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0.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2.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3.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4.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68" r:id="rId3"/>
    <p:sldMasterId id="2147483676" r:id="rId4"/>
    <p:sldMasterId id="2147483684" r:id="rId5"/>
    <p:sldMasterId id="2147483692" r:id="rId6"/>
    <p:sldMasterId id="2147483705" r:id="rId7"/>
    <p:sldMasterId id="2147483710" r:id="rId8"/>
    <p:sldMasterId id="2147483720" r:id="rId9"/>
    <p:sldMasterId id="2147483752" r:id="rId10"/>
    <p:sldMasterId id="2147483764" r:id="rId11"/>
    <p:sldMasterId id="2147483774" r:id="rId12"/>
    <p:sldMasterId id="2147483782" r:id="rId13"/>
    <p:sldMasterId id="2147483794" r:id="rId14"/>
    <p:sldMasterId id="2147483807" r:id="rId15"/>
  </p:sldMasterIdLst>
  <p:notesMasterIdLst>
    <p:notesMasterId r:id="rId119"/>
  </p:notesMasterIdLst>
  <p:sldIdLst>
    <p:sldId id="1139" r:id="rId16"/>
    <p:sldId id="259" r:id="rId17"/>
    <p:sldId id="455" r:id="rId18"/>
    <p:sldId id="529" r:id="rId19"/>
    <p:sldId id="376" r:id="rId20"/>
    <p:sldId id="441" r:id="rId21"/>
    <p:sldId id="526" r:id="rId22"/>
    <p:sldId id="442" r:id="rId23"/>
    <p:sldId id="443" r:id="rId24"/>
    <p:sldId id="368" r:id="rId25"/>
    <p:sldId id="284" r:id="rId26"/>
    <p:sldId id="381" r:id="rId27"/>
    <p:sldId id="380" r:id="rId28"/>
    <p:sldId id="445" r:id="rId29"/>
    <p:sldId id="391" r:id="rId30"/>
    <p:sldId id="540" r:id="rId31"/>
    <p:sldId id="446" r:id="rId32"/>
    <p:sldId id="531" r:id="rId33"/>
    <p:sldId id="530" r:id="rId34"/>
    <p:sldId id="392" r:id="rId35"/>
    <p:sldId id="393" r:id="rId36"/>
    <p:sldId id="447" r:id="rId37"/>
    <p:sldId id="448" r:id="rId38"/>
    <p:sldId id="532" r:id="rId39"/>
    <p:sldId id="449" r:id="rId40"/>
    <p:sldId id="533" r:id="rId41"/>
    <p:sldId id="452" r:id="rId42"/>
    <p:sldId id="450" r:id="rId43"/>
    <p:sldId id="451" r:id="rId44"/>
    <p:sldId id="534" r:id="rId45"/>
    <p:sldId id="535" r:id="rId46"/>
    <p:sldId id="454" r:id="rId47"/>
    <p:sldId id="536" r:id="rId48"/>
    <p:sldId id="456" r:id="rId49"/>
    <p:sldId id="457" r:id="rId50"/>
    <p:sldId id="551" r:id="rId51"/>
    <p:sldId id="463" r:id="rId52"/>
    <p:sldId id="537" r:id="rId53"/>
    <p:sldId id="408" r:id="rId54"/>
    <p:sldId id="538" r:id="rId55"/>
    <p:sldId id="464" r:id="rId56"/>
    <p:sldId id="465" r:id="rId57"/>
    <p:sldId id="458" r:id="rId58"/>
    <p:sldId id="539" r:id="rId59"/>
    <p:sldId id="466" r:id="rId60"/>
    <p:sldId id="409" r:id="rId61"/>
    <p:sldId id="467" r:id="rId62"/>
    <p:sldId id="459" r:id="rId63"/>
    <p:sldId id="541" r:id="rId64"/>
    <p:sldId id="460" r:id="rId65"/>
    <p:sldId id="468" r:id="rId66"/>
    <p:sldId id="542" r:id="rId67"/>
    <p:sldId id="543" r:id="rId68"/>
    <p:sldId id="469" r:id="rId69"/>
    <p:sldId id="425" r:id="rId70"/>
    <p:sldId id="410" r:id="rId71"/>
    <p:sldId id="416" r:id="rId72"/>
    <p:sldId id="352" r:id="rId73"/>
    <p:sldId id="550" r:id="rId74"/>
    <p:sldId id="353" r:id="rId75"/>
    <p:sldId id="544" r:id="rId76"/>
    <p:sldId id="374" r:id="rId77"/>
    <p:sldId id="523" r:id="rId78"/>
    <p:sldId id="524" r:id="rId79"/>
    <p:sldId id="415" r:id="rId80"/>
    <p:sldId id="549" r:id="rId81"/>
    <p:sldId id="479" r:id="rId82"/>
    <p:sldId id="482" r:id="rId83"/>
    <p:sldId id="546" r:id="rId84"/>
    <p:sldId id="478" r:id="rId85"/>
    <p:sldId id="548" r:id="rId86"/>
    <p:sldId id="475" r:id="rId87"/>
    <p:sldId id="476" r:id="rId88"/>
    <p:sldId id="477" r:id="rId89"/>
    <p:sldId id="527" r:id="rId90"/>
    <p:sldId id="370" r:id="rId91"/>
    <p:sldId id="474" r:id="rId92"/>
    <p:sldId id="525" r:id="rId93"/>
    <p:sldId id="462" r:id="rId94"/>
    <p:sldId id="471" r:id="rId95"/>
    <p:sldId id="472" r:id="rId96"/>
    <p:sldId id="488" r:id="rId97"/>
    <p:sldId id="510" r:id="rId98"/>
    <p:sldId id="490" r:id="rId99"/>
    <p:sldId id="511" r:id="rId100"/>
    <p:sldId id="492" r:id="rId101"/>
    <p:sldId id="512" r:id="rId102"/>
    <p:sldId id="494" r:id="rId103"/>
    <p:sldId id="513" r:id="rId104"/>
    <p:sldId id="496" r:id="rId105"/>
    <p:sldId id="514" r:id="rId106"/>
    <p:sldId id="498" r:id="rId107"/>
    <p:sldId id="515" r:id="rId108"/>
    <p:sldId id="501" r:id="rId109"/>
    <p:sldId id="516" r:id="rId110"/>
    <p:sldId id="502" r:id="rId111"/>
    <p:sldId id="503" r:id="rId112"/>
    <p:sldId id="505" r:id="rId113"/>
    <p:sldId id="521" r:id="rId114"/>
    <p:sldId id="517" r:id="rId115"/>
    <p:sldId id="518" r:id="rId116"/>
    <p:sldId id="519" r:id="rId117"/>
    <p:sldId id="520" r:id="rId118"/>
  </p:sldIdLst>
  <p:sldSz cx="9144000" cy="6858000" type="screen4x3"/>
  <p:notesSz cx="6858000" cy="9144000"/>
  <p:defaultTextStyle>
    <a:defPPr>
      <a:defRPr lang="en-US"/>
    </a:defPPr>
    <a:lvl1pPr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1pPr>
    <a:lvl2pPr marL="456149"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2pPr>
    <a:lvl3pPr marL="912302"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3pPr>
    <a:lvl4pPr marL="1368461"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4pPr>
    <a:lvl5pPr marL="1824618"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5pPr>
    <a:lvl6pPr marL="2280767" algn="l" defTabSz="912302" rtl="0" eaLnBrk="1" latinLnBrk="0" hangingPunct="1">
      <a:defRPr sz="2300" kern="1200">
        <a:solidFill>
          <a:schemeClr val="tx1"/>
        </a:solidFill>
        <a:latin typeface="Arial" panose="020B0604020202020204" pitchFamily="34" charset="0"/>
        <a:ea typeface="ＭＳ Ｐゴシック" panose="020B0600070205080204" pitchFamily="34" charset="-128"/>
        <a:cs typeface="+mn-cs"/>
      </a:defRPr>
    </a:lvl6pPr>
    <a:lvl7pPr marL="2736918" algn="l" defTabSz="912302" rtl="0" eaLnBrk="1" latinLnBrk="0" hangingPunct="1">
      <a:defRPr sz="2300" kern="1200">
        <a:solidFill>
          <a:schemeClr val="tx1"/>
        </a:solidFill>
        <a:latin typeface="Arial" panose="020B0604020202020204" pitchFamily="34" charset="0"/>
        <a:ea typeface="ＭＳ Ｐゴシック" panose="020B0600070205080204" pitchFamily="34" charset="-128"/>
        <a:cs typeface="+mn-cs"/>
      </a:defRPr>
    </a:lvl7pPr>
    <a:lvl8pPr marL="3193067" algn="l" defTabSz="912302" rtl="0" eaLnBrk="1" latinLnBrk="0" hangingPunct="1">
      <a:defRPr sz="2300" kern="1200">
        <a:solidFill>
          <a:schemeClr val="tx1"/>
        </a:solidFill>
        <a:latin typeface="Arial" panose="020B0604020202020204" pitchFamily="34" charset="0"/>
        <a:ea typeface="ＭＳ Ｐゴシック" panose="020B0600070205080204" pitchFamily="34" charset="-128"/>
        <a:cs typeface="+mn-cs"/>
      </a:defRPr>
    </a:lvl8pPr>
    <a:lvl9pPr marL="3649224" algn="l" defTabSz="912302" rtl="0" eaLnBrk="1" latinLnBrk="0" hangingPunct="1">
      <a:defRPr sz="23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aig Riesen" initials="C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54C8C"/>
    <a:srgbClr val="A3B53D"/>
    <a:srgbClr val="FFD72D"/>
    <a:srgbClr val="FFE471"/>
    <a:srgbClr val="FFE05D"/>
    <a:srgbClr val="FFDC4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513" autoAdjust="0"/>
  </p:normalViewPr>
  <p:slideViewPr>
    <p:cSldViewPr>
      <p:cViewPr varScale="1">
        <p:scale>
          <a:sx n="76" d="100"/>
          <a:sy n="76" d="100"/>
        </p:scale>
        <p:origin x="87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117" Type="http://schemas.openxmlformats.org/officeDocument/2006/relationships/slide" Target="slides/slide102.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slide" Target="slides/slide97.xml"/><Relationship Id="rId16" Type="http://schemas.openxmlformats.org/officeDocument/2006/relationships/slide" Target="slides/slide1.xml"/><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123"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13" Type="http://schemas.openxmlformats.org/officeDocument/2006/relationships/slide" Target="slides/slide98.xml"/><Relationship Id="rId118" Type="http://schemas.openxmlformats.org/officeDocument/2006/relationships/slide" Target="slides/slide103.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slide" Target="slides/slide93.xml"/><Relationship Id="rId116" Type="http://schemas.openxmlformats.org/officeDocument/2006/relationships/slide" Target="slides/slide101.xml"/><Relationship Id="rId124"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11" Type="http://schemas.openxmlformats.org/officeDocument/2006/relationships/slide" Target="slides/slide9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slide" Target="slides/slide91.xml"/><Relationship Id="rId114" Type="http://schemas.openxmlformats.org/officeDocument/2006/relationships/slide" Target="slides/slide99.xml"/><Relationship Id="rId119"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12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120"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slide" Target="slides/slide95.xml"/><Relationship Id="rId115"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AC4E04DC-827A-4E1A-9CED-9F0B8CC3214E}" type="slidenum">
              <a:rPr lang="en-US" altLang="en-US"/>
              <a:pPr/>
              <a:t>‹#›</a:t>
            </a:fld>
            <a:endParaRPr lang="en-US" altLang="en-US"/>
          </a:p>
        </p:txBody>
      </p:sp>
    </p:spTree>
    <p:extLst>
      <p:ext uri="{BB962C8B-B14F-4D97-AF65-F5344CB8AC3E}">
        <p14:creationId xmlns:p14="http://schemas.microsoft.com/office/powerpoint/2010/main" val="10525391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1pPr>
    <a:lvl2pPr marL="456149"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2pPr>
    <a:lvl3pPr marL="912302"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3pPr>
    <a:lvl4pPr marL="1368461"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4pPr>
    <a:lvl5pPr marL="1824618"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5pPr>
    <a:lvl6pPr marL="2280767" algn="l" defTabSz="912302" rtl="0" eaLnBrk="1" latinLnBrk="0" hangingPunct="1">
      <a:defRPr sz="1300" kern="1200">
        <a:solidFill>
          <a:schemeClr val="tx1"/>
        </a:solidFill>
        <a:latin typeface="+mn-lt"/>
        <a:ea typeface="+mn-ea"/>
        <a:cs typeface="+mn-cs"/>
      </a:defRPr>
    </a:lvl6pPr>
    <a:lvl7pPr marL="2736918" algn="l" defTabSz="912302" rtl="0" eaLnBrk="1" latinLnBrk="0" hangingPunct="1">
      <a:defRPr sz="1300" kern="1200">
        <a:solidFill>
          <a:schemeClr val="tx1"/>
        </a:solidFill>
        <a:latin typeface="+mn-lt"/>
        <a:ea typeface="+mn-ea"/>
        <a:cs typeface="+mn-cs"/>
      </a:defRPr>
    </a:lvl7pPr>
    <a:lvl8pPr marL="3193067" algn="l" defTabSz="912302" rtl="0" eaLnBrk="1" latinLnBrk="0" hangingPunct="1">
      <a:defRPr sz="1300" kern="1200">
        <a:solidFill>
          <a:schemeClr val="tx1"/>
        </a:solidFill>
        <a:latin typeface="+mn-lt"/>
        <a:ea typeface="+mn-ea"/>
        <a:cs typeface="+mn-cs"/>
      </a:defRPr>
    </a:lvl8pPr>
    <a:lvl9pPr marL="3649224" algn="l" defTabSz="91230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0.5 minute</a:t>
            </a:r>
          </a:p>
          <a:p>
            <a:pPr marL="171450" indent="-171450">
              <a:buFont typeface="Arial"/>
              <a:buChar char="•"/>
            </a:pPr>
            <a:r>
              <a:rPr lang="en-US" sz="1050" kern="1200" dirty="0">
                <a:solidFill>
                  <a:schemeClr val="tx1"/>
                </a:solidFill>
                <a:effectLst/>
                <a:latin typeface="Book Antiqua"/>
                <a:ea typeface="+mn-ea"/>
                <a:cs typeface="Book Antiqua"/>
              </a:rPr>
              <a:t>In this lesson, you</a:t>
            </a:r>
            <a:r>
              <a:rPr lang="en-US" sz="1050" kern="1200" baseline="0" dirty="0">
                <a:solidFill>
                  <a:schemeClr val="tx1"/>
                </a:solidFill>
                <a:effectLst/>
                <a:latin typeface="Book Antiqua"/>
                <a:ea typeface="+mn-ea"/>
                <a:cs typeface="Book Antiqua"/>
              </a:rPr>
              <a:t> will use kinetic molecular theory to explore the behavior of gases. Gases follow predictable behavior that can be summarized by several laws, including Boyle’s law, Charles’s law, Gay-Lussac’s law, the combined gas law, and Dalton’s law of partial pressures.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1938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b="1" dirty="0"/>
              <a:t>Timing ≈ 1 minute</a:t>
            </a:r>
          </a:p>
          <a:p>
            <a:pPr marL="171450" indent="-171450">
              <a:buFont typeface="Arial" pitchFamily="34" charset="0"/>
              <a:buChar char="•"/>
            </a:pPr>
            <a:r>
              <a:rPr lang="en-US" sz="1050" kern="1200" dirty="0">
                <a:solidFill>
                  <a:schemeClr val="tx1"/>
                </a:solidFill>
                <a:latin typeface="Book Antiqua"/>
                <a:ea typeface="+mn-ea"/>
                <a:cs typeface="Book Antiqua"/>
              </a:rPr>
              <a:t>Water heaters in our home heat the water and therefore, temperature inside</a:t>
            </a:r>
            <a:r>
              <a:rPr lang="en-US" sz="1050" kern="1200" baseline="0" dirty="0">
                <a:solidFill>
                  <a:schemeClr val="tx1"/>
                </a:solidFill>
                <a:latin typeface="Book Antiqua"/>
                <a:ea typeface="+mn-ea"/>
                <a:cs typeface="Book Antiqua"/>
              </a:rPr>
              <a:t> the hot water tank</a:t>
            </a:r>
            <a:r>
              <a:rPr lang="en-US" sz="1050" kern="1200" dirty="0">
                <a:solidFill>
                  <a:schemeClr val="tx1"/>
                </a:solidFill>
                <a:latin typeface="Book Antiqua"/>
                <a:ea typeface="+mn-ea"/>
                <a:cs typeface="Book Antiqua"/>
              </a:rPr>
              <a:t> increases.  </a:t>
            </a:r>
          </a:p>
          <a:p>
            <a:pPr marL="171450" indent="-171450">
              <a:buFont typeface="Arial" pitchFamily="34" charset="0"/>
              <a:buChar char="•"/>
            </a:pPr>
            <a:r>
              <a:rPr lang="en-US" sz="1050" kern="1200" dirty="0">
                <a:solidFill>
                  <a:schemeClr val="tx1"/>
                </a:solidFill>
                <a:latin typeface="Book Antiqua"/>
                <a:ea typeface="+mn-ea"/>
                <a:cs typeface="Book Antiqua"/>
              </a:rPr>
              <a:t>The pressure inside the water heater also increases forming a “back pressure”.  An overflow valve exists to ensure that the water heater tank does not explode.  </a:t>
            </a:r>
          </a:p>
          <a:p>
            <a:pPr marL="171450" indent="-171450">
              <a:buFont typeface="Arial" pitchFamily="34" charset="0"/>
              <a:buChar char="•"/>
            </a:pPr>
            <a:r>
              <a:rPr lang="en-US" sz="1050" kern="1200" dirty="0">
                <a:solidFill>
                  <a:schemeClr val="tx1"/>
                </a:solidFill>
                <a:latin typeface="Book Antiqua"/>
                <a:ea typeface="+mn-ea"/>
                <a:cs typeface="Book Antiqua"/>
              </a:rPr>
              <a:t>However, the pressure in the heater is allowed to back up in the cold water pipes (volume increases).  If there is a one-way valve from the street supply, then a thermal expansion unit (adjustable “bladder”) is needed between the water heater and the pipes. [animate:</a:t>
            </a:r>
            <a:r>
              <a:rPr lang="en-US" sz="1050" kern="1200" baseline="0" dirty="0">
                <a:solidFill>
                  <a:schemeClr val="tx1"/>
                </a:solidFill>
                <a:latin typeface="Book Antiqua"/>
                <a:ea typeface="+mn-ea"/>
                <a:cs typeface="Book Antiqua"/>
              </a:rPr>
              <a:t> an arrow appears (wiping right) pointing to the place where an adjustable bladder would be]</a:t>
            </a:r>
            <a:endParaRPr lang="en-US" sz="1050" kern="1200" dirty="0">
              <a:solidFill>
                <a:schemeClr val="tx1"/>
              </a:solidFill>
              <a:latin typeface="Book Antiqua"/>
              <a:ea typeface="+mn-ea"/>
              <a:cs typeface="Book Antiqua"/>
            </a:endParaRPr>
          </a:p>
          <a:p>
            <a:pPr marL="0" indent="0">
              <a:buFont typeface="Arial" pitchFamily="34" charset="0"/>
              <a:buNone/>
            </a:pPr>
            <a:endParaRPr lang="en-US" sz="1050" kern="1200" baseline="0" dirty="0">
              <a:solidFill>
                <a:schemeClr val="tx1"/>
              </a:solidFill>
              <a:latin typeface="Book Antiqua"/>
              <a:ea typeface="+mn-ea"/>
            </a:endParaRPr>
          </a:p>
          <a:p>
            <a:pPr marL="0" indent="0">
              <a:buFont typeface="Arial" pitchFamily="34" charset="0"/>
              <a:buNone/>
            </a:pPr>
            <a:r>
              <a:rPr lang="en-US" sz="1050" kern="1200" baseline="0" dirty="0">
                <a:solidFill>
                  <a:schemeClr val="tx1"/>
                </a:solidFill>
                <a:latin typeface="Book Antiqua"/>
                <a:ea typeface="+mn-ea"/>
              </a:rPr>
              <a:t>SOURCE: </a:t>
            </a:r>
          </a:p>
          <a:p>
            <a:pPr marL="0" indent="0">
              <a:buFont typeface="Arial" pitchFamily="34" charset="0"/>
              <a:buNone/>
            </a:pPr>
            <a:r>
              <a:rPr lang="en-US" baseline="0" dirty="0"/>
              <a:t>http://commons.wikimedia.org/wiki/File:FEMA_-_63_-_Photograph_by_Dave_Saville_taken_on_10-04-1999_in_North_Carolina.jpg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b="1" dirty="0"/>
              <a:t>Timing ≈ 1 minute</a:t>
            </a:r>
          </a:p>
          <a:p>
            <a:pPr marL="171450" indent="-171450">
              <a:buFont typeface="Arial" pitchFamily="34" charset="0"/>
              <a:buChar char="•"/>
            </a:pPr>
            <a:r>
              <a:rPr lang="en-US" sz="1050" kern="1200" dirty="0">
                <a:solidFill>
                  <a:schemeClr val="tx1"/>
                </a:solidFill>
                <a:latin typeface="Book Antiqua"/>
                <a:ea typeface="+mn-ea"/>
                <a:cs typeface="Book Antiqua"/>
              </a:rPr>
              <a:t>Water heaters in our home heat the water and therefore, temperature inside</a:t>
            </a:r>
            <a:r>
              <a:rPr lang="en-US" sz="1050" kern="1200" baseline="0" dirty="0">
                <a:solidFill>
                  <a:schemeClr val="tx1"/>
                </a:solidFill>
                <a:latin typeface="Book Antiqua"/>
                <a:ea typeface="+mn-ea"/>
                <a:cs typeface="Book Antiqua"/>
              </a:rPr>
              <a:t> the hot water tank</a:t>
            </a:r>
            <a:r>
              <a:rPr lang="en-US" sz="1050" kern="1200" dirty="0">
                <a:solidFill>
                  <a:schemeClr val="tx1"/>
                </a:solidFill>
                <a:latin typeface="Book Antiqua"/>
                <a:ea typeface="+mn-ea"/>
                <a:cs typeface="Book Antiqua"/>
              </a:rPr>
              <a:t> increases.  </a:t>
            </a:r>
          </a:p>
          <a:p>
            <a:pPr marL="171450" indent="-171450">
              <a:buFont typeface="Arial" pitchFamily="34" charset="0"/>
              <a:buChar char="•"/>
            </a:pPr>
            <a:r>
              <a:rPr lang="en-US" sz="1050" kern="1200" dirty="0">
                <a:solidFill>
                  <a:schemeClr val="tx1"/>
                </a:solidFill>
                <a:latin typeface="Book Antiqua"/>
                <a:ea typeface="+mn-ea"/>
                <a:cs typeface="Book Antiqua"/>
              </a:rPr>
              <a:t>The pressure inside the water heater also increases forming a “back pressure”.  An overflow valve exists to ensure that the water heater tank does not explode.  </a:t>
            </a:r>
          </a:p>
          <a:p>
            <a:pPr marL="171450" indent="-171450">
              <a:buFont typeface="Arial" pitchFamily="34" charset="0"/>
              <a:buChar char="•"/>
            </a:pPr>
            <a:r>
              <a:rPr lang="en-US" sz="1050" kern="1200" dirty="0">
                <a:solidFill>
                  <a:schemeClr val="tx1"/>
                </a:solidFill>
                <a:latin typeface="Book Antiqua"/>
                <a:ea typeface="+mn-ea"/>
                <a:cs typeface="Book Antiqua"/>
              </a:rPr>
              <a:t>However, the pressure in the heater is allowed to back up in the cold water pipes (volume increases).  If there is a one-way valve from the street supply, then a thermal expansion unit (adjustable “bladder”) is needed between the water heater and the pipes. [animate:</a:t>
            </a:r>
            <a:r>
              <a:rPr lang="en-US" sz="1050" kern="1200" baseline="0" dirty="0">
                <a:solidFill>
                  <a:schemeClr val="tx1"/>
                </a:solidFill>
                <a:latin typeface="Book Antiqua"/>
                <a:ea typeface="+mn-ea"/>
                <a:cs typeface="Book Antiqua"/>
              </a:rPr>
              <a:t> an arrow appears (wiping right) pointing to the place where an adjustable bladder would be]</a:t>
            </a:r>
            <a:endParaRPr lang="en-US" sz="1050" kern="1200" dirty="0">
              <a:solidFill>
                <a:schemeClr val="tx1"/>
              </a:solidFill>
              <a:latin typeface="Book Antiqua"/>
              <a:ea typeface="+mn-ea"/>
              <a:cs typeface="Book Antiqua"/>
            </a:endParaRPr>
          </a:p>
          <a:p>
            <a:pPr marL="0" indent="0">
              <a:buFont typeface="Arial" pitchFamily="34" charset="0"/>
              <a:buNone/>
            </a:pPr>
            <a:endParaRPr lang="en-US" sz="1050" kern="1200" baseline="0" dirty="0">
              <a:solidFill>
                <a:schemeClr val="tx1"/>
              </a:solidFill>
              <a:latin typeface="Book Antiqua"/>
              <a:ea typeface="+mn-ea"/>
            </a:endParaRPr>
          </a:p>
          <a:p>
            <a:pPr marL="0" indent="0">
              <a:buFont typeface="Arial" pitchFamily="34" charset="0"/>
              <a:buNone/>
            </a:pPr>
            <a:r>
              <a:rPr lang="en-US" sz="1050" kern="1200" baseline="0" dirty="0">
                <a:solidFill>
                  <a:schemeClr val="tx1"/>
                </a:solidFill>
                <a:latin typeface="Book Antiqua"/>
                <a:ea typeface="+mn-ea"/>
              </a:rPr>
              <a:t>SOURCE: </a:t>
            </a:r>
          </a:p>
          <a:p>
            <a:pPr marL="0" indent="0">
              <a:buFont typeface="Arial" pitchFamily="34" charset="0"/>
              <a:buNone/>
            </a:pPr>
            <a:r>
              <a:rPr lang="en-US" baseline="0" dirty="0"/>
              <a:t>http://commons.wikimedia.org/wiki/File:FEMA_-_63_-_Photograph_by_Dave_Saville_taken_on_10-04-1999_in_North_Carolina.jpg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36999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b="1" dirty="0"/>
              <a:t>Timing ≈ 0.5 minute</a:t>
            </a:r>
          </a:p>
          <a:p>
            <a:pPr marL="171450" indent="-171450">
              <a:buFont typeface="Arial" pitchFamily="34" charset="0"/>
              <a:buChar char="•"/>
            </a:pPr>
            <a:r>
              <a:rPr lang="en-US" sz="1050" kern="1200" dirty="0">
                <a:solidFill>
                  <a:schemeClr val="tx1"/>
                </a:solidFill>
                <a:latin typeface="Book Antiqua"/>
                <a:ea typeface="+mn-ea"/>
                <a:cs typeface="Book Antiqua"/>
              </a:rPr>
              <a:t>A special case of the combined gas law is commonly observed with aerosol can. This exhibits the Joule-Thomson Effect: when a highly compressed gas effuses (</a:t>
            </a:r>
            <a:r>
              <a:rPr lang="en-US" sz="1050" i="1" kern="1200" dirty="0">
                <a:solidFill>
                  <a:schemeClr val="tx1"/>
                </a:solidFill>
                <a:latin typeface="Book Antiqua"/>
                <a:ea typeface="+mn-ea"/>
                <a:cs typeface="Book Antiqua"/>
              </a:rPr>
              <a:t>escapes through a small opening</a:t>
            </a:r>
            <a:r>
              <a:rPr lang="en-US" sz="1050" kern="1200" dirty="0">
                <a:solidFill>
                  <a:schemeClr val="tx1"/>
                </a:solidFill>
                <a:latin typeface="Book Antiqua"/>
                <a:ea typeface="+mn-ea"/>
                <a:cs typeface="Book Antiqua"/>
              </a:rPr>
              <a:t>), the temperature decreases.</a:t>
            </a:r>
          </a:p>
          <a:p>
            <a:pPr marL="171450" indent="-171450">
              <a:buFont typeface="Arial" pitchFamily="34" charset="0"/>
              <a:buChar char="•"/>
            </a:pPr>
            <a:r>
              <a:rPr lang="en-US" sz="1050" kern="1200" dirty="0">
                <a:solidFill>
                  <a:schemeClr val="tx1"/>
                </a:solidFill>
                <a:latin typeface="Book Antiqua"/>
                <a:ea typeface="+mn-ea"/>
                <a:cs typeface="Book Antiqua"/>
              </a:rPr>
              <a:t>Inside the aerosol can, molecules are compressed, meaning that the pressure is high. Therefore, the kinetic</a:t>
            </a:r>
            <a:r>
              <a:rPr lang="en-US" sz="1050" kern="1200" baseline="0" dirty="0">
                <a:solidFill>
                  <a:schemeClr val="tx1"/>
                </a:solidFill>
                <a:latin typeface="Book Antiqua"/>
                <a:ea typeface="+mn-ea"/>
                <a:cs typeface="Book Antiqua"/>
              </a:rPr>
              <a:t> energies </a:t>
            </a:r>
            <a:r>
              <a:rPr lang="en-US" sz="1050" kern="1200" dirty="0">
                <a:solidFill>
                  <a:schemeClr val="tx1"/>
                </a:solidFill>
                <a:latin typeface="Book Antiqua"/>
                <a:ea typeface="+mn-ea"/>
                <a:cs typeface="Book Antiqua"/>
              </a:rPr>
              <a:t>of those molecules are relatively high. Once the aerosol is sprayed, the kinetic energies of the escaped molecules are now less than when compressed.</a:t>
            </a:r>
            <a:r>
              <a:rPr lang="en-US" sz="1050" kern="1200" baseline="0" dirty="0">
                <a:solidFill>
                  <a:schemeClr val="tx1"/>
                </a:solidFill>
                <a:latin typeface="Book Antiqua"/>
                <a:ea typeface="+mn-ea"/>
                <a:cs typeface="Book Antiqua"/>
              </a:rPr>
              <a:t> As k</a:t>
            </a:r>
            <a:r>
              <a:rPr lang="en-US" sz="1050" kern="1200" dirty="0">
                <a:solidFill>
                  <a:schemeClr val="tx1"/>
                </a:solidFill>
                <a:latin typeface="Book Antiqua"/>
                <a:ea typeface="+mn-ea"/>
                <a:cs typeface="Book Antiqua"/>
              </a:rPr>
              <a:t>inetic energy decreases, the temperature decreases.</a:t>
            </a:r>
          </a:p>
          <a:p>
            <a:pPr marL="171450" indent="-171450">
              <a:buFont typeface="Arial" pitchFamily="34" charset="0"/>
              <a:buChar char="•"/>
            </a:pPr>
            <a:r>
              <a:rPr lang="en-US" sz="1050" kern="1200" dirty="0">
                <a:solidFill>
                  <a:schemeClr val="tx1"/>
                </a:solidFill>
                <a:latin typeface="Book Antiqua"/>
                <a:ea typeface="+mn-ea"/>
                <a:cs typeface="Book Antiqua"/>
              </a:rPr>
              <a:t>Try this: hold your palm directly in front of your mouth. Open your mouth wide and “puff” on your palm. Now, use a “whistling” shape and blow on your palm again. Notice the temperature difference? The smaller opening (whistling shape) feels much cooler.</a:t>
            </a:r>
          </a:p>
          <a:p>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Source:</a:t>
            </a:r>
            <a:r>
              <a:rPr lang="en-US" b="1" baseline="0" dirty="0"/>
              <a:t> </a:t>
            </a:r>
            <a:r>
              <a:rPr lang="en-US" b="0" baseline="0" dirty="0"/>
              <a:t>Aerosol can:  http://commons.wikimedia.org/wiki/File:Aerosol.png; </a:t>
            </a:r>
            <a:r>
              <a:rPr lang="en-US" i="0" dirty="0"/>
              <a:t>Creative Commons</a:t>
            </a:r>
            <a:r>
              <a:rPr lang="en-US" i="0" baseline="0" dirty="0"/>
              <a:t> </a:t>
            </a:r>
            <a:r>
              <a:rPr lang="en-US" i="0" dirty="0"/>
              <a:t>Attribution </a:t>
            </a:r>
            <a:r>
              <a:rPr lang="en-US" i="0" dirty="0" err="1"/>
              <a:t>ShareAlike</a:t>
            </a:r>
            <a:r>
              <a:rPr lang="en-US" i="0" dirty="0"/>
              <a:t> 3.0 License;</a:t>
            </a:r>
            <a:r>
              <a:rPr lang="en-US" i="0" baseline="0" dirty="0"/>
              <a:t> accessed 5/14/12</a:t>
            </a:r>
            <a:endParaRPr lang="en-US" b="0" i="0" baseline="0" dirty="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0.5 min</a:t>
            </a:r>
          </a:p>
          <a:p>
            <a:r>
              <a:rPr lang="en-US" sz="1050" b="1" kern="1200" dirty="0">
                <a:solidFill>
                  <a:schemeClr val="tx1"/>
                </a:solidFill>
                <a:effectLst/>
                <a:latin typeface="Book Antiqua"/>
                <a:ea typeface="+mn-ea"/>
                <a:cs typeface="Book Antiqua"/>
              </a:rPr>
              <a:t>Recap: </a:t>
            </a:r>
            <a:r>
              <a:rPr lang="en-US" sz="1050" b="0" kern="1200" dirty="0">
                <a:solidFill>
                  <a:schemeClr val="tx1"/>
                </a:solidFill>
                <a:effectLst/>
                <a:latin typeface="Book Antiqua"/>
                <a:ea typeface="+mn-ea"/>
                <a:cs typeface="Book Antiqua"/>
              </a:rPr>
              <a:t>In any sample of gas, molecules are</a:t>
            </a:r>
            <a:r>
              <a:rPr lang="en-US" sz="1050" b="0" kern="1200" baseline="0" dirty="0">
                <a:solidFill>
                  <a:schemeClr val="tx1"/>
                </a:solidFill>
                <a:effectLst/>
                <a:latin typeface="Book Antiqua"/>
                <a:ea typeface="+mn-ea"/>
                <a:cs typeface="Book Antiqua"/>
              </a:rPr>
              <a:t> in constant motion. Take the example shown in the demonstration on the screen. </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Connect: </a:t>
            </a:r>
            <a:r>
              <a:rPr lang="en-US" sz="1050" b="0" kern="1200" dirty="0">
                <a:solidFill>
                  <a:schemeClr val="tx1"/>
                </a:solidFill>
                <a:effectLst/>
                <a:latin typeface="Book Antiqua"/>
                <a:ea typeface="+mn-ea"/>
                <a:cs typeface="Book Antiqua"/>
              </a:rPr>
              <a:t>In the demonstration shown, </a:t>
            </a:r>
            <a:r>
              <a:rPr lang="en-US" sz="1050" b="1" kern="1200" dirty="0">
                <a:solidFill>
                  <a:schemeClr val="tx1"/>
                </a:solidFill>
                <a:effectLst/>
                <a:latin typeface="Book Antiqua"/>
                <a:ea typeface="+mn-ea"/>
                <a:cs typeface="Book Antiqua"/>
              </a:rPr>
              <a:t>ice is used to make water boil</a:t>
            </a:r>
            <a:r>
              <a:rPr lang="en-US" sz="1050" b="0" kern="1200" dirty="0">
                <a:solidFill>
                  <a:schemeClr val="tx1"/>
                </a:solidFill>
                <a:effectLst/>
                <a:latin typeface="Book Antiqua"/>
                <a:ea typeface="+mn-ea"/>
                <a:cs typeface="Book Antiqua"/>
              </a:rPr>
              <a:t>!</a:t>
            </a:r>
            <a:r>
              <a:rPr lang="en-US" sz="1050" b="0" kern="1200" baseline="0" dirty="0">
                <a:solidFill>
                  <a:schemeClr val="tx1"/>
                </a:solidFill>
                <a:effectLst/>
                <a:latin typeface="Book Antiqua"/>
                <a:ea typeface="+mn-ea"/>
                <a:cs typeface="Book Antiqua"/>
              </a:rPr>
              <a:t> Observe that </a:t>
            </a:r>
            <a:r>
              <a:rPr lang="en-US" sz="1050" b="0" kern="1200" dirty="0">
                <a:solidFill>
                  <a:schemeClr val="tx1"/>
                </a:solidFill>
                <a:effectLst/>
                <a:latin typeface="Book Antiqua"/>
                <a:ea typeface="+mn-ea"/>
                <a:cs typeface="Book Antiqua"/>
              </a:rPr>
              <a:t>m</a:t>
            </a:r>
            <a:r>
              <a:rPr lang="en-US" sz="1050" b="0" kern="1200" baseline="0" dirty="0">
                <a:solidFill>
                  <a:schemeClr val="tx1"/>
                </a:solidFill>
                <a:effectLst/>
                <a:latin typeface="Book Antiqua"/>
                <a:ea typeface="+mn-ea"/>
                <a:cs typeface="Book Antiqua"/>
              </a:rPr>
              <a:t>olecules of water are present in the gas state above the liquid inside the closed flask.  </a:t>
            </a:r>
            <a:r>
              <a:rPr lang="en-US" sz="1050" b="0" kern="1200" dirty="0">
                <a:solidFill>
                  <a:schemeClr val="tx1"/>
                </a:solidFill>
                <a:effectLst/>
                <a:latin typeface="Book Antiqua"/>
                <a:ea typeface="+mn-ea"/>
                <a:cs typeface="Book Antiqua"/>
              </a:rPr>
              <a:t>However, notice that even</a:t>
            </a:r>
            <a:r>
              <a:rPr lang="en-US" sz="1050" b="0" kern="1200" baseline="0" dirty="0">
                <a:solidFill>
                  <a:schemeClr val="tx1"/>
                </a:solidFill>
                <a:effectLst/>
                <a:latin typeface="Book Antiqua"/>
                <a:ea typeface="+mn-ea"/>
                <a:cs typeface="Book Antiqua"/>
              </a:rPr>
              <a:t> though it is boiling, the water is cooled by ice surrounding the apparatus. What can explain why water can boil when cooled by ice?</a:t>
            </a:r>
            <a:endParaRPr lang="en-US" sz="1050" b="1"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Preview:  </a:t>
            </a:r>
            <a:r>
              <a:rPr lang="en-US" sz="1050" kern="1200" baseline="0" dirty="0">
                <a:solidFill>
                  <a:schemeClr val="tx1"/>
                </a:solidFill>
                <a:effectLst/>
                <a:latin typeface="Book Antiqua"/>
                <a:ea typeface="+mn-ea"/>
                <a:cs typeface="Book Antiqua"/>
              </a:rPr>
              <a:t>To be able to explain this scenario, you will need to understand  and interpret the relationships between temperature, pressure, and volume of a gas. In this next segment, you will learn some fundamental laws that summarize these relationships. You can apply these laws to explain the ice-cold boiling water phenomenon. </a:t>
            </a:r>
            <a:r>
              <a:rPr lang="en-US" sz="1050" kern="1200" dirty="0">
                <a:solidFill>
                  <a:schemeClr val="tx1"/>
                </a:solidFill>
                <a:effectLst/>
                <a:latin typeface="Book Antiqua"/>
                <a:ea typeface="+mn-ea"/>
                <a:cs typeface="Book Antiqua"/>
              </a:rPr>
              <a:t> </a:t>
            </a:r>
          </a:p>
          <a:p>
            <a:endParaRPr lang="en-US" sz="1050" kern="1200" dirty="0">
              <a:solidFill>
                <a:schemeClr val="tx1"/>
              </a:solidFill>
              <a:effectLst/>
              <a:latin typeface="Book Antiqua"/>
              <a:ea typeface="+mn-ea"/>
              <a:cs typeface="Book Antiqua"/>
            </a:endParaRPr>
          </a:p>
          <a:p>
            <a:r>
              <a:rPr lang="en-US" sz="1050" b="1" u="none" kern="1200" dirty="0">
                <a:solidFill>
                  <a:schemeClr val="tx1"/>
                </a:solidFill>
                <a:effectLst/>
                <a:latin typeface="Book Antiqua"/>
                <a:ea typeface="+mn-ea"/>
                <a:cs typeface="Book Antiqua"/>
              </a:rPr>
              <a:t>SOURCE</a:t>
            </a:r>
            <a:r>
              <a:rPr lang="en-US" sz="1050" b="0" u="none" kern="1200" dirty="0">
                <a:solidFill>
                  <a:schemeClr val="tx1"/>
                </a:solidFill>
                <a:effectLst/>
                <a:latin typeface="Book Antiqua"/>
                <a:ea typeface="+mn-ea"/>
                <a:cs typeface="Book Antiqua"/>
              </a:rPr>
              <a:t>: sketch from approved outline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369620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0.5 min</a:t>
            </a:r>
          </a:p>
          <a:p>
            <a:r>
              <a:rPr lang="en-US" sz="1050" b="1" kern="1200" dirty="0">
                <a:solidFill>
                  <a:schemeClr val="tx1"/>
                </a:solidFill>
                <a:effectLst/>
                <a:latin typeface="Book Antiqua"/>
                <a:ea typeface="+mn-ea"/>
                <a:cs typeface="Book Antiqua"/>
              </a:rPr>
              <a:t>Recap: </a:t>
            </a:r>
            <a:r>
              <a:rPr lang="en-US" sz="1050" b="0" kern="1200" dirty="0">
                <a:solidFill>
                  <a:schemeClr val="tx1"/>
                </a:solidFill>
                <a:effectLst/>
                <a:latin typeface="Book Antiqua"/>
                <a:ea typeface="+mn-ea"/>
                <a:cs typeface="Book Antiqua"/>
              </a:rPr>
              <a:t>In any sample of gas, molecules are</a:t>
            </a:r>
            <a:r>
              <a:rPr lang="en-US" sz="1050" b="0" kern="1200" baseline="0" dirty="0">
                <a:solidFill>
                  <a:schemeClr val="tx1"/>
                </a:solidFill>
                <a:effectLst/>
                <a:latin typeface="Book Antiqua"/>
                <a:ea typeface="+mn-ea"/>
                <a:cs typeface="Book Antiqua"/>
              </a:rPr>
              <a:t> in constant motion. Take the example shown in the demonstration on the screen. </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Connect: </a:t>
            </a:r>
            <a:r>
              <a:rPr lang="en-US" sz="1050" b="0" kern="1200" dirty="0">
                <a:solidFill>
                  <a:schemeClr val="tx1"/>
                </a:solidFill>
                <a:effectLst/>
                <a:latin typeface="Book Antiqua"/>
                <a:ea typeface="+mn-ea"/>
                <a:cs typeface="Book Antiqua"/>
              </a:rPr>
              <a:t>In the demonstration shown, </a:t>
            </a:r>
            <a:r>
              <a:rPr lang="en-US" sz="1050" b="1" kern="1200" dirty="0">
                <a:solidFill>
                  <a:schemeClr val="tx1"/>
                </a:solidFill>
                <a:effectLst/>
                <a:latin typeface="Book Antiqua"/>
                <a:ea typeface="+mn-ea"/>
                <a:cs typeface="Book Antiqua"/>
              </a:rPr>
              <a:t>ice is used to make water boil</a:t>
            </a:r>
            <a:r>
              <a:rPr lang="en-US" sz="1050" b="0" kern="1200" dirty="0">
                <a:solidFill>
                  <a:schemeClr val="tx1"/>
                </a:solidFill>
                <a:effectLst/>
                <a:latin typeface="Book Antiqua"/>
                <a:ea typeface="+mn-ea"/>
                <a:cs typeface="Book Antiqua"/>
              </a:rPr>
              <a:t>!</a:t>
            </a:r>
            <a:r>
              <a:rPr lang="en-US" sz="1050" b="0" kern="1200" baseline="0" dirty="0">
                <a:solidFill>
                  <a:schemeClr val="tx1"/>
                </a:solidFill>
                <a:effectLst/>
                <a:latin typeface="Book Antiqua"/>
                <a:ea typeface="+mn-ea"/>
                <a:cs typeface="Book Antiqua"/>
              </a:rPr>
              <a:t> Observe that </a:t>
            </a:r>
            <a:r>
              <a:rPr lang="en-US" sz="1050" b="0" kern="1200" dirty="0">
                <a:solidFill>
                  <a:schemeClr val="tx1"/>
                </a:solidFill>
                <a:effectLst/>
                <a:latin typeface="Book Antiqua"/>
                <a:ea typeface="+mn-ea"/>
                <a:cs typeface="Book Antiqua"/>
              </a:rPr>
              <a:t>m</a:t>
            </a:r>
            <a:r>
              <a:rPr lang="en-US" sz="1050" b="0" kern="1200" baseline="0" dirty="0">
                <a:solidFill>
                  <a:schemeClr val="tx1"/>
                </a:solidFill>
                <a:effectLst/>
                <a:latin typeface="Book Antiqua"/>
                <a:ea typeface="+mn-ea"/>
                <a:cs typeface="Book Antiqua"/>
              </a:rPr>
              <a:t>olecules of water are present in the gas state above the liquid inside the closed flask.  </a:t>
            </a:r>
            <a:r>
              <a:rPr lang="en-US" sz="1050" b="0" kern="1200" dirty="0">
                <a:solidFill>
                  <a:schemeClr val="tx1"/>
                </a:solidFill>
                <a:effectLst/>
                <a:latin typeface="Book Antiqua"/>
                <a:ea typeface="+mn-ea"/>
                <a:cs typeface="Book Antiqua"/>
              </a:rPr>
              <a:t>However, notice that even</a:t>
            </a:r>
            <a:r>
              <a:rPr lang="en-US" sz="1050" b="0" kern="1200" baseline="0" dirty="0">
                <a:solidFill>
                  <a:schemeClr val="tx1"/>
                </a:solidFill>
                <a:effectLst/>
                <a:latin typeface="Book Antiqua"/>
                <a:ea typeface="+mn-ea"/>
                <a:cs typeface="Book Antiqua"/>
              </a:rPr>
              <a:t> though it is boiling, the water is cooled by ice surrounding the apparatus. What can explain why water can boil when cooled by ice?</a:t>
            </a:r>
            <a:endParaRPr lang="en-US" sz="1050" b="1"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Preview:  </a:t>
            </a:r>
            <a:r>
              <a:rPr lang="en-US" sz="1050" kern="1200" baseline="0" dirty="0">
                <a:solidFill>
                  <a:schemeClr val="tx1"/>
                </a:solidFill>
                <a:effectLst/>
                <a:latin typeface="Book Antiqua"/>
                <a:ea typeface="+mn-ea"/>
                <a:cs typeface="Book Antiqua"/>
              </a:rPr>
              <a:t>To be able to explain this scenario, you will need to understand  and interpret the relationships between temperature, pressure, and volume of a gas. In this next segment, you will learn some fundamental laws that summarize these relationships. You can apply these laws to explain the ice-cold boiling water phenomenon. </a:t>
            </a:r>
            <a:r>
              <a:rPr lang="en-US" sz="1050" kern="1200" dirty="0">
                <a:solidFill>
                  <a:schemeClr val="tx1"/>
                </a:solidFill>
                <a:effectLst/>
                <a:latin typeface="Book Antiqua"/>
                <a:ea typeface="+mn-ea"/>
                <a:cs typeface="Book Antiqua"/>
              </a:rPr>
              <a:t> </a:t>
            </a:r>
          </a:p>
          <a:p>
            <a:endParaRPr lang="en-US" sz="1050" kern="1200" dirty="0">
              <a:solidFill>
                <a:schemeClr val="tx1"/>
              </a:solidFill>
              <a:effectLst/>
              <a:latin typeface="Book Antiqua"/>
              <a:ea typeface="+mn-ea"/>
              <a:cs typeface="Book Antiqua"/>
            </a:endParaRPr>
          </a:p>
          <a:p>
            <a:r>
              <a:rPr lang="en-US" sz="1050" b="1" u="none" kern="1200" dirty="0">
                <a:solidFill>
                  <a:schemeClr val="tx1"/>
                </a:solidFill>
                <a:effectLst/>
                <a:latin typeface="Book Antiqua"/>
                <a:ea typeface="+mn-ea"/>
                <a:cs typeface="Book Antiqua"/>
              </a:rPr>
              <a:t>SOURCE</a:t>
            </a:r>
            <a:r>
              <a:rPr lang="en-US" sz="1050" b="0" u="none" kern="1200" dirty="0">
                <a:solidFill>
                  <a:schemeClr val="tx1"/>
                </a:solidFill>
                <a:effectLst/>
                <a:latin typeface="Book Antiqua"/>
                <a:ea typeface="+mn-ea"/>
                <a:cs typeface="Book Antiqua"/>
              </a:rPr>
              <a:t>: sketch from approved outline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898917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897AD-4113-44AF-8005-FBE59381256E}" type="slidenum">
              <a:rPr lang="en-US" altLang="en-US"/>
              <a:pPr/>
              <a:t>58</a:t>
            </a:fld>
            <a:endParaRPr lang="en-US" altLang="en-US"/>
          </a:p>
        </p:txBody>
      </p:sp>
      <p:sp>
        <p:nvSpPr>
          <p:cNvPr id="121858" name="Rectangle 2"/>
          <p:cNvSpPr>
            <a:spLocks noGrp="1" noRot="1" noChangeAspect="1" noChangeArrowheads="1" noTextEdit="1"/>
          </p:cNvSpPr>
          <p:nvPr>
            <p:ph type="sldImg"/>
          </p:nvPr>
        </p:nvSpPr>
        <p:spPr>
          <a:xfrm>
            <a:off x="1143000" y="685800"/>
            <a:ext cx="4572000" cy="3429000"/>
          </a:xfrm>
          <a:ln/>
        </p:spPr>
      </p:sp>
      <p:sp>
        <p:nvSpPr>
          <p:cNvPr id="121859"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2133773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897AD-4113-44AF-8005-FBE59381256E}" type="slidenum">
              <a:rPr lang="en-US" altLang="en-US"/>
              <a:pPr/>
              <a:t>59</a:t>
            </a:fld>
            <a:endParaRPr lang="en-US" altLang="en-US"/>
          </a:p>
        </p:txBody>
      </p:sp>
      <p:sp>
        <p:nvSpPr>
          <p:cNvPr id="121858" name="Rectangle 2"/>
          <p:cNvSpPr>
            <a:spLocks noGrp="1" noRot="1" noChangeAspect="1" noChangeArrowheads="1" noTextEdit="1"/>
          </p:cNvSpPr>
          <p:nvPr>
            <p:ph type="sldImg"/>
          </p:nvPr>
        </p:nvSpPr>
        <p:spPr>
          <a:xfrm>
            <a:off x="1143000" y="685800"/>
            <a:ext cx="4572000" cy="3429000"/>
          </a:xfrm>
          <a:ln/>
        </p:spPr>
      </p:sp>
      <p:sp>
        <p:nvSpPr>
          <p:cNvPr id="121859"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2898947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43A37-FDF5-4FE1-B6DC-E10B9BE627EB}" type="slidenum">
              <a:rPr lang="en-US" altLang="en-US"/>
              <a:pPr/>
              <a:t>60</a:t>
            </a:fld>
            <a:endParaRPr lang="en-US" altLang="en-US"/>
          </a:p>
        </p:txBody>
      </p:sp>
      <p:sp>
        <p:nvSpPr>
          <p:cNvPr id="39938" name="Rectangle 2"/>
          <p:cNvSpPr>
            <a:spLocks noGrp="1" noRot="1" noChangeAspect="1" noChangeArrowheads="1" noTextEdit="1"/>
          </p:cNvSpPr>
          <p:nvPr>
            <p:ph type="sldImg"/>
          </p:nvPr>
        </p:nvSpPr>
        <p:spPr>
          <a:xfrm>
            <a:off x="1143000" y="685800"/>
            <a:ext cx="4572000" cy="3429000"/>
          </a:xfrm>
          <a:ln/>
        </p:spPr>
      </p:sp>
      <p:sp>
        <p:nvSpPr>
          <p:cNvPr id="39939"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86935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43A37-FDF5-4FE1-B6DC-E10B9BE627EB}" type="slidenum">
              <a:rPr lang="en-US" altLang="en-US"/>
              <a:pPr/>
              <a:t>61</a:t>
            </a:fld>
            <a:endParaRPr lang="en-US" altLang="en-US"/>
          </a:p>
        </p:txBody>
      </p:sp>
      <p:sp>
        <p:nvSpPr>
          <p:cNvPr id="39938" name="Rectangle 2"/>
          <p:cNvSpPr>
            <a:spLocks noGrp="1" noRot="1" noChangeAspect="1" noChangeArrowheads="1" noTextEdit="1"/>
          </p:cNvSpPr>
          <p:nvPr>
            <p:ph type="sldImg"/>
          </p:nvPr>
        </p:nvSpPr>
        <p:spPr>
          <a:xfrm>
            <a:off x="1143000" y="685800"/>
            <a:ext cx="4572000" cy="3429000"/>
          </a:xfrm>
          <a:ln/>
        </p:spPr>
      </p:sp>
      <p:sp>
        <p:nvSpPr>
          <p:cNvPr id="39939"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185811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07596-806F-40B7-B2DA-87831673B8BE}" type="slidenum">
              <a:rPr lang="en-US" altLang="en-US"/>
              <a:pPr/>
              <a:t>67</a:t>
            </a:fld>
            <a:endParaRPr lang="en-US" altLang="en-US"/>
          </a:p>
        </p:txBody>
      </p:sp>
      <p:sp>
        <p:nvSpPr>
          <p:cNvPr id="169986" name="Rectangle 2"/>
          <p:cNvSpPr>
            <a:spLocks noGrp="1" noRot="1" noChangeAspect="1" noChangeArrowheads="1" noTextEdit="1"/>
          </p:cNvSpPr>
          <p:nvPr>
            <p:ph type="sldImg"/>
          </p:nvPr>
        </p:nvSpPr>
        <p:spPr>
          <a:xfrm>
            <a:off x="1143000" y="685800"/>
            <a:ext cx="4572000" cy="3429000"/>
          </a:xfrm>
          <a:ln/>
        </p:spPr>
      </p:sp>
      <p:sp>
        <p:nvSpPr>
          <p:cNvPr id="169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7300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92500"/>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dirty="0"/>
              <a:t>We've</a:t>
            </a:r>
            <a:r>
              <a:rPr lang="en-US" baseline="0" dirty="0"/>
              <a:t> seen that pressure, especially for a gas, is highly dependent on temperature and volume, as well as the amount of gas present. Therefore, it can be difficult to directly compare gas samples. To make these comparisons more straightforward, scientists have established a standard set of conditions for comparing gases. This is known as standard temperature and pressure, or STP.</a:t>
            </a:r>
          </a:p>
          <a:p>
            <a:pPr marL="171450" indent="-171450">
              <a:buFont typeface="Arial" pitchFamily="34" charset="0"/>
              <a:buChar char="•"/>
            </a:pPr>
            <a:r>
              <a:rPr lang="en-US" baseline="0" dirty="0"/>
              <a:t>STP is defined to be 273.15 K and 101.325 kPa. By using the phrase "STP" for these conditions, scientists can quickly and easily compare gases without having to spend a lot of time or space identifying specific temperature and pressure conditions.</a:t>
            </a:r>
          </a:p>
          <a:p>
            <a:pPr marL="171450" indent="-171450">
              <a:buFont typeface="Arial" pitchFamily="34" charset="0"/>
              <a:buChar char="•"/>
            </a:pPr>
            <a:r>
              <a:rPr lang="en-US" baseline="0" dirty="0"/>
              <a:t>An important thing to note is that standard temperature is given in kelvins. It's very important when doing any calculations involving gas temperature that you use absolute (kelvin) temperature, not Celsius.</a:t>
            </a:r>
          </a:p>
          <a:p>
            <a:pPr marL="0" indent="0">
              <a:buFont typeface="Arial" pitchFamily="34" charset="0"/>
              <a:buNone/>
            </a:pPr>
            <a:endParaRPr lang="en-US" baseline="0" dirty="0"/>
          </a:p>
          <a:p>
            <a:pPr marL="0" indent="0">
              <a:buFont typeface="Arial" pitchFamily="34" charset="0"/>
              <a:buNone/>
            </a:pPr>
            <a:r>
              <a:rPr lang="en-US" baseline="0" dirty="0"/>
              <a:t>SOURCES</a:t>
            </a:r>
          </a:p>
          <a:p>
            <a:pPr marL="0" indent="0">
              <a:buFont typeface="Arial" pitchFamily="34" charset="0"/>
              <a:buNone/>
            </a:pPr>
            <a:r>
              <a:rPr lang="en-US" dirty="0"/>
              <a:t>http://commons.wikimedia.org/wiki/File:Air_pressure_gauge.jpg</a:t>
            </a:r>
          </a:p>
          <a:p>
            <a:pPr marL="0" indent="0">
              <a:buFont typeface="Arial" pitchFamily="34" charset="0"/>
              <a:buNone/>
            </a:pPr>
            <a:r>
              <a:rPr lang="en-US" dirty="0"/>
              <a:t>http://commons.wikimedia.org/wiki/File:CelsiusKelvin.svg</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07596-806F-40B7-B2DA-87831673B8BE}" type="slidenum">
              <a:rPr lang="en-US" altLang="en-US"/>
              <a:pPr/>
              <a:t>68</a:t>
            </a:fld>
            <a:endParaRPr lang="en-US" altLang="en-US"/>
          </a:p>
        </p:txBody>
      </p:sp>
      <p:sp>
        <p:nvSpPr>
          <p:cNvPr id="169986" name="Rectangle 2"/>
          <p:cNvSpPr>
            <a:spLocks noGrp="1" noRot="1" noChangeAspect="1" noChangeArrowheads="1" noTextEdit="1"/>
          </p:cNvSpPr>
          <p:nvPr>
            <p:ph type="sldImg"/>
          </p:nvPr>
        </p:nvSpPr>
        <p:spPr>
          <a:xfrm>
            <a:off x="1143000" y="685800"/>
            <a:ext cx="4572000" cy="3429000"/>
          </a:xfrm>
          <a:ln/>
        </p:spPr>
      </p:sp>
      <p:sp>
        <p:nvSpPr>
          <p:cNvPr id="169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73008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07596-806F-40B7-B2DA-87831673B8BE}" type="slidenum">
              <a:rPr lang="en-US" altLang="en-US"/>
              <a:pPr/>
              <a:t>69</a:t>
            </a:fld>
            <a:endParaRPr lang="en-US" altLang="en-US"/>
          </a:p>
        </p:txBody>
      </p:sp>
      <p:sp>
        <p:nvSpPr>
          <p:cNvPr id="169986" name="Rectangle 2"/>
          <p:cNvSpPr>
            <a:spLocks noGrp="1" noRot="1" noChangeAspect="1" noChangeArrowheads="1" noTextEdit="1"/>
          </p:cNvSpPr>
          <p:nvPr>
            <p:ph type="sldImg"/>
          </p:nvPr>
        </p:nvSpPr>
        <p:spPr>
          <a:xfrm>
            <a:off x="1143000" y="685800"/>
            <a:ext cx="4572000" cy="3429000"/>
          </a:xfrm>
          <a:ln/>
        </p:spPr>
      </p:sp>
      <p:sp>
        <p:nvSpPr>
          <p:cNvPr id="169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22500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b="1" dirty="0"/>
              <a:t>Timing ≈ 2</a:t>
            </a:r>
            <a:r>
              <a:rPr lang="en-US" b="1" baseline="0" dirty="0"/>
              <a:t> </a:t>
            </a:r>
            <a:r>
              <a:rPr lang="en-US" b="1" dirty="0"/>
              <a:t>minutes</a:t>
            </a:r>
          </a:p>
          <a:p>
            <a:pPr marL="171450" indent="-171450">
              <a:buFont typeface="Arial" pitchFamily="34" charset="0"/>
              <a:buChar char="•"/>
            </a:pPr>
            <a:r>
              <a:rPr lang="en-US" sz="1050" kern="1200" dirty="0">
                <a:solidFill>
                  <a:schemeClr val="tx1"/>
                </a:solidFill>
                <a:latin typeface="Book Antiqua"/>
                <a:ea typeface="+mn-ea"/>
                <a:cs typeface="Book Antiqua"/>
              </a:rPr>
              <a:t>Suppose you have a mixture of gases. Air is a good</a:t>
            </a:r>
            <a:r>
              <a:rPr lang="en-US" sz="1050" kern="1200" baseline="0" dirty="0">
                <a:solidFill>
                  <a:schemeClr val="tx1"/>
                </a:solidFill>
                <a:latin typeface="Book Antiqua"/>
                <a:ea typeface="+mn-ea"/>
                <a:cs typeface="Book Antiqua"/>
              </a:rPr>
              <a:t> example. Air is composed of a mixture of nitrogen, oxygen, argon, water vapor, and carbon dioxide, among other things that are present in very small amounts. </a:t>
            </a:r>
          </a:p>
          <a:p>
            <a:pPr marL="171450" indent="-171450">
              <a:buFont typeface="Arial" pitchFamily="34" charset="0"/>
              <a:buChar char="•"/>
            </a:pPr>
            <a:r>
              <a:rPr lang="en-US" sz="1050" kern="1200" dirty="0">
                <a:solidFill>
                  <a:schemeClr val="tx1"/>
                </a:solidFill>
                <a:latin typeface="Book Antiqua"/>
                <a:ea typeface="+mn-ea"/>
                <a:cs typeface="Book Antiqua"/>
              </a:rPr>
              <a:t>Partial pressure refers to the pressure exerted by one of the gases in a mixture as if it occupied</a:t>
            </a:r>
            <a:r>
              <a:rPr lang="en-US" sz="1050" kern="1200" baseline="0" dirty="0">
                <a:solidFill>
                  <a:schemeClr val="tx1"/>
                </a:solidFill>
                <a:latin typeface="Book Antiqua"/>
                <a:ea typeface="+mn-ea"/>
                <a:cs typeface="Book Antiqua"/>
              </a:rPr>
              <a:t> a container of the gas by itself—all other gases removed. Therefore, each gas has its own partial pressure. </a:t>
            </a:r>
          </a:p>
          <a:p>
            <a:pPr marL="171450" indent="-171450">
              <a:buFont typeface="Arial" pitchFamily="34" charset="0"/>
              <a:buChar char="•"/>
            </a:pPr>
            <a:r>
              <a:rPr lang="en-US" sz="1050" kern="1200" dirty="0">
                <a:solidFill>
                  <a:schemeClr val="tx1"/>
                </a:solidFill>
                <a:latin typeface="Book Antiqua"/>
                <a:ea typeface="+mn-ea"/>
                <a:cs typeface="Book Antiqua"/>
              </a:rPr>
              <a:t>The total pressure exerted by the mixture of gases is the sum of the individual partial pressures of the gases in the mixture. </a:t>
            </a:r>
          </a:p>
          <a:p>
            <a:pPr marL="171450" indent="-171450">
              <a:buFont typeface="Arial" pitchFamily="34" charset="0"/>
              <a:buChar char="•"/>
            </a:pPr>
            <a:r>
              <a:rPr lang="en-US" sz="1050" kern="1200" dirty="0">
                <a:solidFill>
                  <a:schemeClr val="tx1"/>
                </a:solidFill>
                <a:latin typeface="Book Antiqua"/>
                <a:ea typeface="+mn-ea"/>
                <a:cs typeface="Book Antiqua"/>
              </a:rPr>
              <a:t>Observe</a:t>
            </a:r>
            <a:r>
              <a:rPr lang="en-US" sz="1050" kern="1200" baseline="0" dirty="0">
                <a:solidFill>
                  <a:schemeClr val="tx1"/>
                </a:solidFill>
                <a:latin typeface="Book Antiqua"/>
                <a:ea typeface="+mn-ea"/>
                <a:cs typeface="Book Antiqua"/>
              </a:rPr>
              <a:t> how this works for a sample of air. Notice that nitrogen, oxygen, and argon account for 99.96% of the mixture that makes up air.  Therefore, the contribution of water vapor, carbon dioxide, and all other components is negligible.</a:t>
            </a:r>
          </a:p>
          <a:p>
            <a:pPr marL="171450" indent="-171450">
              <a:buFont typeface="Arial" pitchFamily="34" charset="0"/>
              <a:buChar char="•"/>
            </a:pPr>
            <a:r>
              <a:rPr lang="en-US" sz="1050" kern="1200" baseline="0" dirty="0">
                <a:solidFill>
                  <a:schemeClr val="tx1"/>
                </a:solidFill>
                <a:latin typeface="Book Antiqua"/>
                <a:ea typeface="+mn-ea"/>
                <a:cs typeface="Book Antiqua"/>
              </a:rPr>
              <a:t>The partial pressures of nitrogen, oxygen, and argon are shown along with their percentage in the mixture. When you add the partial pressures of these three gases together, the sum equals the pressure of air.</a:t>
            </a:r>
            <a:endParaRPr lang="en-US" baseline="0" dirty="0"/>
          </a:p>
          <a:p>
            <a:endParaRPr lang="en-US" dirty="0"/>
          </a:p>
          <a:p>
            <a:r>
              <a:rPr lang="en-US" dirty="0"/>
              <a:t>[Data source: http://www.eo.ucar.edu/basics/wx_1_b_1.html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70</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b="1" dirty="0"/>
              <a:t>Timing ≈ 2</a:t>
            </a:r>
            <a:r>
              <a:rPr lang="en-US" b="1" baseline="0" dirty="0"/>
              <a:t> </a:t>
            </a:r>
            <a:r>
              <a:rPr lang="en-US" b="1" dirty="0"/>
              <a:t>minutes</a:t>
            </a:r>
          </a:p>
          <a:p>
            <a:pPr marL="171450" indent="-171450">
              <a:buFont typeface="Arial" pitchFamily="34" charset="0"/>
              <a:buChar char="•"/>
            </a:pPr>
            <a:r>
              <a:rPr lang="en-US" sz="1050" kern="1200" dirty="0">
                <a:solidFill>
                  <a:schemeClr val="tx1"/>
                </a:solidFill>
                <a:latin typeface="Book Antiqua"/>
                <a:ea typeface="+mn-ea"/>
                <a:cs typeface="Book Antiqua"/>
              </a:rPr>
              <a:t>Suppose you have a mixture of gases. Air is a good</a:t>
            </a:r>
            <a:r>
              <a:rPr lang="en-US" sz="1050" kern="1200" baseline="0" dirty="0">
                <a:solidFill>
                  <a:schemeClr val="tx1"/>
                </a:solidFill>
                <a:latin typeface="Book Antiqua"/>
                <a:ea typeface="+mn-ea"/>
                <a:cs typeface="Book Antiqua"/>
              </a:rPr>
              <a:t> example. Air is composed of a mixture of nitrogen, oxygen, argon, water vapor, and carbon dioxide, among other things that are present in very small amounts. </a:t>
            </a:r>
          </a:p>
          <a:p>
            <a:pPr marL="171450" indent="-171450">
              <a:buFont typeface="Arial" pitchFamily="34" charset="0"/>
              <a:buChar char="•"/>
            </a:pPr>
            <a:r>
              <a:rPr lang="en-US" sz="1050" kern="1200" dirty="0">
                <a:solidFill>
                  <a:schemeClr val="tx1"/>
                </a:solidFill>
                <a:latin typeface="Book Antiqua"/>
                <a:ea typeface="+mn-ea"/>
                <a:cs typeface="Book Antiqua"/>
              </a:rPr>
              <a:t>Partial pressure refers to the pressure exerted by one of the gases in a mixture as if it occupied</a:t>
            </a:r>
            <a:r>
              <a:rPr lang="en-US" sz="1050" kern="1200" baseline="0" dirty="0">
                <a:solidFill>
                  <a:schemeClr val="tx1"/>
                </a:solidFill>
                <a:latin typeface="Book Antiqua"/>
                <a:ea typeface="+mn-ea"/>
                <a:cs typeface="Book Antiqua"/>
              </a:rPr>
              <a:t> a container of the gas by itself—all other gases removed. Therefore, each gas has its own partial pressure. </a:t>
            </a:r>
          </a:p>
          <a:p>
            <a:pPr marL="171450" indent="-171450">
              <a:buFont typeface="Arial" pitchFamily="34" charset="0"/>
              <a:buChar char="•"/>
            </a:pPr>
            <a:r>
              <a:rPr lang="en-US" sz="1050" kern="1200" dirty="0">
                <a:solidFill>
                  <a:schemeClr val="tx1"/>
                </a:solidFill>
                <a:latin typeface="Book Antiqua"/>
                <a:ea typeface="+mn-ea"/>
                <a:cs typeface="Book Antiqua"/>
              </a:rPr>
              <a:t>The total pressure exerted by the mixture of gases is the sum of the individual partial pressures of the gases in the mixture. </a:t>
            </a:r>
          </a:p>
          <a:p>
            <a:pPr marL="171450" indent="-171450">
              <a:buFont typeface="Arial" pitchFamily="34" charset="0"/>
              <a:buChar char="•"/>
            </a:pPr>
            <a:r>
              <a:rPr lang="en-US" sz="1050" kern="1200" dirty="0">
                <a:solidFill>
                  <a:schemeClr val="tx1"/>
                </a:solidFill>
                <a:latin typeface="Book Antiqua"/>
                <a:ea typeface="+mn-ea"/>
                <a:cs typeface="Book Antiqua"/>
              </a:rPr>
              <a:t>Observe</a:t>
            </a:r>
            <a:r>
              <a:rPr lang="en-US" sz="1050" kern="1200" baseline="0" dirty="0">
                <a:solidFill>
                  <a:schemeClr val="tx1"/>
                </a:solidFill>
                <a:latin typeface="Book Antiqua"/>
                <a:ea typeface="+mn-ea"/>
                <a:cs typeface="Book Antiqua"/>
              </a:rPr>
              <a:t> how this works for a sample of air. Notice that nitrogen, oxygen, and argon account for 99.96% of the mixture that makes up air.  Therefore, the contribution of water vapor, carbon dioxide, and all other components is negligible.</a:t>
            </a:r>
          </a:p>
          <a:p>
            <a:pPr marL="171450" indent="-171450">
              <a:buFont typeface="Arial" pitchFamily="34" charset="0"/>
              <a:buChar char="•"/>
            </a:pPr>
            <a:r>
              <a:rPr lang="en-US" sz="1050" kern="1200" baseline="0" dirty="0">
                <a:solidFill>
                  <a:schemeClr val="tx1"/>
                </a:solidFill>
                <a:latin typeface="Book Antiqua"/>
                <a:ea typeface="+mn-ea"/>
                <a:cs typeface="Book Antiqua"/>
              </a:rPr>
              <a:t>The partial pressures of nitrogen, oxygen, and argon are shown along with their percentage in the mixture. When you add the partial pressures of these three gases together, the sum equals the pressure of air.</a:t>
            </a:r>
            <a:endParaRPr lang="en-US" baseline="0" dirty="0"/>
          </a:p>
          <a:p>
            <a:endParaRPr lang="en-US" dirty="0"/>
          </a:p>
          <a:p>
            <a:r>
              <a:rPr lang="en-US" dirty="0"/>
              <a:t>[Data source: http://www.eo.ucar.edu/basics/wx_1_b_1.html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341472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2C495-604C-4BF5-B259-1CAA1D048EAD}" type="slidenum">
              <a:rPr lang="en-US">
                <a:solidFill>
                  <a:prstClr val="black"/>
                </a:solidFill>
              </a:rPr>
              <a:pPr/>
              <a:t>72</a:t>
            </a:fld>
            <a:endParaRPr lang="en-US" dirty="0">
              <a:solidFill>
                <a:prstClr val="black"/>
              </a:solidFill>
            </a:endParaRPr>
          </a:p>
        </p:txBody>
      </p:sp>
      <p:sp>
        <p:nvSpPr>
          <p:cNvPr id="41986" name="Rectangle 2"/>
          <p:cNvSpPr>
            <a:spLocks noGrp="1" noRot="1" noChangeAspect="1" noChangeArrowheads="1" noTextEdit="1"/>
          </p:cNvSpPr>
          <p:nvPr>
            <p:ph type="sldImg"/>
          </p:nvPr>
        </p:nvSpPr>
        <p:spPr>
          <a:xfrm>
            <a:off x="1150938" y="692150"/>
            <a:ext cx="4556125" cy="3416300"/>
          </a:xfrm>
          <a:ln/>
        </p:spPr>
      </p:sp>
      <p:sp>
        <p:nvSpPr>
          <p:cNvPr id="41987"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2919184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703EE-5437-458B-BECE-8C6241D0A7A5}" type="slidenum">
              <a:rPr lang="en-US" altLang="en-US"/>
              <a:pPr/>
              <a:t>73</a:t>
            </a:fld>
            <a:endParaRPr lang="en-US" altLang="en-US"/>
          </a:p>
        </p:txBody>
      </p:sp>
      <p:sp>
        <p:nvSpPr>
          <p:cNvPr id="129026" name="Rectangle 2"/>
          <p:cNvSpPr>
            <a:spLocks noGrp="1" noRot="1" noChangeAspect="1" noChangeArrowheads="1" noTextEdit="1"/>
          </p:cNvSpPr>
          <p:nvPr>
            <p:ph type="sldImg"/>
          </p:nvPr>
        </p:nvSpPr>
        <p:spPr>
          <a:xfrm>
            <a:off x="1143000" y="685800"/>
            <a:ext cx="4572000" cy="3429000"/>
          </a:xfrm>
          <a:ln/>
        </p:spPr>
      </p:sp>
      <p:sp>
        <p:nvSpPr>
          <p:cNvPr id="12902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4194023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C1B3A-6CAC-4FB3-BE77-417CAFFBBDD9}" type="slidenum">
              <a:rPr lang="en-US" altLang="en-US"/>
              <a:pPr/>
              <a:t>74</a:t>
            </a:fld>
            <a:endParaRPr lang="en-US" altLang="en-US"/>
          </a:p>
        </p:txBody>
      </p:sp>
      <p:sp>
        <p:nvSpPr>
          <p:cNvPr id="133122" name="Rectangle 2"/>
          <p:cNvSpPr>
            <a:spLocks noGrp="1" noRot="1" noChangeAspect="1" noChangeArrowheads="1" noTextEdit="1"/>
          </p:cNvSpPr>
          <p:nvPr>
            <p:ph type="sldImg"/>
          </p:nvPr>
        </p:nvSpPr>
        <p:spPr>
          <a:xfrm>
            <a:off x="1143000" y="685800"/>
            <a:ext cx="4572000" cy="3429000"/>
          </a:xfrm>
          <a:ln/>
        </p:spPr>
      </p:sp>
      <p:sp>
        <p:nvSpPr>
          <p:cNvPr id="133123"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157748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E4094-45B1-447A-A1D6-C030B7DDACDB}" type="slidenum">
              <a:rPr lang="en-US" altLang="en-US"/>
              <a:pPr/>
              <a:t>76</a:t>
            </a:fld>
            <a:endParaRPr lang="en-US" altLang="en-US"/>
          </a:p>
        </p:txBody>
      </p:sp>
      <p:sp>
        <p:nvSpPr>
          <p:cNvPr id="178178" name="Rectangle 2"/>
          <p:cNvSpPr>
            <a:spLocks noGrp="1" noRot="1" noChangeAspect="1" noChangeArrowheads="1" noTextEdit="1"/>
          </p:cNvSpPr>
          <p:nvPr>
            <p:ph type="sldImg"/>
          </p:nvPr>
        </p:nvSpPr>
        <p:spPr>
          <a:xfrm>
            <a:off x="1143000" y="685800"/>
            <a:ext cx="4572000" cy="3429000"/>
          </a:xfrm>
          <a:ln/>
        </p:spPr>
      </p:sp>
      <p:sp>
        <p:nvSpPr>
          <p:cNvPr id="178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61565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E4094-45B1-447A-A1D6-C030B7DDACDB}" type="slidenum">
              <a:rPr lang="en-US" altLang="en-US"/>
              <a:pPr/>
              <a:t>77</a:t>
            </a:fld>
            <a:endParaRPr lang="en-US" altLang="en-US"/>
          </a:p>
        </p:txBody>
      </p:sp>
      <p:sp>
        <p:nvSpPr>
          <p:cNvPr id="178178" name="Rectangle 2"/>
          <p:cNvSpPr>
            <a:spLocks noGrp="1" noRot="1" noChangeAspect="1" noChangeArrowheads="1" noTextEdit="1"/>
          </p:cNvSpPr>
          <p:nvPr>
            <p:ph type="sldImg"/>
          </p:nvPr>
        </p:nvSpPr>
        <p:spPr>
          <a:xfrm>
            <a:off x="1143000" y="685800"/>
            <a:ext cx="4572000" cy="3429000"/>
          </a:xfrm>
          <a:ln/>
        </p:spPr>
      </p:sp>
      <p:sp>
        <p:nvSpPr>
          <p:cNvPr id="178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61565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2 minutes</a:t>
            </a:r>
          </a:p>
          <a:p>
            <a:endParaRPr lang="en-US" dirty="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84445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4F6037-014B-4637-A496-DD11C8BB53D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9090" name="Rectangle 2"/>
          <p:cNvSpPr>
            <a:spLocks noGrp="1" noRot="1" noChangeAspect="1" noChangeArrowheads="1" noTextEdit="1"/>
          </p:cNvSpPr>
          <p:nvPr>
            <p:ph type="sldImg"/>
          </p:nvPr>
        </p:nvSpPr>
        <p:spPr>
          <a:xfrm>
            <a:off x="1143000" y="685800"/>
            <a:ext cx="4572000" cy="3429000"/>
          </a:xfrm>
          <a:ln/>
        </p:spPr>
      </p:sp>
      <p:sp>
        <p:nvSpPr>
          <p:cNvPr id="89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5439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92500" lnSpcReduction="10000"/>
          </a:bodyPr>
          <a:lstStyle/>
          <a:p>
            <a:r>
              <a:rPr lang="en-US" b="1" dirty="0"/>
              <a:t>Time: ~0.5</a:t>
            </a:r>
            <a:r>
              <a:rPr lang="en-US" b="1" baseline="0" dirty="0"/>
              <a:t> minute</a:t>
            </a:r>
            <a:endParaRPr lang="en-US" b="0" dirty="0"/>
          </a:p>
          <a:p>
            <a:pPr marL="171450" indent="-171450">
              <a:buFont typeface="Arial" pitchFamily="34" charset="0"/>
              <a:buChar char="•"/>
            </a:pPr>
            <a:r>
              <a:rPr lang="en-US" b="0" baseline="0" dirty="0"/>
              <a:t>The variables in any gas include its pressure, volume, temperature, and quantity of gas. If you use the same sample of gas for a problem, the quantity is fixed and only pressure, volume, and temperature need to be considered.</a:t>
            </a:r>
          </a:p>
          <a:p>
            <a:pPr marL="171450" indent="-171450">
              <a:buFont typeface="Arial" pitchFamily="34" charset="0"/>
              <a:buChar char="•"/>
            </a:pPr>
            <a:r>
              <a:rPr lang="en-US" b="0" baseline="0" dirty="0"/>
              <a:t>When temperature is constant, Boyle’s law applies. [animate: left green box appears with graph] According to Boyle’s law, pressure varies inversely with volume in an indirect relationship. P1V1=P2V2 [equation appears]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When pressure is constant, Charles’s law applies. [animate: blue middle box appears with graph] According to Charles’s law, volume varies proportionally with absolute temperature in a direct relationship. V1/T1=V2/T2 [equation appears]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When volume is constant, Gay-Lussac’s law applies. [animate: orange right box appears with graph] According to Gay-Lussac’s law, pressure varies proportionally with absolute temperature in a direct relationship. P1/T1=P2/T2 [equation appears]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Remember that each of these three laws assumes that the quantity of gas is constant.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79</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35EB8-455F-4CCE-BE0C-3DA902153C5E}" type="slidenum">
              <a:rPr lang="en-US" altLang="en-US">
                <a:solidFill>
                  <a:prstClr val="black"/>
                </a:solidFill>
              </a:rPr>
              <a:pPr/>
              <a:t>82</a:t>
            </a:fld>
            <a:endParaRPr lang="en-US" altLang="en-US">
              <a:solidFill>
                <a:prstClr val="black"/>
              </a:solidFill>
            </a:endParaRPr>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809372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35EB8-455F-4CCE-BE0C-3DA902153C5E}" type="slidenum">
              <a:rPr lang="en-US" altLang="en-US">
                <a:solidFill>
                  <a:prstClr val="black"/>
                </a:solidFill>
              </a:rPr>
              <a:pPr/>
              <a:t>83</a:t>
            </a:fld>
            <a:endParaRPr lang="en-US" altLang="en-US">
              <a:solidFill>
                <a:prstClr val="black"/>
              </a:solidFill>
            </a:endParaRPr>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809372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85193-C44A-45F5-877B-960383E4E1C7}" type="slidenum">
              <a:rPr lang="en-US" altLang="en-US">
                <a:solidFill>
                  <a:prstClr val="black"/>
                </a:solidFill>
              </a:rPr>
              <a:pPr/>
              <a:t>84</a:t>
            </a:fld>
            <a:endParaRPr lang="en-US" altLang="en-US">
              <a:solidFill>
                <a:prstClr val="black"/>
              </a:solidFill>
            </a:endParaRPr>
          </a:p>
        </p:txBody>
      </p:sp>
      <p:sp>
        <p:nvSpPr>
          <p:cNvPr id="207874" name="Rectangle 2"/>
          <p:cNvSpPr>
            <a:spLocks noGrp="1" noRot="1" noChangeAspect="1" noChangeArrowheads="1" noTextEdit="1"/>
          </p:cNvSpPr>
          <p:nvPr>
            <p:ph type="sldImg"/>
          </p:nvPr>
        </p:nvSpPr>
        <p:spPr>
          <a:xfrm>
            <a:off x="1143000" y="685800"/>
            <a:ext cx="4572000" cy="3429000"/>
          </a:xfrm>
          <a:ln/>
        </p:spPr>
      </p:sp>
      <p:sp>
        <p:nvSpPr>
          <p:cNvPr id="207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71517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85193-C44A-45F5-877B-960383E4E1C7}" type="slidenum">
              <a:rPr lang="en-US" altLang="en-US">
                <a:solidFill>
                  <a:prstClr val="black"/>
                </a:solidFill>
              </a:rPr>
              <a:pPr/>
              <a:t>85</a:t>
            </a:fld>
            <a:endParaRPr lang="en-US" altLang="en-US">
              <a:solidFill>
                <a:prstClr val="black"/>
              </a:solidFill>
            </a:endParaRPr>
          </a:p>
        </p:txBody>
      </p:sp>
      <p:sp>
        <p:nvSpPr>
          <p:cNvPr id="207874" name="Rectangle 2"/>
          <p:cNvSpPr>
            <a:spLocks noGrp="1" noRot="1" noChangeAspect="1" noChangeArrowheads="1" noTextEdit="1"/>
          </p:cNvSpPr>
          <p:nvPr>
            <p:ph type="sldImg"/>
          </p:nvPr>
        </p:nvSpPr>
        <p:spPr>
          <a:xfrm>
            <a:off x="1143000" y="685800"/>
            <a:ext cx="4572000" cy="3429000"/>
          </a:xfrm>
          <a:ln/>
        </p:spPr>
      </p:sp>
      <p:sp>
        <p:nvSpPr>
          <p:cNvPr id="207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71517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D65C9-1193-43AA-B0B6-E92A0CC285F8}" type="slidenum">
              <a:rPr lang="en-US" altLang="en-US">
                <a:solidFill>
                  <a:prstClr val="black"/>
                </a:solidFill>
              </a:rPr>
              <a:pPr/>
              <a:t>86</a:t>
            </a:fld>
            <a:endParaRPr lang="en-US" altLang="en-US">
              <a:solidFill>
                <a:prstClr val="black"/>
              </a:solidFill>
            </a:endParaRPr>
          </a:p>
        </p:txBody>
      </p:sp>
      <p:sp>
        <p:nvSpPr>
          <p:cNvPr id="138242" name="Rectangle 2"/>
          <p:cNvSpPr>
            <a:spLocks noGrp="1" noRot="1" noChangeAspect="1" noChangeArrowheads="1" noTextEdit="1"/>
          </p:cNvSpPr>
          <p:nvPr>
            <p:ph type="sldImg"/>
          </p:nvPr>
        </p:nvSpPr>
        <p:spPr>
          <a:xfrm>
            <a:off x="1143000" y="685800"/>
            <a:ext cx="4572000" cy="3429000"/>
          </a:xfrm>
          <a:ln/>
        </p:spPr>
      </p:sp>
      <p:sp>
        <p:nvSpPr>
          <p:cNvPr id="138243"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972625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D65C9-1193-43AA-B0B6-E92A0CC285F8}" type="slidenum">
              <a:rPr lang="en-US" altLang="en-US">
                <a:solidFill>
                  <a:prstClr val="black"/>
                </a:solidFill>
              </a:rPr>
              <a:pPr/>
              <a:t>87</a:t>
            </a:fld>
            <a:endParaRPr lang="en-US" altLang="en-US">
              <a:solidFill>
                <a:prstClr val="black"/>
              </a:solidFill>
            </a:endParaRPr>
          </a:p>
        </p:txBody>
      </p:sp>
      <p:sp>
        <p:nvSpPr>
          <p:cNvPr id="138242" name="Rectangle 2"/>
          <p:cNvSpPr>
            <a:spLocks noGrp="1" noRot="1" noChangeAspect="1" noChangeArrowheads="1" noTextEdit="1"/>
          </p:cNvSpPr>
          <p:nvPr>
            <p:ph type="sldImg"/>
          </p:nvPr>
        </p:nvSpPr>
        <p:spPr>
          <a:xfrm>
            <a:off x="1143000" y="685800"/>
            <a:ext cx="4572000" cy="3429000"/>
          </a:xfrm>
          <a:ln/>
        </p:spPr>
      </p:sp>
      <p:sp>
        <p:nvSpPr>
          <p:cNvPr id="138243"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972625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24F70-820B-4EB4-935E-DEEC8DC4EE96}" type="slidenum">
              <a:rPr lang="en-US" altLang="en-US">
                <a:solidFill>
                  <a:prstClr val="black"/>
                </a:solidFill>
              </a:rPr>
              <a:pPr/>
              <a:t>88</a:t>
            </a:fld>
            <a:endParaRPr lang="en-US" altLang="en-US">
              <a:solidFill>
                <a:prstClr val="black"/>
              </a:solidFill>
            </a:endParaRPr>
          </a:p>
        </p:txBody>
      </p:sp>
      <p:sp>
        <p:nvSpPr>
          <p:cNvPr id="209922" name="Rectangle 2"/>
          <p:cNvSpPr>
            <a:spLocks noGrp="1" noRot="1" noChangeAspect="1" noChangeArrowheads="1" noTextEdit="1"/>
          </p:cNvSpPr>
          <p:nvPr>
            <p:ph type="sldImg"/>
          </p:nvPr>
        </p:nvSpPr>
        <p:spPr>
          <a:xfrm>
            <a:off x="1143000" y="685800"/>
            <a:ext cx="4572000" cy="3429000"/>
          </a:xfrm>
          <a:ln/>
        </p:spPr>
      </p:sp>
      <p:sp>
        <p:nvSpPr>
          <p:cNvPr id="209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449416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24F70-820B-4EB4-935E-DEEC8DC4EE96}" type="slidenum">
              <a:rPr lang="en-US" altLang="en-US">
                <a:solidFill>
                  <a:prstClr val="black"/>
                </a:solidFill>
              </a:rPr>
              <a:pPr/>
              <a:t>89</a:t>
            </a:fld>
            <a:endParaRPr lang="en-US" altLang="en-US">
              <a:solidFill>
                <a:prstClr val="black"/>
              </a:solidFill>
            </a:endParaRPr>
          </a:p>
        </p:txBody>
      </p:sp>
      <p:sp>
        <p:nvSpPr>
          <p:cNvPr id="209922" name="Rectangle 2"/>
          <p:cNvSpPr>
            <a:spLocks noGrp="1" noRot="1" noChangeAspect="1" noChangeArrowheads="1" noTextEdit="1"/>
          </p:cNvSpPr>
          <p:nvPr>
            <p:ph type="sldImg"/>
          </p:nvPr>
        </p:nvSpPr>
        <p:spPr>
          <a:xfrm>
            <a:off x="1143000" y="685800"/>
            <a:ext cx="4572000" cy="3429000"/>
          </a:xfrm>
          <a:ln/>
        </p:spPr>
      </p:sp>
      <p:sp>
        <p:nvSpPr>
          <p:cNvPr id="209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44941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A05C2-8921-4649-ABF5-A4AC1A922B87}" type="slidenum">
              <a:rPr lang="en-US" altLang="en-US">
                <a:solidFill>
                  <a:prstClr val="black"/>
                </a:solidFill>
              </a:rPr>
              <a:pPr/>
              <a:t>90</a:t>
            </a:fld>
            <a:endParaRPr lang="en-US" altLang="en-US">
              <a:solidFill>
                <a:prstClr val="black"/>
              </a:solidFill>
            </a:endParaRPr>
          </a:p>
        </p:txBody>
      </p:sp>
      <p:sp>
        <p:nvSpPr>
          <p:cNvPr id="155650" name="Rectangle 2"/>
          <p:cNvSpPr>
            <a:spLocks noGrp="1" noRot="1" noChangeAspect="1" noChangeArrowheads="1" noTextEdit="1"/>
          </p:cNvSpPr>
          <p:nvPr>
            <p:ph type="sldImg"/>
          </p:nvPr>
        </p:nvSpPr>
        <p:spPr>
          <a:xfrm>
            <a:off x="1143000" y="685800"/>
            <a:ext cx="4572000" cy="3429000"/>
          </a:xfrm>
          <a:ln/>
        </p:spPr>
      </p:sp>
      <p:sp>
        <p:nvSpPr>
          <p:cNvPr id="155651"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249888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2C495-604C-4BF5-B259-1CAA1D048EAD}" type="slidenum">
              <a:rPr lang="en-US">
                <a:solidFill>
                  <a:prstClr val="black"/>
                </a:solidFill>
              </a:rPr>
              <a:pPr/>
              <a:t>13</a:t>
            </a:fld>
            <a:endParaRPr lang="en-US" dirty="0">
              <a:solidFill>
                <a:prstClr val="black"/>
              </a:solidFill>
            </a:endParaRPr>
          </a:p>
        </p:txBody>
      </p:sp>
      <p:sp>
        <p:nvSpPr>
          <p:cNvPr id="41986" name="Rectangle 2"/>
          <p:cNvSpPr>
            <a:spLocks noGrp="1" noRot="1" noChangeAspect="1" noChangeArrowheads="1" noTextEdit="1"/>
          </p:cNvSpPr>
          <p:nvPr>
            <p:ph type="sldImg"/>
          </p:nvPr>
        </p:nvSpPr>
        <p:spPr>
          <a:xfrm>
            <a:off x="1150938" y="692150"/>
            <a:ext cx="4556125" cy="3416300"/>
          </a:xfrm>
          <a:ln/>
        </p:spPr>
      </p:sp>
      <p:sp>
        <p:nvSpPr>
          <p:cNvPr id="41987"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2919184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A05C2-8921-4649-ABF5-A4AC1A922B87}" type="slidenum">
              <a:rPr lang="en-US" altLang="en-US">
                <a:solidFill>
                  <a:prstClr val="black"/>
                </a:solidFill>
              </a:rPr>
              <a:pPr/>
              <a:t>91</a:t>
            </a:fld>
            <a:endParaRPr lang="en-US" altLang="en-US">
              <a:solidFill>
                <a:prstClr val="black"/>
              </a:solidFill>
            </a:endParaRPr>
          </a:p>
        </p:txBody>
      </p:sp>
      <p:sp>
        <p:nvSpPr>
          <p:cNvPr id="155650" name="Rectangle 2"/>
          <p:cNvSpPr>
            <a:spLocks noGrp="1" noRot="1" noChangeAspect="1" noChangeArrowheads="1" noTextEdit="1"/>
          </p:cNvSpPr>
          <p:nvPr>
            <p:ph type="sldImg"/>
          </p:nvPr>
        </p:nvSpPr>
        <p:spPr>
          <a:xfrm>
            <a:off x="1143000" y="685800"/>
            <a:ext cx="4572000" cy="3429000"/>
          </a:xfrm>
          <a:ln/>
        </p:spPr>
      </p:sp>
      <p:sp>
        <p:nvSpPr>
          <p:cNvPr id="155651"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24988836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92598-32C2-4A4E-AD0A-E3279A2686F4}" type="slidenum">
              <a:rPr lang="en-US" altLang="en-US">
                <a:solidFill>
                  <a:prstClr val="black"/>
                </a:solidFill>
              </a:rPr>
              <a:pPr/>
              <a:t>92</a:t>
            </a:fld>
            <a:endParaRPr lang="en-US" altLang="en-US">
              <a:solidFill>
                <a:prstClr val="black"/>
              </a:solidFill>
            </a:endParaRPr>
          </a:p>
        </p:txBody>
      </p:sp>
      <p:sp>
        <p:nvSpPr>
          <p:cNvPr id="211970" name="Rectangle 2"/>
          <p:cNvSpPr>
            <a:spLocks noGrp="1" noRot="1" noChangeAspect="1" noChangeArrowheads="1" noTextEdit="1"/>
          </p:cNvSpPr>
          <p:nvPr>
            <p:ph type="sldImg"/>
          </p:nvPr>
        </p:nvSpPr>
        <p:spPr>
          <a:xfrm>
            <a:off x="1143000" y="685800"/>
            <a:ext cx="4572000" cy="3429000"/>
          </a:xfrm>
          <a:ln/>
        </p:spPr>
      </p:sp>
      <p:sp>
        <p:nvSpPr>
          <p:cNvPr id="211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07345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92598-32C2-4A4E-AD0A-E3279A2686F4}" type="slidenum">
              <a:rPr lang="en-US" altLang="en-US">
                <a:solidFill>
                  <a:prstClr val="black"/>
                </a:solidFill>
              </a:rPr>
              <a:pPr/>
              <a:t>93</a:t>
            </a:fld>
            <a:endParaRPr lang="en-US" altLang="en-US">
              <a:solidFill>
                <a:prstClr val="black"/>
              </a:solidFill>
            </a:endParaRPr>
          </a:p>
        </p:txBody>
      </p:sp>
      <p:sp>
        <p:nvSpPr>
          <p:cNvPr id="211970" name="Rectangle 2"/>
          <p:cNvSpPr>
            <a:spLocks noGrp="1" noRot="1" noChangeAspect="1" noChangeArrowheads="1" noTextEdit="1"/>
          </p:cNvSpPr>
          <p:nvPr>
            <p:ph type="sldImg"/>
          </p:nvPr>
        </p:nvSpPr>
        <p:spPr>
          <a:xfrm>
            <a:off x="1143000" y="685800"/>
            <a:ext cx="4572000" cy="3429000"/>
          </a:xfrm>
          <a:ln/>
        </p:spPr>
      </p:sp>
      <p:sp>
        <p:nvSpPr>
          <p:cNvPr id="211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07345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9FEA6-279D-4BA5-B329-D44DE67ED23B}" type="slidenum">
              <a:rPr lang="en-US" altLang="en-US">
                <a:solidFill>
                  <a:prstClr val="black"/>
                </a:solidFill>
              </a:rPr>
              <a:pPr/>
              <a:t>94</a:t>
            </a:fld>
            <a:endParaRPr lang="en-US" altLang="en-US">
              <a:solidFill>
                <a:prstClr val="black"/>
              </a:solidFill>
            </a:endParaRPr>
          </a:p>
        </p:txBody>
      </p:sp>
      <p:sp>
        <p:nvSpPr>
          <p:cNvPr id="191490" name="Rectangle 2"/>
          <p:cNvSpPr>
            <a:spLocks noGrp="1" noRot="1" noChangeAspect="1" noChangeArrowheads="1" noTextEdit="1"/>
          </p:cNvSpPr>
          <p:nvPr>
            <p:ph type="sldImg"/>
          </p:nvPr>
        </p:nvSpPr>
        <p:spPr>
          <a:xfrm>
            <a:off x="1143000" y="685800"/>
            <a:ext cx="4572000" cy="3429000"/>
          </a:xfrm>
          <a:ln/>
        </p:spPr>
      </p:sp>
      <p:sp>
        <p:nvSpPr>
          <p:cNvPr id="191491"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2026782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9FEA6-279D-4BA5-B329-D44DE67ED23B}" type="slidenum">
              <a:rPr lang="en-US" altLang="en-US">
                <a:solidFill>
                  <a:prstClr val="black"/>
                </a:solidFill>
              </a:rPr>
              <a:pPr/>
              <a:t>95</a:t>
            </a:fld>
            <a:endParaRPr lang="en-US" altLang="en-US">
              <a:solidFill>
                <a:prstClr val="black"/>
              </a:solidFill>
            </a:endParaRPr>
          </a:p>
        </p:txBody>
      </p:sp>
      <p:sp>
        <p:nvSpPr>
          <p:cNvPr id="191490" name="Rectangle 2"/>
          <p:cNvSpPr>
            <a:spLocks noGrp="1" noRot="1" noChangeAspect="1" noChangeArrowheads="1" noTextEdit="1"/>
          </p:cNvSpPr>
          <p:nvPr>
            <p:ph type="sldImg"/>
          </p:nvPr>
        </p:nvSpPr>
        <p:spPr>
          <a:xfrm>
            <a:off x="1143000" y="685800"/>
            <a:ext cx="4572000" cy="3429000"/>
          </a:xfrm>
          <a:ln/>
        </p:spPr>
      </p:sp>
      <p:sp>
        <p:nvSpPr>
          <p:cNvPr id="191491"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2026782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E664A-F9F9-43D2-BCBF-988DFF4684BB}" type="slidenum">
              <a:rPr lang="en-US" altLang="en-US">
                <a:solidFill>
                  <a:prstClr val="black"/>
                </a:solidFill>
              </a:rPr>
              <a:pPr/>
              <a:t>96</a:t>
            </a:fld>
            <a:endParaRPr lang="en-US" altLang="en-US">
              <a:solidFill>
                <a:prstClr val="black"/>
              </a:solidFill>
            </a:endParaRPr>
          </a:p>
        </p:txBody>
      </p:sp>
      <p:sp>
        <p:nvSpPr>
          <p:cNvPr id="192514" name="Rectangle 2"/>
          <p:cNvSpPr>
            <a:spLocks noGrp="1" noRot="1" noChangeAspect="1" noChangeArrowheads="1" noTextEdit="1"/>
          </p:cNvSpPr>
          <p:nvPr>
            <p:ph type="sldImg"/>
          </p:nvPr>
        </p:nvSpPr>
        <p:spPr>
          <a:xfrm>
            <a:off x="1143000" y="685800"/>
            <a:ext cx="4572000" cy="3429000"/>
          </a:xfrm>
          <a:ln/>
        </p:spPr>
      </p:sp>
      <p:sp>
        <p:nvSpPr>
          <p:cNvPr id="192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437092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D882A-035B-4E89-A89C-321418D22E99}" type="slidenum">
              <a:rPr lang="en-US" altLang="en-US">
                <a:solidFill>
                  <a:prstClr val="black"/>
                </a:solidFill>
              </a:rPr>
              <a:pPr/>
              <a:t>97</a:t>
            </a:fld>
            <a:endParaRPr lang="en-US" altLang="en-US">
              <a:solidFill>
                <a:prstClr val="black"/>
              </a:solidFill>
            </a:endParaRPr>
          </a:p>
        </p:txBody>
      </p:sp>
      <p:sp>
        <p:nvSpPr>
          <p:cNvPr id="194562" name="Rectangle 2"/>
          <p:cNvSpPr>
            <a:spLocks noGrp="1" noRot="1" noChangeAspect="1" noChangeArrowheads="1" noTextEdit="1"/>
          </p:cNvSpPr>
          <p:nvPr>
            <p:ph type="sldImg"/>
          </p:nvPr>
        </p:nvSpPr>
        <p:spPr>
          <a:xfrm>
            <a:off x="1143000" y="685800"/>
            <a:ext cx="4572000" cy="3429000"/>
          </a:xfrm>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455162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07596-806F-40B7-B2DA-87831673B8BE}" type="slidenum">
              <a:rPr lang="en-US" altLang="en-US">
                <a:solidFill>
                  <a:prstClr val="black"/>
                </a:solidFill>
              </a:rPr>
              <a:pPr/>
              <a:t>100</a:t>
            </a:fld>
            <a:endParaRPr lang="en-US" altLang="en-US">
              <a:solidFill>
                <a:prstClr val="black"/>
              </a:solidFill>
            </a:endParaRPr>
          </a:p>
        </p:txBody>
      </p:sp>
      <p:sp>
        <p:nvSpPr>
          <p:cNvPr id="169986" name="Rectangle 2"/>
          <p:cNvSpPr>
            <a:spLocks noGrp="1" noRot="1" noChangeAspect="1" noChangeArrowheads="1" noTextEdit="1"/>
          </p:cNvSpPr>
          <p:nvPr>
            <p:ph type="sldImg"/>
          </p:nvPr>
        </p:nvSpPr>
        <p:spPr>
          <a:xfrm>
            <a:off x="1143000" y="685800"/>
            <a:ext cx="4572000" cy="3429000"/>
          </a:xfrm>
          <a:ln/>
        </p:spPr>
      </p:sp>
      <p:sp>
        <p:nvSpPr>
          <p:cNvPr id="169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73008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07596-806F-40B7-B2DA-87831673B8BE}" type="slidenum">
              <a:rPr lang="en-US" altLang="en-US">
                <a:solidFill>
                  <a:prstClr val="black"/>
                </a:solidFill>
              </a:rPr>
              <a:pPr/>
              <a:t>101</a:t>
            </a:fld>
            <a:endParaRPr lang="en-US" altLang="en-US">
              <a:solidFill>
                <a:prstClr val="black"/>
              </a:solidFill>
            </a:endParaRPr>
          </a:p>
        </p:txBody>
      </p:sp>
      <p:sp>
        <p:nvSpPr>
          <p:cNvPr id="169986" name="Rectangle 2"/>
          <p:cNvSpPr>
            <a:spLocks noGrp="1" noRot="1" noChangeAspect="1" noChangeArrowheads="1" noTextEdit="1"/>
          </p:cNvSpPr>
          <p:nvPr>
            <p:ph type="sldImg"/>
          </p:nvPr>
        </p:nvSpPr>
        <p:spPr>
          <a:xfrm>
            <a:off x="1143000" y="685800"/>
            <a:ext cx="4572000" cy="3429000"/>
          </a:xfrm>
          <a:ln/>
        </p:spPr>
      </p:sp>
      <p:sp>
        <p:nvSpPr>
          <p:cNvPr id="169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730085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A20325-750B-4CFB-8551-FC624BE45E9F}" type="slidenum">
              <a:rPr lang="en-US" altLang="en-US">
                <a:solidFill>
                  <a:prstClr val="black"/>
                </a:solidFill>
              </a:rPr>
              <a:pPr/>
              <a:t>102</a:t>
            </a:fld>
            <a:endParaRPr lang="en-US" altLang="en-US">
              <a:solidFill>
                <a:prstClr val="black"/>
              </a:solidFill>
            </a:endParaRPr>
          </a:p>
        </p:txBody>
      </p:sp>
      <p:sp>
        <p:nvSpPr>
          <p:cNvPr id="181250" name="Rectangle 2"/>
          <p:cNvSpPr>
            <a:spLocks noGrp="1" noRot="1" noChangeAspect="1" noChangeArrowheads="1" noTextEdit="1"/>
          </p:cNvSpPr>
          <p:nvPr>
            <p:ph type="sldImg"/>
          </p:nvPr>
        </p:nvSpPr>
        <p:spPr>
          <a:xfrm>
            <a:off x="1143000" y="685800"/>
            <a:ext cx="4572000" cy="3429000"/>
          </a:xfrm>
          <a:ln/>
        </p:spPr>
      </p:sp>
      <p:sp>
        <p:nvSpPr>
          <p:cNvPr id="1812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07102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b="1" dirty="0"/>
              <a:t>Timing ≈ 1 minute</a:t>
            </a:r>
          </a:p>
          <a:p>
            <a:pPr marL="171450" indent="-171450">
              <a:buFont typeface="Arial" pitchFamily="34" charset="0"/>
              <a:buChar char="•"/>
            </a:pPr>
            <a:r>
              <a:rPr lang="en-US" dirty="0"/>
              <a:t>Each equation</a:t>
            </a:r>
            <a:r>
              <a:rPr lang="en-US" baseline="0" dirty="0"/>
              <a:t> contains elements common to the other two equations.  It can be shown algebraically that these equations can be combined to yield the combined gas law.</a:t>
            </a:r>
          </a:p>
          <a:p>
            <a:pPr marL="171450" indent="-171450">
              <a:buFont typeface="Arial" pitchFamily="34" charset="0"/>
              <a:buChar char="•"/>
            </a:pPr>
            <a:r>
              <a:rPr lang="en-US" baseline="0" dirty="0"/>
              <a:t>Look over the three individual gas laws and compare them to the combined gas law. You can observe each gas law equation within the equation shown for the combined gas law. (teacher point out each law within the combined gas law--e.g., circle P1V1 = P2V2 and point out that it is Boyle's law, .. Do the same for Charles’s law and Gay-Lussac’s law)</a:t>
            </a:r>
          </a:p>
          <a:p>
            <a:pPr marL="171450" indent="-171450">
              <a:buFont typeface="Arial" pitchFamily="34" charset="0"/>
              <a:buChar char="•"/>
            </a:pPr>
            <a:r>
              <a:rPr lang="en-US" baseline="0" dirty="0"/>
              <a:t>The combined gas law states the relationships between the variables of pressure, volume, and temperature of a gas as long as the amount of gas is fixed.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A20325-750B-4CFB-8551-FC624BE45E9F}" type="slidenum">
              <a:rPr lang="en-US" altLang="en-US">
                <a:solidFill>
                  <a:prstClr val="black"/>
                </a:solidFill>
              </a:rPr>
              <a:pPr/>
              <a:t>103</a:t>
            </a:fld>
            <a:endParaRPr lang="en-US" altLang="en-US">
              <a:solidFill>
                <a:prstClr val="black"/>
              </a:solidFill>
            </a:endParaRPr>
          </a:p>
        </p:txBody>
      </p:sp>
      <p:sp>
        <p:nvSpPr>
          <p:cNvPr id="181250" name="Rectangle 2"/>
          <p:cNvSpPr>
            <a:spLocks noGrp="1" noRot="1" noChangeAspect="1" noChangeArrowheads="1" noTextEdit="1"/>
          </p:cNvSpPr>
          <p:nvPr>
            <p:ph type="sldImg"/>
          </p:nvPr>
        </p:nvSpPr>
        <p:spPr>
          <a:xfrm>
            <a:off x="1143000" y="685800"/>
            <a:ext cx="4572000" cy="3429000"/>
          </a:xfrm>
          <a:ln/>
        </p:spPr>
      </p:sp>
      <p:sp>
        <p:nvSpPr>
          <p:cNvPr id="1812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07102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b="1" dirty="0"/>
              <a:t>Timing ≈ 1 minute</a:t>
            </a:r>
          </a:p>
          <a:p>
            <a:pPr marL="171450" indent="-171450">
              <a:buFont typeface="Arial" pitchFamily="34" charset="0"/>
              <a:buChar char="•"/>
            </a:pPr>
            <a:r>
              <a:rPr lang="en-US" dirty="0"/>
              <a:t>Each equation</a:t>
            </a:r>
            <a:r>
              <a:rPr lang="en-US" baseline="0" dirty="0"/>
              <a:t> contains elements common to the other two equations.  It can be shown algebraically that these equations can be combined to yield the combined gas law.</a:t>
            </a:r>
          </a:p>
          <a:p>
            <a:pPr marL="171450" indent="-171450">
              <a:buFont typeface="Arial" pitchFamily="34" charset="0"/>
              <a:buChar char="•"/>
            </a:pPr>
            <a:r>
              <a:rPr lang="en-US" baseline="0" dirty="0"/>
              <a:t>Look over the three individual gas laws and compare them to the combined gas law. You can observe each gas law equation within the equation shown for the combined gas law. (teacher point out each law within the combined gas law--e.g., circle P1V1 = P2V2 and point out that it is Boyle's law, .. Do the same for Charles’s law and Gay-Lussac’s law)</a:t>
            </a:r>
          </a:p>
          <a:p>
            <a:pPr marL="171450" indent="-171450">
              <a:buFont typeface="Arial" pitchFamily="34" charset="0"/>
              <a:buChar char="•"/>
            </a:pPr>
            <a:r>
              <a:rPr lang="en-US" baseline="0" dirty="0"/>
              <a:t>The combined gas law states the relationships between the variables of pressure, volume, and temperature of a gas as long as the amount of gas is fixed.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44950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b="1" dirty="0"/>
              <a:t>Timing ≈ 1 minute</a:t>
            </a:r>
          </a:p>
          <a:p>
            <a:pPr marL="171450" indent="-171450">
              <a:buFont typeface="Arial" pitchFamily="34" charset="0"/>
              <a:buChar char="•"/>
            </a:pPr>
            <a:r>
              <a:rPr lang="en-US" dirty="0"/>
              <a:t>Each equation</a:t>
            </a:r>
            <a:r>
              <a:rPr lang="en-US" baseline="0" dirty="0"/>
              <a:t> contains elements common to the other two equations.  It can be shown algebraically that these equations can be combined to yield the combined gas law.</a:t>
            </a:r>
          </a:p>
          <a:p>
            <a:pPr marL="171450" indent="-171450">
              <a:buFont typeface="Arial" pitchFamily="34" charset="0"/>
              <a:buChar char="•"/>
            </a:pPr>
            <a:r>
              <a:rPr lang="en-US" baseline="0" dirty="0"/>
              <a:t>Look over the three individual gas laws and compare them to the combined gas law. You can observe each gas law equation within the equation shown for the combined gas law. (teacher point out each law within the combined gas law--e.g., circle P1V1 = P2V2 and point out that it is Boyle's law, .. Do the same for Charles’s law and Gay-Lussac’s law)</a:t>
            </a:r>
          </a:p>
          <a:p>
            <a:pPr marL="171450" indent="-171450">
              <a:buFont typeface="Arial" pitchFamily="34" charset="0"/>
              <a:buChar char="•"/>
            </a:pPr>
            <a:r>
              <a:rPr lang="en-US" baseline="0" dirty="0"/>
              <a:t>The combined gas law states the relationships between the variables of pressure, volume, and temperature of a gas as long as the amount of gas is fixed.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3343DD-8235-43BD-A919-6C6D06073834}" type="slidenum">
              <a:rPr lang="en-US"/>
              <a:pPr/>
              <a:t>46</a:t>
            </a:fld>
            <a:endParaRPr lang="en-US"/>
          </a:p>
        </p:txBody>
      </p:sp>
      <p:sp>
        <p:nvSpPr>
          <p:cNvPr id="167938" name="Rectangle 2"/>
          <p:cNvSpPr>
            <a:spLocks noGrp="1" noRot="1" noChangeAspect="1" noChangeArrowheads="1" noTextEdit="1"/>
          </p:cNvSpPr>
          <p:nvPr>
            <p:ph type="sldImg"/>
          </p:nvPr>
        </p:nvSpPr>
        <p:spPr>
          <a:xfrm>
            <a:off x="1143000" y="685800"/>
            <a:ext cx="4572000" cy="3429000"/>
          </a:xfrm>
          <a:ln/>
        </p:spPr>
      </p:sp>
      <p:sp>
        <p:nvSpPr>
          <p:cNvPr id="167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67199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3343DD-8235-43BD-A919-6C6D06073834}" type="slidenum">
              <a:rPr lang="en-US"/>
              <a:pPr/>
              <a:t>47</a:t>
            </a:fld>
            <a:endParaRPr lang="en-US"/>
          </a:p>
        </p:txBody>
      </p:sp>
      <p:sp>
        <p:nvSpPr>
          <p:cNvPr id="167938" name="Rectangle 2"/>
          <p:cNvSpPr>
            <a:spLocks noGrp="1" noRot="1" noChangeAspect="1" noChangeArrowheads="1" noTextEdit="1"/>
          </p:cNvSpPr>
          <p:nvPr>
            <p:ph type="sldImg"/>
          </p:nvPr>
        </p:nvSpPr>
        <p:spPr>
          <a:xfrm>
            <a:off x="1143000" y="685800"/>
            <a:ext cx="4572000" cy="3429000"/>
          </a:xfrm>
          <a:ln/>
        </p:spPr>
      </p:sp>
      <p:sp>
        <p:nvSpPr>
          <p:cNvPr id="167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6719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61"/>
            <a:ext cx="6858000" cy="1655763"/>
          </a:xfrm>
        </p:spPr>
        <p:txBody>
          <a:bodyPr/>
          <a:lstStyle>
            <a:lvl1pPr marL="0" indent="0" algn="ctr">
              <a:buNone/>
              <a:defRPr sz="2300"/>
            </a:lvl1pPr>
            <a:lvl2pPr marL="456149" indent="0" algn="ctr">
              <a:buNone/>
              <a:defRPr sz="2100"/>
            </a:lvl2pPr>
            <a:lvl3pPr marL="912302" indent="0" algn="ctr">
              <a:buNone/>
              <a:defRPr sz="1900"/>
            </a:lvl3pPr>
            <a:lvl4pPr marL="1368461" indent="0" algn="ctr">
              <a:buNone/>
              <a:defRPr sz="1700"/>
            </a:lvl4pPr>
            <a:lvl5pPr marL="1824618" indent="0" algn="ctr">
              <a:buNone/>
              <a:defRPr sz="1700"/>
            </a:lvl5pPr>
            <a:lvl6pPr marL="2280767" indent="0" algn="ctr">
              <a:buNone/>
              <a:defRPr sz="1700"/>
            </a:lvl6pPr>
            <a:lvl7pPr marL="2736918" indent="0" algn="ctr">
              <a:buNone/>
              <a:defRPr sz="1700"/>
            </a:lvl7pPr>
            <a:lvl8pPr marL="3193067" indent="0" algn="ctr">
              <a:buNone/>
              <a:defRPr sz="1700"/>
            </a:lvl8pPr>
            <a:lvl9pPr marL="3649224"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t>Chapter 14 Gas Laws</a:t>
            </a:r>
          </a:p>
        </p:txBody>
      </p:sp>
    </p:spTree>
    <p:extLst>
      <p:ext uri="{BB962C8B-B14F-4D97-AF65-F5344CB8AC3E}">
        <p14:creationId xmlns:p14="http://schemas.microsoft.com/office/powerpoint/2010/main" val="57385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14 Gas Laws</a:t>
            </a:r>
          </a:p>
        </p:txBody>
      </p:sp>
    </p:spTree>
    <p:extLst>
      <p:ext uri="{BB962C8B-B14F-4D97-AF65-F5344CB8AC3E}">
        <p14:creationId xmlns:p14="http://schemas.microsoft.com/office/powerpoint/2010/main" val="37952380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36255906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1569442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16420851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28130010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20012357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33337330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17248331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6207868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134286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91336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14 Gas Laws</a:t>
            </a:r>
          </a:p>
        </p:txBody>
      </p:sp>
    </p:spTree>
    <p:extLst>
      <p:ext uri="{BB962C8B-B14F-4D97-AF65-F5344CB8AC3E}">
        <p14:creationId xmlns:p14="http://schemas.microsoft.com/office/powerpoint/2010/main" val="4954306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7"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6779" indent="0" algn="ctr">
              <a:buNone/>
              <a:defRPr/>
            </a:lvl2pPr>
            <a:lvl3pPr marL="913560" indent="0" algn="ctr">
              <a:buNone/>
              <a:defRPr/>
            </a:lvl3pPr>
            <a:lvl4pPr marL="1370346" indent="0" algn="ctr">
              <a:buNone/>
              <a:defRPr/>
            </a:lvl4pPr>
            <a:lvl5pPr marL="1827127" indent="0" algn="ctr">
              <a:buNone/>
              <a:defRPr/>
            </a:lvl5pPr>
            <a:lvl6pPr marL="2283906" indent="0" algn="ctr">
              <a:buNone/>
              <a:defRPr/>
            </a:lvl6pPr>
            <a:lvl7pPr marL="2740687" indent="0" algn="ctr">
              <a:buNone/>
              <a:defRPr/>
            </a:lvl7pPr>
            <a:lvl8pPr marL="3197466" indent="0" algn="ctr">
              <a:buNone/>
              <a:defRPr/>
            </a:lvl8pPr>
            <a:lvl9pPr marL="365424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6" name="Rectangle 6"/>
          <p:cNvSpPr>
            <a:spLocks noGrp="1" noChangeArrowheads="1"/>
          </p:cNvSpPr>
          <p:nvPr>
            <p:ph type="sldNum" sz="quarter" idx="12"/>
          </p:nvPr>
        </p:nvSpPr>
        <p:spPr>
          <a:ln/>
        </p:spPr>
        <p:txBody>
          <a:bodyPr/>
          <a:lstStyle>
            <a:lvl1pPr>
              <a:defRPr/>
            </a:lvl1pPr>
          </a:lstStyle>
          <a:p>
            <a:pPr>
              <a:defRPr/>
            </a:pPr>
            <a:fld id="{1F3EC70F-AB21-4B47-99AC-C43B1A82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66953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6" name="Rectangle 6"/>
          <p:cNvSpPr>
            <a:spLocks noGrp="1" noChangeArrowheads="1"/>
          </p:cNvSpPr>
          <p:nvPr>
            <p:ph type="sldNum" sz="quarter" idx="12"/>
          </p:nvPr>
        </p:nvSpPr>
        <p:spPr>
          <a:ln/>
        </p:spPr>
        <p:txBody>
          <a:bodyPr/>
          <a:lstStyle>
            <a:lvl1pPr>
              <a:defRPr/>
            </a:lvl1pPr>
          </a:lstStyle>
          <a:p>
            <a:pPr>
              <a:defRPr/>
            </a:pPr>
            <a:fld id="{1C04787C-B30A-4873-93E7-AFAFBCA0B3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84344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100"/>
            </a:lvl1pPr>
            <a:lvl2pPr marL="456779" indent="0">
              <a:buNone/>
              <a:defRPr sz="1900"/>
            </a:lvl2pPr>
            <a:lvl3pPr marL="913560" indent="0">
              <a:buNone/>
              <a:defRPr sz="1700"/>
            </a:lvl3pPr>
            <a:lvl4pPr marL="1370346" indent="0">
              <a:buNone/>
              <a:defRPr sz="1500"/>
            </a:lvl4pPr>
            <a:lvl5pPr marL="1827127" indent="0">
              <a:buNone/>
              <a:defRPr sz="1500"/>
            </a:lvl5pPr>
            <a:lvl6pPr marL="2283906" indent="0">
              <a:buNone/>
              <a:defRPr sz="1500"/>
            </a:lvl6pPr>
            <a:lvl7pPr marL="2740687" indent="0">
              <a:buNone/>
              <a:defRPr sz="1500"/>
            </a:lvl7pPr>
            <a:lvl8pPr marL="3197466" indent="0">
              <a:buNone/>
              <a:defRPr sz="1500"/>
            </a:lvl8pPr>
            <a:lvl9pPr marL="3654247"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6" name="Rectangle 6"/>
          <p:cNvSpPr>
            <a:spLocks noGrp="1" noChangeArrowheads="1"/>
          </p:cNvSpPr>
          <p:nvPr>
            <p:ph type="sldNum" sz="quarter" idx="12"/>
          </p:nvPr>
        </p:nvSpPr>
        <p:spPr>
          <a:ln/>
        </p:spPr>
        <p:txBody>
          <a:bodyPr/>
          <a:lstStyle>
            <a:lvl1pPr>
              <a:defRPr/>
            </a:lvl1pPr>
          </a:lstStyle>
          <a:p>
            <a:pPr>
              <a:defRPr/>
            </a:pPr>
            <a:fld id="{ADBEA5E4-1339-4763-A551-ED7D346A7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35013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20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7" name="Rectangle 6"/>
          <p:cNvSpPr>
            <a:spLocks noGrp="1" noChangeArrowheads="1"/>
          </p:cNvSpPr>
          <p:nvPr>
            <p:ph type="sldNum" sz="quarter" idx="12"/>
          </p:nvPr>
        </p:nvSpPr>
        <p:spPr>
          <a:ln/>
        </p:spPr>
        <p:txBody>
          <a:bodyPr/>
          <a:lstStyle>
            <a:lvl1pPr>
              <a:defRPr/>
            </a:lvl1pPr>
          </a:lstStyle>
          <a:p>
            <a:pPr>
              <a:defRPr/>
            </a:pPr>
            <a:fld id="{A43C3BCF-D0D8-4507-8CD3-35B5322528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63903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21"/>
            <a:ext cx="4040188" cy="63976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21"/>
            <a:ext cx="4041775" cy="63976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9" name="Rectangle 6"/>
          <p:cNvSpPr>
            <a:spLocks noGrp="1" noChangeArrowheads="1"/>
          </p:cNvSpPr>
          <p:nvPr>
            <p:ph type="sldNum" sz="quarter" idx="12"/>
          </p:nvPr>
        </p:nvSpPr>
        <p:spPr>
          <a:ln/>
        </p:spPr>
        <p:txBody>
          <a:bodyPr/>
          <a:lstStyle>
            <a:lvl1pPr>
              <a:defRPr/>
            </a:lvl1pPr>
          </a:lstStyle>
          <a:p>
            <a:pPr>
              <a:defRPr/>
            </a:pPr>
            <a:fld id="{8B16D3B9-5630-4DA1-B4B4-5CF1468E5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81255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5" name="Rectangle 6"/>
          <p:cNvSpPr>
            <a:spLocks noGrp="1" noChangeArrowheads="1"/>
          </p:cNvSpPr>
          <p:nvPr>
            <p:ph type="sldNum" sz="quarter" idx="12"/>
          </p:nvPr>
        </p:nvSpPr>
        <p:spPr>
          <a:ln/>
        </p:spPr>
        <p:txBody>
          <a:bodyPr/>
          <a:lstStyle>
            <a:lvl1pPr>
              <a:defRPr/>
            </a:lvl1pPr>
          </a:lstStyle>
          <a:p>
            <a:pPr>
              <a:defRPr/>
            </a:pPr>
            <a:fld id="{A5C5F830-218E-4BBB-BE16-6B0BEC7BD1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90443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4" name="Rectangle 6"/>
          <p:cNvSpPr>
            <a:spLocks noGrp="1" noChangeArrowheads="1"/>
          </p:cNvSpPr>
          <p:nvPr>
            <p:ph type="sldNum" sz="quarter" idx="12"/>
          </p:nvPr>
        </p:nvSpPr>
        <p:spPr>
          <a:ln/>
        </p:spPr>
        <p:txBody>
          <a:bodyPr/>
          <a:lstStyle>
            <a:lvl1pPr>
              <a:defRPr/>
            </a:lvl1pPr>
          </a:lstStyle>
          <a:p>
            <a:pPr>
              <a:defRPr/>
            </a:pPr>
            <a:fld id="{C8224284-A2C1-4BB1-858F-E4FA5886BD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59651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05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9"/>
            <a:ext cx="3008313" cy="4691063"/>
          </a:xfrm>
        </p:spPr>
        <p:txBody>
          <a:bodyPr/>
          <a:lstStyle>
            <a:lvl1pPr marL="0" indent="0">
              <a:buNone/>
              <a:defRPr sz="1500"/>
            </a:lvl1pPr>
            <a:lvl2pPr marL="456779" indent="0">
              <a:buNone/>
              <a:defRPr sz="1300"/>
            </a:lvl2pPr>
            <a:lvl3pPr marL="913560" indent="0">
              <a:buNone/>
              <a:defRPr sz="1100"/>
            </a:lvl3pPr>
            <a:lvl4pPr marL="1370346" indent="0">
              <a:buNone/>
              <a:defRPr sz="800"/>
            </a:lvl4pPr>
            <a:lvl5pPr marL="1827127" indent="0">
              <a:buNone/>
              <a:defRPr sz="800"/>
            </a:lvl5pPr>
            <a:lvl6pPr marL="2283906" indent="0">
              <a:buNone/>
              <a:defRPr sz="800"/>
            </a:lvl6pPr>
            <a:lvl7pPr marL="2740687" indent="0">
              <a:buNone/>
              <a:defRPr sz="800"/>
            </a:lvl7pPr>
            <a:lvl8pPr marL="3197466" indent="0">
              <a:buNone/>
              <a:defRPr sz="800"/>
            </a:lvl8pPr>
            <a:lvl9pPr marL="36542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7" name="Rectangle 6"/>
          <p:cNvSpPr>
            <a:spLocks noGrp="1" noChangeArrowheads="1"/>
          </p:cNvSpPr>
          <p:nvPr>
            <p:ph type="sldNum" sz="quarter" idx="12"/>
          </p:nvPr>
        </p:nvSpPr>
        <p:spPr>
          <a:ln/>
        </p:spPr>
        <p:txBody>
          <a:bodyPr/>
          <a:lstStyle>
            <a:lvl1pPr>
              <a:defRPr/>
            </a:lvl1pPr>
          </a:lstStyle>
          <a:p>
            <a:pPr>
              <a:defRPr/>
            </a:pPr>
            <a:fld id="{027F7958-4F89-4CF0-9321-DBD48DF823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0382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09"/>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pPr lvl="0"/>
            <a:endParaRPr lang="en-US" noProof="0"/>
          </a:p>
        </p:txBody>
      </p:sp>
      <p:sp>
        <p:nvSpPr>
          <p:cNvPr id="4" name="Text Placeholder 3"/>
          <p:cNvSpPr>
            <a:spLocks noGrp="1"/>
          </p:cNvSpPr>
          <p:nvPr>
            <p:ph type="body" sz="half" idx="2"/>
          </p:nvPr>
        </p:nvSpPr>
        <p:spPr>
          <a:xfrm>
            <a:off x="1792293" y="5367346"/>
            <a:ext cx="5486400" cy="804863"/>
          </a:xfrm>
        </p:spPr>
        <p:txBody>
          <a:bodyPr/>
          <a:lstStyle>
            <a:lvl1pPr marL="0" indent="0">
              <a:buNone/>
              <a:defRPr sz="1500"/>
            </a:lvl1pPr>
            <a:lvl2pPr marL="456779" indent="0">
              <a:buNone/>
              <a:defRPr sz="1300"/>
            </a:lvl2pPr>
            <a:lvl3pPr marL="913560" indent="0">
              <a:buNone/>
              <a:defRPr sz="1100"/>
            </a:lvl3pPr>
            <a:lvl4pPr marL="1370346" indent="0">
              <a:buNone/>
              <a:defRPr sz="800"/>
            </a:lvl4pPr>
            <a:lvl5pPr marL="1827127" indent="0">
              <a:buNone/>
              <a:defRPr sz="800"/>
            </a:lvl5pPr>
            <a:lvl6pPr marL="2283906" indent="0">
              <a:buNone/>
              <a:defRPr sz="800"/>
            </a:lvl6pPr>
            <a:lvl7pPr marL="2740687" indent="0">
              <a:buNone/>
              <a:defRPr sz="800"/>
            </a:lvl7pPr>
            <a:lvl8pPr marL="3197466" indent="0">
              <a:buNone/>
              <a:defRPr sz="800"/>
            </a:lvl8pPr>
            <a:lvl9pPr marL="36542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7" name="Rectangle 6"/>
          <p:cNvSpPr>
            <a:spLocks noGrp="1" noChangeArrowheads="1"/>
          </p:cNvSpPr>
          <p:nvPr>
            <p:ph type="sldNum" sz="quarter" idx="12"/>
          </p:nvPr>
        </p:nvSpPr>
        <p:spPr>
          <a:ln/>
        </p:spPr>
        <p:txBody>
          <a:bodyPr/>
          <a:lstStyle>
            <a:lvl1pPr>
              <a:defRPr/>
            </a:lvl1pPr>
          </a:lstStyle>
          <a:p>
            <a:pPr>
              <a:defRPr/>
            </a:pPr>
            <a:fld id="{24811919-2E93-4A81-9622-CDE6F8FD4A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94762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6" name="Rectangle 6"/>
          <p:cNvSpPr>
            <a:spLocks noGrp="1" noChangeArrowheads="1"/>
          </p:cNvSpPr>
          <p:nvPr>
            <p:ph type="sldNum" sz="quarter" idx="12"/>
          </p:nvPr>
        </p:nvSpPr>
        <p:spPr>
          <a:ln/>
        </p:spPr>
        <p:txBody>
          <a:bodyPr/>
          <a:lstStyle>
            <a:lvl1pPr>
              <a:defRPr/>
            </a:lvl1pPr>
          </a:lstStyle>
          <a:p>
            <a:pPr>
              <a:defRPr/>
            </a:pPr>
            <a:fld id="{A96C99FA-B1F3-41C0-A6B3-649CDB9DD5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3962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228328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6" name="Rectangle 6"/>
          <p:cNvSpPr>
            <a:spLocks noGrp="1" noChangeArrowheads="1"/>
          </p:cNvSpPr>
          <p:nvPr>
            <p:ph type="sldNum" sz="quarter" idx="12"/>
          </p:nvPr>
        </p:nvSpPr>
        <p:spPr>
          <a:ln/>
        </p:spPr>
        <p:txBody>
          <a:bodyPr/>
          <a:lstStyle>
            <a:lvl1pPr>
              <a:defRPr/>
            </a:lvl1pPr>
          </a:lstStyle>
          <a:p>
            <a:pPr>
              <a:defRPr/>
            </a:pPr>
            <a:fld id="{093D1116-854A-4DF4-ACCA-1375AE71E3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40420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6" y="274638"/>
            <a:ext cx="8229601" cy="1143000"/>
          </a:xfrm>
        </p:spPr>
        <p:txBody>
          <a:bodyPr/>
          <a:lstStyle/>
          <a:p>
            <a:r>
              <a:rPr lang="en-US"/>
              <a:t>Click to edit Master title style</a:t>
            </a:r>
          </a:p>
        </p:txBody>
      </p:sp>
      <p:sp>
        <p:nvSpPr>
          <p:cNvPr id="3" name="Text Placeholder 2"/>
          <p:cNvSpPr>
            <a:spLocks noGrp="1"/>
          </p:cNvSpPr>
          <p:nvPr>
            <p:ph type="body" sz="half" idx="1"/>
          </p:nvPr>
        </p:nvSpPr>
        <p:spPr>
          <a:xfrm>
            <a:off x="457199" y="1600209"/>
            <a:ext cx="40386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9"/>
            <a:ext cx="40386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Chapter 13 States of Matter</a:t>
            </a:r>
          </a:p>
        </p:txBody>
      </p:sp>
      <p:sp>
        <p:nvSpPr>
          <p:cNvPr id="7" name="Rectangle 6"/>
          <p:cNvSpPr>
            <a:spLocks noGrp="1" noChangeArrowheads="1"/>
          </p:cNvSpPr>
          <p:nvPr>
            <p:ph type="sldNum" sz="quarter" idx="12"/>
          </p:nvPr>
        </p:nvSpPr>
        <p:spPr>
          <a:ln/>
        </p:spPr>
        <p:txBody>
          <a:bodyPr/>
          <a:lstStyle>
            <a:lvl1pPr>
              <a:defRPr/>
            </a:lvl1pPr>
          </a:lstStyle>
          <a:p>
            <a:pPr>
              <a:defRPr/>
            </a:pPr>
            <a:fld id="{356FADDD-799F-4029-BD99-1918F399BD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54492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4169562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6687089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3309809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9286426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5405400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1702795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7447906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24864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821765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5127058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7111235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387473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7312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6" y="223525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85510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8" y="528624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1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32344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69578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1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1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44665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059" tIns="191700" rIns="345059" bIns="19170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04834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14 Gas Laws</a:t>
            </a:r>
          </a:p>
        </p:txBody>
      </p:sp>
    </p:spTree>
    <p:extLst>
      <p:ext uri="{BB962C8B-B14F-4D97-AF65-F5344CB8AC3E}">
        <p14:creationId xmlns:p14="http://schemas.microsoft.com/office/powerpoint/2010/main" val="1932792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44328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2"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1316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5" y="223525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22871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7" y="528624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1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22354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1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08118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1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1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58831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18" tIns="191788" rIns="345218" bIns="1917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226432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4"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59115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8"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9589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1" y="223524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8643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6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86"/>
            <a:ext cx="7886701" cy="1500188"/>
          </a:xfrm>
        </p:spPr>
        <p:txBody>
          <a:bodyPr/>
          <a:lstStyle>
            <a:lvl1pPr marL="0" indent="0">
              <a:buNone/>
              <a:defRPr sz="2300"/>
            </a:lvl1pPr>
            <a:lvl2pPr marL="456149" indent="0">
              <a:buNone/>
              <a:defRPr sz="2100"/>
            </a:lvl2pPr>
            <a:lvl3pPr marL="912302" indent="0">
              <a:buNone/>
              <a:defRPr sz="1900"/>
            </a:lvl3pPr>
            <a:lvl4pPr marL="1368461" indent="0">
              <a:buNone/>
              <a:defRPr sz="1700"/>
            </a:lvl4pPr>
            <a:lvl5pPr marL="1824618" indent="0">
              <a:buNone/>
              <a:defRPr sz="1700"/>
            </a:lvl5pPr>
            <a:lvl6pPr marL="2280767" indent="0">
              <a:buNone/>
              <a:defRPr sz="1700"/>
            </a:lvl6pPr>
            <a:lvl7pPr marL="2736918" indent="0">
              <a:buNone/>
              <a:defRPr sz="1700"/>
            </a:lvl7pPr>
            <a:lvl8pPr marL="3193067" indent="0">
              <a:buNone/>
              <a:defRPr sz="1700"/>
            </a:lvl8pPr>
            <a:lvl9pPr marL="3649224"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Chapter 14 Gas Laws</a:t>
            </a:r>
          </a:p>
        </p:txBody>
      </p:sp>
    </p:spTree>
    <p:extLst>
      <p:ext uri="{BB962C8B-B14F-4D97-AF65-F5344CB8AC3E}">
        <p14:creationId xmlns:p14="http://schemas.microsoft.com/office/powerpoint/2010/main" val="4217145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4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3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3" y="528623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1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92363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1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101354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0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0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0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0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1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70131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662883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616588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2"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0573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65" y="223524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0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38529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3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3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7" y="528623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0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93163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0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170270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9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9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9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9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0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5069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Chapter 14 Gas Laws</a:t>
            </a:r>
          </a:p>
        </p:txBody>
      </p:sp>
    </p:spTree>
    <p:extLst>
      <p:ext uri="{BB962C8B-B14F-4D97-AF65-F5344CB8AC3E}">
        <p14:creationId xmlns:p14="http://schemas.microsoft.com/office/powerpoint/2010/main" val="1668029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7"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6779" indent="0" algn="ctr">
              <a:buNone/>
              <a:defRPr/>
            </a:lvl2pPr>
            <a:lvl3pPr marL="913560" indent="0" algn="ctr">
              <a:buNone/>
              <a:defRPr/>
            </a:lvl3pPr>
            <a:lvl4pPr marL="1370346" indent="0" algn="ctr">
              <a:buNone/>
              <a:defRPr/>
            </a:lvl4pPr>
            <a:lvl5pPr marL="1827127" indent="0" algn="ctr">
              <a:buNone/>
              <a:defRPr/>
            </a:lvl5pPr>
            <a:lvl6pPr marL="2283906" indent="0" algn="ctr">
              <a:buNone/>
              <a:defRPr/>
            </a:lvl6pPr>
            <a:lvl7pPr marL="2740687" indent="0" algn="ctr">
              <a:buNone/>
              <a:defRPr/>
            </a:lvl7pPr>
            <a:lvl8pPr marL="3197466" indent="0" algn="ctr">
              <a:buNone/>
              <a:defRPr/>
            </a:lvl8pPr>
            <a:lvl9pPr marL="365424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3EC70F-AB21-4B47-99AC-C43B1A82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6690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04787C-B30A-4873-93E7-AFAFBCA0B3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03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100"/>
            </a:lvl1pPr>
            <a:lvl2pPr marL="456779" indent="0">
              <a:buNone/>
              <a:defRPr sz="1900"/>
            </a:lvl2pPr>
            <a:lvl3pPr marL="913560" indent="0">
              <a:buNone/>
              <a:defRPr sz="1700"/>
            </a:lvl3pPr>
            <a:lvl4pPr marL="1370346" indent="0">
              <a:buNone/>
              <a:defRPr sz="1500"/>
            </a:lvl4pPr>
            <a:lvl5pPr marL="1827127" indent="0">
              <a:buNone/>
              <a:defRPr sz="1500"/>
            </a:lvl5pPr>
            <a:lvl6pPr marL="2283906" indent="0">
              <a:buNone/>
              <a:defRPr sz="1500"/>
            </a:lvl6pPr>
            <a:lvl7pPr marL="2740687" indent="0">
              <a:buNone/>
              <a:defRPr sz="1500"/>
            </a:lvl7pPr>
            <a:lvl8pPr marL="3197466" indent="0">
              <a:buNone/>
              <a:defRPr sz="1500"/>
            </a:lvl8pPr>
            <a:lvl9pPr marL="3654247"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BEA5E4-1339-4763-A551-ED7D346A7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15669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20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3C3BCF-D0D8-4507-8CD3-35B5322528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2505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21"/>
            <a:ext cx="4040188" cy="63976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21"/>
            <a:ext cx="4041775" cy="63976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B16D3B9-5630-4DA1-B4B4-5CF1468E5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6000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5C5F830-218E-4BBB-BE16-6B0BEC7BD1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7893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8224284-A2C1-4BB1-858F-E4FA5886BD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9602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05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9"/>
            <a:ext cx="3008313" cy="4691063"/>
          </a:xfrm>
        </p:spPr>
        <p:txBody>
          <a:bodyPr/>
          <a:lstStyle>
            <a:lvl1pPr marL="0" indent="0">
              <a:buNone/>
              <a:defRPr sz="1500"/>
            </a:lvl1pPr>
            <a:lvl2pPr marL="456779" indent="0">
              <a:buNone/>
              <a:defRPr sz="1300"/>
            </a:lvl2pPr>
            <a:lvl3pPr marL="913560" indent="0">
              <a:buNone/>
              <a:defRPr sz="1100"/>
            </a:lvl3pPr>
            <a:lvl4pPr marL="1370346" indent="0">
              <a:buNone/>
              <a:defRPr sz="800"/>
            </a:lvl4pPr>
            <a:lvl5pPr marL="1827127" indent="0">
              <a:buNone/>
              <a:defRPr sz="800"/>
            </a:lvl5pPr>
            <a:lvl6pPr marL="2283906" indent="0">
              <a:buNone/>
              <a:defRPr sz="800"/>
            </a:lvl6pPr>
            <a:lvl7pPr marL="2740687" indent="0">
              <a:buNone/>
              <a:defRPr sz="800"/>
            </a:lvl7pPr>
            <a:lvl8pPr marL="3197466" indent="0">
              <a:buNone/>
              <a:defRPr sz="800"/>
            </a:lvl8pPr>
            <a:lvl9pPr marL="36542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7F7958-4F89-4CF0-9321-DBD48DF823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10578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09"/>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pPr lvl="0"/>
            <a:endParaRPr lang="en-US" noProof="0"/>
          </a:p>
        </p:txBody>
      </p:sp>
      <p:sp>
        <p:nvSpPr>
          <p:cNvPr id="4" name="Text Placeholder 3"/>
          <p:cNvSpPr>
            <a:spLocks noGrp="1"/>
          </p:cNvSpPr>
          <p:nvPr>
            <p:ph type="body" sz="half" idx="2"/>
          </p:nvPr>
        </p:nvSpPr>
        <p:spPr>
          <a:xfrm>
            <a:off x="1792293" y="5367346"/>
            <a:ext cx="5486400" cy="804863"/>
          </a:xfrm>
        </p:spPr>
        <p:txBody>
          <a:bodyPr/>
          <a:lstStyle>
            <a:lvl1pPr marL="0" indent="0">
              <a:buNone/>
              <a:defRPr sz="1500"/>
            </a:lvl1pPr>
            <a:lvl2pPr marL="456779" indent="0">
              <a:buNone/>
              <a:defRPr sz="1300"/>
            </a:lvl2pPr>
            <a:lvl3pPr marL="913560" indent="0">
              <a:buNone/>
              <a:defRPr sz="1100"/>
            </a:lvl3pPr>
            <a:lvl4pPr marL="1370346" indent="0">
              <a:buNone/>
              <a:defRPr sz="800"/>
            </a:lvl4pPr>
            <a:lvl5pPr marL="1827127" indent="0">
              <a:buNone/>
              <a:defRPr sz="800"/>
            </a:lvl5pPr>
            <a:lvl6pPr marL="2283906" indent="0">
              <a:buNone/>
              <a:defRPr sz="800"/>
            </a:lvl6pPr>
            <a:lvl7pPr marL="2740687" indent="0">
              <a:buNone/>
              <a:defRPr sz="800"/>
            </a:lvl7pPr>
            <a:lvl8pPr marL="3197466" indent="0">
              <a:buNone/>
              <a:defRPr sz="800"/>
            </a:lvl8pPr>
            <a:lvl9pPr marL="36542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811919-2E93-4A81-9622-CDE6F8FD4A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6665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C99FA-B1F3-41C0-A6B3-649CDB9DD5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517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49"/>
            <a:ext cx="7886701" cy="1325563"/>
          </a:xfrm>
        </p:spPr>
        <p:txBody>
          <a:bodyPr/>
          <a:lstStyle/>
          <a:p>
            <a:r>
              <a:rPr lang="en-US"/>
              <a:t>Click to edit Master title style</a:t>
            </a:r>
          </a:p>
        </p:txBody>
      </p:sp>
      <p:sp>
        <p:nvSpPr>
          <p:cNvPr id="3" name="Text Placeholder 2"/>
          <p:cNvSpPr>
            <a:spLocks noGrp="1"/>
          </p:cNvSpPr>
          <p:nvPr>
            <p:ph type="body" idx="1"/>
          </p:nvPr>
        </p:nvSpPr>
        <p:spPr>
          <a:xfrm>
            <a:off x="630256" y="1681186"/>
            <a:ext cx="3868737" cy="823913"/>
          </a:xfrm>
        </p:spPr>
        <p:txBody>
          <a:bodyPr anchor="b"/>
          <a:lstStyle>
            <a:lvl1pPr marL="0" indent="0">
              <a:buNone/>
              <a:defRPr sz="2300" b="1"/>
            </a:lvl1pPr>
            <a:lvl2pPr marL="456149" indent="0">
              <a:buNone/>
              <a:defRPr sz="2100" b="1"/>
            </a:lvl2pPr>
            <a:lvl3pPr marL="912302" indent="0">
              <a:buNone/>
              <a:defRPr sz="1900" b="1"/>
            </a:lvl3pPr>
            <a:lvl4pPr marL="1368461" indent="0">
              <a:buNone/>
              <a:defRPr sz="1700" b="1"/>
            </a:lvl4pPr>
            <a:lvl5pPr marL="1824618" indent="0">
              <a:buNone/>
              <a:defRPr sz="1700" b="1"/>
            </a:lvl5pPr>
            <a:lvl6pPr marL="2280767" indent="0">
              <a:buNone/>
              <a:defRPr sz="1700" b="1"/>
            </a:lvl6pPr>
            <a:lvl7pPr marL="2736918" indent="0">
              <a:buNone/>
              <a:defRPr sz="1700" b="1"/>
            </a:lvl7pPr>
            <a:lvl8pPr marL="3193067" indent="0">
              <a:buNone/>
              <a:defRPr sz="1700" b="1"/>
            </a:lvl8pPr>
            <a:lvl9pPr marL="3649224"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56" y="250509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86"/>
            <a:ext cx="3887788" cy="823913"/>
          </a:xfrm>
        </p:spPr>
        <p:txBody>
          <a:bodyPr anchor="b"/>
          <a:lstStyle>
            <a:lvl1pPr marL="0" indent="0">
              <a:buNone/>
              <a:defRPr sz="2300" b="1"/>
            </a:lvl1pPr>
            <a:lvl2pPr marL="456149" indent="0">
              <a:buNone/>
              <a:defRPr sz="2100" b="1"/>
            </a:lvl2pPr>
            <a:lvl3pPr marL="912302" indent="0">
              <a:buNone/>
              <a:defRPr sz="1900" b="1"/>
            </a:lvl3pPr>
            <a:lvl4pPr marL="1368461" indent="0">
              <a:buNone/>
              <a:defRPr sz="1700" b="1"/>
            </a:lvl4pPr>
            <a:lvl5pPr marL="1824618" indent="0">
              <a:buNone/>
              <a:defRPr sz="1700" b="1"/>
            </a:lvl5pPr>
            <a:lvl6pPr marL="2280767" indent="0">
              <a:buNone/>
              <a:defRPr sz="1700" b="1"/>
            </a:lvl6pPr>
            <a:lvl7pPr marL="2736918" indent="0">
              <a:buNone/>
              <a:defRPr sz="1700" b="1"/>
            </a:lvl7pPr>
            <a:lvl8pPr marL="3193067" indent="0">
              <a:buNone/>
              <a:defRPr sz="1700" b="1"/>
            </a:lvl8pPr>
            <a:lvl9pPr marL="364922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9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Chapter 14 Gas Laws</a:t>
            </a:r>
          </a:p>
        </p:txBody>
      </p:sp>
    </p:spTree>
    <p:extLst>
      <p:ext uri="{BB962C8B-B14F-4D97-AF65-F5344CB8AC3E}">
        <p14:creationId xmlns:p14="http://schemas.microsoft.com/office/powerpoint/2010/main" val="27944306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3D1116-854A-4DF4-ACCA-1375AE71E3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5729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6" y="274638"/>
            <a:ext cx="8229601" cy="1143000"/>
          </a:xfrm>
        </p:spPr>
        <p:txBody>
          <a:bodyPr/>
          <a:lstStyle/>
          <a:p>
            <a:r>
              <a:rPr lang="en-US"/>
              <a:t>Click to edit Master title style</a:t>
            </a:r>
          </a:p>
        </p:txBody>
      </p:sp>
      <p:sp>
        <p:nvSpPr>
          <p:cNvPr id="3" name="Text Placeholder 2"/>
          <p:cNvSpPr>
            <a:spLocks noGrp="1"/>
          </p:cNvSpPr>
          <p:nvPr>
            <p:ph type="body" sz="half" idx="1"/>
          </p:nvPr>
        </p:nvSpPr>
        <p:spPr>
          <a:xfrm>
            <a:off x="457199" y="1600209"/>
            <a:ext cx="40386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9"/>
            <a:ext cx="40386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6FADDD-799F-4029-BD99-1918F399BD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0073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386" anchor="ctr" anchorCtr="0"/>
          <a:lstStyle>
            <a:lvl1pPr marL="1076227" indent="-1076227"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5456" tIns="45640" rIns="345456" bIns="45640"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a:solidFill>
                  <a:srgbClr val="FFFFFF"/>
                </a:solidFill>
                <a:latin typeface="Arial" charset="0"/>
                <a:ea typeface="+mn-ea"/>
              </a:rPr>
              <a:t>Gas Laws</a:t>
            </a:r>
            <a:endParaRPr lang="en-US" dirty="0">
              <a:solidFill>
                <a:srgbClr val="FFFFFF"/>
              </a:solidFill>
              <a:latin typeface="Arial" charset="0"/>
              <a:ea typeface="+mn-ea"/>
            </a:endParaRPr>
          </a:p>
        </p:txBody>
      </p:sp>
    </p:spTree>
    <p:extLst>
      <p:ext uri="{BB962C8B-B14F-4D97-AF65-F5344CB8AC3E}">
        <p14:creationId xmlns:p14="http://schemas.microsoft.com/office/powerpoint/2010/main" val="31849971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42863" indent="-1142863">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09"/>
            <a:ext cx="3002330" cy="1485903"/>
          </a:xfrm>
          <a:prstGeom prst="rect">
            <a:avLst/>
          </a:prstGeom>
          <a:solidFill>
            <a:schemeClr val="accent4"/>
          </a:solidFill>
          <a:ln>
            <a:noFill/>
          </a:ln>
          <a:effectLst/>
        </p:spPr>
        <p:txBody>
          <a:bodyPr vert="horz" wrap="square" lIns="575762" tIns="95965" rIns="575762" bIns="95965" numCol="1" rtlCol="0" anchor="t" anchorCtr="0" compatLnSpc="1">
            <a:prstTxWarp prst="textNoShape">
              <a:avLst/>
            </a:prstTxWarp>
          </a:bodyPr>
          <a:lstStyle/>
          <a:p>
            <a:pPr defTabSz="1919209"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9" y="1373188"/>
            <a:ext cx="5819992" cy="5127625"/>
          </a:xfrm>
        </p:spPr>
        <p:txBody>
          <a:bodyPr rIns="345456"/>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6467786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2863" indent="-1142863">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09"/>
            <a:ext cx="3002330" cy="1485903"/>
          </a:xfrm>
          <a:prstGeom prst="rect">
            <a:avLst/>
          </a:prstGeom>
          <a:solidFill>
            <a:schemeClr val="accent4"/>
          </a:solidFill>
          <a:ln>
            <a:noFill/>
          </a:ln>
          <a:effectLst/>
        </p:spPr>
        <p:txBody>
          <a:bodyPr vert="horz" wrap="square" lIns="575762" tIns="95965" rIns="575762" bIns="95965" numCol="1" rtlCol="0" anchor="t" anchorCtr="0" compatLnSpc="1">
            <a:prstTxWarp prst="textNoShape">
              <a:avLst/>
            </a:prstTxWarp>
          </a:bodyPr>
          <a:lstStyle/>
          <a:p>
            <a:pPr defTabSz="1919209"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3358645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2863" indent="-1142863">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09"/>
            <a:ext cx="3002330" cy="1485903"/>
          </a:xfrm>
          <a:prstGeom prst="rect">
            <a:avLst/>
          </a:prstGeom>
          <a:solidFill>
            <a:schemeClr val="accent4"/>
          </a:solidFill>
          <a:ln>
            <a:noFill/>
          </a:ln>
          <a:effectLst/>
        </p:spPr>
        <p:txBody>
          <a:bodyPr vert="horz" wrap="square" lIns="575762" tIns="95965" rIns="575762" bIns="95965" numCol="1" rtlCol="0" anchor="t" anchorCtr="0" compatLnSpc="1">
            <a:prstTxWarp prst="textNoShape">
              <a:avLst/>
            </a:prstTxWarp>
          </a:bodyPr>
          <a:lstStyle/>
          <a:p>
            <a:pPr defTabSz="1919209"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32779842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4865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456" rIns="345456" bIns="191921"/>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036310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5"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6939986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3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3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7" y="528623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0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2836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Chapter 14 Gas Laws</a:t>
            </a:r>
          </a:p>
        </p:txBody>
      </p:sp>
    </p:spTree>
    <p:extLst>
      <p:ext uri="{BB962C8B-B14F-4D97-AF65-F5344CB8AC3E}">
        <p14:creationId xmlns:p14="http://schemas.microsoft.com/office/powerpoint/2010/main" val="6481030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0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336811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9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9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9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9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0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18945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8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3" y="213122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275927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4646" indent="-136464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841" tIns="45646" rIns="383841" bIns="45646"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a:solidFill>
                  <a:srgbClr val="FFFFFF"/>
                </a:solidFill>
                <a:latin typeface="Arial" charset="0"/>
                <a:ea typeface="+mn-ea"/>
              </a:rPr>
              <a:t>Gas Laws</a:t>
            </a:r>
            <a:endParaRPr lang="en-US" dirty="0">
              <a:solidFill>
                <a:srgbClr val="FFFFFF"/>
              </a:solidFill>
              <a:latin typeface="Arial" charset="0"/>
              <a:ea typeface="+mn-ea"/>
            </a:endParaRPr>
          </a:p>
        </p:txBody>
      </p:sp>
    </p:spTree>
    <p:extLst>
      <p:ext uri="{BB962C8B-B14F-4D97-AF65-F5344CB8AC3E}">
        <p14:creationId xmlns:p14="http://schemas.microsoft.com/office/powerpoint/2010/main" val="952401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962418" y="6629400"/>
            <a:ext cx="4419599" cy="228600"/>
          </a:xfrm>
          <a:prstGeom prst="rect">
            <a:avLst/>
          </a:prstGeom>
        </p:spPr>
        <p:txBody>
          <a:bodyPr lIns="91355" tIns="45678" rIns="91355" bIns="45678"/>
          <a:lstStyle>
            <a:lvl1pPr>
              <a:defRPr/>
            </a:lvl1pPr>
          </a:lstStyle>
          <a:p>
            <a:r>
              <a:rPr lang="en-US" altLang="en-US"/>
              <a:t>Chapter 14 Gas Laws</a:t>
            </a:r>
          </a:p>
        </p:txBody>
      </p:sp>
    </p:spTree>
    <p:extLst>
      <p:ext uri="{BB962C8B-B14F-4D97-AF65-F5344CB8AC3E}">
        <p14:creationId xmlns:p14="http://schemas.microsoft.com/office/powerpoint/2010/main" val="26798674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648344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865360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24774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449811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8465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Chapter 14 Gas Laws</a:t>
            </a:r>
          </a:p>
        </p:txBody>
      </p:sp>
    </p:spTree>
    <p:extLst>
      <p:ext uri="{BB962C8B-B14F-4D97-AF65-F5344CB8AC3E}">
        <p14:creationId xmlns:p14="http://schemas.microsoft.com/office/powerpoint/2010/main" val="22858432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351839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922808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61"/>
            <a:ext cx="6858000" cy="1655763"/>
          </a:xfrm>
        </p:spPr>
        <p:txBody>
          <a:bodyPr/>
          <a:lstStyle>
            <a:lvl1pPr marL="0" indent="0" algn="ctr">
              <a:buNone/>
              <a:defRPr sz="2300"/>
            </a:lvl1pPr>
            <a:lvl2pPr marL="456149" indent="0" algn="ctr">
              <a:buNone/>
              <a:defRPr sz="2100"/>
            </a:lvl2pPr>
            <a:lvl3pPr marL="912302" indent="0" algn="ctr">
              <a:buNone/>
              <a:defRPr sz="1900"/>
            </a:lvl3pPr>
            <a:lvl4pPr marL="1368461" indent="0" algn="ctr">
              <a:buNone/>
              <a:defRPr sz="1700"/>
            </a:lvl4pPr>
            <a:lvl5pPr marL="1824618" indent="0" algn="ctr">
              <a:buNone/>
              <a:defRPr sz="1700"/>
            </a:lvl5pPr>
            <a:lvl6pPr marL="2280767" indent="0" algn="ctr">
              <a:buNone/>
              <a:defRPr sz="1700"/>
            </a:lvl6pPr>
            <a:lvl7pPr marL="2736918" indent="0" algn="ctr">
              <a:buNone/>
              <a:defRPr sz="1700"/>
            </a:lvl7pPr>
            <a:lvl8pPr marL="3193067" indent="0" algn="ctr">
              <a:buNone/>
              <a:defRPr sz="1700"/>
            </a:lvl8pPr>
            <a:lvl9pPr marL="3649224"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14 Gas Laws</a:t>
            </a:r>
          </a:p>
        </p:txBody>
      </p:sp>
    </p:spTree>
    <p:extLst>
      <p:ext uri="{BB962C8B-B14F-4D97-AF65-F5344CB8AC3E}">
        <p14:creationId xmlns:p14="http://schemas.microsoft.com/office/powerpoint/2010/main" val="9057410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14 Gas Laws</a:t>
            </a:r>
          </a:p>
        </p:txBody>
      </p:sp>
    </p:spTree>
    <p:extLst>
      <p:ext uri="{BB962C8B-B14F-4D97-AF65-F5344CB8AC3E}">
        <p14:creationId xmlns:p14="http://schemas.microsoft.com/office/powerpoint/2010/main" val="18970062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6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86"/>
            <a:ext cx="7886701" cy="1500188"/>
          </a:xfrm>
        </p:spPr>
        <p:txBody>
          <a:bodyPr/>
          <a:lstStyle>
            <a:lvl1pPr marL="0" indent="0">
              <a:buNone/>
              <a:defRPr sz="2300"/>
            </a:lvl1pPr>
            <a:lvl2pPr marL="456149" indent="0">
              <a:buNone/>
              <a:defRPr sz="2100"/>
            </a:lvl2pPr>
            <a:lvl3pPr marL="912302" indent="0">
              <a:buNone/>
              <a:defRPr sz="1900"/>
            </a:lvl3pPr>
            <a:lvl4pPr marL="1368461" indent="0">
              <a:buNone/>
              <a:defRPr sz="1700"/>
            </a:lvl4pPr>
            <a:lvl5pPr marL="1824618" indent="0">
              <a:buNone/>
              <a:defRPr sz="1700"/>
            </a:lvl5pPr>
            <a:lvl6pPr marL="2280767" indent="0">
              <a:buNone/>
              <a:defRPr sz="1700"/>
            </a:lvl6pPr>
            <a:lvl7pPr marL="2736918" indent="0">
              <a:buNone/>
              <a:defRPr sz="1700"/>
            </a:lvl7pPr>
            <a:lvl8pPr marL="3193067" indent="0">
              <a:buNone/>
              <a:defRPr sz="1700"/>
            </a:lvl8pPr>
            <a:lvl9pPr marL="3649224"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14 Gas Laws</a:t>
            </a:r>
          </a:p>
        </p:txBody>
      </p:sp>
    </p:spTree>
    <p:extLst>
      <p:ext uri="{BB962C8B-B14F-4D97-AF65-F5344CB8AC3E}">
        <p14:creationId xmlns:p14="http://schemas.microsoft.com/office/powerpoint/2010/main" val="26638949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14 Gas Laws</a:t>
            </a:r>
          </a:p>
        </p:txBody>
      </p:sp>
    </p:spTree>
    <p:extLst>
      <p:ext uri="{BB962C8B-B14F-4D97-AF65-F5344CB8AC3E}">
        <p14:creationId xmlns:p14="http://schemas.microsoft.com/office/powerpoint/2010/main" val="25905805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49"/>
            <a:ext cx="7886701" cy="1325563"/>
          </a:xfrm>
        </p:spPr>
        <p:txBody>
          <a:bodyPr/>
          <a:lstStyle/>
          <a:p>
            <a:r>
              <a:rPr lang="en-US"/>
              <a:t>Click to edit Master title style</a:t>
            </a:r>
          </a:p>
        </p:txBody>
      </p:sp>
      <p:sp>
        <p:nvSpPr>
          <p:cNvPr id="3" name="Text Placeholder 2"/>
          <p:cNvSpPr>
            <a:spLocks noGrp="1"/>
          </p:cNvSpPr>
          <p:nvPr>
            <p:ph type="body" idx="1"/>
          </p:nvPr>
        </p:nvSpPr>
        <p:spPr>
          <a:xfrm>
            <a:off x="630256" y="1681186"/>
            <a:ext cx="3868737" cy="823913"/>
          </a:xfrm>
        </p:spPr>
        <p:txBody>
          <a:bodyPr anchor="b"/>
          <a:lstStyle>
            <a:lvl1pPr marL="0" indent="0">
              <a:buNone/>
              <a:defRPr sz="2300" b="1"/>
            </a:lvl1pPr>
            <a:lvl2pPr marL="456149" indent="0">
              <a:buNone/>
              <a:defRPr sz="2100" b="1"/>
            </a:lvl2pPr>
            <a:lvl3pPr marL="912302" indent="0">
              <a:buNone/>
              <a:defRPr sz="1900" b="1"/>
            </a:lvl3pPr>
            <a:lvl4pPr marL="1368461" indent="0">
              <a:buNone/>
              <a:defRPr sz="1700" b="1"/>
            </a:lvl4pPr>
            <a:lvl5pPr marL="1824618" indent="0">
              <a:buNone/>
              <a:defRPr sz="1700" b="1"/>
            </a:lvl5pPr>
            <a:lvl6pPr marL="2280767" indent="0">
              <a:buNone/>
              <a:defRPr sz="1700" b="1"/>
            </a:lvl6pPr>
            <a:lvl7pPr marL="2736918" indent="0">
              <a:buNone/>
              <a:defRPr sz="1700" b="1"/>
            </a:lvl7pPr>
            <a:lvl8pPr marL="3193067" indent="0">
              <a:buNone/>
              <a:defRPr sz="1700" b="1"/>
            </a:lvl8pPr>
            <a:lvl9pPr marL="3649224"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56" y="250509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86"/>
            <a:ext cx="3887788" cy="823913"/>
          </a:xfrm>
        </p:spPr>
        <p:txBody>
          <a:bodyPr anchor="b"/>
          <a:lstStyle>
            <a:lvl1pPr marL="0" indent="0">
              <a:buNone/>
              <a:defRPr sz="2300" b="1"/>
            </a:lvl1pPr>
            <a:lvl2pPr marL="456149" indent="0">
              <a:buNone/>
              <a:defRPr sz="2100" b="1"/>
            </a:lvl2pPr>
            <a:lvl3pPr marL="912302" indent="0">
              <a:buNone/>
              <a:defRPr sz="1900" b="1"/>
            </a:lvl3pPr>
            <a:lvl4pPr marL="1368461" indent="0">
              <a:buNone/>
              <a:defRPr sz="1700" b="1"/>
            </a:lvl4pPr>
            <a:lvl5pPr marL="1824618" indent="0">
              <a:buNone/>
              <a:defRPr sz="1700" b="1"/>
            </a:lvl5pPr>
            <a:lvl6pPr marL="2280767" indent="0">
              <a:buNone/>
              <a:defRPr sz="1700" b="1"/>
            </a:lvl6pPr>
            <a:lvl7pPr marL="2736918" indent="0">
              <a:buNone/>
              <a:defRPr sz="1700" b="1"/>
            </a:lvl7pPr>
            <a:lvl8pPr marL="3193067" indent="0">
              <a:buNone/>
              <a:defRPr sz="1700" b="1"/>
            </a:lvl8pPr>
            <a:lvl9pPr marL="364922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9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Chapter 14 Gas Laws</a:t>
            </a:r>
          </a:p>
        </p:txBody>
      </p:sp>
    </p:spTree>
    <p:extLst>
      <p:ext uri="{BB962C8B-B14F-4D97-AF65-F5344CB8AC3E}">
        <p14:creationId xmlns:p14="http://schemas.microsoft.com/office/powerpoint/2010/main" val="15205589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Chapter 14 Gas Laws</a:t>
            </a:r>
          </a:p>
        </p:txBody>
      </p:sp>
    </p:spTree>
    <p:extLst>
      <p:ext uri="{BB962C8B-B14F-4D97-AF65-F5344CB8AC3E}">
        <p14:creationId xmlns:p14="http://schemas.microsoft.com/office/powerpoint/2010/main" val="13528391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Chapter 14 Gas Laws</a:t>
            </a:r>
          </a:p>
        </p:txBody>
      </p:sp>
    </p:spTree>
    <p:extLst>
      <p:ext uri="{BB962C8B-B14F-4D97-AF65-F5344CB8AC3E}">
        <p14:creationId xmlns:p14="http://schemas.microsoft.com/office/powerpoint/2010/main" val="10835250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06"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24"/>
            <a:ext cx="2949576" cy="3811588"/>
          </a:xfrm>
        </p:spPr>
        <p:txBody>
          <a:bodyPr/>
          <a:lstStyle>
            <a:lvl1pPr marL="0" indent="0">
              <a:buNone/>
              <a:defRPr sz="1700"/>
            </a:lvl1pPr>
            <a:lvl2pPr marL="456149" indent="0">
              <a:buNone/>
              <a:defRPr sz="1500"/>
            </a:lvl2pPr>
            <a:lvl3pPr marL="912302" indent="0">
              <a:buNone/>
              <a:defRPr sz="1300"/>
            </a:lvl3pPr>
            <a:lvl4pPr marL="1368461" indent="0">
              <a:buNone/>
              <a:defRPr sz="1100"/>
            </a:lvl4pPr>
            <a:lvl5pPr marL="1824618" indent="0">
              <a:buNone/>
              <a:defRPr sz="1100"/>
            </a:lvl5pPr>
            <a:lvl6pPr marL="2280767" indent="0">
              <a:buNone/>
              <a:defRPr sz="1100"/>
            </a:lvl6pPr>
            <a:lvl7pPr marL="2736918" indent="0">
              <a:buNone/>
              <a:defRPr sz="1100"/>
            </a:lvl7pPr>
            <a:lvl8pPr marL="3193067" indent="0">
              <a:buNone/>
              <a:defRPr sz="1100"/>
            </a:lvl8pPr>
            <a:lvl9pPr marL="3649224"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14 Gas Laws</a:t>
            </a:r>
          </a:p>
        </p:txBody>
      </p:sp>
    </p:spTree>
    <p:extLst>
      <p:ext uri="{BB962C8B-B14F-4D97-AF65-F5344CB8AC3E}">
        <p14:creationId xmlns:p14="http://schemas.microsoft.com/office/powerpoint/2010/main" val="47529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06"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24"/>
            <a:ext cx="2949576" cy="3811588"/>
          </a:xfrm>
        </p:spPr>
        <p:txBody>
          <a:bodyPr/>
          <a:lstStyle>
            <a:lvl1pPr marL="0" indent="0">
              <a:buNone/>
              <a:defRPr sz="1700"/>
            </a:lvl1pPr>
            <a:lvl2pPr marL="456149" indent="0">
              <a:buNone/>
              <a:defRPr sz="1500"/>
            </a:lvl2pPr>
            <a:lvl3pPr marL="912302" indent="0">
              <a:buNone/>
              <a:defRPr sz="1300"/>
            </a:lvl3pPr>
            <a:lvl4pPr marL="1368461" indent="0">
              <a:buNone/>
              <a:defRPr sz="1100"/>
            </a:lvl4pPr>
            <a:lvl5pPr marL="1824618" indent="0">
              <a:buNone/>
              <a:defRPr sz="1100"/>
            </a:lvl5pPr>
            <a:lvl6pPr marL="2280767" indent="0">
              <a:buNone/>
              <a:defRPr sz="1100"/>
            </a:lvl6pPr>
            <a:lvl7pPr marL="2736918" indent="0">
              <a:buNone/>
              <a:defRPr sz="1100"/>
            </a:lvl7pPr>
            <a:lvl8pPr marL="3193067" indent="0">
              <a:buNone/>
              <a:defRPr sz="1100"/>
            </a:lvl8pPr>
            <a:lvl9pPr marL="3649224"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14 Gas Laws</a:t>
            </a:r>
          </a:p>
        </p:txBody>
      </p:sp>
    </p:spTree>
    <p:extLst>
      <p:ext uri="{BB962C8B-B14F-4D97-AF65-F5344CB8AC3E}">
        <p14:creationId xmlns:p14="http://schemas.microsoft.com/office/powerpoint/2010/main" val="25309905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06" y="987425"/>
            <a:ext cx="4629151" cy="4873625"/>
          </a:xfrm>
        </p:spPr>
        <p:txBody>
          <a:bodyPr/>
          <a:lstStyle>
            <a:lvl1pPr marL="0" indent="0">
              <a:buNone/>
              <a:defRPr sz="3200"/>
            </a:lvl1pPr>
            <a:lvl2pPr marL="456149" indent="0">
              <a:buNone/>
              <a:defRPr sz="2700"/>
            </a:lvl2pPr>
            <a:lvl3pPr marL="912302" indent="0">
              <a:buNone/>
              <a:defRPr sz="2300"/>
            </a:lvl3pPr>
            <a:lvl4pPr marL="1368461" indent="0">
              <a:buNone/>
              <a:defRPr sz="2100"/>
            </a:lvl4pPr>
            <a:lvl5pPr marL="1824618" indent="0">
              <a:buNone/>
              <a:defRPr sz="2100"/>
            </a:lvl5pPr>
            <a:lvl6pPr marL="2280767" indent="0">
              <a:buNone/>
              <a:defRPr sz="2100"/>
            </a:lvl6pPr>
            <a:lvl7pPr marL="2736918" indent="0">
              <a:buNone/>
              <a:defRPr sz="2100"/>
            </a:lvl7pPr>
            <a:lvl8pPr marL="3193067" indent="0">
              <a:buNone/>
              <a:defRPr sz="2100"/>
            </a:lvl8pPr>
            <a:lvl9pPr marL="3649224" indent="0">
              <a:buNone/>
              <a:defRPr sz="2100"/>
            </a:lvl9pPr>
          </a:lstStyle>
          <a:p>
            <a:endParaRPr lang="en-US"/>
          </a:p>
        </p:txBody>
      </p:sp>
      <p:sp>
        <p:nvSpPr>
          <p:cNvPr id="4" name="Text Placeholder 3"/>
          <p:cNvSpPr>
            <a:spLocks noGrp="1"/>
          </p:cNvSpPr>
          <p:nvPr>
            <p:ph type="body" sz="half" idx="2"/>
          </p:nvPr>
        </p:nvSpPr>
        <p:spPr>
          <a:xfrm>
            <a:off x="630242" y="2057424"/>
            <a:ext cx="2949576" cy="3811588"/>
          </a:xfrm>
        </p:spPr>
        <p:txBody>
          <a:bodyPr/>
          <a:lstStyle>
            <a:lvl1pPr marL="0" indent="0">
              <a:buNone/>
              <a:defRPr sz="1700"/>
            </a:lvl1pPr>
            <a:lvl2pPr marL="456149" indent="0">
              <a:buNone/>
              <a:defRPr sz="1500"/>
            </a:lvl2pPr>
            <a:lvl3pPr marL="912302" indent="0">
              <a:buNone/>
              <a:defRPr sz="1300"/>
            </a:lvl3pPr>
            <a:lvl4pPr marL="1368461" indent="0">
              <a:buNone/>
              <a:defRPr sz="1100"/>
            </a:lvl4pPr>
            <a:lvl5pPr marL="1824618" indent="0">
              <a:buNone/>
              <a:defRPr sz="1100"/>
            </a:lvl5pPr>
            <a:lvl6pPr marL="2280767" indent="0">
              <a:buNone/>
              <a:defRPr sz="1100"/>
            </a:lvl6pPr>
            <a:lvl7pPr marL="2736918" indent="0">
              <a:buNone/>
              <a:defRPr sz="1100"/>
            </a:lvl7pPr>
            <a:lvl8pPr marL="3193067" indent="0">
              <a:buNone/>
              <a:defRPr sz="1100"/>
            </a:lvl8pPr>
            <a:lvl9pPr marL="3649224"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14 Gas Laws</a:t>
            </a:r>
          </a:p>
        </p:txBody>
      </p:sp>
    </p:spTree>
    <p:extLst>
      <p:ext uri="{BB962C8B-B14F-4D97-AF65-F5344CB8AC3E}">
        <p14:creationId xmlns:p14="http://schemas.microsoft.com/office/powerpoint/2010/main" val="33834099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14 Gas Laws</a:t>
            </a:r>
          </a:p>
        </p:txBody>
      </p:sp>
    </p:spTree>
    <p:extLst>
      <p:ext uri="{BB962C8B-B14F-4D97-AF65-F5344CB8AC3E}">
        <p14:creationId xmlns:p14="http://schemas.microsoft.com/office/powerpoint/2010/main" val="13547451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14 Gas Laws</a:t>
            </a:r>
          </a:p>
        </p:txBody>
      </p:sp>
    </p:spTree>
    <p:extLst>
      <p:ext uri="{BB962C8B-B14F-4D97-AF65-F5344CB8AC3E}">
        <p14:creationId xmlns:p14="http://schemas.microsoft.com/office/powerpoint/2010/main" val="14755996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2441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456" rIns="345456" bIns="191921"/>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056208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5"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8475303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3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3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7" y="528623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0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0531748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0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656059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9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9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9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9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0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899863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8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3" y="213122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7616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06" y="987425"/>
            <a:ext cx="4629151" cy="4873625"/>
          </a:xfrm>
        </p:spPr>
        <p:txBody>
          <a:bodyPr/>
          <a:lstStyle>
            <a:lvl1pPr marL="0" indent="0">
              <a:buNone/>
              <a:defRPr sz="3200"/>
            </a:lvl1pPr>
            <a:lvl2pPr marL="456149" indent="0">
              <a:buNone/>
              <a:defRPr sz="2700"/>
            </a:lvl2pPr>
            <a:lvl3pPr marL="912302" indent="0">
              <a:buNone/>
              <a:defRPr sz="2300"/>
            </a:lvl3pPr>
            <a:lvl4pPr marL="1368461" indent="0">
              <a:buNone/>
              <a:defRPr sz="2100"/>
            </a:lvl4pPr>
            <a:lvl5pPr marL="1824618" indent="0">
              <a:buNone/>
              <a:defRPr sz="2100"/>
            </a:lvl5pPr>
            <a:lvl6pPr marL="2280767" indent="0">
              <a:buNone/>
              <a:defRPr sz="2100"/>
            </a:lvl6pPr>
            <a:lvl7pPr marL="2736918" indent="0">
              <a:buNone/>
              <a:defRPr sz="2100"/>
            </a:lvl7pPr>
            <a:lvl8pPr marL="3193067" indent="0">
              <a:buNone/>
              <a:defRPr sz="2100"/>
            </a:lvl8pPr>
            <a:lvl9pPr marL="3649224" indent="0">
              <a:buNone/>
              <a:defRPr sz="2100"/>
            </a:lvl9pPr>
          </a:lstStyle>
          <a:p>
            <a:endParaRPr lang="en-US"/>
          </a:p>
        </p:txBody>
      </p:sp>
      <p:sp>
        <p:nvSpPr>
          <p:cNvPr id="4" name="Text Placeholder 3"/>
          <p:cNvSpPr>
            <a:spLocks noGrp="1"/>
          </p:cNvSpPr>
          <p:nvPr>
            <p:ph type="body" sz="half" idx="2"/>
          </p:nvPr>
        </p:nvSpPr>
        <p:spPr>
          <a:xfrm>
            <a:off x="630242" y="2057424"/>
            <a:ext cx="2949576" cy="3811588"/>
          </a:xfrm>
        </p:spPr>
        <p:txBody>
          <a:bodyPr/>
          <a:lstStyle>
            <a:lvl1pPr marL="0" indent="0">
              <a:buNone/>
              <a:defRPr sz="1700"/>
            </a:lvl1pPr>
            <a:lvl2pPr marL="456149" indent="0">
              <a:buNone/>
              <a:defRPr sz="1500"/>
            </a:lvl2pPr>
            <a:lvl3pPr marL="912302" indent="0">
              <a:buNone/>
              <a:defRPr sz="1300"/>
            </a:lvl3pPr>
            <a:lvl4pPr marL="1368461" indent="0">
              <a:buNone/>
              <a:defRPr sz="1100"/>
            </a:lvl4pPr>
            <a:lvl5pPr marL="1824618" indent="0">
              <a:buNone/>
              <a:defRPr sz="1100"/>
            </a:lvl5pPr>
            <a:lvl6pPr marL="2280767" indent="0">
              <a:buNone/>
              <a:defRPr sz="1100"/>
            </a:lvl6pPr>
            <a:lvl7pPr marL="2736918" indent="0">
              <a:buNone/>
              <a:defRPr sz="1100"/>
            </a:lvl7pPr>
            <a:lvl8pPr marL="3193067" indent="0">
              <a:buNone/>
              <a:defRPr sz="1100"/>
            </a:lvl8pPr>
            <a:lvl9pPr marL="3649224"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14 Gas Laws</a:t>
            </a:r>
          </a:p>
        </p:txBody>
      </p:sp>
    </p:spTree>
    <p:extLst>
      <p:ext uri="{BB962C8B-B14F-4D97-AF65-F5344CB8AC3E}">
        <p14:creationId xmlns:p14="http://schemas.microsoft.com/office/powerpoint/2010/main" val="13864774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4646" indent="-136464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841" tIns="45646" rIns="383841" bIns="45646"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a:solidFill>
                  <a:srgbClr val="FFFFFF"/>
                </a:solidFill>
                <a:latin typeface="Arial" charset="0"/>
              </a:rPr>
              <a:t>Gas Laws</a:t>
            </a:r>
            <a:endParaRPr lang="en-US" dirty="0">
              <a:solidFill>
                <a:srgbClr val="FFFFFF"/>
              </a:solidFill>
              <a:latin typeface="Arial" charset="0"/>
            </a:endParaRPr>
          </a:p>
        </p:txBody>
      </p:sp>
    </p:spTree>
    <p:extLst>
      <p:ext uri="{BB962C8B-B14F-4D97-AF65-F5344CB8AC3E}">
        <p14:creationId xmlns:p14="http://schemas.microsoft.com/office/powerpoint/2010/main" val="21855734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962418" y="6629400"/>
            <a:ext cx="4419599" cy="228600"/>
          </a:xfrm>
          <a:prstGeom prst="rect">
            <a:avLst/>
          </a:prstGeom>
        </p:spPr>
        <p:txBody>
          <a:bodyPr lIns="91355" tIns="45678" rIns="91355" bIns="45678"/>
          <a:lstStyle>
            <a:lvl1pPr>
              <a:defRPr/>
            </a:lvl1pPr>
          </a:lstStyle>
          <a:p>
            <a:r>
              <a:rPr lang="en-US" altLang="en-US">
                <a:solidFill>
                  <a:srgbClr val="000000"/>
                </a:solidFill>
              </a:rPr>
              <a:t>Chapter 14 Gas Laws</a:t>
            </a:r>
          </a:p>
        </p:txBody>
      </p:sp>
    </p:spTree>
    <p:extLst>
      <p:ext uri="{BB962C8B-B14F-4D97-AF65-F5344CB8AC3E}">
        <p14:creationId xmlns:p14="http://schemas.microsoft.com/office/powerpoint/2010/main" val="1297422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224325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9157739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2"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68836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65" y="223524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0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634420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3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3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7" y="528623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0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98738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0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706011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9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9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9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9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0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481123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t>Chapter 13 States of Matter</a:t>
            </a:r>
          </a:p>
        </p:txBody>
      </p:sp>
    </p:spTree>
    <p:extLst>
      <p:ext uri="{BB962C8B-B14F-4D97-AF65-F5344CB8AC3E}">
        <p14:creationId xmlns:p14="http://schemas.microsoft.com/office/powerpoint/2010/main" val="220604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10.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10" Type="http://schemas.openxmlformats.org/officeDocument/2006/relationships/theme" Target="../theme/theme11.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3.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4.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5.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4.jpeg"/><Relationship Id="rId5" Type="http://schemas.openxmlformats.org/officeDocument/2006/relationships/theme" Target="../theme/theme7.xml"/><Relationship Id="rId4"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theme" Target="../theme/theme8.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8" y="24"/>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229" tIns="45615" rIns="91229" bIns="45615" anchor="ctr"/>
          <a:lstStyle/>
          <a:p>
            <a:endParaRPr lang="en-US"/>
          </a:p>
        </p:txBody>
      </p:sp>
      <p:sp>
        <p:nvSpPr>
          <p:cNvPr id="1026" name="Rectangle 2"/>
          <p:cNvSpPr>
            <a:spLocks noGrp="1" noChangeArrowheads="1"/>
          </p:cNvSpPr>
          <p:nvPr>
            <p:ph type="title"/>
          </p:nvPr>
        </p:nvSpPr>
        <p:spPr bwMode="auto">
          <a:xfrm>
            <a:off x="3810018" y="76200"/>
            <a:ext cx="51053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29" tIns="45615" rIns="91229" bIns="4561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29" tIns="45615" rIns="91229" bIns="456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962418" y="6629400"/>
            <a:ext cx="44195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29" tIns="45615" rIns="91229" bIns="45615" numCol="1" anchor="t" anchorCtr="0" compatLnSpc="1">
            <a:prstTxWarp prst="textNoShape">
              <a:avLst/>
            </a:prstTxWarp>
          </a:bodyPr>
          <a:lstStyle>
            <a:lvl1pPr algn="r">
              <a:defRPr sz="800"/>
            </a:lvl1pPr>
          </a:lstStyle>
          <a:p>
            <a:r>
              <a:rPr lang="en-US" altLang="en-US"/>
              <a:t>Chapter 14 Gas Laws</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67"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6"/>
            <a:ext cx="3810000" cy="507619"/>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229" tIns="45615" rIns="91229" bIns="45615">
            <a:spAutoFit/>
          </a:bodyPr>
          <a:lstStyle/>
          <a:p>
            <a:pPr>
              <a:spcBef>
                <a:spcPct val="50000"/>
              </a:spcBef>
            </a:pPr>
            <a:r>
              <a:rPr lang="en-US" altLang="en-US" sz="2700" b="1">
                <a:solidFill>
                  <a:srgbClr val="5D88A2"/>
                </a:solidFill>
                <a:effectLst>
                  <a:outerShdw blurRad="38100" dist="38100" dir="2700000" algn="tl">
                    <a:srgbClr val="C0C0C0"/>
                  </a:outerShdw>
                </a:effectLst>
                <a:ea typeface="ヒラギノ角ゴ Pro W3" pitchFamily="28" charset="-128"/>
              </a:rPr>
              <a:t>14.1 The Gas Laws &gt;</a:t>
            </a:r>
          </a:p>
        </p:txBody>
      </p:sp>
      <p:sp>
        <p:nvSpPr>
          <p:cNvPr id="1037" name="Text Box 13"/>
          <p:cNvSpPr txBox="1">
            <a:spLocks noChangeArrowheads="1"/>
          </p:cNvSpPr>
          <p:nvPr userDrawn="1"/>
        </p:nvSpPr>
        <p:spPr bwMode="auto">
          <a:xfrm>
            <a:off x="0" y="6400806"/>
            <a:ext cx="1371600" cy="44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29" tIns="45615" rIns="91229" bIns="45615">
            <a:spAutoFit/>
          </a:bodyPr>
          <a:lstStyle/>
          <a:p>
            <a:pPr>
              <a:spcBef>
                <a:spcPct val="50000"/>
              </a:spcBef>
            </a:pPr>
            <a:endParaRPr lang="en-US" altLang="en-US"/>
          </a:p>
        </p:txBody>
      </p:sp>
      <p:sp>
        <p:nvSpPr>
          <p:cNvPr id="1038" name="Text Box 14"/>
          <p:cNvSpPr txBox="1">
            <a:spLocks noChangeArrowheads="1"/>
          </p:cNvSpPr>
          <p:nvPr userDrawn="1"/>
        </p:nvSpPr>
        <p:spPr bwMode="auto">
          <a:xfrm>
            <a:off x="76200" y="6521469"/>
            <a:ext cx="1524000" cy="353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29" tIns="45615" rIns="91229" bIns="45615">
            <a:spAutoFit/>
          </a:bodyPr>
          <a:lstStyle/>
          <a:p>
            <a:pPr>
              <a:spcBef>
                <a:spcPct val="50000"/>
              </a:spcBef>
            </a:pPr>
            <a:fld id="{F4411F44-F761-4143-87D6-C380417D5124}" type="slidenum">
              <a:rPr lang="en-US" altLang="en-US" sz="1700"/>
              <a:pPr>
                <a:spcBef>
                  <a:spcPct val="50000"/>
                </a:spcBef>
              </a:pPr>
              <a:t>‹#›</a:t>
            </a:fld>
            <a:endParaRPr lang="en-US" altLang="en-US" sz="17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14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230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846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461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117" indent="-342117" algn="l" rtl="0" fontAlgn="base">
        <a:spcBef>
          <a:spcPct val="20000"/>
        </a:spcBef>
        <a:spcAft>
          <a:spcPct val="0"/>
        </a:spcAft>
        <a:defRPr sz="3200" b="1" kern="1200">
          <a:solidFill>
            <a:srgbClr val="A3573F"/>
          </a:solidFill>
          <a:latin typeface="+mn-lt"/>
          <a:ea typeface="+mn-ea"/>
          <a:cs typeface="+mn-cs"/>
        </a:defRPr>
      </a:lvl1pPr>
      <a:lvl2pPr marL="741248" indent="-285097" algn="l" rtl="0" fontAlgn="base">
        <a:spcBef>
          <a:spcPct val="20000"/>
        </a:spcBef>
        <a:spcAft>
          <a:spcPct val="0"/>
        </a:spcAft>
        <a:buChar char="–"/>
        <a:defRPr sz="2700" kern="1200">
          <a:solidFill>
            <a:schemeClr val="tx1"/>
          </a:solidFill>
          <a:latin typeface="+mn-lt"/>
          <a:ea typeface="+mn-ea"/>
          <a:cs typeface="+mn-cs"/>
        </a:defRPr>
      </a:lvl2pPr>
      <a:lvl3pPr marL="1140379" indent="-228075" algn="l" rtl="0" fontAlgn="base">
        <a:spcBef>
          <a:spcPct val="20000"/>
        </a:spcBef>
        <a:spcAft>
          <a:spcPct val="0"/>
        </a:spcAft>
        <a:buChar char="•"/>
        <a:defRPr sz="2700" kern="1200">
          <a:solidFill>
            <a:schemeClr val="tx1"/>
          </a:solidFill>
          <a:latin typeface="+mn-lt"/>
          <a:ea typeface="+mn-ea"/>
          <a:cs typeface="+mn-cs"/>
        </a:defRPr>
      </a:lvl3pPr>
      <a:lvl4pPr marL="1596537" indent="-228075" algn="l" rtl="0" fontAlgn="base">
        <a:spcBef>
          <a:spcPct val="20000"/>
        </a:spcBef>
        <a:spcAft>
          <a:spcPct val="0"/>
        </a:spcAft>
        <a:buChar char="–"/>
        <a:defRPr sz="2300" kern="1200">
          <a:solidFill>
            <a:schemeClr val="tx1"/>
          </a:solidFill>
          <a:latin typeface="+mn-lt"/>
          <a:ea typeface="+mn-ea"/>
          <a:cs typeface="+mn-cs"/>
        </a:defRPr>
      </a:lvl4pPr>
      <a:lvl5pPr marL="2052692" indent="-228075" algn="l" rtl="0" fontAlgn="base">
        <a:spcBef>
          <a:spcPct val="20000"/>
        </a:spcBef>
        <a:spcAft>
          <a:spcPct val="0"/>
        </a:spcAft>
        <a:buChar char="»"/>
        <a:defRPr sz="2300" kern="1200">
          <a:solidFill>
            <a:schemeClr val="tx1"/>
          </a:solidFill>
          <a:latin typeface="+mn-lt"/>
          <a:ea typeface="+mn-ea"/>
          <a:cs typeface="+mn-cs"/>
        </a:defRPr>
      </a:lvl5pPr>
      <a:lvl6pPr marL="2508843" indent="-228075" algn="l" defTabSz="91230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993" indent="-228075" algn="l" defTabSz="91230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1144" indent="-228075" algn="l" defTabSz="91230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297" indent="-228075" algn="l" defTabSz="91230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2302" rtl="0" eaLnBrk="1" latinLnBrk="0" hangingPunct="1">
        <a:defRPr sz="1900" kern="1200">
          <a:solidFill>
            <a:schemeClr val="tx1"/>
          </a:solidFill>
          <a:latin typeface="+mn-lt"/>
          <a:ea typeface="+mn-ea"/>
          <a:cs typeface="+mn-cs"/>
        </a:defRPr>
      </a:lvl1pPr>
      <a:lvl2pPr marL="456149" algn="l" defTabSz="912302" rtl="0" eaLnBrk="1" latinLnBrk="0" hangingPunct="1">
        <a:defRPr sz="1900" kern="1200">
          <a:solidFill>
            <a:schemeClr val="tx1"/>
          </a:solidFill>
          <a:latin typeface="+mn-lt"/>
          <a:ea typeface="+mn-ea"/>
          <a:cs typeface="+mn-cs"/>
        </a:defRPr>
      </a:lvl2pPr>
      <a:lvl3pPr marL="912302" algn="l" defTabSz="912302" rtl="0" eaLnBrk="1" latinLnBrk="0" hangingPunct="1">
        <a:defRPr sz="1900" kern="1200">
          <a:solidFill>
            <a:schemeClr val="tx1"/>
          </a:solidFill>
          <a:latin typeface="+mn-lt"/>
          <a:ea typeface="+mn-ea"/>
          <a:cs typeface="+mn-cs"/>
        </a:defRPr>
      </a:lvl3pPr>
      <a:lvl4pPr marL="1368461" algn="l" defTabSz="912302" rtl="0" eaLnBrk="1" latinLnBrk="0" hangingPunct="1">
        <a:defRPr sz="1900" kern="1200">
          <a:solidFill>
            <a:schemeClr val="tx1"/>
          </a:solidFill>
          <a:latin typeface="+mn-lt"/>
          <a:ea typeface="+mn-ea"/>
          <a:cs typeface="+mn-cs"/>
        </a:defRPr>
      </a:lvl4pPr>
      <a:lvl5pPr marL="1824618" algn="l" defTabSz="912302" rtl="0" eaLnBrk="1" latinLnBrk="0" hangingPunct="1">
        <a:defRPr sz="1900" kern="1200">
          <a:solidFill>
            <a:schemeClr val="tx1"/>
          </a:solidFill>
          <a:latin typeface="+mn-lt"/>
          <a:ea typeface="+mn-ea"/>
          <a:cs typeface="+mn-cs"/>
        </a:defRPr>
      </a:lvl5pPr>
      <a:lvl6pPr marL="2280767" algn="l" defTabSz="912302" rtl="0" eaLnBrk="1" latinLnBrk="0" hangingPunct="1">
        <a:defRPr sz="1900" kern="1200">
          <a:solidFill>
            <a:schemeClr val="tx1"/>
          </a:solidFill>
          <a:latin typeface="+mn-lt"/>
          <a:ea typeface="+mn-ea"/>
          <a:cs typeface="+mn-cs"/>
        </a:defRPr>
      </a:lvl6pPr>
      <a:lvl7pPr marL="2736918" algn="l" defTabSz="912302" rtl="0" eaLnBrk="1" latinLnBrk="0" hangingPunct="1">
        <a:defRPr sz="1900" kern="1200">
          <a:solidFill>
            <a:schemeClr val="tx1"/>
          </a:solidFill>
          <a:latin typeface="+mn-lt"/>
          <a:ea typeface="+mn-ea"/>
          <a:cs typeface="+mn-cs"/>
        </a:defRPr>
      </a:lvl7pPr>
      <a:lvl8pPr marL="3193067" algn="l" defTabSz="912302" rtl="0" eaLnBrk="1" latinLnBrk="0" hangingPunct="1">
        <a:defRPr sz="1900" kern="1200">
          <a:solidFill>
            <a:schemeClr val="tx1"/>
          </a:solidFill>
          <a:latin typeface="+mn-lt"/>
          <a:ea typeface="+mn-ea"/>
          <a:cs typeface="+mn-cs"/>
        </a:defRPr>
      </a:lvl8pPr>
      <a:lvl9pPr marL="3649224" algn="l" defTabSz="912302"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8" y="24"/>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229" tIns="45615" rIns="91229" bIns="45615" anchor="ctr"/>
          <a:lstStyle/>
          <a:p>
            <a:endParaRPr lang="en-US">
              <a:solidFill>
                <a:srgbClr val="000000"/>
              </a:solidFill>
            </a:endParaRPr>
          </a:p>
        </p:txBody>
      </p:sp>
      <p:sp>
        <p:nvSpPr>
          <p:cNvPr id="1026" name="Rectangle 2"/>
          <p:cNvSpPr>
            <a:spLocks noGrp="1" noChangeArrowheads="1"/>
          </p:cNvSpPr>
          <p:nvPr>
            <p:ph type="title"/>
          </p:nvPr>
        </p:nvSpPr>
        <p:spPr bwMode="auto">
          <a:xfrm>
            <a:off x="3810018" y="76200"/>
            <a:ext cx="51053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29" tIns="45615" rIns="91229" bIns="4561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29" tIns="45615" rIns="91229" bIns="456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962418" y="6629400"/>
            <a:ext cx="44195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29" tIns="45615" rIns="91229" bIns="45615" numCol="1" anchor="t" anchorCtr="0" compatLnSpc="1">
            <a:prstTxWarp prst="textNoShape">
              <a:avLst/>
            </a:prstTxWarp>
          </a:bodyPr>
          <a:lstStyle>
            <a:lvl1pPr algn="r">
              <a:defRPr sz="800"/>
            </a:lvl1pPr>
          </a:lstStyle>
          <a:p>
            <a:r>
              <a:rPr lang="en-US" altLang="en-US">
                <a:solidFill>
                  <a:srgbClr val="000000"/>
                </a:solidFill>
              </a:rPr>
              <a:t>Chapter 14 Gas Laws</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67"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6"/>
            <a:ext cx="3810000" cy="507619"/>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229" tIns="45615" rIns="91229" bIns="45615">
            <a:spAutoFit/>
          </a:bodyPr>
          <a:lstStyle/>
          <a:p>
            <a:pPr>
              <a:spcBef>
                <a:spcPct val="50000"/>
              </a:spcBef>
            </a:pPr>
            <a:r>
              <a:rPr lang="en-US" altLang="en-US" sz="2700" b="1">
                <a:solidFill>
                  <a:srgbClr val="5D88A2"/>
                </a:solidFill>
                <a:effectLst>
                  <a:outerShdw blurRad="38100" dist="38100" dir="2700000" algn="tl">
                    <a:srgbClr val="C0C0C0"/>
                  </a:outerShdw>
                </a:effectLst>
                <a:ea typeface="ヒラギノ角ゴ Pro W3" pitchFamily="28" charset="-128"/>
              </a:rPr>
              <a:t>14.1 The Gas Laws &gt;</a:t>
            </a:r>
          </a:p>
        </p:txBody>
      </p:sp>
      <p:sp>
        <p:nvSpPr>
          <p:cNvPr id="1037" name="Text Box 13"/>
          <p:cNvSpPr txBox="1">
            <a:spLocks noChangeArrowheads="1"/>
          </p:cNvSpPr>
          <p:nvPr userDrawn="1"/>
        </p:nvSpPr>
        <p:spPr bwMode="auto">
          <a:xfrm>
            <a:off x="0" y="6400806"/>
            <a:ext cx="1371600" cy="44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29" tIns="45615" rIns="91229" bIns="45615">
            <a:spAutoFit/>
          </a:bodyPr>
          <a:lstStyle/>
          <a:p>
            <a:pPr>
              <a:spcBef>
                <a:spcPct val="50000"/>
              </a:spcBef>
            </a:pPr>
            <a:endParaRPr lang="en-US" altLang="en-US">
              <a:solidFill>
                <a:srgbClr val="000000"/>
              </a:solidFill>
            </a:endParaRPr>
          </a:p>
        </p:txBody>
      </p:sp>
      <p:sp>
        <p:nvSpPr>
          <p:cNvPr id="1038" name="Text Box 14"/>
          <p:cNvSpPr txBox="1">
            <a:spLocks noChangeArrowheads="1"/>
          </p:cNvSpPr>
          <p:nvPr userDrawn="1"/>
        </p:nvSpPr>
        <p:spPr bwMode="auto">
          <a:xfrm>
            <a:off x="76200" y="6521469"/>
            <a:ext cx="1524000" cy="353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29" tIns="45615" rIns="91229" bIns="45615">
            <a:spAutoFit/>
          </a:bodyPr>
          <a:lstStyle/>
          <a:p>
            <a:pPr>
              <a:spcBef>
                <a:spcPct val="50000"/>
              </a:spcBef>
            </a:pPr>
            <a:fld id="{F4411F44-F761-4143-87D6-C380417D5124}" type="slidenum">
              <a:rPr lang="en-US" altLang="en-US" sz="1700">
                <a:solidFill>
                  <a:srgbClr val="000000"/>
                </a:solidFill>
              </a:rPr>
              <a:pPr>
                <a:spcBef>
                  <a:spcPct val="50000"/>
                </a:spcBef>
              </a:pPr>
              <a:t>‹#›</a:t>
            </a:fld>
            <a:endParaRPr lang="en-US" altLang="en-US" sz="1700">
              <a:solidFill>
                <a:srgbClr val="000000"/>
              </a:solidFill>
            </a:endParaRPr>
          </a:p>
        </p:txBody>
      </p:sp>
    </p:spTree>
    <p:extLst>
      <p:ext uri="{BB962C8B-B14F-4D97-AF65-F5344CB8AC3E}">
        <p14:creationId xmlns:p14="http://schemas.microsoft.com/office/powerpoint/2010/main" val="270971960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14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230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846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461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117" indent="-342117" algn="l" rtl="0" fontAlgn="base">
        <a:spcBef>
          <a:spcPct val="20000"/>
        </a:spcBef>
        <a:spcAft>
          <a:spcPct val="0"/>
        </a:spcAft>
        <a:defRPr sz="3200" b="1" kern="1200">
          <a:solidFill>
            <a:srgbClr val="A3573F"/>
          </a:solidFill>
          <a:latin typeface="+mn-lt"/>
          <a:ea typeface="+mn-ea"/>
          <a:cs typeface="+mn-cs"/>
        </a:defRPr>
      </a:lvl1pPr>
      <a:lvl2pPr marL="741248" indent="-285097" algn="l" rtl="0" fontAlgn="base">
        <a:spcBef>
          <a:spcPct val="20000"/>
        </a:spcBef>
        <a:spcAft>
          <a:spcPct val="0"/>
        </a:spcAft>
        <a:buChar char="–"/>
        <a:defRPr sz="2700" kern="1200">
          <a:solidFill>
            <a:schemeClr val="tx1"/>
          </a:solidFill>
          <a:latin typeface="+mn-lt"/>
          <a:ea typeface="+mn-ea"/>
          <a:cs typeface="+mn-cs"/>
        </a:defRPr>
      </a:lvl2pPr>
      <a:lvl3pPr marL="1140379" indent="-228075" algn="l" rtl="0" fontAlgn="base">
        <a:spcBef>
          <a:spcPct val="20000"/>
        </a:spcBef>
        <a:spcAft>
          <a:spcPct val="0"/>
        </a:spcAft>
        <a:buChar char="•"/>
        <a:defRPr sz="2700" kern="1200">
          <a:solidFill>
            <a:schemeClr val="tx1"/>
          </a:solidFill>
          <a:latin typeface="+mn-lt"/>
          <a:ea typeface="+mn-ea"/>
          <a:cs typeface="+mn-cs"/>
        </a:defRPr>
      </a:lvl3pPr>
      <a:lvl4pPr marL="1596537" indent="-228075" algn="l" rtl="0" fontAlgn="base">
        <a:spcBef>
          <a:spcPct val="20000"/>
        </a:spcBef>
        <a:spcAft>
          <a:spcPct val="0"/>
        </a:spcAft>
        <a:buChar char="–"/>
        <a:defRPr sz="2300" kern="1200">
          <a:solidFill>
            <a:schemeClr val="tx1"/>
          </a:solidFill>
          <a:latin typeface="+mn-lt"/>
          <a:ea typeface="+mn-ea"/>
          <a:cs typeface="+mn-cs"/>
        </a:defRPr>
      </a:lvl4pPr>
      <a:lvl5pPr marL="2052692" indent="-228075" algn="l" rtl="0" fontAlgn="base">
        <a:spcBef>
          <a:spcPct val="20000"/>
        </a:spcBef>
        <a:spcAft>
          <a:spcPct val="0"/>
        </a:spcAft>
        <a:buChar char="»"/>
        <a:defRPr sz="2300" kern="1200">
          <a:solidFill>
            <a:schemeClr val="tx1"/>
          </a:solidFill>
          <a:latin typeface="+mn-lt"/>
          <a:ea typeface="+mn-ea"/>
          <a:cs typeface="+mn-cs"/>
        </a:defRPr>
      </a:lvl5pPr>
      <a:lvl6pPr marL="2508843" indent="-228075" algn="l" defTabSz="91230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993" indent="-228075" algn="l" defTabSz="91230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1144" indent="-228075" algn="l" defTabSz="91230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297" indent="-228075" algn="l" defTabSz="91230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2302" rtl="0" eaLnBrk="1" latinLnBrk="0" hangingPunct="1">
        <a:defRPr sz="1900" kern="1200">
          <a:solidFill>
            <a:schemeClr val="tx1"/>
          </a:solidFill>
          <a:latin typeface="+mn-lt"/>
          <a:ea typeface="+mn-ea"/>
          <a:cs typeface="+mn-cs"/>
        </a:defRPr>
      </a:lvl1pPr>
      <a:lvl2pPr marL="456149" algn="l" defTabSz="912302" rtl="0" eaLnBrk="1" latinLnBrk="0" hangingPunct="1">
        <a:defRPr sz="1900" kern="1200">
          <a:solidFill>
            <a:schemeClr val="tx1"/>
          </a:solidFill>
          <a:latin typeface="+mn-lt"/>
          <a:ea typeface="+mn-ea"/>
          <a:cs typeface="+mn-cs"/>
        </a:defRPr>
      </a:lvl2pPr>
      <a:lvl3pPr marL="912302" algn="l" defTabSz="912302" rtl="0" eaLnBrk="1" latinLnBrk="0" hangingPunct="1">
        <a:defRPr sz="1900" kern="1200">
          <a:solidFill>
            <a:schemeClr val="tx1"/>
          </a:solidFill>
          <a:latin typeface="+mn-lt"/>
          <a:ea typeface="+mn-ea"/>
          <a:cs typeface="+mn-cs"/>
        </a:defRPr>
      </a:lvl3pPr>
      <a:lvl4pPr marL="1368461" algn="l" defTabSz="912302" rtl="0" eaLnBrk="1" latinLnBrk="0" hangingPunct="1">
        <a:defRPr sz="1900" kern="1200">
          <a:solidFill>
            <a:schemeClr val="tx1"/>
          </a:solidFill>
          <a:latin typeface="+mn-lt"/>
          <a:ea typeface="+mn-ea"/>
          <a:cs typeface="+mn-cs"/>
        </a:defRPr>
      </a:lvl4pPr>
      <a:lvl5pPr marL="1824618" algn="l" defTabSz="912302" rtl="0" eaLnBrk="1" latinLnBrk="0" hangingPunct="1">
        <a:defRPr sz="1900" kern="1200">
          <a:solidFill>
            <a:schemeClr val="tx1"/>
          </a:solidFill>
          <a:latin typeface="+mn-lt"/>
          <a:ea typeface="+mn-ea"/>
          <a:cs typeface="+mn-cs"/>
        </a:defRPr>
      </a:lvl5pPr>
      <a:lvl6pPr marL="2280767" algn="l" defTabSz="912302" rtl="0" eaLnBrk="1" latinLnBrk="0" hangingPunct="1">
        <a:defRPr sz="1900" kern="1200">
          <a:solidFill>
            <a:schemeClr val="tx1"/>
          </a:solidFill>
          <a:latin typeface="+mn-lt"/>
          <a:ea typeface="+mn-ea"/>
          <a:cs typeface="+mn-cs"/>
        </a:defRPr>
      </a:lvl6pPr>
      <a:lvl7pPr marL="2736918" algn="l" defTabSz="912302" rtl="0" eaLnBrk="1" latinLnBrk="0" hangingPunct="1">
        <a:defRPr sz="1900" kern="1200">
          <a:solidFill>
            <a:schemeClr val="tx1"/>
          </a:solidFill>
          <a:latin typeface="+mn-lt"/>
          <a:ea typeface="+mn-ea"/>
          <a:cs typeface="+mn-cs"/>
        </a:defRPr>
      </a:lvl7pPr>
      <a:lvl8pPr marL="3193067" algn="l" defTabSz="912302" rtl="0" eaLnBrk="1" latinLnBrk="0" hangingPunct="1">
        <a:defRPr sz="1900" kern="1200">
          <a:solidFill>
            <a:schemeClr val="tx1"/>
          </a:solidFill>
          <a:latin typeface="+mn-lt"/>
          <a:ea typeface="+mn-ea"/>
          <a:cs typeface="+mn-cs"/>
        </a:defRPr>
      </a:lvl8pPr>
      <a:lvl9pPr marL="3649224" algn="l" defTabSz="912302"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265" tIns="134342" rIns="326265" bIns="134342"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5"/>
            <a:ext cx="495842" cy="1078662"/>
          </a:xfrm>
          <a:prstGeom prst="rect">
            <a:avLst/>
          </a:prstGeom>
          <a:noFill/>
        </p:spPr>
        <p:txBody>
          <a:bodyPr wrap="square" lIns="191921" tIns="95965" rIns="191921" bIns="95965"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73427197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sldNum="0" hdr="0" dt="0"/>
  <p:txStyles>
    <p:titleStyle>
      <a:lvl1pPr marL="1142863" indent="-114286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464" algn="l" rtl="0" eaLnBrk="1" fontAlgn="base" hangingPunct="1">
        <a:spcBef>
          <a:spcPct val="0"/>
        </a:spcBef>
        <a:spcAft>
          <a:spcPct val="0"/>
        </a:spcAft>
        <a:defRPr sz="3200" b="1">
          <a:solidFill>
            <a:srgbClr val="2877C4"/>
          </a:solidFill>
          <a:latin typeface="Arial" charset="0"/>
        </a:defRPr>
      </a:lvl6pPr>
      <a:lvl7pPr marL="912930" algn="l" rtl="0" eaLnBrk="1" fontAlgn="base" hangingPunct="1">
        <a:spcBef>
          <a:spcPct val="0"/>
        </a:spcBef>
        <a:spcAft>
          <a:spcPct val="0"/>
        </a:spcAft>
        <a:defRPr sz="3200" b="1">
          <a:solidFill>
            <a:srgbClr val="2877C4"/>
          </a:solidFill>
          <a:latin typeface="Arial" charset="0"/>
        </a:defRPr>
      </a:lvl7pPr>
      <a:lvl8pPr marL="1369404" algn="l" rtl="0" eaLnBrk="1" fontAlgn="base" hangingPunct="1">
        <a:spcBef>
          <a:spcPct val="0"/>
        </a:spcBef>
        <a:spcAft>
          <a:spcPct val="0"/>
        </a:spcAft>
        <a:defRPr sz="3200" b="1">
          <a:solidFill>
            <a:srgbClr val="2877C4"/>
          </a:solidFill>
          <a:latin typeface="Arial" charset="0"/>
        </a:defRPr>
      </a:lvl8pPr>
      <a:lvl9pPr marL="1825873"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569" indent="-236569"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516" indent="-366516"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1442" indent="-23457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517" indent="-226645" algn="l" rtl="0" eaLnBrk="1" fontAlgn="base" hangingPunct="1">
        <a:lnSpc>
          <a:spcPct val="115000"/>
        </a:lnSpc>
        <a:spcBef>
          <a:spcPct val="20000"/>
        </a:spcBef>
        <a:spcAft>
          <a:spcPct val="0"/>
        </a:spcAft>
        <a:buChar char="»"/>
        <a:defRPr sz="2100">
          <a:solidFill>
            <a:srgbClr val="000000"/>
          </a:solidFill>
          <a:latin typeface="+mn-lt"/>
        </a:defRPr>
      </a:lvl5pPr>
      <a:lvl6pPr marL="2508983" indent="-226645" algn="l" rtl="0" eaLnBrk="1" fontAlgn="base" hangingPunct="1">
        <a:lnSpc>
          <a:spcPct val="115000"/>
        </a:lnSpc>
        <a:spcBef>
          <a:spcPct val="20000"/>
        </a:spcBef>
        <a:spcAft>
          <a:spcPct val="0"/>
        </a:spcAft>
        <a:buChar char="»"/>
        <a:defRPr sz="2100">
          <a:solidFill>
            <a:srgbClr val="000000"/>
          </a:solidFill>
          <a:latin typeface="+mn-lt"/>
        </a:defRPr>
      </a:lvl6pPr>
      <a:lvl7pPr marL="2965447" indent="-226645" algn="l" rtl="0" eaLnBrk="1" fontAlgn="base" hangingPunct="1">
        <a:lnSpc>
          <a:spcPct val="115000"/>
        </a:lnSpc>
        <a:spcBef>
          <a:spcPct val="20000"/>
        </a:spcBef>
        <a:spcAft>
          <a:spcPct val="0"/>
        </a:spcAft>
        <a:buChar char="»"/>
        <a:defRPr sz="2100">
          <a:solidFill>
            <a:srgbClr val="000000"/>
          </a:solidFill>
          <a:latin typeface="+mn-lt"/>
        </a:defRPr>
      </a:lvl7pPr>
      <a:lvl8pPr marL="3421915" indent="-226645" algn="l" rtl="0" eaLnBrk="1" fontAlgn="base" hangingPunct="1">
        <a:lnSpc>
          <a:spcPct val="115000"/>
        </a:lnSpc>
        <a:spcBef>
          <a:spcPct val="20000"/>
        </a:spcBef>
        <a:spcAft>
          <a:spcPct val="0"/>
        </a:spcAft>
        <a:buChar char="»"/>
        <a:defRPr sz="2100">
          <a:solidFill>
            <a:srgbClr val="000000"/>
          </a:solidFill>
          <a:latin typeface="+mn-lt"/>
        </a:defRPr>
      </a:lvl8pPr>
      <a:lvl9pPr marL="3878381" indent="-22664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930" rtl="0" eaLnBrk="1" latinLnBrk="0" hangingPunct="1">
        <a:defRPr sz="1900" kern="1200">
          <a:solidFill>
            <a:schemeClr val="tx1"/>
          </a:solidFill>
          <a:latin typeface="+mn-lt"/>
          <a:ea typeface="+mn-ea"/>
          <a:cs typeface="+mn-cs"/>
        </a:defRPr>
      </a:lvl1pPr>
      <a:lvl2pPr marL="456464" algn="l" defTabSz="912930" rtl="0" eaLnBrk="1" latinLnBrk="0" hangingPunct="1">
        <a:defRPr sz="1900" kern="1200">
          <a:solidFill>
            <a:schemeClr val="tx1"/>
          </a:solidFill>
          <a:latin typeface="+mn-lt"/>
          <a:ea typeface="+mn-ea"/>
          <a:cs typeface="+mn-cs"/>
        </a:defRPr>
      </a:lvl2pPr>
      <a:lvl3pPr marL="912930" algn="l" defTabSz="912930" rtl="0" eaLnBrk="1" latinLnBrk="0" hangingPunct="1">
        <a:defRPr sz="1900" kern="1200">
          <a:solidFill>
            <a:schemeClr val="tx1"/>
          </a:solidFill>
          <a:latin typeface="+mn-lt"/>
          <a:ea typeface="+mn-ea"/>
          <a:cs typeface="+mn-cs"/>
        </a:defRPr>
      </a:lvl3pPr>
      <a:lvl4pPr marL="1369404" algn="l" defTabSz="912930" rtl="0" eaLnBrk="1" latinLnBrk="0" hangingPunct="1">
        <a:defRPr sz="1900" kern="1200">
          <a:solidFill>
            <a:schemeClr val="tx1"/>
          </a:solidFill>
          <a:latin typeface="+mn-lt"/>
          <a:ea typeface="+mn-ea"/>
          <a:cs typeface="+mn-cs"/>
        </a:defRPr>
      </a:lvl4pPr>
      <a:lvl5pPr marL="1825873" algn="l" defTabSz="912930" rtl="0" eaLnBrk="1" latinLnBrk="0" hangingPunct="1">
        <a:defRPr sz="1900" kern="1200">
          <a:solidFill>
            <a:schemeClr val="tx1"/>
          </a:solidFill>
          <a:latin typeface="+mn-lt"/>
          <a:ea typeface="+mn-ea"/>
          <a:cs typeface="+mn-cs"/>
        </a:defRPr>
      </a:lvl5pPr>
      <a:lvl6pPr marL="2282336" algn="l" defTabSz="912930" rtl="0" eaLnBrk="1" latinLnBrk="0" hangingPunct="1">
        <a:defRPr sz="1900" kern="1200">
          <a:solidFill>
            <a:schemeClr val="tx1"/>
          </a:solidFill>
          <a:latin typeface="+mn-lt"/>
          <a:ea typeface="+mn-ea"/>
          <a:cs typeface="+mn-cs"/>
        </a:defRPr>
      </a:lvl6pPr>
      <a:lvl7pPr marL="2738802" algn="l" defTabSz="912930" rtl="0" eaLnBrk="1" latinLnBrk="0" hangingPunct="1">
        <a:defRPr sz="1900" kern="1200">
          <a:solidFill>
            <a:schemeClr val="tx1"/>
          </a:solidFill>
          <a:latin typeface="+mn-lt"/>
          <a:ea typeface="+mn-ea"/>
          <a:cs typeface="+mn-cs"/>
        </a:defRPr>
      </a:lvl7pPr>
      <a:lvl8pPr marL="3195266" algn="l" defTabSz="912930" rtl="0" eaLnBrk="1" latinLnBrk="0" hangingPunct="1">
        <a:defRPr sz="1900" kern="1200">
          <a:solidFill>
            <a:schemeClr val="tx1"/>
          </a:solidFill>
          <a:latin typeface="+mn-lt"/>
          <a:ea typeface="+mn-ea"/>
          <a:cs typeface="+mn-cs"/>
        </a:defRPr>
      </a:lvl8pPr>
      <a:lvl9pPr marL="3651735" algn="l" defTabSz="912930"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6265" tIns="134342" rIns="326265" bIns="134342"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8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86278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Lst>
  <p:hf hdr="0" dt="0"/>
  <p:txStyles>
    <p:titleStyle>
      <a:lvl1pPr marL="1142863" indent="-114286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464" algn="l" rtl="0" eaLnBrk="1" fontAlgn="base" hangingPunct="1">
        <a:spcBef>
          <a:spcPct val="0"/>
        </a:spcBef>
        <a:spcAft>
          <a:spcPct val="0"/>
        </a:spcAft>
        <a:defRPr sz="3200" b="1">
          <a:solidFill>
            <a:srgbClr val="2877C4"/>
          </a:solidFill>
          <a:latin typeface="Arial" charset="0"/>
        </a:defRPr>
      </a:lvl6pPr>
      <a:lvl7pPr marL="912930" algn="l" rtl="0" eaLnBrk="1" fontAlgn="base" hangingPunct="1">
        <a:spcBef>
          <a:spcPct val="0"/>
        </a:spcBef>
        <a:spcAft>
          <a:spcPct val="0"/>
        </a:spcAft>
        <a:defRPr sz="3200" b="1">
          <a:solidFill>
            <a:srgbClr val="2877C4"/>
          </a:solidFill>
          <a:latin typeface="Arial" charset="0"/>
        </a:defRPr>
      </a:lvl7pPr>
      <a:lvl8pPr marL="1369404" algn="l" rtl="0" eaLnBrk="1" fontAlgn="base" hangingPunct="1">
        <a:spcBef>
          <a:spcPct val="0"/>
        </a:spcBef>
        <a:spcAft>
          <a:spcPct val="0"/>
        </a:spcAft>
        <a:defRPr sz="3200" b="1">
          <a:solidFill>
            <a:srgbClr val="2877C4"/>
          </a:solidFill>
          <a:latin typeface="Arial" charset="0"/>
        </a:defRPr>
      </a:lvl8pPr>
      <a:lvl9pPr marL="1825873"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819" indent="-22823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4697" indent="-22664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1442" indent="-23457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517" indent="-226645" algn="l" rtl="0" eaLnBrk="1" fontAlgn="base" hangingPunct="1">
        <a:lnSpc>
          <a:spcPct val="115000"/>
        </a:lnSpc>
        <a:spcBef>
          <a:spcPct val="20000"/>
        </a:spcBef>
        <a:spcAft>
          <a:spcPct val="0"/>
        </a:spcAft>
        <a:buChar char="»"/>
        <a:defRPr sz="2100">
          <a:solidFill>
            <a:srgbClr val="000000"/>
          </a:solidFill>
          <a:latin typeface="+mn-lt"/>
        </a:defRPr>
      </a:lvl5pPr>
      <a:lvl6pPr marL="2508983" indent="-226645" algn="l" rtl="0" eaLnBrk="1" fontAlgn="base" hangingPunct="1">
        <a:lnSpc>
          <a:spcPct val="115000"/>
        </a:lnSpc>
        <a:spcBef>
          <a:spcPct val="20000"/>
        </a:spcBef>
        <a:spcAft>
          <a:spcPct val="0"/>
        </a:spcAft>
        <a:buChar char="»"/>
        <a:defRPr sz="2100">
          <a:solidFill>
            <a:srgbClr val="000000"/>
          </a:solidFill>
          <a:latin typeface="+mn-lt"/>
        </a:defRPr>
      </a:lvl6pPr>
      <a:lvl7pPr marL="2965447" indent="-226645" algn="l" rtl="0" eaLnBrk="1" fontAlgn="base" hangingPunct="1">
        <a:lnSpc>
          <a:spcPct val="115000"/>
        </a:lnSpc>
        <a:spcBef>
          <a:spcPct val="20000"/>
        </a:spcBef>
        <a:spcAft>
          <a:spcPct val="0"/>
        </a:spcAft>
        <a:buChar char="»"/>
        <a:defRPr sz="2100">
          <a:solidFill>
            <a:srgbClr val="000000"/>
          </a:solidFill>
          <a:latin typeface="+mn-lt"/>
        </a:defRPr>
      </a:lvl7pPr>
      <a:lvl8pPr marL="3421915" indent="-226645" algn="l" rtl="0" eaLnBrk="1" fontAlgn="base" hangingPunct="1">
        <a:lnSpc>
          <a:spcPct val="115000"/>
        </a:lnSpc>
        <a:spcBef>
          <a:spcPct val="20000"/>
        </a:spcBef>
        <a:spcAft>
          <a:spcPct val="0"/>
        </a:spcAft>
        <a:buChar char="»"/>
        <a:defRPr sz="2100">
          <a:solidFill>
            <a:srgbClr val="000000"/>
          </a:solidFill>
          <a:latin typeface="+mn-lt"/>
        </a:defRPr>
      </a:lvl8pPr>
      <a:lvl9pPr marL="3878381" indent="-22664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930" rtl="0" eaLnBrk="1" latinLnBrk="0" hangingPunct="1">
        <a:defRPr sz="1900" kern="1200">
          <a:solidFill>
            <a:schemeClr val="tx1"/>
          </a:solidFill>
          <a:latin typeface="+mn-lt"/>
          <a:ea typeface="+mn-ea"/>
          <a:cs typeface="+mn-cs"/>
        </a:defRPr>
      </a:lvl1pPr>
      <a:lvl2pPr marL="456464" algn="l" defTabSz="912930" rtl="0" eaLnBrk="1" latinLnBrk="0" hangingPunct="1">
        <a:defRPr sz="1900" kern="1200">
          <a:solidFill>
            <a:schemeClr val="tx1"/>
          </a:solidFill>
          <a:latin typeface="+mn-lt"/>
          <a:ea typeface="+mn-ea"/>
          <a:cs typeface="+mn-cs"/>
        </a:defRPr>
      </a:lvl2pPr>
      <a:lvl3pPr marL="912930" algn="l" defTabSz="912930" rtl="0" eaLnBrk="1" latinLnBrk="0" hangingPunct="1">
        <a:defRPr sz="1900" kern="1200">
          <a:solidFill>
            <a:schemeClr val="tx1"/>
          </a:solidFill>
          <a:latin typeface="+mn-lt"/>
          <a:ea typeface="+mn-ea"/>
          <a:cs typeface="+mn-cs"/>
        </a:defRPr>
      </a:lvl3pPr>
      <a:lvl4pPr marL="1369404" algn="l" defTabSz="912930" rtl="0" eaLnBrk="1" latinLnBrk="0" hangingPunct="1">
        <a:defRPr sz="1900" kern="1200">
          <a:solidFill>
            <a:schemeClr val="tx1"/>
          </a:solidFill>
          <a:latin typeface="+mn-lt"/>
          <a:ea typeface="+mn-ea"/>
          <a:cs typeface="+mn-cs"/>
        </a:defRPr>
      </a:lvl4pPr>
      <a:lvl5pPr marL="1825873" algn="l" defTabSz="912930" rtl="0" eaLnBrk="1" latinLnBrk="0" hangingPunct="1">
        <a:defRPr sz="1900" kern="1200">
          <a:solidFill>
            <a:schemeClr val="tx1"/>
          </a:solidFill>
          <a:latin typeface="+mn-lt"/>
          <a:ea typeface="+mn-ea"/>
          <a:cs typeface="+mn-cs"/>
        </a:defRPr>
      </a:lvl5pPr>
      <a:lvl6pPr marL="2282336" algn="l" defTabSz="912930" rtl="0" eaLnBrk="1" latinLnBrk="0" hangingPunct="1">
        <a:defRPr sz="1900" kern="1200">
          <a:solidFill>
            <a:schemeClr val="tx1"/>
          </a:solidFill>
          <a:latin typeface="+mn-lt"/>
          <a:ea typeface="+mn-ea"/>
          <a:cs typeface="+mn-cs"/>
        </a:defRPr>
      </a:lvl6pPr>
      <a:lvl7pPr marL="2738802" algn="l" defTabSz="912930" rtl="0" eaLnBrk="1" latinLnBrk="0" hangingPunct="1">
        <a:defRPr sz="1900" kern="1200">
          <a:solidFill>
            <a:schemeClr val="tx1"/>
          </a:solidFill>
          <a:latin typeface="+mn-lt"/>
          <a:ea typeface="+mn-ea"/>
          <a:cs typeface="+mn-cs"/>
        </a:defRPr>
      </a:lvl7pPr>
      <a:lvl8pPr marL="3195266" algn="l" defTabSz="912930" rtl="0" eaLnBrk="1" latinLnBrk="0" hangingPunct="1">
        <a:defRPr sz="1900" kern="1200">
          <a:solidFill>
            <a:schemeClr val="tx1"/>
          </a:solidFill>
          <a:latin typeface="+mn-lt"/>
          <a:ea typeface="+mn-ea"/>
          <a:cs typeface="+mn-cs"/>
        </a:defRPr>
      </a:lvl8pPr>
      <a:lvl9pPr marL="3651735" algn="l" defTabSz="912930"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r>
              <a:rPr lang="en-US" altLang="en-US"/>
              <a:t>Chapter 13 States of Matter</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123480224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6" y="274638"/>
            <a:ext cx="82296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6" y="1600209"/>
            <a:ext cx="822960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a:defRPr sz="1500"/>
            </a:lvl1pPr>
          </a:lstStyle>
          <a:p>
            <a:pPr eaLnBrk="1" hangingPunct="1">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6" y="6245225"/>
            <a:ext cx="289560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algn="ctr">
              <a:defRPr sz="1500"/>
            </a:lvl1pPr>
          </a:lstStyle>
          <a:p>
            <a:pPr eaLnBrk="1" hangingPunct="1">
              <a:defRPr/>
            </a:pPr>
            <a:r>
              <a:rPr lang="en-US">
                <a:solidFill>
                  <a:srgbClr val="000000"/>
                </a:solidFill>
                <a:latin typeface="Arial" charset="0"/>
              </a:rPr>
              <a:t>Chapter 13 States of Matter</a:t>
            </a:r>
          </a:p>
        </p:txBody>
      </p:sp>
      <p:sp>
        <p:nvSpPr>
          <p:cNvPr id="1030" name="Rectangle 6"/>
          <p:cNvSpPr>
            <a:spLocks noGrp="1" noChangeArrowheads="1"/>
          </p:cNvSpPr>
          <p:nvPr>
            <p:ph type="sldNum" sz="quarter" idx="4"/>
          </p:nvPr>
        </p:nvSpPr>
        <p:spPr bwMode="auto">
          <a:xfrm>
            <a:off x="6553203"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algn="r">
              <a:defRPr sz="1500"/>
            </a:lvl1pPr>
          </a:lstStyle>
          <a:p>
            <a:pPr eaLnBrk="1" hangingPunct="1">
              <a:defRPr/>
            </a:pPr>
            <a:fld id="{B911701D-A99C-4EAA-BF88-74D9808B1658}" type="slidenum">
              <a:rPr lang="en-US">
                <a:solidFill>
                  <a:srgbClr val="000000"/>
                </a:solidFill>
                <a:latin typeface="Arial" charset="0"/>
              </a:rPr>
              <a:pPr eaLnBrk="1" hangingPunct="1">
                <a:defRPr/>
              </a:pPr>
              <a:t>‹#›</a:t>
            </a:fld>
            <a:endParaRPr lang="en-US">
              <a:solidFill>
                <a:srgbClr val="000000"/>
              </a:solidFill>
              <a:latin typeface="Arial" charset="0"/>
            </a:endParaRPr>
          </a:p>
        </p:txBody>
      </p:sp>
    </p:spTree>
    <p:extLst>
      <p:ext uri="{BB962C8B-B14F-4D97-AF65-F5344CB8AC3E}">
        <p14:creationId xmlns:p14="http://schemas.microsoft.com/office/powerpoint/2010/main" val="13547193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779" algn="ctr" rtl="0" fontAlgn="base">
        <a:spcBef>
          <a:spcPct val="0"/>
        </a:spcBef>
        <a:spcAft>
          <a:spcPct val="0"/>
        </a:spcAft>
        <a:defRPr sz="4400">
          <a:solidFill>
            <a:schemeClr val="tx2"/>
          </a:solidFill>
          <a:latin typeface="Arial" charset="0"/>
        </a:defRPr>
      </a:lvl6pPr>
      <a:lvl7pPr marL="913560" algn="ctr" rtl="0" fontAlgn="base">
        <a:spcBef>
          <a:spcPct val="0"/>
        </a:spcBef>
        <a:spcAft>
          <a:spcPct val="0"/>
        </a:spcAft>
        <a:defRPr sz="4400">
          <a:solidFill>
            <a:schemeClr val="tx2"/>
          </a:solidFill>
          <a:latin typeface="Arial" charset="0"/>
        </a:defRPr>
      </a:lvl7pPr>
      <a:lvl8pPr marL="1370346" algn="ctr" rtl="0" fontAlgn="base">
        <a:spcBef>
          <a:spcPct val="0"/>
        </a:spcBef>
        <a:spcAft>
          <a:spcPct val="0"/>
        </a:spcAft>
        <a:defRPr sz="4400">
          <a:solidFill>
            <a:schemeClr val="tx2"/>
          </a:solidFill>
          <a:latin typeface="Arial" charset="0"/>
        </a:defRPr>
      </a:lvl8pPr>
      <a:lvl9pPr marL="1827127" algn="ctr" rtl="0" fontAlgn="base">
        <a:spcBef>
          <a:spcPct val="0"/>
        </a:spcBef>
        <a:spcAft>
          <a:spcPct val="0"/>
        </a:spcAft>
        <a:defRPr sz="4400">
          <a:solidFill>
            <a:schemeClr val="tx2"/>
          </a:solidFill>
          <a:latin typeface="Arial" charset="0"/>
        </a:defRPr>
      </a:lvl9pPr>
    </p:titleStyle>
    <p:bodyStyle>
      <a:lvl1pPr marL="342586" indent="-342586" algn="l" rtl="0" eaLnBrk="0" fontAlgn="base" hangingPunct="0">
        <a:spcBef>
          <a:spcPct val="20000"/>
        </a:spcBef>
        <a:spcAft>
          <a:spcPct val="0"/>
        </a:spcAft>
        <a:buChar char="•"/>
        <a:defRPr sz="3200">
          <a:solidFill>
            <a:schemeClr val="tx1"/>
          </a:solidFill>
          <a:latin typeface="+mn-lt"/>
          <a:ea typeface="+mn-ea"/>
          <a:cs typeface="+mn-cs"/>
        </a:defRPr>
      </a:lvl1pPr>
      <a:lvl2pPr marL="742269" indent="-285488" algn="l" rtl="0" eaLnBrk="0" fontAlgn="base" hangingPunct="0">
        <a:spcBef>
          <a:spcPct val="20000"/>
        </a:spcBef>
        <a:spcAft>
          <a:spcPct val="0"/>
        </a:spcAft>
        <a:buChar char="–"/>
        <a:defRPr sz="2700">
          <a:solidFill>
            <a:schemeClr val="tx1"/>
          </a:solidFill>
          <a:latin typeface="+mn-lt"/>
        </a:defRPr>
      </a:lvl2pPr>
      <a:lvl3pPr marL="1141951" indent="-228391" algn="l" rtl="0" eaLnBrk="0" fontAlgn="base" hangingPunct="0">
        <a:spcBef>
          <a:spcPct val="20000"/>
        </a:spcBef>
        <a:spcAft>
          <a:spcPct val="0"/>
        </a:spcAft>
        <a:buChar char="•"/>
        <a:defRPr sz="2300">
          <a:solidFill>
            <a:schemeClr val="tx1"/>
          </a:solidFill>
          <a:latin typeface="+mn-lt"/>
        </a:defRPr>
      </a:lvl3pPr>
      <a:lvl4pPr marL="1598734" indent="-228391" algn="l" rtl="0" eaLnBrk="0" fontAlgn="base" hangingPunct="0">
        <a:spcBef>
          <a:spcPct val="20000"/>
        </a:spcBef>
        <a:spcAft>
          <a:spcPct val="0"/>
        </a:spcAft>
        <a:buChar char="–"/>
        <a:defRPr sz="2100">
          <a:solidFill>
            <a:schemeClr val="tx1"/>
          </a:solidFill>
          <a:latin typeface="+mn-lt"/>
        </a:defRPr>
      </a:lvl4pPr>
      <a:lvl5pPr marL="2055515" indent="-228391" algn="l" rtl="0" eaLnBrk="0" fontAlgn="base" hangingPunct="0">
        <a:spcBef>
          <a:spcPct val="20000"/>
        </a:spcBef>
        <a:spcAft>
          <a:spcPct val="0"/>
        </a:spcAft>
        <a:buChar char="»"/>
        <a:defRPr sz="2100">
          <a:solidFill>
            <a:schemeClr val="tx1"/>
          </a:solidFill>
          <a:latin typeface="+mn-lt"/>
        </a:defRPr>
      </a:lvl5pPr>
      <a:lvl6pPr marL="2512296" indent="-228391" algn="l" rtl="0" fontAlgn="base">
        <a:spcBef>
          <a:spcPct val="20000"/>
        </a:spcBef>
        <a:spcAft>
          <a:spcPct val="0"/>
        </a:spcAft>
        <a:buChar char="»"/>
        <a:defRPr sz="2100">
          <a:solidFill>
            <a:schemeClr val="tx1"/>
          </a:solidFill>
          <a:latin typeface="+mn-lt"/>
        </a:defRPr>
      </a:lvl6pPr>
      <a:lvl7pPr marL="2969077" indent="-228391" algn="l" rtl="0" fontAlgn="base">
        <a:spcBef>
          <a:spcPct val="20000"/>
        </a:spcBef>
        <a:spcAft>
          <a:spcPct val="0"/>
        </a:spcAft>
        <a:buChar char="»"/>
        <a:defRPr sz="2100">
          <a:solidFill>
            <a:schemeClr val="tx1"/>
          </a:solidFill>
          <a:latin typeface="+mn-lt"/>
        </a:defRPr>
      </a:lvl7pPr>
      <a:lvl8pPr marL="3425856" indent="-228391" algn="l" rtl="0" fontAlgn="base">
        <a:spcBef>
          <a:spcPct val="20000"/>
        </a:spcBef>
        <a:spcAft>
          <a:spcPct val="0"/>
        </a:spcAft>
        <a:buChar char="»"/>
        <a:defRPr sz="2100">
          <a:solidFill>
            <a:schemeClr val="tx1"/>
          </a:solidFill>
          <a:latin typeface="+mn-lt"/>
        </a:defRPr>
      </a:lvl8pPr>
      <a:lvl9pPr marL="3882638" indent="-228391" algn="l" rtl="0" fontAlgn="base">
        <a:spcBef>
          <a:spcPct val="20000"/>
        </a:spcBef>
        <a:spcAft>
          <a:spcPct val="0"/>
        </a:spcAft>
        <a:buChar char="»"/>
        <a:defRPr sz="2100">
          <a:solidFill>
            <a:schemeClr val="tx1"/>
          </a:solidFill>
          <a:latin typeface="+mn-lt"/>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98969352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817" tIns="134153" rIns="325817" bIns="13415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96"/>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64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dt="0"/>
  <p:txStyles>
    <p:titleStyle>
      <a:lvl1pPr marL="1141291" indent="-1141291"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834" algn="l" rtl="0" eaLnBrk="1" fontAlgn="base" hangingPunct="1">
        <a:spcBef>
          <a:spcPct val="0"/>
        </a:spcBef>
        <a:spcAft>
          <a:spcPct val="0"/>
        </a:spcAft>
        <a:defRPr sz="3200" b="1">
          <a:solidFill>
            <a:srgbClr val="2877C4"/>
          </a:solidFill>
          <a:latin typeface="Arial" charset="0"/>
        </a:defRPr>
      </a:lvl6pPr>
      <a:lvl7pPr marL="911678" algn="l" rtl="0" eaLnBrk="1" fontAlgn="base" hangingPunct="1">
        <a:spcBef>
          <a:spcPct val="0"/>
        </a:spcBef>
        <a:spcAft>
          <a:spcPct val="0"/>
        </a:spcAft>
        <a:defRPr sz="3200" b="1">
          <a:solidFill>
            <a:srgbClr val="2877C4"/>
          </a:solidFill>
          <a:latin typeface="Arial" charset="0"/>
        </a:defRPr>
      </a:lvl7pPr>
      <a:lvl8pPr marL="1367522" algn="l" rtl="0" eaLnBrk="1" fontAlgn="base" hangingPunct="1">
        <a:spcBef>
          <a:spcPct val="0"/>
        </a:spcBef>
        <a:spcAft>
          <a:spcPct val="0"/>
        </a:spcAft>
        <a:defRPr sz="3200" b="1">
          <a:solidFill>
            <a:srgbClr val="2877C4"/>
          </a:solidFill>
          <a:latin typeface="Arial" charset="0"/>
        </a:defRPr>
      </a:lvl8pPr>
      <a:lvl9pPr marL="182336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504" indent="-22791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752" indent="-226330"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9389" indent="-23424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9694" indent="-226330" algn="l" rtl="0" eaLnBrk="1" fontAlgn="base" hangingPunct="1">
        <a:lnSpc>
          <a:spcPct val="115000"/>
        </a:lnSpc>
        <a:spcBef>
          <a:spcPct val="20000"/>
        </a:spcBef>
        <a:spcAft>
          <a:spcPct val="0"/>
        </a:spcAft>
        <a:buChar char="»"/>
        <a:defRPr sz="2100">
          <a:solidFill>
            <a:srgbClr val="000000"/>
          </a:solidFill>
          <a:latin typeface="+mn-lt"/>
        </a:defRPr>
      </a:lvl5pPr>
      <a:lvl6pPr marL="2505530" indent="-226330" algn="l" rtl="0" eaLnBrk="1" fontAlgn="base" hangingPunct="1">
        <a:lnSpc>
          <a:spcPct val="115000"/>
        </a:lnSpc>
        <a:spcBef>
          <a:spcPct val="20000"/>
        </a:spcBef>
        <a:spcAft>
          <a:spcPct val="0"/>
        </a:spcAft>
        <a:buChar char="»"/>
        <a:defRPr sz="2100">
          <a:solidFill>
            <a:srgbClr val="000000"/>
          </a:solidFill>
          <a:latin typeface="+mn-lt"/>
        </a:defRPr>
      </a:lvl6pPr>
      <a:lvl7pPr marL="2961370" indent="-226330" algn="l" rtl="0" eaLnBrk="1" fontAlgn="base" hangingPunct="1">
        <a:lnSpc>
          <a:spcPct val="115000"/>
        </a:lnSpc>
        <a:spcBef>
          <a:spcPct val="20000"/>
        </a:spcBef>
        <a:spcAft>
          <a:spcPct val="0"/>
        </a:spcAft>
        <a:buChar char="»"/>
        <a:defRPr sz="2100">
          <a:solidFill>
            <a:srgbClr val="000000"/>
          </a:solidFill>
          <a:latin typeface="+mn-lt"/>
        </a:defRPr>
      </a:lvl7pPr>
      <a:lvl8pPr marL="3417212" indent="-226330" algn="l" rtl="0" eaLnBrk="1" fontAlgn="base" hangingPunct="1">
        <a:lnSpc>
          <a:spcPct val="115000"/>
        </a:lnSpc>
        <a:spcBef>
          <a:spcPct val="20000"/>
        </a:spcBef>
        <a:spcAft>
          <a:spcPct val="0"/>
        </a:spcAft>
        <a:buChar char="»"/>
        <a:defRPr sz="2100">
          <a:solidFill>
            <a:srgbClr val="000000"/>
          </a:solidFill>
          <a:latin typeface="+mn-lt"/>
        </a:defRPr>
      </a:lvl8pPr>
      <a:lvl9pPr marL="3873050" indent="-22633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678" rtl="0" eaLnBrk="1" latinLnBrk="0" hangingPunct="1">
        <a:defRPr sz="1900" kern="1200">
          <a:solidFill>
            <a:schemeClr val="tx1"/>
          </a:solidFill>
          <a:latin typeface="+mn-lt"/>
          <a:ea typeface="+mn-ea"/>
          <a:cs typeface="+mn-cs"/>
        </a:defRPr>
      </a:lvl1pPr>
      <a:lvl2pPr marL="455834" algn="l" defTabSz="911678" rtl="0" eaLnBrk="1" latinLnBrk="0" hangingPunct="1">
        <a:defRPr sz="1900" kern="1200">
          <a:solidFill>
            <a:schemeClr val="tx1"/>
          </a:solidFill>
          <a:latin typeface="+mn-lt"/>
          <a:ea typeface="+mn-ea"/>
          <a:cs typeface="+mn-cs"/>
        </a:defRPr>
      </a:lvl2pPr>
      <a:lvl3pPr marL="911678" algn="l" defTabSz="911678" rtl="0" eaLnBrk="1" latinLnBrk="0" hangingPunct="1">
        <a:defRPr sz="1900" kern="1200">
          <a:solidFill>
            <a:schemeClr val="tx1"/>
          </a:solidFill>
          <a:latin typeface="+mn-lt"/>
          <a:ea typeface="+mn-ea"/>
          <a:cs typeface="+mn-cs"/>
        </a:defRPr>
      </a:lvl3pPr>
      <a:lvl4pPr marL="1367522" algn="l" defTabSz="911678" rtl="0" eaLnBrk="1" latinLnBrk="0" hangingPunct="1">
        <a:defRPr sz="1900" kern="1200">
          <a:solidFill>
            <a:schemeClr val="tx1"/>
          </a:solidFill>
          <a:latin typeface="+mn-lt"/>
          <a:ea typeface="+mn-ea"/>
          <a:cs typeface="+mn-cs"/>
        </a:defRPr>
      </a:lvl4pPr>
      <a:lvl5pPr marL="1823364" algn="l" defTabSz="911678" rtl="0" eaLnBrk="1" latinLnBrk="0" hangingPunct="1">
        <a:defRPr sz="1900" kern="1200">
          <a:solidFill>
            <a:schemeClr val="tx1"/>
          </a:solidFill>
          <a:latin typeface="+mn-lt"/>
          <a:ea typeface="+mn-ea"/>
          <a:cs typeface="+mn-cs"/>
        </a:defRPr>
      </a:lvl5pPr>
      <a:lvl6pPr marL="2279198" algn="l" defTabSz="911678" rtl="0" eaLnBrk="1" latinLnBrk="0" hangingPunct="1">
        <a:defRPr sz="1900" kern="1200">
          <a:solidFill>
            <a:schemeClr val="tx1"/>
          </a:solidFill>
          <a:latin typeface="+mn-lt"/>
          <a:ea typeface="+mn-ea"/>
          <a:cs typeface="+mn-cs"/>
        </a:defRPr>
      </a:lvl6pPr>
      <a:lvl7pPr marL="2735036" algn="l" defTabSz="911678" rtl="0" eaLnBrk="1" latinLnBrk="0" hangingPunct="1">
        <a:defRPr sz="1900" kern="1200">
          <a:solidFill>
            <a:schemeClr val="tx1"/>
          </a:solidFill>
          <a:latin typeface="+mn-lt"/>
          <a:ea typeface="+mn-ea"/>
          <a:cs typeface="+mn-cs"/>
        </a:defRPr>
      </a:lvl7pPr>
      <a:lvl8pPr marL="3190874" algn="l" defTabSz="911678" rtl="0" eaLnBrk="1" latinLnBrk="0" hangingPunct="1">
        <a:defRPr sz="1900" kern="1200">
          <a:solidFill>
            <a:schemeClr val="tx1"/>
          </a:solidFill>
          <a:latin typeface="+mn-lt"/>
          <a:ea typeface="+mn-ea"/>
          <a:cs typeface="+mn-cs"/>
        </a:defRPr>
      </a:lvl8pPr>
      <a:lvl9pPr marL="3646716" algn="l" defTabSz="91167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891" tIns="134184" rIns="325891" bIns="13418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94"/>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059" tIns="191700" rIns="345059" bIns="19170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11458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sldNum="0" hdr="0" dt="0"/>
  <p:txStyles>
    <p:titleStyle>
      <a:lvl1pPr marL="1141552" indent="-114155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939" algn="l" rtl="0" eaLnBrk="1" fontAlgn="base" hangingPunct="1">
        <a:spcBef>
          <a:spcPct val="0"/>
        </a:spcBef>
        <a:spcAft>
          <a:spcPct val="0"/>
        </a:spcAft>
        <a:defRPr sz="3200" b="1">
          <a:solidFill>
            <a:srgbClr val="2877C4"/>
          </a:solidFill>
          <a:latin typeface="Arial" charset="0"/>
        </a:defRPr>
      </a:lvl6pPr>
      <a:lvl7pPr marL="911886" algn="l" rtl="0" eaLnBrk="1" fontAlgn="base" hangingPunct="1">
        <a:spcBef>
          <a:spcPct val="0"/>
        </a:spcBef>
        <a:spcAft>
          <a:spcPct val="0"/>
        </a:spcAft>
        <a:defRPr sz="3200" b="1">
          <a:solidFill>
            <a:srgbClr val="2877C4"/>
          </a:solidFill>
          <a:latin typeface="Arial" charset="0"/>
        </a:defRPr>
      </a:lvl7pPr>
      <a:lvl8pPr marL="1367835" algn="l" rtl="0" eaLnBrk="1" fontAlgn="base" hangingPunct="1">
        <a:spcBef>
          <a:spcPct val="0"/>
        </a:spcBef>
        <a:spcAft>
          <a:spcPct val="0"/>
        </a:spcAft>
        <a:defRPr sz="3200" b="1">
          <a:solidFill>
            <a:srgbClr val="2877C4"/>
          </a:solidFill>
          <a:latin typeface="Arial" charset="0"/>
        </a:defRPr>
      </a:lvl8pPr>
      <a:lvl9pPr marL="182378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557" indent="-22797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909" indent="-22638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9730" indent="-23430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0164" indent="-226382" algn="l" rtl="0" eaLnBrk="1" fontAlgn="base" hangingPunct="1">
        <a:lnSpc>
          <a:spcPct val="115000"/>
        </a:lnSpc>
        <a:spcBef>
          <a:spcPct val="20000"/>
        </a:spcBef>
        <a:spcAft>
          <a:spcPct val="0"/>
        </a:spcAft>
        <a:buChar char="»"/>
        <a:defRPr sz="2100">
          <a:solidFill>
            <a:srgbClr val="000000"/>
          </a:solidFill>
          <a:latin typeface="+mn-lt"/>
        </a:defRPr>
      </a:lvl5pPr>
      <a:lvl6pPr marL="2506105" indent="-226382" algn="l" rtl="0" eaLnBrk="1" fontAlgn="base" hangingPunct="1">
        <a:lnSpc>
          <a:spcPct val="115000"/>
        </a:lnSpc>
        <a:spcBef>
          <a:spcPct val="20000"/>
        </a:spcBef>
        <a:spcAft>
          <a:spcPct val="0"/>
        </a:spcAft>
        <a:buChar char="»"/>
        <a:defRPr sz="2100">
          <a:solidFill>
            <a:srgbClr val="000000"/>
          </a:solidFill>
          <a:latin typeface="+mn-lt"/>
        </a:defRPr>
      </a:lvl6pPr>
      <a:lvl7pPr marL="2962048" indent="-226382" algn="l" rtl="0" eaLnBrk="1" fontAlgn="base" hangingPunct="1">
        <a:lnSpc>
          <a:spcPct val="115000"/>
        </a:lnSpc>
        <a:spcBef>
          <a:spcPct val="20000"/>
        </a:spcBef>
        <a:spcAft>
          <a:spcPct val="0"/>
        </a:spcAft>
        <a:buChar char="»"/>
        <a:defRPr sz="2100">
          <a:solidFill>
            <a:srgbClr val="000000"/>
          </a:solidFill>
          <a:latin typeface="+mn-lt"/>
        </a:defRPr>
      </a:lvl7pPr>
      <a:lvl8pPr marL="3417995" indent="-226382" algn="l" rtl="0" eaLnBrk="1" fontAlgn="base" hangingPunct="1">
        <a:lnSpc>
          <a:spcPct val="115000"/>
        </a:lnSpc>
        <a:spcBef>
          <a:spcPct val="20000"/>
        </a:spcBef>
        <a:spcAft>
          <a:spcPct val="0"/>
        </a:spcAft>
        <a:buChar char="»"/>
        <a:defRPr sz="2100">
          <a:solidFill>
            <a:srgbClr val="000000"/>
          </a:solidFill>
          <a:latin typeface="+mn-lt"/>
        </a:defRPr>
      </a:lvl8pPr>
      <a:lvl9pPr marL="3873938" indent="-2263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886" rtl="0" eaLnBrk="1" latinLnBrk="0" hangingPunct="1">
        <a:defRPr sz="1900" kern="1200">
          <a:solidFill>
            <a:schemeClr val="tx1"/>
          </a:solidFill>
          <a:latin typeface="+mn-lt"/>
          <a:ea typeface="+mn-ea"/>
          <a:cs typeface="+mn-cs"/>
        </a:defRPr>
      </a:lvl1pPr>
      <a:lvl2pPr marL="455939" algn="l" defTabSz="911886" rtl="0" eaLnBrk="1" latinLnBrk="0" hangingPunct="1">
        <a:defRPr sz="1900" kern="1200">
          <a:solidFill>
            <a:schemeClr val="tx1"/>
          </a:solidFill>
          <a:latin typeface="+mn-lt"/>
          <a:ea typeface="+mn-ea"/>
          <a:cs typeface="+mn-cs"/>
        </a:defRPr>
      </a:lvl2pPr>
      <a:lvl3pPr marL="911886" algn="l" defTabSz="911886" rtl="0" eaLnBrk="1" latinLnBrk="0" hangingPunct="1">
        <a:defRPr sz="1900" kern="1200">
          <a:solidFill>
            <a:schemeClr val="tx1"/>
          </a:solidFill>
          <a:latin typeface="+mn-lt"/>
          <a:ea typeface="+mn-ea"/>
          <a:cs typeface="+mn-cs"/>
        </a:defRPr>
      </a:lvl3pPr>
      <a:lvl4pPr marL="1367835" algn="l" defTabSz="911886" rtl="0" eaLnBrk="1" latinLnBrk="0" hangingPunct="1">
        <a:defRPr sz="1900" kern="1200">
          <a:solidFill>
            <a:schemeClr val="tx1"/>
          </a:solidFill>
          <a:latin typeface="+mn-lt"/>
          <a:ea typeface="+mn-ea"/>
          <a:cs typeface="+mn-cs"/>
        </a:defRPr>
      </a:lvl4pPr>
      <a:lvl5pPr marL="1823782" algn="l" defTabSz="911886" rtl="0" eaLnBrk="1" latinLnBrk="0" hangingPunct="1">
        <a:defRPr sz="1900" kern="1200">
          <a:solidFill>
            <a:schemeClr val="tx1"/>
          </a:solidFill>
          <a:latin typeface="+mn-lt"/>
          <a:ea typeface="+mn-ea"/>
          <a:cs typeface="+mn-cs"/>
        </a:defRPr>
      </a:lvl5pPr>
      <a:lvl6pPr marL="2279721" algn="l" defTabSz="911886" rtl="0" eaLnBrk="1" latinLnBrk="0" hangingPunct="1">
        <a:defRPr sz="1900" kern="1200">
          <a:solidFill>
            <a:schemeClr val="tx1"/>
          </a:solidFill>
          <a:latin typeface="+mn-lt"/>
          <a:ea typeface="+mn-ea"/>
          <a:cs typeface="+mn-cs"/>
        </a:defRPr>
      </a:lvl6pPr>
      <a:lvl7pPr marL="2735662" algn="l" defTabSz="911886" rtl="0" eaLnBrk="1" latinLnBrk="0" hangingPunct="1">
        <a:defRPr sz="1900" kern="1200">
          <a:solidFill>
            <a:schemeClr val="tx1"/>
          </a:solidFill>
          <a:latin typeface="+mn-lt"/>
          <a:ea typeface="+mn-ea"/>
          <a:cs typeface="+mn-cs"/>
        </a:defRPr>
      </a:lvl7pPr>
      <a:lvl8pPr marL="3191605" algn="l" defTabSz="911886" rtl="0" eaLnBrk="1" latinLnBrk="0" hangingPunct="1">
        <a:defRPr sz="1900" kern="1200">
          <a:solidFill>
            <a:schemeClr val="tx1"/>
          </a:solidFill>
          <a:latin typeface="+mn-lt"/>
          <a:ea typeface="+mn-ea"/>
          <a:cs typeface="+mn-cs"/>
        </a:defRPr>
      </a:lvl8pPr>
      <a:lvl9pPr marL="3647552" algn="l" defTabSz="911886"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6042" tIns="134247" rIns="326042" bIns="13424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89"/>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18" tIns="191788" rIns="345218" bIns="1917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350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sldNum="0" hdr="0" dt="0"/>
  <p:txStyles>
    <p:titleStyle>
      <a:lvl1pPr marL="1142077" indent="-1142077"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149" algn="l" rtl="0" eaLnBrk="1" fontAlgn="base" hangingPunct="1">
        <a:spcBef>
          <a:spcPct val="0"/>
        </a:spcBef>
        <a:spcAft>
          <a:spcPct val="0"/>
        </a:spcAft>
        <a:defRPr sz="3200" b="1">
          <a:solidFill>
            <a:srgbClr val="2877C4"/>
          </a:solidFill>
          <a:latin typeface="Arial" charset="0"/>
        </a:defRPr>
      </a:lvl6pPr>
      <a:lvl7pPr marL="912302" algn="l" rtl="0" eaLnBrk="1" fontAlgn="base" hangingPunct="1">
        <a:spcBef>
          <a:spcPct val="0"/>
        </a:spcBef>
        <a:spcAft>
          <a:spcPct val="0"/>
        </a:spcAft>
        <a:defRPr sz="3200" b="1">
          <a:solidFill>
            <a:srgbClr val="2877C4"/>
          </a:solidFill>
          <a:latin typeface="Arial" charset="0"/>
        </a:defRPr>
      </a:lvl7pPr>
      <a:lvl8pPr marL="1368461" algn="l" rtl="0" eaLnBrk="1" fontAlgn="base" hangingPunct="1">
        <a:spcBef>
          <a:spcPct val="0"/>
        </a:spcBef>
        <a:spcAft>
          <a:spcPct val="0"/>
        </a:spcAft>
        <a:defRPr sz="3200" b="1">
          <a:solidFill>
            <a:srgbClr val="2877C4"/>
          </a:solidFill>
          <a:latin typeface="Arial" charset="0"/>
        </a:defRPr>
      </a:lvl8pPr>
      <a:lvl9pPr marL="1824618"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662" indent="-22807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4224" indent="-226487"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0415" indent="-234411"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1106" indent="-226487" algn="l" rtl="0" eaLnBrk="1" fontAlgn="base" hangingPunct="1">
        <a:lnSpc>
          <a:spcPct val="115000"/>
        </a:lnSpc>
        <a:spcBef>
          <a:spcPct val="20000"/>
        </a:spcBef>
        <a:spcAft>
          <a:spcPct val="0"/>
        </a:spcAft>
        <a:buChar char="»"/>
        <a:defRPr sz="2100">
          <a:solidFill>
            <a:srgbClr val="000000"/>
          </a:solidFill>
          <a:latin typeface="+mn-lt"/>
        </a:defRPr>
      </a:lvl5pPr>
      <a:lvl6pPr marL="2507256" indent="-226487" algn="l" rtl="0" eaLnBrk="1" fontAlgn="base" hangingPunct="1">
        <a:lnSpc>
          <a:spcPct val="115000"/>
        </a:lnSpc>
        <a:spcBef>
          <a:spcPct val="20000"/>
        </a:spcBef>
        <a:spcAft>
          <a:spcPct val="0"/>
        </a:spcAft>
        <a:buChar char="»"/>
        <a:defRPr sz="2100">
          <a:solidFill>
            <a:srgbClr val="000000"/>
          </a:solidFill>
          <a:latin typeface="+mn-lt"/>
        </a:defRPr>
      </a:lvl6pPr>
      <a:lvl7pPr marL="2963407" indent="-226487" algn="l" rtl="0" eaLnBrk="1" fontAlgn="base" hangingPunct="1">
        <a:lnSpc>
          <a:spcPct val="115000"/>
        </a:lnSpc>
        <a:spcBef>
          <a:spcPct val="20000"/>
        </a:spcBef>
        <a:spcAft>
          <a:spcPct val="0"/>
        </a:spcAft>
        <a:buChar char="»"/>
        <a:defRPr sz="2100">
          <a:solidFill>
            <a:srgbClr val="000000"/>
          </a:solidFill>
          <a:latin typeface="+mn-lt"/>
        </a:defRPr>
      </a:lvl7pPr>
      <a:lvl8pPr marL="3419562" indent="-226487" algn="l" rtl="0" eaLnBrk="1" fontAlgn="base" hangingPunct="1">
        <a:lnSpc>
          <a:spcPct val="115000"/>
        </a:lnSpc>
        <a:spcBef>
          <a:spcPct val="20000"/>
        </a:spcBef>
        <a:spcAft>
          <a:spcPct val="0"/>
        </a:spcAft>
        <a:buChar char="»"/>
        <a:defRPr sz="2100">
          <a:solidFill>
            <a:srgbClr val="000000"/>
          </a:solidFill>
          <a:latin typeface="+mn-lt"/>
        </a:defRPr>
      </a:lvl8pPr>
      <a:lvl9pPr marL="3875716" indent="-22648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302" rtl="0" eaLnBrk="1" latinLnBrk="0" hangingPunct="1">
        <a:defRPr sz="1900" kern="1200">
          <a:solidFill>
            <a:schemeClr val="tx1"/>
          </a:solidFill>
          <a:latin typeface="+mn-lt"/>
          <a:ea typeface="+mn-ea"/>
          <a:cs typeface="+mn-cs"/>
        </a:defRPr>
      </a:lvl1pPr>
      <a:lvl2pPr marL="456149" algn="l" defTabSz="912302" rtl="0" eaLnBrk="1" latinLnBrk="0" hangingPunct="1">
        <a:defRPr sz="1900" kern="1200">
          <a:solidFill>
            <a:schemeClr val="tx1"/>
          </a:solidFill>
          <a:latin typeface="+mn-lt"/>
          <a:ea typeface="+mn-ea"/>
          <a:cs typeface="+mn-cs"/>
        </a:defRPr>
      </a:lvl2pPr>
      <a:lvl3pPr marL="912302" algn="l" defTabSz="912302" rtl="0" eaLnBrk="1" latinLnBrk="0" hangingPunct="1">
        <a:defRPr sz="1900" kern="1200">
          <a:solidFill>
            <a:schemeClr val="tx1"/>
          </a:solidFill>
          <a:latin typeface="+mn-lt"/>
          <a:ea typeface="+mn-ea"/>
          <a:cs typeface="+mn-cs"/>
        </a:defRPr>
      </a:lvl3pPr>
      <a:lvl4pPr marL="1368461" algn="l" defTabSz="912302" rtl="0" eaLnBrk="1" latinLnBrk="0" hangingPunct="1">
        <a:defRPr sz="1900" kern="1200">
          <a:solidFill>
            <a:schemeClr val="tx1"/>
          </a:solidFill>
          <a:latin typeface="+mn-lt"/>
          <a:ea typeface="+mn-ea"/>
          <a:cs typeface="+mn-cs"/>
        </a:defRPr>
      </a:lvl4pPr>
      <a:lvl5pPr marL="1824618" algn="l" defTabSz="912302" rtl="0" eaLnBrk="1" latinLnBrk="0" hangingPunct="1">
        <a:defRPr sz="1900" kern="1200">
          <a:solidFill>
            <a:schemeClr val="tx1"/>
          </a:solidFill>
          <a:latin typeface="+mn-lt"/>
          <a:ea typeface="+mn-ea"/>
          <a:cs typeface="+mn-cs"/>
        </a:defRPr>
      </a:lvl5pPr>
      <a:lvl6pPr marL="2280767" algn="l" defTabSz="912302" rtl="0" eaLnBrk="1" latinLnBrk="0" hangingPunct="1">
        <a:defRPr sz="1900" kern="1200">
          <a:solidFill>
            <a:schemeClr val="tx1"/>
          </a:solidFill>
          <a:latin typeface="+mn-lt"/>
          <a:ea typeface="+mn-ea"/>
          <a:cs typeface="+mn-cs"/>
        </a:defRPr>
      </a:lvl6pPr>
      <a:lvl7pPr marL="2736918" algn="l" defTabSz="912302" rtl="0" eaLnBrk="1" latinLnBrk="0" hangingPunct="1">
        <a:defRPr sz="1900" kern="1200">
          <a:solidFill>
            <a:schemeClr val="tx1"/>
          </a:solidFill>
          <a:latin typeface="+mn-lt"/>
          <a:ea typeface="+mn-ea"/>
          <a:cs typeface="+mn-cs"/>
        </a:defRPr>
      </a:lvl7pPr>
      <a:lvl8pPr marL="3193067" algn="l" defTabSz="912302" rtl="0" eaLnBrk="1" latinLnBrk="0" hangingPunct="1">
        <a:defRPr sz="1900" kern="1200">
          <a:solidFill>
            <a:schemeClr val="tx1"/>
          </a:solidFill>
          <a:latin typeface="+mn-lt"/>
          <a:ea typeface="+mn-ea"/>
          <a:cs typeface="+mn-cs"/>
        </a:defRPr>
      </a:lvl8pPr>
      <a:lvl9pPr marL="3649224" algn="l" defTabSz="912302"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6265" tIns="134342" rIns="326265" bIns="134342"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79"/>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736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dt="0"/>
  <p:txStyles>
    <p:titleStyle>
      <a:lvl1pPr marL="1142863" indent="-114286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464" algn="l" rtl="0" eaLnBrk="1" fontAlgn="base" hangingPunct="1">
        <a:spcBef>
          <a:spcPct val="0"/>
        </a:spcBef>
        <a:spcAft>
          <a:spcPct val="0"/>
        </a:spcAft>
        <a:defRPr sz="3200" b="1">
          <a:solidFill>
            <a:srgbClr val="2877C4"/>
          </a:solidFill>
          <a:latin typeface="Arial" charset="0"/>
        </a:defRPr>
      </a:lvl6pPr>
      <a:lvl7pPr marL="912930" algn="l" rtl="0" eaLnBrk="1" fontAlgn="base" hangingPunct="1">
        <a:spcBef>
          <a:spcPct val="0"/>
        </a:spcBef>
        <a:spcAft>
          <a:spcPct val="0"/>
        </a:spcAft>
        <a:defRPr sz="3200" b="1">
          <a:solidFill>
            <a:srgbClr val="2877C4"/>
          </a:solidFill>
          <a:latin typeface="Arial" charset="0"/>
        </a:defRPr>
      </a:lvl7pPr>
      <a:lvl8pPr marL="1369404" algn="l" rtl="0" eaLnBrk="1" fontAlgn="base" hangingPunct="1">
        <a:spcBef>
          <a:spcPct val="0"/>
        </a:spcBef>
        <a:spcAft>
          <a:spcPct val="0"/>
        </a:spcAft>
        <a:defRPr sz="3200" b="1">
          <a:solidFill>
            <a:srgbClr val="2877C4"/>
          </a:solidFill>
          <a:latin typeface="Arial" charset="0"/>
        </a:defRPr>
      </a:lvl8pPr>
      <a:lvl9pPr marL="1825873"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819" indent="-22823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4697" indent="-22664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1442" indent="-23457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517" indent="-226645" algn="l" rtl="0" eaLnBrk="1" fontAlgn="base" hangingPunct="1">
        <a:lnSpc>
          <a:spcPct val="115000"/>
        </a:lnSpc>
        <a:spcBef>
          <a:spcPct val="20000"/>
        </a:spcBef>
        <a:spcAft>
          <a:spcPct val="0"/>
        </a:spcAft>
        <a:buChar char="»"/>
        <a:defRPr sz="2100">
          <a:solidFill>
            <a:srgbClr val="000000"/>
          </a:solidFill>
          <a:latin typeface="+mn-lt"/>
        </a:defRPr>
      </a:lvl5pPr>
      <a:lvl6pPr marL="2508983" indent="-226645" algn="l" rtl="0" eaLnBrk="1" fontAlgn="base" hangingPunct="1">
        <a:lnSpc>
          <a:spcPct val="115000"/>
        </a:lnSpc>
        <a:spcBef>
          <a:spcPct val="20000"/>
        </a:spcBef>
        <a:spcAft>
          <a:spcPct val="0"/>
        </a:spcAft>
        <a:buChar char="»"/>
        <a:defRPr sz="2100">
          <a:solidFill>
            <a:srgbClr val="000000"/>
          </a:solidFill>
          <a:latin typeface="+mn-lt"/>
        </a:defRPr>
      </a:lvl6pPr>
      <a:lvl7pPr marL="2965447" indent="-226645" algn="l" rtl="0" eaLnBrk="1" fontAlgn="base" hangingPunct="1">
        <a:lnSpc>
          <a:spcPct val="115000"/>
        </a:lnSpc>
        <a:spcBef>
          <a:spcPct val="20000"/>
        </a:spcBef>
        <a:spcAft>
          <a:spcPct val="0"/>
        </a:spcAft>
        <a:buChar char="»"/>
        <a:defRPr sz="2100">
          <a:solidFill>
            <a:srgbClr val="000000"/>
          </a:solidFill>
          <a:latin typeface="+mn-lt"/>
        </a:defRPr>
      </a:lvl7pPr>
      <a:lvl8pPr marL="3421915" indent="-226645" algn="l" rtl="0" eaLnBrk="1" fontAlgn="base" hangingPunct="1">
        <a:lnSpc>
          <a:spcPct val="115000"/>
        </a:lnSpc>
        <a:spcBef>
          <a:spcPct val="20000"/>
        </a:spcBef>
        <a:spcAft>
          <a:spcPct val="0"/>
        </a:spcAft>
        <a:buChar char="»"/>
        <a:defRPr sz="2100">
          <a:solidFill>
            <a:srgbClr val="000000"/>
          </a:solidFill>
          <a:latin typeface="+mn-lt"/>
        </a:defRPr>
      </a:lvl8pPr>
      <a:lvl9pPr marL="3878381" indent="-22664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930" rtl="0" eaLnBrk="1" latinLnBrk="0" hangingPunct="1">
        <a:defRPr sz="1900" kern="1200">
          <a:solidFill>
            <a:schemeClr val="tx1"/>
          </a:solidFill>
          <a:latin typeface="+mn-lt"/>
          <a:ea typeface="+mn-ea"/>
          <a:cs typeface="+mn-cs"/>
        </a:defRPr>
      </a:lvl1pPr>
      <a:lvl2pPr marL="456464" algn="l" defTabSz="912930" rtl="0" eaLnBrk="1" latinLnBrk="0" hangingPunct="1">
        <a:defRPr sz="1900" kern="1200">
          <a:solidFill>
            <a:schemeClr val="tx1"/>
          </a:solidFill>
          <a:latin typeface="+mn-lt"/>
          <a:ea typeface="+mn-ea"/>
          <a:cs typeface="+mn-cs"/>
        </a:defRPr>
      </a:lvl2pPr>
      <a:lvl3pPr marL="912930" algn="l" defTabSz="912930" rtl="0" eaLnBrk="1" latinLnBrk="0" hangingPunct="1">
        <a:defRPr sz="1900" kern="1200">
          <a:solidFill>
            <a:schemeClr val="tx1"/>
          </a:solidFill>
          <a:latin typeface="+mn-lt"/>
          <a:ea typeface="+mn-ea"/>
          <a:cs typeface="+mn-cs"/>
        </a:defRPr>
      </a:lvl3pPr>
      <a:lvl4pPr marL="1369404" algn="l" defTabSz="912930" rtl="0" eaLnBrk="1" latinLnBrk="0" hangingPunct="1">
        <a:defRPr sz="1900" kern="1200">
          <a:solidFill>
            <a:schemeClr val="tx1"/>
          </a:solidFill>
          <a:latin typeface="+mn-lt"/>
          <a:ea typeface="+mn-ea"/>
          <a:cs typeface="+mn-cs"/>
        </a:defRPr>
      </a:lvl4pPr>
      <a:lvl5pPr marL="1825873" algn="l" defTabSz="912930" rtl="0" eaLnBrk="1" latinLnBrk="0" hangingPunct="1">
        <a:defRPr sz="1900" kern="1200">
          <a:solidFill>
            <a:schemeClr val="tx1"/>
          </a:solidFill>
          <a:latin typeface="+mn-lt"/>
          <a:ea typeface="+mn-ea"/>
          <a:cs typeface="+mn-cs"/>
        </a:defRPr>
      </a:lvl5pPr>
      <a:lvl6pPr marL="2282336" algn="l" defTabSz="912930" rtl="0" eaLnBrk="1" latinLnBrk="0" hangingPunct="1">
        <a:defRPr sz="1900" kern="1200">
          <a:solidFill>
            <a:schemeClr val="tx1"/>
          </a:solidFill>
          <a:latin typeface="+mn-lt"/>
          <a:ea typeface="+mn-ea"/>
          <a:cs typeface="+mn-cs"/>
        </a:defRPr>
      </a:lvl6pPr>
      <a:lvl7pPr marL="2738802" algn="l" defTabSz="912930" rtl="0" eaLnBrk="1" latinLnBrk="0" hangingPunct="1">
        <a:defRPr sz="1900" kern="1200">
          <a:solidFill>
            <a:schemeClr val="tx1"/>
          </a:solidFill>
          <a:latin typeface="+mn-lt"/>
          <a:ea typeface="+mn-ea"/>
          <a:cs typeface="+mn-cs"/>
        </a:defRPr>
      </a:lvl7pPr>
      <a:lvl8pPr marL="3195266" algn="l" defTabSz="912930" rtl="0" eaLnBrk="1" latinLnBrk="0" hangingPunct="1">
        <a:defRPr sz="1900" kern="1200">
          <a:solidFill>
            <a:schemeClr val="tx1"/>
          </a:solidFill>
          <a:latin typeface="+mn-lt"/>
          <a:ea typeface="+mn-ea"/>
          <a:cs typeface="+mn-cs"/>
        </a:defRPr>
      </a:lvl8pPr>
      <a:lvl9pPr marL="3651735" algn="l" defTabSz="912930"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6" y="274638"/>
            <a:ext cx="82296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6" y="1600209"/>
            <a:ext cx="822960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a:defRPr sz="1500"/>
            </a:lvl1pPr>
          </a:lstStyle>
          <a:p>
            <a:pPr eaLnBrk="1" hangingPunct="1">
              <a:defRPr/>
            </a:pPr>
            <a:endParaRPr lang="en-US">
              <a:solidFill>
                <a:srgbClr val="000000"/>
              </a:solidFill>
              <a:latin typeface="Arial" charset="0"/>
              <a:ea typeface="+mn-ea"/>
            </a:endParaRPr>
          </a:p>
        </p:txBody>
      </p:sp>
      <p:sp>
        <p:nvSpPr>
          <p:cNvPr id="1029" name="Rectangle 5"/>
          <p:cNvSpPr>
            <a:spLocks noGrp="1" noChangeArrowheads="1"/>
          </p:cNvSpPr>
          <p:nvPr>
            <p:ph type="ftr" sz="quarter" idx="3"/>
          </p:nvPr>
        </p:nvSpPr>
        <p:spPr bwMode="auto">
          <a:xfrm>
            <a:off x="3124206" y="6245225"/>
            <a:ext cx="289560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algn="ctr">
              <a:defRPr sz="1500"/>
            </a:lvl1pPr>
          </a:lstStyle>
          <a:p>
            <a:pPr eaLnBrk="1" hangingPunct="1">
              <a:defRPr/>
            </a:pPr>
            <a:endParaRPr lang="en-US">
              <a:solidFill>
                <a:srgbClr val="000000"/>
              </a:solidFill>
              <a:latin typeface="Arial" charset="0"/>
              <a:ea typeface="+mn-ea"/>
            </a:endParaRPr>
          </a:p>
        </p:txBody>
      </p:sp>
      <p:sp>
        <p:nvSpPr>
          <p:cNvPr id="1030" name="Rectangle 6"/>
          <p:cNvSpPr>
            <a:spLocks noGrp="1" noChangeArrowheads="1"/>
          </p:cNvSpPr>
          <p:nvPr>
            <p:ph type="sldNum" sz="quarter" idx="4"/>
          </p:nvPr>
        </p:nvSpPr>
        <p:spPr bwMode="auto">
          <a:xfrm>
            <a:off x="6553203"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algn="r">
              <a:defRPr sz="1500"/>
            </a:lvl1pPr>
          </a:lstStyle>
          <a:p>
            <a:pPr eaLnBrk="1" hangingPunct="1">
              <a:defRPr/>
            </a:pPr>
            <a:fld id="{B911701D-A99C-4EAA-BF88-74D9808B1658}" type="slidenum">
              <a:rPr lang="en-US">
                <a:solidFill>
                  <a:srgbClr val="000000"/>
                </a:solidFill>
                <a:latin typeface="Arial" charset="0"/>
                <a:ea typeface="+mn-ea"/>
              </a:rPr>
              <a:pPr eaLnBrk="1" hangingPunct="1">
                <a:defRPr/>
              </a:pPr>
              <a:t>‹#›</a:t>
            </a:fld>
            <a:endParaRPr lang="en-US">
              <a:solidFill>
                <a:srgbClr val="000000"/>
              </a:solidFill>
              <a:latin typeface="Arial" charset="0"/>
              <a:ea typeface="+mn-ea"/>
            </a:endParaRPr>
          </a:p>
        </p:txBody>
      </p:sp>
    </p:spTree>
    <p:extLst>
      <p:ext uri="{BB962C8B-B14F-4D97-AF65-F5344CB8AC3E}">
        <p14:creationId xmlns:p14="http://schemas.microsoft.com/office/powerpoint/2010/main" val="5700282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779" algn="ctr" rtl="0" fontAlgn="base">
        <a:spcBef>
          <a:spcPct val="0"/>
        </a:spcBef>
        <a:spcAft>
          <a:spcPct val="0"/>
        </a:spcAft>
        <a:defRPr sz="4400">
          <a:solidFill>
            <a:schemeClr val="tx2"/>
          </a:solidFill>
          <a:latin typeface="Arial" charset="0"/>
        </a:defRPr>
      </a:lvl6pPr>
      <a:lvl7pPr marL="913560" algn="ctr" rtl="0" fontAlgn="base">
        <a:spcBef>
          <a:spcPct val="0"/>
        </a:spcBef>
        <a:spcAft>
          <a:spcPct val="0"/>
        </a:spcAft>
        <a:defRPr sz="4400">
          <a:solidFill>
            <a:schemeClr val="tx2"/>
          </a:solidFill>
          <a:latin typeface="Arial" charset="0"/>
        </a:defRPr>
      </a:lvl7pPr>
      <a:lvl8pPr marL="1370346" algn="ctr" rtl="0" fontAlgn="base">
        <a:spcBef>
          <a:spcPct val="0"/>
        </a:spcBef>
        <a:spcAft>
          <a:spcPct val="0"/>
        </a:spcAft>
        <a:defRPr sz="4400">
          <a:solidFill>
            <a:schemeClr val="tx2"/>
          </a:solidFill>
          <a:latin typeface="Arial" charset="0"/>
        </a:defRPr>
      </a:lvl8pPr>
      <a:lvl9pPr marL="1827127" algn="ctr" rtl="0" fontAlgn="base">
        <a:spcBef>
          <a:spcPct val="0"/>
        </a:spcBef>
        <a:spcAft>
          <a:spcPct val="0"/>
        </a:spcAft>
        <a:defRPr sz="4400">
          <a:solidFill>
            <a:schemeClr val="tx2"/>
          </a:solidFill>
          <a:latin typeface="Arial" charset="0"/>
        </a:defRPr>
      </a:lvl9pPr>
    </p:titleStyle>
    <p:bodyStyle>
      <a:lvl1pPr marL="342586" indent="-342586" algn="l" rtl="0" eaLnBrk="0" fontAlgn="base" hangingPunct="0">
        <a:spcBef>
          <a:spcPct val="20000"/>
        </a:spcBef>
        <a:spcAft>
          <a:spcPct val="0"/>
        </a:spcAft>
        <a:buChar char="•"/>
        <a:defRPr sz="3200">
          <a:solidFill>
            <a:schemeClr val="tx1"/>
          </a:solidFill>
          <a:latin typeface="+mn-lt"/>
          <a:ea typeface="+mn-ea"/>
          <a:cs typeface="+mn-cs"/>
        </a:defRPr>
      </a:lvl1pPr>
      <a:lvl2pPr marL="742269" indent="-285488" algn="l" rtl="0" eaLnBrk="0" fontAlgn="base" hangingPunct="0">
        <a:spcBef>
          <a:spcPct val="20000"/>
        </a:spcBef>
        <a:spcAft>
          <a:spcPct val="0"/>
        </a:spcAft>
        <a:buChar char="–"/>
        <a:defRPr sz="2700">
          <a:solidFill>
            <a:schemeClr val="tx1"/>
          </a:solidFill>
          <a:latin typeface="+mn-lt"/>
        </a:defRPr>
      </a:lvl2pPr>
      <a:lvl3pPr marL="1141951" indent="-228391" algn="l" rtl="0" eaLnBrk="0" fontAlgn="base" hangingPunct="0">
        <a:spcBef>
          <a:spcPct val="20000"/>
        </a:spcBef>
        <a:spcAft>
          <a:spcPct val="0"/>
        </a:spcAft>
        <a:buChar char="•"/>
        <a:defRPr sz="2300">
          <a:solidFill>
            <a:schemeClr val="tx1"/>
          </a:solidFill>
          <a:latin typeface="+mn-lt"/>
        </a:defRPr>
      </a:lvl3pPr>
      <a:lvl4pPr marL="1598734" indent="-228391" algn="l" rtl="0" eaLnBrk="0" fontAlgn="base" hangingPunct="0">
        <a:spcBef>
          <a:spcPct val="20000"/>
        </a:spcBef>
        <a:spcAft>
          <a:spcPct val="0"/>
        </a:spcAft>
        <a:buChar char="–"/>
        <a:defRPr sz="2100">
          <a:solidFill>
            <a:schemeClr val="tx1"/>
          </a:solidFill>
          <a:latin typeface="+mn-lt"/>
        </a:defRPr>
      </a:lvl4pPr>
      <a:lvl5pPr marL="2055515" indent="-228391" algn="l" rtl="0" eaLnBrk="0" fontAlgn="base" hangingPunct="0">
        <a:spcBef>
          <a:spcPct val="20000"/>
        </a:spcBef>
        <a:spcAft>
          <a:spcPct val="0"/>
        </a:spcAft>
        <a:buChar char="»"/>
        <a:defRPr sz="2100">
          <a:solidFill>
            <a:schemeClr val="tx1"/>
          </a:solidFill>
          <a:latin typeface="+mn-lt"/>
        </a:defRPr>
      </a:lvl5pPr>
      <a:lvl6pPr marL="2512296" indent="-228391" algn="l" rtl="0" fontAlgn="base">
        <a:spcBef>
          <a:spcPct val="20000"/>
        </a:spcBef>
        <a:spcAft>
          <a:spcPct val="0"/>
        </a:spcAft>
        <a:buChar char="»"/>
        <a:defRPr sz="2100">
          <a:solidFill>
            <a:schemeClr val="tx1"/>
          </a:solidFill>
          <a:latin typeface="+mn-lt"/>
        </a:defRPr>
      </a:lvl6pPr>
      <a:lvl7pPr marL="2969077" indent="-228391" algn="l" rtl="0" fontAlgn="base">
        <a:spcBef>
          <a:spcPct val="20000"/>
        </a:spcBef>
        <a:spcAft>
          <a:spcPct val="0"/>
        </a:spcAft>
        <a:buChar char="»"/>
        <a:defRPr sz="2100">
          <a:solidFill>
            <a:schemeClr val="tx1"/>
          </a:solidFill>
          <a:latin typeface="+mn-lt"/>
        </a:defRPr>
      </a:lvl7pPr>
      <a:lvl8pPr marL="3425856" indent="-228391" algn="l" rtl="0" fontAlgn="base">
        <a:spcBef>
          <a:spcPct val="20000"/>
        </a:spcBef>
        <a:spcAft>
          <a:spcPct val="0"/>
        </a:spcAft>
        <a:buChar char="»"/>
        <a:defRPr sz="2100">
          <a:solidFill>
            <a:schemeClr val="tx1"/>
          </a:solidFill>
          <a:latin typeface="+mn-lt"/>
        </a:defRPr>
      </a:lvl8pPr>
      <a:lvl9pPr marL="3882638" indent="-228391" algn="l" rtl="0" fontAlgn="base">
        <a:spcBef>
          <a:spcPct val="20000"/>
        </a:spcBef>
        <a:spcAft>
          <a:spcPct val="0"/>
        </a:spcAft>
        <a:buChar char="»"/>
        <a:defRPr sz="2100">
          <a:solidFill>
            <a:schemeClr val="tx1"/>
          </a:solidFill>
          <a:latin typeface="+mn-lt"/>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265" tIns="134342" rIns="326265" bIns="134342"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66"/>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921" rIns="0" bIns="4564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360714486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sldNum="0" hdr="0" dt="0"/>
  <p:txStyles>
    <p:titleStyle>
      <a:lvl1pPr marL="1142863" indent="-114286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464" algn="l" rtl="0" eaLnBrk="1" fontAlgn="base" hangingPunct="1">
        <a:spcBef>
          <a:spcPct val="0"/>
        </a:spcBef>
        <a:spcAft>
          <a:spcPct val="0"/>
        </a:spcAft>
        <a:defRPr sz="3200" b="1">
          <a:solidFill>
            <a:srgbClr val="2877C4"/>
          </a:solidFill>
          <a:latin typeface="Arial" charset="0"/>
        </a:defRPr>
      </a:lvl6pPr>
      <a:lvl7pPr marL="912930" algn="l" rtl="0" eaLnBrk="1" fontAlgn="base" hangingPunct="1">
        <a:spcBef>
          <a:spcPct val="0"/>
        </a:spcBef>
        <a:spcAft>
          <a:spcPct val="0"/>
        </a:spcAft>
        <a:defRPr sz="3200" b="1">
          <a:solidFill>
            <a:srgbClr val="2877C4"/>
          </a:solidFill>
          <a:latin typeface="Arial" charset="0"/>
        </a:defRPr>
      </a:lvl7pPr>
      <a:lvl8pPr marL="1369404" algn="l" rtl="0" eaLnBrk="1" fontAlgn="base" hangingPunct="1">
        <a:spcBef>
          <a:spcPct val="0"/>
        </a:spcBef>
        <a:spcAft>
          <a:spcPct val="0"/>
        </a:spcAft>
        <a:defRPr sz="3200" b="1">
          <a:solidFill>
            <a:srgbClr val="2877C4"/>
          </a:solidFill>
          <a:latin typeface="Arial" charset="0"/>
        </a:defRPr>
      </a:lvl8pPr>
      <a:lvl9pPr marL="1825873"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819" indent="-228233"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4697" indent="-226645"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91442" indent="-23457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517" indent="-226645" algn="l" rtl="0" eaLnBrk="1" fontAlgn="base" hangingPunct="1">
        <a:lnSpc>
          <a:spcPct val="115000"/>
        </a:lnSpc>
        <a:spcBef>
          <a:spcPct val="20000"/>
        </a:spcBef>
        <a:spcAft>
          <a:spcPct val="0"/>
        </a:spcAft>
        <a:buChar char="»"/>
        <a:defRPr sz="2100">
          <a:solidFill>
            <a:srgbClr val="000000"/>
          </a:solidFill>
          <a:latin typeface="+mn-lt"/>
        </a:defRPr>
      </a:lvl5pPr>
      <a:lvl6pPr marL="2508983" indent="-226645" algn="l" rtl="0" eaLnBrk="1" fontAlgn="base" hangingPunct="1">
        <a:lnSpc>
          <a:spcPct val="115000"/>
        </a:lnSpc>
        <a:spcBef>
          <a:spcPct val="20000"/>
        </a:spcBef>
        <a:spcAft>
          <a:spcPct val="0"/>
        </a:spcAft>
        <a:buChar char="»"/>
        <a:defRPr sz="2100">
          <a:solidFill>
            <a:srgbClr val="000000"/>
          </a:solidFill>
          <a:latin typeface="+mn-lt"/>
        </a:defRPr>
      </a:lvl6pPr>
      <a:lvl7pPr marL="2965447" indent="-226645" algn="l" rtl="0" eaLnBrk="1" fontAlgn="base" hangingPunct="1">
        <a:lnSpc>
          <a:spcPct val="115000"/>
        </a:lnSpc>
        <a:spcBef>
          <a:spcPct val="20000"/>
        </a:spcBef>
        <a:spcAft>
          <a:spcPct val="0"/>
        </a:spcAft>
        <a:buChar char="»"/>
        <a:defRPr sz="2100">
          <a:solidFill>
            <a:srgbClr val="000000"/>
          </a:solidFill>
          <a:latin typeface="+mn-lt"/>
        </a:defRPr>
      </a:lvl7pPr>
      <a:lvl8pPr marL="3421915" indent="-226645" algn="l" rtl="0" eaLnBrk="1" fontAlgn="base" hangingPunct="1">
        <a:lnSpc>
          <a:spcPct val="115000"/>
        </a:lnSpc>
        <a:spcBef>
          <a:spcPct val="20000"/>
        </a:spcBef>
        <a:spcAft>
          <a:spcPct val="0"/>
        </a:spcAft>
        <a:buChar char="»"/>
        <a:defRPr sz="2100">
          <a:solidFill>
            <a:srgbClr val="000000"/>
          </a:solidFill>
          <a:latin typeface="+mn-lt"/>
        </a:defRPr>
      </a:lvl8pPr>
      <a:lvl9pPr marL="3878381" indent="-22664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930" rtl="0" eaLnBrk="1" latinLnBrk="0" hangingPunct="1">
        <a:defRPr sz="1900" kern="1200">
          <a:solidFill>
            <a:schemeClr val="tx1"/>
          </a:solidFill>
          <a:latin typeface="+mn-lt"/>
          <a:ea typeface="+mn-ea"/>
          <a:cs typeface="+mn-cs"/>
        </a:defRPr>
      </a:lvl1pPr>
      <a:lvl2pPr marL="456464" algn="l" defTabSz="912930" rtl="0" eaLnBrk="1" latinLnBrk="0" hangingPunct="1">
        <a:defRPr sz="1900" kern="1200">
          <a:solidFill>
            <a:schemeClr val="tx1"/>
          </a:solidFill>
          <a:latin typeface="+mn-lt"/>
          <a:ea typeface="+mn-ea"/>
          <a:cs typeface="+mn-cs"/>
        </a:defRPr>
      </a:lvl2pPr>
      <a:lvl3pPr marL="912930" algn="l" defTabSz="912930" rtl="0" eaLnBrk="1" latinLnBrk="0" hangingPunct="1">
        <a:defRPr sz="1900" kern="1200">
          <a:solidFill>
            <a:schemeClr val="tx1"/>
          </a:solidFill>
          <a:latin typeface="+mn-lt"/>
          <a:ea typeface="+mn-ea"/>
          <a:cs typeface="+mn-cs"/>
        </a:defRPr>
      </a:lvl3pPr>
      <a:lvl4pPr marL="1369404" algn="l" defTabSz="912930" rtl="0" eaLnBrk="1" latinLnBrk="0" hangingPunct="1">
        <a:defRPr sz="1900" kern="1200">
          <a:solidFill>
            <a:schemeClr val="tx1"/>
          </a:solidFill>
          <a:latin typeface="+mn-lt"/>
          <a:ea typeface="+mn-ea"/>
          <a:cs typeface="+mn-cs"/>
        </a:defRPr>
      </a:lvl4pPr>
      <a:lvl5pPr marL="1825873" algn="l" defTabSz="912930" rtl="0" eaLnBrk="1" latinLnBrk="0" hangingPunct="1">
        <a:defRPr sz="1900" kern="1200">
          <a:solidFill>
            <a:schemeClr val="tx1"/>
          </a:solidFill>
          <a:latin typeface="+mn-lt"/>
          <a:ea typeface="+mn-ea"/>
          <a:cs typeface="+mn-cs"/>
        </a:defRPr>
      </a:lvl5pPr>
      <a:lvl6pPr marL="2282336" algn="l" defTabSz="912930" rtl="0" eaLnBrk="1" latinLnBrk="0" hangingPunct="1">
        <a:defRPr sz="1900" kern="1200">
          <a:solidFill>
            <a:schemeClr val="tx1"/>
          </a:solidFill>
          <a:latin typeface="+mn-lt"/>
          <a:ea typeface="+mn-ea"/>
          <a:cs typeface="+mn-cs"/>
        </a:defRPr>
      </a:lvl6pPr>
      <a:lvl7pPr marL="2738802" algn="l" defTabSz="912930" rtl="0" eaLnBrk="1" latinLnBrk="0" hangingPunct="1">
        <a:defRPr sz="1900" kern="1200">
          <a:solidFill>
            <a:schemeClr val="tx1"/>
          </a:solidFill>
          <a:latin typeface="+mn-lt"/>
          <a:ea typeface="+mn-ea"/>
          <a:cs typeface="+mn-cs"/>
        </a:defRPr>
      </a:lvl7pPr>
      <a:lvl8pPr marL="3195266" algn="l" defTabSz="912930" rtl="0" eaLnBrk="1" latinLnBrk="0" hangingPunct="1">
        <a:defRPr sz="1900" kern="1200">
          <a:solidFill>
            <a:schemeClr val="tx1"/>
          </a:solidFill>
          <a:latin typeface="+mn-lt"/>
          <a:ea typeface="+mn-ea"/>
          <a:cs typeface="+mn-cs"/>
        </a:defRPr>
      </a:lvl8pPr>
      <a:lvl9pPr marL="3651735" algn="l" defTabSz="912930"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265" tIns="134342" rIns="326265" bIns="134342"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5"/>
            <a:ext cx="495842" cy="1078662"/>
          </a:xfrm>
          <a:prstGeom prst="rect">
            <a:avLst/>
          </a:prstGeom>
          <a:noFill/>
        </p:spPr>
        <p:txBody>
          <a:bodyPr wrap="square" lIns="191921" tIns="95965" rIns="191921" bIns="95965"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416909378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sldNum="0" hdr="0" dt="0"/>
  <p:txStyles>
    <p:titleStyle>
      <a:lvl1pPr marL="1142863" indent="-114286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464" algn="l" rtl="0" eaLnBrk="1" fontAlgn="base" hangingPunct="1">
        <a:spcBef>
          <a:spcPct val="0"/>
        </a:spcBef>
        <a:spcAft>
          <a:spcPct val="0"/>
        </a:spcAft>
        <a:defRPr sz="3200" b="1">
          <a:solidFill>
            <a:srgbClr val="2877C4"/>
          </a:solidFill>
          <a:latin typeface="Arial" charset="0"/>
        </a:defRPr>
      </a:lvl6pPr>
      <a:lvl7pPr marL="912930" algn="l" rtl="0" eaLnBrk="1" fontAlgn="base" hangingPunct="1">
        <a:spcBef>
          <a:spcPct val="0"/>
        </a:spcBef>
        <a:spcAft>
          <a:spcPct val="0"/>
        </a:spcAft>
        <a:defRPr sz="3200" b="1">
          <a:solidFill>
            <a:srgbClr val="2877C4"/>
          </a:solidFill>
          <a:latin typeface="Arial" charset="0"/>
        </a:defRPr>
      </a:lvl7pPr>
      <a:lvl8pPr marL="1369404" algn="l" rtl="0" eaLnBrk="1" fontAlgn="base" hangingPunct="1">
        <a:spcBef>
          <a:spcPct val="0"/>
        </a:spcBef>
        <a:spcAft>
          <a:spcPct val="0"/>
        </a:spcAft>
        <a:defRPr sz="3200" b="1">
          <a:solidFill>
            <a:srgbClr val="2877C4"/>
          </a:solidFill>
          <a:latin typeface="Arial" charset="0"/>
        </a:defRPr>
      </a:lvl8pPr>
      <a:lvl9pPr marL="1825873"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569" indent="-236569"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516" indent="-366516"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1442" indent="-23457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517" indent="-226645" algn="l" rtl="0" eaLnBrk="1" fontAlgn="base" hangingPunct="1">
        <a:lnSpc>
          <a:spcPct val="115000"/>
        </a:lnSpc>
        <a:spcBef>
          <a:spcPct val="20000"/>
        </a:spcBef>
        <a:spcAft>
          <a:spcPct val="0"/>
        </a:spcAft>
        <a:buChar char="»"/>
        <a:defRPr sz="2100">
          <a:solidFill>
            <a:srgbClr val="000000"/>
          </a:solidFill>
          <a:latin typeface="+mn-lt"/>
        </a:defRPr>
      </a:lvl5pPr>
      <a:lvl6pPr marL="2508983" indent="-226645" algn="l" rtl="0" eaLnBrk="1" fontAlgn="base" hangingPunct="1">
        <a:lnSpc>
          <a:spcPct val="115000"/>
        </a:lnSpc>
        <a:spcBef>
          <a:spcPct val="20000"/>
        </a:spcBef>
        <a:spcAft>
          <a:spcPct val="0"/>
        </a:spcAft>
        <a:buChar char="»"/>
        <a:defRPr sz="2100">
          <a:solidFill>
            <a:srgbClr val="000000"/>
          </a:solidFill>
          <a:latin typeface="+mn-lt"/>
        </a:defRPr>
      </a:lvl6pPr>
      <a:lvl7pPr marL="2965447" indent="-226645" algn="l" rtl="0" eaLnBrk="1" fontAlgn="base" hangingPunct="1">
        <a:lnSpc>
          <a:spcPct val="115000"/>
        </a:lnSpc>
        <a:spcBef>
          <a:spcPct val="20000"/>
        </a:spcBef>
        <a:spcAft>
          <a:spcPct val="0"/>
        </a:spcAft>
        <a:buChar char="»"/>
        <a:defRPr sz="2100">
          <a:solidFill>
            <a:srgbClr val="000000"/>
          </a:solidFill>
          <a:latin typeface="+mn-lt"/>
        </a:defRPr>
      </a:lvl7pPr>
      <a:lvl8pPr marL="3421915" indent="-226645" algn="l" rtl="0" eaLnBrk="1" fontAlgn="base" hangingPunct="1">
        <a:lnSpc>
          <a:spcPct val="115000"/>
        </a:lnSpc>
        <a:spcBef>
          <a:spcPct val="20000"/>
        </a:spcBef>
        <a:spcAft>
          <a:spcPct val="0"/>
        </a:spcAft>
        <a:buChar char="»"/>
        <a:defRPr sz="2100">
          <a:solidFill>
            <a:srgbClr val="000000"/>
          </a:solidFill>
          <a:latin typeface="+mn-lt"/>
        </a:defRPr>
      </a:lvl8pPr>
      <a:lvl9pPr marL="3878381" indent="-22664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930" rtl="0" eaLnBrk="1" latinLnBrk="0" hangingPunct="1">
        <a:defRPr sz="1900" kern="1200">
          <a:solidFill>
            <a:schemeClr val="tx1"/>
          </a:solidFill>
          <a:latin typeface="+mn-lt"/>
          <a:ea typeface="+mn-ea"/>
          <a:cs typeface="+mn-cs"/>
        </a:defRPr>
      </a:lvl1pPr>
      <a:lvl2pPr marL="456464" algn="l" defTabSz="912930" rtl="0" eaLnBrk="1" latinLnBrk="0" hangingPunct="1">
        <a:defRPr sz="1900" kern="1200">
          <a:solidFill>
            <a:schemeClr val="tx1"/>
          </a:solidFill>
          <a:latin typeface="+mn-lt"/>
          <a:ea typeface="+mn-ea"/>
          <a:cs typeface="+mn-cs"/>
        </a:defRPr>
      </a:lvl2pPr>
      <a:lvl3pPr marL="912930" algn="l" defTabSz="912930" rtl="0" eaLnBrk="1" latinLnBrk="0" hangingPunct="1">
        <a:defRPr sz="1900" kern="1200">
          <a:solidFill>
            <a:schemeClr val="tx1"/>
          </a:solidFill>
          <a:latin typeface="+mn-lt"/>
          <a:ea typeface="+mn-ea"/>
          <a:cs typeface="+mn-cs"/>
        </a:defRPr>
      </a:lvl3pPr>
      <a:lvl4pPr marL="1369404" algn="l" defTabSz="912930" rtl="0" eaLnBrk="1" latinLnBrk="0" hangingPunct="1">
        <a:defRPr sz="1900" kern="1200">
          <a:solidFill>
            <a:schemeClr val="tx1"/>
          </a:solidFill>
          <a:latin typeface="+mn-lt"/>
          <a:ea typeface="+mn-ea"/>
          <a:cs typeface="+mn-cs"/>
        </a:defRPr>
      </a:lvl4pPr>
      <a:lvl5pPr marL="1825873" algn="l" defTabSz="912930" rtl="0" eaLnBrk="1" latinLnBrk="0" hangingPunct="1">
        <a:defRPr sz="1900" kern="1200">
          <a:solidFill>
            <a:schemeClr val="tx1"/>
          </a:solidFill>
          <a:latin typeface="+mn-lt"/>
          <a:ea typeface="+mn-ea"/>
          <a:cs typeface="+mn-cs"/>
        </a:defRPr>
      </a:lvl5pPr>
      <a:lvl6pPr marL="2282336" algn="l" defTabSz="912930" rtl="0" eaLnBrk="1" latinLnBrk="0" hangingPunct="1">
        <a:defRPr sz="1900" kern="1200">
          <a:solidFill>
            <a:schemeClr val="tx1"/>
          </a:solidFill>
          <a:latin typeface="+mn-lt"/>
          <a:ea typeface="+mn-ea"/>
          <a:cs typeface="+mn-cs"/>
        </a:defRPr>
      </a:lvl6pPr>
      <a:lvl7pPr marL="2738802" algn="l" defTabSz="912930" rtl="0" eaLnBrk="1" latinLnBrk="0" hangingPunct="1">
        <a:defRPr sz="1900" kern="1200">
          <a:solidFill>
            <a:schemeClr val="tx1"/>
          </a:solidFill>
          <a:latin typeface="+mn-lt"/>
          <a:ea typeface="+mn-ea"/>
          <a:cs typeface="+mn-cs"/>
        </a:defRPr>
      </a:lvl7pPr>
      <a:lvl8pPr marL="3195266" algn="l" defTabSz="912930" rtl="0" eaLnBrk="1" latinLnBrk="0" hangingPunct="1">
        <a:defRPr sz="1900" kern="1200">
          <a:solidFill>
            <a:schemeClr val="tx1"/>
          </a:solidFill>
          <a:latin typeface="+mn-lt"/>
          <a:ea typeface="+mn-ea"/>
          <a:cs typeface="+mn-cs"/>
        </a:defRPr>
      </a:lvl8pPr>
      <a:lvl9pPr marL="3651735" algn="l" defTabSz="912930"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0427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30029" indent="-22844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5327" indent="-22685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93.xml"/><Relationship Id="rId4" Type="http://schemas.openxmlformats.org/officeDocument/2006/relationships/image" Target="../media/image16.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screencast-o-matic.com/watch/cFQ6XyqEwm" TargetMode="External"/><Relationship Id="rId1" Type="http://schemas.openxmlformats.org/officeDocument/2006/relationships/slideLayout" Target="../slideLayouts/slideLayout111.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36.xml.rels><?xml version="1.0" encoding="UTF-8" standalone="yes"?>
<Relationships xmlns="http://schemas.openxmlformats.org/package/2006/relationships"><Relationship Id="rId2" Type="http://schemas.openxmlformats.org/officeDocument/2006/relationships/hyperlink" Target="http://somup.com/cFX10cn17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49.wmf"/><Relationship Id="rId5" Type="http://schemas.openxmlformats.org/officeDocument/2006/relationships/oleObject" Target="../embeddings/oleObject2.bin"/><Relationship Id="rId4" Type="http://schemas.openxmlformats.org/officeDocument/2006/relationships/image" Target="../media/image48.wmf"/></Relationships>
</file>

<file path=ppt/slides/_rels/slide44.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49.wmf"/><Relationship Id="rId5" Type="http://schemas.openxmlformats.org/officeDocument/2006/relationships/oleObject" Target="../embeddings/oleObject2.bin"/><Relationship Id="rId4" Type="http://schemas.openxmlformats.org/officeDocument/2006/relationships/image" Target="../media/image48.wmf"/></Relationships>
</file>

<file path=ppt/slides/_rels/slide45.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49.wmf"/><Relationship Id="rId5" Type="http://schemas.openxmlformats.org/officeDocument/2006/relationships/oleObject" Target="../embeddings/oleObject5.bin"/><Relationship Id="rId4" Type="http://schemas.openxmlformats.org/officeDocument/2006/relationships/image" Target="../media/image48.wmf"/></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18.emf"/></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9.png"/><Relationship Id="rId4" Type="http://schemas.openxmlformats.org/officeDocument/2006/relationships/image" Target="../media/image18.emf"/></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8.emf"/><Relationship Id="rId1" Type="http://schemas.openxmlformats.org/officeDocument/2006/relationships/slideLayout" Target="../slideLayouts/slideLayout41.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3.xml"/><Relationship Id="rId1" Type="http://schemas.openxmlformats.org/officeDocument/2006/relationships/slideLayout" Target="../slideLayouts/slideLayout53.xml"/><Relationship Id="rId5" Type="http://schemas.openxmlformats.org/officeDocument/2006/relationships/hyperlink" Target="http://somup.com/cFXiDHn19g" TargetMode="External"/><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4.xml"/><Relationship Id="rId1" Type="http://schemas.openxmlformats.org/officeDocument/2006/relationships/slideLayout" Target="../slideLayouts/slideLayout53.xml"/><Relationship Id="rId5" Type="http://schemas.openxmlformats.org/officeDocument/2006/relationships/hyperlink" Target="http://somup.com/cFXiDHn19g" TargetMode="Externa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2" Type="http://schemas.openxmlformats.org/officeDocument/2006/relationships/hyperlink" Target="http://somup.com/cqQXrheAbh"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s://screencast-o-matic.com/watch/cFeY3gDvx1"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66.xml"/></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66.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29.xml"/><Relationship Id="rId1" Type="http://schemas.openxmlformats.org/officeDocument/2006/relationships/slideLayout" Target="../slideLayouts/slideLayout84.xml"/><Relationship Id="rId5" Type="http://schemas.openxmlformats.org/officeDocument/2006/relationships/image" Target="../media/image75.emf"/><Relationship Id="rId4" Type="http://schemas.openxmlformats.org/officeDocument/2006/relationships/package" Target="../embeddings/Microsoft_Word_Document.docx"/></Relationships>
</file>

<file path=ppt/slides/_rels/slide79.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7.bin"/><Relationship Id="rId7" Type="http://schemas.openxmlformats.org/officeDocument/2006/relationships/package" Target="../embeddings/Microsoft_Word_Document1.docx"/><Relationship Id="rId12" Type="http://schemas.openxmlformats.org/officeDocument/2006/relationships/image" Target="../media/image80.emf"/><Relationship Id="rId2" Type="http://schemas.openxmlformats.org/officeDocument/2006/relationships/notesSlide" Target="../notesSlides/notesSlide30.xml"/><Relationship Id="rId1" Type="http://schemas.openxmlformats.org/officeDocument/2006/relationships/slideLayout" Target="../slideLayouts/slideLayout33.xml"/><Relationship Id="rId6" Type="http://schemas.openxmlformats.org/officeDocument/2006/relationships/image" Target="../media/image77.wmf"/><Relationship Id="rId11" Type="http://schemas.openxmlformats.org/officeDocument/2006/relationships/package" Target="../embeddings/Microsoft_Word_Document3.docx"/><Relationship Id="rId5" Type="http://schemas.openxmlformats.org/officeDocument/2006/relationships/oleObject" Target="../embeddings/oleObject8.bin"/><Relationship Id="rId10" Type="http://schemas.openxmlformats.org/officeDocument/2006/relationships/image" Target="../media/image79.emf"/><Relationship Id="rId4" Type="http://schemas.openxmlformats.org/officeDocument/2006/relationships/image" Target="../media/image76.wmf"/><Relationship Id="rId9" Type="http://schemas.openxmlformats.org/officeDocument/2006/relationships/package" Target="../embeddings/Microsoft_Word_Document2.docx"/></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4.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81.png"/><Relationship Id="rId1" Type="http://schemas.openxmlformats.org/officeDocument/2006/relationships/slideLayout" Target="../slideLayouts/slideLayout6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3.xml"/></Relationships>
</file>

<file path=ppt/slides/_rels/slide8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2.xml"/><Relationship Id="rId1" Type="http://schemas.openxmlformats.org/officeDocument/2006/relationships/slideLayout" Target="../slideLayouts/slideLayout7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3.xml"/></Relationships>
</file>

<file path=ppt/slides/_rels/slide8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7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3.xml"/></Relationships>
</file>

<file path=ppt/slides/_rels/slide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73.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3.xml"/></Relationships>
</file>

<file path=ppt/slides/_rels/slide9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73.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3.xml"/></Relationships>
</file>

<file path=ppt/slides/_rels/slide9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2.xml"/><Relationship Id="rId1" Type="http://schemas.openxmlformats.org/officeDocument/2006/relationships/slideLayout" Target="../slideLayouts/slideLayout73.xml"/><Relationship Id="rId4" Type="http://schemas.openxmlformats.org/officeDocument/2006/relationships/image" Target="../media/image39.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3.xml"/></Relationships>
</file>

<file path=ppt/slides/_rels/slide9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73.xml"/><Relationship Id="rId4" Type="http://schemas.openxmlformats.org/officeDocument/2006/relationships/image" Target="../media/image92.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p:txBody>
          <a:bodyPr lIns="182713" tIns="91355" bIns="91355">
            <a:normAutofit/>
          </a:bodyPr>
          <a:lstStyle/>
          <a:p>
            <a:r>
              <a:rPr lang="en-US" sz="2700" b="1" dirty="0">
                <a:solidFill>
                  <a:srgbClr val="5B8F22"/>
                </a:solidFill>
              </a:rPr>
              <a:t>Standard Temperature and Pressure (STP) </a:t>
            </a:r>
            <a:r>
              <a:rPr lang="en-US" dirty="0"/>
              <a:t>standard conditions used to compare gas measurements; defined as an </a:t>
            </a:r>
            <a:r>
              <a:rPr lang="en-US" dirty="0">
                <a:solidFill>
                  <a:srgbClr val="7030A0"/>
                </a:solidFill>
              </a:rPr>
              <a:t>absolute temperature</a:t>
            </a:r>
            <a:r>
              <a:rPr lang="en-US" dirty="0"/>
              <a:t> of </a:t>
            </a:r>
            <a:r>
              <a:rPr lang="en-US" b="1" dirty="0">
                <a:solidFill>
                  <a:srgbClr val="7030A0"/>
                </a:solidFill>
              </a:rPr>
              <a:t>273.15 K</a:t>
            </a:r>
            <a:r>
              <a:rPr lang="en-US" dirty="0"/>
              <a:t> and a pressure of </a:t>
            </a:r>
            <a:r>
              <a:rPr lang="en-US" b="1" dirty="0">
                <a:solidFill>
                  <a:srgbClr val="FF0000"/>
                </a:solidFill>
              </a:rPr>
              <a:t>101.325 </a:t>
            </a:r>
            <a:r>
              <a:rPr lang="en-US" b="1" dirty="0" err="1">
                <a:solidFill>
                  <a:srgbClr val="FF0000"/>
                </a:solidFill>
              </a:rPr>
              <a:t>kPa</a:t>
            </a:r>
            <a:endParaRPr lang="en-US" dirty="0"/>
          </a:p>
          <a:p>
            <a:pPr lvl="1"/>
            <a:r>
              <a:rPr lang="en-US" sz="2700" dirty="0">
                <a:solidFill>
                  <a:srgbClr val="00B050"/>
                </a:solidFill>
              </a:rPr>
              <a:t>Scientists use absolute temperature (K) in all gas calculations.</a:t>
            </a:r>
          </a:p>
        </p:txBody>
      </p:sp>
      <p:sp>
        <p:nvSpPr>
          <p:cNvPr id="2" name="Title 1"/>
          <p:cNvSpPr>
            <a:spLocks noGrp="1"/>
          </p:cNvSpPr>
          <p:nvPr>
            <p:ph type="title"/>
          </p:nvPr>
        </p:nvSpPr>
        <p:spPr>
          <a:xfrm>
            <a:off x="6" y="0"/>
            <a:ext cx="9143994" cy="1371600"/>
          </a:xfrm>
        </p:spPr>
        <p:txBody>
          <a:bodyPr/>
          <a:lstStyle/>
          <a:p>
            <a:r>
              <a:rPr lang="en-US" dirty="0">
                <a:solidFill>
                  <a:srgbClr val="FFFF00"/>
                </a:solidFill>
              </a:rPr>
              <a:t>Standard Temperature and Pressure</a:t>
            </a:r>
          </a:p>
        </p:txBody>
      </p:sp>
      <p:pic>
        <p:nvPicPr>
          <p:cNvPr id="6146" name="Picture 2" descr="File:Air pressure gau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5867" y="2667000"/>
            <a:ext cx="2730837" cy="27290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ile:CelsiusKelvi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8" y="1501716"/>
            <a:ext cx="2017293" cy="51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87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500"/>
                                        <p:tgtEl>
                                          <p:spTgt spid="614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152400" y="781930"/>
            <a:ext cx="8915400" cy="4419600"/>
          </a:xfrm>
        </p:spPr>
        <p:txBody>
          <a:bodyPr/>
          <a:lstStyle/>
          <a:p>
            <a:pPr marL="0" indent="0">
              <a:lnSpc>
                <a:spcPct val="110000"/>
              </a:lnSpc>
            </a:pPr>
            <a:r>
              <a:rPr lang="en-US" altLang="en-US" sz="2300" b="0" dirty="0">
                <a:solidFill>
                  <a:schemeClr val="tx1"/>
                </a:solidFill>
              </a:rPr>
              <a:t>Air contains oxygen, nitrogen, carbon dioxide, &amp; trace amounts of other gases. What is the partial pressure of oxygen </a:t>
            </a:r>
            <a:r>
              <a:rPr lang="en-US" altLang="en-US" sz="2300" b="0" i="1" dirty="0">
                <a:solidFill>
                  <a:schemeClr val="tx1"/>
                </a:solidFill>
              </a:rPr>
              <a:t>(P</a:t>
            </a:r>
            <a:r>
              <a:rPr lang="en-US" altLang="en-US" sz="2300" b="0" baseline="-25000" dirty="0">
                <a:solidFill>
                  <a:schemeClr val="tx1"/>
                </a:solidFill>
              </a:rPr>
              <a:t>O</a:t>
            </a:r>
            <a:r>
              <a:rPr lang="en-US" altLang="en-US" sz="2300" b="0" baseline="-55000" dirty="0">
                <a:solidFill>
                  <a:schemeClr val="tx1"/>
                </a:solidFill>
              </a:rPr>
              <a:t>2</a:t>
            </a:r>
            <a:r>
              <a:rPr lang="en-US" altLang="en-US" sz="2300" b="0" dirty="0">
                <a:solidFill>
                  <a:schemeClr val="tx1"/>
                </a:solidFill>
              </a:rPr>
              <a:t>) at 101.30 </a:t>
            </a:r>
            <a:r>
              <a:rPr lang="en-US" altLang="en-US" sz="2300" b="0" dirty="0" err="1">
                <a:solidFill>
                  <a:schemeClr val="tx1"/>
                </a:solidFill>
              </a:rPr>
              <a:t>kPa</a:t>
            </a:r>
            <a:r>
              <a:rPr lang="en-US" altLang="en-US" sz="2300" b="0" dirty="0">
                <a:solidFill>
                  <a:schemeClr val="tx1"/>
                </a:solidFill>
              </a:rPr>
              <a:t> of total pressure if the partial pressures of nitrogen, carbon dioxide, and other gases are 79.10 </a:t>
            </a:r>
            <a:r>
              <a:rPr lang="en-US" altLang="en-US" sz="2300" b="0" dirty="0" err="1">
                <a:solidFill>
                  <a:schemeClr val="tx1"/>
                </a:solidFill>
              </a:rPr>
              <a:t>kPa</a:t>
            </a:r>
            <a:r>
              <a:rPr lang="en-US" altLang="en-US" sz="2300" b="0" dirty="0">
                <a:solidFill>
                  <a:schemeClr val="tx1"/>
                </a:solidFill>
              </a:rPr>
              <a:t>, 0.040 </a:t>
            </a:r>
            <a:r>
              <a:rPr lang="en-US" altLang="en-US" sz="2300" b="0" dirty="0" err="1">
                <a:solidFill>
                  <a:schemeClr val="tx1"/>
                </a:solidFill>
              </a:rPr>
              <a:t>kPa</a:t>
            </a:r>
            <a:r>
              <a:rPr lang="en-US" altLang="en-US" sz="2300" b="0" dirty="0">
                <a:solidFill>
                  <a:schemeClr val="tx1"/>
                </a:solidFill>
              </a:rPr>
              <a:t>, and 0.94 </a:t>
            </a:r>
            <a:r>
              <a:rPr lang="en-US" altLang="en-US" sz="2300" b="0" dirty="0" err="1">
                <a:solidFill>
                  <a:schemeClr val="tx1"/>
                </a:solidFill>
              </a:rPr>
              <a:t>kPa</a:t>
            </a:r>
            <a:r>
              <a:rPr lang="en-US" altLang="en-US" sz="2300" b="0" dirty="0">
                <a:solidFill>
                  <a:schemeClr val="tx1"/>
                </a:solidFill>
              </a:rPr>
              <a:t>, respectively?</a:t>
            </a:r>
          </a:p>
        </p:txBody>
      </p:sp>
      <p:sp>
        <p:nvSpPr>
          <p:cNvPr id="4" name="Footer Placeholder 3"/>
          <p:cNvSpPr>
            <a:spLocks noGrp="1"/>
          </p:cNvSpPr>
          <p:nvPr>
            <p:ph type="ftr" sz="quarter" idx="10"/>
          </p:nvPr>
        </p:nvSpPr>
        <p:spPr/>
        <p:txBody>
          <a:bodyPr/>
          <a:lstStyle/>
          <a:p>
            <a:r>
              <a:rPr lang="en-US" altLang="en-US">
                <a:solidFill>
                  <a:srgbClr val="000000"/>
                </a:solidFill>
              </a:rPr>
              <a:t>Chapter 14 Gas Laws</a:t>
            </a:r>
          </a:p>
        </p:txBody>
      </p:sp>
    </p:spTree>
    <p:extLst>
      <p:ext uri="{BB962C8B-B14F-4D97-AF65-F5344CB8AC3E}">
        <p14:creationId xmlns:p14="http://schemas.microsoft.com/office/powerpoint/2010/main" val="24779929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152400" y="609600"/>
            <a:ext cx="8915400" cy="2113670"/>
          </a:xfrm>
        </p:spPr>
        <p:txBody>
          <a:bodyPr/>
          <a:lstStyle/>
          <a:p>
            <a:pPr marL="0" indent="0">
              <a:lnSpc>
                <a:spcPct val="110000"/>
              </a:lnSpc>
            </a:pPr>
            <a:r>
              <a:rPr lang="en-US" altLang="en-US" sz="2300" b="0" dirty="0">
                <a:solidFill>
                  <a:schemeClr val="tx1"/>
                </a:solidFill>
              </a:rPr>
              <a:t>Air contains oxygen, nitrogen, carbon dioxide, and trace amounts of other gases. What is the </a:t>
            </a:r>
            <a:r>
              <a:rPr lang="en-US" altLang="en-US" sz="2300" dirty="0">
                <a:solidFill>
                  <a:srgbClr val="FFFF00"/>
                </a:solidFill>
                <a:effectLst>
                  <a:outerShdw blurRad="38100" dist="38100" dir="2700000" algn="tl">
                    <a:srgbClr val="000000">
                      <a:alpha val="43137"/>
                    </a:srgbClr>
                  </a:outerShdw>
                </a:effectLst>
              </a:rPr>
              <a:t>partial pressure </a:t>
            </a:r>
            <a:r>
              <a:rPr lang="en-US" altLang="en-US" sz="2300" b="0" dirty="0">
                <a:solidFill>
                  <a:schemeClr val="tx1"/>
                </a:solidFill>
              </a:rPr>
              <a:t>of </a:t>
            </a:r>
            <a:r>
              <a:rPr lang="en-US" altLang="en-US" sz="2300" b="0" dirty="0">
                <a:solidFill>
                  <a:srgbClr val="FF0000"/>
                </a:solidFill>
              </a:rPr>
              <a:t>oxygen </a:t>
            </a:r>
            <a:r>
              <a:rPr lang="en-US" altLang="en-US" sz="2300" b="0" i="1" dirty="0">
                <a:solidFill>
                  <a:srgbClr val="FF0000"/>
                </a:solidFill>
              </a:rPr>
              <a:t>(P</a:t>
            </a:r>
            <a:r>
              <a:rPr lang="en-US" altLang="en-US" sz="2300" b="0" baseline="-25000" dirty="0">
                <a:solidFill>
                  <a:srgbClr val="FF0000"/>
                </a:solidFill>
              </a:rPr>
              <a:t>O</a:t>
            </a:r>
            <a:r>
              <a:rPr lang="en-US" altLang="en-US" sz="2300" b="0" baseline="-55000" dirty="0">
                <a:solidFill>
                  <a:srgbClr val="FF0000"/>
                </a:solidFill>
              </a:rPr>
              <a:t>2</a:t>
            </a:r>
            <a:r>
              <a:rPr lang="en-US" altLang="en-US" sz="2300" b="0" dirty="0">
                <a:solidFill>
                  <a:srgbClr val="FF0000"/>
                </a:solidFill>
              </a:rPr>
              <a:t>) </a:t>
            </a:r>
            <a:r>
              <a:rPr lang="en-US" altLang="en-US" sz="2300" b="0" dirty="0">
                <a:solidFill>
                  <a:schemeClr val="tx1"/>
                </a:solidFill>
              </a:rPr>
              <a:t>at 101.30 kPa </a:t>
            </a:r>
            <a:r>
              <a:rPr lang="en-US" altLang="en-US" sz="2300" b="0" i="1" dirty="0">
                <a:solidFill>
                  <a:srgbClr val="FF0000"/>
                </a:solidFill>
              </a:rPr>
              <a:t>(P</a:t>
            </a:r>
            <a:r>
              <a:rPr lang="en-US" altLang="en-US" sz="2300" b="0" i="1" baseline="-25000" dirty="0">
                <a:solidFill>
                  <a:srgbClr val="FF0000"/>
                </a:solidFill>
              </a:rPr>
              <a:t>T</a:t>
            </a:r>
            <a:r>
              <a:rPr lang="en-US" altLang="en-US" sz="2300" b="0" dirty="0">
                <a:solidFill>
                  <a:srgbClr val="FF0000"/>
                </a:solidFill>
              </a:rPr>
              <a:t>) </a:t>
            </a:r>
            <a:r>
              <a:rPr lang="en-US" altLang="en-US" sz="2300" b="0" dirty="0">
                <a:solidFill>
                  <a:schemeClr val="tx1"/>
                </a:solidFill>
              </a:rPr>
              <a:t>of total pressure if the partial pressures of nitrogen, carbon dioxide, and other gases are 79.10 kPa </a:t>
            </a:r>
            <a:r>
              <a:rPr lang="en-US" altLang="en-US" sz="2300" b="0" i="1" dirty="0">
                <a:solidFill>
                  <a:srgbClr val="FF0000"/>
                </a:solidFill>
              </a:rPr>
              <a:t>(P</a:t>
            </a:r>
            <a:r>
              <a:rPr lang="en-US" altLang="en-US" sz="2300" b="0" i="1" baseline="-25000" dirty="0">
                <a:solidFill>
                  <a:srgbClr val="FF0000"/>
                </a:solidFill>
              </a:rPr>
              <a:t>N</a:t>
            </a:r>
            <a:r>
              <a:rPr lang="en-US" altLang="en-US" sz="2300" b="0" baseline="-55000" dirty="0">
                <a:solidFill>
                  <a:srgbClr val="FF0000"/>
                </a:solidFill>
              </a:rPr>
              <a:t>2</a:t>
            </a:r>
            <a:r>
              <a:rPr lang="en-US" altLang="en-US" sz="2300" b="0" dirty="0">
                <a:solidFill>
                  <a:srgbClr val="FF0000"/>
                </a:solidFill>
              </a:rPr>
              <a:t>) </a:t>
            </a:r>
            <a:r>
              <a:rPr lang="en-US" altLang="en-US" sz="2300" b="0" dirty="0">
                <a:solidFill>
                  <a:schemeClr val="tx1"/>
                </a:solidFill>
              </a:rPr>
              <a:t>, 0.040 kPa </a:t>
            </a:r>
            <a:r>
              <a:rPr lang="en-US" altLang="en-US" sz="2300" b="0" i="1" dirty="0">
                <a:solidFill>
                  <a:srgbClr val="FF0000"/>
                </a:solidFill>
              </a:rPr>
              <a:t>(P</a:t>
            </a:r>
            <a:r>
              <a:rPr lang="en-US" altLang="en-US" sz="2300" b="0" baseline="-25000" dirty="0">
                <a:solidFill>
                  <a:srgbClr val="FF0000"/>
                </a:solidFill>
              </a:rPr>
              <a:t>CO</a:t>
            </a:r>
            <a:r>
              <a:rPr lang="en-US" altLang="en-US" sz="2300" b="0" baseline="-55000" dirty="0">
                <a:solidFill>
                  <a:srgbClr val="FF0000"/>
                </a:solidFill>
              </a:rPr>
              <a:t>2</a:t>
            </a:r>
            <a:r>
              <a:rPr lang="en-US" altLang="en-US" sz="2300" b="0" dirty="0">
                <a:solidFill>
                  <a:srgbClr val="FF0000"/>
                </a:solidFill>
              </a:rPr>
              <a:t>) </a:t>
            </a:r>
            <a:r>
              <a:rPr lang="en-US" altLang="en-US" sz="2300" b="0" dirty="0">
                <a:solidFill>
                  <a:schemeClr val="tx1"/>
                </a:solidFill>
              </a:rPr>
              <a:t>, and 0.94 kPa </a:t>
            </a:r>
            <a:r>
              <a:rPr lang="en-US" altLang="en-US" sz="2300" b="0" i="1" dirty="0">
                <a:solidFill>
                  <a:srgbClr val="FF0000"/>
                </a:solidFill>
              </a:rPr>
              <a:t>(</a:t>
            </a:r>
            <a:r>
              <a:rPr lang="en-US" altLang="en-US" sz="2300" b="0" i="1" dirty="0" err="1">
                <a:solidFill>
                  <a:srgbClr val="FF0000"/>
                </a:solidFill>
              </a:rPr>
              <a:t>P</a:t>
            </a:r>
            <a:r>
              <a:rPr lang="en-US" altLang="en-US" sz="2300" b="0" baseline="-25000" dirty="0" err="1">
                <a:solidFill>
                  <a:srgbClr val="FF0000"/>
                </a:solidFill>
              </a:rPr>
              <a:t>Other</a:t>
            </a:r>
            <a:r>
              <a:rPr lang="en-US" altLang="en-US" sz="2300" b="0" dirty="0">
                <a:solidFill>
                  <a:srgbClr val="FF0000"/>
                </a:solidFill>
              </a:rPr>
              <a:t>) </a:t>
            </a:r>
            <a:r>
              <a:rPr lang="en-US" altLang="en-US" sz="2300" b="0" dirty="0">
                <a:solidFill>
                  <a:schemeClr val="tx1"/>
                </a:solidFill>
              </a:rPr>
              <a:t>, respectively?</a:t>
            </a:r>
          </a:p>
        </p:txBody>
      </p:sp>
      <p:pic>
        <p:nvPicPr>
          <p:cNvPr id="2" name="Picture 1"/>
          <p:cNvPicPr>
            <a:picLocks noChangeAspect="1"/>
          </p:cNvPicPr>
          <p:nvPr/>
        </p:nvPicPr>
        <p:blipFill>
          <a:blip r:embed="rId3"/>
          <a:stretch>
            <a:fillRect/>
          </a:stretch>
        </p:blipFill>
        <p:spPr>
          <a:xfrm>
            <a:off x="2191657" y="2667000"/>
            <a:ext cx="5037690" cy="1821090"/>
          </a:xfrm>
          <a:prstGeom prst="rect">
            <a:avLst/>
          </a:prstGeom>
        </p:spPr>
      </p:pic>
      <p:pic>
        <p:nvPicPr>
          <p:cNvPr id="3" name="Picture 2"/>
          <p:cNvPicPr>
            <a:picLocks noChangeAspect="1"/>
          </p:cNvPicPr>
          <p:nvPr/>
        </p:nvPicPr>
        <p:blipFill rotWithShape="1">
          <a:blip r:embed="rId4"/>
          <a:srcRect b="22404"/>
          <a:stretch/>
        </p:blipFill>
        <p:spPr>
          <a:xfrm>
            <a:off x="1066799" y="4572000"/>
            <a:ext cx="6987691" cy="1477895"/>
          </a:xfrm>
          <a:prstGeom prst="rect">
            <a:avLst/>
          </a:prstGeom>
        </p:spPr>
      </p:pic>
      <p:sp>
        <p:nvSpPr>
          <p:cNvPr id="4" name="Footer Placeholder 3"/>
          <p:cNvSpPr>
            <a:spLocks noGrp="1"/>
          </p:cNvSpPr>
          <p:nvPr>
            <p:ph type="ftr" sz="quarter" idx="10"/>
          </p:nvPr>
        </p:nvSpPr>
        <p:spPr/>
        <p:txBody>
          <a:bodyPr/>
          <a:lstStyle/>
          <a:p>
            <a:r>
              <a:rPr lang="en-US" altLang="en-US">
                <a:solidFill>
                  <a:srgbClr val="000000"/>
                </a:solidFill>
              </a:rPr>
              <a:t>Chapter 14 Gas Laws</a:t>
            </a:r>
          </a:p>
        </p:txBody>
      </p:sp>
      <p:sp>
        <p:nvSpPr>
          <p:cNvPr id="7" name="TextBox 6"/>
          <p:cNvSpPr txBox="1"/>
          <p:nvPr/>
        </p:nvSpPr>
        <p:spPr>
          <a:xfrm>
            <a:off x="1066801" y="25037"/>
            <a:ext cx="7010400" cy="584563"/>
          </a:xfrm>
          <a:prstGeom prst="rect">
            <a:avLst/>
          </a:prstGeom>
          <a:noFill/>
        </p:spPr>
        <p:txBody>
          <a:bodyPr wrap="square" lIns="91229" tIns="45615" rIns="91229" bIns="45615" rtlCol="0">
            <a:spAutoFit/>
          </a:bodyPr>
          <a:lstStyle/>
          <a:p>
            <a:pPr algn="ctr"/>
            <a:r>
              <a:rPr lang="en-US" sz="3200" dirty="0">
                <a:solidFill>
                  <a:srgbClr val="C00000"/>
                </a:solidFill>
                <a:effectLst>
                  <a:outerShdw blurRad="38100" dist="38100" dir="2700000" algn="tl">
                    <a:srgbClr val="000000">
                      <a:alpha val="43137"/>
                    </a:srgbClr>
                  </a:outerShdw>
                </a:effectLst>
              </a:rPr>
              <a:t>Dalton's Law of Partial Pressures 1</a:t>
            </a:r>
          </a:p>
        </p:txBody>
      </p:sp>
      <p:sp>
        <p:nvSpPr>
          <p:cNvPr id="8" name="Rectangle 7"/>
          <p:cNvSpPr/>
          <p:nvPr/>
        </p:nvSpPr>
        <p:spPr>
          <a:xfrm>
            <a:off x="2807600" y="6135469"/>
            <a:ext cx="3506088" cy="646331"/>
          </a:xfrm>
          <a:prstGeom prst="rect">
            <a:avLst/>
          </a:prstGeom>
          <a:solidFill>
            <a:schemeClr val="bg1"/>
          </a:solidFill>
        </p:spPr>
        <p:txBody>
          <a:bodyPr wrap="none">
            <a:spAutoFit/>
          </a:bodyPr>
          <a:lstStyle/>
          <a:p>
            <a:r>
              <a:rPr lang="en-US" altLang="en-US" sz="3600" i="1" dirty="0">
                <a:solidFill>
                  <a:srgbClr val="FF0000"/>
                </a:solidFill>
              </a:rPr>
              <a:t>P</a:t>
            </a:r>
            <a:r>
              <a:rPr lang="en-US" altLang="en-US" sz="3600" baseline="-25000" dirty="0">
                <a:solidFill>
                  <a:srgbClr val="FF0000"/>
                </a:solidFill>
              </a:rPr>
              <a:t>O</a:t>
            </a:r>
            <a:r>
              <a:rPr lang="en-US" altLang="en-US" sz="3600" baseline="-55000" dirty="0">
                <a:solidFill>
                  <a:srgbClr val="FF0000"/>
                </a:solidFill>
              </a:rPr>
              <a:t>2</a:t>
            </a:r>
            <a:r>
              <a:rPr lang="en-US" altLang="en-US" sz="3600" dirty="0">
                <a:solidFill>
                  <a:srgbClr val="FF0000"/>
                </a:solidFill>
              </a:rPr>
              <a:t> = 21.22 kPa</a:t>
            </a:r>
            <a:endParaRPr lang="en-US" sz="3600" dirty="0">
              <a:solidFill>
                <a:srgbClr val="FF0000"/>
              </a:solidFill>
            </a:endParaRPr>
          </a:p>
        </p:txBody>
      </p:sp>
    </p:spTree>
    <p:extLst>
      <p:ext uri="{BB962C8B-B14F-4D97-AF65-F5344CB8AC3E}">
        <p14:creationId xmlns:p14="http://schemas.microsoft.com/office/powerpoint/2010/main" val="299974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7" name="Rectangle 3"/>
          <p:cNvSpPr>
            <a:spLocks noGrp="1" noChangeArrowheads="1"/>
          </p:cNvSpPr>
          <p:nvPr>
            <p:ph type="body" idx="1"/>
          </p:nvPr>
        </p:nvSpPr>
        <p:spPr>
          <a:xfrm>
            <a:off x="152400" y="990600"/>
            <a:ext cx="8991600" cy="5257800"/>
          </a:xfrm>
        </p:spPr>
        <p:txBody>
          <a:bodyPr/>
          <a:lstStyle/>
          <a:p>
            <a:pPr marL="0" indent="0">
              <a:lnSpc>
                <a:spcPct val="120000"/>
              </a:lnSpc>
            </a:pPr>
            <a:r>
              <a:rPr lang="en-US" altLang="en-US" sz="2300" b="0" dirty="0">
                <a:solidFill>
                  <a:schemeClr val="tx1"/>
                </a:solidFill>
              </a:rPr>
              <a:t>A tank used by scuba divers has a </a:t>
            </a:r>
            <a:r>
              <a:rPr lang="en-US" altLang="en-US" sz="2300" b="0" i="1" dirty="0" err="1">
                <a:solidFill>
                  <a:schemeClr val="tx1"/>
                </a:solidFill>
              </a:rPr>
              <a:t>P</a:t>
            </a:r>
            <a:r>
              <a:rPr lang="en-US" altLang="en-US" sz="2300" b="0" baseline="-25000" dirty="0" err="1">
                <a:solidFill>
                  <a:schemeClr val="tx1"/>
                </a:solidFill>
              </a:rPr>
              <a:t>total</a:t>
            </a:r>
            <a:r>
              <a:rPr lang="en-US" altLang="en-US" sz="2300" b="0" dirty="0">
                <a:solidFill>
                  <a:schemeClr val="tx1"/>
                </a:solidFill>
              </a:rPr>
              <a:t> of 2.21 </a:t>
            </a:r>
            <a:r>
              <a:rPr lang="en-US" altLang="en-US" sz="2300" b="0" dirty="0">
                <a:solidFill>
                  <a:schemeClr val="tx1"/>
                </a:solidFill>
                <a:sym typeface="Symbol" panose="05050102010706020507" pitchFamily="18" charset="2"/>
              </a:rPr>
              <a:t> 10</a:t>
            </a:r>
            <a:r>
              <a:rPr lang="en-US" altLang="en-US" sz="2300" b="0" baseline="30000" dirty="0">
                <a:solidFill>
                  <a:schemeClr val="tx1"/>
                </a:solidFill>
                <a:sym typeface="Symbol" panose="05050102010706020507" pitchFamily="18" charset="2"/>
              </a:rPr>
              <a:t>4</a:t>
            </a:r>
            <a:r>
              <a:rPr lang="en-US" altLang="en-US" sz="2300" b="0" dirty="0">
                <a:solidFill>
                  <a:schemeClr val="tx1"/>
                </a:solidFill>
                <a:sym typeface="Symbol" panose="05050102010706020507" pitchFamily="18" charset="2"/>
              </a:rPr>
              <a:t> </a:t>
            </a:r>
            <a:r>
              <a:rPr lang="en-US" altLang="en-US" sz="2300" b="0" dirty="0" err="1">
                <a:solidFill>
                  <a:schemeClr val="tx1"/>
                </a:solidFill>
                <a:sym typeface="Symbol" panose="05050102010706020507" pitchFamily="18" charset="2"/>
              </a:rPr>
              <a:t>kPa</a:t>
            </a:r>
            <a:r>
              <a:rPr lang="en-US" altLang="en-US" sz="2300" b="0" dirty="0">
                <a:solidFill>
                  <a:schemeClr val="tx1"/>
                </a:solidFill>
                <a:sym typeface="Symbol" panose="05050102010706020507" pitchFamily="18" charset="2"/>
              </a:rPr>
              <a:t>. If </a:t>
            </a:r>
            <a:r>
              <a:rPr lang="en-US" altLang="en-US" sz="2300" b="0" i="1" dirty="0">
                <a:solidFill>
                  <a:schemeClr val="tx1"/>
                </a:solidFill>
                <a:sym typeface="Symbol" panose="05050102010706020507" pitchFamily="18" charset="2"/>
              </a:rPr>
              <a:t>P</a:t>
            </a:r>
            <a:r>
              <a:rPr lang="en-US" altLang="en-US" sz="2300" b="0" baseline="-25000" dirty="0">
                <a:solidFill>
                  <a:schemeClr val="tx1"/>
                </a:solidFill>
                <a:sym typeface="Symbol" panose="05050102010706020507" pitchFamily="18" charset="2"/>
              </a:rPr>
              <a:t>N</a:t>
            </a:r>
            <a:r>
              <a:rPr lang="en-US" altLang="en-US" sz="2300" b="0" baseline="-55000" dirty="0">
                <a:solidFill>
                  <a:schemeClr val="tx1"/>
                </a:solidFill>
                <a:sym typeface="Symbol" panose="05050102010706020507" pitchFamily="18" charset="2"/>
              </a:rPr>
              <a:t>2</a:t>
            </a:r>
            <a:r>
              <a:rPr lang="en-US" altLang="en-US" sz="2300" b="0" dirty="0">
                <a:solidFill>
                  <a:schemeClr val="tx1"/>
                </a:solidFill>
                <a:sym typeface="Symbol" panose="05050102010706020507" pitchFamily="18" charset="2"/>
              </a:rPr>
              <a:t> is 1.72</a:t>
            </a:r>
            <a:r>
              <a:rPr lang="en-US" altLang="en-US" sz="2300" b="0" dirty="0">
                <a:solidFill>
                  <a:schemeClr val="tx1"/>
                </a:solidFill>
              </a:rPr>
              <a:t> </a:t>
            </a:r>
            <a:r>
              <a:rPr lang="en-US" altLang="en-US" sz="2300" b="0" dirty="0">
                <a:solidFill>
                  <a:schemeClr val="tx1"/>
                </a:solidFill>
                <a:sym typeface="Symbol" panose="05050102010706020507" pitchFamily="18" charset="2"/>
              </a:rPr>
              <a:t> 10</a:t>
            </a:r>
            <a:r>
              <a:rPr lang="en-US" altLang="en-US" sz="2300" b="0" baseline="30000" dirty="0">
                <a:solidFill>
                  <a:schemeClr val="tx1"/>
                </a:solidFill>
                <a:sym typeface="Symbol" panose="05050102010706020507" pitchFamily="18" charset="2"/>
              </a:rPr>
              <a:t>4</a:t>
            </a:r>
            <a:r>
              <a:rPr lang="en-US" altLang="en-US" sz="2300" b="0" dirty="0">
                <a:solidFill>
                  <a:schemeClr val="tx1"/>
                </a:solidFill>
                <a:sym typeface="Symbol" panose="05050102010706020507" pitchFamily="18" charset="2"/>
              </a:rPr>
              <a:t> </a:t>
            </a:r>
            <a:r>
              <a:rPr lang="en-US" altLang="en-US" sz="2300" b="0" dirty="0" err="1">
                <a:solidFill>
                  <a:schemeClr val="tx1"/>
                </a:solidFill>
                <a:sym typeface="Symbol" panose="05050102010706020507" pitchFamily="18" charset="2"/>
              </a:rPr>
              <a:t>kPa</a:t>
            </a:r>
            <a:r>
              <a:rPr lang="en-US" altLang="en-US" sz="2300" b="0" dirty="0">
                <a:solidFill>
                  <a:schemeClr val="tx1"/>
                </a:solidFill>
                <a:sym typeface="Symbol" panose="05050102010706020507" pitchFamily="18" charset="2"/>
              </a:rPr>
              <a:t> and </a:t>
            </a:r>
            <a:r>
              <a:rPr lang="en-US" altLang="en-US" sz="2300" b="0" i="1" dirty="0">
                <a:solidFill>
                  <a:schemeClr val="tx1"/>
                </a:solidFill>
                <a:sym typeface="Symbol" panose="05050102010706020507" pitchFamily="18" charset="2"/>
              </a:rPr>
              <a:t>P</a:t>
            </a:r>
            <a:r>
              <a:rPr lang="en-US" altLang="en-US" sz="2300" b="0" baseline="-25000" dirty="0">
                <a:solidFill>
                  <a:schemeClr val="tx1"/>
                </a:solidFill>
                <a:sym typeface="Symbol" panose="05050102010706020507" pitchFamily="18" charset="2"/>
              </a:rPr>
              <a:t>O</a:t>
            </a:r>
            <a:r>
              <a:rPr lang="en-US" altLang="en-US" sz="2300" b="0" baseline="-55000" dirty="0">
                <a:solidFill>
                  <a:schemeClr val="tx1"/>
                </a:solidFill>
                <a:sym typeface="Symbol" panose="05050102010706020507" pitchFamily="18" charset="2"/>
              </a:rPr>
              <a:t>2</a:t>
            </a:r>
            <a:r>
              <a:rPr lang="en-US" altLang="en-US" sz="2300" b="0" dirty="0">
                <a:solidFill>
                  <a:schemeClr val="tx1"/>
                </a:solidFill>
                <a:sym typeface="Symbol" panose="05050102010706020507" pitchFamily="18" charset="2"/>
              </a:rPr>
              <a:t> is 4.641 </a:t>
            </a:r>
            <a:r>
              <a:rPr lang="en-US" altLang="en-US" sz="2300" b="0" dirty="0">
                <a:solidFill>
                  <a:schemeClr val="tx1"/>
                </a:solidFill>
              </a:rPr>
              <a:t> </a:t>
            </a:r>
            <a:r>
              <a:rPr lang="en-US" altLang="en-US" sz="2300" b="0" dirty="0">
                <a:solidFill>
                  <a:schemeClr val="tx1"/>
                </a:solidFill>
                <a:sym typeface="Symbol" panose="05050102010706020507" pitchFamily="18" charset="2"/>
              </a:rPr>
              <a:t> 10</a:t>
            </a:r>
            <a:r>
              <a:rPr lang="en-US" altLang="en-US" sz="2300" b="0" baseline="30000" dirty="0">
                <a:solidFill>
                  <a:schemeClr val="tx1"/>
                </a:solidFill>
                <a:sym typeface="Symbol" panose="05050102010706020507" pitchFamily="18" charset="2"/>
              </a:rPr>
              <a:t>3</a:t>
            </a:r>
            <a:r>
              <a:rPr lang="en-US" altLang="en-US" sz="2300" b="0" dirty="0">
                <a:solidFill>
                  <a:schemeClr val="tx1"/>
                </a:solidFill>
                <a:sym typeface="Symbol" panose="05050102010706020507" pitchFamily="18" charset="2"/>
              </a:rPr>
              <a:t> </a:t>
            </a:r>
            <a:r>
              <a:rPr lang="en-US" altLang="en-US" sz="2300" b="0" dirty="0" err="1">
                <a:solidFill>
                  <a:schemeClr val="tx1"/>
                </a:solidFill>
                <a:sym typeface="Symbol" panose="05050102010706020507" pitchFamily="18" charset="2"/>
              </a:rPr>
              <a:t>kPa</a:t>
            </a:r>
            <a:r>
              <a:rPr lang="en-US" altLang="en-US" sz="2300" b="0" dirty="0">
                <a:solidFill>
                  <a:schemeClr val="tx1"/>
                </a:solidFill>
                <a:sym typeface="Symbol" panose="05050102010706020507" pitchFamily="18" charset="2"/>
              </a:rPr>
              <a:t>, what is the partial pressure of any other gases in the scuba tank (</a:t>
            </a:r>
            <a:r>
              <a:rPr lang="en-US" altLang="en-US" sz="2300" b="0" i="1" dirty="0">
                <a:solidFill>
                  <a:schemeClr val="tx1"/>
                </a:solidFill>
                <a:sym typeface="Symbol" panose="05050102010706020507" pitchFamily="18" charset="2"/>
              </a:rPr>
              <a:t>P</a:t>
            </a:r>
            <a:r>
              <a:rPr lang="en-US" altLang="en-US" sz="2300" b="0" baseline="-25000" dirty="0">
                <a:solidFill>
                  <a:schemeClr val="tx1"/>
                </a:solidFill>
                <a:sym typeface="Symbol" panose="05050102010706020507" pitchFamily="18" charset="2"/>
              </a:rPr>
              <a:t>other</a:t>
            </a:r>
            <a:r>
              <a:rPr lang="en-US" altLang="en-US" sz="2300" b="0" dirty="0">
                <a:solidFill>
                  <a:schemeClr val="tx1"/>
                </a:solidFill>
                <a:sym typeface="Symbol" panose="05050102010706020507" pitchFamily="18" charset="2"/>
              </a:rPr>
              <a:t>)</a:t>
            </a:r>
            <a:r>
              <a:rPr lang="en-US" altLang="en-US" sz="2300" b="0" i="1" dirty="0">
                <a:solidFill>
                  <a:schemeClr val="tx1"/>
                </a:solidFill>
                <a:sym typeface="Symbol" panose="05050102010706020507" pitchFamily="18" charset="2"/>
              </a:rPr>
              <a:t>?</a:t>
            </a:r>
          </a:p>
          <a:p>
            <a:pPr marL="0" indent="0">
              <a:lnSpc>
                <a:spcPct val="120000"/>
              </a:lnSpc>
            </a:pPr>
            <a:endParaRPr lang="en-US" altLang="en-US" sz="2400" dirty="0">
              <a:solidFill>
                <a:srgbClr val="000000"/>
              </a:solidFill>
            </a:endParaRPr>
          </a:p>
          <a:p>
            <a:pPr marL="0" indent="0">
              <a:lnSpc>
                <a:spcPct val="120000"/>
              </a:lnSpc>
            </a:pPr>
            <a:endParaRPr lang="en-US" altLang="en-US" sz="2400" baseline="-25000" dirty="0">
              <a:solidFill>
                <a:srgbClr val="000000"/>
              </a:solidFill>
            </a:endParaRPr>
          </a:p>
          <a:p>
            <a:pPr marL="0" indent="0">
              <a:lnSpc>
                <a:spcPct val="120000"/>
              </a:lnSpc>
            </a:pPr>
            <a:endParaRPr lang="en-US" altLang="en-US" sz="2300" b="0" i="1" dirty="0">
              <a:solidFill>
                <a:schemeClr val="tx1"/>
              </a:solidFill>
              <a:sym typeface="Symbol" panose="05050102010706020507" pitchFamily="18" charset="2"/>
            </a:endParaRPr>
          </a:p>
        </p:txBody>
      </p:sp>
      <p:sp>
        <p:nvSpPr>
          <p:cNvPr id="2" name="Footer Placeholder 1"/>
          <p:cNvSpPr>
            <a:spLocks noGrp="1"/>
          </p:cNvSpPr>
          <p:nvPr>
            <p:ph type="ftr" sz="quarter" idx="10"/>
          </p:nvPr>
        </p:nvSpPr>
        <p:spPr/>
        <p:txBody>
          <a:bodyPr/>
          <a:lstStyle/>
          <a:p>
            <a:r>
              <a:rPr lang="en-US" altLang="en-US">
                <a:solidFill>
                  <a:srgbClr val="000000"/>
                </a:solidFill>
              </a:rPr>
              <a:t>Chapter 14 Gas Laws</a:t>
            </a:r>
          </a:p>
        </p:txBody>
      </p:sp>
    </p:spTree>
    <p:extLst>
      <p:ext uri="{BB962C8B-B14F-4D97-AF65-F5344CB8AC3E}">
        <p14:creationId xmlns:p14="http://schemas.microsoft.com/office/powerpoint/2010/main" val="25665192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7" name="Rectangle 3"/>
          <p:cNvSpPr>
            <a:spLocks noGrp="1" noChangeArrowheads="1"/>
          </p:cNvSpPr>
          <p:nvPr>
            <p:ph type="body" idx="1"/>
          </p:nvPr>
        </p:nvSpPr>
        <p:spPr>
          <a:xfrm>
            <a:off x="152400" y="990600"/>
            <a:ext cx="8991600" cy="5257800"/>
          </a:xfrm>
        </p:spPr>
        <p:txBody>
          <a:bodyPr/>
          <a:lstStyle/>
          <a:p>
            <a:pPr marL="0" indent="0">
              <a:lnSpc>
                <a:spcPct val="120000"/>
              </a:lnSpc>
            </a:pPr>
            <a:r>
              <a:rPr lang="en-US" altLang="en-US" sz="2300" b="0" dirty="0">
                <a:solidFill>
                  <a:schemeClr val="tx1"/>
                </a:solidFill>
              </a:rPr>
              <a:t>A tank used by scuba divers has a </a:t>
            </a:r>
            <a:r>
              <a:rPr lang="en-US" altLang="en-US" sz="2300" b="0" i="1" dirty="0" err="1">
                <a:solidFill>
                  <a:srgbClr val="FF0000"/>
                </a:solidFill>
              </a:rPr>
              <a:t>P</a:t>
            </a:r>
            <a:r>
              <a:rPr lang="en-US" altLang="en-US" sz="2300" b="0" baseline="-25000" dirty="0" err="1">
                <a:solidFill>
                  <a:srgbClr val="FF0000"/>
                </a:solidFill>
              </a:rPr>
              <a:t>total</a:t>
            </a:r>
            <a:r>
              <a:rPr lang="en-US" altLang="en-US" sz="2300" b="0" dirty="0">
                <a:solidFill>
                  <a:schemeClr val="tx1"/>
                </a:solidFill>
              </a:rPr>
              <a:t> of 2.21 </a:t>
            </a:r>
            <a:r>
              <a:rPr lang="en-US" altLang="en-US" sz="2300" b="0" dirty="0">
                <a:solidFill>
                  <a:schemeClr val="tx1"/>
                </a:solidFill>
                <a:sym typeface="Symbol" panose="05050102010706020507" pitchFamily="18" charset="2"/>
              </a:rPr>
              <a:t> 10</a:t>
            </a:r>
            <a:r>
              <a:rPr lang="en-US" altLang="en-US" sz="2300" b="0" baseline="30000" dirty="0">
                <a:solidFill>
                  <a:schemeClr val="tx1"/>
                </a:solidFill>
                <a:sym typeface="Symbol" panose="05050102010706020507" pitchFamily="18" charset="2"/>
              </a:rPr>
              <a:t>4</a:t>
            </a:r>
            <a:r>
              <a:rPr lang="en-US" altLang="en-US" sz="2300" b="0" dirty="0">
                <a:solidFill>
                  <a:schemeClr val="tx1"/>
                </a:solidFill>
                <a:sym typeface="Symbol" panose="05050102010706020507" pitchFamily="18" charset="2"/>
              </a:rPr>
              <a:t> </a:t>
            </a:r>
            <a:r>
              <a:rPr lang="en-US" altLang="en-US" sz="2300" b="0" dirty="0" err="1">
                <a:solidFill>
                  <a:schemeClr val="tx1"/>
                </a:solidFill>
                <a:sym typeface="Symbol" panose="05050102010706020507" pitchFamily="18" charset="2"/>
              </a:rPr>
              <a:t>kPa</a:t>
            </a:r>
            <a:r>
              <a:rPr lang="en-US" altLang="en-US" sz="2300" b="0" dirty="0">
                <a:solidFill>
                  <a:schemeClr val="tx1"/>
                </a:solidFill>
                <a:sym typeface="Symbol" panose="05050102010706020507" pitchFamily="18" charset="2"/>
              </a:rPr>
              <a:t>. If </a:t>
            </a:r>
            <a:r>
              <a:rPr lang="en-US" altLang="en-US" sz="2300" b="0" i="1" dirty="0">
                <a:solidFill>
                  <a:srgbClr val="FF0000"/>
                </a:solidFill>
                <a:sym typeface="Symbol" panose="05050102010706020507" pitchFamily="18" charset="2"/>
              </a:rPr>
              <a:t>P</a:t>
            </a:r>
            <a:r>
              <a:rPr lang="en-US" altLang="en-US" sz="2300" b="0" baseline="-25000" dirty="0">
                <a:solidFill>
                  <a:srgbClr val="FF0000"/>
                </a:solidFill>
                <a:sym typeface="Symbol" panose="05050102010706020507" pitchFamily="18" charset="2"/>
              </a:rPr>
              <a:t>N</a:t>
            </a:r>
            <a:r>
              <a:rPr lang="en-US" altLang="en-US" sz="2300" b="0" baseline="-55000" dirty="0">
                <a:solidFill>
                  <a:srgbClr val="FF0000"/>
                </a:solidFill>
                <a:sym typeface="Symbol" panose="05050102010706020507" pitchFamily="18" charset="2"/>
              </a:rPr>
              <a:t>2</a:t>
            </a:r>
            <a:r>
              <a:rPr lang="en-US" altLang="en-US" sz="2300" b="0" dirty="0">
                <a:solidFill>
                  <a:schemeClr val="tx1"/>
                </a:solidFill>
                <a:sym typeface="Symbol" panose="05050102010706020507" pitchFamily="18" charset="2"/>
              </a:rPr>
              <a:t> is 1.72</a:t>
            </a:r>
            <a:r>
              <a:rPr lang="en-US" altLang="en-US" sz="2300" b="0" dirty="0">
                <a:solidFill>
                  <a:schemeClr val="tx1"/>
                </a:solidFill>
              </a:rPr>
              <a:t> </a:t>
            </a:r>
            <a:r>
              <a:rPr lang="en-US" altLang="en-US" sz="2300" b="0" dirty="0">
                <a:solidFill>
                  <a:schemeClr val="tx1"/>
                </a:solidFill>
                <a:sym typeface="Symbol" panose="05050102010706020507" pitchFamily="18" charset="2"/>
              </a:rPr>
              <a:t> 10</a:t>
            </a:r>
            <a:r>
              <a:rPr lang="en-US" altLang="en-US" sz="2300" b="0" baseline="30000" dirty="0">
                <a:solidFill>
                  <a:schemeClr val="tx1"/>
                </a:solidFill>
                <a:sym typeface="Symbol" panose="05050102010706020507" pitchFamily="18" charset="2"/>
              </a:rPr>
              <a:t>4</a:t>
            </a:r>
            <a:r>
              <a:rPr lang="en-US" altLang="en-US" sz="2300" b="0" dirty="0">
                <a:solidFill>
                  <a:schemeClr val="tx1"/>
                </a:solidFill>
                <a:sym typeface="Symbol" panose="05050102010706020507" pitchFamily="18" charset="2"/>
              </a:rPr>
              <a:t> </a:t>
            </a:r>
            <a:r>
              <a:rPr lang="en-US" altLang="en-US" sz="2300" b="0" dirty="0" err="1">
                <a:solidFill>
                  <a:schemeClr val="tx1"/>
                </a:solidFill>
                <a:sym typeface="Symbol" panose="05050102010706020507" pitchFamily="18" charset="2"/>
              </a:rPr>
              <a:t>kPa</a:t>
            </a:r>
            <a:r>
              <a:rPr lang="en-US" altLang="en-US" sz="2300" b="0" dirty="0">
                <a:solidFill>
                  <a:schemeClr val="tx1"/>
                </a:solidFill>
                <a:sym typeface="Symbol" panose="05050102010706020507" pitchFamily="18" charset="2"/>
              </a:rPr>
              <a:t> and </a:t>
            </a:r>
            <a:r>
              <a:rPr lang="en-US" altLang="en-US" sz="2300" b="0" i="1" dirty="0">
                <a:solidFill>
                  <a:srgbClr val="FF0000"/>
                </a:solidFill>
                <a:sym typeface="Symbol" panose="05050102010706020507" pitchFamily="18" charset="2"/>
              </a:rPr>
              <a:t>P</a:t>
            </a:r>
            <a:r>
              <a:rPr lang="en-US" altLang="en-US" sz="2300" b="0" baseline="-25000" dirty="0">
                <a:solidFill>
                  <a:srgbClr val="FF0000"/>
                </a:solidFill>
                <a:sym typeface="Symbol" panose="05050102010706020507" pitchFamily="18" charset="2"/>
              </a:rPr>
              <a:t>O</a:t>
            </a:r>
            <a:r>
              <a:rPr lang="en-US" altLang="en-US" sz="2300" b="0" baseline="-55000" dirty="0">
                <a:solidFill>
                  <a:srgbClr val="FF0000"/>
                </a:solidFill>
                <a:sym typeface="Symbol" panose="05050102010706020507" pitchFamily="18" charset="2"/>
              </a:rPr>
              <a:t>2</a:t>
            </a:r>
            <a:r>
              <a:rPr lang="en-US" altLang="en-US" sz="2300" b="0" dirty="0">
                <a:solidFill>
                  <a:schemeClr val="tx1"/>
                </a:solidFill>
                <a:sym typeface="Symbol" panose="05050102010706020507" pitchFamily="18" charset="2"/>
              </a:rPr>
              <a:t> is 4.641 </a:t>
            </a:r>
            <a:r>
              <a:rPr lang="en-US" altLang="en-US" sz="2300" b="0" dirty="0">
                <a:solidFill>
                  <a:schemeClr val="tx1"/>
                </a:solidFill>
              </a:rPr>
              <a:t> </a:t>
            </a:r>
            <a:r>
              <a:rPr lang="en-US" altLang="en-US" sz="2300" b="0" dirty="0">
                <a:solidFill>
                  <a:schemeClr val="tx1"/>
                </a:solidFill>
                <a:sym typeface="Symbol" panose="05050102010706020507" pitchFamily="18" charset="2"/>
              </a:rPr>
              <a:t> 10</a:t>
            </a:r>
            <a:r>
              <a:rPr lang="en-US" altLang="en-US" sz="2300" b="0" baseline="30000" dirty="0">
                <a:solidFill>
                  <a:schemeClr val="tx1"/>
                </a:solidFill>
                <a:sym typeface="Symbol" panose="05050102010706020507" pitchFamily="18" charset="2"/>
              </a:rPr>
              <a:t>3</a:t>
            </a:r>
            <a:r>
              <a:rPr lang="en-US" altLang="en-US" sz="2300" b="0" dirty="0">
                <a:solidFill>
                  <a:schemeClr val="tx1"/>
                </a:solidFill>
                <a:sym typeface="Symbol" panose="05050102010706020507" pitchFamily="18" charset="2"/>
              </a:rPr>
              <a:t> </a:t>
            </a:r>
            <a:r>
              <a:rPr lang="en-US" altLang="en-US" sz="2300" b="0" dirty="0" err="1">
                <a:solidFill>
                  <a:schemeClr val="tx1"/>
                </a:solidFill>
                <a:sym typeface="Symbol" panose="05050102010706020507" pitchFamily="18" charset="2"/>
              </a:rPr>
              <a:t>kPa</a:t>
            </a:r>
            <a:r>
              <a:rPr lang="en-US" altLang="en-US" sz="2300" b="0" dirty="0">
                <a:solidFill>
                  <a:schemeClr val="tx1"/>
                </a:solidFill>
                <a:sym typeface="Symbol" panose="05050102010706020507" pitchFamily="18" charset="2"/>
              </a:rPr>
              <a:t>, what is the </a:t>
            </a:r>
            <a:r>
              <a:rPr lang="en-US" altLang="en-US" sz="2300" dirty="0">
                <a:solidFill>
                  <a:srgbClr val="FFFF00"/>
                </a:solidFill>
                <a:effectLst>
                  <a:outerShdw blurRad="38100" dist="38100" dir="2700000" algn="tl">
                    <a:srgbClr val="000000">
                      <a:alpha val="43137"/>
                    </a:srgbClr>
                  </a:outerShdw>
                </a:effectLst>
                <a:sym typeface="Symbol" panose="05050102010706020507" pitchFamily="18" charset="2"/>
              </a:rPr>
              <a:t>partial pressure</a:t>
            </a:r>
            <a:r>
              <a:rPr lang="en-US" altLang="en-US" sz="2300" b="0" dirty="0">
                <a:solidFill>
                  <a:schemeClr val="tx1"/>
                </a:solidFill>
                <a:sym typeface="Symbol" panose="05050102010706020507" pitchFamily="18" charset="2"/>
              </a:rPr>
              <a:t> of any </a:t>
            </a:r>
            <a:r>
              <a:rPr lang="en-US" altLang="en-US" sz="2300" dirty="0">
                <a:solidFill>
                  <a:srgbClr val="FFFF00"/>
                </a:solidFill>
                <a:effectLst>
                  <a:outerShdw blurRad="38100" dist="38100" dir="2700000" algn="tl">
                    <a:srgbClr val="000000">
                      <a:alpha val="43137"/>
                    </a:srgbClr>
                  </a:outerShdw>
                </a:effectLst>
                <a:sym typeface="Symbol" panose="05050102010706020507" pitchFamily="18" charset="2"/>
              </a:rPr>
              <a:t>other gases </a:t>
            </a:r>
            <a:r>
              <a:rPr lang="en-US" altLang="en-US" sz="2300" b="0" dirty="0">
                <a:solidFill>
                  <a:schemeClr val="tx1"/>
                </a:solidFill>
                <a:sym typeface="Symbol" panose="05050102010706020507" pitchFamily="18" charset="2"/>
              </a:rPr>
              <a:t>in the scuba tank (</a:t>
            </a:r>
            <a:r>
              <a:rPr lang="en-US" altLang="en-US" sz="2300" b="0" i="1" dirty="0">
                <a:solidFill>
                  <a:schemeClr val="tx1"/>
                </a:solidFill>
                <a:sym typeface="Symbol" panose="05050102010706020507" pitchFamily="18" charset="2"/>
              </a:rPr>
              <a:t>P</a:t>
            </a:r>
            <a:r>
              <a:rPr lang="en-US" altLang="en-US" sz="2300" b="0" baseline="-25000" dirty="0">
                <a:solidFill>
                  <a:schemeClr val="tx1"/>
                </a:solidFill>
                <a:sym typeface="Symbol" panose="05050102010706020507" pitchFamily="18" charset="2"/>
              </a:rPr>
              <a:t>other</a:t>
            </a:r>
            <a:r>
              <a:rPr lang="en-US" altLang="en-US" sz="2300" b="0" dirty="0">
                <a:solidFill>
                  <a:schemeClr val="tx1"/>
                </a:solidFill>
                <a:sym typeface="Symbol" panose="05050102010706020507" pitchFamily="18" charset="2"/>
              </a:rPr>
              <a:t>)</a:t>
            </a:r>
            <a:r>
              <a:rPr lang="en-US" altLang="en-US" sz="2300" b="0" i="1" dirty="0">
                <a:solidFill>
                  <a:schemeClr val="tx1"/>
                </a:solidFill>
                <a:sym typeface="Symbol" panose="05050102010706020507" pitchFamily="18" charset="2"/>
              </a:rPr>
              <a:t>?</a:t>
            </a:r>
          </a:p>
          <a:p>
            <a:pPr marL="0" indent="0" algn="ctr">
              <a:lnSpc>
                <a:spcPct val="120000"/>
              </a:lnSpc>
            </a:pPr>
            <a:r>
              <a:rPr lang="en-US" altLang="en-US" sz="2400" i="1" dirty="0" err="1">
                <a:solidFill>
                  <a:srgbClr val="FF0000"/>
                </a:solidFill>
              </a:rPr>
              <a:t>P</a:t>
            </a:r>
            <a:r>
              <a:rPr lang="en-US" altLang="en-US" sz="2400" baseline="-25000" dirty="0" err="1">
                <a:solidFill>
                  <a:srgbClr val="FF0000"/>
                </a:solidFill>
              </a:rPr>
              <a:t>total</a:t>
            </a:r>
            <a:r>
              <a:rPr lang="en-US" altLang="en-US" sz="2400" dirty="0">
                <a:solidFill>
                  <a:srgbClr val="FF0000"/>
                </a:solidFill>
              </a:rPr>
              <a:t> = </a:t>
            </a:r>
            <a:r>
              <a:rPr lang="en-US" altLang="en-US" sz="2400" i="1" dirty="0">
                <a:solidFill>
                  <a:srgbClr val="FF0000"/>
                </a:solidFill>
              </a:rPr>
              <a:t>P</a:t>
            </a:r>
            <a:r>
              <a:rPr lang="en-US" altLang="en-US" sz="2400" baseline="-25000" dirty="0">
                <a:solidFill>
                  <a:srgbClr val="FF0000"/>
                </a:solidFill>
              </a:rPr>
              <a:t>O</a:t>
            </a:r>
            <a:r>
              <a:rPr lang="en-US" altLang="en-US" sz="2400" baseline="-55000" dirty="0">
                <a:solidFill>
                  <a:srgbClr val="FF0000"/>
                </a:solidFill>
              </a:rPr>
              <a:t>2</a:t>
            </a:r>
            <a:r>
              <a:rPr lang="en-US" altLang="en-US" sz="2400" dirty="0">
                <a:solidFill>
                  <a:srgbClr val="FF0000"/>
                </a:solidFill>
              </a:rPr>
              <a:t> + </a:t>
            </a:r>
            <a:r>
              <a:rPr lang="en-US" altLang="en-US" sz="2400" i="1" dirty="0">
                <a:solidFill>
                  <a:srgbClr val="FF0000"/>
                </a:solidFill>
              </a:rPr>
              <a:t>P</a:t>
            </a:r>
            <a:r>
              <a:rPr lang="en-US" altLang="en-US" sz="2400" baseline="-25000" dirty="0">
                <a:solidFill>
                  <a:srgbClr val="FF0000"/>
                </a:solidFill>
              </a:rPr>
              <a:t>N</a:t>
            </a:r>
            <a:r>
              <a:rPr lang="en-US" altLang="en-US" sz="2400" baseline="-55000" dirty="0">
                <a:solidFill>
                  <a:srgbClr val="FF0000"/>
                </a:solidFill>
              </a:rPr>
              <a:t>2</a:t>
            </a:r>
            <a:r>
              <a:rPr lang="en-US" altLang="en-US" sz="2400" dirty="0">
                <a:solidFill>
                  <a:srgbClr val="FF0000"/>
                </a:solidFill>
              </a:rPr>
              <a:t> + </a:t>
            </a:r>
            <a:r>
              <a:rPr lang="en-US" altLang="en-US" sz="2400" i="1" dirty="0">
                <a:solidFill>
                  <a:srgbClr val="7030A0"/>
                </a:solidFill>
              </a:rPr>
              <a:t>P</a:t>
            </a:r>
            <a:r>
              <a:rPr lang="en-US" altLang="en-US" sz="2400" baseline="-25000" dirty="0">
                <a:solidFill>
                  <a:srgbClr val="7030A0"/>
                </a:solidFill>
              </a:rPr>
              <a:t>others</a:t>
            </a:r>
            <a:r>
              <a:rPr lang="en-US" altLang="en-US" sz="2400" dirty="0">
                <a:solidFill>
                  <a:srgbClr val="7030A0"/>
                </a:solidFill>
              </a:rPr>
              <a:t> </a:t>
            </a:r>
          </a:p>
          <a:p>
            <a:pPr marL="0" indent="0" algn="ctr">
              <a:lnSpc>
                <a:spcPct val="120000"/>
              </a:lnSpc>
            </a:pPr>
            <a:endParaRPr lang="en-US" altLang="en-US" sz="800" dirty="0">
              <a:solidFill>
                <a:srgbClr val="000000"/>
              </a:solidFill>
            </a:endParaRPr>
          </a:p>
          <a:p>
            <a:pPr marL="0" indent="0" algn="ctr">
              <a:lnSpc>
                <a:spcPct val="120000"/>
              </a:lnSpc>
            </a:pPr>
            <a:r>
              <a:rPr lang="en-US" altLang="en-US" sz="2400" i="1" dirty="0">
                <a:solidFill>
                  <a:srgbClr val="7030A0"/>
                </a:solidFill>
              </a:rPr>
              <a:t>P</a:t>
            </a:r>
            <a:r>
              <a:rPr lang="en-US" altLang="en-US" sz="2400" baseline="-25000" dirty="0">
                <a:solidFill>
                  <a:srgbClr val="7030A0"/>
                </a:solidFill>
              </a:rPr>
              <a:t>others</a:t>
            </a:r>
            <a:r>
              <a:rPr lang="en-US" altLang="en-US" sz="2400" dirty="0">
                <a:solidFill>
                  <a:srgbClr val="00B050"/>
                </a:solidFill>
              </a:rPr>
              <a:t> = </a:t>
            </a:r>
            <a:r>
              <a:rPr lang="en-US" altLang="en-US" sz="2400" i="1" dirty="0" err="1">
                <a:solidFill>
                  <a:srgbClr val="00B050"/>
                </a:solidFill>
              </a:rPr>
              <a:t>P</a:t>
            </a:r>
            <a:r>
              <a:rPr lang="en-US" altLang="en-US" sz="2400" baseline="-25000" dirty="0" err="1">
                <a:solidFill>
                  <a:srgbClr val="00B050"/>
                </a:solidFill>
              </a:rPr>
              <a:t>total</a:t>
            </a:r>
            <a:r>
              <a:rPr lang="en-US" altLang="en-US" sz="2400" dirty="0">
                <a:solidFill>
                  <a:srgbClr val="00B050"/>
                </a:solidFill>
              </a:rPr>
              <a:t> </a:t>
            </a:r>
            <a:r>
              <a:rPr lang="en-US" altLang="en-US" sz="2400" dirty="0">
                <a:solidFill>
                  <a:srgbClr val="00B050"/>
                </a:solidFill>
                <a:cs typeface="Arial" panose="020B0604020202020204" pitchFamily="34" charset="0"/>
              </a:rPr>
              <a:t>–</a:t>
            </a:r>
            <a:r>
              <a:rPr lang="en-US" altLang="en-US" sz="2400" dirty="0">
                <a:solidFill>
                  <a:srgbClr val="00B050"/>
                </a:solidFill>
              </a:rPr>
              <a:t> (</a:t>
            </a:r>
            <a:r>
              <a:rPr lang="en-US" altLang="en-US" sz="2400" i="1" dirty="0">
                <a:solidFill>
                  <a:srgbClr val="00B050"/>
                </a:solidFill>
              </a:rPr>
              <a:t>P</a:t>
            </a:r>
            <a:r>
              <a:rPr lang="en-US" altLang="en-US" sz="2400" baseline="-25000" dirty="0">
                <a:solidFill>
                  <a:srgbClr val="00B050"/>
                </a:solidFill>
              </a:rPr>
              <a:t>N</a:t>
            </a:r>
            <a:r>
              <a:rPr lang="en-US" altLang="en-US" sz="2400" baseline="-55000" dirty="0">
                <a:solidFill>
                  <a:srgbClr val="00B050"/>
                </a:solidFill>
              </a:rPr>
              <a:t>2</a:t>
            </a:r>
            <a:r>
              <a:rPr lang="en-US" altLang="en-US" sz="2400" dirty="0">
                <a:solidFill>
                  <a:srgbClr val="00B050"/>
                </a:solidFill>
              </a:rPr>
              <a:t> + </a:t>
            </a:r>
            <a:r>
              <a:rPr lang="en-US" altLang="en-US" sz="2400" i="1" dirty="0">
                <a:solidFill>
                  <a:srgbClr val="00B050"/>
                </a:solidFill>
              </a:rPr>
              <a:t>P</a:t>
            </a:r>
            <a:r>
              <a:rPr lang="en-US" altLang="en-US" sz="2400" baseline="-25000" dirty="0">
                <a:solidFill>
                  <a:srgbClr val="00B050"/>
                </a:solidFill>
              </a:rPr>
              <a:t>O</a:t>
            </a:r>
            <a:r>
              <a:rPr lang="en-US" altLang="en-US" sz="2400" baseline="-55000" dirty="0">
                <a:solidFill>
                  <a:srgbClr val="00B050"/>
                </a:solidFill>
              </a:rPr>
              <a:t>2</a:t>
            </a:r>
            <a:r>
              <a:rPr lang="en-US" altLang="en-US" sz="2400" dirty="0">
                <a:solidFill>
                  <a:srgbClr val="00B050"/>
                </a:solidFill>
              </a:rPr>
              <a:t>) </a:t>
            </a:r>
          </a:p>
          <a:p>
            <a:pPr marL="0" indent="0" algn="ctr">
              <a:lnSpc>
                <a:spcPct val="120000"/>
              </a:lnSpc>
            </a:pPr>
            <a:endParaRPr lang="en-US" altLang="en-US" sz="800" dirty="0">
              <a:solidFill>
                <a:srgbClr val="000000"/>
              </a:solidFill>
            </a:endParaRPr>
          </a:p>
          <a:p>
            <a:pPr marL="0" indent="0" algn="ctr">
              <a:lnSpc>
                <a:spcPct val="120000"/>
              </a:lnSpc>
            </a:pPr>
            <a:r>
              <a:rPr lang="en-US" altLang="en-US" sz="2400" i="1" dirty="0">
                <a:solidFill>
                  <a:srgbClr val="7030A0"/>
                </a:solidFill>
              </a:rPr>
              <a:t>P</a:t>
            </a:r>
            <a:r>
              <a:rPr lang="en-US" altLang="en-US" sz="2400" baseline="-25000" dirty="0">
                <a:solidFill>
                  <a:srgbClr val="7030A0"/>
                </a:solidFill>
              </a:rPr>
              <a:t>others</a:t>
            </a:r>
            <a:r>
              <a:rPr lang="en-US" altLang="en-US" sz="2400" dirty="0">
                <a:solidFill>
                  <a:srgbClr val="000000"/>
                </a:solidFill>
              </a:rPr>
              <a:t> </a:t>
            </a:r>
            <a:r>
              <a:rPr lang="en-US" altLang="en-US" sz="2400" dirty="0">
                <a:solidFill>
                  <a:srgbClr val="0070C0"/>
                </a:solidFill>
              </a:rPr>
              <a:t>= 2.21 </a:t>
            </a:r>
            <a:r>
              <a:rPr lang="en-US" altLang="en-US" sz="2400" dirty="0">
                <a:solidFill>
                  <a:srgbClr val="0070C0"/>
                </a:solidFill>
                <a:sym typeface="Symbol" panose="05050102010706020507" pitchFamily="18" charset="2"/>
              </a:rPr>
              <a:t> 10</a:t>
            </a:r>
            <a:r>
              <a:rPr lang="en-US" altLang="en-US" sz="2400" baseline="30000" dirty="0">
                <a:solidFill>
                  <a:srgbClr val="0070C0"/>
                </a:solidFill>
                <a:sym typeface="Symbol" panose="05050102010706020507" pitchFamily="18" charset="2"/>
              </a:rPr>
              <a:t>4</a:t>
            </a:r>
            <a:r>
              <a:rPr lang="en-US" altLang="en-US" sz="2400" dirty="0">
                <a:solidFill>
                  <a:srgbClr val="0070C0"/>
                </a:solidFill>
                <a:sym typeface="Symbol" panose="05050102010706020507" pitchFamily="18" charset="2"/>
              </a:rPr>
              <a:t> </a:t>
            </a:r>
            <a:r>
              <a:rPr lang="en-US" altLang="en-US" sz="2400" dirty="0" err="1">
                <a:solidFill>
                  <a:srgbClr val="0070C0"/>
                </a:solidFill>
                <a:sym typeface="Symbol" panose="05050102010706020507" pitchFamily="18" charset="2"/>
              </a:rPr>
              <a:t>kPa</a:t>
            </a:r>
            <a:r>
              <a:rPr lang="en-US" altLang="en-US" sz="2400" dirty="0">
                <a:solidFill>
                  <a:srgbClr val="0070C0"/>
                </a:solidFill>
              </a:rPr>
              <a:t> </a:t>
            </a:r>
            <a:r>
              <a:rPr lang="en-US" altLang="en-US" sz="2400" dirty="0">
                <a:solidFill>
                  <a:srgbClr val="0070C0"/>
                </a:solidFill>
                <a:cs typeface="Arial" panose="020B0604020202020204" pitchFamily="34" charset="0"/>
              </a:rPr>
              <a:t>–</a:t>
            </a:r>
            <a:r>
              <a:rPr lang="en-US" altLang="en-US" sz="2400" dirty="0">
                <a:solidFill>
                  <a:srgbClr val="0070C0"/>
                </a:solidFill>
              </a:rPr>
              <a:t> (1.72 </a:t>
            </a:r>
            <a:r>
              <a:rPr lang="en-US" altLang="en-US" sz="2400" dirty="0">
                <a:solidFill>
                  <a:srgbClr val="0070C0"/>
                </a:solidFill>
                <a:sym typeface="Symbol" panose="05050102010706020507" pitchFamily="18" charset="2"/>
              </a:rPr>
              <a:t> 10</a:t>
            </a:r>
            <a:r>
              <a:rPr lang="en-US" altLang="en-US" sz="2400" baseline="30000" dirty="0">
                <a:solidFill>
                  <a:srgbClr val="0070C0"/>
                </a:solidFill>
                <a:sym typeface="Symbol" panose="05050102010706020507" pitchFamily="18" charset="2"/>
              </a:rPr>
              <a:t>4</a:t>
            </a:r>
            <a:r>
              <a:rPr lang="en-US" altLang="en-US" sz="2400" dirty="0">
                <a:solidFill>
                  <a:srgbClr val="0070C0"/>
                </a:solidFill>
                <a:sym typeface="Symbol" panose="05050102010706020507" pitchFamily="18" charset="2"/>
              </a:rPr>
              <a:t> </a:t>
            </a:r>
            <a:r>
              <a:rPr lang="en-US" altLang="en-US" sz="2400" dirty="0" err="1">
                <a:solidFill>
                  <a:srgbClr val="0070C0"/>
                </a:solidFill>
                <a:sym typeface="Symbol" panose="05050102010706020507" pitchFamily="18" charset="2"/>
              </a:rPr>
              <a:t>kPa</a:t>
            </a:r>
            <a:r>
              <a:rPr lang="en-US" altLang="en-US" sz="2400" dirty="0">
                <a:solidFill>
                  <a:srgbClr val="0070C0"/>
                </a:solidFill>
              </a:rPr>
              <a:t>  + </a:t>
            </a:r>
            <a:r>
              <a:rPr lang="en-US" altLang="en-US" sz="2400" dirty="0">
                <a:solidFill>
                  <a:srgbClr val="0070C0"/>
                </a:solidFill>
                <a:sym typeface="Symbol" panose="05050102010706020507" pitchFamily="18" charset="2"/>
              </a:rPr>
              <a:t>4.641 </a:t>
            </a:r>
            <a:r>
              <a:rPr lang="en-US" altLang="en-US" sz="2400" dirty="0">
                <a:solidFill>
                  <a:srgbClr val="0070C0"/>
                </a:solidFill>
              </a:rPr>
              <a:t> </a:t>
            </a:r>
            <a:r>
              <a:rPr lang="en-US" altLang="en-US" sz="2400" dirty="0">
                <a:solidFill>
                  <a:srgbClr val="0070C0"/>
                </a:solidFill>
                <a:sym typeface="Symbol" panose="05050102010706020507" pitchFamily="18" charset="2"/>
              </a:rPr>
              <a:t> 10</a:t>
            </a:r>
            <a:r>
              <a:rPr lang="en-US" altLang="en-US" sz="2400" baseline="30000" dirty="0">
                <a:solidFill>
                  <a:srgbClr val="0070C0"/>
                </a:solidFill>
                <a:sym typeface="Symbol" panose="05050102010706020507" pitchFamily="18" charset="2"/>
              </a:rPr>
              <a:t>3</a:t>
            </a:r>
            <a:r>
              <a:rPr lang="en-US" altLang="en-US" sz="2400" dirty="0">
                <a:solidFill>
                  <a:srgbClr val="0070C0"/>
                </a:solidFill>
                <a:sym typeface="Symbol" panose="05050102010706020507" pitchFamily="18" charset="2"/>
              </a:rPr>
              <a:t> </a:t>
            </a:r>
            <a:r>
              <a:rPr lang="en-US" altLang="en-US" sz="2400" dirty="0" err="1">
                <a:solidFill>
                  <a:srgbClr val="0070C0"/>
                </a:solidFill>
                <a:sym typeface="Symbol" panose="05050102010706020507" pitchFamily="18" charset="2"/>
              </a:rPr>
              <a:t>kPa</a:t>
            </a:r>
            <a:r>
              <a:rPr lang="en-US" altLang="en-US" sz="2400" dirty="0">
                <a:solidFill>
                  <a:srgbClr val="0070C0"/>
                </a:solidFill>
              </a:rPr>
              <a:t>) </a:t>
            </a:r>
          </a:p>
          <a:p>
            <a:pPr marL="0" indent="0" algn="ctr">
              <a:lnSpc>
                <a:spcPct val="120000"/>
              </a:lnSpc>
            </a:pPr>
            <a:endParaRPr lang="en-US" altLang="en-US" sz="800" dirty="0">
              <a:solidFill>
                <a:srgbClr val="000000"/>
              </a:solidFill>
            </a:endParaRPr>
          </a:p>
          <a:p>
            <a:pPr marL="0" indent="0" algn="ctr">
              <a:lnSpc>
                <a:spcPct val="120000"/>
              </a:lnSpc>
            </a:pPr>
            <a:r>
              <a:rPr lang="en-US" altLang="en-US" i="1" dirty="0">
                <a:solidFill>
                  <a:srgbClr val="FFFF00"/>
                </a:solidFill>
                <a:effectLst>
                  <a:outerShdw blurRad="38100" dist="38100" dir="2700000" algn="tl">
                    <a:srgbClr val="000000">
                      <a:alpha val="43137"/>
                    </a:srgbClr>
                  </a:outerShdw>
                </a:effectLst>
              </a:rPr>
              <a:t>P</a:t>
            </a:r>
            <a:r>
              <a:rPr lang="en-US" altLang="en-US" baseline="-25000" dirty="0">
                <a:solidFill>
                  <a:srgbClr val="FFFF00"/>
                </a:solidFill>
                <a:effectLst>
                  <a:outerShdw blurRad="38100" dist="38100" dir="2700000" algn="tl">
                    <a:srgbClr val="000000">
                      <a:alpha val="43137"/>
                    </a:srgbClr>
                  </a:outerShdw>
                </a:effectLst>
              </a:rPr>
              <a:t>others</a:t>
            </a:r>
            <a:r>
              <a:rPr lang="en-US" altLang="en-US" dirty="0">
                <a:solidFill>
                  <a:srgbClr val="FFFF00"/>
                </a:solidFill>
                <a:effectLst>
                  <a:outerShdw blurRad="38100" dist="38100" dir="2700000" algn="tl">
                    <a:srgbClr val="000000">
                      <a:alpha val="43137"/>
                    </a:srgbClr>
                  </a:outerShdw>
                </a:effectLst>
              </a:rPr>
              <a:t> = 2.59 </a:t>
            </a:r>
            <a:r>
              <a:rPr lang="en-US" altLang="en-US" dirty="0">
                <a:solidFill>
                  <a:srgbClr val="FFFF00"/>
                </a:solidFill>
                <a:effectLst>
                  <a:outerShdw blurRad="38100" dist="38100" dir="2700000" algn="tl">
                    <a:srgbClr val="000000">
                      <a:alpha val="43137"/>
                    </a:srgbClr>
                  </a:outerShdw>
                </a:effectLst>
                <a:sym typeface="Symbol" panose="05050102010706020507" pitchFamily="18" charset="2"/>
              </a:rPr>
              <a:t> 10</a:t>
            </a:r>
            <a:r>
              <a:rPr lang="en-US" altLang="en-US" baseline="30000" dirty="0">
                <a:solidFill>
                  <a:srgbClr val="FFFF00"/>
                </a:solidFill>
                <a:effectLst>
                  <a:outerShdw blurRad="38100" dist="38100" dir="2700000" algn="tl">
                    <a:srgbClr val="000000">
                      <a:alpha val="43137"/>
                    </a:srgbClr>
                  </a:outerShdw>
                </a:effectLst>
                <a:sym typeface="Symbol" panose="05050102010706020507" pitchFamily="18" charset="2"/>
              </a:rPr>
              <a:t>2</a:t>
            </a:r>
            <a:r>
              <a:rPr lang="en-US" altLang="en-US" dirty="0">
                <a:solidFill>
                  <a:srgbClr val="FFFF00"/>
                </a:solidFill>
                <a:effectLst>
                  <a:outerShdw blurRad="38100" dist="38100" dir="2700000" algn="tl">
                    <a:srgbClr val="000000">
                      <a:alpha val="43137"/>
                    </a:srgbClr>
                  </a:outerShdw>
                </a:effectLst>
                <a:sym typeface="Symbol" panose="05050102010706020507" pitchFamily="18" charset="2"/>
              </a:rPr>
              <a:t> </a:t>
            </a:r>
            <a:r>
              <a:rPr lang="en-US" altLang="en-US" dirty="0" err="1">
                <a:solidFill>
                  <a:srgbClr val="FFFF00"/>
                </a:solidFill>
                <a:effectLst>
                  <a:outerShdw blurRad="38100" dist="38100" dir="2700000" algn="tl">
                    <a:srgbClr val="000000">
                      <a:alpha val="43137"/>
                    </a:srgbClr>
                  </a:outerShdw>
                </a:effectLst>
                <a:sym typeface="Symbol" panose="05050102010706020507" pitchFamily="18" charset="2"/>
              </a:rPr>
              <a:t>kPa</a:t>
            </a:r>
            <a:endParaRPr lang="en-US" altLang="en-US" dirty="0">
              <a:solidFill>
                <a:srgbClr val="FFFF00"/>
              </a:solidFill>
              <a:effectLst>
                <a:outerShdw blurRad="38100" dist="38100" dir="2700000" algn="tl">
                  <a:srgbClr val="000000">
                    <a:alpha val="43137"/>
                  </a:srgbClr>
                </a:outerShdw>
              </a:effectLst>
              <a:sym typeface="Symbol" panose="05050102010706020507" pitchFamily="18" charset="2"/>
            </a:endParaRPr>
          </a:p>
          <a:p>
            <a:pPr marL="0" indent="0">
              <a:lnSpc>
                <a:spcPct val="120000"/>
              </a:lnSpc>
            </a:pPr>
            <a:endParaRPr lang="en-US" altLang="en-US" sz="2400" dirty="0">
              <a:solidFill>
                <a:srgbClr val="000000"/>
              </a:solidFill>
            </a:endParaRPr>
          </a:p>
          <a:p>
            <a:pPr marL="0" indent="0">
              <a:lnSpc>
                <a:spcPct val="120000"/>
              </a:lnSpc>
            </a:pPr>
            <a:endParaRPr lang="en-US" altLang="en-US" sz="2400" dirty="0">
              <a:solidFill>
                <a:srgbClr val="000000"/>
              </a:solidFill>
            </a:endParaRPr>
          </a:p>
          <a:p>
            <a:pPr marL="0" indent="0">
              <a:lnSpc>
                <a:spcPct val="120000"/>
              </a:lnSpc>
            </a:pPr>
            <a:endParaRPr lang="en-US" altLang="en-US" sz="2400" baseline="-25000" dirty="0">
              <a:solidFill>
                <a:srgbClr val="000000"/>
              </a:solidFill>
            </a:endParaRPr>
          </a:p>
          <a:p>
            <a:pPr marL="0" indent="0">
              <a:lnSpc>
                <a:spcPct val="120000"/>
              </a:lnSpc>
            </a:pPr>
            <a:endParaRPr lang="en-US" altLang="en-US" sz="2300" b="0" i="1" dirty="0">
              <a:solidFill>
                <a:schemeClr val="tx1"/>
              </a:solidFill>
              <a:sym typeface="Symbol" panose="05050102010706020507" pitchFamily="18" charset="2"/>
            </a:endParaRPr>
          </a:p>
        </p:txBody>
      </p:sp>
      <p:sp>
        <p:nvSpPr>
          <p:cNvPr id="2" name="Footer Placeholder 1"/>
          <p:cNvSpPr>
            <a:spLocks noGrp="1"/>
          </p:cNvSpPr>
          <p:nvPr>
            <p:ph type="ftr" sz="quarter" idx="10"/>
          </p:nvPr>
        </p:nvSpPr>
        <p:spPr/>
        <p:txBody>
          <a:bodyPr/>
          <a:lstStyle/>
          <a:p>
            <a:r>
              <a:rPr lang="en-US" altLang="en-US">
                <a:solidFill>
                  <a:srgbClr val="000000"/>
                </a:solidFill>
              </a:rPr>
              <a:t>Chapter 14 Gas Laws</a:t>
            </a:r>
          </a:p>
        </p:txBody>
      </p:sp>
      <p:sp>
        <p:nvSpPr>
          <p:cNvPr id="5" name="TextBox 4"/>
          <p:cNvSpPr txBox="1"/>
          <p:nvPr/>
        </p:nvSpPr>
        <p:spPr>
          <a:xfrm>
            <a:off x="1066801" y="34986"/>
            <a:ext cx="7010400" cy="584563"/>
          </a:xfrm>
          <a:prstGeom prst="rect">
            <a:avLst/>
          </a:prstGeom>
          <a:noFill/>
        </p:spPr>
        <p:txBody>
          <a:bodyPr wrap="square" lIns="91229" tIns="45615" rIns="91229" bIns="45615" rtlCol="0">
            <a:spAutoFit/>
          </a:bodyPr>
          <a:lstStyle/>
          <a:p>
            <a:pPr algn="ctr"/>
            <a:r>
              <a:rPr lang="en-US" sz="3200" dirty="0">
                <a:solidFill>
                  <a:srgbClr val="C00000"/>
                </a:solidFill>
                <a:effectLst>
                  <a:outerShdw blurRad="38100" dist="38100" dir="2700000" algn="tl">
                    <a:srgbClr val="000000">
                      <a:alpha val="43137"/>
                    </a:srgbClr>
                  </a:outerShdw>
                </a:effectLst>
              </a:rPr>
              <a:t>Dalton's Law of Partial Pressures 2</a:t>
            </a:r>
          </a:p>
        </p:txBody>
      </p:sp>
    </p:spTree>
    <p:extLst>
      <p:ext uri="{BB962C8B-B14F-4D97-AF65-F5344CB8AC3E}">
        <p14:creationId xmlns:p14="http://schemas.microsoft.com/office/powerpoint/2010/main" val="92204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227">
                                            <p:txEl>
                                              <p:pRg st="1" end="1"/>
                                            </p:txEl>
                                          </p:spTgt>
                                        </p:tgtEl>
                                        <p:attrNameLst>
                                          <p:attrName>style.visibility</p:attrName>
                                        </p:attrNameLst>
                                      </p:cBhvr>
                                      <p:to>
                                        <p:strVal val="visible"/>
                                      </p:to>
                                    </p:set>
                                    <p:animEffect transition="in" filter="fade">
                                      <p:cBhvr>
                                        <p:cTn id="7" dur="500"/>
                                        <p:tgtEl>
                                          <p:spTgt spid="1802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227">
                                            <p:txEl>
                                              <p:pRg st="3" end="3"/>
                                            </p:txEl>
                                          </p:spTgt>
                                        </p:tgtEl>
                                        <p:attrNameLst>
                                          <p:attrName>style.visibility</p:attrName>
                                        </p:attrNameLst>
                                      </p:cBhvr>
                                      <p:to>
                                        <p:strVal val="visible"/>
                                      </p:to>
                                    </p:set>
                                    <p:animEffect transition="in" filter="fade">
                                      <p:cBhvr>
                                        <p:cTn id="12" dur="500"/>
                                        <p:tgtEl>
                                          <p:spTgt spid="1802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227">
                                            <p:txEl>
                                              <p:pRg st="5" end="5"/>
                                            </p:txEl>
                                          </p:spTgt>
                                        </p:tgtEl>
                                        <p:attrNameLst>
                                          <p:attrName>style.visibility</p:attrName>
                                        </p:attrNameLst>
                                      </p:cBhvr>
                                      <p:to>
                                        <p:strVal val="visible"/>
                                      </p:to>
                                    </p:set>
                                    <p:animEffect transition="in" filter="fade">
                                      <p:cBhvr>
                                        <p:cTn id="17" dur="500"/>
                                        <p:tgtEl>
                                          <p:spTgt spid="18022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227">
                                            <p:txEl>
                                              <p:pRg st="7" end="7"/>
                                            </p:txEl>
                                          </p:spTgt>
                                        </p:tgtEl>
                                        <p:attrNameLst>
                                          <p:attrName>style.visibility</p:attrName>
                                        </p:attrNameLst>
                                      </p:cBhvr>
                                      <p:to>
                                        <p:strVal val="visible"/>
                                      </p:to>
                                    </p:set>
                                    <p:animEffect transition="in" filter="fade">
                                      <p:cBhvr>
                                        <p:cTn id="22" dur="500"/>
                                        <p:tgtEl>
                                          <p:spTgt spid="180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553201" y="0"/>
            <a:ext cx="2590799" cy="762000"/>
          </a:xfrm>
        </p:spPr>
        <p:txBody>
          <a:bodyPr/>
          <a:lstStyle/>
          <a:p>
            <a:r>
              <a:rPr lang="en-US" altLang="en-US" dirty="0">
                <a:solidFill>
                  <a:schemeClr val="accent5">
                    <a:lumMod val="50000"/>
                  </a:schemeClr>
                </a:solidFill>
              </a:rPr>
              <a:t>Gas Pressure</a:t>
            </a:r>
          </a:p>
        </p:txBody>
      </p:sp>
      <p:grpSp>
        <p:nvGrpSpPr>
          <p:cNvPr id="31771" name="Group 27"/>
          <p:cNvGrpSpPr>
            <a:grpSpLocks/>
          </p:cNvGrpSpPr>
          <p:nvPr/>
        </p:nvGrpSpPr>
        <p:grpSpPr bwMode="auto">
          <a:xfrm>
            <a:off x="4762499" y="739254"/>
            <a:ext cx="4343400" cy="4059238"/>
            <a:chOff x="2880" y="1536"/>
            <a:chExt cx="2736" cy="2557"/>
          </a:xfrm>
        </p:grpSpPr>
        <p:pic>
          <p:nvPicPr>
            <p:cNvPr id="31750" name="Picture 6" descr="0132525763_A421c"/>
            <p:cNvPicPr>
              <a:picLocks noChangeAspect="1" noChangeArrowheads="1"/>
            </p:cNvPicPr>
            <p:nvPr/>
          </p:nvPicPr>
          <p:blipFill>
            <a:blip r:embed="rId3">
              <a:extLst>
                <a:ext uri="{28A0092B-C50C-407E-A947-70E740481C1C}">
                  <a14:useLocalDpi xmlns:a14="http://schemas.microsoft.com/office/drawing/2010/main" val="0"/>
                </a:ext>
              </a:extLst>
            </a:blip>
            <a:srcRect l="22691" r="22691" b="11708"/>
            <a:stretch>
              <a:fillRect/>
            </a:stretch>
          </p:blipFill>
          <p:spPr bwMode="auto">
            <a:xfrm>
              <a:off x="3360" y="1536"/>
              <a:ext cx="1802" cy="2172"/>
            </a:xfrm>
            <a:prstGeom prst="rect">
              <a:avLst/>
            </a:prstGeom>
            <a:noFill/>
            <a:extLst>
              <a:ext uri="{909E8E84-426E-40DD-AFC4-6F175D3DCCD1}">
                <a14:hiddenFill xmlns:a14="http://schemas.microsoft.com/office/drawing/2010/main">
                  <a:solidFill>
                    <a:srgbClr val="FFFFFF"/>
                  </a:solidFill>
                </a14:hiddenFill>
              </a:ext>
            </a:extLst>
          </p:spPr>
        </p:pic>
        <p:sp>
          <p:nvSpPr>
            <p:cNvPr id="31751" name="Rectangle 7"/>
            <p:cNvSpPr>
              <a:spLocks noChangeArrowheads="1"/>
            </p:cNvSpPr>
            <p:nvPr/>
          </p:nvSpPr>
          <p:spPr bwMode="auto">
            <a:xfrm>
              <a:off x="3264" y="1632"/>
              <a:ext cx="384" cy="1248"/>
            </a:xfrm>
            <a:prstGeom prst="rect">
              <a:avLst/>
            </a:prstGeom>
            <a:solidFill>
              <a:schemeClr val="bg1"/>
            </a:solidFill>
            <a:ln w="666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752" name="Rectangle 8"/>
            <p:cNvSpPr>
              <a:spLocks noChangeArrowheads="1"/>
            </p:cNvSpPr>
            <p:nvPr/>
          </p:nvSpPr>
          <p:spPr bwMode="auto">
            <a:xfrm>
              <a:off x="3936" y="1920"/>
              <a:ext cx="672" cy="960"/>
            </a:xfrm>
            <a:prstGeom prst="rect">
              <a:avLst/>
            </a:prstGeom>
            <a:solidFill>
              <a:schemeClr val="bg1"/>
            </a:solidFill>
            <a:ln w="666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753" name="Rectangle 9"/>
            <p:cNvSpPr>
              <a:spLocks noChangeArrowheads="1"/>
            </p:cNvSpPr>
            <p:nvPr/>
          </p:nvSpPr>
          <p:spPr bwMode="auto">
            <a:xfrm>
              <a:off x="4848" y="2448"/>
              <a:ext cx="384" cy="432"/>
            </a:xfrm>
            <a:prstGeom prst="rect">
              <a:avLst/>
            </a:prstGeom>
            <a:solidFill>
              <a:schemeClr val="bg1"/>
            </a:solidFill>
            <a:ln w="666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754" name="Text Box 10"/>
            <p:cNvSpPr txBox="1">
              <a:spLocks noChangeArrowheads="1"/>
            </p:cNvSpPr>
            <p:nvPr/>
          </p:nvSpPr>
          <p:spPr bwMode="auto">
            <a:xfrm>
              <a:off x="3984" y="1680"/>
              <a:ext cx="528" cy="1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Gas</a:t>
              </a:r>
            </a:p>
          </p:txBody>
        </p:sp>
        <p:sp>
          <p:nvSpPr>
            <p:cNvPr id="31757" name="Line 13"/>
            <p:cNvSpPr>
              <a:spLocks noChangeShapeType="1"/>
            </p:cNvSpPr>
            <p:nvPr/>
          </p:nvSpPr>
          <p:spPr bwMode="auto">
            <a:xfrm flipV="1">
              <a:off x="3984" y="2592"/>
              <a:ext cx="24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758" name="Line 14"/>
            <p:cNvSpPr>
              <a:spLocks noChangeShapeType="1"/>
            </p:cNvSpPr>
            <p:nvPr/>
          </p:nvSpPr>
          <p:spPr bwMode="auto">
            <a:xfrm flipH="1" flipV="1">
              <a:off x="4224" y="2592"/>
              <a:ext cx="24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759" name="Text Box 15"/>
            <p:cNvSpPr txBox="1">
              <a:spLocks noChangeArrowheads="1"/>
            </p:cNvSpPr>
            <p:nvPr/>
          </p:nvSpPr>
          <p:spPr bwMode="auto">
            <a:xfrm>
              <a:off x="3888" y="2304"/>
              <a:ext cx="72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Atmospheric pressure</a:t>
              </a:r>
            </a:p>
          </p:txBody>
        </p:sp>
        <p:sp>
          <p:nvSpPr>
            <p:cNvPr id="31760" name="Line 16"/>
            <p:cNvSpPr>
              <a:spLocks noChangeShapeType="1"/>
            </p:cNvSpPr>
            <p:nvPr/>
          </p:nvSpPr>
          <p:spPr bwMode="auto">
            <a:xfrm flipH="1">
              <a:off x="2976" y="1824"/>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761" name="Line 17"/>
            <p:cNvSpPr>
              <a:spLocks noChangeShapeType="1"/>
            </p:cNvSpPr>
            <p:nvPr/>
          </p:nvSpPr>
          <p:spPr bwMode="auto">
            <a:xfrm flipH="1">
              <a:off x="2928" y="336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762" name="Line 18"/>
            <p:cNvSpPr>
              <a:spLocks noChangeShapeType="1"/>
            </p:cNvSpPr>
            <p:nvPr/>
          </p:nvSpPr>
          <p:spPr bwMode="auto">
            <a:xfrm>
              <a:off x="3216" y="1824"/>
              <a:ext cx="0" cy="1536"/>
            </a:xfrm>
            <a:prstGeom prst="line">
              <a:avLst/>
            </a:prstGeom>
            <a:noFill/>
            <a:ln w="1905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763" name="Text Box 19"/>
            <p:cNvSpPr txBox="1">
              <a:spLocks noChangeArrowheads="1"/>
            </p:cNvSpPr>
            <p:nvPr/>
          </p:nvSpPr>
          <p:spPr bwMode="auto">
            <a:xfrm>
              <a:off x="2880" y="2352"/>
              <a:ext cx="696" cy="4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760 mm Hg (barometric pressure)</a:t>
              </a:r>
            </a:p>
          </p:txBody>
        </p:sp>
        <p:sp>
          <p:nvSpPr>
            <p:cNvPr id="31765" name="Line 21"/>
            <p:cNvSpPr>
              <a:spLocks noChangeShapeType="1"/>
            </p:cNvSpPr>
            <p:nvPr/>
          </p:nvSpPr>
          <p:spPr bwMode="auto">
            <a:xfrm flipH="1">
              <a:off x="5088" y="321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766" name="Line 22"/>
            <p:cNvSpPr>
              <a:spLocks noChangeShapeType="1"/>
            </p:cNvSpPr>
            <p:nvPr/>
          </p:nvSpPr>
          <p:spPr bwMode="auto">
            <a:xfrm flipH="1">
              <a:off x="4848" y="2640"/>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767" name="Line 23"/>
            <p:cNvSpPr>
              <a:spLocks noChangeShapeType="1"/>
            </p:cNvSpPr>
            <p:nvPr/>
          </p:nvSpPr>
          <p:spPr bwMode="auto">
            <a:xfrm>
              <a:off x="5280" y="2640"/>
              <a:ext cx="0" cy="576"/>
            </a:xfrm>
            <a:prstGeom prst="line">
              <a:avLst/>
            </a:prstGeom>
            <a:noFill/>
            <a:ln w="1905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768" name="Text Box 24"/>
            <p:cNvSpPr txBox="1">
              <a:spLocks noChangeArrowheads="1"/>
            </p:cNvSpPr>
            <p:nvPr/>
          </p:nvSpPr>
          <p:spPr bwMode="auto">
            <a:xfrm>
              <a:off x="4848" y="2736"/>
              <a:ext cx="768" cy="1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253 mm Hg</a:t>
              </a:r>
            </a:p>
          </p:txBody>
        </p:sp>
        <p:sp>
          <p:nvSpPr>
            <p:cNvPr id="31769" name="Text Box 25"/>
            <p:cNvSpPr txBox="1">
              <a:spLocks noChangeArrowheads="1"/>
            </p:cNvSpPr>
            <p:nvPr/>
          </p:nvSpPr>
          <p:spPr bwMode="auto">
            <a:xfrm>
              <a:off x="3360" y="3744"/>
              <a:ext cx="768"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Sea level</a:t>
              </a:r>
            </a:p>
          </p:txBody>
        </p:sp>
        <p:sp>
          <p:nvSpPr>
            <p:cNvPr id="31770" name="Text Box 26"/>
            <p:cNvSpPr txBox="1">
              <a:spLocks noChangeArrowheads="1"/>
            </p:cNvSpPr>
            <p:nvPr/>
          </p:nvSpPr>
          <p:spPr bwMode="auto">
            <a:xfrm>
              <a:off x="4272" y="3744"/>
              <a:ext cx="100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On top of Mount Everest</a:t>
              </a:r>
            </a:p>
          </p:txBody>
        </p:sp>
      </p:grpSp>
      <p:sp>
        <p:nvSpPr>
          <p:cNvPr id="23" name="Text Box 4"/>
          <p:cNvSpPr txBox="1">
            <a:spLocks noChangeArrowheads="1"/>
          </p:cNvSpPr>
          <p:nvPr/>
        </p:nvSpPr>
        <p:spPr bwMode="auto">
          <a:xfrm>
            <a:off x="38101" y="144491"/>
            <a:ext cx="4762499" cy="341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355" tIns="45678" rIns="91355" bIns="45678">
            <a:spAutoFit/>
          </a:bodyPr>
          <a:lstStyle>
            <a:lvl1pPr marL="344488" indent="-344488">
              <a:defRPr sz="2400">
                <a:solidFill>
                  <a:schemeClr val="tx1"/>
                </a:solidFill>
                <a:latin typeface="Arial" panose="020B0604020202020204" pitchFamily="34" charset="0"/>
                <a:ea typeface="ＭＳ Ｐゴシック" panose="020B0600070205080204" pitchFamily="34" charset="-128"/>
              </a:defRPr>
            </a:lvl1pPr>
            <a:lvl2pPr marL="458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Two older units of pressure are still commonly used: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millimeters of mercury (mm Hg)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and </a:t>
            </a:r>
            <a:r>
              <a:rPr kumimoji="0" lang="en-US" altLang="en-US" sz="2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mn-cs"/>
              </a:rPr>
              <a:t>atmospheres (</a:t>
            </a:r>
            <a:r>
              <a:rPr kumimoji="0" lang="en-US" altLang="en-US" sz="24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anose="020B0600070205080204" pitchFamily="34" charset="-128"/>
                <a:cs typeface="+mn-cs"/>
              </a:rPr>
              <a:t>atm</a:t>
            </a:r>
            <a:r>
              <a:rPr kumimoji="0" lang="en-US" altLang="en-US" sz="2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mn-cs"/>
              </a:rPr>
              <a:t>)</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One </a:t>
            </a:r>
            <a:r>
              <a:rPr kumimoji="0" lang="en-US" altLang="en-US" sz="2400" b="1"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mn-cs"/>
              </a:rPr>
              <a:t>standard atmosphere (atm)</a:t>
            </a:r>
            <a:r>
              <a:rPr kumimoji="0" lang="en-US" altLang="en-US" sz="2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is the pressure required to support 760 mm of mercury in a mercury barometer at 25°C. </a:t>
            </a:r>
          </a:p>
        </p:txBody>
      </p:sp>
      <p:sp>
        <p:nvSpPr>
          <p:cNvPr id="2" name="Rectangle 1"/>
          <p:cNvSpPr/>
          <p:nvPr/>
        </p:nvSpPr>
        <p:spPr>
          <a:xfrm>
            <a:off x="16933" y="4889721"/>
            <a:ext cx="9127067" cy="1492632"/>
          </a:xfrm>
          <a:prstGeom prst="rect">
            <a:avLst/>
          </a:prstGeom>
        </p:spPr>
        <p:txBody>
          <a:bodyPr wrap="square" lIns="91355" tIns="45678" rIns="91355" bIns="45678">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Standard </a:t>
            </a:r>
            <a:r>
              <a:rPr kumimoji="0" lang="en-US" altLang="en-US" sz="27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mn-cs"/>
              </a:rPr>
              <a:t>temperature</a:t>
            </a:r>
            <a:r>
              <a:rPr kumimoji="0" lang="en-US" altLang="en-US" sz="2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           </a:t>
            </a:r>
            <a:r>
              <a:rPr kumimoji="0" lang="en-US" altLang="en-US" sz="270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pressure</a:t>
            </a:r>
            <a:r>
              <a:rPr kumimoji="0" lang="en-US" altLang="en-US" sz="2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(STP) </a:t>
            </a:r>
          </a:p>
          <a:p>
            <a:pPr marL="0" marR="0" lvl="0" indent="0" algn="l" defTabSz="914400" rtl="0" eaLnBrk="0" fontAlgn="base" latinLnBrk="0" hangingPunct="0">
              <a:lnSpc>
                <a:spcPct val="100000"/>
              </a:lnSpc>
              <a:spcBef>
                <a:spcPts val="601"/>
              </a:spcBef>
              <a:spcAft>
                <a:spcPct val="0"/>
              </a:spcAft>
              <a:buClrTx/>
              <a:buSzTx/>
              <a:buFontTx/>
              <a:buNone/>
              <a:tabLst>
                <a:tab pos="457200" algn="l"/>
                <a:tab pos="3652838" algn="l"/>
              </a:tabLst>
              <a:defRPr/>
            </a:pPr>
            <a:r>
              <a:rPr kumimoji="0" lang="en-US" altLang="en-US" sz="27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mn-cs"/>
              </a:rPr>
              <a:t>	0</a:t>
            </a:r>
            <a:r>
              <a:rPr kumimoji="0" lang="en-US" altLang="en-US" sz="2700" b="0" i="0" u="none" strike="noStrike" kern="1200" cap="none" spc="0" normalizeH="0" baseline="0" noProof="0" dirty="0">
                <a:ln>
                  <a:noFill/>
                </a:ln>
                <a:solidFill>
                  <a:srgbClr val="0070C0"/>
                </a:solidFill>
                <a:effectLst/>
                <a:uLnTx/>
                <a:uFillTx/>
                <a:latin typeface="Calibri"/>
                <a:ea typeface="ＭＳ Ｐゴシック" panose="020B0600070205080204" pitchFamily="34" charset="-128"/>
                <a:cs typeface="+mn-cs"/>
              </a:rPr>
              <a:t>⁰ </a:t>
            </a:r>
            <a:r>
              <a:rPr kumimoji="0" lang="en-US" altLang="en-US" sz="27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mn-cs"/>
              </a:rPr>
              <a:t>C or 273.15 K </a:t>
            </a:r>
            <a:r>
              <a:rPr kumimoji="0" lang="en-US" altLang="en-US" sz="2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270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101.3 </a:t>
            </a:r>
            <a:r>
              <a:rPr kumimoji="0" lang="en-US" altLang="en-US" sz="2700" b="0" i="0" u="none" strike="noStrike" kern="1200" cap="none" spc="0" normalizeH="0" baseline="0" noProof="0" dirty="0" err="1">
                <a:ln>
                  <a:noFill/>
                </a:ln>
                <a:solidFill>
                  <a:srgbClr val="00B050"/>
                </a:solidFill>
                <a:effectLst/>
                <a:uLnTx/>
                <a:uFillTx/>
                <a:latin typeface="Arial" panose="020B0604020202020204" pitchFamily="34" charset="0"/>
                <a:ea typeface="ＭＳ Ｐゴシック" panose="020B0600070205080204" pitchFamily="34" charset="-128"/>
                <a:cs typeface="+mn-cs"/>
              </a:rPr>
              <a:t>kPa</a:t>
            </a:r>
            <a:r>
              <a:rPr kumimoji="0" lang="en-US" altLang="en-US" sz="270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 760 mm Hg, or 1 </a:t>
            </a:r>
            <a:r>
              <a:rPr kumimoji="0" lang="en-US" altLang="en-US" sz="2700" b="0" i="0" u="none" strike="noStrike" kern="1200" cap="none" spc="0" normalizeH="0" baseline="0" noProof="0" dirty="0" err="1">
                <a:ln>
                  <a:noFill/>
                </a:ln>
                <a:solidFill>
                  <a:srgbClr val="00B050"/>
                </a:solidFill>
                <a:effectLst/>
                <a:uLnTx/>
                <a:uFillTx/>
                <a:latin typeface="Arial" panose="020B0604020202020204" pitchFamily="34" charset="0"/>
                <a:ea typeface="ＭＳ Ｐゴシック" panose="020B0600070205080204" pitchFamily="34" charset="-128"/>
                <a:cs typeface="+mn-cs"/>
              </a:rPr>
              <a:t>atm</a:t>
            </a:r>
            <a:endParaRPr kumimoji="0" lang="en-US" altLang="en-US" sz="270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ts val="601"/>
              </a:spcBef>
              <a:spcAft>
                <a:spcPct val="0"/>
              </a:spcAft>
              <a:buClrTx/>
              <a:buSzTx/>
              <a:buFontTx/>
              <a:buNone/>
              <a:tabLst/>
              <a:defRPr/>
            </a:pPr>
            <a:r>
              <a:rPr kumimoji="0" lang="en-US" altLang="en-US" sz="27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The pressure in mm Hg inside a vacuum is 0 mm Hg.</a:t>
            </a:r>
          </a:p>
        </p:txBody>
      </p:sp>
      <p:sp>
        <p:nvSpPr>
          <p:cNvPr id="3" name="Rectangle 2"/>
          <p:cNvSpPr/>
          <p:nvPr/>
        </p:nvSpPr>
        <p:spPr>
          <a:xfrm>
            <a:off x="7" y="3972581"/>
            <a:ext cx="6095999" cy="507747"/>
          </a:xfrm>
          <a:prstGeom prst="rect">
            <a:avLst/>
          </a:prstGeom>
        </p:spPr>
        <p:txBody>
          <a:bodyPr wrap="square" lIns="91355" tIns="45678" rIns="91355" bIns="4567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7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mn-cs"/>
              </a:rPr>
              <a:t>1 </a:t>
            </a:r>
            <a:r>
              <a:rPr kumimoji="0" lang="en-US" altLang="en-US" sz="27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anose="020B0600070205080204" pitchFamily="34" charset="-128"/>
                <a:cs typeface="+mn-cs"/>
              </a:rPr>
              <a:t>atm</a:t>
            </a:r>
            <a:r>
              <a:rPr kumimoji="0" lang="en-US" altLang="en-US" sz="27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mn-cs"/>
              </a:rPr>
              <a:t> </a:t>
            </a:r>
            <a:r>
              <a:rPr kumimoji="0" lang="en-US" altLang="en-US" sz="2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27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760 mm Hg </a:t>
            </a:r>
            <a:r>
              <a:rPr kumimoji="0" lang="en-US" altLang="en-US" sz="2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270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101.3 </a:t>
            </a:r>
            <a:r>
              <a:rPr kumimoji="0" lang="en-US" altLang="en-US" sz="2700" b="0" i="0" u="none" strike="noStrike" kern="1200" cap="none" spc="0" normalizeH="0" baseline="0" noProof="0" dirty="0" err="1">
                <a:ln>
                  <a:noFill/>
                </a:ln>
                <a:solidFill>
                  <a:srgbClr val="00B050"/>
                </a:solidFill>
                <a:effectLst/>
                <a:uLnTx/>
                <a:uFillTx/>
                <a:latin typeface="Arial" panose="020B0604020202020204" pitchFamily="34" charset="0"/>
                <a:ea typeface="ＭＳ Ｐゴシック" panose="020B0600070205080204" pitchFamily="34" charset="-128"/>
                <a:cs typeface="+mn-cs"/>
              </a:rPr>
              <a:t>kPa</a:t>
            </a:r>
            <a:endParaRPr kumimoji="0" lang="en-US" altLang="en-US" sz="270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sp>
        <p:nvSpPr>
          <p:cNvPr id="4" name="Footer Placeholder 3"/>
          <p:cNvSpPr>
            <a:spLocks noGrp="1"/>
          </p:cNvSpPr>
          <p:nvPr>
            <p:ph type="ftr"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Gas Laws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1000"/>
                                        <p:tgtEl>
                                          <p:spTgt spid="23">
                                            <p:txEl>
                                              <p:pRg st="1" end="1"/>
                                            </p:txEl>
                                          </p:spTgt>
                                        </p:tgtEl>
                                      </p:cBhvr>
                                    </p:animEffect>
                                    <p:anim calcmode="lin" valueType="num">
                                      <p:cBhvr>
                                        <p:cTn id="8"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2" end="2"/>
                                            </p:txEl>
                                          </p:spTgt>
                                        </p:tgtEl>
                                        <p:attrNameLst>
                                          <p:attrName>style.visibility</p:attrName>
                                        </p:attrNameLst>
                                      </p:cBhvr>
                                      <p:to>
                                        <p:strVal val="visible"/>
                                      </p:to>
                                    </p:set>
                                    <p:animEffect transition="in" filter="fade">
                                      <p:cBhvr>
                                        <p:cTn id="14" dur="1000"/>
                                        <p:tgtEl>
                                          <p:spTgt spid="23">
                                            <p:txEl>
                                              <p:pRg st="2" end="2"/>
                                            </p:txEl>
                                          </p:spTgt>
                                        </p:tgtEl>
                                      </p:cBhvr>
                                    </p:animEffect>
                                    <p:anim calcmode="lin" valueType="num">
                                      <p:cBhvr>
                                        <p:cTn id="15"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325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3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274638"/>
            <a:ext cx="7391401" cy="1143000"/>
          </a:xfrm>
        </p:spPr>
        <p:txBody>
          <a:bodyPr/>
          <a:lstStyle/>
          <a:p>
            <a:r>
              <a:rPr lang="en-US" dirty="0">
                <a:solidFill>
                  <a:srgbClr val="FF0000"/>
                </a:solidFill>
              </a:rPr>
              <a:t>Collapsing Can Experiment</a:t>
            </a:r>
          </a:p>
        </p:txBody>
      </p:sp>
      <p:sp>
        <p:nvSpPr>
          <p:cNvPr id="3" name="Content Placeholder 2"/>
          <p:cNvSpPr>
            <a:spLocks noGrp="1"/>
          </p:cNvSpPr>
          <p:nvPr>
            <p:ph idx="1"/>
          </p:nvPr>
        </p:nvSpPr>
        <p:spPr/>
        <p:txBody>
          <a:bodyPr/>
          <a:lstStyle/>
          <a:p>
            <a:pPr marL="0" indent="0">
              <a:buNone/>
            </a:pPr>
            <a:r>
              <a:rPr lang="en-US" sz="2700" dirty="0"/>
              <a:t>Click on the link: (0:47)</a:t>
            </a:r>
          </a:p>
          <a:p>
            <a:pPr marL="0" indent="0">
              <a:buNone/>
            </a:pPr>
            <a:endParaRPr lang="en-US" sz="800" dirty="0"/>
          </a:p>
          <a:p>
            <a:pPr marL="0" indent="0">
              <a:buNone/>
            </a:pPr>
            <a:r>
              <a:rPr lang="en-US" sz="2700" dirty="0">
                <a:hlinkClick r:id="rId2"/>
              </a:rPr>
              <a:t>https://screencast-o-matic.com/watch/cFQ6XyqEwm</a:t>
            </a:r>
            <a:r>
              <a:rPr lang="en-US" sz="2700" dirty="0"/>
              <a:t> </a:t>
            </a:r>
          </a:p>
          <a:p>
            <a:pPr marL="0" indent="0">
              <a:buNone/>
            </a:pPr>
            <a:endParaRPr lang="en-US" sz="2700" dirty="0"/>
          </a:p>
          <a:p>
            <a:pPr marL="0" indent="0">
              <a:buNone/>
            </a:pPr>
            <a:r>
              <a:rPr lang="en-US" sz="2700" dirty="0">
                <a:solidFill>
                  <a:srgbClr val="0070C0"/>
                </a:solidFill>
              </a:rPr>
              <a:t>Why did the can collapse?</a:t>
            </a:r>
          </a:p>
          <a:p>
            <a:pPr marL="456779" indent="0">
              <a:buNone/>
            </a:pPr>
            <a:r>
              <a:rPr lang="en-US" sz="2700" dirty="0">
                <a:solidFill>
                  <a:srgbClr val="00B050"/>
                </a:solidFill>
              </a:rPr>
              <a:t>See the link on Learning CTR Online:  </a:t>
            </a:r>
          </a:p>
          <a:p>
            <a:pPr marL="1827127" indent="0">
              <a:buNone/>
            </a:pPr>
            <a:r>
              <a:rPr lang="en-US" sz="2700" dirty="0">
                <a:solidFill>
                  <a:srgbClr val="FF0000"/>
                </a:solidFill>
              </a:rPr>
              <a:t>“FUN Pressure Activities” Labs</a:t>
            </a:r>
          </a:p>
        </p:txBody>
      </p:sp>
      <p:pic>
        <p:nvPicPr>
          <p:cNvPr id="4" name="Picture 3" descr="think_about_it-01.eps"/>
          <p:cNvPicPr/>
          <p:nvPr/>
        </p:nvPicPr>
        <p:blipFill>
          <a:blip r:embed="rId3">
            <a:extLst>
              <a:ext uri="{28A0092B-C50C-407E-A947-70E740481C1C}">
                <a14:useLocalDpi xmlns:a14="http://schemas.microsoft.com/office/drawing/2010/main" val="0"/>
              </a:ext>
            </a:extLst>
          </a:blip>
          <a:stretch>
            <a:fillRect/>
          </a:stretch>
        </p:blipFill>
        <p:spPr>
          <a:xfrm>
            <a:off x="7696205" y="0"/>
            <a:ext cx="1409701" cy="11430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6254" b="8461"/>
          <a:stretch/>
        </p:blipFill>
        <p:spPr>
          <a:xfrm>
            <a:off x="5926931" y="4800609"/>
            <a:ext cx="3178968" cy="1927953"/>
          </a:xfrm>
          <a:prstGeom prst="rect">
            <a:avLst/>
          </a:prstGeom>
        </p:spPr>
      </p:pic>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Gas Laws</a:t>
            </a: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04787C-B30A-4873-93E7-AFAFBCA0B3F4}" type="slidenum">
              <a:rPr kumimoji="0" 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0134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3" name="Rectangle 3"/>
          <p:cNvSpPr>
            <a:spLocks noGrp="1" noChangeArrowheads="1"/>
          </p:cNvSpPr>
          <p:nvPr>
            <p:ph type="body" idx="4294967295"/>
          </p:nvPr>
        </p:nvSpPr>
        <p:spPr bwMode="auto">
          <a:xfrm>
            <a:off x="152410" y="228600"/>
            <a:ext cx="5663688" cy="6172200"/>
          </a:xfrm>
          <a:prstGeom prst="rect">
            <a:avLst/>
          </a:prstGeom>
          <a:noFill/>
          <a:ln>
            <a:miter lim="800000"/>
            <a:headEnd/>
            <a:tailEnd/>
          </a:ln>
        </p:spPr>
        <p:txBody>
          <a:bodyPr vert="horz" wrap="square" lIns="91229" tIns="45615" rIns="91229" bIns="45615" numCol="1" anchor="t" anchorCtr="0" compatLnSpc="1">
            <a:prstTxWarp prst="textNoShape">
              <a:avLst/>
            </a:prstTxWarp>
            <a:noAutofit/>
          </a:bodyPr>
          <a:lstStyle/>
          <a:p>
            <a:pPr marL="0" indent="0">
              <a:buClr>
                <a:schemeClr val="accent2">
                  <a:lumMod val="50000"/>
                </a:schemeClr>
              </a:buClr>
            </a:pPr>
            <a:r>
              <a:rPr lang="en-US" sz="2700" dirty="0">
                <a:solidFill>
                  <a:schemeClr val="accent1">
                    <a:lumMod val="50000"/>
                  </a:schemeClr>
                </a:solidFill>
              </a:rPr>
              <a:t>Gases exhibit:</a:t>
            </a:r>
          </a:p>
          <a:p>
            <a:pPr marL="45615" indent="0">
              <a:buClr>
                <a:schemeClr val="accent2">
                  <a:lumMod val="50000"/>
                </a:schemeClr>
              </a:buClr>
            </a:pPr>
            <a:r>
              <a:rPr lang="en-US" sz="2300" dirty="0">
                <a:solidFill>
                  <a:schemeClr val="accent2">
                    <a:lumMod val="50000"/>
                  </a:schemeClr>
                </a:solidFill>
              </a:rPr>
              <a:t> </a:t>
            </a:r>
          </a:p>
          <a:p>
            <a:pPr marL="45615" indent="0">
              <a:buClr>
                <a:schemeClr val="accent2">
                  <a:lumMod val="50000"/>
                </a:schemeClr>
              </a:buClr>
            </a:pPr>
            <a:endParaRPr lang="en-US" sz="2300" dirty="0">
              <a:solidFill>
                <a:schemeClr val="accent2">
                  <a:lumMod val="50000"/>
                </a:schemeClr>
              </a:solidFill>
            </a:endParaRPr>
          </a:p>
          <a:p>
            <a:pPr marL="45615" indent="0">
              <a:buClr>
                <a:schemeClr val="accent2">
                  <a:lumMod val="50000"/>
                </a:schemeClr>
              </a:buClr>
            </a:pPr>
            <a:endParaRPr lang="en-US" sz="2700" dirty="0">
              <a:solidFill>
                <a:schemeClr val="accent2">
                  <a:lumMod val="50000"/>
                </a:schemeClr>
              </a:solidFill>
            </a:endParaRPr>
          </a:p>
          <a:p>
            <a:pPr marL="45615" indent="0">
              <a:buClr>
                <a:schemeClr val="accent2">
                  <a:lumMod val="50000"/>
                </a:schemeClr>
              </a:buClr>
            </a:pPr>
            <a:r>
              <a:rPr lang="en-US" sz="3600" dirty="0">
                <a:solidFill>
                  <a:srgbClr val="FF0000"/>
                </a:solidFill>
                <a:effectLst>
                  <a:outerShdw blurRad="38100" dist="38100" dir="2700000" algn="tl">
                    <a:srgbClr val="000000">
                      <a:alpha val="43137"/>
                    </a:srgbClr>
                  </a:outerShdw>
                </a:effectLst>
              </a:rPr>
              <a:t>Diffusion</a:t>
            </a:r>
          </a:p>
          <a:p>
            <a:pPr marL="45615" indent="0">
              <a:buClr>
                <a:schemeClr val="accent2">
                  <a:lumMod val="50000"/>
                </a:schemeClr>
              </a:buClr>
            </a:pPr>
            <a:r>
              <a:rPr lang="en-US" sz="2300" b="0" dirty="0">
                <a:solidFill>
                  <a:schemeClr val="tx1"/>
                </a:solidFill>
              </a:rPr>
              <a:t>the gradual mixing of molecules of different gases from HIGH to LOW concentration.</a:t>
            </a:r>
          </a:p>
          <a:p>
            <a:pPr marL="45615" indent="0">
              <a:buClr>
                <a:schemeClr val="accent2">
                  <a:lumMod val="50000"/>
                </a:schemeClr>
              </a:buClr>
            </a:pPr>
            <a:endParaRPr lang="en-US" sz="2300" b="0" dirty="0">
              <a:solidFill>
                <a:schemeClr val="tx1"/>
              </a:solidFill>
            </a:endParaRPr>
          </a:p>
          <a:p>
            <a:pPr marL="45615" indent="0">
              <a:buClr>
                <a:schemeClr val="accent2">
                  <a:lumMod val="50000"/>
                </a:schemeClr>
              </a:buClr>
            </a:pPr>
            <a:r>
              <a:rPr lang="en-US" sz="3600" dirty="0">
                <a:solidFill>
                  <a:srgbClr val="00B0F0"/>
                </a:solidFill>
                <a:effectLst>
                  <a:outerShdw blurRad="38100" dist="38100" dir="2700000" algn="tl">
                    <a:srgbClr val="000000">
                      <a:alpha val="43137"/>
                    </a:srgbClr>
                  </a:outerShdw>
                </a:effectLst>
              </a:rPr>
              <a:t>Effusion</a:t>
            </a:r>
            <a:r>
              <a:rPr lang="en-US" sz="2300" dirty="0">
                <a:solidFill>
                  <a:schemeClr val="accent1">
                    <a:lumMod val="50000"/>
                  </a:schemeClr>
                </a:solidFill>
              </a:rPr>
              <a:t> </a:t>
            </a:r>
          </a:p>
          <a:p>
            <a:pPr marL="45615" indent="0">
              <a:buClr>
                <a:schemeClr val="accent2">
                  <a:lumMod val="50000"/>
                </a:schemeClr>
              </a:buClr>
            </a:pPr>
            <a:r>
              <a:rPr lang="en-US" sz="2300" b="0" dirty="0">
                <a:solidFill>
                  <a:schemeClr val="tx1"/>
                </a:solidFill>
              </a:rPr>
              <a:t>the movement of molecules through a small hole into an empty container.</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84564" y="3277590"/>
            <a:ext cx="2826036" cy="358041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746830" y="534390"/>
            <a:ext cx="6138535" cy="22088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ph type="title"/>
          </p:nvPr>
        </p:nvSpPr>
        <p:spPr>
          <a:xfrm>
            <a:off x="5410199" y="0"/>
            <a:ext cx="3657600" cy="533400"/>
          </a:xfrm>
        </p:spPr>
        <p:txBody>
          <a:bodyPr/>
          <a:lstStyle/>
          <a:p>
            <a:pPr algn="ctr"/>
            <a:r>
              <a:rPr lang="en-US" sz="2700" dirty="0">
                <a:solidFill>
                  <a:srgbClr val="C00000"/>
                </a:solidFill>
                <a:effectLst>
                  <a:outerShdw blurRad="38100" dist="38100" dir="2700000" algn="tl">
                    <a:srgbClr val="000000">
                      <a:alpha val="43137"/>
                    </a:srgbClr>
                  </a:outerShdw>
                </a:effectLst>
              </a:rPr>
              <a:t>The Nature of Gases</a:t>
            </a:r>
          </a:p>
        </p:txBody>
      </p:sp>
      <p:sp>
        <p:nvSpPr>
          <p:cNvPr id="2" name="Footer Placeholder 1"/>
          <p:cNvSpPr>
            <a:spLocks noGrp="1"/>
          </p:cNvSpPr>
          <p:nvPr>
            <p:ph type="ftr" sz="quarter" idx="10"/>
          </p:nvPr>
        </p:nvSpPr>
        <p:spPr>
          <a:xfrm>
            <a:off x="8" y="6629400"/>
            <a:ext cx="1828800" cy="228600"/>
          </a:xfrm>
        </p:spPr>
        <p:txBody>
          <a:bodyPr/>
          <a:lstStyle/>
          <a:p>
            <a:r>
              <a:rPr lang="en-US" altLang="en-US" dirty="0"/>
              <a:t>Chapter 14 Gas Laws</a:t>
            </a:r>
          </a:p>
        </p:txBody>
      </p:sp>
    </p:spTree>
    <p:extLst>
      <p:ext uri="{BB962C8B-B14F-4D97-AF65-F5344CB8AC3E}">
        <p14:creationId xmlns:p14="http://schemas.microsoft.com/office/powerpoint/2010/main" val="273593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4" end="4"/>
                                            </p:txEl>
                                          </p:spTgt>
                                        </p:tgtEl>
                                        <p:attrNameLst>
                                          <p:attrName>style.visibility</p:attrName>
                                        </p:attrNameLst>
                                      </p:cBhvr>
                                      <p:to>
                                        <p:strVal val="visible"/>
                                      </p:to>
                                    </p:set>
                                    <p:animEffect transition="in" filter="fade">
                                      <p:cBhvr>
                                        <p:cTn id="7" dur="500"/>
                                        <p:tgtEl>
                                          <p:spTgt spid="4096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5" end="5"/>
                                            </p:txEl>
                                          </p:spTgt>
                                        </p:tgtEl>
                                        <p:attrNameLst>
                                          <p:attrName>style.visibility</p:attrName>
                                        </p:attrNameLst>
                                      </p:cBhvr>
                                      <p:to>
                                        <p:strVal val="visible"/>
                                      </p:to>
                                    </p:set>
                                    <p:animEffect transition="in" filter="fade">
                                      <p:cBhvr>
                                        <p:cTn id="12" dur="500"/>
                                        <p:tgtEl>
                                          <p:spTgt spid="4096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3">
                                            <p:txEl>
                                              <p:pRg st="7" end="7"/>
                                            </p:txEl>
                                          </p:spTgt>
                                        </p:tgtEl>
                                        <p:attrNameLst>
                                          <p:attrName>style.visibility</p:attrName>
                                        </p:attrNameLst>
                                      </p:cBhvr>
                                      <p:to>
                                        <p:strVal val="visible"/>
                                      </p:to>
                                    </p:set>
                                    <p:animEffect transition="in" filter="fade">
                                      <p:cBhvr>
                                        <p:cTn id="17" dur="500"/>
                                        <p:tgtEl>
                                          <p:spTgt spid="4096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63">
                                            <p:txEl>
                                              <p:pRg st="8" end="8"/>
                                            </p:txEl>
                                          </p:spTgt>
                                        </p:tgtEl>
                                        <p:attrNameLst>
                                          <p:attrName>style.visibility</p:attrName>
                                        </p:attrNameLst>
                                      </p:cBhvr>
                                      <p:to>
                                        <p:strVal val="visible"/>
                                      </p:to>
                                    </p:set>
                                    <p:animEffect transition="in" filter="fade">
                                      <p:cBhvr>
                                        <p:cTn id="22" dur="500"/>
                                        <p:tgtEl>
                                          <p:spTgt spid="4096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4294967295"/>
          </p:nvPr>
        </p:nvSpPr>
        <p:spPr bwMode="auto">
          <a:xfrm>
            <a:off x="457200" y="1367970"/>
            <a:ext cx="8458200" cy="5109030"/>
          </a:xfrm>
          <a:prstGeom prst="rect">
            <a:avLst/>
          </a:prstGeom>
          <a:noFill/>
          <a:ln w="12700">
            <a:miter lim="800000"/>
            <a:headEnd/>
            <a:tailEnd/>
          </a:ln>
        </p:spPr>
        <p:txBody>
          <a:bodyPr vert="horz" wrap="square" lIns="90278" tIns="44346" rIns="90278" bIns="44346" numCol="1" anchor="t" anchorCtr="0" compatLnSpc="1">
            <a:prstTxWarp prst="textNoShape">
              <a:avLst/>
            </a:prstTxWarp>
            <a:noAutofit/>
          </a:bodyPr>
          <a:lstStyle/>
          <a:p>
            <a:pPr algn="ctr">
              <a:lnSpc>
                <a:spcPct val="90000"/>
              </a:lnSpc>
              <a:buClr>
                <a:srgbClr val="006600"/>
              </a:buClr>
              <a:buFontTx/>
              <a:buNone/>
            </a:pPr>
            <a:r>
              <a:rPr lang="en-US" sz="4800" b="0" dirty="0">
                <a:solidFill>
                  <a:srgbClr val="FFFF00"/>
                </a:solidFill>
                <a:effectLst>
                  <a:outerShdw blurRad="38100" dist="38100" dir="2700000" algn="tl">
                    <a:srgbClr val="000000">
                      <a:alpha val="43137"/>
                    </a:srgbClr>
                  </a:outerShdw>
                </a:effectLst>
              </a:rPr>
              <a:t>P</a:t>
            </a:r>
            <a:r>
              <a:rPr lang="en-US" sz="4800" b="0" dirty="0">
                <a:solidFill>
                  <a:srgbClr val="FF0000"/>
                </a:solidFill>
                <a:effectLst>
                  <a:outerShdw blurRad="38100" dist="38100" dir="2700000" algn="tl">
                    <a:srgbClr val="000000">
                      <a:alpha val="43137"/>
                    </a:srgbClr>
                  </a:outerShdw>
                </a:effectLst>
              </a:rPr>
              <a:t>V</a:t>
            </a:r>
            <a:r>
              <a:rPr lang="en-US" sz="4800" b="0" dirty="0">
                <a:solidFill>
                  <a:srgbClr val="FFFF00"/>
                </a:solidFill>
                <a:effectLst>
                  <a:outerShdw blurRad="38100" dist="38100" dir="2700000" algn="tl">
                    <a:srgbClr val="000000">
                      <a:alpha val="43137"/>
                    </a:srgbClr>
                  </a:outerShdw>
                </a:effectLst>
              </a:rPr>
              <a:t> = </a:t>
            </a:r>
            <a:r>
              <a:rPr lang="en-US" sz="4800" b="0" dirty="0">
                <a:solidFill>
                  <a:srgbClr val="00B050"/>
                </a:solidFill>
                <a:effectLst>
                  <a:outerShdw blurRad="38100" dist="38100" dir="2700000" algn="tl">
                    <a:srgbClr val="000000">
                      <a:alpha val="43137"/>
                    </a:srgbClr>
                  </a:outerShdw>
                </a:effectLst>
              </a:rPr>
              <a:t>n</a:t>
            </a:r>
            <a:r>
              <a:rPr lang="en-US" sz="4800" b="0" dirty="0">
                <a:solidFill>
                  <a:srgbClr val="0070C0"/>
                </a:solidFill>
                <a:effectLst>
                  <a:outerShdw blurRad="38100" dist="38100" dir="2700000" algn="tl">
                    <a:srgbClr val="000000">
                      <a:alpha val="43137"/>
                    </a:srgbClr>
                  </a:outerShdw>
                </a:effectLst>
              </a:rPr>
              <a:t>R</a:t>
            </a:r>
            <a:r>
              <a:rPr lang="en-US" sz="4800" b="0" dirty="0">
                <a:solidFill>
                  <a:schemeClr val="tx1"/>
                </a:solidFill>
                <a:effectLst>
                  <a:outerShdw blurRad="38100" dist="38100" dir="2700000" algn="tl">
                    <a:srgbClr val="000000">
                      <a:alpha val="43137"/>
                    </a:srgbClr>
                  </a:outerShdw>
                </a:effectLst>
              </a:rPr>
              <a:t>T</a:t>
            </a:r>
          </a:p>
          <a:p>
            <a:pPr marL="45615" indent="0">
              <a:lnSpc>
                <a:spcPct val="90000"/>
              </a:lnSpc>
              <a:buClr>
                <a:schemeClr val="accent2">
                  <a:lumMod val="50000"/>
                </a:schemeClr>
              </a:buClr>
              <a:tabLst>
                <a:tab pos="464067" algn="l"/>
              </a:tabLst>
            </a:pPr>
            <a:r>
              <a:rPr lang="en-US" b="0" i="1" dirty="0">
                <a:solidFill>
                  <a:srgbClr val="FFFF00"/>
                </a:solidFill>
                <a:effectLst>
                  <a:outerShdw blurRad="38100" dist="38100" dir="2700000" algn="tl">
                    <a:srgbClr val="000000">
                      <a:alpha val="43137"/>
                    </a:srgbClr>
                  </a:outerShdw>
                </a:effectLst>
              </a:rPr>
              <a:t>P</a:t>
            </a:r>
            <a:r>
              <a:rPr lang="en-US" b="0" dirty="0">
                <a:solidFill>
                  <a:schemeClr val="accent2">
                    <a:lumMod val="50000"/>
                  </a:schemeClr>
                </a:solidFill>
              </a:rPr>
              <a:t> 	= </a:t>
            </a:r>
            <a:r>
              <a:rPr lang="en-US" b="0" dirty="0">
                <a:solidFill>
                  <a:schemeClr val="tx1"/>
                </a:solidFill>
              </a:rPr>
              <a:t>pressure in </a:t>
            </a:r>
            <a:r>
              <a:rPr lang="en-US" b="0" dirty="0" err="1">
                <a:solidFill>
                  <a:schemeClr val="tx1"/>
                </a:solidFill>
              </a:rPr>
              <a:t>atm</a:t>
            </a:r>
            <a:r>
              <a:rPr lang="en-US" b="0" dirty="0">
                <a:solidFill>
                  <a:schemeClr val="tx1"/>
                </a:solidFill>
              </a:rPr>
              <a:t>, mm Hg, or </a:t>
            </a:r>
            <a:r>
              <a:rPr lang="en-US" b="0" dirty="0" err="1">
                <a:solidFill>
                  <a:schemeClr val="tx1"/>
                </a:solidFill>
              </a:rPr>
              <a:t>kPa</a:t>
            </a:r>
            <a:endParaRPr lang="en-US" b="0" dirty="0">
              <a:solidFill>
                <a:schemeClr val="tx1"/>
              </a:solidFill>
            </a:endParaRPr>
          </a:p>
          <a:p>
            <a:pPr marL="45615" indent="0">
              <a:lnSpc>
                <a:spcPct val="90000"/>
              </a:lnSpc>
              <a:buClr>
                <a:schemeClr val="accent2">
                  <a:lumMod val="50000"/>
                </a:schemeClr>
              </a:buClr>
              <a:tabLst>
                <a:tab pos="464067" algn="l"/>
              </a:tabLst>
            </a:pPr>
            <a:r>
              <a:rPr lang="en-US" b="0" i="1" dirty="0">
                <a:solidFill>
                  <a:srgbClr val="C00000"/>
                </a:solidFill>
                <a:effectLst>
                  <a:outerShdw blurRad="38100" dist="38100" dir="2700000" algn="tl">
                    <a:srgbClr val="000000">
                      <a:alpha val="43137"/>
                    </a:srgbClr>
                  </a:outerShdw>
                </a:effectLst>
              </a:rPr>
              <a:t>V</a:t>
            </a:r>
            <a:r>
              <a:rPr lang="en-US" b="0" dirty="0">
                <a:solidFill>
                  <a:schemeClr val="accent2">
                    <a:lumMod val="50000"/>
                  </a:schemeClr>
                </a:solidFill>
              </a:rPr>
              <a:t> 	= </a:t>
            </a:r>
            <a:r>
              <a:rPr lang="en-US" b="0" dirty="0">
                <a:solidFill>
                  <a:schemeClr val="tx1"/>
                </a:solidFill>
              </a:rPr>
              <a:t>volume in liters</a:t>
            </a:r>
          </a:p>
          <a:p>
            <a:pPr marL="45615" indent="0">
              <a:lnSpc>
                <a:spcPct val="90000"/>
              </a:lnSpc>
              <a:buClr>
                <a:schemeClr val="accent2">
                  <a:lumMod val="50000"/>
                </a:schemeClr>
              </a:buClr>
              <a:tabLst>
                <a:tab pos="464067" algn="l"/>
              </a:tabLst>
            </a:pPr>
            <a:r>
              <a:rPr lang="en-US" b="0" i="1" dirty="0">
                <a:solidFill>
                  <a:srgbClr val="00B050"/>
                </a:solidFill>
                <a:effectLst>
                  <a:outerShdw blurRad="38100" dist="38100" dir="2700000" algn="tl">
                    <a:srgbClr val="000000">
                      <a:alpha val="43137"/>
                    </a:srgbClr>
                  </a:outerShdw>
                </a:effectLst>
              </a:rPr>
              <a:t>n</a:t>
            </a:r>
            <a:r>
              <a:rPr lang="en-US" b="0" dirty="0">
                <a:solidFill>
                  <a:schemeClr val="accent2">
                    <a:lumMod val="50000"/>
                  </a:schemeClr>
                </a:solidFill>
              </a:rPr>
              <a:t> 	= </a:t>
            </a:r>
            <a:r>
              <a:rPr lang="en-US" b="0" dirty="0">
                <a:solidFill>
                  <a:schemeClr val="tx1"/>
                </a:solidFill>
              </a:rPr>
              <a:t>moles</a:t>
            </a:r>
          </a:p>
          <a:p>
            <a:pPr marL="45615" indent="0">
              <a:lnSpc>
                <a:spcPct val="90000"/>
              </a:lnSpc>
              <a:buClr>
                <a:schemeClr val="accent2">
                  <a:lumMod val="50000"/>
                </a:schemeClr>
              </a:buClr>
              <a:tabLst>
                <a:tab pos="464067" algn="l"/>
              </a:tabLst>
            </a:pPr>
            <a:r>
              <a:rPr lang="en-US" b="0" i="1" dirty="0">
                <a:solidFill>
                  <a:srgbClr val="0070C0"/>
                </a:solidFill>
                <a:effectLst>
                  <a:outerShdw blurRad="38100" dist="38100" dir="2700000" algn="tl">
                    <a:srgbClr val="000000">
                      <a:alpha val="43137"/>
                    </a:srgbClr>
                  </a:outerShdw>
                </a:effectLst>
              </a:rPr>
              <a:t>R</a:t>
            </a:r>
            <a:r>
              <a:rPr lang="en-US" b="0" dirty="0">
                <a:solidFill>
                  <a:srgbClr val="7030A0"/>
                </a:solidFill>
              </a:rPr>
              <a:t> </a:t>
            </a:r>
            <a:r>
              <a:rPr lang="en-US" b="0" dirty="0">
                <a:solidFill>
                  <a:schemeClr val="accent2">
                    <a:lumMod val="50000"/>
                  </a:schemeClr>
                </a:solidFill>
              </a:rPr>
              <a:t>	</a:t>
            </a:r>
            <a:r>
              <a:rPr lang="en-US" b="0" dirty="0">
                <a:solidFill>
                  <a:schemeClr val="tx1"/>
                </a:solidFill>
              </a:rPr>
              <a:t>= ideal gas constant  based on units</a:t>
            </a:r>
          </a:p>
          <a:p>
            <a:pPr marL="459323" indent="4763"/>
            <a:r>
              <a:rPr lang="en-US" sz="2700" b="0" dirty="0">
                <a:solidFill>
                  <a:schemeClr val="tx1"/>
                </a:solidFill>
              </a:rPr>
              <a:t>=</a:t>
            </a:r>
            <a:r>
              <a:rPr lang="en-US" sz="2700" b="0" dirty="0">
                <a:solidFill>
                  <a:srgbClr val="7030A0"/>
                </a:solidFill>
              </a:rPr>
              <a:t> </a:t>
            </a:r>
            <a:r>
              <a:rPr lang="en-US" sz="2700" b="0" i="1" dirty="0">
                <a:solidFill>
                  <a:srgbClr val="7030A0"/>
                </a:solidFill>
              </a:rPr>
              <a:t>0.0821 </a:t>
            </a:r>
            <a:r>
              <a:rPr lang="en-US" sz="2700" b="0" i="1" dirty="0" err="1">
                <a:solidFill>
                  <a:srgbClr val="7030A0"/>
                </a:solidFill>
              </a:rPr>
              <a:t>liter•atm</a:t>
            </a:r>
            <a:r>
              <a:rPr lang="en-US" sz="2700" b="0" i="1" dirty="0">
                <a:solidFill>
                  <a:srgbClr val="7030A0"/>
                </a:solidFill>
              </a:rPr>
              <a:t> / </a:t>
            </a:r>
            <a:r>
              <a:rPr lang="en-US" sz="2700" b="0" i="1" dirty="0" err="1">
                <a:solidFill>
                  <a:srgbClr val="7030A0"/>
                </a:solidFill>
              </a:rPr>
              <a:t>mol•K</a:t>
            </a:r>
            <a:endParaRPr lang="en-US" sz="2700" b="0" dirty="0">
              <a:solidFill>
                <a:srgbClr val="7030A0"/>
              </a:solidFill>
            </a:endParaRPr>
          </a:p>
          <a:p>
            <a:pPr marL="459323" indent="4763"/>
            <a:r>
              <a:rPr lang="en-US" sz="2700" b="0" dirty="0">
                <a:solidFill>
                  <a:schemeClr val="tx1"/>
                </a:solidFill>
              </a:rPr>
              <a:t>=</a:t>
            </a:r>
            <a:r>
              <a:rPr lang="en-US" sz="2700" b="0" dirty="0">
                <a:solidFill>
                  <a:srgbClr val="7030A0"/>
                </a:solidFill>
              </a:rPr>
              <a:t> </a:t>
            </a:r>
            <a:r>
              <a:rPr lang="en-US" sz="2700" b="0" i="1" dirty="0">
                <a:solidFill>
                  <a:srgbClr val="7030A0"/>
                </a:solidFill>
              </a:rPr>
              <a:t>62.396 </a:t>
            </a:r>
            <a:r>
              <a:rPr lang="en-US" sz="2700" b="0" i="1" dirty="0" err="1">
                <a:solidFill>
                  <a:srgbClr val="7030A0"/>
                </a:solidFill>
              </a:rPr>
              <a:t>liter•mm</a:t>
            </a:r>
            <a:r>
              <a:rPr lang="en-US" sz="2700" b="0" i="1" dirty="0">
                <a:solidFill>
                  <a:srgbClr val="7030A0"/>
                </a:solidFill>
              </a:rPr>
              <a:t> Hg / </a:t>
            </a:r>
            <a:r>
              <a:rPr lang="en-US" sz="2700" b="0" i="1" dirty="0" err="1">
                <a:solidFill>
                  <a:srgbClr val="7030A0"/>
                </a:solidFill>
              </a:rPr>
              <a:t>mol•K</a:t>
            </a:r>
            <a:endParaRPr lang="en-US" sz="2700" b="0" dirty="0">
              <a:solidFill>
                <a:srgbClr val="7030A0"/>
              </a:solidFill>
            </a:endParaRPr>
          </a:p>
          <a:p>
            <a:pPr marL="459323" indent="4763"/>
            <a:r>
              <a:rPr lang="en-US" sz="2700" b="0" dirty="0">
                <a:solidFill>
                  <a:schemeClr val="tx1"/>
                </a:solidFill>
              </a:rPr>
              <a:t>= </a:t>
            </a:r>
            <a:r>
              <a:rPr lang="en-US" sz="2700" b="0" i="1" dirty="0">
                <a:solidFill>
                  <a:srgbClr val="7030A0"/>
                </a:solidFill>
              </a:rPr>
              <a:t>8.317 </a:t>
            </a:r>
            <a:r>
              <a:rPr lang="en-US" sz="2700" b="0" i="1" dirty="0" err="1">
                <a:solidFill>
                  <a:srgbClr val="7030A0"/>
                </a:solidFill>
              </a:rPr>
              <a:t>liter•kPa</a:t>
            </a:r>
            <a:r>
              <a:rPr lang="en-US" sz="2700" b="0" i="1" dirty="0">
                <a:solidFill>
                  <a:srgbClr val="7030A0"/>
                </a:solidFill>
              </a:rPr>
              <a:t> / </a:t>
            </a:r>
            <a:r>
              <a:rPr lang="en-US" sz="2700" b="0" i="1" dirty="0" err="1">
                <a:solidFill>
                  <a:srgbClr val="7030A0"/>
                </a:solidFill>
              </a:rPr>
              <a:t>mol•K</a:t>
            </a:r>
            <a:endParaRPr lang="en-US" sz="2700" b="0" dirty="0">
              <a:solidFill>
                <a:srgbClr val="7030A0"/>
              </a:solidFill>
            </a:endParaRPr>
          </a:p>
          <a:p>
            <a:pPr marL="45615" indent="0">
              <a:lnSpc>
                <a:spcPct val="90000"/>
              </a:lnSpc>
              <a:buClr>
                <a:schemeClr val="accent2">
                  <a:lumMod val="50000"/>
                </a:schemeClr>
              </a:buClr>
              <a:tabLst>
                <a:tab pos="464067" algn="l"/>
              </a:tabLst>
            </a:pPr>
            <a:r>
              <a:rPr lang="en-US" b="0" i="1" dirty="0">
                <a:solidFill>
                  <a:schemeClr val="tx1"/>
                </a:solidFill>
                <a:effectLst>
                  <a:outerShdw blurRad="38100" dist="38100" dir="2700000" algn="tl">
                    <a:srgbClr val="000000">
                      <a:alpha val="43137"/>
                    </a:srgbClr>
                  </a:outerShdw>
                </a:effectLst>
              </a:rPr>
              <a:t>T</a:t>
            </a:r>
            <a:r>
              <a:rPr lang="en-US" b="0" dirty="0">
                <a:solidFill>
                  <a:schemeClr val="tx1"/>
                </a:solidFill>
              </a:rPr>
              <a:t> </a:t>
            </a:r>
            <a:r>
              <a:rPr lang="en-US" b="0" dirty="0">
                <a:solidFill>
                  <a:schemeClr val="accent2">
                    <a:lumMod val="50000"/>
                  </a:schemeClr>
                </a:solidFill>
              </a:rPr>
              <a:t>	= temperature in Kelvins</a:t>
            </a:r>
            <a:endParaRPr lang="en-US" sz="2300" dirty="0">
              <a:solidFill>
                <a:schemeClr val="accent2">
                  <a:lumMod val="50000"/>
                </a:schemeClr>
              </a:solidFill>
            </a:endParaRPr>
          </a:p>
          <a:p>
            <a:pPr marL="45615" indent="0">
              <a:lnSpc>
                <a:spcPct val="90000"/>
              </a:lnSpc>
              <a:buClr>
                <a:schemeClr val="accent2">
                  <a:lumMod val="50000"/>
                </a:schemeClr>
              </a:buClr>
            </a:pPr>
            <a:endParaRPr lang="en-US" sz="2300" dirty="0">
              <a:solidFill>
                <a:schemeClr val="accent2">
                  <a:lumMod val="50000"/>
                </a:schemeClr>
              </a:solidFill>
            </a:endParaRPr>
          </a:p>
          <a:p>
            <a:pPr>
              <a:lnSpc>
                <a:spcPct val="90000"/>
              </a:lnSpc>
              <a:buFontTx/>
              <a:buNone/>
            </a:pPr>
            <a:r>
              <a:rPr lang="en-US" sz="1700" dirty="0"/>
              <a:t>		</a:t>
            </a:r>
          </a:p>
        </p:txBody>
      </p:sp>
      <p:sp>
        <p:nvSpPr>
          <p:cNvPr id="6" name="TextBox 5"/>
          <p:cNvSpPr txBox="1"/>
          <p:nvPr/>
        </p:nvSpPr>
        <p:spPr>
          <a:xfrm>
            <a:off x="1295402" y="14185"/>
            <a:ext cx="6477000" cy="1030839"/>
          </a:xfrm>
          <a:prstGeom prst="rect">
            <a:avLst/>
          </a:prstGeom>
          <a:noFill/>
        </p:spPr>
        <p:txBody>
          <a:bodyPr wrap="square" lIns="91229" tIns="45615" rIns="91229" bIns="45615" rtlCol="0">
            <a:spAutoFit/>
          </a:bodyPr>
          <a:lstStyle/>
          <a:p>
            <a:pPr algn="ctr"/>
            <a:r>
              <a:rPr lang="en-US" sz="6100" dirty="0">
                <a:solidFill>
                  <a:srgbClr val="C00000"/>
                </a:solidFill>
              </a:rPr>
              <a:t>Ideal Gas Law </a:t>
            </a:r>
          </a:p>
        </p:txBody>
      </p:sp>
      <p:sp>
        <p:nvSpPr>
          <p:cNvPr id="2" name="Footer Placeholder 1"/>
          <p:cNvSpPr>
            <a:spLocks noGrp="1"/>
          </p:cNvSpPr>
          <p:nvPr>
            <p:ph type="ftr" sz="quarter" idx="10"/>
          </p:nvPr>
        </p:nvSpPr>
        <p:spPr/>
        <p:txBody>
          <a:bodyPr/>
          <a:lstStyle/>
          <a:p>
            <a:r>
              <a:rPr lang="en-US" altLang="en-US"/>
              <a:t>Chapter 14 Gas Laws</a:t>
            </a:r>
          </a:p>
        </p:txBody>
      </p:sp>
    </p:spTree>
    <p:extLst>
      <p:ext uri="{BB962C8B-B14F-4D97-AF65-F5344CB8AC3E}">
        <p14:creationId xmlns:p14="http://schemas.microsoft.com/office/powerpoint/2010/main" val="4227641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6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6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6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 y="685800"/>
            <a:ext cx="9144000" cy="2677444"/>
          </a:xfrm>
          <a:prstGeom prst="rect">
            <a:avLst/>
          </a:prstGeom>
          <a:noFill/>
        </p:spPr>
        <p:txBody>
          <a:bodyPr wrap="square" lIns="91229" tIns="45615" rIns="91229" bIns="45615" rtlCol="0">
            <a:spAutoFit/>
          </a:bodyPr>
          <a:lstStyle/>
          <a:p>
            <a:pPr>
              <a:lnSpc>
                <a:spcPct val="90000"/>
              </a:lnSpc>
            </a:pPr>
            <a:r>
              <a:rPr lang="en-GB" sz="2700" dirty="0">
                <a:solidFill>
                  <a:schemeClr val="accent2">
                    <a:lumMod val="50000"/>
                  </a:schemeClr>
                </a:solidFill>
                <a:latin typeface="Arial" charset="0"/>
              </a:rPr>
              <a:t>Boyle’s Law describes the relationship between the </a:t>
            </a:r>
            <a:r>
              <a:rPr lang="en-GB" sz="3200" dirty="0">
                <a:solidFill>
                  <a:srgbClr val="FF0000"/>
                </a:solidFill>
                <a:effectLst>
                  <a:outerShdw blurRad="38100" dist="38100" dir="2700000" algn="tl">
                    <a:srgbClr val="000000">
                      <a:alpha val="43137"/>
                    </a:srgbClr>
                  </a:outerShdw>
                </a:effectLst>
                <a:latin typeface="Arial" charset="0"/>
              </a:rPr>
              <a:t>volume</a:t>
            </a:r>
            <a:r>
              <a:rPr lang="en-GB" sz="2700" dirty="0">
                <a:solidFill>
                  <a:srgbClr val="FF0000"/>
                </a:solidFill>
                <a:latin typeface="Arial" charset="0"/>
              </a:rPr>
              <a:t> </a:t>
            </a:r>
            <a:r>
              <a:rPr lang="en-GB" sz="2700" dirty="0">
                <a:solidFill>
                  <a:schemeClr val="accent2">
                    <a:lumMod val="50000"/>
                  </a:schemeClr>
                </a:solidFill>
                <a:latin typeface="Arial" charset="0"/>
              </a:rPr>
              <a:t>of a gas and its </a:t>
            </a:r>
            <a:r>
              <a:rPr lang="en-GB" sz="3200" dirty="0">
                <a:solidFill>
                  <a:srgbClr val="0070C0"/>
                </a:solidFill>
                <a:effectLst>
                  <a:outerShdw blurRad="38100" dist="38100" dir="2700000" algn="tl">
                    <a:srgbClr val="000000">
                      <a:alpha val="43137"/>
                    </a:srgbClr>
                  </a:outerShdw>
                </a:effectLst>
                <a:latin typeface="Arial" charset="0"/>
              </a:rPr>
              <a:t>pressure</a:t>
            </a:r>
            <a:r>
              <a:rPr lang="en-GB" sz="2700" dirty="0">
                <a:solidFill>
                  <a:srgbClr val="00B0F0"/>
                </a:solidFill>
                <a:latin typeface="Arial" charset="0"/>
              </a:rPr>
              <a:t> </a:t>
            </a:r>
            <a:r>
              <a:rPr lang="en-GB" sz="2700" i="1" dirty="0">
                <a:solidFill>
                  <a:schemeClr val="accent2">
                    <a:lumMod val="50000"/>
                  </a:schemeClr>
                </a:solidFill>
                <a:latin typeface="Arial" charset="0"/>
              </a:rPr>
              <a:t>at a </a:t>
            </a:r>
            <a:r>
              <a:rPr lang="en-GB" sz="2700" i="1" dirty="0">
                <a:solidFill>
                  <a:srgbClr val="00B050"/>
                </a:solidFill>
                <a:latin typeface="Arial" charset="0"/>
              </a:rPr>
              <a:t>constant temperature </a:t>
            </a:r>
            <a:r>
              <a:rPr lang="en-GB" sz="2700" i="1" dirty="0">
                <a:latin typeface="Arial" charset="0"/>
              </a:rPr>
              <a:t>and</a:t>
            </a:r>
            <a:r>
              <a:rPr lang="en-GB" sz="2700" i="1" dirty="0">
                <a:solidFill>
                  <a:srgbClr val="00B050"/>
                </a:solidFill>
                <a:latin typeface="Arial" charset="0"/>
              </a:rPr>
              <a:t> </a:t>
            </a:r>
            <a:r>
              <a:rPr lang="en-US" sz="2700" dirty="0">
                <a:latin typeface="Arial" charset="0"/>
              </a:rPr>
              <a:t>number of </a:t>
            </a:r>
            <a:r>
              <a:rPr lang="en-US" sz="2700" dirty="0">
                <a:solidFill>
                  <a:srgbClr val="00B0F0"/>
                </a:solidFill>
                <a:latin typeface="Arial" charset="0"/>
              </a:rPr>
              <a:t>moles</a:t>
            </a:r>
            <a:r>
              <a:rPr lang="en-GB" sz="2700" i="1" dirty="0">
                <a:solidFill>
                  <a:schemeClr val="accent2">
                    <a:lumMod val="50000"/>
                  </a:schemeClr>
                </a:solidFill>
                <a:latin typeface="Arial" charset="0"/>
              </a:rPr>
              <a:t>.</a:t>
            </a:r>
            <a:endParaRPr lang="en-GB" sz="2700" dirty="0">
              <a:solidFill>
                <a:schemeClr val="accent2">
                  <a:lumMod val="50000"/>
                </a:schemeClr>
              </a:solidFill>
              <a:latin typeface="Arial" charset="0"/>
            </a:endParaRPr>
          </a:p>
          <a:p>
            <a:pPr>
              <a:spcBef>
                <a:spcPts val="1200"/>
              </a:spcBef>
            </a:pPr>
            <a:r>
              <a:rPr lang="en-GB" sz="2700" dirty="0">
                <a:solidFill>
                  <a:srgbClr val="FF0000"/>
                </a:solidFill>
                <a:latin typeface="Arial" charset="0"/>
              </a:rPr>
              <a:t>A gas can be compressed to take up less space:</a:t>
            </a:r>
          </a:p>
          <a:p>
            <a:pPr marL="464067">
              <a:lnSpc>
                <a:spcPct val="90000"/>
              </a:lnSpc>
              <a:spcBef>
                <a:spcPts val="601"/>
              </a:spcBef>
            </a:pPr>
            <a:r>
              <a:rPr lang="en-GB" sz="2700" i="1" dirty="0">
                <a:solidFill>
                  <a:srgbClr val="7030A0"/>
                </a:solidFill>
                <a:latin typeface="Times New Roman" panose="02020603050405020304" pitchFamily="18" charset="0"/>
                <a:cs typeface="Times New Roman" panose="02020603050405020304" pitchFamily="18" charset="0"/>
              </a:rPr>
              <a:t>The higher the pressure applied to the gas, the smaller the volume it will occupy.  (</a:t>
            </a:r>
            <a:r>
              <a:rPr lang="en-GB" sz="2700" i="1" dirty="0">
                <a:solidFill>
                  <a:srgbClr val="00B050"/>
                </a:solidFill>
                <a:latin typeface="Times New Roman" panose="02020603050405020304" pitchFamily="18" charset="0"/>
                <a:cs typeface="Times New Roman" panose="02020603050405020304" pitchFamily="18" charset="0"/>
              </a:rPr>
              <a:t>e.g. piston chamber in engines</a:t>
            </a:r>
            <a:r>
              <a:rPr lang="en-GB" sz="2700" i="1" dirty="0">
                <a:solidFill>
                  <a:srgbClr val="7030A0"/>
                </a:solidFill>
                <a:latin typeface="Times New Roman" panose="02020603050405020304" pitchFamily="18" charset="0"/>
                <a:cs typeface="Times New Roman" panose="02020603050405020304" pitchFamily="18" charset="0"/>
              </a:rPr>
              <a:t>)</a:t>
            </a:r>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p>
        </p:txBody>
      </p:sp>
      <p:sp>
        <p:nvSpPr>
          <p:cNvPr id="6" name="TextBox 5"/>
          <p:cNvSpPr txBox="1"/>
          <p:nvPr/>
        </p:nvSpPr>
        <p:spPr>
          <a:xfrm>
            <a:off x="3200400" y="10"/>
            <a:ext cx="2743201" cy="646119"/>
          </a:xfrm>
          <a:prstGeom prst="rect">
            <a:avLst/>
          </a:prstGeom>
          <a:solidFill>
            <a:srgbClr val="FFFF00"/>
          </a:solidFill>
        </p:spPr>
        <p:txBody>
          <a:bodyPr wrap="square" lIns="91229" tIns="45615" rIns="91229" bIns="45615" rtlCol="0">
            <a:spAutoFit/>
          </a:bodyPr>
          <a:lstStyle/>
          <a:p>
            <a:pPr algn="ctr"/>
            <a:r>
              <a:rPr lang="en-GB" sz="3600" dirty="0">
                <a:solidFill>
                  <a:srgbClr val="C00000"/>
                </a:solidFill>
                <a:effectLst>
                  <a:outerShdw blurRad="38100" dist="38100" dir="2700000" algn="tl">
                    <a:srgbClr val="000000">
                      <a:alpha val="43137"/>
                    </a:srgbClr>
                  </a:outerShdw>
                </a:effectLst>
                <a:latin typeface="Arial" charset="0"/>
              </a:rPr>
              <a:t>Boyle’s Law</a:t>
            </a:r>
          </a:p>
        </p:txBody>
      </p:sp>
      <p:sp>
        <p:nvSpPr>
          <p:cNvPr id="4" name="Footer Placeholder 3"/>
          <p:cNvSpPr>
            <a:spLocks noGrp="1"/>
          </p:cNvSpPr>
          <p:nvPr>
            <p:ph type="ftr" sz="quarter" idx="10"/>
          </p:nvPr>
        </p:nvSpPr>
        <p:spPr/>
        <p:txBody>
          <a:bodyPr/>
          <a:lstStyle/>
          <a:p>
            <a:r>
              <a:rPr lang="en-US" altLang="en-US"/>
              <a:t>Chapter 14 Gas Laws</a:t>
            </a:r>
          </a:p>
        </p:txBody>
      </p:sp>
      <p:pic>
        <p:nvPicPr>
          <p:cNvPr id="5" name="Picture 4">
            <a:extLst>
              <a:ext uri="{FF2B5EF4-FFF2-40B4-BE49-F238E27FC236}">
                <a16:creationId xmlns:a16="http://schemas.microsoft.com/office/drawing/2014/main" id="{AAB86FF6-144D-43F1-9B60-963DDF2FE88A}"/>
              </a:ext>
            </a:extLst>
          </p:cNvPr>
          <p:cNvPicPr>
            <a:picLocks noChangeAspect="1"/>
          </p:cNvPicPr>
          <p:nvPr/>
        </p:nvPicPr>
        <p:blipFill>
          <a:blip r:embed="rId2"/>
          <a:stretch>
            <a:fillRect/>
          </a:stretch>
        </p:blipFill>
        <p:spPr>
          <a:xfrm>
            <a:off x="914400" y="3271391"/>
            <a:ext cx="7315200" cy="3586599"/>
          </a:xfrm>
          <a:prstGeom prst="rect">
            <a:avLst/>
          </a:prstGeom>
        </p:spPr>
      </p:pic>
      <p:sp>
        <p:nvSpPr>
          <p:cNvPr id="7" name="Arrow: Right 6">
            <a:extLst>
              <a:ext uri="{FF2B5EF4-FFF2-40B4-BE49-F238E27FC236}">
                <a16:creationId xmlns:a16="http://schemas.microsoft.com/office/drawing/2014/main" id="{ACB41679-7866-49CA-8C90-3B36176E2085}"/>
              </a:ext>
            </a:extLst>
          </p:cNvPr>
          <p:cNvSpPr/>
          <p:nvPr/>
        </p:nvSpPr>
        <p:spPr bwMode="auto">
          <a:xfrm rot="2420987">
            <a:off x="3262627" y="4050838"/>
            <a:ext cx="2766149" cy="26705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2539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6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794276"/>
            <a:ext cx="9144000" cy="867718"/>
          </a:xfrm>
          <a:prstGeom prst="rect">
            <a:avLst/>
          </a:prstGeom>
          <a:noFill/>
        </p:spPr>
        <p:txBody>
          <a:bodyPr wrap="square" lIns="91229" tIns="45615" rIns="91229" bIns="45615" rtlCol="0">
            <a:spAutoFit/>
          </a:bodyPr>
          <a:lstStyle/>
          <a:p>
            <a:pPr marL="464067">
              <a:lnSpc>
                <a:spcPct val="90000"/>
              </a:lnSpc>
              <a:spcBef>
                <a:spcPts val="601"/>
              </a:spcBef>
            </a:pPr>
            <a:r>
              <a:rPr lang="en-GB" sz="2800" i="1" dirty="0">
                <a:solidFill>
                  <a:srgbClr val="7030A0"/>
                </a:solidFill>
                <a:latin typeface="Times New Roman" panose="02020603050405020304" pitchFamily="18" charset="0"/>
                <a:cs typeface="Times New Roman" panose="02020603050405020304" pitchFamily="18" charset="0"/>
              </a:rPr>
              <a:t>The higher the pressure applied to the gas, the smaller the volume it will occupy.</a:t>
            </a:r>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p>
        </p:txBody>
      </p:sp>
      <p:pic>
        <p:nvPicPr>
          <p:cNvPr id="3074" name="Picture 2" descr="C:\Users\Adele\Pictures\2011-03-13 Chem Illus Mod 12 fishtank\Chem Illus Mod 12 fishtank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559" y="1905000"/>
            <a:ext cx="5616041" cy="4542639"/>
          </a:xfrm>
          <a:prstGeom prst="rect">
            <a:avLst/>
          </a:prstGeom>
          <a:noFill/>
          <a:ln w="1905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2016276"/>
            <a:ext cx="3527941" cy="4103988"/>
          </a:xfrm>
          <a:prstGeom prst="rect">
            <a:avLst/>
          </a:prstGeom>
          <a:noFill/>
        </p:spPr>
        <p:txBody>
          <a:bodyPr wrap="square" lIns="91229" tIns="45615" rIns="91229" bIns="45615" rtlCol="0">
            <a:spAutoFit/>
          </a:bodyPr>
          <a:lstStyle/>
          <a:p>
            <a:pPr marL="0" lvl="2" algn="ctr">
              <a:lnSpc>
                <a:spcPct val="90000"/>
              </a:lnSpc>
            </a:pPr>
            <a:r>
              <a:rPr lang="en-GB" dirty="0">
                <a:solidFill>
                  <a:schemeClr val="accent2">
                    <a:lumMod val="50000"/>
                  </a:schemeClr>
                </a:solidFill>
                <a:latin typeface="Arial" charset="0"/>
              </a:rPr>
              <a:t>Example</a:t>
            </a:r>
          </a:p>
          <a:p>
            <a:pPr marL="0" lvl="2">
              <a:spcBef>
                <a:spcPts val="601"/>
              </a:spcBef>
            </a:pPr>
            <a:r>
              <a:rPr lang="en-GB" dirty="0">
                <a:solidFill>
                  <a:srgbClr val="FF0000"/>
                </a:solidFill>
                <a:effectLst>
                  <a:outerShdw blurRad="38100" dist="38100" dir="2700000" algn="tl">
                    <a:srgbClr val="000000">
                      <a:alpha val="43137"/>
                    </a:srgbClr>
                  </a:outerShdw>
                </a:effectLst>
                <a:latin typeface="Arial" charset="0"/>
              </a:rPr>
              <a:t>Bubbles in a fish tank increase in size as they move toward the surface of the water experiencing LESS pressure. </a:t>
            </a:r>
          </a:p>
          <a:p>
            <a:pPr marL="0" lvl="2">
              <a:spcBef>
                <a:spcPts val="601"/>
              </a:spcBef>
            </a:pPr>
            <a:r>
              <a:rPr lang="en-GB" dirty="0">
                <a:solidFill>
                  <a:srgbClr val="7030A0"/>
                </a:solidFill>
                <a:effectLst>
                  <a:outerShdw blurRad="38100" dist="38100" dir="2700000" algn="tl">
                    <a:srgbClr val="000000">
                      <a:alpha val="43137"/>
                    </a:srgbClr>
                  </a:outerShdw>
                </a:effectLst>
                <a:latin typeface="Arial" charset="0"/>
              </a:rPr>
              <a:t>Bubbles at the bottom of the tank are smaller, experiencing more pressure than bubbles up higher in the water.</a:t>
            </a:r>
          </a:p>
        </p:txBody>
      </p:sp>
      <p:sp>
        <p:nvSpPr>
          <p:cNvPr id="6" name="TextBox 5"/>
          <p:cNvSpPr txBox="1"/>
          <p:nvPr/>
        </p:nvSpPr>
        <p:spPr>
          <a:xfrm>
            <a:off x="3200400" y="10"/>
            <a:ext cx="2743201" cy="646119"/>
          </a:xfrm>
          <a:prstGeom prst="rect">
            <a:avLst/>
          </a:prstGeom>
          <a:solidFill>
            <a:srgbClr val="FFFF00"/>
          </a:solidFill>
        </p:spPr>
        <p:txBody>
          <a:bodyPr wrap="square" lIns="91229" tIns="45615" rIns="91229" bIns="45615" rtlCol="0">
            <a:spAutoFit/>
          </a:bodyPr>
          <a:lstStyle/>
          <a:p>
            <a:pPr algn="ctr"/>
            <a:r>
              <a:rPr lang="en-GB" sz="3600" dirty="0">
                <a:solidFill>
                  <a:srgbClr val="C00000"/>
                </a:solidFill>
                <a:effectLst>
                  <a:outerShdw blurRad="38100" dist="38100" dir="2700000" algn="tl">
                    <a:srgbClr val="000000">
                      <a:alpha val="43137"/>
                    </a:srgbClr>
                  </a:outerShdw>
                </a:effectLst>
                <a:latin typeface="Arial" charset="0"/>
              </a:rPr>
              <a:t>Boyle’s Law</a:t>
            </a:r>
          </a:p>
        </p:txBody>
      </p:sp>
      <p:sp>
        <p:nvSpPr>
          <p:cNvPr id="4" name="Footer Placeholder 3"/>
          <p:cNvSpPr>
            <a:spLocks noGrp="1"/>
          </p:cNvSpPr>
          <p:nvPr>
            <p:ph type="ftr" sz="quarter" idx="10"/>
          </p:nvPr>
        </p:nvSpPr>
        <p:spPr/>
        <p:txBody>
          <a:bodyPr/>
          <a:lstStyle/>
          <a:p>
            <a:r>
              <a:rPr lang="en-US" altLang="en-US"/>
              <a:t>Chapter 14 Gas Laws</a:t>
            </a:r>
          </a:p>
        </p:txBody>
      </p:sp>
    </p:spTree>
    <p:extLst>
      <p:ext uri="{BB962C8B-B14F-4D97-AF65-F5344CB8AC3E}">
        <p14:creationId xmlns:p14="http://schemas.microsoft.com/office/powerpoint/2010/main" val="14925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680327"/>
            <a:ext cx="8915399" cy="3739273"/>
          </a:xfrm>
          <a:prstGeom prst="rect">
            <a:avLst/>
          </a:prstGeom>
          <a:noFill/>
        </p:spPr>
        <p:txBody>
          <a:bodyPr wrap="square" lIns="91229" tIns="45615" rIns="91229" bIns="45615" rtlCol="0">
            <a:spAutoFit/>
          </a:bodyPr>
          <a:lstStyle/>
          <a:p>
            <a:r>
              <a:rPr lang="en-US" dirty="0">
                <a:latin typeface="Arial" charset="0"/>
              </a:rPr>
              <a:t>Robert Boyle (1627-1691) decided to experiment with only </a:t>
            </a:r>
            <a:r>
              <a:rPr lang="en-US" dirty="0">
                <a:solidFill>
                  <a:srgbClr val="FF0000"/>
                </a:solidFill>
                <a:effectLst>
                  <a:outerShdw blurRad="38100" dist="38100" dir="2700000" algn="tl">
                    <a:srgbClr val="000000">
                      <a:alpha val="43137"/>
                    </a:srgbClr>
                  </a:outerShdw>
                </a:effectLst>
                <a:latin typeface="Arial" charset="0"/>
              </a:rPr>
              <a:t>pressure</a:t>
            </a:r>
            <a:r>
              <a:rPr lang="en-US" dirty="0">
                <a:latin typeface="Arial" charset="0"/>
              </a:rPr>
              <a:t> and </a:t>
            </a:r>
            <a:r>
              <a:rPr lang="en-US" dirty="0">
                <a:solidFill>
                  <a:srgbClr val="00B050"/>
                </a:solidFill>
                <a:effectLst>
                  <a:outerShdw blurRad="38100" dist="38100" dir="2700000" algn="tl">
                    <a:srgbClr val="000000">
                      <a:alpha val="43137"/>
                    </a:srgbClr>
                  </a:outerShdw>
                </a:effectLst>
                <a:latin typeface="Arial" charset="0"/>
              </a:rPr>
              <a:t>volume</a:t>
            </a:r>
            <a:r>
              <a:rPr lang="en-US" dirty="0">
                <a:latin typeface="Arial" charset="0"/>
              </a:rPr>
              <a:t> of a gas, so he held the </a:t>
            </a:r>
            <a:r>
              <a:rPr lang="en-US" dirty="0">
                <a:solidFill>
                  <a:srgbClr val="7030A0"/>
                </a:solidFill>
                <a:latin typeface="Arial" charset="0"/>
              </a:rPr>
              <a:t>temperature</a:t>
            </a:r>
            <a:r>
              <a:rPr lang="en-US" dirty="0">
                <a:latin typeface="Arial" charset="0"/>
              </a:rPr>
              <a:t> and number of </a:t>
            </a:r>
            <a:r>
              <a:rPr lang="en-US" dirty="0">
                <a:solidFill>
                  <a:srgbClr val="00B0F0"/>
                </a:solidFill>
                <a:latin typeface="Arial" charset="0"/>
              </a:rPr>
              <a:t>moles</a:t>
            </a:r>
            <a:r>
              <a:rPr lang="en-US" dirty="0">
                <a:latin typeface="Arial" charset="0"/>
              </a:rPr>
              <a:t> of the gas constant.</a:t>
            </a:r>
          </a:p>
          <a:p>
            <a:pPr algn="ctr"/>
            <a:r>
              <a:rPr lang="en-US" dirty="0">
                <a:latin typeface="Arial" charset="0"/>
              </a:rPr>
              <a:t> </a:t>
            </a:r>
            <a:endParaRPr lang="en-US" sz="4000" dirty="0">
              <a:solidFill>
                <a:srgbClr val="FFFF00"/>
              </a:solidFill>
              <a:latin typeface="Arial" charset="0"/>
            </a:endParaRPr>
          </a:p>
          <a:p>
            <a:pPr>
              <a:tabLst>
                <a:tab pos="853706" algn="l"/>
              </a:tabLst>
            </a:pPr>
            <a:r>
              <a:rPr lang="en-US" sz="4000" dirty="0">
                <a:solidFill>
                  <a:srgbClr val="FF0000"/>
                </a:solidFill>
                <a:sym typeface="Wingdings"/>
              </a:rPr>
              <a:t>	</a:t>
            </a:r>
            <a:r>
              <a:rPr lang="en-US" sz="4000" dirty="0">
                <a:solidFill>
                  <a:srgbClr val="FF0000"/>
                </a:solidFill>
                <a:effectLst>
                  <a:outerShdw blurRad="38100" dist="38100" dir="2700000" algn="tl">
                    <a:srgbClr val="000000">
                      <a:alpha val="43137"/>
                    </a:srgbClr>
                  </a:outerShdw>
                </a:effectLst>
                <a:sym typeface="Wingdings"/>
              </a:rPr>
              <a:t>P</a:t>
            </a:r>
            <a:r>
              <a:rPr lang="en-US" sz="4000" dirty="0">
                <a:solidFill>
                  <a:srgbClr val="00B050"/>
                </a:solidFill>
                <a:effectLst>
                  <a:outerShdw blurRad="38100" dist="38100" dir="2700000" algn="tl">
                    <a:srgbClr val="000000">
                      <a:alpha val="43137"/>
                    </a:srgbClr>
                  </a:outerShdw>
                </a:effectLst>
                <a:sym typeface="Wingdings"/>
              </a:rPr>
              <a:t>V</a:t>
            </a:r>
            <a:r>
              <a:rPr lang="en-US" sz="4000" dirty="0">
                <a:sym typeface="Wingdings"/>
              </a:rPr>
              <a:t> = </a:t>
            </a:r>
            <a:r>
              <a:rPr lang="en-US" sz="4000" strike="sngStrike" dirty="0" err="1">
                <a:effectLst>
                  <a:outerShdw blurRad="38100" dist="38100" dir="2700000" algn="tl">
                    <a:srgbClr val="000000">
                      <a:alpha val="43137"/>
                    </a:srgbClr>
                  </a:outerShdw>
                </a:effectLst>
                <a:sym typeface="Wingdings"/>
              </a:rPr>
              <a:t>nRT</a:t>
            </a:r>
            <a:r>
              <a:rPr lang="en-US" sz="4000" dirty="0">
                <a:sym typeface="Wingdings"/>
              </a:rPr>
              <a:t>  </a:t>
            </a:r>
            <a:r>
              <a:rPr lang="en-US" sz="4000" dirty="0"/>
              <a:t>   </a:t>
            </a:r>
            <a:r>
              <a:rPr lang="en-US" sz="4000" dirty="0">
                <a:solidFill>
                  <a:srgbClr val="FFFF00"/>
                </a:solidFill>
              </a:rPr>
              <a:t>PV = k</a:t>
            </a:r>
          </a:p>
          <a:p>
            <a:pPr>
              <a:tabLst>
                <a:tab pos="853706" algn="l"/>
              </a:tabLst>
            </a:pPr>
            <a:endParaRPr lang="en-US" sz="4000" dirty="0">
              <a:solidFill>
                <a:srgbClr val="FFFF00"/>
              </a:solidFill>
            </a:endParaRPr>
          </a:p>
          <a:p>
            <a:pPr>
              <a:tabLst>
                <a:tab pos="853706" algn="l"/>
              </a:tabLst>
            </a:pPr>
            <a:r>
              <a:rPr lang="en-US" sz="2400" i="1" dirty="0">
                <a:latin typeface="Times New Roman" panose="02020603050405020304" pitchFamily="18" charset="0"/>
                <a:cs typeface="Times New Roman" panose="02020603050405020304" pitchFamily="18" charset="0"/>
              </a:rPr>
              <a:t>What mathematical relationship does this show?</a:t>
            </a:r>
          </a:p>
          <a:p>
            <a:endParaRPr lang="en-US" sz="2700" baseline="-25000" dirty="0">
              <a:solidFill>
                <a:srgbClr val="A7EA52">
                  <a:lumMod val="50000"/>
                </a:srgbClr>
              </a:solidFill>
            </a:endParaRPr>
          </a:p>
          <a:p>
            <a:endParaRPr lang="en-US" dirty="0">
              <a:solidFill>
                <a:srgbClr val="5ECCF3">
                  <a:lumMod val="50000"/>
                </a:srgbClr>
              </a:solidFill>
            </a:endParaRPr>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1" y="1600200"/>
            <a:ext cx="2095499"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0"/>
          </p:nvPr>
        </p:nvSpPr>
        <p:spPr/>
        <p:txBody>
          <a:bodyPr/>
          <a:lstStyle/>
          <a:p>
            <a:r>
              <a:rPr lang="en-US" altLang="en-US"/>
              <a:t>Chapter 14 Gas Laws</a:t>
            </a:r>
          </a:p>
        </p:txBody>
      </p:sp>
      <p:sp>
        <p:nvSpPr>
          <p:cNvPr id="8" name="TextBox 7"/>
          <p:cNvSpPr txBox="1"/>
          <p:nvPr/>
        </p:nvSpPr>
        <p:spPr>
          <a:xfrm>
            <a:off x="3200400" y="10"/>
            <a:ext cx="2743201" cy="646119"/>
          </a:xfrm>
          <a:prstGeom prst="rect">
            <a:avLst/>
          </a:prstGeom>
          <a:solidFill>
            <a:srgbClr val="FFFF00"/>
          </a:solidFill>
        </p:spPr>
        <p:txBody>
          <a:bodyPr wrap="square" lIns="91229" tIns="45615" rIns="91229" bIns="45615" rtlCol="0">
            <a:spAutoFit/>
          </a:bodyPr>
          <a:lstStyle/>
          <a:p>
            <a:pPr algn="ctr"/>
            <a:r>
              <a:rPr lang="en-GB" sz="3600" dirty="0">
                <a:solidFill>
                  <a:srgbClr val="C00000"/>
                </a:solidFill>
                <a:effectLst>
                  <a:outerShdw blurRad="38100" dist="38100" dir="2700000" algn="tl">
                    <a:srgbClr val="000000">
                      <a:alpha val="43137"/>
                    </a:srgbClr>
                  </a:outerShdw>
                </a:effectLst>
                <a:latin typeface="Arial" charset="0"/>
              </a:rPr>
              <a:t>Boyle’s Law</a:t>
            </a:r>
          </a:p>
        </p:txBody>
      </p:sp>
    </p:spTree>
    <p:extLst>
      <p:ext uri="{BB962C8B-B14F-4D97-AF65-F5344CB8AC3E}">
        <p14:creationId xmlns:p14="http://schemas.microsoft.com/office/powerpoint/2010/main" val="215576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704371"/>
            <a:ext cx="8915399" cy="5632099"/>
          </a:xfrm>
          <a:prstGeom prst="rect">
            <a:avLst/>
          </a:prstGeom>
          <a:noFill/>
        </p:spPr>
        <p:txBody>
          <a:bodyPr wrap="square" lIns="91229" tIns="45615" rIns="91229" bIns="45615" rtlCol="0">
            <a:spAutoFit/>
          </a:bodyPr>
          <a:lstStyle/>
          <a:p>
            <a:r>
              <a:rPr lang="en-US" dirty="0">
                <a:latin typeface="Arial" charset="0"/>
              </a:rPr>
              <a:t>Robert Boyle (1627-1691) decided to experiment with only </a:t>
            </a:r>
            <a:r>
              <a:rPr lang="en-US" dirty="0">
                <a:solidFill>
                  <a:srgbClr val="FF0000"/>
                </a:solidFill>
                <a:effectLst>
                  <a:outerShdw blurRad="38100" dist="38100" dir="2700000" algn="tl">
                    <a:srgbClr val="000000">
                      <a:alpha val="43137"/>
                    </a:srgbClr>
                  </a:outerShdw>
                </a:effectLst>
                <a:latin typeface="Arial" charset="0"/>
              </a:rPr>
              <a:t>pressure</a:t>
            </a:r>
            <a:r>
              <a:rPr lang="en-US" dirty="0">
                <a:latin typeface="Arial" charset="0"/>
              </a:rPr>
              <a:t> and </a:t>
            </a:r>
            <a:r>
              <a:rPr lang="en-US" dirty="0">
                <a:solidFill>
                  <a:srgbClr val="00B050"/>
                </a:solidFill>
                <a:effectLst>
                  <a:outerShdw blurRad="38100" dist="38100" dir="2700000" algn="tl">
                    <a:srgbClr val="000000">
                      <a:alpha val="43137"/>
                    </a:srgbClr>
                  </a:outerShdw>
                </a:effectLst>
                <a:latin typeface="Arial" charset="0"/>
              </a:rPr>
              <a:t>volume</a:t>
            </a:r>
            <a:r>
              <a:rPr lang="en-US" dirty="0">
                <a:latin typeface="Arial" charset="0"/>
              </a:rPr>
              <a:t> of a gas, so he held the </a:t>
            </a:r>
            <a:r>
              <a:rPr lang="en-US" dirty="0">
                <a:solidFill>
                  <a:srgbClr val="7030A0"/>
                </a:solidFill>
                <a:latin typeface="Arial" charset="0"/>
              </a:rPr>
              <a:t>temperature</a:t>
            </a:r>
            <a:r>
              <a:rPr lang="en-US" dirty="0">
                <a:latin typeface="Arial" charset="0"/>
              </a:rPr>
              <a:t> and number of </a:t>
            </a:r>
            <a:r>
              <a:rPr lang="en-US" dirty="0">
                <a:solidFill>
                  <a:srgbClr val="00B0F0"/>
                </a:solidFill>
                <a:latin typeface="Arial" charset="0"/>
              </a:rPr>
              <a:t>moles</a:t>
            </a:r>
            <a:r>
              <a:rPr lang="en-US" dirty="0">
                <a:latin typeface="Arial" charset="0"/>
              </a:rPr>
              <a:t> of the gas constant.</a:t>
            </a:r>
          </a:p>
          <a:p>
            <a:pPr algn="ctr"/>
            <a:r>
              <a:rPr lang="en-US" dirty="0">
                <a:latin typeface="Arial" charset="0"/>
              </a:rPr>
              <a:t> </a:t>
            </a:r>
            <a:endParaRPr lang="en-US" sz="4000" dirty="0">
              <a:solidFill>
                <a:srgbClr val="FFFF00"/>
              </a:solidFill>
              <a:latin typeface="Arial" charset="0"/>
            </a:endParaRPr>
          </a:p>
          <a:p>
            <a:pPr>
              <a:tabLst>
                <a:tab pos="853706" algn="l"/>
              </a:tabLst>
            </a:pPr>
            <a:r>
              <a:rPr lang="en-US" sz="4000" dirty="0">
                <a:solidFill>
                  <a:srgbClr val="FF0000"/>
                </a:solidFill>
                <a:sym typeface="Wingdings"/>
              </a:rPr>
              <a:t>	</a:t>
            </a:r>
            <a:r>
              <a:rPr lang="en-US" sz="4000" dirty="0">
                <a:solidFill>
                  <a:srgbClr val="FF0000"/>
                </a:solidFill>
                <a:effectLst>
                  <a:outerShdw blurRad="38100" dist="38100" dir="2700000" algn="tl">
                    <a:srgbClr val="000000">
                      <a:alpha val="43137"/>
                    </a:srgbClr>
                  </a:outerShdw>
                </a:effectLst>
                <a:sym typeface="Wingdings"/>
              </a:rPr>
              <a:t> P</a:t>
            </a:r>
            <a:r>
              <a:rPr lang="en-US" sz="4000" dirty="0">
                <a:solidFill>
                  <a:srgbClr val="00B050"/>
                </a:solidFill>
                <a:effectLst>
                  <a:outerShdw blurRad="38100" dist="38100" dir="2700000" algn="tl">
                    <a:srgbClr val="000000">
                      <a:alpha val="43137"/>
                    </a:srgbClr>
                  </a:outerShdw>
                </a:effectLst>
                <a:sym typeface="Wingdings"/>
              </a:rPr>
              <a:t>V</a:t>
            </a:r>
            <a:r>
              <a:rPr lang="en-US" sz="4000" dirty="0">
                <a:sym typeface="Wingdings"/>
              </a:rPr>
              <a:t> = </a:t>
            </a:r>
            <a:r>
              <a:rPr lang="en-US" sz="4000" strike="sngStrike" dirty="0" err="1">
                <a:effectLst>
                  <a:outerShdw blurRad="38100" dist="38100" dir="2700000" algn="tl">
                    <a:srgbClr val="000000">
                      <a:alpha val="43137"/>
                    </a:srgbClr>
                  </a:outerShdw>
                </a:effectLst>
                <a:sym typeface="Wingdings"/>
              </a:rPr>
              <a:t>nRT</a:t>
            </a:r>
            <a:r>
              <a:rPr lang="en-US" sz="4000" dirty="0">
                <a:sym typeface="Wingdings"/>
              </a:rPr>
              <a:t>  </a:t>
            </a:r>
            <a:r>
              <a:rPr lang="en-US" sz="4000" dirty="0"/>
              <a:t>  </a:t>
            </a:r>
            <a:r>
              <a:rPr lang="en-US" sz="4000" dirty="0">
                <a:solidFill>
                  <a:srgbClr val="FFFF00"/>
                </a:solidFill>
              </a:rPr>
              <a:t>PV = k</a:t>
            </a:r>
          </a:p>
          <a:p>
            <a:endParaRPr lang="en-US" sz="2700" baseline="-25000" dirty="0">
              <a:solidFill>
                <a:srgbClr val="A7EA52">
                  <a:lumMod val="50000"/>
                </a:srgbClr>
              </a:solidFill>
            </a:endParaRPr>
          </a:p>
          <a:p>
            <a:endParaRPr lang="en-US" dirty="0">
              <a:solidFill>
                <a:srgbClr val="5ECCF3">
                  <a:lumMod val="50000"/>
                </a:srgbClr>
              </a:solidFill>
            </a:endParaRPr>
          </a:p>
          <a:p>
            <a:r>
              <a:rPr lang="en-US" sz="2700" dirty="0">
                <a:cs typeface="Arial" pitchFamily="34" charset="0"/>
              </a:rPr>
              <a:t>Mathematically:   </a:t>
            </a:r>
            <a:r>
              <a:rPr lang="en-US" sz="2700" dirty="0">
                <a:solidFill>
                  <a:srgbClr val="0070C0"/>
                </a:solidFill>
                <a:cs typeface="Arial" pitchFamily="34" charset="0"/>
              </a:rPr>
              <a:t>P       </a:t>
            </a:r>
            <a:r>
              <a:rPr lang="en-US" sz="2700" dirty="0">
                <a:solidFill>
                  <a:srgbClr val="0070C0"/>
                </a:solidFill>
                <a:ea typeface="Arial Unicode MS"/>
                <a:cs typeface="Arial" pitchFamily="34" charset="0"/>
              </a:rPr>
              <a:t>V   </a:t>
            </a:r>
            <a:r>
              <a:rPr lang="en-US" sz="2700" dirty="0">
                <a:ea typeface="Arial Unicode MS"/>
                <a:cs typeface="Arial" pitchFamily="34" charset="0"/>
              </a:rPr>
              <a:t>OR</a:t>
            </a:r>
            <a:r>
              <a:rPr lang="en-US" sz="2700" dirty="0">
                <a:solidFill>
                  <a:srgbClr val="0070C0"/>
                </a:solidFill>
                <a:ea typeface="Arial Unicode MS"/>
                <a:cs typeface="Arial" pitchFamily="34" charset="0"/>
              </a:rPr>
              <a:t>  P </a:t>
            </a:r>
            <a:r>
              <a:rPr lang="en-US" sz="2700" dirty="0">
                <a:solidFill>
                  <a:srgbClr val="0070C0"/>
                </a:solidFill>
              </a:rPr>
              <a:t>∞</a:t>
            </a:r>
            <a:r>
              <a:rPr lang="en-US" sz="2700" dirty="0">
                <a:solidFill>
                  <a:srgbClr val="0070C0"/>
                </a:solidFill>
                <a:ea typeface="Arial Unicode MS"/>
                <a:cs typeface="Arial" pitchFamily="34" charset="0"/>
              </a:rPr>
              <a:t> 1/V</a:t>
            </a:r>
            <a:endParaRPr lang="en-US" sz="2700" dirty="0">
              <a:solidFill>
                <a:srgbClr val="0070C0"/>
              </a:solidFill>
              <a:cs typeface="Arial" pitchFamily="34" charset="0"/>
            </a:endParaRPr>
          </a:p>
          <a:p>
            <a:pPr algn="ctr"/>
            <a:r>
              <a:rPr lang="en-US" sz="2700" dirty="0">
                <a:solidFill>
                  <a:schemeClr val="accent1">
                    <a:lumMod val="50000"/>
                  </a:schemeClr>
                </a:solidFill>
              </a:rPr>
              <a:t>  </a:t>
            </a:r>
            <a:r>
              <a:rPr lang="en-US" sz="2100" dirty="0">
                <a:solidFill>
                  <a:srgbClr val="B54C8C"/>
                </a:solidFill>
                <a:ea typeface="Arial Unicode MS"/>
                <a:cs typeface="Arial" pitchFamily="34" charset="0"/>
              </a:rPr>
              <a:t>(</a:t>
            </a:r>
            <a:r>
              <a:rPr lang="en-US" sz="2100" i="1" dirty="0">
                <a:solidFill>
                  <a:srgbClr val="B54C8C"/>
                </a:solidFill>
                <a:latin typeface="Times New Roman" panose="02020603050405020304" pitchFamily="18" charset="0"/>
                <a:ea typeface="Arial Unicode MS"/>
                <a:cs typeface="Times New Roman" panose="02020603050405020304" pitchFamily="18" charset="0"/>
              </a:rPr>
              <a:t>take away the constants</a:t>
            </a:r>
            <a:r>
              <a:rPr lang="en-US" sz="2100" dirty="0">
                <a:solidFill>
                  <a:srgbClr val="B54C8C"/>
                </a:solidFill>
                <a:ea typeface="Arial Unicode MS"/>
                <a:cs typeface="Arial" pitchFamily="34" charset="0"/>
              </a:rPr>
              <a:t>)</a:t>
            </a:r>
            <a:endParaRPr lang="en-US" sz="2100" dirty="0">
              <a:solidFill>
                <a:srgbClr val="B54C8C"/>
              </a:solidFill>
              <a:cs typeface="Arial" pitchFamily="34" charset="0"/>
            </a:endParaRPr>
          </a:p>
          <a:p>
            <a:endParaRPr lang="en-US" sz="1100" dirty="0">
              <a:solidFill>
                <a:schemeClr val="accent1">
                  <a:lumMod val="50000"/>
                </a:schemeClr>
              </a:solidFill>
            </a:endParaRPr>
          </a:p>
          <a:p>
            <a:r>
              <a:rPr lang="en-US" sz="2700" dirty="0">
                <a:solidFill>
                  <a:schemeClr val="accent1">
                    <a:lumMod val="50000"/>
                  </a:schemeClr>
                </a:solidFill>
              </a:rPr>
              <a:t>At the same conditions of temperature and moles:</a:t>
            </a:r>
          </a:p>
          <a:p>
            <a:r>
              <a:rPr lang="en-US" sz="2700" dirty="0"/>
              <a:t>P</a:t>
            </a:r>
            <a:r>
              <a:rPr lang="en-US" sz="2700" baseline="-25000" dirty="0"/>
              <a:t>1</a:t>
            </a:r>
            <a:r>
              <a:rPr lang="en-US" sz="2700" dirty="0"/>
              <a:t>V</a:t>
            </a:r>
            <a:r>
              <a:rPr lang="en-US" sz="2700" baseline="-25000" dirty="0"/>
              <a:t>1</a:t>
            </a:r>
            <a:r>
              <a:rPr lang="en-US" sz="2700" dirty="0"/>
              <a:t> = k,      P</a:t>
            </a:r>
            <a:r>
              <a:rPr lang="en-US" sz="2700" baseline="-25000" dirty="0"/>
              <a:t>2</a:t>
            </a:r>
            <a:r>
              <a:rPr lang="en-US" sz="2700" dirty="0"/>
              <a:t>V</a:t>
            </a:r>
            <a:r>
              <a:rPr lang="en-US" sz="2700" baseline="-25000" dirty="0"/>
              <a:t>2</a:t>
            </a:r>
            <a:r>
              <a:rPr lang="en-US" sz="2700" dirty="0"/>
              <a:t>  =  k</a:t>
            </a:r>
            <a:r>
              <a:rPr lang="en-US" sz="2700" dirty="0">
                <a:solidFill>
                  <a:schemeClr val="accent1">
                    <a:lumMod val="50000"/>
                  </a:schemeClr>
                </a:solidFill>
              </a:rPr>
              <a:t> </a:t>
            </a:r>
          </a:p>
          <a:p>
            <a:endParaRPr lang="en-US" sz="800" dirty="0">
              <a:solidFill>
                <a:schemeClr val="accent1">
                  <a:lumMod val="50000"/>
                </a:schemeClr>
              </a:solidFill>
            </a:endParaRPr>
          </a:p>
          <a:p>
            <a:pPr>
              <a:tabLst>
                <a:tab pos="1828800" algn="l"/>
              </a:tabLst>
            </a:pPr>
            <a:r>
              <a:rPr lang="en-US" sz="2700" dirty="0">
                <a:solidFill>
                  <a:schemeClr val="accent1">
                    <a:lumMod val="50000"/>
                  </a:schemeClr>
                </a:solidFill>
              </a:rPr>
              <a:t>Thus:   	</a:t>
            </a:r>
            <a:r>
              <a:rPr lang="en-US" sz="6000" dirty="0">
                <a:solidFill>
                  <a:srgbClr val="FF0000"/>
                </a:solidFill>
              </a:rPr>
              <a:t>P</a:t>
            </a:r>
            <a:r>
              <a:rPr lang="en-US" sz="6000" baseline="-25000" dirty="0">
                <a:solidFill>
                  <a:srgbClr val="FF0000"/>
                </a:solidFill>
              </a:rPr>
              <a:t>1</a:t>
            </a:r>
            <a:r>
              <a:rPr lang="en-US" sz="6000" dirty="0">
                <a:solidFill>
                  <a:srgbClr val="FF0000"/>
                </a:solidFill>
              </a:rPr>
              <a:t>V</a:t>
            </a:r>
            <a:r>
              <a:rPr lang="en-US" sz="6000" baseline="-25000" dirty="0">
                <a:solidFill>
                  <a:srgbClr val="FF0000"/>
                </a:solidFill>
              </a:rPr>
              <a:t>1</a:t>
            </a:r>
            <a:r>
              <a:rPr lang="en-US" sz="6000" dirty="0">
                <a:solidFill>
                  <a:srgbClr val="FF0000"/>
                </a:solidFill>
              </a:rPr>
              <a:t> = P</a:t>
            </a:r>
            <a:r>
              <a:rPr lang="en-US" sz="6000" baseline="-25000" dirty="0">
                <a:solidFill>
                  <a:srgbClr val="FF0000"/>
                </a:solidFill>
              </a:rPr>
              <a:t>2</a:t>
            </a:r>
            <a:r>
              <a:rPr lang="en-US" sz="6000" dirty="0">
                <a:solidFill>
                  <a:srgbClr val="FF0000"/>
                </a:solidFill>
              </a:rPr>
              <a:t>V</a:t>
            </a:r>
            <a:r>
              <a:rPr lang="en-US" sz="6000" baseline="-25000" dirty="0">
                <a:solidFill>
                  <a:srgbClr val="FF0000"/>
                </a:solidFill>
              </a:rPr>
              <a:t>2</a:t>
            </a:r>
            <a:endParaRPr lang="en-US" sz="4800" baseline="-25000" dirty="0">
              <a:solidFill>
                <a:srgbClr val="FF0000"/>
              </a:solidFill>
            </a:endParaRPr>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1" y="1600200"/>
            <a:ext cx="2095499"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0"/>
          </p:nvPr>
        </p:nvSpPr>
        <p:spPr/>
        <p:txBody>
          <a:bodyPr/>
          <a:lstStyle/>
          <a:p>
            <a:r>
              <a:rPr lang="en-US" altLang="en-US"/>
              <a:t>Chapter 14 Gas Laws</a:t>
            </a:r>
          </a:p>
        </p:txBody>
      </p:sp>
      <p:sp>
        <p:nvSpPr>
          <p:cNvPr id="8" name="TextBox 7"/>
          <p:cNvSpPr txBox="1"/>
          <p:nvPr/>
        </p:nvSpPr>
        <p:spPr>
          <a:xfrm>
            <a:off x="3200400" y="10"/>
            <a:ext cx="2743201" cy="646119"/>
          </a:xfrm>
          <a:prstGeom prst="rect">
            <a:avLst/>
          </a:prstGeom>
          <a:solidFill>
            <a:srgbClr val="FFFF00"/>
          </a:solidFill>
        </p:spPr>
        <p:txBody>
          <a:bodyPr wrap="square" lIns="91229" tIns="45615" rIns="91229" bIns="45615" rtlCol="0">
            <a:spAutoFit/>
          </a:bodyPr>
          <a:lstStyle/>
          <a:p>
            <a:pPr algn="ctr"/>
            <a:r>
              <a:rPr lang="en-GB" sz="3600" dirty="0">
                <a:solidFill>
                  <a:srgbClr val="C00000"/>
                </a:solidFill>
                <a:effectLst>
                  <a:outerShdw blurRad="38100" dist="38100" dir="2700000" algn="tl">
                    <a:srgbClr val="000000">
                      <a:alpha val="43137"/>
                    </a:srgbClr>
                  </a:outerShdw>
                </a:effectLst>
                <a:latin typeface="Arial" charset="0"/>
              </a:rPr>
              <a:t>Boyle’s Law</a:t>
            </a:r>
          </a:p>
        </p:txBody>
      </p:sp>
      <p:pic>
        <p:nvPicPr>
          <p:cNvPr id="9"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599" y="3200400"/>
            <a:ext cx="304800" cy="717175"/>
          </a:xfrm>
          <a:prstGeom prst="rect">
            <a:avLst/>
          </a:prstGeom>
          <a:noFill/>
        </p:spPr>
      </p:pic>
      <p:pic>
        <p:nvPicPr>
          <p:cNvPr id="10" name="Picture 9" descr="strategy-01.eps"/>
          <p:cNvPicPr/>
          <p:nvPr/>
        </p:nvPicPr>
        <p:blipFill>
          <a:blip r:embed="rId4" cstate="print">
            <a:extLst>
              <a:ext uri="{28A0092B-C50C-407E-A947-70E740481C1C}">
                <a14:useLocalDpi xmlns:a14="http://schemas.microsoft.com/office/drawing/2010/main" val="0"/>
              </a:ext>
            </a:extLst>
          </a:blip>
          <a:stretch>
            <a:fillRect/>
          </a:stretch>
        </p:blipFill>
        <p:spPr>
          <a:xfrm>
            <a:off x="7791451" y="5178984"/>
            <a:ext cx="1200149" cy="972820"/>
          </a:xfrm>
          <a:prstGeom prst="rect">
            <a:avLst/>
          </a:prstGeom>
        </p:spPr>
      </p:pic>
    </p:spTree>
    <p:extLst>
      <p:ext uri="{BB962C8B-B14F-4D97-AF65-F5344CB8AC3E}">
        <p14:creationId xmlns:p14="http://schemas.microsoft.com/office/powerpoint/2010/main" val="68134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500"/>
                                        <p:tgtEl>
                                          <p:spTgt spid="2">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500"/>
                                        <p:tgtEl>
                                          <p:spTgt spid="2">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1" end="11"/>
                                            </p:txEl>
                                          </p:spTgt>
                                        </p:tgtEl>
                                        <p:attrNameLst>
                                          <p:attrName>style.visibility</p:attrName>
                                        </p:attrNameLst>
                                      </p:cBhvr>
                                      <p:to>
                                        <p:strVal val="visible"/>
                                      </p:to>
                                    </p:set>
                                    <p:animEffect transition="in" filter="fade">
                                      <p:cBhvr>
                                        <p:cTn id="3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16" y="533405"/>
            <a:ext cx="8534401" cy="1447877"/>
          </a:xfrm>
          <a:prstGeom prst="rect">
            <a:avLst/>
          </a:prstGeom>
          <a:noFill/>
        </p:spPr>
        <p:txBody>
          <a:bodyPr wrap="square" lIns="91229" tIns="45615" rIns="91229" bIns="45615" rtlCol="0">
            <a:spAutoFit/>
          </a:bodyPr>
          <a:lstStyle/>
          <a:p>
            <a:pPr>
              <a:lnSpc>
                <a:spcPct val="90000"/>
              </a:lnSpc>
            </a:pPr>
            <a:endParaRPr lang="en-GB" sz="600" dirty="0">
              <a:solidFill>
                <a:srgbClr val="5ECCF3">
                  <a:lumMod val="50000"/>
                </a:srgbClr>
              </a:solidFill>
              <a:latin typeface="Arial" charset="0"/>
            </a:endParaRPr>
          </a:p>
          <a:p>
            <a:pPr>
              <a:lnSpc>
                <a:spcPct val="90000"/>
              </a:lnSpc>
            </a:pPr>
            <a:endParaRPr lang="en-GB" sz="600" dirty="0">
              <a:solidFill>
                <a:srgbClr val="5ECCF3">
                  <a:lumMod val="50000"/>
                </a:srgbClr>
              </a:solidFill>
              <a:latin typeface="Arial" charset="0"/>
            </a:endParaRPr>
          </a:p>
          <a:p>
            <a:pPr>
              <a:lnSpc>
                <a:spcPct val="90000"/>
              </a:lnSpc>
            </a:pPr>
            <a:r>
              <a:rPr lang="en-GB" sz="2700" dirty="0">
                <a:solidFill>
                  <a:srgbClr val="00B050"/>
                </a:solidFill>
                <a:effectLst>
                  <a:outerShdw blurRad="38100" dist="38100" dir="2700000" algn="tl">
                    <a:srgbClr val="000000">
                      <a:alpha val="43137"/>
                    </a:srgbClr>
                  </a:outerShdw>
                </a:effectLst>
                <a:latin typeface="Arial" charset="0"/>
              </a:rPr>
              <a:t>Pressure</a:t>
            </a:r>
            <a:r>
              <a:rPr lang="en-GB" sz="2700" dirty="0">
                <a:latin typeface="Arial" charset="0"/>
              </a:rPr>
              <a:t> is inversely proportional to </a:t>
            </a:r>
            <a:r>
              <a:rPr lang="en-GB" sz="2700" dirty="0">
                <a:solidFill>
                  <a:srgbClr val="FFFF00"/>
                </a:solidFill>
                <a:effectLst>
                  <a:outerShdw blurRad="38100" dist="38100" dir="2700000" algn="tl">
                    <a:srgbClr val="000000">
                      <a:alpha val="43137"/>
                    </a:srgbClr>
                  </a:outerShdw>
                </a:effectLst>
                <a:latin typeface="Arial" charset="0"/>
              </a:rPr>
              <a:t>volume</a:t>
            </a:r>
            <a:r>
              <a:rPr lang="en-GB" sz="2700" dirty="0">
                <a:latin typeface="Arial" charset="0"/>
              </a:rPr>
              <a:t>:</a:t>
            </a:r>
            <a:endParaRPr lang="en-US" sz="2700" dirty="0">
              <a:latin typeface="Arial" charset="0"/>
            </a:endParaRPr>
          </a:p>
          <a:p>
            <a:pPr algn="ctr"/>
            <a:r>
              <a:rPr lang="en-US" sz="4000" dirty="0">
                <a:solidFill>
                  <a:srgbClr val="00B050"/>
                </a:solidFill>
                <a:effectLst>
                  <a:outerShdw blurRad="38100" dist="38100" dir="2700000" algn="tl">
                    <a:srgbClr val="000000">
                      <a:alpha val="43137"/>
                    </a:srgbClr>
                  </a:outerShdw>
                </a:effectLst>
              </a:rPr>
              <a:t>P</a:t>
            </a:r>
            <a:r>
              <a:rPr lang="en-US" sz="4000" baseline="-25000" dirty="0">
                <a:solidFill>
                  <a:srgbClr val="00B050"/>
                </a:solidFill>
                <a:effectLst>
                  <a:outerShdw blurRad="38100" dist="38100" dir="2700000" algn="tl">
                    <a:srgbClr val="000000">
                      <a:alpha val="43137"/>
                    </a:srgbClr>
                  </a:outerShdw>
                </a:effectLst>
              </a:rPr>
              <a:t>1</a:t>
            </a:r>
            <a:r>
              <a:rPr lang="en-US" sz="4000" dirty="0">
                <a:solidFill>
                  <a:srgbClr val="FFFF00"/>
                </a:solidFill>
                <a:effectLst>
                  <a:outerShdw blurRad="38100" dist="38100" dir="2700000" algn="tl">
                    <a:srgbClr val="000000">
                      <a:alpha val="43137"/>
                    </a:srgbClr>
                  </a:outerShdw>
                </a:effectLst>
              </a:rPr>
              <a:t>V</a:t>
            </a:r>
            <a:r>
              <a:rPr lang="en-US" sz="4000" baseline="-25000" dirty="0">
                <a:solidFill>
                  <a:srgbClr val="FFFF00"/>
                </a:solidFill>
                <a:effectLst>
                  <a:outerShdw blurRad="38100" dist="38100" dir="2700000" algn="tl">
                    <a:srgbClr val="000000">
                      <a:alpha val="43137"/>
                    </a:srgbClr>
                  </a:outerShdw>
                </a:effectLst>
              </a:rPr>
              <a:t>1</a:t>
            </a:r>
            <a:r>
              <a:rPr lang="en-US" sz="4000" dirty="0">
                <a:solidFill>
                  <a:srgbClr val="FF0000"/>
                </a:solidFill>
              </a:rPr>
              <a:t> </a:t>
            </a:r>
            <a:r>
              <a:rPr lang="en-US" sz="4000" dirty="0"/>
              <a:t>=</a:t>
            </a:r>
            <a:r>
              <a:rPr lang="en-US" sz="4000" dirty="0">
                <a:solidFill>
                  <a:srgbClr val="FF0000"/>
                </a:solidFill>
              </a:rPr>
              <a:t> </a:t>
            </a:r>
            <a:r>
              <a:rPr lang="en-US" sz="4000" dirty="0">
                <a:solidFill>
                  <a:srgbClr val="00B050"/>
                </a:solidFill>
                <a:effectLst>
                  <a:outerShdw blurRad="38100" dist="38100" dir="2700000" algn="tl">
                    <a:srgbClr val="000000">
                      <a:alpha val="43137"/>
                    </a:srgbClr>
                  </a:outerShdw>
                </a:effectLst>
              </a:rPr>
              <a:t>P</a:t>
            </a:r>
            <a:r>
              <a:rPr lang="en-US" sz="4000" baseline="-25000" dirty="0">
                <a:solidFill>
                  <a:srgbClr val="00B050"/>
                </a:solidFill>
                <a:effectLst>
                  <a:outerShdw blurRad="38100" dist="38100" dir="2700000" algn="tl">
                    <a:srgbClr val="000000">
                      <a:alpha val="43137"/>
                    </a:srgbClr>
                  </a:outerShdw>
                </a:effectLst>
              </a:rPr>
              <a:t>2</a:t>
            </a:r>
            <a:r>
              <a:rPr lang="en-US" sz="4000" dirty="0">
                <a:solidFill>
                  <a:srgbClr val="FFFF00"/>
                </a:solidFill>
                <a:effectLst>
                  <a:outerShdw blurRad="38100" dist="38100" dir="2700000" algn="tl">
                    <a:srgbClr val="000000">
                      <a:alpha val="43137"/>
                    </a:srgbClr>
                  </a:outerShdw>
                </a:effectLst>
              </a:rPr>
              <a:t>V</a:t>
            </a:r>
            <a:r>
              <a:rPr lang="en-US" sz="4000" baseline="-25000" dirty="0">
                <a:solidFill>
                  <a:srgbClr val="FFFF00"/>
                </a:solidFill>
                <a:effectLst>
                  <a:outerShdw blurRad="38100" dist="38100" dir="2700000" algn="tl">
                    <a:srgbClr val="000000">
                      <a:alpha val="43137"/>
                    </a:srgbClr>
                  </a:outerShdw>
                </a:effectLst>
              </a:rPr>
              <a:t>2</a:t>
            </a:r>
            <a:endParaRPr lang="en-US" sz="4000" dirty="0">
              <a:solidFill>
                <a:srgbClr val="FFFF00"/>
              </a:solidFill>
              <a:effectLst>
                <a:outerShdw blurRad="38100" dist="38100" dir="2700000" algn="tl">
                  <a:srgbClr val="000000">
                    <a:alpha val="43137"/>
                  </a:srgbClr>
                </a:outerShdw>
              </a:effectLst>
            </a:endParaRPr>
          </a:p>
          <a:p>
            <a:endParaRPr lang="en-US" sz="1300" dirty="0"/>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solidFill>
                <a:prstClr val="black"/>
              </a:solidFill>
            </a:endParaRPr>
          </a:p>
        </p:txBody>
      </p:sp>
      <p:sp>
        <p:nvSpPr>
          <p:cNvPr id="3" name="Footer Placeholder 2"/>
          <p:cNvSpPr>
            <a:spLocks noGrp="1"/>
          </p:cNvSpPr>
          <p:nvPr>
            <p:ph type="ftr" sz="quarter" idx="10"/>
          </p:nvPr>
        </p:nvSpPr>
        <p:spPr>
          <a:xfrm>
            <a:off x="4724419" y="6629400"/>
            <a:ext cx="4419599" cy="228600"/>
          </a:xfrm>
        </p:spPr>
        <p:txBody>
          <a:bodyPr/>
          <a:lstStyle/>
          <a:p>
            <a:r>
              <a:rPr lang="en-US" altLang="en-US"/>
              <a:t>Chapter 14 Gas Laws</a:t>
            </a:r>
          </a:p>
        </p:txBody>
      </p:sp>
      <p:sp>
        <p:nvSpPr>
          <p:cNvPr id="9" name="TextBox 8"/>
          <p:cNvSpPr txBox="1"/>
          <p:nvPr/>
        </p:nvSpPr>
        <p:spPr>
          <a:xfrm>
            <a:off x="3200400" y="10"/>
            <a:ext cx="2743201" cy="646119"/>
          </a:xfrm>
          <a:prstGeom prst="rect">
            <a:avLst/>
          </a:prstGeom>
          <a:solidFill>
            <a:srgbClr val="FFFF00"/>
          </a:solidFill>
        </p:spPr>
        <p:txBody>
          <a:bodyPr wrap="square" lIns="91229" tIns="45615" rIns="91229" bIns="45615" rtlCol="0">
            <a:spAutoFit/>
          </a:bodyPr>
          <a:lstStyle/>
          <a:p>
            <a:pPr algn="ctr"/>
            <a:r>
              <a:rPr lang="en-GB" sz="3600" dirty="0">
                <a:solidFill>
                  <a:srgbClr val="C00000"/>
                </a:solidFill>
                <a:effectLst>
                  <a:outerShdw blurRad="38100" dist="38100" dir="2700000" algn="tl">
                    <a:srgbClr val="000000">
                      <a:alpha val="43137"/>
                    </a:srgbClr>
                  </a:outerShdw>
                </a:effectLst>
                <a:latin typeface="Arial" charset="0"/>
              </a:rPr>
              <a:t>Boyle’s Law</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25371"/>
          <a:stretch/>
        </p:blipFill>
        <p:spPr bwMode="auto">
          <a:xfrm>
            <a:off x="324805" y="1979940"/>
            <a:ext cx="4018595" cy="35064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479" y="5562601"/>
            <a:ext cx="9086539" cy="800007"/>
          </a:xfrm>
          <a:prstGeom prst="rect">
            <a:avLst/>
          </a:prstGeom>
        </p:spPr>
        <p:txBody>
          <a:bodyPr wrap="square" lIns="91229" tIns="45615" rIns="91229" bIns="45615">
            <a:spAutoFit/>
          </a:bodyPr>
          <a:lstStyle/>
          <a:p>
            <a:r>
              <a:rPr lang="en-US" dirty="0">
                <a:solidFill>
                  <a:srgbClr val="FF0000"/>
                </a:solidFill>
                <a:effectLst>
                  <a:outerShdw blurRad="38100" dist="38100" dir="2700000" algn="tl">
                    <a:srgbClr val="000000">
                      <a:alpha val="43137"/>
                    </a:srgbClr>
                  </a:outerShdw>
                </a:effectLst>
              </a:rPr>
              <a:t>Each line on the graph is a line of </a:t>
            </a:r>
            <a:r>
              <a:rPr lang="en-US" dirty="0">
                <a:solidFill>
                  <a:srgbClr val="0070C0"/>
                </a:solidFill>
                <a:effectLst>
                  <a:outerShdw blurRad="38100" dist="38100" dir="2700000" algn="tl">
                    <a:srgbClr val="000000">
                      <a:alpha val="43137"/>
                    </a:srgbClr>
                  </a:outerShdw>
                </a:effectLst>
              </a:rPr>
              <a:t>constant temperature</a:t>
            </a:r>
            <a:r>
              <a:rPr lang="en-US" dirty="0">
                <a:solidFill>
                  <a:srgbClr val="FF0000"/>
                </a:solidFill>
                <a:effectLst>
                  <a:outerShdw blurRad="38100" dist="38100" dir="2700000" algn="tl">
                    <a:srgbClr val="000000">
                      <a:alpha val="43137"/>
                    </a:srgbClr>
                  </a:outerShdw>
                </a:effectLst>
              </a:rPr>
              <a:t>, and is called an isotherm. </a:t>
            </a:r>
            <a:endParaRPr lang="en-US"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A864D4B7-2702-4DBE-9A86-414AB9F6F676}"/>
              </a:ext>
            </a:extLst>
          </p:cNvPr>
          <p:cNvSpPr/>
          <p:nvPr/>
        </p:nvSpPr>
        <p:spPr>
          <a:xfrm>
            <a:off x="4724419" y="3027331"/>
            <a:ext cx="3792226" cy="1200117"/>
          </a:xfrm>
          <a:prstGeom prst="rect">
            <a:avLst/>
          </a:prstGeom>
        </p:spPr>
        <p:txBody>
          <a:bodyPr wrap="square" lIns="91229" tIns="45615" rIns="91229" bIns="45615">
            <a:spAutoFit/>
          </a:bodyPr>
          <a:lstStyle/>
          <a:p>
            <a:pPr>
              <a:spcBef>
                <a:spcPts val="1200"/>
              </a:spcBef>
            </a:pPr>
            <a:r>
              <a:rPr lang="en-US" sz="7200" dirty="0">
                <a:solidFill>
                  <a:srgbClr val="00B050"/>
                </a:solidFill>
                <a:effectLst>
                  <a:outerShdw blurRad="38100" dist="38100" dir="2700000" algn="tl">
                    <a:srgbClr val="000000">
                      <a:alpha val="43137"/>
                    </a:srgbClr>
                  </a:outerShdw>
                </a:effectLst>
              </a:rPr>
              <a:t>P ↑</a:t>
            </a:r>
            <a:r>
              <a:rPr lang="en-US" sz="7200" dirty="0">
                <a:solidFill>
                  <a:srgbClr val="FF0000"/>
                </a:solidFill>
              </a:rPr>
              <a:t> </a:t>
            </a:r>
            <a:r>
              <a:rPr lang="en-US" sz="7200" dirty="0">
                <a:solidFill>
                  <a:srgbClr val="FFFF00"/>
                </a:solidFill>
                <a:effectLst>
                  <a:outerShdw blurRad="38100" dist="38100" dir="2700000" algn="tl">
                    <a:srgbClr val="000000">
                      <a:alpha val="43137"/>
                    </a:srgbClr>
                  </a:outerShdw>
                </a:effectLst>
              </a:rPr>
              <a:t>V ↓</a:t>
            </a:r>
          </a:p>
        </p:txBody>
      </p:sp>
    </p:spTree>
    <p:extLst>
      <p:ext uri="{BB962C8B-B14F-4D97-AF65-F5344CB8AC3E}">
        <p14:creationId xmlns:p14="http://schemas.microsoft.com/office/powerpoint/2010/main" val="58372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132" name="AutoShape 12"/>
          <p:cNvSpPr>
            <a:spLocks noChangeArrowheads="1"/>
          </p:cNvSpPr>
          <p:nvPr/>
        </p:nvSpPr>
        <p:spPr bwMode="auto">
          <a:xfrm>
            <a:off x="4648200" y="1870535"/>
            <a:ext cx="3962400" cy="3878930"/>
          </a:xfrm>
          <a:prstGeom prst="roundRect">
            <a:avLst>
              <a:gd name="adj" fmla="val 0"/>
            </a:avLst>
          </a:prstGeom>
          <a:solidFill>
            <a:schemeClr val="accent6">
              <a:lumMod val="75000"/>
            </a:schemeClr>
          </a:solidFill>
          <a:ln>
            <a:noFill/>
          </a:ln>
        </p:spPr>
        <p:txBody>
          <a:bodyPr wrap="none" lIns="91229" tIns="45615" rIns="91229" bIns="45615"/>
          <a:lstStyle/>
          <a:p>
            <a:r>
              <a:rPr lang="en-US" altLang="en-US" sz="2700" dirty="0">
                <a:solidFill>
                  <a:srgbClr val="FFFF00"/>
                </a:solidFill>
                <a:ea typeface="ヒラギノ角ゴ Pro W3" pitchFamily="28" charset="-128"/>
              </a:rPr>
              <a:t>Chapter 14</a:t>
            </a:r>
            <a:endParaRPr lang="en-US" altLang="en-US" dirty="0">
              <a:solidFill>
                <a:srgbClr val="FFFF00"/>
              </a:solidFill>
              <a:ea typeface="ヒラギノ角ゴ Pro W3" pitchFamily="28" charset="-128"/>
            </a:endParaRPr>
          </a:p>
          <a:p>
            <a:r>
              <a:rPr lang="en-US" altLang="en-US" sz="2700" dirty="0">
                <a:solidFill>
                  <a:schemeClr val="bg1"/>
                </a:solidFill>
                <a:ea typeface="ヒラギノ角ゴ Pro W3" pitchFamily="28" charset="-128"/>
              </a:rPr>
              <a:t>The Behavior of Gases</a:t>
            </a:r>
          </a:p>
          <a:p>
            <a:endParaRPr lang="en-US" altLang="en-US" sz="1700" dirty="0">
              <a:solidFill>
                <a:schemeClr val="bg1"/>
              </a:solidFill>
              <a:ea typeface="ヒラギノ角ゴ Pro W3" pitchFamily="28" charset="-128"/>
            </a:endParaRPr>
          </a:p>
          <a:p>
            <a:r>
              <a:rPr lang="en-US" altLang="en-US" sz="2100" dirty="0">
                <a:solidFill>
                  <a:srgbClr val="FFFF00"/>
                </a:solidFill>
                <a:ea typeface="ヒラギノ角ゴ Pro W3" pitchFamily="28" charset="-128"/>
              </a:rPr>
              <a:t>Properties of Gases</a:t>
            </a:r>
            <a:endParaRPr lang="en-US" altLang="en-US" sz="2100" b="1" dirty="0">
              <a:solidFill>
                <a:srgbClr val="FFFF00"/>
              </a:solidFill>
              <a:ea typeface="ヒラギノ角ゴ Pro W3" pitchFamily="28" charset="-128"/>
            </a:endParaRPr>
          </a:p>
          <a:p>
            <a:pPr>
              <a:spcBef>
                <a:spcPts val="1200"/>
              </a:spcBef>
            </a:pPr>
            <a:r>
              <a:rPr lang="en-US" altLang="en-US" sz="2100" dirty="0">
                <a:solidFill>
                  <a:srgbClr val="FFFF00"/>
                </a:solidFill>
                <a:ea typeface="ヒラギノ角ゴ Pro W3" pitchFamily="28" charset="-128"/>
              </a:rPr>
              <a:t>The Gas Laws</a:t>
            </a:r>
            <a:endParaRPr lang="en-US" altLang="en-US" sz="1500" dirty="0">
              <a:solidFill>
                <a:srgbClr val="FFFF00"/>
              </a:solidFill>
              <a:ea typeface="ヒラギノ角ゴ Pro W3" pitchFamily="28" charset="-128"/>
            </a:endParaRPr>
          </a:p>
          <a:p>
            <a:pPr>
              <a:spcBef>
                <a:spcPts val="1200"/>
              </a:spcBef>
            </a:pPr>
            <a:r>
              <a:rPr lang="en-US" altLang="en-US" sz="2100" dirty="0">
                <a:solidFill>
                  <a:schemeClr val="bg1"/>
                </a:solidFill>
                <a:ea typeface="ヒラギノ角ゴ Pro W3" pitchFamily="28" charset="-128"/>
              </a:rPr>
              <a:t> </a:t>
            </a:r>
            <a:r>
              <a:rPr lang="en-US" altLang="en-US" sz="2100" dirty="0">
                <a:solidFill>
                  <a:srgbClr val="FFFF00"/>
                </a:solidFill>
                <a:ea typeface="ヒラギノ角ゴ Pro W3" pitchFamily="28" charset="-128"/>
              </a:rPr>
              <a:t>Ideal Gases</a:t>
            </a:r>
          </a:p>
          <a:p>
            <a:endParaRPr lang="en-US" altLang="en-US" sz="1300" dirty="0">
              <a:solidFill>
                <a:schemeClr val="bg1"/>
              </a:solidFill>
              <a:ea typeface="ヒラギノ角ゴ Pro W3" pitchFamily="28" charset="-128"/>
            </a:endParaRPr>
          </a:p>
          <a:p>
            <a:r>
              <a:rPr lang="en-US" altLang="en-US" sz="2100" dirty="0">
                <a:solidFill>
                  <a:schemeClr val="bg1"/>
                </a:solidFill>
                <a:ea typeface="ヒラギノ角ゴ Pro W3" pitchFamily="28" charset="-128"/>
              </a:rPr>
              <a:t>   </a:t>
            </a:r>
            <a:endParaRPr lang="en-US" altLang="en-US" sz="2100" b="1" dirty="0">
              <a:solidFill>
                <a:srgbClr val="B7BD5B"/>
              </a:solidFill>
              <a:ea typeface="ヒラギノ角ゴ Pro W3" pitchFamily="28" charset="-128"/>
            </a:endParaRPr>
          </a:p>
        </p:txBody>
      </p:sp>
      <p:pic>
        <p:nvPicPr>
          <p:cNvPr id="5140" name="Picture 20" descr="CHEM12_cust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07"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41" name="Picture 21" descr="CHEM12_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18" y="24"/>
            <a:ext cx="1279525" cy="16652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09" t="4041" r="8837" b="3636"/>
          <a:stretch/>
        </p:blipFill>
        <p:spPr bwMode="auto">
          <a:xfrm>
            <a:off x="152406" y="1870535"/>
            <a:ext cx="4495800" cy="387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r>
              <a:rPr lang="en-US" altLang="en-US" dirty="0"/>
              <a:t>Chapter 14 Gas Laws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16" y="533405"/>
            <a:ext cx="8534401" cy="1447877"/>
          </a:xfrm>
          <a:prstGeom prst="rect">
            <a:avLst/>
          </a:prstGeom>
          <a:noFill/>
        </p:spPr>
        <p:txBody>
          <a:bodyPr wrap="square" lIns="91229" tIns="45615" rIns="91229" bIns="45615" rtlCol="0">
            <a:spAutoFit/>
          </a:bodyPr>
          <a:lstStyle/>
          <a:p>
            <a:pPr>
              <a:lnSpc>
                <a:spcPct val="90000"/>
              </a:lnSpc>
            </a:pPr>
            <a:endParaRPr lang="en-GB" sz="600" dirty="0">
              <a:solidFill>
                <a:srgbClr val="5ECCF3">
                  <a:lumMod val="50000"/>
                </a:srgbClr>
              </a:solidFill>
              <a:latin typeface="Arial" charset="0"/>
            </a:endParaRPr>
          </a:p>
          <a:p>
            <a:pPr>
              <a:lnSpc>
                <a:spcPct val="90000"/>
              </a:lnSpc>
            </a:pPr>
            <a:endParaRPr lang="en-GB" sz="600" dirty="0">
              <a:solidFill>
                <a:srgbClr val="5ECCF3">
                  <a:lumMod val="50000"/>
                </a:srgbClr>
              </a:solidFill>
              <a:latin typeface="Arial" charset="0"/>
            </a:endParaRPr>
          </a:p>
          <a:p>
            <a:pPr>
              <a:lnSpc>
                <a:spcPct val="90000"/>
              </a:lnSpc>
            </a:pPr>
            <a:r>
              <a:rPr lang="en-GB" sz="2700" dirty="0">
                <a:solidFill>
                  <a:srgbClr val="00B050"/>
                </a:solidFill>
                <a:effectLst>
                  <a:outerShdw blurRad="38100" dist="38100" dir="2700000" algn="tl">
                    <a:srgbClr val="000000">
                      <a:alpha val="43137"/>
                    </a:srgbClr>
                  </a:outerShdw>
                </a:effectLst>
                <a:latin typeface="Arial" charset="0"/>
              </a:rPr>
              <a:t>Pressure</a:t>
            </a:r>
            <a:r>
              <a:rPr lang="en-GB" sz="2700" dirty="0">
                <a:latin typeface="Arial" charset="0"/>
              </a:rPr>
              <a:t> is inversely proportional to </a:t>
            </a:r>
            <a:r>
              <a:rPr lang="en-GB" sz="2700" dirty="0">
                <a:solidFill>
                  <a:srgbClr val="FFFF00"/>
                </a:solidFill>
                <a:effectLst>
                  <a:outerShdw blurRad="38100" dist="38100" dir="2700000" algn="tl">
                    <a:srgbClr val="000000">
                      <a:alpha val="43137"/>
                    </a:srgbClr>
                  </a:outerShdw>
                </a:effectLst>
                <a:latin typeface="Arial" charset="0"/>
              </a:rPr>
              <a:t>volume</a:t>
            </a:r>
            <a:r>
              <a:rPr lang="en-GB" sz="2700" dirty="0">
                <a:latin typeface="Arial" charset="0"/>
              </a:rPr>
              <a:t>:</a:t>
            </a:r>
            <a:endParaRPr lang="en-US" sz="2700" dirty="0">
              <a:latin typeface="Arial" charset="0"/>
            </a:endParaRPr>
          </a:p>
          <a:p>
            <a:pPr algn="ctr"/>
            <a:r>
              <a:rPr lang="en-US" sz="4000" dirty="0">
                <a:solidFill>
                  <a:srgbClr val="00B050"/>
                </a:solidFill>
                <a:effectLst>
                  <a:outerShdw blurRad="38100" dist="38100" dir="2700000" algn="tl">
                    <a:srgbClr val="000000">
                      <a:alpha val="43137"/>
                    </a:srgbClr>
                  </a:outerShdw>
                </a:effectLst>
              </a:rPr>
              <a:t>P</a:t>
            </a:r>
            <a:r>
              <a:rPr lang="en-US" sz="4000" baseline="-25000" dirty="0">
                <a:solidFill>
                  <a:srgbClr val="00B050"/>
                </a:solidFill>
                <a:effectLst>
                  <a:outerShdw blurRad="38100" dist="38100" dir="2700000" algn="tl">
                    <a:srgbClr val="000000">
                      <a:alpha val="43137"/>
                    </a:srgbClr>
                  </a:outerShdw>
                </a:effectLst>
              </a:rPr>
              <a:t>1</a:t>
            </a:r>
            <a:r>
              <a:rPr lang="en-US" sz="4000" dirty="0">
                <a:solidFill>
                  <a:srgbClr val="FFFF00"/>
                </a:solidFill>
                <a:effectLst>
                  <a:outerShdw blurRad="38100" dist="38100" dir="2700000" algn="tl">
                    <a:srgbClr val="000000">
                      <a:alpha val="43137"/>
                    </a:srgbClr>
                  </a:outerShdw>
                </a:effectLst>
              </a:rPr>
              <a:t>V</a:t>
            </a:r>
            <a:r>
              <a:rPr lang="en-US" sz="4000" baseline="-25000" dirty="0">
                <a:solidFill>
                  <a:srgbClr val="FFFF00"/>
                </a:solidFill>
                <a:effectLst>
                  <a:outerShdw blurRad="38100" dist="38100" dir="2700000" algn="tl">
                    <a:srgbClr val="000000">
                      <a:alpha val="43137"/>
                    </a:srgbClr>
                  </a:outerShdw>
                </a:effectLst>
              </a:rPr>
              <a:t>1</a:t>
            </a:r>
            <a:r>
              <a:rPr lang="en-US" sz="4000" dirty="0">
                <a:solidFill>
                  <a:srgbClr val="FF0000"/>
                </a:solidFill>
              </a:rPr>
              <a:t> </a:t>
            </a:r>
            <a:r>
              <a:rPr lang="en-US" sz="4000" dirty="0"/>
              <a:t>=</a:t>
            </a:r>
            <a:r>
              <a:rPr lang="en-US" sz="4000" dirty="0">
                <a:solidFill>
                  <a:srgbClr val="FF0000"/>
                </a:solidFill>
              </a:rPr>
              <a:t> </a:t>
            </a:r>
            <a:r>
              <a:rPr lang="en-US" sz="4000" dirty="0">
                <a:solidFill>
                  <a:srgbClr val="00B050"/>
                </a:solidFill>
                <a:effectLst>
                  <a:outerShdw blurRad="38100" dist="38100" dir="2700000" algn="tl">
                    <a:srgbClr val="000000">
                      <a:alpha val="43137"/>
                    </a:srgbClr>
                  </a:outerShdw>
                </a:effectLst>
              </a:rPr>
              <a:t>P</a:t>
            </a:r>
            <a:r>
              <a:rPr lang="en-US" sz="4000" baseline="-25000" dirty="0">
                <a:solidFill>
                  <a:srgbClr val="00B050"/>
                </a:solidFill>
                <a:effectLst>
                  <a:outerShdw blurRad="38100" dist="38100" dir="2700000" algn="tl">
                    <a:srgbClr val="000000">
                      <a:alpha val="43137"/>
                    </a:srgbClr>
                  </a:outerShdw>
                </a:effectLst>
              </a:rPr>
              <a:t>2</a:t>
            </a:r>
            <a:r>
              <a:rPr lang="en-US" sz="4000" dirty="0">
                <a:solidFill>
                  <a:srgbClr val="FFFF00"/>
                </a:solidFill>
                <a:effectLst>
                  <a:outerShdw blurRad="38100" dist="38100" dir="2700000" algn="tl">
                    <a:srgbClr val="000000">
                      <a:alpha val="43137"/>
                    </a:srgbClr>
                  </a:outerShdw>
                </a:effectLst>
              </a:rPr>
              <a:t>V</a:t>
            </a:r>
            <a:r>
              <a:rPr lang="en-US" sz="4000" baseline="-25000" dirty="0">
                <a:solidFill>
                  <a:srgbClr val="FFFF00"/>
                </a:solidFill>
                <a:effectLst>
                  <a:outerShdw blurRad="38100" dist="38100" dir="2700000" algn="tl">
                    <a:srgbClr val="000000">
                      <a:alpha val="43137"/>
                    </a:srgbClr>
                  </a:outerShdw>
                </a:effectLst>
              </a:rPr>
              <a:t>2</a:t>
            </a:r>
            <a:endParaRPr lang="en-US" sz="4000" dirty="0">
              <a:solidFill>
                <a:srgbClr val="FFFF00"/>
              </a:solidFill>
              <a:effectLst>
                <a:outerShdw blurRad="38100" dist="38100" dir="2700000" algn="tl">
                  <a:srgbClr val="000000">
                    <a:alpha val="43137"/>
                  </a:srgbClr>
                </a:outerShdw>
              </a:effectLst>
            </a:endParaRPr>
          </a:p>
          <a:p>
            <a:endParaRPr lang="en-US" sz="1300" dirty="0"/>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solidFill>
                <a:prstClr val="black"/>
              </a:solidFill>
            </a:endParaRPr>
          </a:p>
        </p:txBody>
      </p:sp>
      <p:sp>
        <p:nvSpPr>
          <p:cNvPr id="3" name="Footer Placeholder 2"/>
          <p:cNvSpPr>
            <a:spLocks noGrp="1"/>
          </p:cNvSpPr>
          <p:nvPr>
            <p:ph type="ftr" sz="quarter" idx="10"/>
          </p:nvPr>
        </p:nvSpPr>
        <p:spPr>
          <a:xfrm>
            <a:off x="4724419" y="6629400"/>
            <a:ext cx="4419599" cy="228600"/>
          </a:xfrm>
        </p:spPr>
        <p:txBody>
          <a:bodyPr/>
          <a:lstStyle/>
          <a:p>
            <a:r>
              <a:rPr lang="en-US" altLang="en-US"/>
              <a:t>Chapter 14 Gas Laws</a:t>
            </a:r>
          </a:p>
        </p:txBody>
      </p:sp>
      <p:sp>
        <p:nvSpPr>
          <p:cNvPr id="9" name="TextBox 8"/>
          <p:cNvSpPr txBox="1"/>
          <p:nvPr/>
        </p:nvSpPr>
        <p:spPr>
          <a:xfrm>
            <a:off x="3200400" y="10"/>
            <a:ext cx="2743201" cy="646119"/>
          </a:xfrm>
          <a:prstGeom prst="rect">
            <a:avLst/>
          </a:prstGeom>
          <a:solidFill>
            <a:srgbClr val="FFFF00"/>
          </a:solidFill>
        </p:spPr>
        <p:txBody>
          <a:bodyPr wrap="square" lIns="91229" tIns="45615" rIns="91229" bIns="45615" rtlCol="0">
            <a:spAutoFit/>
          </a:bodyPr>
          <a:lstStyle/>
          <a:p>
            <a:pPr algn="ctr"/>
            <a:r>
              <a:rPr lang="en-GB" sz="3600" dirty="0">
                <a:solidFill>
                  <a:srgbClr val="C00000"/>
                </a:solidFill>
                <a:effectLst>
                  <a:outerShdw blurRad="38100" dist="38100" dir="2700000" algn="tl">
                    <a:srgbClr val="000000">
                      <a:alpha val="43137"/>
                    </a:srgbClr>
                  </a:outerShdw>
                </a:effectLst>
                <a:latin typeface="Arial" charset="0"/>
              </a:rPr>
              <a:t>Boyle’s Law</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5371"/>
          <a:stretch/>
        </p:blipFill>
        <p:spPr bwMode="auto">
          <a:xfrm>
            <a:off x="324805" y="1979940"/>
            <a:ext cx="8666813" cy="35064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479" y="5562601"/>
            <a:ext cx="9086539" cy="1077006"/>
          </a:xfrm>
          <a:prstGeom prst="rect">
            <a:avLst/>
          </a:prstGeom>
        </p:spPr>
        <p:txBody>
          <a:bodyPr wrap="square" lIns="91229" tIns="45615" rIns="91229" bIns="45615">
            <a:spAutoFit/>
          </a:bodyPr>
          <a:lstStyle/>
          <a:p>
            <a:r>
              <a:rPr lang="en-US" sz="1800" dirty="0">
                <a:solidFill>
                  <a:srgbClr val="FF0000"/>
                </a:solidFill>
              </a:rPr>
              <a:t>Each line on the graph is a line of constant temperature, and is called an isotherm. </a:t>
            </a:r>
          </a:p>
          <a:p>
            <a:r>
              <a:rPr lang="en-US" dirty="0"/>
              <a:t>In a plot of P versus 1/V, we see that the isotherms are straight lines with constant slopes. </a:t>
            </a:r>
          </a:p>
        </p:txBody>
      </p:sp>
      <p:sp>
        <p:nvSpPr>
          <p:cNvPr id="6" name="Down Arrow 5"/>
          <p:cNvSpPr/>
          <p:nvPr/>
        </p:nvSpPr>
        <p:spPr bwMode="auto">
          <a:xfrm rot="2681102">
            <a:off x="2603376" y="1636688"/>
            <a:ext cx="457200" cy="1524000"/>
          </a:xfrm>
          <a:prstGeom prst="downArrow">
            <a:avLst/>
          </a:prstGeom>
          <a:solidFill>
            <a:srgbClr val="FFFF00"/>
          </a:solidFill>
          <a:ln w="57150" cap="flat" cmpd="sng" algn="ctr">
            <a:solidFill>
              <a:schemeClr val="tx1"/>
            </a:solidFill>
            <a:prstDash val="solid"/>
            <a:round/>
            <a:headEnd type="none" w="med" len="med"/>
            <a:tailEnd type="none" w="med" len="med"/>
          </a:ln>
          <a:effectLst/>
        </p:spPr>
        <p:txBody>
          <a:bodyPr vert="horz" wrap="square" lIns="91229" tIns="45615" rIns="91229" bIns="45615" numCol="1" spcCol="0" rtlCol="0" anchor="t" anchorCtr="0" compatLnSpc="1">
            <a:prstTxWarp prst="textNoShape">
              <a:avLst/>
            </a:prstTxWarp>
          </a:bodyPr>
          <a:lstStyle/>
          <a:p>
            <a:pPr defTabSz="912302"/>
            <a:endParaRPr lang="en-US"/>
          </a:p>
        </p:txBody>
      </p:sp>
    </p:spTree>
    <p:extLst>
      <p:ext uri="{BB962C8B-B14F-4D97-AF65-F5344CB8AC3E}">
        <p14:creationId xmlns:p14="http://schemas.microsoft.com/office/powerpoint/2010/main" val="98586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2648965"/>
            <a:ext cx="8610600" cy="2646666"/>
          </a:xfrm>
          <a:prstGeom prst="rect">
            <a:avLst/>
          </a:prstGeom>
          <a:noFill/>
        </p:spPr>
        <p:txBody>
          <a:bodyPr wrap="square" lIns="91229" tIns="45615" rIns="91229" bIns="45615" rtlCol="0">
            <a:spAutoFit/>
          </a:bodyPr>
          <a:lstStyle/>
          <a:p>
            <a:r>
              <a:rPr lang="en-US" dirty="0"/>
              <a:t>Describe the relationship between pressure and volume in the cylinders. Remember pressure is related to collisions.</a:t>
            </a:r>
          </a:p>
          <a:p>
            <a:pPr>
              <a:spcBef>
                <a:spcPts val="601"/>
              </a:spcBef>
            </a:pPr>
            <a:r>
              <a:rPr lang="en-US" dirty="0">
                <a:solidFill>
                  <a:srgbClr val="0070C0"/>
                </a:solidFill>
                <a:ea typeface="Arial Unicode MS"/>
                <a:cs typeface="Arial" pitchFamily="34" charset="0"/>
              </a:rPr>
              <a:t> </a:t>
            </a:r>
          </a:p>
          <a:p>
            <a:r>
              <a:rPr lang="en-US" dirty="0">
                <a:solidFill>
                  <a:srgbClr val="0070C0"/>
                </a:solidFill>
                <a:ea typeface="Arial Unicode MS"/>
                <a:cs typeface="Arial" pitchFamily="34" charset="0"/>
              </a:rPr>
              <a:t> </a:t>
            </a:r>
            <a:endParaRPr lang="en-US" dirty="0"/>
          </a:p>
          <a:p>
            <a:endParaRPr lang="en-US" dirty="0"/>
          </a:p>
          <a:p>
            <a:r>
              <a:rPr lang="en-US" dirty="0">
                <a:solidFill>
                  <a:srgbClr val="00B050"/>
                </a:solidFill>
              </a:rPr>
              <a:t>Find the volume of a gas which occupies 200. ml at 2.6 </a:t>
            </a:r>
            <a:r>
              <a:rPr lang="en-US" dirty="0" err="1">
                <a:solidFill>
                  <a:srgbClr val="00B050"/>
                </a:solidFill>
              </a:rPr>
              <a:t>atm</a:t>
            </a:r>
            <a:r>
              <a:rPr lang="en-US" dirty="0">
                <a:solidFill>
                  <a:srgbClr val="00B050"/>
                </a:solidFill>
              </a:rPr>
              <a:t> when it is at standard pressure.</a:t>
            </a:r>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p>
        </p:txBody>
      </p:sp>
      <p:pic>
        <p:nvPicPr>
          <p:cNvPr id="7" name="Picture1" descr="04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70013" y="691196"/>
            <a:ext cx="6403976" cy="193567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r>
              <a:rPr lang="en-US" altLang="en-US"/>
              <a:t>Chapter 14 Gas Laws</a:t>
            </a:r>
          </a:p>
        </p:txBody>
      </p:sp>
      <p:sp>
        <p:nvSpPr>
          <p:cNvPr id="9" name="TextBox 8"/>
          <p:cNvSpPr txBox="1"/>
          <p:nvPr/>
        </p:nvSpPr>
        <p:spPr>
          <a:xfrm>
            <a:off x="3200400" y="10"/>
            <a:ext cx="2743201" cy="646119"/>
          </a:xfrm>
          <a:prstGeom prst="rect">
            <a:avLst/>
          </a:prstGeom>
          <a:solidFill>
            <a:srgbClr val="FFFF00"/>
          </a:solidFill>
        </p:spPr>
        <p:txBody>
          <a:bodyPr wrap="square" lIns="91229" tIns="45615" rIns="91229" bIns="45615" rtlCol="0">
            <a:spAutoFit/>
          </a:bodyPr>
          <a:lstStyle/>
          <a:p>
            <a:pPr algn="ctr"/>
            <a:r>
              <a:rPr lang="en-GB" sz="3600" dirty="0">
                <a:solidFill>
                  <a:srgbClr val="C00000"/>
                </a:solidFill>
                <a:effectLst>
                  <a:outerShdw blurRad="38100" dist="38100" dir="2700000" algn="tl">
                    <a:srgbClr val="000000">
                      <a:alpha val="43137"/>
                    </a:srgbClr>
                  </a:outerShdw>
                </a:effectLst>
                <a:latin typeface="Arial" charset="0"/>
              </a:rPr>
              <a:t>Boyle’s Law</a:t>
            </a:r>
          </a:p>
        </p:txBody>
      </p:sp>
      <p:pic>
        <p:nvPicPr>
          <p:cNvPr id="10" name="Picture 9" descr="quick_check-01.eps"/>
          <p:cNvPicPr/>
          <p:nvPr/>
        </p:nvPicPr>
        <p:blipFill>
          <a:blip r:embed="rId3">
            <a:extLst>
              <a:ext uri="{28A0092B-C50C-407E-A947-70E740481C1C}">
                <a14:useLocalDpi xmlns:a14="http://schemas.microsoft.com/office/drawing/2010/main" val="0"/>
              </a:ext>
            </a:extLst>
          </a:blip>
          <a:stretch>
            <a:fillRect/>
          </a:stretch>
        </p:blipFill>
        <p:spPr>
          <a:xfrm>
            <a:off x="0" y="0"/>
            <a:ext cx="1049228" cy="990600"/>
          </a:xfrm>
          <a:prstGeom prst="rect">
            <a:avLst/>
          </a:prstGeom>
        </p:spPr>
      </p:pic>
    </p:spTree>
    <p:extLst>
      <p:ext uri="{BB962C8B-B14F-4D97-AF65-F5344CB8AC3E}">
        <p14:creationId xmlns:p14="http://schemas.microsoft.com/office/powerpoint/2010/main" val="104829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2648965"/>
            <a:ext cx="8610600" cy="4016272"/>
          </a:xfrm>
          <a:prstGeom prst="rect">
            <a:avLst/>
          </a:prstGeom>
          <a:noFill/>
        </p:spPr>
        <p:txBody>
          <a:bodyPr wrap="square" lIns="91229" tIns="45615" rIns="91229" bIns="45615" rtlCol="0">
            <a:spAutoFit/>
          </a:bodyPr>
          <a:lstStyle/>
          <a:p>
            <a:r>
              <a:rPr lang="en-US" dirty="0"/>
              <a:t>Describe the relationship between pressure and volume in the cylinders. Remember pressure is related to collisions.</a:t>
            </a:r>
          </a:p>
          <a:p>
            <a:pPr>
              <a:spcBef>
                <a:spcPts val="601"/>
              </a:spcBef>
            </a:pPr>
            <a:r>
              <a:rPr lang="en-US" dirty="0">
                <a:solidFill>
                  <a:srgbClr val="0070C0"/>
                </a:solidFill>
                <a:effectLst>
                  <a:outerShdw blurRad="38100" dist="38100" dir="2700000" algn="tl">
                    <a:srgbClr val="000000">
                      <a:alpha val="43137"/>
                    </a:srgbClr>
                  </a:outerShdw>
                </a:effectLst>
                <a:ea typeface="Arial Unicode MS"/>
                <a:cs typeface="Arial" pitchFamily="34" charset="0"/>
              </a:rPr>
              <a:t>P </a:t>
            </a:r>
            <a:r>
              <a:rPr lang="en-US" dirty="0">
                <a:solidFill>
                  <a:srgbClr val="0070C0"/>
                </a:solidFill>
                <a:effectLst>
                  <a:outerShdw blurRad="38100" dist="38100" dir="2700000" algn="tl">
                    <a:srgbClr val="000000">
                      <a:alpha val="43137"/>
                    </a:srgbClr>
                  </a:outerShdw>
                </a:effectLst>
              </a:rPr>
              <a:t>∞</a:t>
            </a:r>
            <a:r>
              <a:rPr lang="en-US" dirty="0">
                <a:solidFill>
                  <a:srgbClr val="0070C0"/>
                </a:solidFill>
                <a:effectLst>
                  <a:outerShdw blurRad="38100" dist="38100" dir="2700000" algn="tl">
                    <a:srgbClr val="000000">
                      <a:alpha val="43137"/>
                    </a:srgbClr>
                  </a:outerShdw>
                </a:effectLst>
                <a:ea typeface="Arial Unicode MS"/>
                <a:cs typeface="Arial" pitchFamily="34" charset="0"/>
              </a:rPr>
              <a:t> 1/V … as pressure &gt; volume &lt; or vice versa</a:t>
            </a:r>
          </a:p>
          <a:p>
            <a:r>
              <a:rPr lang="en-US" dirty="0">
                <a:solidFill>
                  <a:srgbClr val="0070C0"/>
                </a:solidFill>
                <a:effectLst>
                  <a:outerShdw blurRad="38100" dist="38100" dir="2700000" algn="tl">
                    <a:srgbClr val="000000">
                      <a:alpha val="43137"/>
                    </a:srgbClr>
                  </a:outerShdw>
                </a:effectLst>
                <a:ea typeface="Arial Unicode MS"/>
                <a:cs typeface="Arial" pitchFamily="34" charset="0"/>
              </a:rPr>
              <a:t>When molecules are confined to a smaller space (less volume), there are more collisions (more pressure)</a:t>
            </a:r>
            <a:endParaRPr lang="en-US" dirty="0">
              <a:effectLst>
                <a:outerShdw blurRad="38100" dist="38100" dir="2700000" algn="tl">
                  <a:srgbClr val="000000">
                    <a:alpha val="43137"/>
                  </a:srgbClr>
                </a:outerShdw>
              </a:effectLst>
            </a:endParaRPr>
          </a:p>
          <a:p>
            <a:endParaRPr lang="en-US" dirty="0"/>
          </a:p>
          <a:p>
            <a:r>
              <a:rPr lang="en-US" dirty="0">
                <a:solidFill>
                  <a:srgbClr val="00B050"/>
                </a:solidFill>
              </a:rPr>
              <a:t>Find the </a:t>
            </a:r>
            <a:r>
              <a:rPr lang="en-US" b="1" dirty="0">
                <a:solidFill>
                  <a:srgbClr val="FFFF00"/>
                </a:solidFill>
                <a:effectLst>
                  <a:outerShdw blurRad="38100" dist="38100" dir="2700000" algn="tl">
                    <a:srgbClr val="000000">
                      <a:alpha val="43137"/>
                    </a:srgbClr>
                  </a:outerShdw>
                </a:effectLst>
              </a:rPr>
              <a:t>volume</a:t>
            </a:r>
            <a:r>
              <a:rPr lang="en-US" dirty="0">
                <a:solidFill>
                  <a:srgbClr val="00B050"/>
                </a:solidFill>
              </a:rPr>
              <a:t> (</a:t>
            </a:r>
            <a:r>
              <a:rPr lang="en-US" dirty="0"/>
              <a:t>V</a:t>
            </a:r>
            <a:r>
              <a:rPr lang="en-US" baseline="-25000" dirty="0"/>
              <a:t>2</a:t>
            </a:r>
            <a:r>
              <a:rPr lang="en-US" dirty="0">
                <a:solidFill>
                  <a:srgbClr val="00B050"/>
                </a:solidFill>
              </a:rPr>
              <a:t>) of a gas which occupies 200. ml (</a:t>
            </a:r>
            <a:r>
              <a:rPr lang="en-US" dirty="0"/>
              <a:t>V</a:t>
            </a:r>
            <a:r>
              <a:rPr lang="en-US" baseline="-25000" dirty="0"/>
              <a:t>1</a:t>
            </a:r>
            <a:r>
              <a:rPr lang="en-US" dirty="0">
                <a:solidFill>
                  <a:srgbClr val="00B050"/>
                </a:solidFill>
              </a:rPr>
              <a:t>) at 2.6 </a:t>
            </a:r>
            <a:r>
              <a:rPr lang="en-US" dirty="0" err="1">
                <a:solidFill>
                  <a:srgbClr val="00B050"/>
                </a:solidFill>
              </a:rPr>
              <a:t>atm</a:t>
            </a:r>
            <a:r>
              <a:rPr lang="en-US" dirty="0">
                <a:solidFill>
                  <a:srgbClr val="00B050"/>
                </a:solidFill>
              </a:rPr>
              <a:t> (</a:t>
            </a:r>
            <a:r>
              <a:rPr lang="en-US" dirty="0"/>
              <a:t>P</a:t>
            </a:r>
            <a:r>
              <a:rPr lang="en-US" baseline="-25000" dirty="0"/>
              <a:t>1</a:t>
            </a:r>
            <a:r>
              <a:rPr lang="en-US" dirty="0">
                <a:solidFill>
                  <a:srgbClr val="00B050"/>
                </a:solidFill>
              </a:rPr>
              <a:t>) when it is at standard pressure (</a:t>
            </a:r>
            <a:r>
              <a:rPr lang="en-US" dirty="0"/>
              <a:t>P</a:t>
            </a:r>
            <a:r>
              <a:rPr lang="en-US" baseline="-25000" dirty="0"/>
              <a:t>2</a:t>
            </a:r>
            <a:r>
              <a:rPr lang="en-US" dirty="0">
                <a:solidFill>
                  <a:srgbClr val="00B050"/>
                </a:solidFill>
              </a:rPr>
              <a:t>).</a:t>
            </a:r>
          </a:p>
          <a:p>
            <a:pPr>
              <a:spcBef>
                <a:spcPts val="601"/>
              </a:spcBef>
            </a:pPr>
            <a:r>
              <a:rPr lang="en-US" dirty="0">
                <a:solidFill>
                  <a:srgbClr val="0070C0"/>
                </a:solidFill>
                <a:effectLst>
                  <a:outerShdw blurRad="38100" dist="38100" dir="2700000" algn="tl">
                    <a:srgbClr val="000000">
                      <a:alpha val="43137"/>
                    </a:srgbClr>
                  </a:outerShdw>
                </a:effectLst>
              </a:rPr>
              <a:t>P</a:t>
            </a:r>
            <a:r>
              <a:rPr lang="en-US" baseline="-25000" dirty="0">
                <a:solidFill>
                  <a:srgbClr val="0070C0"/>
                </a:solidFill>
                <a:effectLst>
                  <a:outerShdw blurRad="38100" dist="38100" dir="2700000" algn="tl">
                    <a:srgbClr val="000000">
                      <a:alpha val="43137"/>
                    </a:srgbClr>
                  </a:outerShdw>
                </a:effectLst>
              </a:rPr>
              <a:t>1</a:t>
            </a:r>
            <a:r>
              <a:rPr lang="en-US" dirty="0">
                <a:solidFill>
                  <a:srgbClr val="0070C0"/>
                </a:solidFill>
                <a:effectLst>
                  <a:outerShdw blurRad="38100" dist="38100" dir="2700000" algn="tl">
                    <a:srgbClr val="000000">
                      <a:alpha val="43137"/>
                    </a:srgbClr>
                  </a:outerShdw>
                </a:effectLst>
              </a:rPr>
              <a:t>V</a:t>
            </a:r>
            <a:r>
              <a:rPr lang="en-US" baseline="-25000" dirty="0">
                <a:solidFill>
                  <a:srgbClr val="0070C0"/>
                </a:solidFill>
                <a:effectLst>
                  <a:outerShdw blurRad="38100" dist="38100" dir="2700000" algn="tl">
                    <a:srgbClr val="000000">
                      <a:alpha val="43137"/>
                    </a:srgbClr>
                  </a:outerShdw>
                </a:effectLst>
              </a:rPr>
              <a:t>1</a:t>
            </a:r>
            <a:r>
              <a:rPr lang="en-US" dirty="0">
                <a:solidFill>
                  <a:srgbClr val="0070C0"/>
                </a:solidFill>
                <a:effectLst>
                  <a:outerShdw blurRad="38100" dist="38100" dir="2700000" algn="tl">
                    <a:srgbClr val="000000">
                      <a:alpha val="43137"/>
                    </a:srgbClr>
                  </a:outerShdw>
                </a:effectLst>
              </a:rPr>
              <a:t> = P</a:t>
            </a:r>
            <a:r>
              <a:rPr lang="en-US" baseline="-25000" dirty="0">
                <a:solidFill>
                  <a:srgbClr val="0070C0"/>
                </a:solidFill>
                <a:effectLst>
                  <a:outerShdw blurRad="38100" dist="38100" dir="2700000" algn="tl">
                    <a:srgbClr val="000000">
                      <a:alpha val="43137"/>
                    </a:srgbClr>
                  </a:outerShdw>
                </a:effectLst>
              </a:rPr>
              <a:t>2</a:t>
            </a:r>
            <a:r>
              <a:rPr lang="en-US" dirty="0">
                <a:solidFill>
                  <a:srgbClr val="0070C0"/>
                </a:solidFill>
                <a:effectLst>
                  <a:outerShdw blurRad="38100" dist="38100" dir="2700000" algn="tl">
                    <a:srgbClr val="000000">
                      <a:alpha val="43137"/>
                    </a:srgbClr>
                  </a:outerShdw>
                </a:effectLst>
              </a:rPr>
              <a:t>V</a:t>
            </a:r>
            <a:r>
              <a:rPr lang="en-US" baseline="-25000" dirty="0">
                <a:solidFill>
                  <a:srgbClr val="0070C0"/>
                </a:solidFill>
                <a:effectLst>
                  <a:outerShdw blurRad="38100" dist="38100" dir="2700000" algn="tl">
                    <a:srgbClr val="000000">
                      <a:alpha val="43137"/>
                    </a:srgbClr>
                  </a:outerShdw>
                </a:effectLst>
              </a:rPr>
              <a:t>2</a:t>
            </a:r>
            <a:r>
              <a:rPr lang="en-US" dirty="0">
                <a:solidFill>
                  <a:srgbClr val="0070C0"/>
                </a:solidFill>
                <a:effectLst>
                  <a:outerShdw blurRad="38100" dist="38100" dir="2700000" algn="tl">
                    <a:srgbClr val="000000">
                      <a:alpha val="43137"/>
                    </a:srgbClr>
                  </a:outerShdw>
                </a:effectLst>
              </a:rPr>
              <a:t>   … solve for </a:t>
            </a:r>
            <a:r>
              <a:rPr lang="en-US" dirty="0">
                <a:effectLst>
                  <a:outerShdw blurRad="38100" dist="38100" dir="2700000" algn="tl">
                    <a:srgbClr val="000000">
                      <a:alpha val="43137"/>
                    </a:srgbClr>
                  </a:outerShdw>
                </a:effectLst>
              </a:rPr>
              <a:t>V</a:t>
            </a:r>
            <a:r>
              <a:rPr lang="en-US" baseline="-25000" dirty="0">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 = P</a:t>
            </a:r>
            <a:r>
              <a:rPr lang="en-US" baseline="-25000" dirty="0">
                <a:effectLst>
                  <a:outerShdw blurRad="38100" dist="38100" dir="2700000" algn="tl">
                    <a:srgbClr val="000000">
                      <a:alpha val="43137"/>
                    </a:srgbClr>
                  </a:outerShdw>
                </a:effectLst>
              </a:rPr>
              <a:t>1</a:t>
            </a:r>
            <a:r>
              <a:rPr lang="en-US" dirty="0">
                <a:effectLst>
                  <a:outerShdw blurRad="38100" dist="38100" dir="2700000" algn="tl">
                    <a:srgbClr val="000000">
                      <a:alpha val="43137"/>
                    </a:srgbClr>
                  </a:outerShdw>
                </a:effectLst>
              </a:rPr>
              <a:t>V</a:t>
            </a:r>
            <a:r>
              <a:rPr lang="en-US" baseline="-25000" dirty="0">
                <a:effectLst>
                  <a:outerShdw blurRad="38100" dist="38100" dir="2700000" algn="tl">
                    <a:srgbClr val="000000">
                      <a:alpha val="43137"/>
                    </a:srgbClr>
                  </a:outerShdw>
                </a:effectLst>
              </a:rPr>
              <a:t>1</a:t>
            </a:r>
            <a:r>
              <a:rPr lang="en-US" dirty="0">
                <a:effectLst>
                  <a:outerShdw blurRad="38100" dist="38100" dir="2700000" algn="tl">
                    <a:srgbClr val="000000">
                      <a:alpha val="43137"/>
                    </a:srgbClr>
                  </a:outerShdw>
                </a:effectLst>
              </a:rPr>
              <a:t> / P</a:t>
            </a:r>
            <a:r>
              <a:rPr lang="en-US" baseline="-25000" dirty="0">
                <a:effectLst>
                  <a:outerShdw blurRad="38100" dist="38100" dir="2700000" algn="tl">
                    <a:srgbClr val="000000">
                      <a:alpha val="43137"/>
                    </a:srgbClr>
                  </a:outerShdw>
                </a:effectLst>
              </a:rPr>
              <a:t>2</a:t>
            </a:r>
          </a:p>
          <a:p>
            <a:endParaRPr lang="en-US" sz="1500" dirty="0">
              <a:effectLst>
                <a:outerShdw blurRad="38100" dist="38100" dir="2700000" algn="tl">
                  <a:srgbClr val="000000">
                    <a:alpha val="43137"/>
                  </a:srgbClr>
                </a:outerShdw>
              </a:effectLst>
            </a:endParaRPr>
          </a:p>
          <a:p>
            <a:r>
              <a:rPr lang="en-US" dirty="0">
                <a:solidFill>
                  <a:srgbClr val="0070C0"/>
                </a:solidFill>
                <a:effectLst>
                  <a:outerShdw blurRad="38100" dist="38100" dir="2700000" algn="tl">
                    <a:srgbClr val="000000">
                      <a:alpha val="43137"/>
                    </a:srgbClr>
                  </a:outerShdw>
                </a:effectLst>
              </a:rPr>
              <a:t>V</a:t>
            </a:r>
            <a:r>
              <a:rPr lang="en-US" baseline="-25000" dirty="0">
                <a:solidFill>
                  <a:srgbClr val="0070C0"/>
                </a:solidFill>
                <a:effectLst>
                  <a:outerShdw blurRad="38100" dist="38100" dir="2700000" algn="tl">
                    <a:srgbClr val="000000">
                      <a:alpha val="43137"/>
                    </a:srgbClr>
                  </a:outerShdw>
                </a:effectLst>
              </a:rPr>
              <a:t>2</a:t>
            </a:r>
            <a:r>
              <a:rPr lang="en-US" dirty="0">
                <a:solidFill>
                  <a:srgbClr val="0070C0"/>
                </a:solidFill>
                <a:effectLst>
                  <a:outerShdw blurRad="38100" dist="38100" dir="2700000" algn="tl">
                    <a:srgbClr val="000000">
                      <a:alpha val="43137"/>
                    </a:srgbClr>
                  </a:outerShdw>
                </a:effectLst>
              </a:rPr>
              <a:t> = 200. ml x (2.6 </a:t>
            </a:r>
            <a:r>
              <a:rPr lang="en-US" dirty="0" err="1">
                <a:solidFill>
                  <a:srgbClr val="0070C0"/>
                </a:solidFill>
                <a:effectLst>
                  <a:outerShdw blurRad="38100" dist="38100" dir="2700000" algn="tl">
                    <a:srgbClr val="000000">
                      <a:alpha val="43137"/>
                    </a:srgbClr>
                  </a:outerShdw>
                </a:effectLst>
              </a:rPr>
              <a:t>atm</a:t>
            </a:r>
            <a:r>
              <a:rPr lang="en-US" dirty="0">
                <a:solidFill>
                  <a:srgbClr val="0070C0"/>
                </a:solidFill>
                <a:effectLst>
                  <a:outerShdw blurRad="38100" dist="38100" dir="2700000" algn="tl">
                    <a:srgbClr val="000000">
                      <a:alpha val="43137"/>
                    </a:srgbClr>
                  </a:outerShdw>
                </a:effectLst>
              </a:rPr>
              <a:t>/1 </a:t>
            </a:r>
            <a:r>
              <a:rPr lang="en-US" dirty="0" err="1">
                <a:solidFill>
                  <a:srgbClr val="0070C0"/>
                </a:solidFill>
                <a:effectLst>
                  <a:outerShdw blurRad="38100" dist="38100" dir="2700000" algn="tl">
                    <a:srgbClr val="000000">
                      <a:alpha val="43137"/>
                    </a:srgbClr>
                  </a:outerShdw>
                </a:effectLst>
              </a:rPr>
              <a:t>atm</a:t>
            </a:r>
            <a:r>
              <a:rPr lang="en-US" dirty="0">
                <a:solidFill>
                  <a:srgbClr val="0070C0"/>
                </a:solidFill>
                <a:effectLst>
                  <a:outerShdw blurRad="38100" dist="38100" dir="2700000" algn="tl">
                    <a:srgbClr val="000000">
                      <a:alpha val="43137"/>
                    </a:srgbClr>
                  </a:outerShdw>
                </a:effectLst>
              </a:rPr>
              <a:t>) = </a:t>
            </a:r>
            <a:r>
              <a:rPr lang="en-US" u="sng" dirty="0">
                <a:effectLst>
                  <a:outerShdw blurRad="38100" dist="38100" dir="2700000" algn="tl">
                    <a:srgbClr val="000000">
                      <a:alpha val="43137"/>
                    </a:srgbClr>
                  </a:outerShdw>
                </a:effectLst>
              </a:rPr>
              <a:t>520 ml</a:t>
            </a:r>
            <a:r>
              <a:rPr lang="en-US" dirty="0">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(notice P ↓ V ↑)</a:t>
            </a:r>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p>
        </p:txBody>
      </p:sp>
      <p:pic>
        <p:nvPicPr>
          <p:cNvPr id="7" name="Picture1" descr="04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70013" y="691196"/>
            <a:ext cx="6403976" cy="193567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r>
              <a:rPr lang="en-US" altLang="en-US"/>
              <a:t>Chapter 14 Gas Laws</a:t>
            </a:r>
          </a:p>
        </p:txBody>
      </p:sp>
      <p:sp>
        <p:nvSpPr>
          <p:cNvPr id="9" name="TextBox 8"/>
          <p:cNvSpPr txBox="1"/>
          <p:nvPr/>
        </p:nvSpPr>
        <p:spPr>
          <a:xfrm>
            <a:off x="3200400" y="10"/>
            <a:ext cx="2743201" cy="646119"/>
          </a:xfrm>
          <a:prstGeom prst="rect">
            <a:avLst/>
          </a:prstGeom>
          <a:solidFill>
            <a:srgbClr val="FFFF00"/>
          </a:solidFill>
        </p:spPr>
        <p:txBody>
          <a:bodyPr wrap="square" lIns="91229" tIns="45615" rIns="91229" bIns="45615" rtlCol="0">
            <a:spAutoFit/>
          </a:bodyPr>
          <a:lstStyle/>
          <a:p>
            <a:pPr algn="ctr"/>
            <a:r>
              <a:rPr lang="en-GB" sz="3600" dirty="0">
                <a:solidFill>
                  <a:srgbClr val="C00000"/>
                </a:solidFill>
                <a:effectLst>
                  <a:outerShdw blurRad="38100" dist="38100" dir="2700000" algn="tl">
                    <a:srgbClr val="000000">
                      <a:alpha val="43137"/>
                    </a:srgbClr>
                  </a:outerShdw>
                </a:effectLst>
                <a:latin typeface="Arial" charset="0"/>
              </a:rPr>
              <a:t>Boyle’s Law</a:t>
            </a:r>
          </a:p>
        </p:txBody>
      </p:sp>
      <p:pic>
        <p:nvPicPr>
          <p:cNvPr id="10" name="Picture 9" descr="quick_check-01.eps"/>
          <p:cNvPicPr/>
          <p:nvPr/>
        </p:nvPicPr>
        <p:blipFill>
          <a:blip r:embed="rId3">
            <a:extLst>
              <a:ext uri="{28A0092B-C50C-407E-A947-70E740481C1C}">
                <a14:useLocalDpi xmlns:a14="http://schemas.microsoft.com/office/drawing/2010/main" val="0"/>
              </a:ext>
            </a:extLst>
          </a:blip>
          <a:stretch>
            <a:fillRect/>
          </a:stretch>
        </p:blipFill>
        <p:spPr>
          <a:xfrm>
            <a:off x="0" y="0"/>
            <a:ext cx="1049228" cy="990600"/>
          </a:xfrm>
          <a:prstGeom prst="rect">
            <a:avLst/>
          </a:prstGeom>
        </p:spPr>
      </p:pic>
    </p:spTree>
    <p:extLst>
      <p:ext uri="{BB962C8B-B14F-4D97-AF65-F5344CB8AC3E}">
        <p14:creationId xmlns:p14="http://schemas.microsoft.com/office/powerpoint/2010/main" val="380796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704365"/>
            <a:ext cx="8915399" cy="4354826"/>
          </a:xfrm>
          <a:prstGeom prst="rect">
            <a:avLst/>
          </a:prstGeom>
          <a:noFill/>
        </p:spPr>
        <p:txBody>
          <a:bodyPr wrap="square" lIns="91229" tIns="45615" rIns="91229" bIns="45615" rtlCol="0">
            <a:spAutoFit/>
          </a:bodyPr>
          <a:lstStyle/>
          <a:p>
            <a:r>
              <a:rPr lang="en-US" dirty="0">
                <a:latin typeface="Arial" charset="0"/>
              </a:rPr>
              <a:t>Jacques Charles (1746-1823) experimented with only </a:t>
            </a:r>
            <a:r>
              <a:rPr lang="en-US" dirty="0">
                <a:solidFill>
                  <a:srgbClr val="FF0000"/>
                </a:solidFill>
                <a:latin typeface="Arial" charset="0"/>
              </a:rPr>
              <a:t>temperature </a:t>
            </a:r>
            <a:r>
              <a:rPr lang="en-US" dirty="0">
                <a:latin typeface="Arial" charset="0"/>
              </a:rPr>
              <a:t>and </a:t>
            </a:r>
            <a:r>
              <a:rPr lang="en-US" dirty="0">
                <a:solidFill>
                  <a:srgbClr val="00B050"/>
                </a:solidFill>
                <a:latin typeface="Arial" charset="0"/>
              </a:rPr>
              <a:t>volume</a:t>
            </a:r>
            <a:r>
              <a:rPr lang="en-US" dirty="0">
                <a:latin typeface="Arial" charset="0"/>
              </a:rPr>
              <a:t> of a gas, so he held the </a:t>
            </a:r>
            <a:r>
              <a:rPr lang="en-US" dirty="0">
                <a:solidFill>
                  <a:srgbClr val="7030A0"/>
                </a:solidFill>
                <a:latin typeface="Arial" charset="0"/>
              </a:rPr>
              <a:t>pressure </a:t>
            </a:r>
            <a:r>
              <a:rPr lang="en-US" dirty="0">
                <a:latin typeface="Arial" charset="0"/>
              </a:rPr>
              <a:t>and number of </a:t>
            </a:r>
            <a:r>
              <a:rPr lang="en-US" dirty="0">
                <a:solidFill>
                  <a:srgbClr val="00B0F0"/>
                </a:solidFill>
                <a:latin typeface="Arial" charset="0"/>
              </a:rPr>
              <a:t>moles</a:t>
            </a:r>
            <a:r>
              <a:rPr lang="en-US" dirty="0">
                <a:latin typeface="Arial" charset="0"/>
              </a:rPr>
              <a:t> of the gas constant.</a:t>
            </a:r>
          </a:p>
          <a:p>
            <a:pPr algn="ctr"/>
            <a:r>
              <a:rPr lang="en-US" dirty="0">
                <a:latin typeface="Arial" charset="0"/>
              </a:rPr>
              <a:t> </a:t>
            </a:r>
            <a:endParaRPr lang="en-US" sz="4000" dirty="0">
              <a:solidFill>
                <a:srgbClr val="FFFF00"/>
              </a:solidFill>
              <a:latin typeface="Arial" charset="0"/>
            </a:endParaRPr>
          </a:p>
          <a:p>
            <a:pPr>
              <a:tabLst>
                <a:tab pos="853706" algn="l"/>
              </a:tabLst>
            </a:pPr>
            <a:r>
              <a:rPr lang="en-US" sz="4000" dirty="0">
                <a:solidFill>
                  <a:srgbClr val="FF0000"/>
                </a:solidFill>
                <a:sym typeface="Wingdings"/>
              </a:rPr>
              <a:t>	</a:t>
            </a:r>
            <a:r>
              <a:rPr lang="en-US" sz="4000" strike="sngStrike" dirty="0">
                <a:sym typeface="Wingdings"/>
              </a:rPr>
              <a:t> P</a:t>
            </a:r>
            <a:r>
              <a:rPr lang="en-US" sz="4000" dirty="0">
                <a:solidFill>
                  <a:srgbClr val="00B050"/>
                </a:solidFill>
                <a:effectLst>
                  <a:outerShdw blurRad="38100" dist="38100" dir="2700000" algn="tl">
                    <a:srgbClr val="000000">
                      <a:alpha val="43137"/>
                    </a:srgbClr>
                  </a:outerShdw>
                </a:effectLst>
                <a:sym typeface="Wingdings"/>
              </a:rPr>
              <a:t>V</a:t>
            </a:r>
            <a:r>
              <a:rPr lang="en-US" sz="4000" dirty="0">
                <a:sym typeface="Wingdings"/>
              </a:rPr>
              <a:t> = </a:t>
            </a:r>
            <a:r>
              <a:rPr lang="en-US" sz="4000" strike="sngStrike" dirty="0" err="1">
                <a:sym typeface="Wingdings"/>
              </a:rPr>
              <a:t>nR</a:t>
            </a:r>
            <a:r>
              <a:rPr lang="en-US" sz="4000" dirty="0" err="1">
                <a:solidFill>
                  <a:srgbClr val="FF0000"/>
                </a:solidFill>
                <a:effectLst>
                  <a:outerShdw blurRad="38100" dist="38100" dir="2700000" algn="tl">
                    <a:srgbClr val="000000">
                      <a:alpha val="43137"/>
                    </a:srgbClr>
                  </a:outerShdw>
                </a:effectLst>
                <a:sym typeface="Wingdings"/>
              </a:rPr>
              <a:t>T</a:t>
            </a:r>
            <a:r>
              <a:rPr lang="en-US" sz="4000" dirty="0">
                <a:sym typeface="Wingdings"/>
              </a:rPr>
              <a:t>  </a:t>
            </a:r>
            <a:r>
              <a:rPr lang="en-US" sz="4000" dirty="0"/>
              <a:t>  </a:t>
            </a:r>
            <a:r>
              <a:rPr lang="en-US" sz="4000" dirty="0">
                <a:solidFill>
                  <a:srgbClr val="FFFF00"/>
                </a:solidFill>
              </a:rPr>
              <a:t>V/T = k</a:t>
            </a:r>
          </a:p>
          <a:p>
            <a:pPr>
              <a:tabLst>
                <a:tab pos="853706" algn="l"/>
              </a:tabLst>
            </a:pPr>
            <a:endParaRPr lang="en-US" sz="4000" dirty="0">
              <a:solidFill>
                <a:srgbClr val="FFFF00"/>
              </a:solidFill>
            </a:endParaRPr>
          </a:p>
          <a:p>
            <a:pPr lvl="0">
              <a:tabLst>
                <a:tab pos="853706" algn="l"/>
              </a:tabLst>
            </a:pPr>
            <a:r>
              <a:rPr lang="en-US" sz="2400" i="1" dirty="0">
                <a:solidFill>
                  <a:srgbClr val="000000"/>
                </a:solidFill>
                <a:latin typeface="Times New Roman" panose="02020603050405020304" pitchFamily="18" charset="0"/>
                <a:cs typeface="Times New Roman" panose="02020603050405020304" pitchFamily="18" charset="0"/>
              </a:rPr>
              <a:t>What mathematical relationship does this show?</a:t>
            </a:r>
          </a:p>
          <a:p>
            <a:pPr>
              <a:tabLst>
                <a:tab pos="853706" algn="l"/>
              </a:tabLst>
            </a:pPr>
            <a:endParaRPr lang="en-US" sz="4000" dirty="0">
              <a:solidFill>
                <a:srgbClr val="FFFF00"/>
              </a:solidFill>
            </a:endParaRPr>
          </a:p>
          <a:p>
            <a:endParaRPr lang="en-US" sz="2700" baseline="-25000" dirty="0">
              <a:solidFill>
                <a:srgbClr val="A7EA52">
                  <a:lumMod val="50000"/>
                </a:srgbClr>
              </a:solidFill>
            </a:endParaRPr>
          </a:p>
          <a:p>
            <a:endParaRPr lang="en-US" dirty="0">
              <a:solidFill>
                <a:srgbClr val="5ECCF3">
                  <a:lumMod val="50000"/>
                </a:srgbClr>
              </a:solidFill>
            </a:endParaRPr>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solidFill>
                <a:prstClr val="black"/>
              </a:solidFill>
            </a:endParaRPr>
          </a:p>
        </p:txBody>
      </p:sp>
      <p:sp>
        <p:nvSpPr>
          <p:cNvPr id="4" name="Footer Placeholder 3"/>
          <p:cNvSpPr>
            <a:spLocks noGrp="1"/>
          </p:cNvSpPr>
          <p:nvPr>
            <p:ph type="ftr" sz="quarter" idx="10"/>
          </p:nvPr>
        </p:nvSpPr>
        <p:spPr/>
        <p:txBody>
          <a:bodyPr/>
          <a:lstStyle/>
          <a:p>
            <a:r>
              <a:rPr lang="en-US" altLang="en-US"/>
              <a:t>Chapter 14 Gas Laws</a:t>
            </a:r>
          </a:p>
        </p:txBody>
      </p:sp>
      <p:sp>
        <p:nvSpPr>
          <p:cNvPr id="10" name="TextBox 9"/>
          <p:cNvSpPr txBox="1"/>
          <p:nvPr/>
        </p:nvSpPr>
        <p:spPr>
          <a:xfrm>
            <a:off x="2971808" y="10"/>
            <a:ext cx="3200400" cy="646119"/>
          </a:xfrm>
          <a:prstGeom prst="rect">
            <a:avLst/>
          </a:prstGeom>
          <a:solidFill>
            <a:schemeClr val="accent3">
              <a:lumMod val="65000"/>
            </a:schemeClr>
          </a:solidFill>
        </p:spPr>
        <p:txBody>
          <a:bodyPr wrap="square" lIns="91229" tIns="45615" rIns="91229" bIns="45615" rtlCol="0">
            <a:spAutoFit/>
          </a:bodyPr>
          <a:lstStyle/>
          <a:p>
            <a:pPr algn="ctr"/>
            <a:r>
              <a:rPr lang="en-GB" sz="3600" dirty="0">
                <a:solidFill>
                  <a:srgbClr val="FFC000"/>
                </a:solidFill>
                <a:effectLst>
                  <a:outerShdw blurRad="38100" dist="38100" dir="2700000" algn="tl">
                    <a:srgbClr val="000000">
                      <a:alpha val="43137"/>
                    </a:srgbClr>
                  </a:outerShdw>
                </a:effectLst>
                <a:latin typeface="Arial" charset="0"/>
              </a:rPr>
              <a:t>Charles’ Law</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5" y="1600224"/>
            <a:ext cx="2061042" cy="191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34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704365"/>
            <a:ext cx="8915399" cy="5755210"/>
          </a:xfrm>
          <a:prstGeom prst="rect">
            <a:avLst/>
          </a:prstGeom>
          <a:noFill/>
        </p:spPr>
        <p:txBody>
          <a:bodyPr wrap="square" lIns="91229" tIns="45615" rIns="91229" bIns="45615" rtlCol="0">
            <a:spAutoFit/>
          </a:bodyPr>
          <a:lstStyle/>
          <a:p>
            <a:r>
              <a:rPr lang="en-US" dirty="0">
                <a:latin typeface="Arial" charset="0"/>
              </a:rPr>
              <a:t>Jacques Charles (1746-1823) experimented with only </a:t>
            </a:r>
            <a:r>
              <a:rPr lang="en-US" dirty="0">
                <a:solidFill>
                  <a:srgbClr val="FF0000"/>
                </a:solidFill>
                <a:effectLst>
                  <a:outerShdw blurRad="38100" dist="38100" dir="2700000" algn="tl">
                    <a:srgbClr val="000000">
                      <a:alpha val="43137"/>
                    </a:srgbClr>
                  </a:outerShdw>
                </a:effectLst>
                <a:latin typeface="Arial" charset="0"/>
              </a:rPr>
              <a:t>temperature</a:t>
            </a:r>
            <a:r>
              <a:rPr lang="en-US" dirty="0">
                <a:solidFill>
                  <a:srgbClr val="FF0000"/>
                </a:solidFill>
                <a:latin typeface="Arial" charset="0"/>
              </a:rPr>
              <a:t> </a:t>
            </a:r>
            <a:r>
              <a:rPr lang="en-US" dirty="0">
                <a:latin typeface="Arial" charset="0"/>
              </a:rPr>
              <a:t>and </a:t>
            </a:r>
            <a:r>
              <a:rPr lang="en-US" dirty="0">
                <a:solidFill>
                  <a:srgbClr val="00B050"/>
                </a:solidFill>
                <a:effectLst>
                  <a:outerShdw blurRad="38100" dist="38100" dir="2700000" algn="tl">
                    <a:srgbClr val="000000">
                      <a:alpha val="43137"/>
                    </a:srgbClr>
                  </a:outerShdw>
                </a:effectLst>
                <a:latin typeface="Arial" charset="0"/>
              </a:rPr>
              <a:t>volume</a:t>
            </a:r>
            <a:r>
              <a:rPr lang="en-US" dirty="0">
                <a:latin typeface="Arial" charset="0"/>
              </a:rPr>
              <a:t> of a gas, so he held the </a:t>
            </a:r>
            <a:r>
              <a:rPr lang="en-US" dirty="0">
                <a:solidFill>
                  <a:srgbClr val="7030A0"/>
                </a:solidFill>
                <a:latin typeface="Arial" charset="0"/>
              </a:rPr>
              <a:t>pressure </a:t>
            </a:r>
            <a:r>
              <a:rPr lang="en-US" dirty="0">
                <a:latin typeface="Arial" charset="0"/>
              </a:rPr>
              <a:t>and number of </a:t>
            </a:r>
            <a:r>
              <a:rPr lang="en-US" dirty="0">
                <a:solidFill>
                  <a:srgbClr val="00B0F0"/>
                </a:solidFill>
                <a:latin typeface="Arial" charset="0"/>
              </a:rPr>
              <a:t>moles</a:t>
            </a:r>
            <a:r>
              <a:rPr lang="en-US" dirty="0">
                <a:latin typeface="Arial" charset="0"/>
              </a:rPr>
              <a:t> of the gas constant.</a:t>
            </a:r>
          </a:p>
          <a:p>
            <a:pPr algn="ctr"/>
            <a:r>
              <a:rPr lang="en-US" dirty="0">
                <a:latin typeface="Arial" charset="0"/>
              </a:rPr>
              <a:t> </a:t>
            </a:r>
            <a:endParaRPr lang="en-US" sz="4000" dirty="0">
              <a:solidFill>
                <a:srgbClr val="FFFF00"/>
              </a:solidFill>
              <a:latin typeface="Arial" charset="0"/>
            </a:endParaRPr>
          </a:p>
          <a:p>
            <a:pPr>
              <a:tabLst>
                <a:tab pos="853706" algn="l"/>
              </a:tabLst>
            </a:pPr>
            <a:r>
              <a:rPr lang="en-US" sz="4000" dirty="0">
                <a:solidFill>
                  <a:srgbClr val="FF0000"/>
                </a:solidFill>
                <a:sym typeface="Wingdings"/>
              </a:rPr>
              <a:t>	</a:t>
            </a:r>
            <a:r>
              <a:rPr lang="en-US" sz="4000" strike="sngStrike" dirty="0">
                <a:sym typeface="Wingdings"/>
              </a:rPr>
              <a:t> P</a:t>
            </a:r>
            <a:r>
              <a:rPr lang="en-US" sz="4000" dirty="0">
                <a:solidFill>
                  <a:srgbClr val="00B050"/>
                </a:solidFill>
                <a:effectLst>
                  <a:outerShdw blurRad="38100" dist="38100" dir="2700000" algn="tl">
                    <a:srgbClr val="000000">
                      <a:alpha val="43137"/>
                    </a:srgbClr>
                  </a:outerShdw>
                </a:effectLst>
                <a:sym typeface="Wingdings"/>
              </a:rPr>
              <a:t>V</a:t>
            </a:r>
            <a:r>
              <a:rPr lang="en-US" sz="4000" dirty="0">
                <a:sym typeface="Wingdings"/>
              </a:rPr>
              <a:t> = </a:t>
            </a:r>
            <a:r>
              <a:rPr lang="en-US" sz="4000" strike="sngStrike" dirty="0" err="1">
                <a:sym typeface="Wingdings"/>
              </a:rPr>
              <a:t>nR</a:t>
            </a:r>
            <a:r>
              <a:rPr lang="en-US" sz="4000" dirty="0" err="1">
                <a:solidFill>
                  <a:srgbClr val="FF0000"/>
                </a:solidFill>
                <a:effectLst>
                  <a:outerShdw blurRad="38100" dist="38100" dir="2700000" algn="tl">
                    <a:srgbClr val="000000">
                      <a:alpha val="43137"/>
                    </a:srgbClr>
                  </a:outerShdw>
                </a:effectLst>
                <a:sym typeface="Wingdings"/>
              </a:rPr>
              <a:t>T</a:t>
            </a:r>
            <a:r>
              <a:rPr lang="en-US" sz="4000" dirty="0">
                <a:sym typeface="Wingdings"/>
              </a:rPr>
              <a:t>  </a:t>
            </a:r>
            <a:r>
              <a:rPr lang="en-US" sz="4000" dirty="0"/>
              <a:t>   </a:t>
            </a:r>
            <a:r>
              <a:rPr lang="en-US" sz="4000" dirty="0">
                <a:solidFill>
                  <a:srgbClr val="FFFF00"/>
                </a:solidFill>
              </a:rPr>
              <a:t>V/T = k</a:t>
            </a:r>
          </a:p>
          <a:p>
            <a:endParaRPr lang="en-US" sz="2700" baseline="-25000" dirty="0">
              <a:solidFill>
                <a:srgbClr val="A7EA52">
                  <a:lumMod val="50000"/>
                </a:srgbClr>
              </a:solidFill>
            </a:endParaRPr>
          </a:p>
          <a:p>
            <a:endParaRPr lang="en-US" dirty="0">
              <a:solidFill>
                <a:srgbClr val="5ECCF3">
                  <a:lumMod val="50000"/>
                </a:srgbClr>
              </a:solidFill>
            </a:endParaRPr>
          </a:p>
          <a:p>
            <a:r>
              <a:rPr lang="en-US" sz="2700" dirty="0">
                <a:cs typeface="Arial" pitchFamily="34" charset="0"/>
              </a:rPr>
              <a:t>Mathematically:   </a:t>
            </a:r>
            <a:r>
              <a:rPr lang="en-US" sz="2700" dirty="0">
                <a:solidFill>
                  <a:srgbClr val="0070C0"/>
                </a:solidFill>
                <a:ea typeface="Arial Unicode MS"/>
                <a:cs typeface="Arial" pitchFamily="34" charset="0"/>
              </a:rPr>
              <a:t>V </a:t>
            </a:r>
            <a:r>
              <a:rPr lang="en-US" sz="2700" dirty="0">
                <a:solidFill>
                  <a:srgbClr val="0070C0"/>
                </a:solidFill>
              </a:rPr>
              <a:t>∞</a:t>
            </a:r>
            <a:r>
              <a:rPr lang="en-US" sz="2700" dirty="0">
                <a:solidFill>
                  <a:srgbClr val="0070C0"/>
                </a:solidFill>
                <a:ea typeface="Arial Unicode MS"/>
                <a:cs typeface="Arial" pitchFamily="34" charset="0"/>
              </a:rPr>
              <a:t> T   </a:t>
            </a:r>
            <a:r>
              <a:rPr lang="en-US" sz="2100" dirty="0">
                <a:solidFill>
                  <a:srgbClr val="B54C8C"/>
                </a:solidFill>
                <a:ea typeface="Arial Unicode MS"/>
                <a:cs typeface="Arial" pitchFamily="34" charset="0"/>
              </a:rPr>
              <a:t>(</a:t>
            </a:r>
            <a:r>
              <a:rPr lang="en-US" sz="2100" i="1" dirty="0">
                <a:solidFill>
                  <a:srgbClr val="B54C8C"/>
                </a:solidFill>
                <a:latin typeface="Times New Roman" panose="02020603050405020304" pitchFamily="18" charset="0"/>
                <a:ea typeface="Arial Unicode MS"/>
                <a:cs typeface="Times New Roman" panose="02020603050405020304" pitchFamily="18" charset="0"/>
              </a:rPr>
              <a:t>take away the constants</a:t>
            </a:r>
            <a:r>
              <a:rPr lang="en-US" sz="2100" dirty="0">
                <a:solidFill>
                  <a:srgbClr val="B54C8C"/>
                </a:solidFill>
                <a:ea typeface="Arial Unicode MS"/>
                <a:cs typeface="Arial" pitchFamily="34" charset="0"/>
              </a:rPr>
              <a:t>)</a:t>
            </a:r>
            <a:endParaRPr lang="en-US" sz="2100" dirty="0">
              <a:solidFill>
                <a:srgbClr val="B54C8C"/>
              </a:solidFill>
              <a:cs typeface="Arial" pitchFamily="34" charset="0"/>
            </a:endParaRPr>
          </a:p>
          <a:p>
            <a:r>
              <a:rPr lang="en-US" sz="2700" dirty="0">
                <a:solidFill>
                  <a:schemeClr val="accent1">
                    <a:lumMod val="50000"/>
                  </a:schemeClr>
                </a:solidFill>
              </a:rPr>
              <a:t>  </a:t>
            </a:r>
          </a:p>
          <a:p>
            <a:r>
              <a:rPr lang="en-US" sz="2700" dirty="0">
                <a:solidFill>
                  <a:schemeClr val="accent1">
                    <a:lumMod val="50000"/>
                  </a:schemeClr>
                </a:solidFill>
              </a:rPr>
              <a:t>At the same conditions of pressure and moles:</a:t>
            </a:r>
          </a:p>
          <a:p>
            <a:r>
              <a:rPr lang="en-US" sz="2700" dirty="0"/>
              <a:t>V</a:t>
            </a:r>
            <a:r>
              <a:rPr lang="en-US" sz="2700" baseline="-25000" dirty="0"/>
              <a:t>1</a:t>
            </a:r>
            <a:r>
              <a:rPr lang="en-US" sz="2700" dirty="0"/>
              <a:t> = kT</a:t>
            </a:r>
            <a:r>
              <a:rPr lang="en-US" sz="2700" baseline="-25000" dirty="0"/>
              <a:t>1</a:t>
            </a:r>
            <a:r>
              <a:rPr lang="en-US" sz="2700" dirty="0"/>
              <a:t>,  V</a:t>
            </a:r>
            <a:r>
              <a:rPr lang="en-US" sz="2700" baseline="-25000" dirty="0"/>
              <a:t>2</a:t>
            </a:r>
            <a:r>
              <a:rPr lang="en-US" sz="2700" dirty="0"/>
              <a:t>  =  kT</a:t>
            </a:r>
            <a:r>
              <a:rPr lang="en-US" sz="2700" baseline="-25000" dirty="0"/>
              <a:t>2</a:t>
            </a:r>
            <a:r>
              <a:rPr lang="en-US" sz="2700" dirty="0">
                <a:solidFill>
                  <a:schemeClr val="accent1">
                    <a:lumMod val="50000"/>
                  </a:schemeClr>
                </a:solidFill>
              </a:rPr>
              <a:t> </a:t>
            </a:r>
          </a:p>
          <a:p>
            <a:endParaRPr lang="en-US" sz="2700" dirty="0">
              <a:solidFill>
                <a:schemeClr val="accent1">
                  <a:lumMod val="50000"/>
                </a:schemeClr>
              </a:solidFill>
            </a:endParaRPr>
          </a:p>
          <a:p>
            <a:pPr>
              <a:tabLst>
                <a:tab pos="1376363" algn="l"/>
              </a:tabLst>
            </a:pPr>
            <a:r>
              <a:rPr lang="en-US" sz="2700" dirty="0">
                <a:solidFill>
                  <a:schemeClr val="accent1">
                    <a:lumMod val="50000"/>
                  </a:schemeClr>
                </a:solidFill>
              </a:rPr>
              <a:t>Thus:   	</a:t>
            </a:r>
            <a:r>
              <a:rPr lang="en-US" sz="6000" dirty="0">
                <a:solidFill>
                  <a:srgbClr val="FF0000"/>
                </a:solidFill>
              </a:rPr>
              <a:t>V</a:t>
            </a:r>
            <a:r>
              <a:rPr lang="en-US" sz="6000" baseline="-25000" dirty="0">
                <a:solidFill>
                  <a:srgbClr val="FF0000"/>
                </a:solidFill>
              </a:rPr>
              <a:t>1</a:t>
            </a:r>
            <a:r>
              <a:rPr lang="en-US" sz="6000" dirty="0">
                <a:solidFill>
                  <a:srgbClr val="FF0000"/>
                </a:solidFill>
              </a:rPr>
              <a:t>/T</a:t>
            </a:r>
            <a:r>
              <a:rPr lang="en-US" sz="6000" baseline="-25000" dirty="0">
                <a:solidFill>
                  <a:srgbClr val="FF0000"/>
                </a:solidFill>
              </a:rPr>
              <a:t>1</a:t>
            </a:r>
            <a:r>
              <a:rPr lang="en-US" sz="6000" dirty="0">
                <a:solidFill>
                  <a:srgbClr val="FF0000"/>
                </a:solidFill>
              </a:rPr>
              <a:t> = V</a:t>
            </a:r>
            <a:r>
              <a:rPr lang="en-US" sz="6000" baseline="-25000" dirty="0">
                <a:solidFill>
                  <a:srgbClr val="FF0000"/>
                </a:solidFill>
              </a:rPr>
              <a:t>2</a:t>
            </a:r>
            <a:r>
              <a:rPr lang="en-US" sz="6000" dirty="0">
                <a:solidFill>
                  <a:srgbClr val="FF0000"/>
                </a:solidFill>
              </a:rPr>
              <a:t>/T</a:t>
            </a:r>
            <a:r>
              <a:rPr lang="en-US" sz="6000" baseline="-25000" dirty="0">
                <a:solidFill>
                  <a:srgbClr val="FF0000"/>
                </a:solidFill>
              </a:rPr>
              <a:t>2</a:t>
            </a:r>
            <a:endParaRPr lang="en-US" sz="4800" baseline="-25000" dirty="0">
              <a:solidFill>
                <a:srgbClr val="FF0000"/>
              </a:solidFill>
            </a:endParaRPr>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solidFill>
                <a:prstClr val="black"/>
              </a:solidFill>
            </a:endParaRPr>
          </a:p>
        </p:txBody>
      </p:sp>
      <p:sp>
        <p:nvSpPr>
          <p:cNvPr id="4" name="Footer Placeholder 3"/>
          <p:cNvSpPr>
            <a:spLocks noGrp="1"/>
          </p:cNvSpPr>
          <p:nvPr>
            <p:ph type="ftr" sz="quarter" idx="10"/>
          </p:nvPr>
        </p:nvSpPr>
        <p:spPr/>
        <p:txBody>
          <a:bodyPr/>
          <a:lstStyle/>
          <a:p>
            <a:r>
              <a:rPr lang="en-US" altLang="en-US"/>
              <a:t>Chapter 14 Gas Laws</a:t>
            </a:r>
          </a:p>
        </p:txBody>
      </p:sp>
      <p:sp>
        <p:nvSpPr>
          <p:cNvPr id="10" name="TextBox 9"/>
          <p:cNvSpPr txBox="1"/>
          <p:nvPr/>
        </p:nvSpPr>
        <p:spPr>
          <a:xfrm>
            <a:off x="2971808" y="10"/>
            <a:ext cx="3200400" cy="646119"/>
          </a:xfrm>
          <a:prstGeom prst="rect">
            <a:avLst/>
          </a:prstGeom>
          <a:solidFill>
            <a:schemeClr val="accent3">
              <a:lumMod val="65000"/>
            </a:schemeClr>
          </a:solidFill>
        </p:spPr>
        <p:txBody>
          <a:bodyPr wrap="square" lIns="91229" tIns="45615" rIns="91229" bIns="45615" rtlCol="0">
            <a:spAutoFit/>
          </a:bodyPr>
          <a:lstStyle/>
          <a:p>
            <a:pPr algn="ctr"/>
            <a:r>
              <a:rPr lang="en-GB" sz="3600" dirty="0">
                <a:solidFill>
                  <a:srgbClr val="FFC000"/>
                </a:solidFill>
                <a:effectLst>
                  <a:outerShdw blurRad="38100" dist="38100" dir="2700000" algn="tl">
                    <a:srgbClr val="000000">
                      <a:alpha val="43137"/>
                    </a:srgbClr>
                  </a:outerShdw>
                </a:effectLst>
                <a:latin typeface="Arial" charset="0"/>
              </a:rPr>
              <a:t>Charles’ Law</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5" y="1600224"/>
            <a:ext cx="2061042" cy="191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571" y="4953000"/>
            <a:ext cx="1465029" cy="120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strategy-01.eps"/>
          <p:cNvPicPr/>
          <p:nvPr/>
        </p:nvPicPr>
        <p:blipFill>
          <a:blip r:embed="rId4" cstate="print">
            <a:extLst>
              <a:ext uri="{28A0092B-C50C-407E-A947-70E740481C1C}">
                <a14:useLocalDpi xmlns:a14="http://schemas.microsoft.com/office/drawing/2010/main" val="0"/>
              </a:ext>
            </a:extLst>
          </a:blip>
          <a:stretch>
            <a:fillRect/>
          </a:stretch>
        </p:blipFill>
        <p:spPr>
          <a:xfrm>
            <a:off x="7543800" y="3980180"/>
            <a:ext cx="1200149" cy="972820"/>
          </a:xfrm>
          <a:prstGeom prst="rect">
            <a:avLst/>
          </a:prstGeom>
        </p:spPr>
      </p:pic>
    </p:spTree>
    <p:extLst>
      <p:ext uri="{BB962C8B-B14F-4D97-AF65-F5344CB8AC3E}">
        <p14:creationId xmlns:p14="http://schemas.microsoft.com/office/powerpoint/2010/main" val="248996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500"/>
                                        <p:tgtEl>
                                          <p:spTgt spid="2">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16" y="533411"/>
            <a:ext cx="8534401" cy="1247822"/>
          </a:xfrm>
          <a:prstGeom prst="rect">
            <a:avLst/>
          </a:prstGeom>
          <a:noFill/>
        </p:spPr>
        <p:txBody>
          <a:bodyPr wrap="square" lIns="91229" tIns="45615" rIns="91229" bIns="45615" rtlCol="0">
            <a:spAutoFit/>
          </a:bodyPr>
          <a:lstStyle/>
          <a:p>
            <a:pPr>
              <a:lnSpc>
                <a:spcPct val="90000"/>
              </a:lnSpc>
            </a:pPr>
            <a:endParaRPr lang="en-GB" sz="600" dirty="0">
              <a:solidFill>
                <a:srgbClr val="5ECCF3">
                  <a:lumMod val="50000"/>
                </a:srgbClr>
              </a:solidFill>
              <a:latin typeface="Arial" charset="0"/>
            </a:endParaRPr>
          </a:p>
          <a:p>
            <a:pPr>
              <a:lnSpc>
                <a:spcPct val="90000"/>
              </a:lnSpc>
            </a:pPr>
            <a:endParaRPr lang="en-GB" sz="600" dirty="0">
              <a:solidFill>
                <a:srgbClr val="5ECCF3">
                  <a:lumMod val="50000"/>
                </a:srgbClr>
              </a:solidFill>
              <a:latin typeface="Arial" charset="0"/>
            </a:endParaRPr>
          </a:p>
          <a:p>
            <a:pPr>
              <a:lnSpc>
                <a:spcPct val="90000"/>
              </a:lnSpc>
            </a:pPr>
            <a:r>
              <a:rPr lang="en-GB" sz="2700" dirty="0">
                <a:solidFill>
                  <a:srgbClr val="FFFF00"/>
                </a:solidFill>
                <a:effectLst>
                  <a:outerShdw blurRad="38100" dist="38100" dir="2700000" algn="tl">
                    <a:srgbClr val="000000">
                      <a:alpha val="43137"/>
                    </a:srgbClr>
                  </a:outerShdw>
                </a:effectLst>
                <a:latin typeface="Arial" charset="0"/>
              </a:rPr>
              <a:t>Temperature</a:t>
            </a:r>
            <a:r>
              <a:rPr lang="en-GB" sz="2700" dirty="0">
                <a:latin typeface="Arial" charset="0"/>
              </a:rPr>
              <a:t> is directly proportional to </a:t>
            </a:r>
            <a:r>
              <a:rPr lang="en-GB" sz="2700" dirty="0">
                <a:solidFill>
                  <a:srgbClr val="00B050"/>
                </a:solidFill>
                <a:effectLst>
                  <a:outerShdw blurRad="38100" dist="38100" dir="2700000" algn="tl">
                    <a:srgbClr val="000000">
                      <a:alpha val="43137"/>
                    </a:srgbClr>
                  </a:outerShdw>
                </a:effectLst>
                <a:latin typeface="Arial" charset="0"/>
              </a:rPr>
              <a:t>volume</a:t>
            </a:r>
            <a:r>
              <a:rPr lang="en-GB" sz="2700" dirty="0">
                <a:latin typeface="Arial" charset="0"/>
              </a:rPr>
              <a:t>:</a:t>
            </a:r>
            <a:endParaRPr lang="en-US" sz="2700" dirty="0">
              <a:latin typeface="Arial" charset="0"/>
            </a:endParaRPr>
          </a:p>
          <a:p>
            <a:pPr algn="ctr"/>
            <a:r>
              <a:rPr lang="en-US" sz="4000" dirty="0">
                <a:solidFill>
                  <a:srgbClr val="00B050"/>
                </a:solidFill>
                <a:effectLst>
                  <a:outerShdw blurRad="38100" dist="38100" dir="2700000" algn="tl">
                    <a:srgbClr val="000000">
                      <a:alpha val="43137"/>
                    </a:srgbClr>
                  </a:outerShdw>
                </a:effectLst>
              </a:rPr>
              <a:t>V</a:t>
            </a:r>
            <a:r>
              <a:rPr lang="en-US" sz="4000" baseline="-25000" dirty="0">
                <a:solidFill>
                  <a:srgbClr val="00B050"/>
                </a:solidFill>
                <a:effectLst>
                  <a:outerShdw blurRad="38100" dist="38100" dir="2700000" algn="tl">
                    <a:srgbClr val="000000">
                      <a:alpha val="43137"/>
                    </a:srgbClr>
                  </a:outerShdw>
                </a:effectLst>
              </a:rPr>
              <a:t>1</a:t>
            </a:r>
            <a:r>
              <a:rPr lang="en-US" sz="4000" dirty="0"/>
              <a:t>/</a:t>
            </a:r>
            <a:r>
              <a:rPr lang="en-US" sz="4000" dirty="0">
                <a:solidFill>
                  <a:srgbClr val="FFFF00"/>
                </a:solidFill>
                <a:effectLst>
                  <a:outerShdw blurRad="38100" dist="38100" dir="2700000" algn="tl">
                    <a:srgbClr val="000000">
                      <a:alpha val="43137"/>
                    </a:srgbClr>
                  </a:outerShdw>
                </a:effectLst>
              </a:rPr>
              <a:t>T</a:t>
            </a:r>
            <a:r>
              <a:rPr lang="en-US" sz="4000" baseline="-25000" dirty="0">
                <a:solidFill>
                  <a:srgbClr val="FFFF00"/>
                </a:solidFill>
                <a:effectLst>
                  <a:outerShdw blurRad="38100" dist="38100" dir="2700000" algn="tl">
                    <a:srgbClr val="000000">
                      <a:alpha val="43137"/>
                    </a:srgbClr>
                  </a:outerShdw>
                </a:effectLst>
              </a:rPr>
              <a:t>1</a:t>
            </a:r>
            <a:r>
              <a:rPr lang="en-US" sz="4000" dirty="0">
                <a:solidFill>
                  <a:srgbClr val="FF0000"/>
                </a:solidFill>
              </a:rPr>
              <a:t> </a:t>
            </a:r>
            <a:r>
              <a:rPr lang="en-US" sz="4000" dirty="0"/>
              <a:t>=</a:t>
            </a:r>
            <a:r>
              <a:rPr lang="en-US" sz="4000" dirty="0">
                <a:solidFill>
                  <a:srgbClr val="FF0000"/>
                </a:solidFill>
              </a:rPr>
              <a:t> </a:t>
            </a:r>
            <a:r>
              <a:rPr lang="en-US" sz="4000" dirty="0">
                <a:solidFill>
                  <a:srgbClr val="00B050"/>
                </a:solidFill>
                <a:effectLst>
                  <a:outerShdw blurRad="38100" dist="38100" dir="2700000" algn="tl">
                    <a:srgbClr val="000000">
                      <a:alpha val="43137"/>
                    </a:srgbClr>
                  </a:outerShdw>
                </a:effectLst>
              </a:rPr>
              <a:t>V</a:t>
            </a:r>
            <a:r>
              <a:rPr lang="en-US" sz="4000" baseline="-25000" dirty="0">
                <a:solidFill>
                  <a:srgbClr val="00B050"/>
                </a:solidFill>
                <a:effectLst>
                  <a:outerShdw blurRad="38100" dist="38100" dir="2700000" algn="tl">
                    <a:srgbClr val="000000">
                      <a:alpha val="43137"/>
                    </a:srgbClr>
                  </a:outerShdw>
                </a:effectLst>
              </a:rPr>
              <a:t>2</a:t>
            </a:r>
            <a:r>
              <a:rPr lang="en-US" sz="4000" dirty="0"/>
              <a:t>/</a:t>
            </a:r>
            <a:r>
              <a:rPr lang="en-US" sz="4000" dirty="0">
                <a:solidFill>
                  <a:srgbClr val="FFFF00"/>
                </a:solidFill>
                <a:effectLst>
                  <a:outerShdw blurRad="38100" dist="38100" dir="2700000" algn="tl">
                    <a:srgbClr val="000000">
                      <a:alpha val="43137"/>
                    </a:srgbClr>
                  </a:outerShdw>
                </a:effectLst>
              </a:rPr>
              <a:t>T</a:t>
            </a:r>
            <a:r>
              <a:rPr lang="en-US" sz="4000" baseline="-25000" dirty="0">
                <a:solidFill>
                  <a:srgbClr val="FFFF00"/>
                </a:solidFill>
                <a:effectLst>
                  <a:outerShdw blurRad="38100" dist="38100" dir="2700000" algn="tl">
                    <a:srgbClr val="000000">
                      <a:alpha val="43137"/>
                    </a:srgbClr>
                  </a:outerShdw>
                </a:effectLst>
              </a:rPr>
              <a:t>2</a:t>
            </a:r>
            <a:endParaRPr lang="en-US" sz="1300" dirty="0">
              <a:solidFill>
                <a:srgbClr val="FFFF00"/>
              </a:solidFill>
              <a:effectLst>
                <a:outerShdw blurRad="38100" dist="38100" dir="2700000" algn="tl">
                  <a:srgbClr val="000000">
                    <a:alpha val="43137"/>
                  </a:srgbClr>
                </a:outerShdw>
              </a:effectLst>
            </a:endParaRPr>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solidFill>
                <a:prstClr val="black"/>
              </a:solidFill>
            </a:endParaRPr>
          </a:p>
        </p:txBody>
      </p:sp>
      <p:sp>
        <p:nvSpPr>
          <p:cNvPr id="3" name="Footer Placeholder 2"/>
          <p:cNvSpPr>
            <a:spLocks noGrp="1"/>
          </p:cNvSpPr>
          <p:nvPr>
            <p:ph type="ftr" sz="quarter" idx="10"/>
          </p:nvPr>
        </p:nvSpPr>
        <p:spPr>
          <a:xfrm>
            <a:off x="4724419" y="6629400"/>
            <a:ext cx="4419599" cy="228600"/>
          </a:xfrm>
        </p:spPr>
        <p:txBody>
          <a:bodyPr/>
          <a:lstStyle/>
          <a:p>
            <a:r>
              <a:rPr lang="en-US" altLang="en-US"/>
              <a:t>Chapter 14 Gas Laws</a:t>
            </a:r>
          </a:p>
        </p:txBody>
      </p:sp>
      <p:sp>
        <p:nvSpPr>
          <p:cNvPr id="5" name="Rectangle 4"/>
          <p:cNvSpPr/>
          <p:nvPr/>
        </p:nvSpPr>
        <p:spPr>
          <a:xfrm>
            <a:off x="4745684" y="3561048"/>
            <a:ext cx="3792226" cy="1861836"/>
          </a:xfrm>
          <a:prstGeom prst="rect">
            <a:avLst/>
          </a:prstGeom>
        </p:spPr>
        <p:txBody>
          <a:bodyPr wrap="square" lIns="91229" tIns="45615" rIns="91229" bIns="45615">
            <a:spAutoFit/>
          </a:bodyPr>
          <a:lstStyle/>
          <a:p>
            <a:pPr>
              <a:spcBef>
                <a:spcPts val="1200"/>
              </a:spcBef>
            </a:pPr>
            <a:r>
              <a:rPr lang="en-US" sz="7200" dirty="0">
                <a:solidFill>
                  <a:srgbClr val="00B050"/>
                </a:solidFill>
                <a:effectLst>
                  <a:outerShdw blurRad="38100" dist="38100" dir="2700000" algn="tl">
                    <a:srgbClr val="000000">
                      <a:alpha val="43137"/>
                    </a:srgbClr>
                  </a:outerShdw>
                </a:effectLst>
              </a:rPr>
              <a:t>V ↑</a:t>
            </a:r>
            <a:r>
              <a:rPr lang="en-US" sz="7200" dirty="0">
                <a:solidFill>
                  <a:srgbClr val="FF0000"/>
                </a:solidFill>
              </a:rPr>
              <a:t> </a:t>
            </a:r>
            <a:r>
              <a:rPr lang="en-US" sz="7200" dirty="0">
                <a:solidFill>
                  <a:srgbClr val="FFFF00"/>
                </a:solidFill>
                <a:effectLst>
                  <a:outerShdw blurRad="38100" dist="38100" dir="2700000" algn="tl">
                    <a:srgbClr val="000000">
                      <a:alpha val="43137"/>
                    </a:srgbClr>
                  </a:outerShdw>
                </a:effectLst>
              </a:rPr>
              <a:t>T ↑</a:t>
            </a:r>
          </a:p>
          <a:p>
            <a:pPr>
              <a:spcBef>
                <a:spcPts val="1800"/>
              </a:spcBef>
            </a:pPr>
            <a:r>
              <a:rPr lang="en-US" sz="2800" dirty="0">
                <a:solidFill>
                  <a:srgbClr val="FF0000"/>
                </a:solidFill>
              </a:rPr>
              <a:t>Absolute temperature</a:t>
            </a:r>
            <a:endParaRPr lang="en-US" sz="2800" dirty="0">
              <a:solidFill>
                <a:srgbClr val="00B050"/>
              </a:solidFill>
            </a:endParaRPr>
          </a:p>
        </p:txBody>
      </p:sp>
      <p:sp>
        <p:nvSpPr>
          <p:cNvPr id="10" name="TextBox 9"/>
          <p:cNvSpPr txBox="1"/>
          <p:nvPr/>
        </p:nvSpPr>
        <p:spPr>
          <a:xfrm>
            <a:off x="2971808" y="10"/>
            <a:ext cx="3200400" cy="646119"/>
          </a:xfrm>
          <a:prstGeom prst="rect">
            <a:avLst/>
          </a:prstGeom>
          <a:solidFill>
            <a:schemeClr val="accent3">
              <a:lumMod val="65000"/>
            </a:schemeClr>
          </a:solidFill>
        </p:spPr>
        <p:txBody>
          <a:bodyPr wrap="square" lIns="91229" tIns="45615" rIns="91229" bIns="45615" rtlCol="0">
            <a:spAutoFit/>
          </a:bodyPr>
          <a:lstStyle/>
          <a:p>
            <a:pPr algn="ctr"/>
            <a:r>
              <a:rPr lang="en-GB" sz="3600" dirty="0">
                <a:solidFill>
                  <a:srgbClr val="FFC000"/>
                </a:solidFill>
                <a:effectLst>
                  <a:outerShdw blurRad="38100" dist="38100" dir="2700000" algn="tl">
                    <a:srgbClr val="000000">
                      <a:alpha val="43137"/>
                    </a:srgbClr>
                  </a:outerShdw>
                </a:effectLst>
                <a:latin typeface="Arial" charset="0"/>
              </a:rPr>
              <a:t>Charles’ Law</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2" y="1981200"/>
            <a:ext cx="434146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633" y="1376045"/>
            <a:ext cx="1944826" cy="1595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63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16" y="533411"/>
            <a:ext cx="8534401" cy="1247822"/>
          </a:xfrm>
          <a:prstGeom prst="rect">
            <a:avLst/>
          </a:prstGeom>
          <a:noFill/>
        </p:spPr>
        <p:txBody>
          <a:bodyPr wrap="square" lIns="91229" tIns="45615" rIns="91229" bIns="45615" rtlCol="0">
            <a:spAutoFit/>
          </a:bodyPr>
          <a:lstStyle/>
          <a:p>
            <a:pPr>
              <a:lnSpc>
                <a:spcPct val="90000"/>
              </a:lnSpc>
            </a:pPr>
            <a:endParaRPr lang="en-GB" sz="600" dirty="0">
              <a:solidFill>
                <a:srgbClr val="5ECCF3">
                  <a:lumMod val="50000"/>
                </a:srgbClr>
              </a:solidFill>
              <a:latin typeface="Arial" charset="0"/>
            </a:endParaRPr>
          </a:p>
          <a:p>
            <a:pPr>
              <a:lnSpc>
                <a:spcPct val="90000"/>
              </a:lnSpc>
            </a:pPr>
            <a:endParaRPr lang="en-GB" sz="600" dirty="0">
              <a:solidFill>
                <a:srgbClr val="5ECCF3">
                  <a:lumMod val="50000"/>
                </a:srgbClr>
              </a:solidFill>
              <a:latin typeface="Arial" charset="0"/>
            </a:endParaRPr>
          </a:p>
          <a:p>
            <a:pPr>
              <a:lnSpc>
                <a:spcPct val="90000"/>
              </a:lnSpc>
            </a:pPr>
            <a:r>
              <a:rPr lang="en-GB" sz="2700" dirty="0">
                <a:solidFill>
                  <a:srgbClr val="FFFF00"/>
                </a:solidFill>
                <a:effectLst>
                  <a:outerShdw blurRad="38100" dist="38100" dir="2700000" algn="tl">
                    <a:srgbClr val="000000">
                      <a:alpha val="43137"/>
                    </a:srgbClr>
                  </a:outerShdw>
                </a:effectLst>
                <a:latin typeface="Arial" charset="0"/>
              </a:rPr>
              <a:t>Temperature</a:t>
            </a:r>
            <a:r>
              <a:rPr lang="en-GB" sz="2700" dirty="0">
                <a:latin typeface="Arial" charset="0"/>
              </a:rPr>
              <a:t> is directly proportional to </a:t>
            </a:r>
            <a:r>
              <a:rPr lang="en-GB" sz="2700" dirty="0">
                <a:solidFill>
                  <a:srgbClr val="00B050"/>
                </a:solidFill>
                <a:effectLst>
                  <a:outerShdw blurRad="38100" dist="38100" dir="2700000" algn="tl">
                    <a:srgbClr val="000000">
                      <a:alpha val="43137"/>
                    </a:srgbClr>
                  </a:outerShdw>
                </a:effectLst>
                <a:latin typeface="Arial" charset="0"/>
              </a:rPr>
              <a:t>volume</a:t>
            </a:r>
            <a:r>
              <a:rPr lang="en-GB" sz="2700" dirty="0">
                <a:latin typeface="Arial" charset="0"/>
              </a:rPr>
              <a:t>:</a:t>
            </a:r>
            <a:endParaRPr lang="en-US" sz="2700" dirty="0">
              <a:latin typeface="Arial" charset="0"/>
            </a:endParaRPr>
          </a:p>
          <a:p>
            <a:pPr algn="ctr"/>
            <a:r>
              <a:rPr lang="en-US" sz="4000" dirty="0">
                <a:solidFill>
                  <a:srgbClr val="00B050"/>
                </a:solidFill>
                <a:effectLst>
                  <a:outerShdw blurRad="38100" dist="38100" dir="2700000" algn="tl">
                    <a:srgbClr val="000000">
                      <a:alpha val="43137"/>
                    </a:srgbClr>
                  </a:outerShdw>
                </a:effectLst>
              </a:rPr>
              <a:t>V</a:t>
            </a:r>
            <a:r>
              <a:rPr lang="en-US" sz="4000" baseline="-25000" dirty="0">
                <a:solidFill>
                  <a:srgbClr val="00B050"/>
                </a:solidFill>
                <a:effectLst>
                  <a:outerShdw blurRad="38100" dist="38100" dir="2700000" algn="tl">
                    <a:srgbClr val="000000">
                      <a:alpha val="43137"/>
                    </a:srgbClr>
                  </a:outerShdw>
                </a:effectLst>
              </a:rPr>
              <a:t>1</a:t>
            </a:r>
            <a:r>
              <a:rPr lang="en-US" sz="4000" dirty="0"/>
              <a:t>/</a:t>
            </a:r>
            <a:r>
              <a:rPr lang="en-US" sz="4000" dirty="0">
                <a:solidFill>
                  <a:srgbClr val="FFFF00"/>
                </a:solidFill>
                <a:effectLst>
                  <a:outerShdw blurRad="38100" dist="38100" dir="2700000" algn="tl">
                    <a:srgbClr val="000000">
                      <a:alpha val="43137"/>
                    </a:srgbClr>
                  </a:outerShdw>
                </a:effectLst>
              </a:rPr>
              <a:t>T</a:t>
            </a:r>
            <a:r>
              <a:rPr lang="en-US" sz="4000" baseline="-25000" dirty="0">
                <a:solidFill>
                  <a:srgbClr val="FFFF00"/>
                </a:solidFill>
                <a:effectLst>
                  <a:outerShdw blurRad="38100" dist="38100" dir="2700000" algn="tl">
                    <a:srgbClr val="000000">
                      <a:alpha val="43137"/>
                    </a:srgbClr>
                  </a:outerShdw>
                </a:effectLst>
              </a:rPr>
              <a:t>1</a:t>
            </a:r>
            <a:r>
              <a:rPr lang="en-US" sz="4000" dirty="0">
                <a:solidFill>
                  <a:srgbClr val="FF0000"/>
                </a:solidFill>
              </a:rPr>
              <a:t> </a:t>
            </a:r>
            <a:r>
              <a:rPr lang="en-US" sz="4000" dirty="0"/>
              <a:t>=</a:t>
            </a:r>
            <a:r>
              <a:rPr lang="en-US" sz="4000" dirty="0">
                <a:solidFill>
                  <a:srgbClr val="FF0000"/>
                </a:solidFill>
              </a:rPr>
              <a:t> </a:t>
            </a:r>
            <a:r>
              <a:rPr lang="en-US" sz="4000" dirty="0">
                <a:solidFill>
                  <a:srgbClr val="00B050"/>
                </a:solidFill>
                <a:effectLst>
                  <a:outerShdw blurRad="38100" dist="38100" dir="2700000" algn="tl">
                    <a:srgbClr val="000000">
                      <a:alpha val="43137"/>
                    </a:srgbClr>
                  </a:outerShdw>
                </a:effectLst>
              </a:rPr>
              <a:t>V</a:t>
            </a:r>
            <a:r>
              <a:rPr lang="en-US" sz="4000" baseline="-25000" dirty="0">
                <a:solidFill>
                  <a:srgbClr val="00B050"/>
                </a:solidFill>
                <a:effectLst>
                  <a:outerShdw blurRad="38100" dist="38100" dir="2700000" algn="tl">
                    <a:srgbClr val="000000">
                      <a:alpha val="43137"/>
                    </a:srgbClr>
                  </a:outerShdw>
                </a:effectLst>
              </a:rPr>
              <a:t>2</a:t>
            </a:r>
            <a:r>
              <a:rPr lang="en-US" sz="4000" dirty="0"/>
              <a:t>/</a:t>
            </a:r>
            <a:r>
              <a:rPr lang="en-US" sz="4000" dirty="0">
                <a:solidFill>
                  <a:srgbClr val="FFFF00"/>
                </a:solidFill>
                <a:effectLst>
                  <a:outerShdw blurRad="38100" dist="38100" dir="2700000" algn="tl">
                    <a:srgbClr val="000000">
                      <a:alpha val="43137"/>
                    </a:srgbClr>
                  </a:outerShdw>
                </a:effectLst>
              </a:rPr>
              <a:t>T</a:t>
            </a:r>
            <a:r>
              <a:rPr lang="en-US" sz="4000" baseline="-25000" dirty="0">
                <a:solidFill>
                  <a:srgbClr val="FFFF00"/>
                </a:solidFill>
                <a:effectLst>
                  <a:outerShdw blurRad="38100" dist="38100" dir="2700000" algn="tl">
                    <a:srgbClr val="000000">
                      <a:alpha val="43137"/>
                    </a:srgbClr>
                  </a:outerShdw>
                </a:effectLst>
              </a:rPr>
              <a:t>2</a:t>
            </a:r>
            <a:endParaRPr lang="en-US" sz="1300" dirty="0">
              <a:solidFill>
                <a:srgbClr val="FFFF00"/>
              </a:solidFill>
              <a:effectLst>
                <a:outerShdw blurRad="38100" dist="38100" dir="2700000" algn="tl">
                  <a:srgbClr val="000000">
                    <a:alpha val="43137"/>
                  </a:srgbClr>
                </a:outerShdw>
              </a:effectLst>
            </a:endParaRPr>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solidFill>
                <a:prstClr val="black"/>
              </a:solidFill>
            </a:endParaRPr>
          </a:p>
        </p:txBody>
      </p:sp>
      <p:sp>
        <p:nvSpPr>
          <p:cNvPr id="3" name="Footer Placeholder 2"/>
          <p:cNvSpPr>
            <a:spLocks noGrp="1"/>
          </p:cNvSpPr>
          <p:nvPr>
            <p:ph type="ftr" sz="quarter" idx="10"/>
          </p:nvPr>
        </p:nvSpPr>
        <p:spPr>
          <a:xfrm>
            <a:off x="4724419" y="6629400"/>
            <a:ext cx="4419599" cy="228600"/>
          </a:xfrm>
        </p:spPr>
        <p:txBody>
          <a:bodyPr/>
          <a:lstStyle/>
          <a:p>
            <a:r>
              <a:rPr lang="en-US" altLang="en-US"/>
              <a:t>Chapter 14 Gas Laws</a:t>
            </a:r>
          </a:p>
        </p:txBody>
      </p:sp>
      <p:sp>
        <p:nvSpPr>
          <p:cNvPr id="5" name="Rectangle 4"/>
          <p:cNvSpPr/>
          <p:nvPr/>
        </p:nvSpPr>
        <p:spPr>
          <a:xfrm>
            <a:off x="4398947" y="2281936"/>
            <a:ext cx="4745071" cy="4170160"/>
          </a:xfrm>
          <a:prstGeom prst="rect">
            <a:avLst/>
          </a:prstGeom>
        </p:spPr>
        <p:txBody>
          <a:bodyPr wrap="square" lIns="91229" tIns="45615" rIns="91229" bIns="45615">
            <a:spAutoFit/>
          </a:bodyPr>
          <a:lstStyle/>
          <a:p>
            <a:pPr>
              <a:spcBef>
                <a:spcPts val="1200"/>
              </a:spcBef>
            </a:pPr>
            <a:r>
              <a:rPr lang="en-US" dirty="0">
                <a:solidFill>
                  <a:srgbClr val="00B050"/>
                </a:solidFill>
              </a:rPr>
              <a:t>In the plot of V-vs-T, the </a:t>
            </a:r>
            <a:r>
              <a:rPr lang="en-US" dirty="0"/>
              <a:t>direct</a:t>
            </a:r>
            <a:r>
              <a:rPr lang="en-US" dirty="0">
                <a:solidFill>
                  <a:srgbClr val="00B050"/>
                </a:solidFill>
              </a:rPr>
              <a:t> </a:t>
            </a:r>
            <a:r>
              <a:rPr lang="en-US" dirty="0"/>
              <a:t>relationship</a:t>
            </a:r>
            <a:r>
              <a:rPr lang="en-US" dirty="0">
                <a:solidFill>
                  <a:srgbClr val="00B050"/>
                </a:solidFill>
              </a:rPr>
              <a:t> is linear, with an intercept of absolute zero on the </a:t>
            </a:r>
            <a:r>
              <a:rPr lang="en-US" sz="2800" b="1" dirty="0">
                <a:solidFill>
                  <a:srgbClr val="002060"/>
                </a:solidFill>
                <a:effectLst>
                  <a:outerShdw blurRad="38100" dist="38100" dir="2700000" algn="tl">
                    <a:srgbClr val="000000">
                      <a:alpha val="43137"/>
                    </a:srgbClr>
                  </a:outerShdw>
                </a:effectLst>
              </a:rPr>
              <a:t>Kelvin</a:t>
            </a:r>
            <a:r>
              <a:rPr lang="en-US" dirty="0">
                <a:solidFill>
                  <a:srgbClr val="00B050"/>
                </a:solidFill>
              </a:rPr>
              <a:t> scale. </a:t>
            </a:r>
          </a:p>
          <a:p>
            <a:pPr>
              <a:spcBef>
                <a:spcPts val="1200"/>
              </a:spcBef>
            </a:pPr>
            <a:r>
              <a:rPr lang="en-US" dirty="0">
                <a:solidFill>
                  <a:srgbClr val="FF0000"/>
                </a:solidFill>
              </a:rPr>
              <a:t>The slope depends on the pressure and the amount of gas.</a:t>
            </a:r>
          </a:p>
          <a:p>
            <a:pPr>
              <a:spcBef>
                <a:spcPts val="1200"/>
              </a:spcBef>
            </a:pPr>
            <a:r>
              <a:rPr lang="en-US" dirty="0"/>
              <a:t>The </a:t>
            </a:r>
            <a:r>
              <a:rPr lang="en-US" b="1" u="sng" dirty="0"/>
              <a:t>dashed lines</a:t>
            </a:r>
            <a:r>
              <a:rPr lang="en-US" b="1" dirty="0"/>
              <a:t> </a:t>
            </a:r>
            <a:r>
              <a:rPr lang="en-US" dirty="0"/>
              <a:t>on the graph are to represent the fact that you can not achieve absolute zero.</a:t>
            </a:r>
          </a:p>
          <a:p>
            <a:pPr>
              <a:spcBef>
                <a:spcPts val="1200"/>
              </a:spcBef>
            </a:pPr>
            <a:r>
              <a:rPr lang="en-US" dirty="0">
                <a:solidFill>
                  <a:srgbClr val="B54C8C"/>
                </a:solidFill>
                <a:effectLst>
                  <a:outerShdw blurRad="38100" dist="38100" dir="2700000" algn="tl">
                    <a:srgbClr val="000000">
                      <a:alpha val="43137"/>
                    </a:srgbClr>
                  </a:outerShdw>
                </a:effectLst>
              </a:rPr>
              <a:t>Kelvin includes </a:t>
            </a:r>
            <a:r>
              <a:rPr lang="en-US" dirty="0" err="1">
                <a:solidFill>
                  <a:srgbClr val="B54C8C"/>
                </a:solidFill>
                <a:effectLst>
                  <a:outerShdw blurRad="38100" dist="38100" dir="2700000" algn="tl">
                    <a:srgbClr val="000000">
                      <a:alpha val="43137"/>
                    </a:srgbClr>
                  </a:outerShdw>
                </a:effectLst>
              </a:rPr>
              <a:t>avg</a:t>
            </a:r>
            <a:r>
              <a:rPr lang="en-US" dirty="0">
                <a:solidFill>
                  <a:srgbClr val="B54C8C"/>
                </a:solidFill>
                <a:effectLst>
                  <a:outerShdw blurRad="38100" dist="38100" dir="2700000" algn="tl">
                    <a:srgbClr val="000000">
                      <a:alpha val="43137"/>
                    </a:srgbClr>
                  </a:outerShdw>
                </a:effectLst>
              </a:rPr>
              <a:t> KE &amp; volume.</a:t>
            </a:r>
          </a:p>
        </p:txBody>
      </p:sp>
      <p:sp>
        <p:nvSpPr>
          <p:cNvPr id="10" name="TextBox 9"/>
          <p:cNvSpPr txBox="1"/>
          <p:nvPr/>
        </p:nvSpPr>
        <p:spPr>
          <a:xfrm>
            <a:off x="2971808" y="10"/>
            <a:ext cx="3200400" cy="646119"/>
          </a:xfrm>
          <a:prstGeom prst="rect">
            <a:avLst/>
          </a:prstGeom>
          <a:solidFill>
            <a:schemeClr val="accent3">
              <a:lumMod val="65000"/>
            </a:schemeClr>
          </a:solidFill>
        </p:spPr>
        <p:txBody>
          <a:bodyPr wrap="square" lIns="91229" tIns="45615" rIns="91229" bIns="45615" rtlCol="0">
            <a:spAutoFit/>
          </a:bodyPr>
          <a:lstStyle/>
          <a:p>
            <a:pPr algn="ctr"/>
            <a:r>
              <a:rPr lang="en-GB" sz="3600" dirty="0">
                <a:solidFill>
                  <a:srgbClr val="FFC000"/>
                </a:solidFill>
                <a:effectLst>
                  <a:outerShdw blurRad="38100" dist="38100" dir="2700000" algn="tl">
                    <a:srgbClr val="000000">
                      <a:alpha val="43137"/>
                    </a:srgbClr>
                  </a:outerShdw>
                </a:effectLst>
                <a:latin typeface="Arial" charset="0"/>
              </a:rPr>
              <a:t>Charles’ Law</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2" y="1981200"/>
            <a:ext cx="434146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7902" y="1147445"/>
            <a:ext cx="1294745" cy="106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77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body" idx="4294967295"/>
          </p:nvPr>
        </p:nvSpPr>
        <p:spPr>
          <a:xfrm>
            <a:off x="304802" y="1056680"/>
            <a:ext cx="2362200" cy="1534120"/>
          </a:xfrm>
          <a:prstGeom prst="rect">
            <a:avLst/>
          </a:prstGeom>
        </p:spPr>
        <p:txBody>
          <a:bodyPr>
            <a:normAutofit/>
          </a:bodyPr>
          <a:lstStyle/>
          <a:p>
            <a:pPr marL="0" indent="0">
              <a:lnSpc>
                <a:spcPct val="95000"/>
              </a:lnSpc>
              <a:spcBef>
                <a:spcPct val="0"/>
              </a:spcBef>
            </a:pPr>
            <a:r>
              <a:rPr lang="en-US" sz="2300" b="0" dirty="0">
                <a:solidFill>
                  <a:srgbClr val="00B050"/>
                </a:solidFill>
                <a:latin typeface="Arial" pitchFamily="34" charset="0"/>
                <a:cs typeface="Times New Roman" pitchFamily="18" charset="0"/>
              </a:rPr>
              <a:t>Liquid nitrogen poured on a  balloon causes it to shrink.</a:t>
            </a:r>
          </a:p>
        </p:txBody>
      </p:sp>
      <p:sp>
        <p:nvSpPr>
          <p:cNvPr id="38919" name="Rectangle 7"/>
          <p:cNvSpPr>
            <a:spLocks noChangeArrowheads="1"/>
          </p:cNvSpPr>
          <p:nvPr/>
        </p:nvSpPr>
        <p:spPr bwMode="auto">
          <a:xfrm>
            <a:off x="0" y="5497679"/>
            <a:ext cx="6019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29" tIns="45615" rIns="91229" bIns="45615"/>
          <a:lstStyle/>
          <a:p>
            <a:pPr indent="4763">
              <a:spcBef>
                <a:spcPct val="10000"/>
              </a:spcBef>
            </a:pPr>
            <a:r>
              <a:rPr lang="en-US" sz="2100" dirty="0">
                <a:cs typeface="Arial" pitchFamily="34" charset="0"/>
              </a:rPr>
              <a:t> </a:t>
            </a:r>
            <a:r>
              <a:rPr lang="en-US" sz="2100" dirty="0">
                <a:solidFill>
                  <a:srgbClr val="0070C0"/>
                </a:solidFill>
                <a:cs typeface="Arial" pitchFamily="34" charset="0"/>
              </a:rPr>
              <a:t>A balloon is smaller in a beaker of ice water than in a beaker of boiling water. </a:t>
            </a:r>
            <a:r>
              <a:rPr lang="en-US" sz="2100" dirty="0">
                <a:cs typeface="Arial" pitchFamily="34" charset="0"/>
              </a:rPr>
              <a:t>The volume of the air in balloon increases with increasing temperature.</a:t>
            </a:r>
          </a:p>
        </p:txBody>
      </p:sp>
      <p:pic>
        <p:nvPicPr>
          <p:cNvPr id="38920" name="Picture 8" descr="9909Bask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2039" y="3188234"/>
            <a:ext cx="3193507" cy="2207633"/>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76217" y="4876800"/>
            <a:ext cx="4876801"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29" tIns="45615" rIns="91229" bIns="45615"/>
          <a:lstStyle/>
          <a:p>
            <a:pPr marL="400715" indent="-400715"/>
            <a:endParaRPr lang="en-US" dirty="0"/>
          </a:p>
        </p:txBody>
      </p:sp>
      <p:pic>
        <p:nvPicPr>
          <p:cNvPr id="2050" name="Picture 2" descr="C:\Users\Adele\Pictures\CHEMISTRY ILLUSTRATIONS\Mod 12 Charles' Law Illustra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0459" y="3132291"/>
            <a:ext cx="2346541" cy="231947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91218" y="5497659"/>
            <a:ext cx="3193507" cy="1061617"/>
          </a:xfrm>
          <a:prstGeom prst="rect">
            <a:avLst/>
          </a:prstGeom>
          <a:noFill/>
        </p:spPr>
        <p:txBody>
          <a:bodyPr wrap="square" lIns="91229" tIns="45615" rIns="91229" bIns="45615" rtlCol="0">
            <a:spAutoFit/>
          </a:bodyPr>
          <a:lstStyle/>
          <a:p>
            <a:pPr marL="400715" indent="-400715">
              <a:spcBef>
                <a:spcPct val="10000"/>
              </a:spcBef>
            </a:pPr>
            <a:r>
              <a:rPr lang="en-US" sz="2100" dirty="0">
                <a:cs typeface="Arial" pitchFamily="34" charset="0"/>
              </a:rPr>
              <a:t>	</a:t>
            </a:r>
            <a:r>
              <a:rPr lang="en-US" sz="2100" dirty="0">
                <a:solidFill>
                  <a:srgbClr val="FF0000"/>
                </a:solidFill>
                <a:cs typeface="Arial" pitchFamily="34" charset="0"/>
              </a:rPr>
              <a:t>Heated gas expands, as in a hot air balloon.</a:t>
            </a:r>
          </a:p>
          <a:p>
            <a:endParaRPr lang="en-US" sz="2100" dirty="0"/>
          </a:p>
        </p:txBody>
      </p:sp>
      <p:pic>
        <p:nvPicPr>
          <p:cNvPr id="13" name="Picture 2" descr="C:\Users\Adele\Pictures\CHEMISTRY ILLUSTRATIONS\Mod 12 Charles' Law Illustrati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944096" y="3103279"/>
            <a:ext cx="2182250" cy="231947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 name="Picture 2" descr="C:\Users\Adele\Pictures\CHEMISTRY ILLUSTRATIONS\Mod 12 Charles Law 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3930" y="845127"/>
            <a:ext cx="6076186" cy="2023305"/>
          </a:xfrm>
          <a:prstGeom prst="rect">
            <a:avLst/>
          </a:prstGeom>
          <a:noFill/>
          <a:ln w="1905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r>
              <a:rPr lang="en-US" altLang="en-US"/>
              <a:t>Chapter 14 Gas Laws</a:t>
            </a:r>
          </a:p>
        </p:txBody>
      </p:sp>
      <p:sp>
        <p:nvSpPr>
          <p:cNvPr id="12" name="TextBox 11"/>
          <p:cNvSpPr txBox="1"/>
          <p:nvPr/>
        </p:nvSpPr>
        <p:spPr>
          <a:xfrm>
            <a:off x="2971808" y="10"/>
            <a:ext cx="3200400" cy="646119"/>
          </a:xfrm>
          <a:prstGeom prst="rect">
            <a:avLst/>
          </a:prstGeom>
          <a:solidFill>
            <a:schemeClr val="accent3">
              <a:lumMod val="65000"/>
            </a:schemeClr>
          </a:solidFill>
        </p:spPr>
        <p:txBody>
          <a:bodyPr wrap="square" lIns="91229" tIns="45615" rIns="91229" bIns="45615" rtlCol="0">
            <a:spAutoFit/>
          </a:bodyPr>
          <a:lstStyle/>
          <a:p>
            <a:pPr algn="ctr"/>
            <a:r>
              <a:rPr lang="en-GB" sz="3600" dirty="0">
                <a:solidFill>
                  <a:srgbClr val="FFC000"/>
                </a:solidFill>
                <a:effectLst>
                  <a:outerShdw blurRad="38100" dist="38100" dir="2700000" algn="tl">
                    <a:srgbClr val="000000">
                      <a:alpha val="43137"/>
                    </a:srgbClr>
                  </a:outerShdw>
                </a:effectLst>
                <a:latin typeface="Arial" charset="0"/>
              </a:rPr>
              <a:t>Charles’ Law</a:t>
            </a:r>
          </a:p>
        </p:txBody>
      </p:sp>
    </p:spTree>
    <p:extLst>
      <p:ext uri="{BB962C8B-B14F-4D97-AF65-F5344CB8AC3E}">
        <p14:creationId xmlns:p14="http://schemas.microsoft.com/office/powerpoint/2010/main" val="2054022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38921">
                                            <p:txEl>
                                              <p:pRg st="0" end="0"/>
                                            </p:txEl>
                                          </p:spTgt>
                                        </p:tgtEl>
                                        <p:attrNameLst>
                                          <p:attrName>style.visibility</p:attrName>
                                        </p:attrNameLst>
                                      </p:cBhvr>
                                      <p:to>
                                        <p:strVal val="visible"/>
                                      </p:to>
                                    </p:set>
                                    <p:animEffect transition="in" filter="wipe(left)">
                                      <p:cBhvr>
                                        <p:cTn id="7" dur="500"/>
                                        <p:tgtEl>
                                          <p:spTgt spid="389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4">
                                            <p:txEl>
                                              <p:pRg st="0" end="0"/>
                                            </p:txEl>
                                          </p:spTgt>
                                        </p:tgtEl>
                                        <p:attrNameLst>
                                          <p:attrName>style.visibility</p:attrName>
                                        </p:attrNameLst>
                                      </p:cBhvr>
                                      <p:to>
                                        <p:strVal val="visible"/>
                                      </p:to>
                                    </p:set>
                                    <p:animEffect transition="in" filter="fade">
                                      <p:cBhvr>
                                        <p:cTn id="12" dur="500"/>
                                        <p:tgtEl>
                                          <p:spTgt spid="389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8919"/>
                                        </p:tgtEl>
                                        <p:attrNameLst>
                                          <p:attrName>style.visibility</p:attrName>
                                        </p:attrNameLst>
                                      </p:cBhvr>
                                      <p:to>
                                        <p:strVal val="visible"/>
                                      </p:to>
                                    </p:set>
                                    <p:animEffect transition="in" filter="fade">
                                      <p:cBhvr>
                                        <p:cTn id="30" dur="500"/>
                                        <p:tgtEl>
                                          <p:spTgt spid="389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8920"/>
                                        </p:tgtEl>
                                        <p:attrNameLst>
                                          <p:attrName>style.visibility</p:attrName>
                                        </p:attrNameLst>
                                      </p:cBhvr>
                                      <p:to>
                                        <p:strVal val="visible"/>
                                      </p:to>
                                    </p:set>
                                    <p:animEffect transition="in" filter="fade">
                                      <p:cBhvr>
                                        <p:cTn id="35" dur="500"/>
                                        <p:tgtEl>
                                          <p:spTgt spid="389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P spid="38919" grpId="0"/>
      <p:bldP spid="38921" grpId="0" build="p" autoUpdateAnimBg="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 y="763021"/>
            <a:ext cx="4034970" cy="2215779"/>
          </a:xfrm>
          <a:prstGeom prst="rect">
            <a:avLst/>
          </a:prstGeom>
          <a:noFill/>
        </p:spPr>
        <p:txBody>
          <a:bodyPr wrap="square" lIns="91229" tIns="45615" rIns="91229" bIns="45615" rtlCol="0">
            <a:spAutoFit/>
          </a:bodyPr>
          <a:lstStyle/>
          <a:p>
            <a:r>
              <a:rPr lang="en-US" dirty="0"/>
              <a:t>Describe the relationship between temperature and volume in the cylinders. Remember temperature is related to average kinetic energy of the molecules.</a:t>
            </a:r>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031"/>
          <a:stretch/>
        </p:blipFill>
        <p:spPr bwMode="auto">
          <a:xfrm>
            <a:off x="4034990" y="646330"/>
            <a:ext cx="5105399" cy="316367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0"/>
          </p:nvPr>
        </p:nvSpPr>
        <p:spPr/>
        <p:txBody>
          <a:bodyPr/>
          <a:lstStyle/>
          <a:p>
            <a:r>
              <a:rPr lang="en-US" altLang="en-US" dirty="0"/>
              <a:t>Chapter 14 Gas Laws</a:t>
            </a:r>
          </a:p>
        </p:txBody>
      </p:sp>
      <p:sp>
        <p:nvSpPr>
          <p:cNvPr id="9" name="TextBox 8"/>
          <p:cNvSpPr txBox="1"/>
          <p:nvPr/>
        </p:nvSpPr>
        <p:spPr>
          <a:xfrm>
            <a:off x="2971808" y="10"/>
            <a:ext cx="3200400" cy="646119"/>
          </a:xfrm>
          <a:prstGeom prst="rect">
            <a:avLst/>
          </a:prstGeom>
          <a:solidFill>
            <a:schemeClr val="accent3">
              <a:lumMod val="65000"/>
            </a:schemeClr>
          </a:solidFill>
        </p:spPr>
        <p:txBody>
          <a:bodyPr wrap="square" lIns="91229" tIns="45615" rIns="91229" bIns="45615" rtlCol="0">
            <a:spAutoFit/>
          </a:bodyPr>
          <a:lstStyle/>
          <a:p>
            <a:pPr algn="ctr"/>
            <a:r>
              <a:rPr lang="en-GB" sz="3600" dirty="0">
                <a:solidFill>
                  <a:srgbClr val="FFC000"/>
                </a:solidFill>
                <a:effectLst>
                  <a:outerShdw blurRad="38100" dist="38100" dir="2700000" algn="tl">
                    <a:srgbClr val="000000">
                      <a:alpha val="43137"/>
                    </a:srgbClr>
                  </a:outerShdw>
                </a:effectLst>
                <a:latin typeface="Arial" charset="0"/>
              </a:rPr>
              <a:t>Charles’ Law</a:t>
            </a:r>
          </a:p>
        </p:txBody>
      </p:sp>
      <p:sp>
        <p:nvSpPr>
          <p:cNvPr id="2" name="Rectangle 1"/>
          <p:cNvSpPr/>
          <p:nvPr/>
        </p:nvSpPr>
        <p:spPr>
          <a:xfrm>
            <a:off x="-3628" y="3935611"/>
            <a:ext cx="9144000" cy="1153950"/>
          </a:xfrm>
          <a:prstGeom prst="rect">
            <a:avLst/>
          </a:prstGeom>
        </p:spPr>
        <p:txBody>
          <a:bodyPr wrap="square" lIns="91229" tIns="45615" rIns="91229" bIns="45615">
            <a:spAutoFit/>
          </a:bodyPr>
          <a:lstStyle/>
          <a:p>
            <a:r>
              <a:rPr lang="en-US" dirty="0">
                <a:solidFill>
                  <a:srgbClr val="00B050"/>
                </a:solidFill>
              </a:rPr>
              <a:t>A scientist has an initial volume of 100. ml of a gas at 25.0º C and constant pressure.  If the temperature changes to 100.º C, what is the new volume of the gas?</a:t>
            </a:r>
          </a:p>
        </p:txBody>
      </p:sp>
      <p:pic>
        <p:nvPicPr>
          <p:cNvPr id="10" name="Picture 9" descr="quick_check-01.eps"/>
          <p:cNvPicPr/>
          <p:nvPr/>
        </p:nvPicPr>
        <p:blipFill>
          <a:blip r:embed="rId3">
            <a:extLst>
              <a:ext uri="{28A0092B-C50C-407E-A947-70E740481C1C}">
                <a14:useLocalDpi xmlns:a14="http://schemas.microsoft.com/office/drawing/2010/main" val="0"/>
              </a:ext>
            </a:extLst>
          </a:blip>
          <a:stretch>
            <a:fillRect/>
          </a:stretch>
        </p:blipFill>
        <p:spPr>
          <a:xfrm>
            <a:off x="0" y="0"/>
            <a:ext cx="1049228" cy="646330"/>
          </a:xfrm>
          <a:prstGeom prst="rect">
            <a:avLst/>
          </a:prstGeom>
        </p:spPr>
      </p:pic>
    </p:spTree>
    <p:extLst>
      <p:ext uri="{BB962C8B-B14F-4D97-AF65-F5344CB8AC3E}">
        <p14:creationId xmlns:p14="http://schemas.microsoft.com/office/powerpoint/2010/main" val="63371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 y="763024"/>
            <a:ext cx="4034970" cy="3277608"/>
          </a:xfrm>
          <a:prstGeom prst="rect">
            <a:avLst/>
          </a:prstGeom>
          <a:noFill/>
        </p:spPr>
        <p:txBody>
          <a:bodyPr wrap="square" lIns="91229" tIns="45615" rIns="91229" bIns="45615" rtlCol="0">
            <a:spAutoFit/>
          </a:bodyPr>
          <a:lstStyle/>
          <a:p>
            <a:r>
              <a:rPr lang="en-US" dirty="0"/>
              <a:t>Describe the relationship between temperature and volume in the cylinders. Remember temperature is related to average kinetic energy of the molecules.</a:t>
            </a:r>
          </a:p>
          <a:p>
            <a:r>
              <a:rPr lang="en-US" dirty="0">
                <a:solidFill>
                  <a:srgbClr val="FF0000"/>
                </a:solidFill>
                <a:effectLst>
                  <a:outerShdw blurRad="38100" dist="38100" dir="2700000" algn="tl">
                    <a:srgbClr val="000000">
                      <a:alpha val="43137"/>
                    </a:srgbClr>
                  </a:outerShdw>
                </a:effectLst>
              </a:rPr>
              <a:t>The motion of the molecules (T) &gt; as volume &gt; to keep pressure constant.</a:t>
            </a:r>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031"/>
          <a:stretch/>
        </p:blipFill>
        <p:spPr bwMode="auto">
          <a:xfrm>
            <a:off x="4034990" y="646330"/>
            <a:ext cx="5105399" cy="316367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0"/>
          </p:nvPr>
        </p:nvSpPr>
        <p:spPr/>
        <p:txBody>
          <a:bodyPr/>
          <a:lstStyle/>
          <a:p>
            <a:r>
              <a:rPr lang="en-US" altLang="en-US" dirty="0"/>
              <a:t>Chapter 14 Gas Laws</a:t>
            </a:r>
          </a:p>
        </p:txBody>
      </p:sp>
      <p:sp>
        <p:nvSpPr>
          <p:cNvPr id="9" name="TextBox 8"/>
          <p:cNvSpPr txBox="1"/>
          <p:nvPr/>
        </p:nvSpPr>
        <p:spPr>
          <a:xfrm>
            <a:off x="2971808" y="10"/>
            <a:ext cx="3200400" cy="646119"/>
          </a:xfrm>
          <a:prstGeom prst="rect">
            <a:avLst/>
          </a:prstGeom>
          <a:solidFill>
            <a:schemeClr val="accent3">
              <a:lumMod val="65000"/>
            </a:schemeClr>
          </a:solidFill>
        </p:spPr>
        <p:txBody>
          <a:bodyPr wrap="square" lIns="91229" tIns="45615" rIns="91229" bIns="45615" rtlCol="0">
            <a:spAutoFit/>
          </a:bodyPr>
          <a:lstStyle/>
          <a:p>
            <a:pPr algn="ctr"/>
            <a:r>
              <a:rPr lang="en-GB" sz="3600" dirty="0">
                <a:solidFill>
                  <a:srgbClr val="FFC000"/>
                </a:solidFill>
                <a:effectLst>
                  <a:outerShdw blurRad="38100" dist="38100" dir="2700000" algn="tl">
                    <a:srgbClr val="000000">
                      <a:alpha val="43137"/>
                    </a:srgbClr>
                  </a:outerShdw>
                </a:effectLst>
                <a:latin typeface="Arial" charset="0"/>
              </a:rPr>
              <a:t>Charles’ Law</a:t>
            </a:r>
          </a:p>
        </p:txBody>
      </p:sp>
      <p:sp>
        <p:nvSpPr>
          <p:cNvPr id="2" name="Rectangle 1"/>
          <p:cNvSpPr/>
          <p:nvPr/>
        </p:nvSpPr>
        <p:spPr>
          <a:xfrm>
            <a:off x="-3628" y="3935616"/>
            <a:ext cx="9144000" cy="2677444"/>
          </a:xfrm>
          <a:prstGeom prst="rect">
            <a:avLst/>
          </a:prstGeom>
        </p:spPr>
        <p:txBody>
          <a:bodyPr wrap="square" lIns="91229" tIns="45615" rIns="91229" bIns="45615">
            <a:spAutoFit/>
          </a:bodyPr>
          <a:lstStyle/>
          <a:p>
            <a:r>
              <a:rPr lang="en-US" dirty="0">
                <a:solidFill>
                  <a:srgbClr val="00B050"/>
                </a:solidFill>
              </a:rPr>
              <a:t>A scientist has an initial volume of 100. ml (</a:t>
            </a:r>
            <a:r>
              <a:rPr lang="en-US" dirty="0"/>
              <a:t>V1</a:t>
            </a:r>
            <a:r>
              <a:rPr lang="en-US" dirty="0">
                <a:solidFill>
                  <a:srgbClr val="00B050"/>
                </a:solidFill>
              </a:rPr>
              <a:t>) of a gas at 25.0º C (</a:t>
            </a:r>
            <a:r>
              <a:rPr lang="en-US" dirty="0"/>
              <a:t>T1</a:t>
            </a:r>
            <a:r>
              <a:rPr lang="en-US" dirty="0">
                <a:solidFill>
                  <a:srgbClr val="00B050"/>
                </a:solidFill>
              </a:rPr>
              <a:t>) and constant pressure.  If the temperature changes to 100.º C (</a:t>
            </a:r>
            <a:r>
              <a:rPr lang="en-US" dirty="0"/>
              <a:t>T2</a:t>
            </a:r>
            <a:r>
              <a:rPr lang="en-US" dirty="0">
                <a:solidFill>
                  <a:srgbClr val="00B050"/>
                </a:solidFill>
              </a:rPr>
              <a:t>) , what is the new </a:t>
            </a:r>
            <a:r>
              <a:rPr lang="en-US" b="1" dirty="0">
                <a:solidFill>
                  <a:srgbClr val="FFFF00"/>
                </a:solidFill>
                <a:effectLst>
                  <a:outerShdw blurRad="38100" dist="38100" dir="2700000" algn="tl">
                    <a:srgbClr val="000000">
                      <a:alpha val="43137"/>
                    </a:srgbClr>
                  </a:outerShdw>
                </a:effectLst>
              </a:rPr>
              <a:t>volume</a:t>
            </a:r>
            <a:r>
              <a:rPr lang="en-US" dirty="0">
                <a:solidFill>
                  <a:srgbClr val="00B050"/>
                </a:solidFill>
              </a:rPr>
              <a:t> (</a:t>
            </a:r>
            <a:r>
              <a:rPr lang="en-US" dirty="0"/>
              <a:t>V2</a:t>
            </a:r>
            <a:r>
              <a:rPr lang="en-US" dirty="0">
                <a:solidFill>
                  <a:srgbClr val="00B050"/>
                </a:solidFill>
              </a:rPr>
              <a:t>) of the gas? </a:t>
            </a:r>
          </a:p>
          <a:p>
            <a:pPr>
              <a:spcBef>
                <a:spcPts val="1200"/>
              </a:spcBef>
            </a:pPr>
            <a:r>
              <a:rPr lang="en-US" dirty="0">
                <a:effectLst>
                  <a:outerShdw blurRad="38100" dist="38100" dir="2700000" algn="tl">
                    <a:srgbClr val="000000">
                      <a:alpha val="43137"/>
                    </a:srgbClr>
                  </a:outerShdw>
                </a:effectLst>
              </a:rPr>
              <a:t>V</a:t>
            </a:r>
            <a:r>
              <a:rPr lang="en-US" baseline="-25000" dirty="0">
                <a:effectLst>
                  <a:outerShdw blurRad="38100" dist="38100" dir="2700000" algn="tl">
                    <a:srgbClr val="000000">
                      <a:alpha val="43137"/>
                    </a:srgbClr>
                  </a:outerShdw>
                </a:effectLst>
              </a:rPr>
              <a:t>1</a:t>
            </a:r>
            <a:r>
              <a:rPr lang="en-US" dirty="0">
                <a:effectLst>
                  <a:outerShdw blurRad="38100" dist="38100" dir="2700000" algn="tl">
                    <a:srgbClr val="000000">
                      <a:alpha val="43137"/>
                    </a:srgbClr>
                  </a:outerShdw>
                </a:effectLst>
              </a:rPr>
              <a:t> = 100. ml	T</a:t>
            </a:r>
            <a:r>
              <a:rPr lang="en-US" baseline="-25000" dirty="0">
                <a:effectLst>
                  <a:outerShdw blurRad="38100" dist="38100" dir="2700000" algn="tl">
                    <a:srgbClr val="000000">
                      <a:alpha val="43137"/>
                    </a:srgbClr>
                  </a:outerShdw>
                </a:effectLst>
              </a:rPr>
              <a:t>1</a:t>
            </a:r>
            <a:r>
              <a:rPr lang="en-US" dirty="0">
                <a:effectLst>
                  <a:outerShdw blurRad="38100" dist="38100" dir="2700000" algn="tl">
                    <a:srgbClr val="000000">
                      <a:alpha val="43137"/>
                    </a:srgbClr>
                  </a:outerShdw>
                </a:effectLst>
              </a:rPr>
              <a:t> = </a:t>
            </a:r>
            <a:r>
              <a:rPr lang="en-US" dirty="0">
                <a:solidFill>
                  <a:srgbClr val="0070C0"/>
                </a:solidFill>
                <a:effectLst>
                  <a:outerShdw blurRad="38100" dist="38100" dir="2700000" algn="tl">
                    <a:srgbClr val="000000">
                      <a:alpha val="43137"/>
                    </a:srgbClr>
                  </a:outerShdw>
                </a:effectLst>
              </a:rPr>
              <a:t>25.0 C = 298 K</a:t>
            </a:r>
            <a:r>
              <a:rPr lang="en-US" dirty="0">
                <a:effectLst>
                  <a:outerShdw blurRad="38100" dist="38100" dir="2700000" algn="tl">
                    <a:srgbClr val="000000">
                      <a:alpha val="43137"/>
                    </a:srgbClr>
                  </a:outerShdw>
                </a:effectLst>
              </a:rPr>
              <a:t>	T</a:t>
            </a:r>
            <a:r>
              <a:rPr lang="en-US" baseline="-25000" dirty="0">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 = </a:t>
            </a:r>
            <a:r>
              <a:rPr lang="en-US" dirty="0">
                <a:solidFill>
                  <a:srgbClr val="0070C0"/>
                </a:solidFill>
                <a:effectLst>
                  <a:outerShdw blurRad="38100" dist="38100" dir="2700000" algn="tl">
                    <a:srgbClr val="000000">
                      <a:alpha val="43137"/>
                    </a:srgbClr>
                  </a:outerShdw>
                </a:effectLst>
              </a:rPr>
              <a:t>100. C = 373 K</a:t>
            </a:r>
          </a:p>
          <a:p>
            <a:pPr>
              <a:spcBef>
                <a:spcPts val="1200"/>
              </a:spcBef>
              <a:tabLst>
                <a:tab pos="2230079" algn="l"/>
                <a:tab pos="4966997" algn="l"/>
              </a:tabLst>
            </a:pPr>
            <a:r>
              <a:rPr lang="en-US" dirty="0">
                <a:effectLst>
                  <a:outerShdw blurRad="38100" dist="38100" dir="2700000" algn="tl">
                    <a:srgbClr val="000000">
                      <a:alpha val="43137"/>
                    </a:srgbClr>
                  </a:outerShdw>
                </a:effectLst>
              </a:rPr>
              <a:t>V</a:t>
            </a:r>
            <a:r>
              <a:rPr lang="en-US" baseline="-25000" dirty="0">
                <a:effectLst>
                  <a:outerShdw blurRad="38100" dist="38100" dir="2700000" algn="tl">
                    <a:srgbClr val="000000">
                      <a:alpha val="43137"/>
                    </a:srgbClr>
                  </a:outerShdw>
                </a:effectLst>
              </a:rPr>
              <a:t>1</a:t>
            </a:r>
            <a:r>
              <a:rPr lang="en-US" dirty="0">
                <a:effectLst>
                  <a:outerShdw blurRad="38100" dist="38100" dir="2700000" algn="tl">
                    <a:srgbClr val="000000">
                      <a:alpha val="43137"/>
                    </a:srgbClr>
                  </a:outerShdw>
                </a:effectLst>
              </a:rPr>
              <a:t>/T</a:t>
            </a:r>
            <a:r>
              <a:rPr lang="en-US" baseline="-25000" dirty="0">
                <a:effectLst>
                  <a:outerShdw blurRad="38100" dist="38100" dir="2700000" algn="tl">
                    <a:srgbClr val="000000">
                      <a:alpha val="43137"/>
                    </a:srgbClr>
                  </a:outerShdw>
                </a:effectLst>
              </a:rPr>
              <a:t>1</a:t>
            </a:r>
            <a:r>
              <a:rPr lang="en-US" dirty="0">
                <a:effectLst>
                  <a:outerShdw blurRad="38100" dist="38100" dir="2700000" algn="tl">
                    <a:srgbClr val="000000">
                      <a:alpha val="43137"/>
                    </a:srgbClr>
                  </a:outerShdw>
                </a:effectLst>
              </a:rPr>
              <a:t> = V</a:t>
            </a:r>
            <a:r>
              <a:rPr lang="en-US" baseline="-25000" dirty="0">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/T</a:t>
            </a:r>
            <a:r>
              <a:rPr lang="en-US" baseline="-25000" dirty="0">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V</a:t>
            </a:r>
            <a:r>
              <a:rPr lang="en-US" baseline="-25000" dirty="0">
                <a:solidFill>
                  <a:srgbClr val="FF0000"/>
                </a:solidFill>
                <a:effectLst>
                  <a:outerShdw blurRad="38100" dist="38100" dir="2700000" algn="tl">
                    <a:srgbClr val="000000">
                      <a:alpha val="43137"/>
                    </a:srgbClr>
                  </a:outerShdw>
                </a:effectLst>
              </a:rPr>
              <a:t>2</a:t>
            </a:r>
            <a:r>
              <a:rPr lang="en-US" dirty="0">
                <a:solidFill>
                  <a:srgbClr val="FF0000"/>
                </a:solidFill>
                <a:effectLst>
                  <a:outerShdw blurRad="38100" dist="38100" dir="2700000" algn="tl">
                    <a:srgbClr val="000000">
                      <a:alpha val="43137"/>
                    </a:srgbClr>
                  </a:outerShdw>
                </a:effectLst>
              </a:rPr>
              <a:t> = V</a:t>
            </a:r>
            <a:r>
              <a:rPr lang="en-US" baseline="-25000" dirty="0">
                <a:solidFill>
                  <a:srgbClr val="FF0000"/>
                </a:solidFill>
                <a:effectLst>
                  <a:outerShdw blurRad="38100" dist="38100" dir="2700000" algn="tl">
                    <a:srgbClr val="000000">
                      <a:alpha val="43137"/>
                    </a:srgbClr>
                  </a:outerShdw>
                </a:effectLst>
              </a:rPr>
              <a:t>1</a:t>
            </a:r>
            <a:r>
              <a:rPr lang="en-US" dirty="0">
                <a:solidFill>
                  <a:srgbClr val="FF0000"/>
                </a:solidFill>
                <a:effectLst>
                  <a:outerShdw blurRad="38100" dist="38100" dir="2700000" algn="tl">
                    <a:srgbClr val="000000">
                      <a:alpha val="43137"/>
                    </a:srgbClr>
                  </a:outerShdw>
                </a:effectLst>
              </a:rPr>
              <a:t>T</a:t>
            </a:r>
            <a:r>
              <a:rPr lang="en-US" baseline="-25000" dirty="0">
                <a:solidFill>
                  <a:srgbClr val="FF0000"/>
                </a:solidFill>
                <a:effectLst>
                  <a:outerShdw blurRad="38100" dist="38100" dir="2700000" algn="tl">
                    <a:srgbClr val="000000">
                      <a:alpha val="43137"/>
                    </a:srgbClr>
                  </a:outerShdw>
                </a:effectLst>
              </a:rPr>
              <a:t>2</a:t>
            </a:r>
            <a:r>
              <a:rPr lang="en-US" dirty="0">
                <a:solidFill>
                  <a:srgbClr val="FF0000"/>
                </a:solidFill>
                <a:effectLst>
                  <a:outerShdw blurRad="38100" dist="38100" dir="2700000" algn="tl">
                    <a:srgbClr val="000000">
                      <a:alpha val="43137"/>
                    </a:srgbClr>
                  </a:outerShdw>
                </a:effectLst>
              </a:rPr>
              <a:t> / T</a:t>
            </a:r>
            <a:r>
              <a:rPr lang="en-US" baseline="-25000" dirty="0">
                <a:solidFill>
                  <a:srgbClr val="FF0000"/>
                </a:solidFill>
                <a:effectLst>
                  <a:outerShdw blurRad="38100" dist="38100" dir="2700000" algn="tl">
                    <a:srgbClr val="000000">
                      <a:alpha val="43137"/>
                    </a:srgbClr>
                  </a:outerShdw>
                </a:effectLst>
              </a:rPr>
              <a:t>1</a:t>
            </a:r>
            <a:r>
              <a:rPr lang="en-US" dirty="0">
                <a:solidFill>
                  <a:srgbClr val="FF0000"/>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V</a:t>
            </a:r>
            <a:r>
              <a:rPr lang="en-US" baseline="-25000" dirty="0">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 = (100. ml)(373 K) / 298 K</a:t>
            </a:r>
          </a:p>
          <a:p>
            <a:pPr algn="ctr">
              <a:spcBef>
                <a:spcPts val="1200"/>
              </a:spcBef>
            </a:pPr>
            <a:r>
              <a:rPr lang="en-US" b="1" u="sng" dirty="0">
                <a:solidFill>
                  <a:srgbClr val="FF0000"/>
                </a:solidFill>
                <a:effectLst>
                  <a:outerShdw blurRad="38100" dist="38100" dir="2700000" algn="tl">
                    <a:srgbClr val="000000">
                      <a:alpha val="43137"/>
                    </a:srgbClr>
                  </a:outerShdw>
                </a:effectLst>
              </a:rPr>
              <a:t>V</a:t>
            </a:r>
            <a:r>
              <a:rPr lang="en-US" b="1" u="sng" baseline="-25000" dirty="0">
                <a:solidFill>
                  <a:srgbClr val="FF0000"/>
                </a:solidFill>
                <a:effectLst>
                  <a:outerShdw blurRad="38100" dist="38100" dir="2700000" algn="tl">
                    <a:srgbClr val="000000">
                      <a:alpha val="43137"/>
                    </a:srgbClr>
                  </a:outerShdw>
                </a:effectLst>
              </a:rPr>
              <a:t>2</a:t>
            </a:r>
            <a:r>
              <a:rPr lang="en-US" b="1" u="sng" dirty="0">
                <a:solidFill>
                  <a:srgbClr val="FF0000"/>
                </a:solidFill>
                <a:effectLst>
                  <a:outerShdw blurRad="38100" dist="38100" dir="2700000" algn="tl">
                    <a:srgbClr val="000000">
                      <a:alpha val="43137"/>
                    </a:srgbClr>
                  </a:outerShdw>
                </a:effectLst>
              </a:rPr>
              <a:t>  =  125 ml</a:t>
            </a:r>
            <a:r>
              <a:rPr lang="en-US" b="1" dirty="0">
                <a:solidFill>
                  <a:srgbClr val="FF0000"/>
                </a:solidFill>
                <a:effectLst>
                  <a:outerShdw blurRad="38100" dist="38100" dir="2700000" algn="tl">
                    <a:srgbClr val="000000">
                      <a:alpha val="43137"/>
                    </a:srgbClr>
                  </a:outerShdw>
                </a:effectLst>
              </a:rPr>
              <a:t>   </a:t>
            </a:r>
            <a:r>
              <a:rPr lang="en-US" dirty="0">
                <a:solidFill>
                  <a:srgbClr val="00B050"/>
                </a:solidFill>
                <a:effectLst>
                  <a:outerShdw blurRad="38100" dist="38100" dir="2700000" algn="tl">
                    <a:srgbClr val="000000">
                      <a:alpha val="43137"/>
                    </a:srgbClr>
                  </a:outerShdw>
                </a:effectLst>
              </a:rPr>
              <a:t>(notice V ↑ T ↑)</a:t>
            </a:r>
          </a:p>
        </p:txBody>
      </p:sp>
      <p:pic>
        <p:nvPicPr>
          <p:cNvPr id="10" name="Picture 9" descr="quick_check-01.eps"/>
          <p:cNvPicPr/>
          <p:nvPr/>
        </p:nvPicPr>
        <p:blipFill>
          <a:blip r:embed="rId3">
            <a:extLst>
              <a:ext uri="{28A0092B-C50C-407E-A947-70E740481C1C}">
                <a14:useLocalDpi xmlns:a14="http://schemas.microsoft.com/office/drawing/2010/main" val="0"/>
              </a:ext>
            </a:extLst>
          </a:blip>
          <a:stretch>
            <a:fillRect/>
          </a:stretch>
        </p:blipFill>
        <p:spPr>
          <a:xfrm>
            <a:off x="0" y="0"/>
            <a:ext cx="1049228" cy="646330"/>
          </a:xfrm>
          <a:prstGeom prst="rect">
            <a:avLst/>
          </a:prstGeom>
        </p:spPr>
      </p:pic>
    </p:spTree>
    <p:extLst>
      <p:ext uri="{BB962C8B-B14F-4D97-AF65-F5344CB8AC3E}">
        <p14:creationId xmlns:p14="http://schemas.microsoft.com/office/powerpoint/2010/main" val="3426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prstGeom prst="rect">
            <a:avLst/>
          </a:prstGeom>
        </p:spPr>
        <p:txBody>
          <a:bodyPr/>
          <a:lstStyle/>
          <a:p>
            <a:pPr marL="1586" lvl="1" indent="0">
              <a:buNone/>
            </a:pPr>
            <a:r>
              <a:rPr lang="en-US" sz="2100" dirty="0">
                <a:solidFill>
                  <a:srgbClr val="00B050"/>
                </a:solidFill>
                <a:effectLst>
                  <a:outerShdw blurRad="38100" dist="38100" dir="2700000" algn="tl">
                    <a:srgbClr val="000000">
                      <a:alpha val="43137"/>
                    </a:srgbClr>
                  </a:outerShdw>
                </a:effectLst>
              </a:rPr>
              <a:t>By the end of this lesson, you should be able to:</a:t>
            </a:r>
          </a:p>
          <a:p>
            <a:pPr lvl="1"/>
            <a:r>
              <a:rPr lang="en-US" sz="2400" dirty="0">
                <a:effectLst>
                  <a:outerShdw blurRad="38100" dist="38100" dir="2700000" algn="tl">
                    <a:srgbClr val="000000">
                      <a:alpha val="43137"/>
                    </a:srgbClr>
                  </a:outerShdw>
                </a:effectLst>
              </a:rPr>
              <a:t>State Boyle’s law, Charles’s law, and Gay-Lussac’s law and apply these laws to calculate the relationships between volume, temperature, and pressure.</a:t>
            </a:r>
          </a:p>
          <a:p>
            <a:pPr lvl="1"/>
            <a:r>
              <a:rPr lang="en-US" sz="2400" dirty="0">
                <a:solidFill>
                  <a:srgbClr val="0070C0"/>
                </a:solidFill>
                <a:effectLst>
                  <a:outerShdw blurRad="38100" dist="38100" dir="2700000" algn="tl">
                    <a:srgbClr val="000000">
                      <a:alpha val="43137"/>
                    </a:srgbClr>
                  </a:outerShdw>
                </a:effectLst>
              </a:rPr>
              <a:t>Derive the combined gas law from Boyle’s law, Charles’s law, and Gay-Lussac’s law and calculate for pressure, volume, or temperature.</a:t>
            </a:r>
          </a:p>
          <a:p>
            <a:pPr lvl="1"/>
            <a:r>
              <a:rPr lang="en-US" sz="2400" dirty="0">
                <a:solidFill>
                  <a:schemeClr val="tx1"/>
                </a:solidFill>
                <a:effectLst>
                  <a:outerShdw blurRad="38100" dist="38100" dir="2700000" algn="tl">
                    <a:srgbClr val="000000">
                      <a:alpha val="43137"/>
                    </a:srgbClr>
                  </a:outerShdw>
                </a:effectLst>
              </a:rPr>
              <a:t>Define partial pressure and apply Dalton’s law of partial pressures to describe the composition of gases.</a:t>
            </a:r>
          </a:p>
          <a:p>
            <a:pPr lvl="1"/>
            <a:r>
              <a:rPr lang="en-US" sz="24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 the Ideal Gas Law (PV = </a:t>
            </a:r>
            <a:r>
              <a:rPr lang="en-US" sz="2400" i="1" dirty="0" err="1">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nRT</a:t>
            </a:r>
            <a:r>
              <a:rPr lang="en-US" sz="24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calculate moles of a gas, understanding the difference between ideal and real gases.</a:t>
            </a:r>
            <a:endParaRPr lang="en-US" sz="2400" dirty="0">
              <a:effectLst>
                <a:outerShdw blurRad="38100" dist="38100" dir="2700000" algn="tl">
                  <a:srgbClr val="000000">
                    <a:alpha val="43137"/>
                  </a:srgbClr>
                </a:outerShdw>
              </a:effectLst>
            </a:endParaRPr>
          </a:p>
        </p:txBody>
      </p:sp>
      <p:sp>
        <p:nvSpPr>
          <p:cNvPr id="6" name="Title 5"/>
          <p:cNvSpPr>
            <a:spLocks noGrp="1"/>
          </p:cNvSpPr>
          <p:nvPr>
            <p:ph type="title"/>
          </p:nvPr>
        </p:nvSpPr>
        <p:spPr>
          <a:xfrm>
            <a:off x="10" y="0"/>
            <a:ext cx="9143996" cy="1377165"/>
          </a:xfrm>
        </p:spPr>
        <p:txBody>
          <a:bodyPr/>
          <a:lstStyle/>
          <a:p>
            <a:r>
              <a:rPr lang="en-US" dirty="0"/>
              <a:t>	Lesson Objectives</a:t>
            </a:r>
          </a:p>
        </p:txBody>
      </p:sp>
      <p:pic>
        <p:nvPicPr>
          <p:cNvPr id="8" name="Picture 7"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grpSp>
        <p:nvGrpSpPr>
          <p:cNvPr id="9" name="Group 8"/>
          <p:cNvGrpSpPr>
            <a:grpSpLocks noChangeAspect="1"/>
          </p:cNvGrpSpPr>
          <p:nvPr/>
        </p:nvGrpSpPr>
        <p:grpSpPr>
          <a:xfrm>
            <a:off x="7477055" y="303146"/>
            <a:ext cx="828751" cy="1373263"/>
            <a:chOff x="611981" y="1262063"/>
            <a:chExt cx="902494" cy="959643"/>
          </a:xfrm>
        </p:grpSpPr>
        <p:sp>
          <p:nvSpPr>
            <p:cNvPr id="10" name="Rectangle 9"/>
            <p:cNvSpPr/>
            <p:nvPr/>
          </p:nvSpPr>
          <p:spPr bwMode="auto">
            <a:xfrm>
              <a:off x="611981" y="1262063"/>
              <a:ext cx="902494" cy="959643"/>
            </a:xfrm>
            <a:prstGeom prst="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defTabSz="1916135" eaLnBrk="1" hangingPunct="1">
                <a:lnSpc>
                  <a:spcPct val="115000"/>
                </a:lnSpc>
                <a:spcBef>
                  <a:spcPct val="20000"/>
                </a:spcBef>
                <a:buClr>
                  <a:srgbClr val="2877C4"/>
                </a:buClr>
              </a:pPr>
              <a:endParaRPr lang="en-US" sz="6700">
                <a:solidFill>
                  <a:srgbClr val="000000"/>
                </a:solidFill>
                <a:latin typeface="Arial" charset="0"/>
                <a:ea typeface="+mn-ea"/>
              </a:endParaRPr>
            </a:p>
          </p:txBody>
        </p:sp>
        <p:grpSp>
          <p:nvGrpSpPr>
            <p:cNvPr id="11" name="Group 6"/>
            <p:cNvGrpSpPr>
              <a:grpSpLocks noChangeAspect="1"/>
            </p:cNvGrpSpPr>
            <p:nvPr/>
          </p:nvGrpSpPr>
          <p:grpSpPr bwMode="auto">
            <a:xfrm>
              <a:off x="633982" y="1282430"/>
              <a:ext cx="858515" cy="918842"/>
              <a:chOff x="1439" y="765"/>
              <a:chExt cx="185" cy="198"/>
            </a:xfrm>
          </p:grpSpPr>
          <p:sp>
            <p:nvSpPr>
              <p:cNvPr id="12"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a:solidFill>
                    <a:srgbClr val="000000"/>
                  </a:solidFill>
                  <a:latin typeface="Arial" charset="0"/>
                  <a:ea typeface="+mn-ea"/>
                </a:endParaRPr>
              </a:p>
            </p:txBody>
          </p:sp>
          <p:sp>
            <p:nvSpPr>
              <p:cNvPr id="13"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a:solidFill>
                    <a:srgbClr val="000000"/>
                  </a:solidFill>
                  <a:latin typeface="Arial" charset="0"/>
                  <a:ea typeface="+mn-ea"/>
                </a:endParaRPr>
              </a:p>
            </p:txBody>
          </p:sp>
          <p:sp>
            <p:nvSpPr>
              <p:cNvPr id="14"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a:solidFill>
                    <a:srgbClr val="000000"/>
                  </a:solidFill>
                  <a:latin typeface="Arial" charset="0"/>
                  <a:ea typeface="+mn-ea"/>
                </a:endParaRPr>
              </a:p>
            </p:txBody>
          </p:sp>
          <p:sp>
            <p:nvSpPr>
              <p:cNvPr id="15"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a:solidFill>
                    <a:srgbClr val="000000"/>
                  </a:solidFill>
                  <a:latin typeface="Arial" charset="0"/>
                  <a:ea typeface="+mn-ea"/>
                </a:endParaRPr>
              </a:p>
            </p:txBody>
          </p:sp>
          <p:sp>
            <p:nvSpPr>
              <p:cNvPr id="16"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a:solidFill>
                    <a:srgbClr val="000000"/>
                  </a:solidFill>
                  <a:latin typeface="Arial" charset="0"/>
                  <a:ea typeface="+mn-ea"/>
                </a:endParaRPr>
              </a:p>
            </p:txBody>
          </p:sp>
          <p:sp>
            <p:nvSpPr>
              <p:cNvPr id="17"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a:solidFill>
                    <a:srgbClr val="000000"/>
                  </a:solidFill>
                  <a:latin typeface="Arial" charset="0"/>
                  <a:ea typeface="+mn-ea"/>
                </a:endParaRPr>
              </a:p>
            </p:txBody>
          </p:sp>
          <p:sp>
            <p:nvSpPr>
              <p:cNvPr id="18"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a:solidFill>
                    <a:srgbClr val="000000"/>
                  </a:solidFill>
                  <a:latin typeface="Arial" charset="0"/>
                  <a:ea typeface="+mn-ea"/>
                </a:endParaRPr>
              </a:p>
            </p:txBody>
          </p:sp>
        </p:grpSp>
      </p:grpSp>
    </p:spTree>
    <p:extLst>
      <p:ext uri="{BB962C8B-B14F-4D97-AF65-F5344CB8AC3E}">
        <p14:creationId xmlns:p14="http://schemas.microsoft.com/office/powerpoint/2010/main" val="6150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704359"/>
            <a:ext cx="8915399" cy="4354826"/>
          </a:xfrm>
          <a:prstGeom prst="rect">
            <a:avLst/>
          </a:prstGeom>
          <a:noFill/>
        </p:spPr>
        <p:txBody>
          <a:bodyPr wrap="square" lIns="91229" tIns="45615" rIns="91229" bIns="45615" rtlCol="0">
            <a:spAutoFit/>
          </a:bodyPr>
          <a:lstStyle/>
          <a:p>
            <a:r>
              <a:rPr lang="en-US" dirty="0">
                <a:latin typeface="Arial" charset="0"/>
              </a:rPr>
              <a:t>Gay-Lussac (1746-1823) experimented with only </a:t>
            </a:r>
            <a:r>
              <a:rPr lang="en-US" dirty="0">
                <a:solidFill>
                  <a:srgbClr val="FF0000"/>
                </a:solidFill>
                <a:effectLst>
                  <a:outerShdw blurRad="38100" dist="38100" dir="2700000" algn="tl">
                    <a:srgbClr val="000000">
                      <a:alpha val="43137"/>
                    </a:srgbClr>
                  </a:outerShdw>
                </a:effectLst>
                <a:latin typeface="Arial" charset="0"/>
              </a:rPr>
              <a:t>temperature</a:t>
            </a:r>
            <a:r>
              <a:rPr lang="en-US" dirty="0">
                <a:solidFill>
                  <a:srgbClr val="FF0000"/>
                </a:solidFill>
                <a:latin typeface="Arial" charset="0"/>
              </a:rPr>
              <a:t> </a:t>
            </a:r>
            <a:r>
              <a:rPr lang="en-US" dirty="0">
                <a:latin typeface="Arial" charset="0"/>
              </a:rPr>
              <a:t>and </a:t>
            </a:r>
            <a:r>
              <a:rPr lang="en-US" dirty="0">
                <a:solidFill>
                  <a:srgbClr val="00B050"/>
                </a:solidFill>
                <a:effectLst>
                  <a:outerShdw blurRad="38100" dist="38100" dir="2700000" algn="tl">
                    <a:srgbClr val="000000">
                      <a:alpha val="43137"/>
                    </a:srgbClr>
                  </a:outerShdw>
                </a:effectLst>
                <a:latin typeface="Arial" charset="0"/>
              </a:rPr>
              <a:t>pressure</a:t>
            </a:r>
            <a:r>
              <a:rPr lang="en-US" dirty="0">
                <a:solidFill>
                  <a:srgbClr val="00B050"/>
                </a:solidFill>
                <a:latin typeface="Arial" charset="0"/>
              </a:rPr>
              <a:t> </a:t>
            </a:r>
            <a:r>
              <a:rPr lang="en-US" dirty="0">
                <a:latin typeface="Arial" charset="0"/>
              </a:rPr>
              <a:t>of a gas, so he held the </a:t>
            </a:r>
            <a:r>
              <a:rPr lang="en-US" dirty="0">
                <a:solidFill>
                  <a:srgbClr val="7030A0"/>
                </a:solidFill>
                <a:latin typeface="Arial" charset="0"/>
              </a:rPr>
              <a:t>volume </a:t>
            </a:r>
            <a:r>
              <a:rPr lang="en-US" dirty="0">
                <a:latin typeface="Arial" charset="0"/>
              </a:rPr>
              <a:t>and number of </a:t>
            </a:r>
            <a:r>
              <a:rPr lang="en-US" dirty="0">
                <a:solidFill>
                  <a:srgbClr val="00B0F0"/>
                </a:solidFill>
                <a:latin typeface="Arial" charset="0"/>
              </a:rPr>
              <a:t>moles</a:t>
            </a:r>
            <a:r>
              <a:rPr lang="en-US" dirty="0">
                <a:latin typeface="Arial" charset="0"/>
              </a:rPr>
              <a:t> of the gas constant.</a:t>
            </a:r>
          </a:p>
          <a:p>
            <a:pPr algn="ctr"/>
            <a:r>
              <a:rPr lang="en-US" dirty="0">
                <a:latin typeface="Arial" charset="0"/>
              </a:rPr>
              <a:t> </a:t>
            </a:r>
            <a:endParaRPr lang="en-US" sz="4000" dirty="0">
              <a:solidFill>
                <a:srgbClr val="FFFF00"/>
              </a:solidFill>
              <a:latin typeface="Arial" charset="0"/>
            </a:endParaRPr>
          </a:p>
          <a:p>
            <a:pPr>
              <a:tabLst>
                <a:tab pos="853706" algn="l"/>
              </a:tabLst>
            </a:pPr>
            <a:r>
              <a:rPr lang="en-US" sz="4000" dirty="0">
                <a:solidFill>
                  <a:srgbClr val="FF0000"/>
                </a:solidFill>
                <a:sym typeface="Wingdings"/>
              </a:rPr>
              <a:t>	</a:t>
            </a:r>
            <a:r>
              <a:rPr lang="en-US" sz="4000" dirty="0">
                <a:solidFill>
                  <a:srgbClr val="00B050"/>
                </a:solidFill>
                <a:effectLst>
                  <a:outerShdw blurRad="38100" dist="38100" dir="2700000" algn="tl">
                    <a:srgbClr val="000000">
                      <a:alpha val="43137"/>
                    </a:srgbClr>
                  </a:outerShdw>
                </a:effectLst>
                <a:sym typeface="Wingdings"/>
              </a:rPr>
              <a:t>P</a:t>
            </a:r>
            <a:r>
              <a:rPr lang="en-US" sz="4000" strike="sngStrike" dirty="0">
                <a:sym typeface="Wingdings"/>
              </a:rPr>
              <a:t>V</a:t>
            </a:r>
            <a:r>
              <a:rPr lang="en-US" sz="4000" dirty="0">
                <a:sym typeface="Wingdings"/>
              </a:rPr>
              <a:t> = </a:t>
            </a:r>
            <a:r>
              <a:rPr lang="en-US" sz="4000" strike="sngStrike" dirty="0" err="1">
                <a:sym typeface="Wingdings"/>
              </a:rPr>
              <a:t>nR</a:t>
            </a:r>
            <a:r>
              <a:rPr lang="en-US" sz="4000" dirty="0" err="1">
                <a:solidFill>
                  <a:srgbClr val="FF0000"/>
                </a:solidFill>
                <a:effectLst>
                  <a:outerShdw blurRad="38100" dist="38100" dir="2700000" algn="tl">
                    <a:srgbClr val="000000">
                      <a:alpha val="43137"/>
                    </a:srgbClr>
                  </a:outerShdw>
                </a:effectLst>
                <a:sym typeface="Wingdings"/>
              </a:rPr>
              <a:t>T</a:t>
            </a:r>
            <a:r>
              <a:rPr lang="en-US" sz="4000" dirty="0">
                <a:sym typeface="Wingdings"/>
              </a:rPr>
              <a:t>  </a:t>
            </a:r>
            <a:r>
              <a:rPr lang="en-US" sz="4000" dirty="0">
                <a:solidFill>
                  <a:srgbClr val="FF0000"/>
                </a:solidFill>
              </a:rPr>
              <a:t>   </a:t>
            </a:r>
            <a:r>
              <a:rPr lang="en-US" sz="4000" dirty="0">
                <a:solidFill>
                  <a:srgbClr val="FFFF00"/>
                </a:solidFill>
              </a:rPr>
              <a:t>P/T = k</a:t>
            </a:r>
          </a:p>
          <a:p>
            <a:pPr>
              <a:tabLst>
                <a:tab pos="853706" algn="l"/>
              </a:tabLst>
            </a:pPr>
            <a:endParaRPr lang="en-US" sz="4000" dirty="0">
              <a:solidFill>
                <a:srgbClr val="FFFF00"/>
              </a:solidFill>
            </a:endParaRPr>
          </a:p>
          <a:p>
            <a:pPr lvl="0">
              <a:tabLst>
                <a:tab pos="853706" algn="l"/>
              </a:tabLst>
            </a:pPr>
            <a:r>
              <a:rPr lang="en-US" sz="2400" i="1" dirty="0">
                <a:solidFill>
                  <a:srgbClr val="000000"/>
                </a:solidFill>
                <a:latin typeface="Times New Roman" panose="02020603050405020304" pitchFamily="18" charset="0"/>
                <a:cs typeface="Times New Roman" panose="02020603050405020304" pitchFamily="18" charset="0"/>
              </a:rPr>
              <a:t>What mathematical relationship does this show?</a:t>
            </a:r>
          </a:p>
          <a:p>
            <a:pPr>
              <a:tabLst>
                <a:tab pos="853706" algn="l"/>
              </a:tabLst>
            </a:pPr>
            <a:endParaRPr lang="en-US" sz="4000" dirty="0">
              <a:solidFill>
                <a:srgbClr val="FFFF00"/>
              </a:solidFill>
            </a:endParaRPr>
          </a:p>
          <a:p>
            <a:endParaRPr lang="en-US" sz="2700" baseline="-25000" dirty="0">
              <a:solidFill>
                <a:srgbClr val="A7EA52">
                  <a:lumMod val="50000"/>
                </a:srgbClr>
              </a:solidFill>
            </a:endParaRPr>
          </a:p>
          <a:p>
            <a:endParaRPr lang="en-US" dirty="0">
              <a:solidFill>
                <a:srgbClr val="5ECCF3">
                  <a:lumMod val="50000"/>
                </a:srgbClr>
              </a:solidFill>
            </a:endParaRPr>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solidFill>
                <a:prstClr val="black"/>
              </a:solidFill>
            </a:endParaRPr>
          </a:p>
        </p:txBody>
      </p:sp>
      <p:sp>
        <p:nvSpPr>
          <p:cNvPr id="4" name="Footer Placeholder 3"/>
          <p:cNvSpPr>
            <a:spLocks noGrp="1"/>
          </p:cNvSpPr>
          <p:nvPr>
            <p:ph type="ftr" sz="quarter" idx="10"/>
          </p:nvPr>
        </p:nvSpPr>
        <p:spPr/>
        <p:txBody>
          <a:bodyPr/>
          <a:lstStyle/>
          <a:p>
            <a:r>
              <a:rPr lang="en-US" altLang="en-US"/>
              <a:t>Chapter 14 Gas Laws</a:t>
            </a:r>
          </a:p>
        </p:txBody>
      </p:sp>
      <p:sp>
        <p:nvSpPr>
          <p:cNvPr id="10" name="TextBox 9"/>
          <p:cNvSpPr txBox="1"/>
          <p:nvPr/>
        </p:nvSpPr>
        <p:spPr>
          <a:xfrm>
            <a:off x="2438401" y="10"/>
            <a:ext cx="4267199" cy="646119"/>
          </a:xfrm>
          <a:prstGeom prst="rect">
            <a:avLst/>
          </a:prstGeom>
          <a:solidFill>
            <a:schemeClr val="accent6">
              <a:lumMod val="50000"/>
            </a:schemeClr>
          </a:solidFill>
        </p:spPr>
        <p:txBody>
          <a:bodyPr wrap="square" lIns="91229" tIns="45615" rIns="91229" bIns="45615" rtlCol="0">
            <a:spAutoFit/>
          </a:bodyPr>
          <a:lstStyle/>
          <a:p>
            <a:pPr algn="ctr"/>
            <a:r>
              <a:rPr lang="en-GB" sz="3600" dirty="0">
                <a:solidFill>
                  <a:srgbClr val="FFFF00"/>
                </a:solidFill>
                <a:effectLst>
                  <a:outerShdw blurRad="38100" dist="38100" dir="2700000" algn="tl">
                    <a:srgbClr val="000000">
                      <a:alpha val="43137"/>
                    </a:srgbClr>
                  </a:outerShdw>
                </a:effectLst>
                <a:latin typeface="Arial" charset="0"/>
              </a:rPr>
              <a:t>Gay-Lussac’s Law</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19" y="1676400"/>
            <a:ext cx="1943099"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704359"/>
            <a:ext cx="8915399" cy="5755210"/>
          </a:xfrm>
          <a:prstGeom prst="rect">
            <a:avLst/>
          </a:prstGeom>
          <a:noFill/>
        </p:spPr>
        <p:txBody>
          <a:bodyPr wrap="square" lIns="91229" tIns="45615" rIns="91229" bIns="45615" rtlCol="0">
            <a:spAutoFit/>
          </a:bodyPr>
          <a:lstStyle/>
          <a:p>
            <a:r>
              <a:rPr lang="en-US" dirty="0">
                <a:latin typeface="Arial" charset="0"/>
              </a:rPr>
              <a:t>Gay-Lussac (1746-1823) experimented with only </a:t>
            </a:r>
            <a:r>
              <a:rPr lang="en-US" dirty="0">
                <a:solidFill>
                  <a:srgbClr val="FF0000"/>
                </a:solidFill>
                <a:latin typeface="Arial" charset="0"/>
              </a:rPr>
              <a:t>temperature </a:t>
            </a:r>
            <a:r>
              <a:rPr lang="en-US" dirty="0">
                <a:latin typeface="Arial" charset="0"/>
              </a:rPr>
              <a:t>and </a:t>
            </a:r>
            <a:r>
              <a:rPr lang="en-US" dirty="0">
                <a:solidFill>
                  <a:srgbClr val="00B050"/>
                </a:solidFill>
                <a:latin typeface="Arial" charset="0"/>
              </a:rPr>
              <a:t>pressure </a:t>
            </a:r>
            <a:r>
              <a:rPr lang="en-US" dirty="0">
                <a:latin typeface="Arial" charset="0"/>
              </a:rPr>
              <a:t>of a gas, so he held the </a:t>
            </a:r>
            <a:r>
              <a:rPr lang="en-US" dirty="0">
                <a:solidFill>
                  <a:srgbClr val="7030A0"/>
                </a:solidFill>
                <a:latin typeface="Arial" charset="0"/>
              </a:rPr>
              <a:t>volume </a:t>
            </a:r>
            <a:r>
              <a:rPr lang="en-US" dirty="0">
                <a:latin typeface="Arial" charset="0"/>
              </a:rPr>
              <a:t>and number of </a:t>
            </a:r>
            <a:r>
              <a:rPr lang="en-US" dirty="0">
                <a:solidFill>
                  <a:srgbClr val="00B0F0"/>
                </a:solidFill>
                <a:latin typeface="Arial" charset="0"/>
              </a:rPr>
              <a:t>moles</a:t>
            </a:r>
            <a:r>
              <a:rPr lang="en-US" dirty="0">
                <a:latin typeface="Arial" charset="0"/>
              </a:rPr>
              <a:t> of the gas constant.</a:t>
            </a:r>
          </a:p>
          <a:p>
            <a:pPr algn="ctr"/>
            <a:r>
              <a:rPr lang="en-US" dirty="0">
                <a:latin typeface="Arial" charset="0"/>
              </a:rPr>
              <a:t> </a:t>
            </a:r>
            <a:endParaRPr lang="en-US" sz="4000" dirty="0">
              <a:solidFill>
                <a:srgbClr val="FFFF00"/>
              </a:solidFill>
              <a:latin typeface="Arial" charset="0"/>
            </a:endParaRPr>
          </a:p>
          <a:p>
            <a:pPr>
              <a:tabLst>
                <a:tab pos="853706" algn="l"/>
              </a:tabLst>
            </a:pPr>
            <a:r>
              <a:rPr lang="en-US" sz="4000" dirty="0">
                <a:solidFill>
                  <a:srgbClr val="FF0000"/>
                </a:solidFill>
                <a:sym typeface="Wingdings"/>
              </a:rPr>
              <a:t>	</a:t>
            </a:r>
            <a:r>
              <a:rPr lang="en-US" sz="4000" dirty="0">
                <a:solidFill>
                  <a:srgbClr val="00B050"/>
                </a:solidFill>
                <a:effectLst>
                  <a:outerShdw blurRad="38100" dist="38100" dir="2700000" algn="tl">
                    <a:srgbClr val="000000">
                      <a:alpha val="43137"/>
                    </a:srgbClr>
                  </a:outerShdw>
                </a:effectLst>
                <a:sym typeface="Wingdings"/>
              </a:rPr>
              <a:t> P</a:t>
            </a:r>
            <a:r>
              <a:rPr lang="en-US" sz="4000" strike="sngStrike" dirty="0">
                <a:sym typeface="Wingdings"/>
              </a:rPr>
              <a:t>V</a:t>
            </a:r>
            <a:r>
              <a:rPr lang="en-US" sz="4000" dirty="0">
                <a:sym typeface="Wingdings"/>
              </a:rPr>
              <a:t> = </a:t>
            </a:r>
            <a:r>
              <a:rPr lang="en-US" sz="4000" strike="sngStrike" dirty="0" err="1">
                <a:sym typeface="Wingdings"/>
              </a:rPr>
              <a:t>nR</a:t>
            </a:r>
            <a:r>
              <a:rPr lang="en-US" sz="4000" dirty="0" err="1">
                <a:solidFill>
                  <a:srgbClr val="FF0000"/>
                </a:solidFill>
                <a:effectLst>
                  <a:outerShdw blurRad="38100" dist="38100" dir="2700000" algn="tl">
                    <a:srgbClr val="000000">
                      <a:alpha val="43137"/>
                    </a:srgbClr>
                  </a:outerShdw>
                </a:effectLst>
                <a:sym typeface="Wingdings"/>
              </a:rPr>
              <a:t>T</a:t>
            </a:r>
            <a:r>
              <a:rPr lang="en-US" sz="4000" dirty="0">
                <a:sym typeface="Wingdings"/>
              </a:rPr>
              <a:t>  </a:t>
            </a:r>
            <a:r>
              <a:rPr lang="en-US" sz="4000" dirty="0">
                <a:solidFill>
                  <a:srgbClr val="FF0000"/>
                </a:solidFill>
              </a:rPr>
              <a:t>  </a:t>
            </a:r>
            <a:r>
              <a:rPr lang="en-US" sz="4000" dirty="0">
                <a:solidFill>
                  <a:srgbClr val="FFFF00"/>
                </a:solidFill>
              </a:rPr>
              <a:t>P/T = k</a:t>
            </a:r>
          </a:p>
          <a:p>
            <a:endParaRPr lang="en-US" sz="2700" baseline="-25000" dirty="0">
              <a:solidFill>
                <a:srgbClr val="A7EA52">
                  <a:lumMod val="50000"/>
                </a:srgbClr>
              </a:solidFill>
            </a:endParaRPr>
          </a:p>
          <a:p>
            <a:endParaRPr lang="en-US" dirty="0">
              <a:solidFill>
                <a:srgbClr val="5ECCF3">
                  <a:lumMod val="50000"/>
                </a:srgbClr>
              </a:solidFill>
            </a:endParaRPr>
          </a:p>
          <a:p>
            <a:r>
              <a:rPr lang="en-US" sz="2700" dirty="0">
                <a:cs typeface="Arial" pitchFamily="34" charset="0"/>
              </a:rPr>
              <a:t>Mathematically:   </a:t>
            </a:r>
            <a:r>
              <a:rPr lang="en-US" sz="2700" dirty="0">
                <a:solidFill>
                  <a:srgbClr val="0070C0"/>
                </a:solidFill>
                <a:ea typeface="Arial Unicode MS"/>
                <a:cs typeface="Arial" pitchFamily="34" charset="0"/>
              </a:rPr>
              <a:t>P </a:t>
            </a:r>
            <a:r>
              <a:rPr lang="en-US" sz="2700" dirty="0">
                <a:solidFill>
                  <a:srgbClr val="0070C0"/>
                </a:solidFill>
              </a:rPr>
              <a:t>∞</a:t>
            </a:r>
            <a:r>
              <a:rPr lang="en-US" sz="2700" dirty="0">
                <a:solidFill>
                  <a:srgbClr val="0070C0"/>
                </a:solidFill>
                <a:ea typeface="Arial Unicode MS"/>
                <a:cs typeface="Arial" pitchFamily="34" charset="0"/>
              </a:rPr>
              <a:t> T   </a:t>
            </a:r>
            <a:r>
              <a:rPr lang="en-US" sz="2100" dirty="0">
                <a:solidFill>
                  <a:srgbClr val="B54C8C"/>
                </a:solidFill>
                <a:ea typeface="Arial Unicode MS"/>
                <a:cs typeface="Arial" pitchFamily="34" charset="0"/>
              </a:rPr>
              <a:t>(</a:t>
            </a:r>
            <a:r>
              <a:rPr lang="en-US" sz="2100" i="1" dirty="0">
                <a:solidFill>
                  <a:srgbClr val="B54C8C"/>
                </a:solidFill>
                <a:latin typeface="Times New Roman" panose="02020603050405020304" pitchFamily="18" charset="0"/>
                <a:ea typeface="Arial Unicode MS"/>
                <a:cs typeface="Times New Roman" panose="02020603050405020304" pitchFamily="18" charset="0"/>
              </a:rPr>
              <a:t>take away the constants</a:t>
            </a:r>
            <a:r>
              <a:rPr lang="en-US" sz="2100" dirty="0">
                <a:solidFill>
                  <a:srgbClr val="B54C8C"/>
                </a:solidFill>
                <a:ea typeface="Arial Unicode MS"/>
                <a:cs typeface="Arial" pitchFamily="34" charset="0"/>
              </a:rPr>
              <a:t>)</a:t>
            </a:r>
            <a:endParaRPr lang="en-US" sz="2100" dirty="0">
              <a:solidFill>
                <a:srgbClr val="B54C8C"/>
              </a:solidFill>
              <a:cs typeface="Arial" pitchFamily="34" charset="0"/>
            </a:endParaRPr>
          </a:p>
          <a:p>
            <a:r>
              <a:rPr lang="en-US" sz="2700" dirty="0">
                <a:solidFill>
                  <a:schemeClr val="accent1">
                    <a:lumMod val="50000"/>
                  </a:schemeClr>
                </a:solidFill>
              </a:rPr>
              <a:t>  </a:t>
            </a:r>
          </a:p>
          <a:p>
            <a:r>
              <a:rPr lang="en-US" sz="2700" dirty="0">
                <a:solidFill>
                  <a:schemeClr val="accent1">
                    <a:lumMod val="50000"/>
                  </a:schemeClr>
                </a:solidFill>
              </a:rPr>
              <a:t>At the same conditions of volume and moles:</a:t>
            </a:r>
          </a:p>
          <a:p>
            <a:r>
              <a:rPr lang="en-US" sz="2700" dirty="0"/>
              <a:t>P</a:t>
            </a:r>
            <a:r>
              <a:rPr lang="en-US" sz="2700" baseline="-25000" dirty="0"/>
              <a:t>1</a:t>
            </a:r>
            <a:r>
              <a:rPr lang="en-US" sz="2700" dirty="0"/>
              <a:t> = kT</a:t>
            </a:r>
            <a:r>
              <a:rPr lang="en-US" sz="2700" baseline="-25000" dirty="0"/>
              <a:t>1</a:t>
            </a:r>
            <a:r>
              <a:rPr lang="en-US" sz="2700" dirty="0"/>
              <a:t>,  P</a:t>
            </a:r>
            <a:r>
              <a:rPr lang="en-US" sz="2700" baseline="-25000" dirty="0"/>
              <a:t>2</a:t>
            </a:r>
            <a:r>
              <a:rPr lang="en-US" sz="2700" dirty="0"/>
              <a:t>  =  kT</a:t>
            </a:r>
            <a:r>
              <a:rPr lang="en-US" sz="2700" baseline="-25000" dirty="0"/>
              <a:t>2</a:t>
            </a:r>
            <a:r>
              <a:rPr lang="en-US" sz="2700" dirty="0">
                <a:solidFill>
                  <a:schemeClr val="accent1">
                    <a:lumMod val="50000"/>
                  </a:schemeClr>
                </a:solidFill>
              </a:rPr>
              <a:t> </a:t>
            </a:r>
          </a:p>
          <a:p>
            <a:endParaRPr lang="en-US" sz="2700" dirty="0">
              <a:solidFill>
                <a:schemeClr val="accent1">
                  <a:lumMod val="50000"/>
                </a:schemeClr>
              </a:solidFill>
            </a:endParaRPr>
          </a:p>
          <a:p>
            <a:pPr>
              <a:tabLst>
                <a:tab pos="1828800" algn="l"/>
              </a:tabLst>
            </a:pPr>
            <a:r>
              <a:rPr lang="en-US" sz="2700" dirty="0">
                <a:solidFill>
                  <a:schemeClr val="accent1">
                    <a:lumMod val="50000"/>
                  </a:schemeClr>
                </a:solidFill>
              </a:rPr>
              <a:t>Thus:   	</a:t>
            </a:r>
            <a:r>
              <a:rPr lang="en-US" sz="6000" dirty="0">
                <a:solidFill>
                  <a:srgbClr val="FF0000"/>
                </a:solidFill>
              </a:rPr>
              <a:t>P</a:t>
            </a:r>
            <a:r>
              <a:rPr lang="en-US" sz="6000" baseline="-25000" dirty="0">
                <a:solidFill>
                  <a:srgbClr val="FF0000"/>
                </a:solidFill>
              </a:rPr>
              <a:t>1</a:t>
            </a:r>
            <a:r>
              <a:rPr lang="en-US" sz="6000" dirty="0">
                <a:solidFill>
                  <a:srgbClr val="FF0000"/>
                </a:solidFill>
              </a:rPr>
              <a:t>/T</a:t>
            </a:r>
            <a:r>
              <a:rPr lang="en-US" sz="6000" baseline="-25000" dirty="0">
                <a:solidFill>
                  <a:srgbClr val="FF0000"/>
                </a:solidFill>
              </a:rPr>
              <a:t>1</a:t>
            </a:r>
            <a:r>
              <a:rPr lang="en-US" sz="6000" dirty="0">
                <a:solidFill>
                  <a:srgbClr val="FF0000"/>
                </a:solidFill>
              </a:rPr>
              <a:t> = P</a:t>
            </a:r>
            <a:r>
              <a:rPr lang="en-US" sz="6000" baseline="-25000" dirty="0">
                <a:solidFill>
                  <a:srgbClr val="FF0000"/>
                </a:solidFill>
              </a:rPr>
              <a:t>2</a:t>
            </a:r>
            <a:r>
              <a:rPr lang="en-US" sz="6000" dirty="0">
                <a:solidFill>
                  <a:srgbClr val="FF0000"/>
                </a:solidFill>
              </a:rPr>
              <a:t>/T</a:t>
            </a:r>
            <a:r>
              <a:rPr lang="en-US" sz="6000" baseline="-25000" dirty="0">
                <a:solidFill>
                  <a:srgbClr val="FF0000"/>
                </a:solidFill>
              </a:rPr>
              <a:t>2</a:t>
            </a:r>
            <a:endParaRPr lang="en-US" sz="4800" baseline="-25000" dirty="0">
              <a:solidFill>
                <a:srgbClr val="FF0000"/>
              </a:solidFill>
            </a:endParaRPr>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solidFill>
                <a:prstClr val="black"/>
              </a:solidFill>
            </a:endParaRPr>
          </a:p>
        </p:txBody>
      </p:sp>
      <p:sp>
        <p:nvSpPr>
          <p:cNvPr id="4" name="Footer Placeholder 3"/>
          <p:cNvSpPr>
            <a:spLocks noGrp="1"/>
          </p:cNvSpPr>
          <p:nvPr>
            <p:ph type="ftr" sz="quarter" idx="10"/>
          </p:nvPr>
        </p:nvSpPr>
        <p:spPr/>
        <p:txBody>
          <a:bodyPr/>
          <a:lstStyle/>
          <a:p>
            <a:r>
              <a:rPr lang="en-US" altLang="en-US"/>
              <a:t>Chapter 14 Gas Laws</a:t>
            </a:r>
          </a:p>
        </p:txBody>
      </p:sp>
      <p:sp>
        <p:nvSpPr>
          <p:cNvPr id="10" name="TextBox 9"/>
          <p:cNvSpPr txBox="1"/>
          <p:nvPr/>
        </p:nvSpPr>
        <p:spPr>
          <a:xfrm>
            <a:off x="2438401" y="10"/>
            <a:ext cx="4267199" cy="646119"/>
          </a:xfrm>
          <a:prstGeom prst="rect">
            <a:avLst/>
          </a:prstGeom>
          <a:solidFill>
            <a:schemeClr val="accent6">
              <a:lumMod val="50000"/>
            </a:schemeClr>
          </a:solidFill>
        </p:spPr>
        <p:txBody>
          <a:bodyPr wrap="square" lIns="91229" tIns="45615" rIns="91229" bIns="45615" rtlCol="0">
            <a:spAutoFit/>
          </a:bodyPr>
          <a:lstStyle/>
          <a:p>
            <a:pPr algn="ctr"/>
            <a:r>
              <a:rPr lang="en-GB" sz="3600" dirty="0">
                <a:solidFill>
                  <a:srgbClr val="FFFF00"/>
                </a:solidFill>
                <a:effectLst>
                  <a:outerShdw blurRad="38100" dist="38100" dir="2700000" algn="tl">
                    <a:srgbClr val="000000">
                      <a:alpha val="43137"/>
                    </a:srgbClr>
                  </a:outerShdw>
                </a:effectLst>
                <a:latin typeface="Arial" charset="0"/>
              </a:rPr>
              <a:t>Gay-Lussac’s Law</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19" y="1676400"/>
            <a:ext cx="1943099"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620000" y="4876800"/>
            <a:ext cx="1200149" cy="972820"/>
          </a:xfrm>
          <a:prstGeom prst="rect">
            <a:avLst/>
          </a:prstGeom>
        </p:spPr>
      </p:pic>
    </p:spTree>
    <p:extLst>
      <p:ext uri="{BB962C8B-B14F-4D97-AF65-F5344CB8AC3E}">
        <p14:creationId xmlns:p14="http://schemas.microsoft.com/office/powerpoint/2010/main" val="412507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500"/>
                                        <p:tgtEl>
                                          <p:spTgt spid="2">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16" y="533411"/>
            <a:ext cx="8534401" cy="1247822"/>
          </a:xfrm>
          <a:prstGeom prst="rect">
            <a:avLst/>
          </a:prstGeom>
          <a:noFill/>
        </p:spPr>
        <p:txBody>
          <a:bodyPr wrap="square" lIns="91229" tIns="45615" rIns="91229" bIns="45615" rtlCol="0">
            <a:spAutoFit/>
          </a:bodyPr>
          <a:lstStyle/>
          <a:p>
            <a:pPr>
              <a:lnSpc>
                <a:spcPct val="90000"/>
              </a:lnSpc>
            </a:pPr>
            <a:endParaRPr lang="en-GB" sz="600" dirty="0">
              <a:solidFill>
                <a:srgbClr val="5ECCF3">
                  <a:lumMod val="50000"/>
                </a:srgbClr>
              </a:solidFill>
              <a:latin typeface="Arial" charset="0"/>
            </a:endParaRPr>
          </a:p>
          <a:p>
            <a:pPr>
              <a:lnSpc>
                <a:spcPct val="90000"/>
              </a:lnSpc>
            </a:pPr>
            <a:endParaRPr lang="en-GB" sz="600" dirty="0">
              <a:solidFill>
                <a:srgbClr val="5ECCF3">
                  <a:lumMod val="50000"/>
                </a:srgbClr>
              </a:solidFill>
              <a:latin typeface="Arial" charset="0"/>
            </a:endParaRPr>
          </a:p>
          <a:p>
            <a:pPr>
              <a:lnSpc>
                <a:spcPct val="90000"/>
              </a:lnSpc>
            </a:pPr>
            <a:r>
              <a:rPr lang="en-GB" sz="2700" dirty="0">
                <a:solidFill>
                  <a:srgbClr val="00B0F0"/>
                </a:solidFill>
                <a:effectLst>
                  <a:outerShdw blurRad="38100" dist="38100" dir="2700000" algn="tl">
                    <a:srgbClr val="000000">
                      <a:alpha val="43137"/>
                    </a:srgbClr>
                  </a:outerShdw>
                </a:effectLst>
                <a:latin typeface="Arial" charset="0"/>
              </a:rPr>
              <a:t>Pressure</a:t>
            </a:r>
            <a:r>
              <a:rPr lang="en-GB" sz="2700" dirty="0">
                <a:latin typeface="Arial" charset="0"/>
              </a:rPr>
              <a:t> is directly proportional to </a:t>
            </a:r>
            <a:r>
              <a:rPr lang="en-GB" sz="2700" dirty="0">
                <a:solidFill>
                  <a:srgbClr val="FFFF00"/>
                </a:solidFill>
                <a:effectLst>
                  <a:outerShdw blurRad="38100" dist="38100" dir="2700000" algn="tl">
                    <a:srgbClr val="000000">
                      <a:alpha val="43137"/>
                    </a:srgbClr>
                  </a:outerShdw>
                </a:effectLst>
                <a:latin typeface="Arial" charset="0"/>
              </a:rPr>
              <a:t>temperature</a:t>
            </a:r>
            <a:r>
              <a:rPr lang="en-GB" sz="2700" dirty="0">
                <a:latin typeface="Arial" charset="0"/>
              </a:rPr>
              <a:t>:</a:t>
            </a:r>
            <a:endParaRPr lang="en-US" sz="2700" dirty="0">
              <a:latin typeface="Arial" charset="0"/>
            </a:endParaRPr>
          </a:p>
          <a:p>
            <a:pPr algn="ctr"/>
            <a:r>
              <a:rPr lang="en-US" sz="4000" dirty="0">
                <a:solidFill>
                  <a:srgbClr val="00B0F0"/>
                </a:solidFill>
                <a:effectLst>
                  <a:outerShdw blurRad="38100" dist="38100" dir="2700000" algn="tl">
                    <a:srgbClr val="000000">
                      <a:alpha val="43137"/>
                    </a:srgbClr>
                  </a:outerShdw>
                </a:effectLst>
              </a:rPr>
              <a:t>P</a:t>
            </a:r>
            <a:r>
              <a:rPr lang="en-US" sz="4000" baseline="-25000" dirty="0">
                <a:solidFill>
                  <a:srgbClr val="00B0F0"/>
                </a:solidFill>
                <a:effectLst>
                  <a:outerShdw blurRad="38100" dist="38100" dir="2700000" algn="tl">
                    <a:srgbClr val="000000">
                      <a:alpha val="43137"/>
                    </a:srgbClr>
                  </a:outerShdw>
                </a:effectLst>
              </a:rPr>
              <a:t>1</a:t>
            </a:r>
            <a:r>
              <a:rPr lang="en-US" sz="4000" dirty="0"/>
              <a:t>/</a:t>
            </a:r>
            <a:r>
              <a:rPr lang="en-US" sz="4000" dirty="0">
                <a:solidFill>
                  <a:srgbClr val="FFFF00"/>
                </a:solidFill>
                <a:effectLst>
                  <a:outerShdw blurRad="38100" dist="38100" dir="2700000" algn="tl">
                    <a:srgbClr val="000000">
                      <a:alpha val="43137"/>
                    </a:srgbClr>
                  </a:outerShdw>
                </a:effectLst>
              </a:rPr>
              <a:t>T</a:t>
            </a:r>
            <a:r>
              <a:rPr lang="en-US" sz="4000" baseline="-25000" dirty="0">
                <a:solidFill>
                  <a:srgbClr val="FFFF00"/>
                </a:solidFill>
                <a:effectLst>
                  <a:outerShdw blurRad="38100" dist="38100" dir="2700000" algn="tl">
                    <a:srgbClr val="000000">
                      <a:alpha val="43137"/>
                    </a:srgbClr>
                  </a:outerShdw>
                </a:effectLst>
              </a:rPr>
              <a:t>1</a:t>
            </a:r>
            <a:r>
              <a:rPr lang="en-US" sz="4000" dirty="0">
                <a:solidFill>
                  <a:srgbClr val="FF0000"/>
                </a:solidFill>
              </a:rPr>
              <a:t> </a:t>
            </a:r>
            <a:r>
              <a:rPr lang="en-US" sz="4000" dirty="0"/>
              <a:t>=</a:t>
            </a:r>
            <a:r>
              <a:rPr lang="en-US" sz="4000" dirty="0">
                <a:solidFill>
                  <a:srgbClr val="FF0000"/>
                </a:solidFill>
              </a:rPr>
              <a:t> </a:t>
            </a:r>
            <a:r>
              <a:rPr lang="en-US" sz="4000" dirty="0">
                <a:solidFill>
                  <a:srgbClr val="00B0F0"/>
                </a:solidFill>
                <a:effectLst>
                  <a:outerShdw blurRad="38100" dist="38100" dir="2700000" algn="tl">
                    <a:srgbClr val="000000">
                      <a:alpha val="43137"/>
                    </a:srgbClr>
                  </a:outerShdw>
                </a:effectLst>
              </a:rPr>
              <a:t>P</a:t>
            </a:r>
            <a:r>
              <a:rPr lang="en-US" sz="4000" baseline="-25000" dirty="0">
                <a:solidFill>
                  <a:srgbClr val="00B0F0"/>
                </a:solidFill>
                <a:effectLst>
                  <a:outerShdw blurRad="38100" dist="38100" dir="2700000" algn="tl">
                    <a:srgbClr val="000000">
                      <a:alpha val="43137"/>
                    </a:srgbClr>
                  </a:outerShdw>
                </a:effectLst>
              </a:rPr>
              <a:t>2</a:t>
            </a:r>
            <a:r>
              <a:rPr lang="en-US" sz="4000" dirty="0"/>
              <a:t>/</a:t>
            </a:r>
            <a:r>
              <a:rPr lang="en-US" sz="4000" dirty="0">
                <a:solidFill>
                  <a:srgbClr val="FFFF00"/>
                </a:solidFill>
                <a:effectLst>
                  <a:outerShdw blurRad="38100" dist="38100" dir="2700000" algn="tl">
                    <a:srgbClr val="000000">
                      <a:alpha val="43137"/>
                    </a:srgbClr>
                  </a:outerShdw>
                </a:effectLst>
              </a:rPr>
              <a:t>T</a:t>
            </a:r>
            <a:r>
              <a:rPr lang="en-US" sz="4000" baseline="-25000" dirty="0">
                <a:solidFill>
                  <a:srgbClr val="FFFF00"/>
                </a:solidFill>
                <a:effectLst>
                  <a:outerShdw blurRad="38100" dist="38100" dir="2700000" algn="tl">
                    <a:srgbClr val="000000">
                      <a:alpha val="43137"/>
                    </a:srgbClr>
                  </a:outerShdw>
                </a:effectLst>
              </a:rPr>
              <a:t>2</a:t>
            </a:r>
            <a:endParaRPr lang="en-US" sz="1300" dirty="0">
              <a:solidFill>
                <a:srgbClr val="FFFF00"/>
              </a:solidFill>
              <a:effectLst>
                <a:outerShdw blurRad="38100" dist="38100" dir="2700000" algn="tl">
                  <a:srgbClr val="000000">
                    <a:alpha val="43137"/>
                  </a:srgbClr>
                </a:outerShdw>
              </a:effectLst>
            </a:endParaRPr>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solidFill>
                <a:prstClr val="black"/>
              </a:solidFill>
            </a:endParaRPr>
          </a:p>
        </p:txBody>
      </p:sp>
      <p:sp>
        <p:nvSpPr>
          <p:cNvPr id="3" name="Footer Placeholder 2"/>
          <p:cNvSpPr>
            <a:spLocks noGrp="1"/>
          </p:cNvSpPr>
          <p:nvPr>
            <p:ph type="ftr" sz="quarter" idx="10"/>
          </p:nvPr>
        </p:nvSpPr>
        <p:spPr>
          <a:xfrm>
            <a:off x="4724419" y="6629400"/>
            <a:ext cx="4419599" cy="228600"/>
          </a:xfrm>
        </p:spPr>
        <p:txBody>
          <a:bodyPr/>
          <a:lstStyle/>
          <a:p>
            <a:r>
              <a:rPr lang="en-US" altLang="en-US"/>
              <a:t>Chapter 14 Gas Laws</a:t>
            </a:r>
          </a:p>
        </p:txBody>
      </p:sp>
      <p:sp>
        <p:nvSpPr>
          <p:cNvPr id="9" name="TextBox 8"/>
          <p:cNvSpPr txBox="1"/>
          <p:nvPr/>
        </p:nvSpPr>
        <p:spPr>
          <a:xfrm>
            <a:off x="2438401" y="10"/>
            <a:ext cx="4267199" cy="646119"/>
          </a:xfrm>
          <a:prstGeom prst="rect">
            <a:avLst/>
          </a:prstGeom>
          <a:solidFill>
            <a:schemeClr val="accent6">
              <a:lumMod val="50000"/>
            </a:schemeClr>
          </a:solidFill>
        </p:spPr>
        <p:txBody>
          <a:bodyPr wrap="square" lIns="91229" tIns="45615" rIns="91229" bIns="45615" rtlCol="0">
            <a:spAutoFit/>
          </a:bodyPr>
          <a:lstStyle/>
          <a:p>
            <a:pPr algn="ctr"/>
            <a:r>
              <a:rPr lang="en-GB" sz="3600" dirty="0">
                <a:solidFill>
                  <a:srgbClr val="FFFF00"/>
                </a:solidFill>
                <a:effectLst>
                  <a:outerShdw blurRad="38100" dist="38100" dir="2700000" algn="tl">
                    <a:srgbClr val="000000">
                      <a:alpha val="43137"/>
                    </a:srgbClr>
                  </a:outerShdw>
                </a:effectLst>
                <a:latin typeface="Arial" charset="0"/>
              </a:rPr>
              <a:t>Gay-Lussac’s Law</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398672"/>
            <a:ext cx="2019894" cy="160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gayluss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84" y="2202696"/>
            <a:ext cx="3999517" cy="4426728"/>
          </a:xfrm>
          <a:prstGeom prst="rect">
            <a:avLst/>
          </a:prstGeom>
          <a:ln>
            <a:solidFill>
              <a:schemeClr val="accent2">
                <a:lumMod val="50000"/>
              </a:schemeClr>
            </a:solidFill>
          </a:ln>
          <a:effectLst/>
        </p:spPr>
      </p:pic>
      <p:sp>
        <p:nvSpPr>
          <p:cNvPr id="4" name="TextBox 3"/>
          <p:cNvSpPr txBox="1"/>
          <p:nvPr/>
        </p:nvSpPr>
        <p:spPr>
          <a:xfrm>
            <a:off x="3276600" y="2514610"/>
            <a:ext cx="685800" cy="646119"/>
          </a:xfrm>
          <a:prstGeom prst="rect">
            <a:avLst/>
          </a:prstGeom>
          <a:noFill/>
        </p:spPr>
        <p:txBody>
          <a:bodyPr wrap="square" lIns="91229" tIns="45615" rIns="91229" bIns="45615" rtlCol="0">
            <a:spAutoFit/>
          </a:bodyPr>
          <a:lstStyle/>
          <a:p>
            <a:pPr algn="ctr"/>
            <a:r>
              <a:rPr lang="en-US" sz="3600" dirty="0">
                <a:solidFill>
                  <a:srgbClr val="00B0F0"/>
                </a:solidFill>
              </a:rPr>
              <a:t>V</a:t>
            </a:r>
          </a:p>
        </p:txBody>
      </p:sp>
      <p:sp>
        <p:nvSpPr>
          <p:cNvPr id="10" name="Rectangle 9">
            <a:extLst>
              <a:ext uri="{FF2B5EF4-FFF2-40B4-BE49-F238E27FC236}">
                <a16:creationId xmlns:a16="http://schemas.microsoft.com/office/drawing/2014/main" id="{2DE7ADB6-357C-4448-9648-4A3943D0325E}"/>
              </a:ext>
            </a:extLst>
          </p:cNvPr>
          <p:cNvSpPr/>
          <p:nvPr/>
        </p:nvSpPr>
        <p:spPr>
          <a:xfrm>
            <a:off x="4572000" y="3830114"/>
            <a:ext cx="3792226" cy="1861836"/>
          </a:xfrm>
          <a:prstGeom prst="rect">
            <a:avLst/>
          </a:prstGeom>
        </p:spPr>
        <p:txBody>
          <a:bodyPr wrap="square" lIns="91229" tIns="45615" rIns="91229" bIns="45615">
            <a:spAutoFit/>
          </a:bodyPr>
          <a:lstStyle/>
          <a:p>
            <a:pPr>
              <a:spcBef>
                <a:spcPts val="1200"/>
              </a:spcBef>
            </a:pPr>
            <a:r>
              <a:rPr lang="en-US" sz="7200" dirty="0">
                <a:solidFill>
                  <a:srgbClr val="00B050"/>
                </a:solidFill>
                <a:effectLst>
                  <a:outerShdw blurRad="38100" dist="38100" dir="2700000" algn="tl">
                    <a:srgbClr val="000000">
                      <a:alpha val="43137"/>
                    </a:srgbClr>
                  </a:outerShdw>
                </a:effectLst>
              </a:rPr>
              <a:t>P ↑</a:t>
            </a:r>
            <a:r>
              <a:rPr lang="en-US" sz="7200" dirty="0">
                <a:solidFill>
                  <a:srgbClr val="FF0000"/>
                </a:solidFill>
              </a:rPr>
              <a:t> </a:t>
            </a:r>
            <a:r>
              <a:rPr lang="en-US" sz="7200" dirty="0">
                <a:solidFill>
                  <a:srgbClr val="FFFF00"/>
                </a:solidFill>
                <a:effectLst>
                  <a:outerShdw blurRad="38100" dist="38100" dir="2700000" algn="tl">
                    <a:srgbClr val="000000">
                      <a:alpha val="43137"/>
                    </a:srgbClr>
                  </a:outerShdw>
                </a:effectLst>
              </a:rPr>
              <a:t>T ↑</a:t>
            </a:r>
          </a:p>
          <a:p>
            <a:pPr>
              <a:spcBef>
                <a:spcPts val="1800"/>
              </a:spcBef>
            </a:pPr>
            <a:r>
              <a:rPr lang="en-US" sz="2800" dirty="0">
                <a:solidFill>
                  <a:srgbClr val="FF0000"/>
                </a:solidFill>
              </a:rPr>
              <a:t>Absolute temperature</a:t>
            </a:r>
            <a:endParaRPr lang="en-US" sz="2800" dirty="0">
              <a:solidFill>
                <a:srgbClr val="00B050"/>
              </a:solidFill>
            </a:endParaRPr>
          </a:p>
        </p:txBody>
      </p:sp>
    </p:spTree>
    <p:extLst>
      <p:ext uri="{BB962C8B-B14F-4D97-AF65-F5344CB8AC3E}">
        <p14:creationId xmlns:p14="http://schemas.microsoft.com/office/powerpoint/2010/main" val="124412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16" y="533411"/>
            <a:ext cx="8534401" cy="1247822"/>
          </a:xfrm>
          <a:prstGeom prst="rect">
            <a:avLst/>
          </a:prstGeom>
          <a:noFill/>
        </p:spPr>
        <p:txBody>
          <a:bodyPr wrap="square" lIns="91229" tIns="45615" rIns="91229" bIns="45615" rtlCol="0">
            <a:spAutoFit/>
          </a:bodyPr>
          <a:lstStyle/>
          <a:p>
            <a:pPr>
              <a:lnSpc>
                <a:spcPct val="90000"/>
              </a:lnSpc>
            </a:pPr>
            <a:endParaRPr lang="en-GB" sz="600" dirty="0">
              <a:solidFill>
                <a:srgbClr val="5ECCF3">
                  <a:lumMod val="50000"/>
                </a:srgbClr>
              </a:solidFill>
              <a:latin typeface="Arial" charset="0"/>
            </a:endParaRPr>
          </a:p>
          <a:p>
            <a:pPr>
              <a:lnSpc>
                <a:spcPct val="90000"/>
              </a:lnSpc>
            </a:pPr>
            <a:endParaRPr lang="en-GB" sz="600" dirty="0">
              <a:solidFill>
                <a:srgbClr val="5ECCF3">
                  <a:lumMod val="50000"/>
                </a:srgbClr>
              </a:solidFill>
              <a:latin typeface="Arial" charset="0"/>
            </a:endParaRPr>
          </a:p>
          <a:p>
            <a:pPr>
              <a:lnSpc>
                <a:spcPct val="90000"/>
              </a:lnSpc>
            </a:pPr>
            <a:r>
              <a:rPr lang="en-GB" sz="2700" dirty="0">
                <a:solidFill>
                  <a:srgbClr val="00B0F0"/>
                </a:solidFill>
                <a:effectLst>
                  <a:outerShdw blurRad="38100" dist="38100" dir="2700000" algn="tl">
                    <a:srgbClr val="000000">
                      <a:alpha val="43137"/>
                    </a:srgbClr>
                  </a:outerShdw>
                </a:effectLst>
                <a:latin typeface="Arial" charset="0"/>
              </a:rPr>
              <a:t>Pressure</a:t>
            </a:r>
            <a:r>
              <a:rPr lang="en-GB" sz="2700" dirty="0">
                <a:latin typeface="Arial" charset="0"/>
              </a:rPr>
              <a:t> is directly proportional to </a:t>
            </a:r>
            <a:r>
              <a:rPr lang="en-GB" sz="2700" dirty="0">
                <a:solidFill>
                  <a:srgbClr val="FFFF00"/>
                </a:solidFill>
                <a:effectLst>
                  <a:outerShdw blurRad="38100" dist="38100" dir="2700000" algn="tl">
                    <a:srgbClr val="000000">
                      <a:alpha val="43137"/>
                    </a:srgbClr>
                  </a:outerShdw>
                </a:effectLst>
                <a:latin typeface="Arial" charset="0"/>
              </a:rPr>
              <a:t>temperature</a:t>
            </a:r>
            <a:r>
              <a:rPr lang="en-GB" sz="2700" dirty="0">
                <a:latin typeface="Arial" charset="0"/>
              </a:rPr>
              <a:t>:</a:t>
            </a:r>
            <a:endParaRPr lang="en-US" sz="2700" dirty="0">
              <a:latin typeface="Arial" charset="0"/>
            </a:endParaRPr>
          </a:p>
          <a:p>
            <a:pPr algn="ctr"/>
            <a:r>
              <a:rPr lang="en-US" sz="4000" dirty="0">
                <a:solidFill>
                  <a:srgbClr val="00B0F0"/>
                </a:solidFill>
                <a:effectLst>
                  <a:outerShdw blurRad="38100" dist="38100" dir="2700000" algn="tl">
                    <a:srgbClr val="000000">
                      <a:alpha val="43137"/>
                    </a:srgbClr>
                  </a:outerShdw>
                </a:effectLst>
              </a:rPr>
              <a:t>P</a:t>
            </a:r>
            <a:r>
              <a:rPr lang="en-US" sz="4000" baseline="-25000" dirty="0">
                <a:solidFill>
                  <a:srgbClr val="00B0F0"/>
                </a:solidFill>
                <a:effectLst>
                  <a:outerShdw blurRad="38100" dist="38100" dir="2700000" algn="tl">
                    <a:srgbClr val="000000">
                      <a:alpha val="43137"/>
                    </a:srgbClr>
                  </a:outerShdw>
                </a:effectLst>
              </a:rPr>
              <a:t>1</a:t>
            </a:r>
            <a:r>
              <a:rPr lang="en-US" sz="4000" dirty="0"/>
              <a:t>/</a:t>
            </a:r>
            <a:r>
              <a:rPr lang="en-US" sz="4000" dirty="0">
                <a:solidFill>
                  <a:srgbClr val="FFFF00"/>
                </a:solidFill>
                <a:effectLst>
                  <a:outerShdw blurRad="38100" dist="38100" dir="2700000" algn="tl">
                    <a:srgbClr val="000000">
                      <a:alpha val="43137"/>
                    </a:srgbClr>
                  </a:outerShdw>
                </a:effectLst>
              </a:rPr>
              <a:t>T</a:t>
            </a:r>
            <a:r>
              <a:rPr lang="en-US" sz="4000" baseline="-25000" dirty="0">
                <a:solidFill>
                  <a:srgbClr val="FFFF00"/>
                </a:solidFill>
                <a:effectLst>
                  <a:outerShdw blurRad="38100" dist="38100" dir="2700000" algn="tl">
                    <a:srgbClr val="000000">
                      <a:alpha val="43137"/>
                    </a:srgbClr>
                  </a:outerShdw>
                </a:effectLst>
              </a:rPr>
              <a:t>1</a:t>
            </a:r>
            <a:r>
              <a:rPr lang="en-US" sz="4000" dirty="0">
                <a:solidFill>
                  <a:srgbClr val="FF0000"/>
                </a:solidFill>
              </a:rPr>
              <a:t> </a:t>
            </a:r>
            <a:r>
              <a:rPr lang="en-US" sz="4000" dirty="0"/>
              <a:t>=</a:t>
            </a:r>
            <a:r>
              <a:rPr lang="en-US" sz="4000" dirty="0">
                <a:solidFill>
                  <a:srgbClr val="FF0000"/>
                </a:solidFill>
              </a:rPr>
              <a:t> </a:t>
            </a:r>
            <a:r>
              <a:rPr lang="en-US" sz="4000" dirty="0">
                <a:solidFill>
                  <a:srgbClr val="00B0F0"/>
                </a:solidFill>
                <a:effectLst>
                  <a:outerShdw blurRad="38100" dist="38100" dir="2700000" algn="tl">
                    <a:srgbClr val="000000">
                      <a:alpha val="43137"/>
                    </a:srgbClr>
                  </a:outerShdw>
                </a:effectLst>
              </a:rPr>
              <a:t>P</a:t>
            </a:r>
            <a:r>
              <a:rPr lang="en-US" sz="4000" baseline="-25000" dirty="0">
                <a:solidFill>
                  <a:srgbClr val="00B0F0"/>
                </a:solidFill>
                <a:effectLst>
                  <a:outerShdw blurRad="38100" dist="38100" dir="2700000" algn="tl">
                    <a:srgbClr val="000000">
                      <a:alpha val="43137"/>
                    </a:srgbClr>
                  </a:outerShdw>
                </a:effectLst>
              </a:rPr>
              <a:t>2</a:t>
            </a:r>
            <a:r>
              <a:rPr lang="en-US" sz="4000" dirty="0"/>
              <a:t>/</a:t>
            </a:r>
            <a:r>
              <a:rPr lang="en-US" sz="4000" dirty="0">
                <a:solidFill>
                  <a:srgbClr val="FFFF00"/>
                </a:solidFill>
                <a:effectLst>
                  <a:outerShdw blurRad="38100" dist="38100" dir="2700000" algn="tl">
                    <a:srgbClr val="000000">
                      <a:alpha val="43137"/>
                    </a:srgbClr>
                  </a:outerShdw>
                </a:effectLst>
              </a:rPr>
              <a:t>T</a:t>
            </a:r>
            <a:r>
              <a:rPr lang="en-US" sz="4000" baseline="-25000" dirty="0">
                <a:solidFill>
                  <a:srgbClr val="FFFF00"/>
                </a:solidFill>
                <a:effectLst>
                  <a:outerShdw blurRad="38100" dist="38100" dir="2700000" algn="tl">
                    <a:srgbClr val="000000">
                      <a:alpha val="43137"/>
                    </a:srgbClr>
                  </a:outerShdw>
                </a:effectLst>
              </a:rPr>
              <a:t>2</a:t>
            </a:r>
            <a:endParaRPr lang="en-US" sz="1300" dirty="0">
              <a:solidFill>
                <a:srgbClr val="FFFF00"/>
              </a:solidFill>
              <a:effectLst>
                <a:outerShdw blurRad="38100" dist="38100" dir="2700000" algn="tl">
                  <a:srgbClr val="000000">
                    <a:alpha val="43137"/>
                  </a:srgbClr>
                </a:outerShdw>
              </a:effectLst>
            </a:endParaRPr>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solidFill>
                <a:prstClr val="black"/>
              </a:solidFill>
            </a:endParaRPr>
          </a:p>
        </p:txBody>
      </p:sp>
      <p:sp>
        <p:nvSpPr>
          <p:cNvPr id="3" name="Footer Placeholder 2"/>
          <p:cNvSpPr>
            <a:spLocks noGrp="1"/>
          </p:cNvSpPr>
          <p:nvPr>
            <p:ph type="ftr" sz="quarter" idx="10"/>
          </p:nvPr>
        </p:nvSpPr>
        <p:spPr>
          <a:xfrm>
            <a:off x="4724419" y="6629400"/>
            <a:ext cx="4419599" cy="228600"/>
          </a:xfrm>
        </p:spPr>
        <p:txBody>
          <a:bodyPr/>
          <a:lstStyle/>
          <a:p>
            <a:r>
              <a:rPr lang="en-US" altLang="en-US"/>
              <a:t>Chapter 14 Gas Laws</a:t>
            </a:r>
          </a:p>
        </p:txBody>
      </p:sp>
      <p:sp>
        <p:nvSpPr>
          <p:cNvPr id="5" name="Rectangle 4"/>
          <p:cNvSpPr/>
          <p:nvPr/>
        </p:nvSpPr>
        <p:spPr>
          <a:xfrm>
            <a:off x="4175401" y="2667000"/>
            <a:ext cx="4968599" cy="3462274"/>
          </a:xfrm>
          <a:prstGeom prst="rect">
            <a:avLst/>
          </a:prstGeom>
        </p:spPr>
        <p:txBody>
          <a:bodyPr wrap="square" lIns="91229" tIns="45615" rIns="91229" bIns="45615">
            <a:spAutoFit/>
          </a:bodyPr>
          <a:lstStyle/>
          <a:p>
            <a:pPr>
              <a:spcBef>
                <a:spcPts val="1200"/>
              </a:spcBef>
            </a:pPr>
            <a:r>
              <a:rPr lang="en-US" dirty="0">
                <a:solidFill>
                  <a:srgbClr val="00B050"/>
                </a:solidFill>
              </a:rPr>
              <a:t>In the plot of P-vs-T, the </a:t>
            </a:r>
            <a:r>
              <a:rPr lang="en-US" dirty="0"/>
              <a:t>direct</a:t>
            </a:r>
            <a:r>
              <a:rPr lang="en-US" dirty="0">
                <a:solidFill>
                  <a:srgbClr val="00B050"/>
                </a:solidFill>
              </a:rPr>
              <a:t> </a:t>
            </a:r>
            <a:r>
              <a:rPr lang="en-US" dirty="0"/>
              <a:t>relationship</a:t>
            </a:r>
            <a:r>
              <a:rPr lang="en-US" dirty="0">
                <a:solidFill>
                  <a:srgbClr val="00B050"/>
                </a:solidFill>
              </a:rPr>
              <a:t> is linear. </a:t>
            </a:r>
          </a:p>
          <a:p>
            <a:pPr>
              <a:spcBef>
                <a:spcPts val="1200"/>
              </a:spcBef>
            </a:pPr>
            <a:r>
              <a:rPr lang="en-US" dirty="0">
                <a:solidFill>
                  <a:srgbClr val="FF0000"/>
                </a:solidFill>
              </a:rPr>
              <a:t>The slope depends on the volume and the amount of gas.</a:t>
            </a:r>
          </a:p>
          <a:p>
            <a:pPr>
              <a:spcBef>
                <a:spcPts val="1200"/>
              </a:spcBef>
            </a:pPr>
            <a:r>
              <a:rPr lang="en-US" dirty="0"/>
              <a:t>The </a:t>
            </a:r>
            <a:r>
              <a:rPr lang="en-US" b="1" u="sng" dirty="0"/>
              <a:t>dashed lines</a:t>
            </a:r>
            <a:r>
              <a:rPr lang="en-US" dirty="0"/>
              <a:t> on the graph are to represent the fact that you can not achieve absolute zero.</a:t>
            </a:r>
          </a:p>
          <a:p>
            <a:pPr>
              <a:spcBef>
                <a:spcPts val="1200"/>
              </a:spcBef>
            </a:pPr>
            <a:r>
              <a:rPr lang="en-US" sz="2800" b="1" dirty="0">
                <a:solidFill>
                  <a:srgbClr val="B54C8C"/>
                </a:solidFill>
                <a:effectLst>
                  <a:outerShdw blurRad="38100" dist="38100" dir="2700000" algn="tl">
                    <a:srgbClr val="000000">
                      <a:alpha val="43137"/>
                    </a:srgbClr>
                  </a:outerShdw>
                </a:effectLst>
              </a:rPr>
              <a:t>Kelvin</a:t>
            </a:r>
            <a:r>
              <a:rPr lang="en-US" dirty="0">
                <a:solidFill>
                  <a:srgbClr val="B54C8C"/>
                </a:solidFill>
                <a:effectLst>
                  <a:outerShdw blurRad="38100" dist="38100" dir="2700000" algn="tl">
                    <a:srgbClr val="000000">
                      <a:alpha val="43137"/>
                    </a:srgbClr>
                  </a:outerShdw>
                </a:effectLst>
              </a:rPr>
              <a:t> includes </a:t>
            </a:r>
            <a:r>
              <a:rPr lang="en-US" dirty="0" err="1">
                <a:solidFill>
                  <a:srgbClr val="B54C8C"/>
                </a:solidFill>
                <a:effectLst>
                  <a:outerShdw blurRad="38100" dist="38100" dir="2700000" algn="tl">
                    <a:srgbClr val="000000">
                      <a:alpha val="43137"/>
                    </a:srgbClr>
                  </a:outerShdw>
                </a:effectLst>
              </a:rPr>
              <a:t>avg</a:t>
            </a:r>
            <a:r>
              <a:rPr lang="en-US" dirty="0">
                <a:solidFill>
                  <a:srgbClr val="B54C8C"/>
                </a:solidFill>
                <a:effectLst>
                  <a:outerShdw blurRad="38100" dist="38100" dir="2700000" algn="tl">
                    <a:srgbClr val="000000">
                      <a:alpha val="43137"/>
                    </a:srgbClr>
                  </a:outerShdw>
                </a:effectLst>
              </a:rPr>
              <a:t> KE &amp; volume.</a:t>
            </a:r>
          </a:p>
        </p:txBody>
      </p:sp>
      <p:sp>
        <p:nvSpPr>
          <p:cNvPr id="9" name="TextBox 8"/>
          <p:cNvSpPr txBox="1"/>
          <p:nvPr/>
        </p:nvSpPr>
        <p:spPr>
          <a:xfrm>
            <a:off x="2438401" y="10"/>
            <a:ext cx="4267199" cy="646119"/>
          </a:xfrm>
          <a:prstGeom prst="rect">
            <a:avLst/>
          </a:prstGeom>
          <a:solidFill>
            <a:schemeClr val="accent6">
              <a:lumMod val="50000"/>
            </a:schemeClr>
          </a:solidFill>
        </p:spPr>
        <p:txBody>
          <a:bodyPr wrap="square" lIns="91229" tIns="45615" rIns="91229" bIns="45615" rtlCol="0">
            <a:spAutoFit/>
          </a:bodyPr>
          <a:lstStyle/>
          <a:p>
            <a:pPr algn="ctr"/>
            <a:r>
              <a:rPr lang="en-GB" sz="3600" dirty="0">
                <a:solidFill>
                  <a:srgbClr val="FFFF00"/>
                </a:solidFill>
                <a:effectLst>
                  <a:outerShdw blurRad="38100" dist="38100" dir="2700000" algn="tl">
                    <a:srgbClr val="000000">
                      <a:alpha val="43137"/>
                    </a:srgbClr>
                  </a:outerShdw>
                </a:effectLst>
                <a:latin typeface="Arial" charset="0"/>
              </a:rPr>
              <a:t>Gay-Lussac’s Law</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1" y="1447823"/>
            <a:ext cx="1282217" cy="1015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gayluss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84" y="2202696"/>
            <a:ext cx="3999517" cy="4426728"/>
          </a:xfrm>
          <a:prstGeom prst="rect">
            <a:avLst/>
          </a:prstGeom>
          <a:ln>
            <a:solidFill>
              <a:schemeClr val="accent2">
                <a:lumMod val="50000"/>
              </a:schemeClr>
            </a:solidFill>
          </a:ln>
          <a:effectLst/>
        </p:spPr>
      </p:pic>
      <p:sp>
        <p:nvSpPr>
          <p:cNvPr id="4" name="TextBox 3"/>
          <p:cNvSpPr txBox="1"/>
          <p:nvPr/>
        </p:nvSpPr>
        <p:spPr>
          <a:xfrm>
            <a:off x="3276600" y="2514610"/>
            <a:ext cx="685800" cy="646119"/>
          </a:xfrm>
          <a:prstGeom prst="rect">
            <a:avLst/>
          </a:prstGeom>
          <a:noFill/>
        </p:spPr>
        <p:txBody>
          <a:bodyPr wrap="square" lIns="91229" tIns="45615" rIns="91229" bIns="45615" rtlCol="0">
            <a:spAutoFit/>
          </a:bodyPr>
          <a:lstStyle/>
          <a:p>
            <a:pPr algn="ctr"/>
            <a:r>
              <a:rPr lang="en-US" sz="3600" dirty="0">
                <a:solidFill>
                  <a:srgbClr val="00B0F0"/>
                </a:solidFill>
              </a:rPr>
              <a:t>V</a:t>
            </a:r>
          </a:p>
        </p:txBody>
      </p:sp>
    </p:spTree>
    <p:extLst>
      <p:ext uri="{BB962C8B-B14F-4D97-AF65-F5344CB8AC3E}">
        <p14:creationId xmlns:p14="http://schemas.microsoft.com/office/powerpoint/2010/main" val="393453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66076" y="0"/>
            <a:ext cx="2111764"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135" y="1698181"/>
            <a:ext cx="9144000" cy="3539218"/>
          </a:xfrm>
          <a:prstGeom prst="rect">
            <a:avLst/>
          </a:prstGeom>
          <a:noFill/>
        </p:spPr>
        <p:txBody>
          <a:bodyPr wrap="square" lIns="91229" tIns="45615" rIns="91229" bIns="45615" rtlCol="0">
            <a:spAutoFit/>
          </a:bodyPr>
          <a:lstStyle/>
          <a:p>
            <a:pPr lvl="0"/>
            <a:r>
              <a:rPr lang="en-US" dirty="0">
                <a:solidFill>
                  <a:srgbClr val="00B050"/>
                </a:solidFill>
              </a:rPr>
              <a:t>Using Gay-Lussac’s law, explain when you need to check the tire pressure more often:  in the summer or the winter.</a:t>
            </a:r>
          </a:p>
          <a:p>
            <a:pPr>
              <a:spcBef>
                <a:spcPts val="601"/>
              </a:spcBef>
            </a:pPr>
            <a:endParaRPr lang="en-US" sz="2100" dirty="0"/>
          </a:p>
          <a:p>
            <a:pPr>
              <a:spcBef>
                <a:spcPts val="601"/>
              </a:spcBef>
            </a:pPr>
            <a:endParaRPr lang="en-US" sz="2100" b="1" dirty="0"/>
          </a:p>
          <a:p>
            <a:pPr>
              <a:spcBef>
                <a:spcPts val="601"/>
              </a:spcBef>
            </a:pPr>
            <a:endParaRPr lang="en-US" sz="2100" b="1" dirty="0"/>
          </a:p>
          <a:p>
            <a:pPr>
              <a:spcBef>
                <a:spcPts val="601"/>
              </a:spcBef>
            </a:pPr>
            <a:endParaRPr lang="en-US" sz="2100" b="1" dirty="0"/>
          </a:p>
          <a:p>
            <a:pPr>
              <a:spcBef>
                <a:spcPts val="601"/>
              </a:spcBef>
            </a:pPr>
            <a:r>
              <a:rPr lang="en-US" b="1" dirty="0"/>
              <a:t>The temperature of a sample of gas in a steel tank at 30.0 </a:t>
            </a:r>
            <a:r>
              <a:rPr lang="en-US" b="1" dirty="0" err="1"/>
              <a:t>kPa</a:t>
            </a:r>
            <a:r>
              <a:rPr lang="en-US" b="1" dirty="0"/>
              <a:t> is increased from –100.0˚C to 25.0˚ C.  What is the final pressure inside the tank?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19" y="24"/>
            <a:ext cx="1752599" cy="156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277836" y="6"/>
            <a:ext cx="4113563" cy="507619"/>
          </a:xfrm>
          <a:prstGeom prst="rect">
            <a:avLst/>
          </a:prstGeom>
          <a:solidFill>
            <a:schemeClr val="accent6">
              <a:lumMod val="50000"/>
            </a:schemeClr>
          </a:solidFill>
        </p:spPr>
        <p:txBody>
          <a:bodyPr wrap="square" lIns="91229" tIns="45615" rIns="91229" bIns="45615" rtlCol="0">
            <a:spAutoFit/>
          </a:bodyPr>
          <a:lstStyle/>
          <a:p>
            <a:pPr algn="ctr"/>
            <a:r>
              <a:rPr lang="en-GB" sz="2700" dirty="0">
                <a:solidFill>
                  <a:srgbClr val="FFFF00"/>
                </a:solidFill>
                <a:effectLst>
                  <a:outerShdw blurRad="38100" dist="38100" dir="2700000" algn="tl">
                    <a:srgbClr val="000000">
                      <a:alpha val="43137"/>
                    </a:srgbClr>
                  </a:outerShdw>
                </a:effectLst>
                <a:latin typeface="Arial" charset="0"/>
              </a:rPr>
              <a:t>Gay-Lussac’s Law</a:t>
            </a:r>
          </a:p>
        </p:txBody>
      </p:sp>
      <p:pic>
        <p:nvPicPr>
          <p:cNvPr id="9" name="Picture 8" descr="think_about_it-01.eps"/>
          <p:cNvPicPr/>
          <p:nvPr/>
        </p:nvPicPr>
        <p:blipFill>
          <a:blip r:embed="rId4">
            <a:extLst>
              <a:ext uri="{28A0092B-C50C-407E-A947-70E740481C1C}">
                <a14:useLocalDpi xmlns:a14="http://schemas.microsoft.com/office/drawing/2010/main" val="0"/>
              </a:ext>
            </a:extLst>
          </a:blip>
          <a:stretch>
            <a:fillRect/>
          </a:stretch>
        </p:blipFill>
        <p:spPr>
          <a:xfrm>
            <a:off x="18" y="0"/>
            <a:ext cx="1142047" cy="842010"/>
          </a:xfrm>
          <a:prstGeom prst="rect">
            <a:avLst/>
          </a:prstGeom>
        </p:spPr>
      </p:pic>
    </p:spTree>
    <p:extLst>
      <p:ext uri="{BB962C8B-B14F-4D97-AF65-F5344CB8AC3E}">
        <p14:creationId xmlns:p14="http://schemas.microsoft.com/office/powerpoint/2010/main" val="193383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66076" y="0"/>
            <a:ext cx="2111764"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676400"/>
            <a:ext cx="9144000" cy="5062712"/>
          </a:xfrm>
          <a:prstGeom prst="rect">
            <a:avLst/>
          </a:prstGeom>
          <a:noFill/>
        </p:spPr>
        <p:txBody>
          <a:bodyPr wrap="square" lIns="91229" tIns="45615" rIns="91229" bIns="45615" rtlCol="0">
            <a:spAutoFit/>
          </a:bodyPr>
          <a:lstStyle/>
          <a:p>
            <a:pPr lvl="0"/>
            <a:r>
              <a:rPr lang="en-US" dirty="0">
                <a:solidFill>
                  <a:srgbClr val="00B050"/>
                </a:solidFill>
              </a:rPr>
              <a:t>Using Gay-Lussac’s law, explain when you need to check the tire pressure more often:  in the summer or the winter.</a:t>
            </a:r>
          </a:p>
          <a:p>
            <a:pPr>
              <a:spcBef>
                <a:spcPts val="601"/>
              </a:spcBef>
            </a:pPr>
            <a:r>
              <a:rPr lang="en-US" sz="2100" dirty="0">
                <a:effectLst>
                  <a:outerShdw blurRad="38100" dist="38100" dir="2700000" algn="tl">
                    <a:srgbClr val="000000">
                      <a:alpha val="43137"/>
                    </a:srgbClr>
                  </a:outerShdw>
                </a:effectLst>
              </a:rPr>
              <a:t>As the tires rotate, the </a:t>
            </a:r>
            <a:r>
              <a:rPr lang="en-US" sz="2100" dirty="0">
                <a:solidFill>
                  <a:srgbClr val="00B0F0"/>
                </a:solidFill>
                <a:effectLst>
                  <a:outerShdw blurRad="38100" dist="38100" dir="2700000" algn="tl">
                    <a:srgbClr val="000000">
                      <a:alpha val="43137"/>
                    </a:srgbClr>
                  </a:outerShdw>
                </a:effectLst>
              </a:rPr>
              <a:t>temperature</a:t>
            </a:r>
            <a:r>
              <a:rPr lang="en-US" sz="2100" dirty="0">
                <a:effectLst>
                  <a:outerShdw blurRad="38100" dist="38100" dir="2700000" algn="tl">
                    <a:srgbClr val="000000">
                      <a:alpha val="43137"/>
                    </a:srgbClr>
                  </a:outerShdw>
                </a:effectLst>
              </a:rPr>
              <a:t> of the air in the tires increases due to friction on the road. The </a:t>
            </a:r>
            <a:r>
              <a:rPr lang="en-US" sz="2100" dirty="0">
                <a:solidFill>
                  <a:srgbClr val="FF0000"/>
                </a:solidFill>
                <a:effectLst>
                  <a:outerShdw blurRad="38100" dist="38100" dir="2700000" algn="tl">
                    <a:srgbClr val="000000">
                      <a:alpha val="43137"/>
                    </a:srgbClr>
                  </a:outerShdw>
                </a:effectLst>
              </a:rPr>
              <a:t>pressure</a:t>
            </a:r>
            <a:r>
              <a:rPr lang="en-US" sz="2100" dirty="0">
                <a:effectLst>
                  <a:outerShdw blurRad="38100" dist="38100" dir="2700000" algn="tl">
                    <a:srgbClr val="000000">
                      <a:alpha val="43137"/>
                    </a:srgbClr>
                  </a:outerShdw>
                </a:effectLst>
              </a:rPr>
              <a:t> of the air also increases (molecules move faster, more </a:t>
            </a:r>
            <a:r>
              <a:rPr lang="en-US" sz="2100" dirty="0">
                <a:solidFill>
                  <a:srgbClr val="00B050"/>
                </a:solidFill>
                <a:effectLst>
                  <a:outerShdw blurRad="38100" dist="38100" dir="2700000" algn="tl">
                    <a:srgbClr val="000000">
                      <a:alpha val="43137"/>
                    </a:srgbClr>
                  </a:outerShdw>
                </a:effectLst>
              </a:rPr>
              <a:t>collisions</a:t>
            </a:r>
            <a:r>
              <a:rPr lang="en-US" sz="2100" dirty="0">
                <a:effectLst>
                  <a:outerShdw blurRad="38100" dist="38100" dir="2700000" algn="tl">
                    <a:srgbClr val="000000">
                      <a:alpha val="43137"/>
                    </a:srgbClr>
                  </a:outerShdw>
                </a:effectLst>
              </a:rPr>
              <a:t>).</a:t>
            </a:r>
          </a:p>
          <a:p>
            <a:pPr>
              <a:spcBef>
                <a:spcPts val="601"/>
              </a:spcBef>
            </a:pPr>
            <a:r>
              <a:rPr lang="en-US" sz="2100" dirty="0">
                <a:solidFill>
                  <a:srgbClr val="FF0000"/>
                </a:solidFill>
                <a:effectLst>
                  <a:outerShdw blurRad="38100" dist="38100" dir="2700000" algn="tl">
                    <a:srgbClr val="000000">
                      <a:alpha val="43137"/>
                    </a:srgbClr>
                  </a:outerShdw>
                </a:effectLst>
              </a:rPr>
              <a:t>On a hot summer day, pressure in a car tire increases over what it would be on a cold winter day. Tire pressure often drops significantly in the winter.</a:t>
            </a:r>
          </a:p>
          <a:p>
            <a:pPr>
              <a:spcBef>
                <a:spcPts val="601"/>
              </a:spcBef>
            </a:pPr>
            <a:r>
              <a:rPr lang="en-US" b="1" dirty="0">
                <a:solidFill>
                  <a:srgbClr val="7030A0"/>
                </a:solidFill>
                <a:effectLst>
                  <a:outerShdw blurRad="38100" dist="38100" dir="2700000" algn="tl">
                    <a:srgbClr val="000000">
                      <a:alpha val="43137"/>
                    </a:srgbClr>
                  </a:outerShdw>
                </a:effectLst>
              </a:rPr>
              <a:t>The temperature of a sample of gas in a steel tank at 30.0 kPa (</a:t>
            </a:r>
            <a:r>
              <a:rPr lang="en-US" b="1" dirty="0">
                <a:effectLst>
                  <a:outerShdw blurRad="38100" dist="38100" dir="2700000" algn="tl">
                    <a:srgbClr val="000000">
                      <a:alpha val="43137"/>
                    </a:srgbClr>
                  </a:outerShdw>
                </a:effectLst>
              </a:rPr>
              <a:t>P1</a:t>
            </a:r>
            <a:r>
              <a:rPr lang="en-US" b="1" dirty="0">
                <a:solidFill>
                  <a:srgbClr val="7030A0"/>
                </a:solidFill>
                <a:effectLst>
                  <a:outerShdw blurRad="38100" dist="38100" dir="2700000" algn="tl">
                    <a:srgbClr val="000000">
                      <a:alpha val="43137"/>
                    </a:srgbClr>
                  </a:outerShdw>
                </a:effectLst>
              </a:rPr>
              <a:t>) is increased from –100.0˚C (</a:t>
            </a:r>
            <a:r>
              <a:rPr lang="en-US" b="1" dirty="0">
                <a:effectLst>
                  <a:outerShdw blurRad="38100" dist="38100" dir="2700000" algn="tl">
                    <a:srgbClr val="000000">
                      <a:alpha val="43137"/>
                    </a:srgbClr>
                  </a:outerShdw>
                </a:effectLst>
              </a:rPr>
              <a:t>T1</a:t>
            </a:r>
            <a:r>
              <a:rPr lang="en-US" b="1" dirty="0">
                <a:solidFill>
                  <a:srgbClr val="7030A0"/>
                </a:solidFill>
                <a:effectLst>
                  <a:outerShdw blurRad="38100" dist="38100" dir="2700000" algn="tl">
                    <a:srgbClr val="000000">
                      <a:alpha val="43137"/>
                    </a:srgbClr>
                  </a:outerShdw>
                </a:effectLst>
              </a:rPr>
              <a:t>) to 25.0˚ C (</a:t>
            </a:r>
            <a:r>
              <a:rPr lang="en-US" b="1" dirty="0">
                <a:effectLst>
                  <a:outerShdw blurRad="38100" dist="38100" dir="2700000" algn="tl">
                    <a:srgbClr val="000000">
                      <a:alpha val="43137"/>
                    </a:srgbClr>
                  </a:outerShdw>
                </a:effectLst>
              </a:rPr>
              <a:t>T2</a:t>
            </a:r>
            <a:r>
              <a:rPr lang="en-US" b="1" dirty="0">
                <a:solidFill>
                  <a:srgbClr val="7030A0"/>
                </a:solidFill>
                <a:effectLst>
                  <a:outerShdw blurRad="38100" dist="38100" dir="2700000" algn="tl">
                    <a:srgbClr val="000000">
                      <a:alpha val="43137"/>
                    </a:srgbClr>
                  </a:outerShdw>
                </a:effectLst>
              </a:rPr>
              <a:t>) .  What is the final </a:t>
            </a:r>
            <a:r>
              <a:rPr lang="en-US" b="1" dirty="0">
                <a:solidFill>
                  <a:srgbClr val="FFFF00"/>
                </a:solidFill>
                <a:effectLst>
                  <a:outerShdw blurRad="38100" dist="38100" dir="2700000" algn="tl">
                    <a:srgbClr val="000000">
                      <a:alpha val="43137"/>
                    </a:srgbClr>
                  </a:outerShdw>
                </a:effectLst>
              </a:rPr>
              <a:t>pressure</a:t>
            </a:r>
            <a:r>
              <a:rPr lang="en-US" b="1" dirty="0">
                <a:solidFill>
                  <a:srgbClr val="7030A0"/>
                </a:solidFill>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P2</a:t>
            </a:r>
            <a:r>
              <a:rPr lang="en-US" b="1" dirty="0">
                <a:solidFill>
                  <a:srgbClr val="7030A0"/>
                </a:solidFill>
                <a:effectLst>
                  <a:outerShdw blurRad="38100" dist="38100" dir="2700000" algn="tl">
                    <a:srgbClr val="000000">
                      <a:alpha val="43137"/>
                    </a:srgbClr>
                  </a:outerShdw>
                </a:effectLst>
              </a:rPr>
              <a:t>) inside the tank?</a:t>
            </a:r>
          </a:p>
          <a:p>
            <a:pPr>
              <a:spcBef>
                <a:spcPts val="601"/>
              </a:spcBef>
            </a:pPr>
            <a:r>
              <a:rPr lang="en-US" b="1" dirty="0">
                <a:solidFill>
                  <a:srgbClr val="7030A0"/>
                </a:solidFill>
                <a:effectLst>
                  <a:outerShdw blurRad="38100" dist="38100" dir="2700000" algn="tl">
                    <a:srgbClr val="000000">
                      <a:alpha val="43137"/>
                    </a:srgbClr>
                  </a:outerShdw>
                </a:effectLst>
              </a:rPr>
              <a:t> </a:t>
            </a:r>
            <a:r>
              <a:rPr lang="en-US" sz="2100" dirty="0">
                <a:effectLst>
                  <a:outerShdw blurRad="38100" dist="38100" dir="2700000" algn="tl">
                    <a:srgbClr val="000000">
                      <a:alpha val="43137"/>
                    </a:srgbClr>
                  </a:outerShdw>
                </a:effectLst>
              </a:rPr>
              <a:t>	T</a:t>
            </a:r>
            <a:r>
              <a:rPr lang="en-US" sz="2100" baseline="-25000" dirty="0">
                <a:effectLst>
                  <a:outerShdw blurRad="38100" dist="38100" dir="2700000" algn="tl">
                    <a:srgbClr val="000000">
                      <a:alpha val="43137"/>
                    </a:srgbClr>
                  </a:outerShdw>
                </a:effectLst>
              </a:rPr>
              <a:t>1</a:t>
            </a:r>
            <a:r>
              <a:rPr lang="en-US" sz="2100" dirty="0">
                <a:effectLst>
                  <a:outerShdw blurRad="38100" dist="38100" dir="2700000" algn="tl">
                    <a:srgbClr val="000000">
                      <a:alpha val="43137"/>
                    </a:srgbClr>
                  </a:outerShdw>
                </a:effectLst>
              </a:rPr>
              <a:t> = -100.0 C </a:t>
            </a:r>
            <a:r>
              <a:rPr lang="en-US" sz="2100" dirty="0">
                <a:solidFill>
                  <a:srgbClr val="0070C0"/>
                </a:solidFill>
                <a:effectLst>
                  <a:outerShdw blurRad="38100" dist="38100" dir="2700000" algn="tl">
                    <a:srgbClr val="000000">
                      <a:alpha val="43137"/>
                    </a:srgbClr>
                  </a:outerShdw>
                </a:effectLst>
              </a:rPr>
              <a:t>= 173 K</a:t>
            </a:r>
            <a:r>
              <a:rPr lang="en-US" sz="2100" dirty="0">
                <a:effectLst>
                  <a:outerShdw blurRad="38100" dist="38100" dir="2700000" algn="tl">
                    <a:srgbClr val="000000">
                      <a:alpha val="43137"/>
                    </a:srgbClr>
                  </a:outerShdw>
                </a:effectLst>
              </a:rPr>
              <a:t>	T</a:t>
            </a:r>
            <a:r>
              <a:rPr lang="en-US" sz="2100" baseline="-25000" dirty="0">
                <a:effectLst>
                  <a:outerShdw blurRad="38100" dist="38100" dir="2700000" algn="tl">
                    <a:srgbClr val="000000">
                      <a:alpha val="43137"/>
                    </a:srgbClr>
                  </a:outerShdw>
                </a:effectLst>
              </a:rPr>
              <a:t>2</a:t>
            </a:r>
            <a:r>
              <a:rPr lang="en-US" sz="2100" dirty="0">
                <a:effectLst>
                  <a:outerShdw blurRad="38100" dist="38100" dir="2700000" algn="tl">
                    <a:srgbClr val="000000">
                      <a:alpha val="43137"/>
                    </a:srgbClr>
                  </a:outerShdw>
                </a:effectLst>
              </a:rPr>
              <a:t> = 25.0 C = 298 K</a:t>
            </a:r>
          </a:p>
          <a:p>
            <a:pPr>
              <a:spcBef>
                <a:spcPts val="1200"/>
              </a:spcBef>
              <a:tabLst>
                <a:tab pos="2230079" algn="l"/>
                <a:tab pos="4561530" algn="l"/>
              </a:tabLst>
            </a:pPr>
            <a:r>
              <a:rPr lang="en-US" sz="2100" dirty="0">
                <a:effectLst>
                  <a:outerShdw blurRad="38100" dist="38100" dir="2700000" algn="tl">
                    <a:srgbClr val="000000">
                      <a:alpha val="43137"/>
                    </a:srgbClr>
                  </a:outerShdw>
                </a:effectLst>
              </a:rPr>
              <a:t>P</a:t>
            </a:r>
            <a:r>
              <a:rPr lang="en-US" sz="2100" baseline="-25000" dirty="0">
                <a:effectLst>
                  <a:outerShdw blurRad="38100" dist="38100" dir="2700000" algn="tl">
                    <a:srgbClr val="000000">
                      <a:alpha val="43137"/>
                    </a:srgbClr>
                  </a:outerShdw>
                </a:effectLst>
              </a:rPr>
              <a:t>1</a:t>
            </a:r>
            <a:r>
              <a:rPr lang="en-US" sz="2100" dirty="0">
                <a:effectLst>
                  <a:outerShdw blurRad="38100" dist="38100" dir="2700000" algn="tl">
                    <a:srgbClr val="000000">
                      <a:alpha val="43137"/>
                    </a:srgbClr>
                  </a:outerShdw>
                </a:effectLst>
              </a:rPr>
              <a:t>/T</a:t>
            </a:r>
            <a:r>
              <a:rPr lang="en-US" sz="2100" baseline="-25000" dirty="0">
                <a:effectLst>
                  <a:outerShdw blurRad="38100" dist="38100" dir="2700000" algn="tl">
                    <a:srgbClr val="000000">
                      <a:alpha val="43137"/>
                    </a:srgbClr>
                  </a:outerShdw>
                </a:effectLst>
              </a:rPr>
              <a:t>1</a:t>
            </a:r>
            <a:r>
              <a:rPr lang="en-US" sz="2100" dirty="0">
                <a:effectLst>
                  <a:outerShdw blurRad="38100" dist="38100" dir="2700000" algn="tl">
                    <a:srgbClr val="000000">
                      <a:alpha val="43137"/>
                    </a:srgbClr>
                  </a:outerShdw>
                </a:effectLst>
              </a:rPr>
              <a:t> = P</a:t>
            </a:r>
            <a:r>
              <a:rPr lang="en-US" sz="2100" baseline="-25000" dirty="0">
                <a:effectLst>
                  <a:outerShdw blurRad="38100" dist="38100" dir="2700000" algn="tl">
                    <a:srgbClr val="000000">
                      <a:alpha val="43137"/>
                    </a:srgbClr>
                  </a:outerShdw>
                </a:effectLst>
              </a:rPr>
              <a:t>2</a:t>
            </a:r>
            <a:r>
              <a:rPr lang="en-US" sz="2100" dirty="0">
                <a:effectLst>
                  <a:outerShdw blurRad="38100" dist="38100" dir="2700000" algn="tl">
                    <a:srgbClr val="000000">
                      <a:alpha val="43137"/>
                    </a:srgbClr>
                  </a:outerShdw>
                </a:effectLst>
              </a:rPr>
              <a:t>/T</a:t>
            </a:r>
            <a:r>
              <a:rPr lang="en-US" sz="2100" baseline="-25000" dirty="0">
                <a:effectLst>
                  <a:outerShdw blurRad="38100" dist="38100" dir="2700000" algn="tl">
                    <a:srgbClr val="000000">
                      <a:alpha val="43137"/>
                    </a:srgbClr>
                  </a:outerShdw>
                </a:effectLst>
              </a:rPr>
              <a:t>2</a:t>
            </a:r>
            <a:r>
              <a:rPr lang="en-US" sz="2100" dirty="0">
                <a:effectLst>
                  <a:outerShdw blurRad="38100" dist="38100" dir="2700000" algn="tl">
                    <a:srgbClr val="000000">
                      <a:alpha val="43137"/>
                    </a:srgbClr>
                  </a:outerShdw>
                </a:effectLst>
              </a:rPr>
              <a:t>	</a:t>
            </a:r>
            <a:r>
              <a:rPr lang="en-US" sz="2100" dirty="0">
                <a:solidFill>
                  <a:srgbClr val="FF0000"/>
                </a:solidFill>
                <a:effectLst>
                  <a:outerShdw blurRad="38100" dist="38100" dir="2700000" algn="tl">
                    <a:srgbClr val="000000">
                      <a:alpha val="43137"/>
                    </a:srgbClr>
                  </a:outerShdw>
                </a:effectLst>
              </a:rPr>
              <a:t>P</a:t>
            </a:r>
            <a:r>
              <a:rPr lang="en-US" sz="2100" baseline="-25000" dirty="0">
                <a:solidFill>
                  <a:srgbClr val="FF0000"/>
                </a:solidFill>
                <a:effectLst>
                  <a:outerShdw blurRad="38100" dist="38100" dir="2700000" algn="tl">
                    <a:srgbClr val="000000">
                      <a:alpha val="43137"/>
                    </a:srgbClr>
                  </a:outerShdw>
                </a:effectLst>
              </a:rPr>
              <a:t>2</a:t>
            </a:r>
            <a:r>
              <a:rPr lang="en-US" sz="2100" dirty="0">
                <a:solidFill>
                  <a:srgbClr val="FF0000"/>
                </a:solidFill>
                <a:effectLst>
                  <a:outerShdw blurRad="38100" dist="38100" dir="2700000" algn="tl">
                    <a:srgbClr val="000000">
                      <a:alpha val="43137"/>
                    </a:srgbClr>
                  </a:outerShdw>
                </a:effectLst>
              </a:rPr>
              <a:t> = P</a:t>
            </a:r>
            <a:r>
              <a:rPr lang="en-US" sz="2100" baseline="-25000" dirty="0">
                <a:solidFill>
                  <a:srgbClr val="FF0000"/>
                </a:solidFill>
                <a:effectLst>
                  <a:outerShdw blurRad="38100" dist="38100" dir="2700000" algn="tl">
                    <a:srgbClr val="000000">
                      <a:alpha val="43137"/>
                    </a:srgbClr>
                  </a:outerShdw>
                </a:effectLst>
              </a:rPr>
              <a:t>1</a:t>
            </a:r>
            <a:r>
              <a:rPr lang="en-US" sz="2100" dirty="0">
                <a:solidFill>
                  <a:srgbClr val="FF0000"/>
                </a:solidFill>
                <a:effectLst>
                  <a:outerShdw blurRad="38100" dist="38100" dir="2700000" algn="tl">
                    <a:srgbClr val="000000">
                      <a:alpha val="43137"/>
                    </a:srgbClr>
                  </a:outerShdw>
                </a:effectLst>
              </a:rPr>
              <a:t>T</a:t>
            </a:r>
            <a:r>
              <a:rPr lang="en-US" sz="2100" baseline="-25000" dirty="0">
                <a:solidFill>
                  <a:srgbClr val="FF0000"/>
                </a:solidFill>
                <a:effectLst>
                  <a:outerShdw blurRad="38100" dist="38100" dir="2700000" algn="tl">
                    <a:srgbClr val="000000">
                      <a:alpha val="43137"/>
                    </a:srgbClr>
                  </a:outerShdw>
                </a:effectLst>
              </a:rPr>
              <a:t>2</a:t>
            </a:r>
            <a:r>
              <a:rPr lang="en-US" sz="2100" dirty="0">
                <a:solidFill>
                  <a:srgbClr val="FF0000"/>
                </a:solidFill>
                <a:effectLst>
                  <a:outerShdw blurRad="38100" dist="38100" dir="2700000" algn="tl">
                    <a:srgbClr val="000000">
                      <a:alpha val="43137"/>
                    </a:srgbClr>
                  </a:outerShdw>
                </a:effectLst>
              </a:rPr>
              <a:t> / T</a:t>
            </a:r>
            <a:r>
              <a:rPr lang="en-US" sz="2100" baseline="-25000" dirty="0">
                <a:solidFill>
                  <a:srgbClr val="FF0000"/>
                </a:solidFill>
                <a:effectLst>
                  <a:outerShdw blurRad="38100" dist="38100" dir="2700000" algn="tl">
                    <a:srgbClr val="000000">
                      <a:alpha val="43137"/>
                    </a:srgbClr>
                  </a:outerShdw>
                </a:effectLst>
              </a:rPr>
              <a:t>1</a:t>
            </a:r>
            <a:r>
              <a:rPr lang="en-US" sz="2100" dirty="0">
                <a:solidFill>
                  <a:srgbClr val="FF0000"/>
                </a:solidFill>
                <a:effectLst>
                  <a:outerShdw blurRad="38100" dist="38100" dir="2700000" algn="tl">
                    <a:srgbClr val="000000">
                      <a:alpha val="43137"/>
                    </a:srgbClr>
                  </a:outerShdw>
                </a:effectLst>
              </a:rPr>
              <a:t>  </a:t>
            </a:r>
            <a:r>
              <a:rPr lang="en-US" sz="2100" dirty="0">
                <a:effectLst>
                  <a:outerShdw blurRad="38100" dist="38100" dir="2700000" algn="tl">
                    <a:srgbClr val="000000">
                      <a:alpha val="43137"/>
                    </a:srgbClr>
                  </a:outerShdw>
                </a:effectLst>
              </a:rPr>
              <a:t>	P</a:t>
            </a:r>
            <a:r>
              <a:rPr lang="en-US" sz="2100" baseline="-25000" dirty="0">
                <a:effectLst>
                  <a:outerShdw blurRad="38100" dist="38100" dir="2700000" algn="tl">
                    <a:srgbClr val="000000">
                      <a:alpha val="43137"/>
                    </a:srgbClr>
                  </a:outerShdw>
                </a:effectLst>
              </a:rPr>
              <a:t>2</a:t>
            </a:r>
            <a:r>
              <a:rPr lang="en-US" sz="2100" dirty="0">
                <a:effectLst>
                  <a:outerShdw blurRad="38100" dist="38100" dir="2700000" algn="tl">
                    <a:srgbClr val="000000">
                      <a:alpha val="43137"/>
                    </a:srgbClr>
                  </a:outerShdw>
                </a:effectLst>
              </a:rPr>
              <a:t> = (30.0 </a:t>
            </a:r>
            <a:r>
              <a:rPr lang="en-US" sz="2100" dirty="0" err="1">
                <a:effectLst>
                  <a:outerShdw blurRad="38100" dist="38100" dir="2700000" algn="tl">
                    <a:srgbClr val="000000">
                      <a:alpha val="43137"/>
                    </a:srgbClr>
                  </a:outerShdw>
                </a:effectLst>
              </a:rPr>
              <a:t>kPa</a:t>
            </a:r>
            <a:r>
              <a:rPr lang="en-US" sz="2100" dirty="0">
                <a:effectLst>
                  <a:outerShdw blurRad="38100" dist="38100" dir="2700000" algn="tl">
                    <a:srgbClr val="000000">
                      <a:alpha val="43137"/>
                    </a:srgbClr>
                  </a:outerShdw>
                </a:effectLst>
              </a:rPr>
              <a:t>)(298 K)/(173 K)</a:t>
            </a:r>
          </a:p>
          <a:p>
            <a:pPr algn="ctr">
              <a:spcBef>
                <a:spcPts val="1200"/>
              </a:spcBef>
            </a:pPr>
            <a:r>
              <a:rPr lang="en-US" sz="2100" u="sng" dirty="0">
                <a:solidFill>
                  <a:srgbClr val="FF0000"/>
                </a:solidFill>
                <a:effectLst>
                  <a:outerShdw blurRad="38100" dist="38100" dir="2700000" algn="tl">
                    <a:srgbClr val="000000">
                      <a:alpha val="43137"/>
                    </a:srgbClr>
                  </a:outerShdw>
                </a:effectLst>
              </a:rPr>
              <a:t>P</a:t>
            </a:r>
            <a:r>
              <a:rPr lang="en-US" sz="2100" u="sng" baseline="-25000" dirty="0">
                <a:solidFill>
                  <a:srgbClr val="FF0000"/>
                </a:solidFill>
                <a:effectLst>
                  <a:outerShdw blurRad="38100" dist="38100" dir="2700000" algn="tl">
                    <a:srgbClr val="000000">
                      <a:alpha val="43137"/>
                    </a:srgbClr>
                  </a:outerShdw>
                </a:effectLst>
              </a:rPr>
              <a:t>2</a:t>
            </a:r>
            <a:r>
              <a:rPr lang="en-US" sz="2100" u="sng" dirty="0">
                <a:solidFill>
                  <a:srgbClr val="FF0000"/>
                </a:solidFill>
                <a:effectLst>
                  <a:outerShdw blurRad="38100" dist="38100" dir="2700000" algn="tl">
                    <a:srgbClr val="000000">
                      <a:alpha val="43137"/>
                    </a:srgbClr>
                  </a:outerShdw>
                </a:effectLst>
              </a:rPr>
              <a:t>  =  51.7 </a:t>
            </a:r>
            <a:r>
              <a:rPr lang="en-US" sz="2100" u="sng" dirty="0" err="1">
                <a:solidFill>
                  <a:srgbClr val="FF0000"/>
                </a:solidFill>
                <a:effectLst>
                  <a:outerShdw blurRad="38100" dist="38100" dir="2700000" algn="tl">
                    <a:srgbClr val="000000">
                      <a:alpha val="43137"/>
                    </a:srgbClr>
                  </a:outerShdw>
                </a:effectLst>
              </a:rPr>
              <a:t>kPa</a:t>
            </a:r>
            <a:r>
              <a:rPr lang="en-US" sz="2100" dirty="0">
                <a:solidFill>
                  <a:srgbClr val="FF0000"/>
                </a:solidFill>
                <a:effectLst>
                  <a:outerShdw blurRad="38100" dist="38100" dir="2700000" algn="tl">
                    <a:srgbClr val="000000">
                      <a:alpha val="43137"/>
                    </a:srgbClr>
                  </a:outerShdw>
                </a:effectLst>
              </a:rPr>
              <a:t>  </a:t>
            </a:r>
            <a:r>
              <a:rPr lang="en-US" sz="2100" dirty="0">
                <a:solidFill>
                  <a:srgbClr val="00B050"/>
                </a:solidFill>
                <a:effectLst>
                  <a:outerShdw blurRad="38100" dist="38100" dir="2700000" algn="tl">
                    <a:srgbClr val="000000">
                      <a:alpha val="43137"/>
                    </a:srgbClr>
                  </a:outerShdw>
                </a:effectLst>
              </a:rPr>
              <a:t>(notice T ↑ P ↑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19" y="24"/>
            <a:ext cx="1752599" cy="156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277836" y="6"/>
            <a:ext cx="4113563" cy="507619"/>
          </a:xfrm>
          <a:prstGeom prst="rect">
            <a:avLst/>
          </a:prstGeom>
          <a:solidFill>
            <a:schemeClr val="accent6">
              <a:lumMod val="50000"/>
            </a:schemeClr>
          </a:solidFill>
        </p:spPr>
        <p:txBody>
          <a:bodyPr wrap="square" lIns="91229" tIns="45615" rIns="91229" bIns="45615" rtlCol="0">
            <a:spAutoFit/>
          </a:bodyPr>
          <a:lstStyle/>
          <a:p>
            <a:pPr algn="ctr"/>
            <a:r>
              <a:rPr lang="en-GB" sz="2700" dirty="0">
                <a:solidFill>
                  <a:srgbClr val="FFFF00"/>
                </a:solidFill>
                <a:effectLst>
                  <a:outerShdw blurRad="38100" dist="38100" dir="2700000" algn="tl">
                    <a:srgbClr val="000000">
                      <a:alpha val="43137"/>
                    </a:srgbClr>
                  </a:outerShdw>
                </a:effectLst>
                <a:latin typeface="Arial" charset="0"/>
              </a:rPr>
              <a:t>Gay-Lussac’s Law</a:t>
            </a:r>
          </a:p>
        </p:txBody>
      </p:sp>
      <p:pic>
        <p:nvPicPr>
          <p:cNvPr id="9" name="Picture 8" descr="think_about_it-01.eps"/>
          <p:cNvPicPr/>
          <p:nvPr/>
        </p:nvPicPr>
        <p:blipFill>
          <a:blip r:embed="rId4">
            <a:extLst>
              <a:ext uri="{28A0092B-C50C-407E-A947-70E740481C1C}">
                <a14:useLocalDpi xmlns:a14="http://schemas.microsoft.com/office/drawing/2010/main" val="0"/>
              </a:ext>
            </a:extLst>
          </a:blip>
          <a:stretch>
            <a:fillRect/>
          </a:stretch>
        </p:blipFill>
        <p:spPr>
          <a:xfrm>
            <a:off x="18" y="0"/>
            <a:ext cx="1142047" cy="842010"/>
          </a:xfrm>
          <a:prstGeom prst="rect">
            <a:avLst/>
          </a:prstGeom>
        </p:spPr>
      </p:pic>
    </p:spTree>
    <p:extLst>
      <p:ext uri="{BB962C8B-B14F-4D97-AF65-F5344CB8AC3E}">
        <p14:creationId xmlns:p14="http://schemas.microsoft.com/office/powerpoint/2010/main" val="229196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143000"/>
            <a:ext cx="8229600" cy="5562600"/>
          </a:xfrm>
          <a:prstGeom prst="rect">
            <a:avLst/>
          </a:prstGeom>
        </p:spPr>
        <p:txBody>
          <a:bodyPr>
            <a:noAutofit/>
          </a:bodyPr>
          <a:lstStyle/>
          <a:p>
            <a:pPr marL="0" algn="ctr"/>
            <a:r>
              <a:rPr lang="en-US" sz="3600" b="0" dirty="0">
                <a:solidFill>
                  <a:srgbClr val="FF0000"/>
                </a:solidFill>
              </a:rPr>
              <a:t>Charles’ Law &amp; Gay-Lussac’s Law</a:t>
            </a:r>
          </a:p>
          <a:p>
            <a:pPr marL="0"/>
            <a:endParaRPr lang="en-US" sz="2400" b="0" dirty="0">
              <a:solidFill>
                <a:schemeClr val="accent2">
                  <a:lumMod val="50000"/>
                </a:schemeClr>
              </a:solidFill>
            </a:endParaRPr>
          </a:p>
          <a:p>
            <a:pPr marL="0"/>
            <a:r>
              <a:rPr lang="en-US" sz="2400" b="0" dirty="0">
                <a:solidFill>
                  <a:schemeClr val="accent2">
                    <a:lumMod val="50000"/>
                  </a:schemeClr>
                </a:solidFill>
              </a:rPr>
              <a:t>Watch the video on Learning CTR Online:</a:t>
            </a:r>
          </a:p>
          <a:p>
            <a:pPr marL="0"/>
            <a:endParaRPr lang="en-US" sz="800" b="0" dirty="0">
              <a:solidFill>
                <a:schemeClr val="accent2">
                  <a:lumMod val="50000"/>
                </a:schemeClr>
              </a:solidFill>
            </a:endParaRPr>
          </a:p>
          <a:p>
            <a:pPr marL="0" marR="0">
              <a:lnSpc>
                <a:spcPct val="115000"/>
              </a:lnSpc>
              <a:spcBef>
                <a:spcPts val="0"/>
              </a:spcBef>
              <a:spcAft>
                <a:spcPts val="0"/>
              </a:spcAft>
            </a:pPr>
            <a:r>
              <a:rPr lang="en-US" sz="2800" u="sng" dirty="0">
                <a:solidFill>
                  <a:srgbClr val="0000FF"/>
                </a:solidFill>
                <a:effectLst/>
                <a:ea typeface="Calibri" panose="020F0502020204030204" pitchFamily="34" charset="0"/>
                <a:cs typeface="Times New Roman" panose="02020603050405020304" pitchFamily="18" charset="0"/>
                <a:hlinkClick r:id="rId2"/>
              </a:rPr>
              <a:t>http://somup.com/cFX10cn17m</a:t>
            </a:r>
            <a:r>
              <a:rPr lang="en-US" sz="2800" dirty="0">
                <a:effectLst/>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2800" dirty="0">
                <a:effectLst/>
                <a:ea typeface="Calibri" panose="020F0502020204030204" pitchFamily="34" charset="0"/>
                <a:cs typeface="Times New Roman" panose="02020603050405020304" pitchFamily="18" charset="0"/>
              </a:rPr>
              <a:t>Charles' Law &amp; Gay-Lussac's Law ctr (3:12)</a:t>
            </a:r>
          </a:p>
          <a:p>
            <a:pPr marL="0"/>
            <a:endParaRPr lang="en-US" sz="800" b="0" dirty="0">
              <a:solidFill>
                <a:schemeClr val="accent2">
                  <a:lumMod val="50000"/>
                </a:schemeClr>
              </a:solidFill>
            </a:endParaRPr>
          </a:p>
          <a:p>
            <a:pPr marL="973138" indent="-571500">
              <a:spcBef>
                <a:spcPts val="1800"/>
              </a:spcBef>
              <a:buFont typeface="Arial" panose="020B0604020202020204" pitchFamily="34" charset="0"/>
              <a:buChar char="•"/>
            </a:pPr>
            <a:r>
              <a:rPr lang="en-US" sz="3600" b="0" dirty="0">
                <a:solidFill>
                  <a:srgbClr val="00B050"/>
                </a:solidFill>
              </a:rPr>
              <a:t>Volume vs. Temperature</a:t>
            </a:r>
          </a:p>
          <a:p>
            <a:pPr marL="973138" indent="-571500">
              <a:spcBef>
                <a:spcPts val="1800"/>
              </a:spcBef>
              <a:buFont typeface="Arial" panose="020B0604020202020204" pitchFamily="34" charset="0"/>
              <a:buChar char="•"/>
            </a:pPr>
            <a:r>
              <a:rPr lang="en-US" sz="3600" b="0" dirty="0">
                <a:solidFill>
                  <a:srgbClr val="7030A0"/>
                </a:solidFill>
              </a:rPr>
              <a:t>Pressure vs. Temperature</a:t>
            </a:r>
          </a:p>
        </p:txBody>
      </p:sp>
    </p:spTree>
    <p:extLst>
      <p:ext uri="{BB962C8B-B14F-4D97-AF65-F5344CB8AC3E}">
        <p14:creationId xmlns:p14="http://schemas.microsoft.com/office/powerpoint/2010/main" val="2882446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704359"/>
            <a:ext cx="8915399" cy="4354826"/>
          </a:xfrm>
          <a:prstGeom prst="rect">
            <a:avLst/>
          </a:prstGeom>
          <a:noFill/>
        </p:spPr>
        <p:txBody>
          <a:bodyPr wrap="square" lIns="91229" tIns="45615" rIns="91229" bIns="45615" rtlCol="0">
            <a:spAutoFit/>
          </a:bodyPr>
          <a:lstStyle/>
          <a:p>
            <a:r>
              <a:rPr lang="en-US" dirty="0" err="1">
                <a:latin typeface="Arial" charset="0"/>
              </a:rPr>
              <a:t>Amedeo</a:t>
            </a:r>
            <a:r>
              <a:rPr lang="en-US" dirty="0">
                <a:latin typeface="Arial" charset="0"/>
              </a:rPr>
              <a:t> Avogadro (1776-1856) experimented with only </a:t>
            </a:r>
            <a:r>
              <a:rPr lang="en-US" dirty="0">
                <a:solidFill>
                  <a:srgbClr val="FF0000"/>
                </a:solidFill>
                <a:effectLst>
                  <a:outerShdw blurRad="38100" dist="38100" dir="2700000" algn="tl">
                    <a:srgbClr val="000000">
                      <a:alpha val="43137"/>
                    </a:srgbClr>
                  </a:outerShdw>
                </a:effectLst>
                <a:latin typeface="Arial" charset="0"/>
              </a:rPr>
              <a:t>volume</a:t>
            </a:r>
            <a:r>
              <a:rPr lang="en-US" dirty="0">
                <a:solidFill>
                  <a:srgbClr val="FF0000"/>
                </a:solidFill>
                <a:latin typeface="Arial" charset="0"/>
              </a:rPr>
              <a:t> </a:t>
            </a:r>
            <a:r>
              <a:rPr lang="en-US" dirty="0">
                <a:latin typeface="Arial" charset="0"/>
              </a:rPr>
              <a:t>and </a:t>
            </a:r>
            <a:r>
              <a:rPr lang="en-US" dirty="0">
                <a:solidFill>
                  <a:srgbClr val="00B050"/>
                </a:solidFill>
                <a:effectLst>
                  <a:outerShdw blurRad="38100" dist="38100" dir="2700000" algn="tl">
                    <a:srgbClr val="000000">
                      <a:alpha val="43137"/>
                    </a:srgbClr>
                  </a:outerShdw>
                </a:effectLst>
                <a:latin typeface="Arial" charset="0"/>
              </a:rPr>
              <a:t>moles</a:t>
            </a:r>
            <a:r>
              <a:rPr lang="en-US" dirty="0">
                <a:solidFill>
                  <a:srgbClr val="00B050"/>
                </a:solidFill>
                <a:latin typeface="Arial" charset="0"/>
              </a:rPr>
              <a:t> </a:t>
            </a:r>
            <a:r>
              <a:rPr lang="en-US" dirty="0">
                <a:latin typeface="Arial" charset="0"/>
              </a:rPr>
              <a:t>of a gas, so he held the </a:t>
            </a:r>
            <a:r>
              <a:rPr lang="en-US" dirty="0">
                <a:solidFill>
                  <a:srgbClr val="7030A0"/>
                </a:solidFill>
                <a:latin typeface="Arial" charset="0"/>
              </a:rPr>
              <a:t>pressure</a:t>
            </a:r>
            <a:r>
              <a:rPr lang="en-US" dirty="0">
                <a:latin typeface="Arial" charset="0"/>
              </a:rPr>
              <a:t> and </a:t>
            </a:r>
            <a:r>
              <a:rPr lang="en-US" dirty="0">
                <a:solidFill>
                  <a:srgbClr val="00B0F0"/>
                </a:solidFill>
                <a:latin typeface="Arial" charset="0"/>
              </a:rPr>
              <a:t>temperature </a:t>
            </a:r>
            <a:r>
              <a:rPr lang="en-US" dirty="0">
                <a:latin typeface="Arial" charset="0"/>
              </a:rPr>
              <a:t>of the gas constant.</a:t>
            </a:r>
          </a:p>
          <a:p>
            <a:pPr algn="ctr"/>
            <a:r>
              <a:rPr lang="en-US" dirty="0">
                <a:latin typeface="Arial" charset="0"/>
              </a:rPr>
              <a:t> </a:t>
            </a:r>
            <a:endParaRPr lang="en-US" sz="4000" dirty="0">
              <a:solidFill>
                <a:srgbClr val="FFFF00"/>
              </a:solidFill>
              <a:latin typeface="Arial" charset="0"/>
            </a:endParaRPr>
          </a:p>
          <a:p>
            <a:pPr>
              <a:tabLst>
                <a:tab pos="225425" algn="l"/>
              </a:tabLst>
            </a:pPr>
            <a:r>
              <a:rPr lang="en-US" sz="4000" dirty="0">
                <a:solidFill>
                  <a:srgbClr val="FF0000"/>
                </a:solidFill>
                <a:sym typeface="Wingdings"/>
              </a:rPr>
              <a:t>	</a:t>
            </a:r>
            <a:r>
              <a:rPr lang="en-US" sz="4000" strike="sngStrike" dirty="0">
                <a:sym typeface="Wingdings"/>
              </a:rPr>
              <a:t>P</a:t>
            </a:r>
            <a:r>
              <a:rPr lang="en-US" sz="4000" dirty="0">
                <a:solidFill>
                  <a:srgbClr val="FF0000"/>
                </a:solidFill>
                <a:effectLst>
                  <a:outerShdw blurRad="38100" dist="38100" dir="2700000" algn="tl">
                    <a:srgbClr val="000000">
                      <a:alpha val="43137"/>
                    </a:srgbClr>
                  </a:outerShdw>
                </a:effectLst>
                <a:sym typeface="Wingdings"/>
              </a:rPr>
              <a:t>V</a:t>
            </a:r>
            <a:r>
              <a:rPr lang="en-US" sz="4000" dirty="0">
                <a:sym typeface="Wingdings"/>
              </a:rPr>
              <a:t> = </a:t>
            </a:r>
            <a:r>
              <a:rPr lang="en-US" sz="4000" dirty="0" err="1">
                <a:solidFill>
                  <a:srgbClr val="00B050"/>
                </a:solidFill>
                <a:effectLst>
                  <a:outerShdw blurRad="38100" dist="38100" dir="2700000" algn="tl">
                    <a:srgbClr val="000000">
                      <a:alpha val="43137"/>
                    </a:srgbClr>
                  </a:outerShdw>
                </a:effectLst>
                <a:sym typeface="Wingdings"/>
              </a:rPr>
              <a:t>n</a:t>
            </a:r>
            <a:r>
              <a:rPr lang="en-US" sz="4000" strike="sngStrike" dirty="0" err="1">
                <a:sym typeface="Wingdings"/>
              </a:rPr>
              <a:t>RT</a:t>
            </a:r>
            <a:r>
              <a:rPr lang="en-US" sz="4000" dirty="0">
                <a:sym typeface="Wingdings"/>
              </a:rPr>
              <a:t> </a:t>
            </a:r>
            <a:r>
              <a:rPr lang="en-US" sz="4000" dirty="0"/>
              <a:t> </a:t>
            </a:r>
            <a:r>
              <a:rPr lang="en-US" sz="4000" dirty="0">
                <a:solidFill>
                  <a:srgbClr val="FFFF00"/>
                </a:solidFill>
              </a:rPr>
              <a:t>V = </a:t>
            </a:r>
            <a:r>
              <a:rPr lang="en-US" sz="4000" dirty="0" err="1">
                <a:solidFill>
                  <a:srgbClr val="FFFF00"/>
                </a:solidFill>
              </a:rPr>
              <a:t>kn</a:t>
            </a:r>
            <a:r>
              <a:rPr lang="en-US" sz="4000" dirty="0">
                <a:solidFill>
                  <a:srgbClr val="FFFF00"/>
                </a:solidFill>
              </a:rPr>
              <a:t> </a:t>
            </a:r>
            <a:r>
              <a:rPr lang="en-US" sz="4000" dirty="0">
                <a:solidFill>
                  <a:srgbClr val="FFFF00"/>
                </a:solidFill>
                <a:sym typeface="Wingdings" panose="05000000000000000000" pitchFamily="2" charset="2"/>
              </a:rPr>
              <a:t> </a:t>
            </a:r>
            <a:r>
              <a:rPr lang="en-US" sz="4000" dirty="0">
                <a:solidFill>
                  <a:srgbClr val="7030A0"/>
                </a:solidFill>
                <a:effectLst>
                  <a:outerShdw blurRad="38100" dist="38100" dir="2700000" algn="tl">
                    <a:srgbClr val="000000">
                      <a:alpha val="43137"/>
                    </a:srgbClr>
                  </a:outerShdw>
                </a:effectLst>
                <a:sym typeface="Wingdings" panose="05000000000000000000" pitchFamily="2" charset="2"/>
              </a:rPr>
              <a:t>k = V/n</a:t>
            </a:r>
          </a:p>
          <a:p>
            <a:pPr>
              <a:tabLst>
                <a:tab pos="225425" algn="l"/>
              </a:tabLst>
            </a:pPr>
            <a:endParaRPr lang="en-US" sz="4000" dirty="0">
              <a:solidFill>
                <a:srgbClr val="FFFF00"/>
              </a:solidFill>
              <a:sym typeface="Wingdings" panose="05000000000000000000" pitchFamily="2" charset="2"/>
            </a:endParaRPr>
          </a:p>
          <a:p>
            <a:pPr lvl="0">
              <a:tabLst>
                <a:tab pos="853706" algn="l"/>
              </a:tabLst>
            </a:pPr>
            <a:r>
              <a:rPr lang="en-US" sz="2400" i="1" dirty="0">
                <a:solidFill>
                  <a:srgbClr val="000000"/>
                </a:solidFill>
                <a:latin typeface="Times New Roman" panose="02020603050405020304" pitchFamily="18" charset="0"/>
                <a:cs typeface="Times New Roman" panose="02020603050405020304" pitchFamily="18" charset="0"/>
              </a:rPr>
              <a:t>What mathematical relationship does this show?</a:t>
            </a:r>
          </a:p>
          <a:p>
            <a:pPr>
              <a:tabLst>
                <a:tab pos="225425" algn="l"/>
              </a:tabLst>
            </a:pPr>
            <a:endParaRPr lang="en-US" sz="4000" dirty="0">
              <a:solidFill>
                <a:srgbClr val="FFFF00"/>
              </a:solidFill>
            </a:endParaRPr>
          </a:p>
          <a:p>
            <a:endParaRPr lang="en-US" sz="2700" baseline="-25000" dirty="0">
              <a:solidFill>
                <a:srgbClr val="A7EA52">
                  <a:lumMod val="50000"/>
                </a:srgbClr>
              </a:solidFill>
            </a:endParaRPr>
          </a:p>
          <a:p>
            <a:endParaRPr lang="en-US" dirty="0">
              <a:solidFill>
                <a:srgbClr val="5ECCF3">
                  <a:lumMod val="50000"/>
                </a:srgbClr>
              </a:solidFill>
            </a:endParaRPr>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solidFill>
                <a:prstClr val="black"/>
              </a:solidFill>
            </a:endParaRPr>
          </a:p>
        </p:txBody>
      </p:sp>
      <p:sp>
        <p:nvSpPr>
          <p:cNvPr id="4" name="Footer Placeholder 3"/>
          <p:cNvSpPr>
            <a:spLocks noGrp="1"/>
          </p:cNvSpPr>
          <p:nvPr>
            <p:ph type="ftr" sz="quarter" idx="10"/>
          </p:nvPr>
        </p:nvSpPr>
        <p:spPr/>
        <p:txBody>
          <a:bodyPr/>
          <a:lstStyle/>
          <a:p>
            <a:r>
              <a:rPr lang="en-US" altLang="en-US"/>
              <a:t>Chapter 14 Gas Laws</a:t>
            </a:r>
          </a:p>
        </p:txBody>
      </p:sp>
      <p:sp>
        <p:nvSpPr>
          <p:cNvPr id="7" name="TextBox 6"/>
          <p:cNvSpPr txBox="1"/>
          <p:nvPr/>
        </p:nvSpPr>
        <p:spPr>
          <a:xfrm>
            <a:off x="2242465" y="26802"/>
            <a:ext cx="4267199" cy="646119"/>
          </a:xfrm>
          <a:prstGeom prst="rect">
            <a:avLst/>
          </a:prstGeom>
          <a:solidFill>
            <a:srgbClr val="B54C8C"/>
          </a:solidFill>
        </p:spPr>
        <p:txBody>
          <a:bodyPr wrap="square" lIns="91229" tIns="45615" rIns="91229" bIns="45615" rtlCol="0">
            <a:spAutoFit/>
          </a:bodyPr>
          <a:lstStyle/>
          <a:p>
            <a:pPr algn="ctr"/>
            <a:r>
              <a:rPr lang="en-GB" sz="3600" dirty="0">
                <a:solidFill>
                  <a:srgbClr val="FFFF00"/>
                </a:solidFill>
                <a:effectLst>
                  <a:outerShdw blurRad="38100" dist="38100" dir="2700000" algn="tl">
                    <a:srgbClr val="000000">
                      <a:alpha val="43137"/>
                    </a:srgbClr>
                  </a:outerShdw>
                </a:effectLst>
                <a:latin typeface="Arial" charset="0"/>
              </a:rPr>
              <a:t>Avogadro’s Law</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0610" r="69719"/>
          <a:stretch/>
        </p:blipFill>
        <p:spPr bwMode="auto">
          <a:xfrm>
            <a:off x="7391401" y="1609618"/>
            <a:ext cx="1600199" cy="223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76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704359"/>
            <a:ext cx="8915399" cy="5755210"/>
          </a:xfrm>
          <a:prstGeom prst="rect">
            <a:avLst/>
          </a:prstGeom>
          <a:noFill/>
        </p:spPr>
        <p:txBody>
          <a:bodyPr wrap="square" lIns="91229" tIns="45615" rIns="91229" bIns="45615" rtlCol="0">
            <a:spAutoFit/>
          </a:bodyPr>
          <a:lstStyle/>
          <a:p>
            <a:r>
              <a:rPr lang="en-US" dirty="0" err="1">
                <a:latin typeface="Arial" charset="0"/>
              </a:rPr>
              <a:t>Amedeo</a:t>
            </a:r>
            <a:r>
              <a:rPr lang="en-US" dirty="0">
                <a:latin typeface="Arial" charset="0"/>
              </a:rPr>
              <a:t> Avogadro (1776-1856) experimented with only </a:t>
            </a:r>
            <a:r>
              <a:rPr lang="en-US" dirty="0">
                <a:solidFill>
                  <a:srgbClr val="FF0000"/>
                </a:solidFill>
                <a:latin typeface="Arial" charset="0"/>
              </a:rPr>
              <a:t>volume </a:t>
            </a:r>
            <a:r>
              <a:rPr lang="en-US" dirty="0">
                <a:latin typeface="Arial" charset="0"/>
              </a:rPr>
              <a:t>and </a:t>
            </a:r>
            <a:r>
              <a:rPr lang="en-US" dirty="0">
                <a:solidFill>
                  <a:srgbClr val="00B050"/>
                </a:solidFill>
                <a:latin typeface="Arial" charset="0"/>
              </a:rPr>
              <a:t>moles </a:t>
            </a:r>
            <a:r>
              <a:rPr lang="en-US" dirty="0">
                <a:latin typeface="Arial" charset="0"/>
              </a:rPr>
              <a:t>of a gas, so he held the </a:t>
            </a:r>
            <a:r>
              <a:rPr lang="en-US" dirty="0">
                <a:solidFill>
                  <a:srgbClr val="7030A0"/>
                </a:solidFill>
                <a:latin typeface="Arial" charset="0"/>
              </a:rPr>
              <a:t>pressure</a:t>
            </a:r>
            <a:r>
              <a:rPr lang="en-US" dirty="0">
                <a:latin typeface="Arial" charset="0"/>
              </a:rPr>
              <a:t> and </a:t>
            </a:r>
            <a:r>
              <a:rPr lang="en-US" dirty="0">
                <a:solidFill>
                  <a:srgbClr val="00B0F0"/>
                </a:solidFill>
                <a:latin typeface="Arial" charset="0"/>
              </a:rPr>
              <a:t>temperature </a:t>
            </a:r>
            <a:r>
              <a:rPr lang="en-US" dirty="0">
                <a:latin typeface="Arial" charset="0"/>
              </a:rPr>
              <a:t>of the gas constant.</a:t>
            </a:r>
          </a:p>
          <a:p>
            <a:pPr algn="ctr"/>
            <a:r>
              <a:rPr lang="en-US" dirty="0">
                <a:latin typeface="Arial" charset="0"/>
              </a:rPr>
              <a:t> </a:t>
            </a:r>
            <a:endParaRPr lang="en-US" sz="4000" dirty="0">
              <a:solidFill>
                <a:srgbClr val="FFFF00"/>
              </a:solidFill>
              <a:latin typeface="Arial" charset="0"/>
            </a:endParaRPr>
          </a:p>
          <a:p>
            <a:pPr>
              <a:tabLst>
                <a:tab pos="225425" algn="l"/>
              </a:tabLst>
            </a:pPr>
            <a:r>
              <a:rPr lang="en-US" sz="4000" dirty="0">
                <a:solidFill>
                  <a:srgbClr val="FF0000"/>
                </a:solidFill>
                <a:sym typeface="Wingdings"/>
              </a:rPr>
              <a:t>	</a:t>
            </a:r>
            <a:r>
              <a:rPr lang="en-US" sz="4000" strike="sngStrike" dirty="0">
                <a:sym typeface="Wingdings"/>
              </a:rPr>
              <a:t>P</a:t>
            </a:r>
            <a:r>
              <a:rPr lang="en-US" sz="4000" dirty="0">
                <a:solidFill>
                  <a:srgbClr val="FF0000"/>
                </a:solidFill>
                <a:effectLst>
                  <a:outerShdw blurRad="38100" dist="38100" dir="2700000" algn="tl">
                    <a:srgbClr val="000000">
                      <a:alpha val="43137"/>
                    </a:srgbClr>
                  </a:outerShdw>
                </a:effectLst>
                <a:sym typeface="Wingdings"/>
              </a:rPr>
              <a:t>V</a:t>
            </a:r>
            <a:r>
              <a:rPr lang="en-US" sz="4000" dirty="0">
                <a:sym typeface="Wingdings"/>
              </a:rPr>
              <a:t> = </a:t>
            </a:r>
            <a:r>
              <a:rPr lang="en-US" sz="4000" dirty="0" err="1">
                <a:solidFill>
                  <a:srgbClr val="00B050"/>
                </a:solidFill>
                <a:effectLst>
                  <a:outerShdw blurRad="38100" dist="38100" dir="2700000" algn="tl">
                    <a:srgbClr val="000000">
                      <a:alpha val="43137"/>
                    </a:srgbClr>
                  </a:outerShdw>
                </a:effectLst>
                <a:sym typeface="Wingdings"/>
              </a:rPr>
              <a:t>n</a:t>
            </a:r>
            <a:r>
              <a:rPr lang="en-US" sz="4000" strike="sngStrike" dirty="0" err="1">
                <a:sym typeface="Wingdings"/>
              </a:rPr>
              <a:t>RT</a:t>
            </a:r>
            <a:r>
              <a:rPr lang="en-US" sz="4000" dirty="0">
                <a:sym typeface="Wingdings"/>
              </a:rPr>
              <a:t> </a:t>
            </a:r>
            <a:r>
              <a:rPr lang="en-US" sz="4000" dirty="0"/>
              <a:t> </a:t>
            </a:r>
            <a:r>
              <a:rPr lang="en-US" sz="4000" dirty="0">
                <a:solidFill>
                  <a:srgbClr val="FFFF00"/>
                </a:solidFill>
              </a:rPr>
              <a:t>V = </a:t>
            </a:r>
            <a:r>
              <a:rPr lang="en-US" sz="4000" dirty="0" err="1">
                <a:solidFill>
                  <a:srgbClr val="FFFF00"/>
                </a:solidFill>
              </a:rPr>
              <a:t>kn</a:t>
            </a:r>
            <a:r>
              <a:rPr lang="en-US" sz="4000" dirty="0">
                <a:solidFill>
                  <a:srgbClr val="FFFF00"/>
                </a:solidFill>
              </a:rPr>
              <a:t> </a:t>
            </a:r>
            <a:r>
              <a:rPr lang="en-US" sz="4000" dirty="0">
                <a:solidFill>
                  <a:srgbClr val="FFFF00"/>
                </a:solidFill>
                <a:sym typeface="Wingdings" panose="05000000000000000000" pitchFamily="2" charset="2"/>
              </a:rPr>
              <a:t> </a:t>
            </a:r>
            <a:r>
              <a:rPr lang="en-US" sz="4000" dirty="0">
                <a:solidFill>
                  <a:srgbClr val="7030A0"/>
                </a:solidFill>
                <a:effectLst>
                  <a:outerShdw blurRad="38100" dist="38100" dir="2700000" algn="tl">
                    <a:srgbClr val="000000">
                      <a:alpha val="43137"/>
                    </a:srgbClr>
                  </a:outerShdw>
                </a:effectLst>
                <a:sym typeface="Wingdings" panose="05000000000000000000" pitchFamily="2" charset="2"/>
              </a:rPr>
              <a:t>k = V/n</a:t>
            </a:r>
          </a:p>
          <a:p>
            <a:endParaRPr lang="en-US" sz="2700" baseline="-25000" dirty="0">
              <a:solidFill>
                <a:srgbClr val="A7EA52">
                  <a:lumMod val="50000"/>
                </a:srgbClr>
              </a:solidFill>
            </a:endParaRPr>
          </a:p>
          <a:p>
            <a:endParaRPr lang="en-US" dirty="0">
              <a:solidFill>
                <a:srgbClr val="5ECCF3">
                  <a:lumMod val="50000"/>
                </a:srgbClr>
              </a:solidFill>
            </a:endParaRPr>
          </a:p>
          <a:p>
            <a:r>
              <a:rPr lang="en-US" sz="2700" dirty="0">
                <a:cs typeface="Arial" pitchFamily="34" charset="0"/>
              </a:rPr>
              <a:t>Mathematically:   </a:t>
            </a:r>
            <a:r>
              <a:rPr lang="en-US" sz="2700" dirty="0">
                <a:solidFill>
                  <a:srgbClr val="0070C0"/>
                </a:solidFill>
                <a:ea typeface="Arial Unicode MS"/>
                <a:cs typeface="Arial" pitchFamily="34" charset="0"/>
              </a:rPr>
              <a:t>V </a:t>
            </a:r>
            <a:r>
              <a:rPr lang="en-US" sz="2700" dirty="0">
                <a:solidFill>
                  <a:srgbClr val="0070C0"/>
                </a:solidFill>
              </a:rPr>
              <a:t>∞</a:t>
            </a:r>
            <a:r>
              <a:rPr lang="en-US" sz="2700" dirty="0">
                <a:solidFill>
                  <a:srgbClr val="0070C0"/>
                </a:solidFill>
                <a:ea typeface="Arial Unicode MS"/>
                <a:cs typeface="Arial" pitchFamily="34" charset="0"/>
              </a:rPr>
              <a:t> n   </a:t>
            </a:r>
            <a:r>
              <a:rPr lang="en-US" sz="2100" dirty="0">
                <a:solidFill>
                  <a:srgbClr val="B54C8C"/>
                </a:solidFill>
                <a:ea typeface="Arial Unicode MS"/>
                <a:cs typeface="Arial" pitchFamily="34" charset="0"/>
              </a:rPr>
              <a:t>(</a:t>
            </a:r>
            <a:r>
              <a:rPr lang="en-US" sz="2100" i="1" dirty="0">
                <a:solidFill>
                  <a:srgbClr val="B54C8C"/>
                </a:solidFill>
                <a:latin typeface="Times New Roman" panose="02020603050405020304" pitchFamily="18" charset="0"/>
                <a:ea typeface="Arial Unicode MS"/>
                <a:cs typeface="Times New Roman" panose="02020603050405020304" pitchFamily="18" charset="0"/>
              </a:rPr>
              <a:t>take away the constants</a:t>
            </a:r>
            <a:r>
              <a:rPr lang="en-US" sz="2100" dirty="0">
                <a:solidFill>
                  <a:srgbClr val="B54C8C"/>
                </a:solidFill>
                <a:ea typeface="Arial Unicode MS"/>
                <a:cs typeface="Arial" pitchFamily="34" charset="0"/>
              </a:rPr>
              <a:t>)</a:t>
            </a:r>
            <a:endParaRPr lang="en-US" sz="2100" dirty="0">
              <a:solidFill>
                <a:srgbClr val="B54C8C"/>
              </a:solidFill>
              <a:cs typeface="Arial" pitchFamily="34" charset="0"/>
            </a:endParaRPr>
          </a:p>
          <a:p>
            <a:r>
              <a:rPr lang="en-US" sz="2700" dirty="0">
                <a:solidFill>
                  <a:schemeClr val="accent1">
                    <a:lumMod val="50000"/>
                  </a:schemeClr>
                </a:solidFill>
              </a:rPr>
              <a:t>  </a:t>
            </a:r>
          </a:p>
          <a:p>
            <a:r>
              <a:rPr lang="en-US" sz="2700" dirty="0">
                <a:solidFill>
                  <a:schemeClr val="accent1">
                    <a:lumMod val="50000"/>
                  </a:schemeClr>
                </a:solidFill>
              </a:rPr>
              <a:t>At the same conditions of pressure and temperature:</a:t>
            </a:r>
          </a:p>
          <a:p>
            <a:r>
              <a:rPr lang="en-US" sz="2700" dirty="0"/>
              <a:t>V</a:t>
            </a:r>
            <a:r>
              <a:rPr lang="en-US" sz="2700" baseline="-25000" dirty="0"/>
              <a:t>1</a:t>
            </a:r>
            <a:r>
              <a:rPr lang="en-US" sz="2700" dirty="0"/>
              <a:t> = kn</a:t>
            </a:r>
            <a:r>
              <a:rPr lang="en-US" sz="2700" baseline="-25000" dirty="0"/>
              <a:t>1</a:t>
            </a:r>
            <a:r>
              <a:rPr lang="en-US" sz="2700" dirty="0"/>
              <a:t>,  V</a:t>
            </a:r>
            <a:r>
              <a:rPr lang="en-US" sz="2700" baseline="-25000" dirty="0"/>
              <a:t>2</a:t>
            </a:r>
            <a:r>
              <a:rPr lang="en-US" sz="2700" dirty="0"/>
              <a:t>  =  kn</a:t>
            </a:r>
            <a:r>
              <a:rPr lang="en-US" sz="2700" baseline="-25000" dirty="0"/>
              <a:t>2</a:t>
            </a:r>
            <a:r>
              <a:rPr lang="en-US" sz="2700" dirty="0">
                <a:solidFill>
                  <a:schemeClr val="accent1">
                    <a:lumMod val="50000"/>
                  </a:schemeClr>
                </a:solidFill>
              </a:rPr>
              <a:t> </a:t>
            </a:r>
          </a:p>
          <a:p>
            <a:endParaRPr lang="en-US" sz="2700" dirty="0">
              <a:solidFill>
                <a:schemeClr val="accent1">
                  <a:lumMod val="50000"/>
                </a:schemeClr>
              </a:solidFill>
            </a:endParaRPr>
          </a:p>
          <a:p>
            <a:pPr>
              <a:tabLst>
                <a:tab pos="1376363" algn="l"/>
              </a:tabLst>
            </a:pPr>
            <a:r>
              <a:rPr lang="en-US" sz="2700" dirty="0">
                <a:solidFill>
                  <a:schemeClr val="accent1">
                    <a:lumMod val="50000"/>
                  </a:schemeClr>
                </a:solidFill>
              </a:rPr>
              <a:t>Thus:   	</a:t>
            </a:r>
            <a:r>
              <a:rPr lang="en-US" sz="6000" dirty="0">
                <a:solidFill>
                  <a:srgbClr val="FF0000"/>
                </a:solidFill>
              </a:rPr>
              <a:t>V</a:t>
            </a:r>
            <a:r>
              <a:rPr lang="en-US" sz="6000" baseline="-25000" dirty="0">
                <a:solidFill>
                  <a:srgbClr val="FF0000"/>
                </a:solidFill>
              </a:rPr>
              <a:t>1</a:t>
            </a:r>
            <a:r>
              <a:rPr lang="en-US" sz="6000" dirty="0">
                <a:solidFill>
                  <a:srgbClr val="FF0000"/>
                </a:solidFill>
              </a:rPr>
              <a:t>/n</a:t>
            </a:r>
            <a:r>
              <a:rPr lang="en-US" sz="6000" baseline="-25000" dirty="0">
                <a:solidFill>
                  <a:srgbClr val="FF0000"/>
                </a:solidFill>
              </a:rPr>
              <a:t>1</a:t>
            </a:r>
            <a:r>
              <a:rPr lang="en-US" sz="6000" dirty="0">
                <a:solidFill>
                  <a:srgbClr val="FF0000"/>
                </a:solidFill>
              </a:rPr>
              <a:t> = V</a:t>
            </a:r>
            <a:r>
              <a:rPr lang="en-US" sz="6000" baseline="-25000" dirty="0">
                <a:solidFill>
                  <a:srgbClr val="FF0000"/>
                </a:solidFill>
              </a:rPr>
              <a:t>2</a:t>
            </a:r>
            <a:r>
              <a:rPr lang="en-US" sz="6000" dirty="0">
                <a:solidFill>
                  <a:srgbClr val="FF0000"/>
                </a:solidFill>
              </a:rPr>
              <a:t>/n</a:t>
            </a:r>
            <a:r>
              <a:rPr lang="en-US" sz="6000" baseline="-25000" dirty="0">
                <a:solidFill>
                  <a:srgbClr val="FF0000"/>
                </a:solidFill>
              </a:rPr>
              <a:t>2</a:t>
            </a:r>
            <a:endParaRPr lang="en-US" sz="4800" baseline="-25000" dirty="0">
              <a:solidFill>
                <a:srgbClr val="FF0000"/>
              </a:solidFill>
            </a:endParaRPr>
          </a:p>
        </p:txBody>
      </p:sp>
      <p:sp>
        <p:nvSpPr>
          <p:cNvPr id="2050" name="Rectangle 2"/>
          <p:cNvSpPr>
            <a:spLocks noChangeArrowheads="1"/>
          </p:cNvSpPr>
          <p:nvPr/>
        </p:nvSpPr>
        <p:spPr bwMode="auto">
          <a:xfrm>
            <a:off x="8" y="-223022"/>
            <a:ext cx="184304" cy="446064"/>
          </a:xfrm>
          <a:prstGeom prst="rect">
            <a:avLst/>
          </a:prstGeom>
          <a:noFill/>
          <a:ln w="9525">
            <a:noFill/>
            <a:miter lim="800000"/>
            <a:headEnd/>
            <a:tailEnd/>
          </a:ln>
          <a:effectLst/>
        </p:spPr>
        <p:txBody>
          <a:bodyPr vert="horz" wrap="none" lIns="91229" tIns="45615" rIns="91229" bIns="45615" numCol="1" anchor="ctr" anchorCtr="0" compatLnSpc="1">
            <a:prstTxWarp prst="textNoShape">
              <a:avLst/>
            </a:prstTxWarp>
            <a:spAutoFit/>
          </a:bodyPr>
          <a:lstStyle/>
          <a:p>
            <a:endParaRPr lang="en-US" dirty="0">
              <a:solidFill>
                <a:prstClr val="black"/>
              </a:solidFill>
            </a:endParaRPr>
          </a:p>
        </p:txBody>
      </p:sp>
      <p:sp>
        <p:nvSpPr>
          <p:cNvPr id="4" name="Footer Placeholder 3"/>
          <p:cNvSpPr>
            <a:spLocks noGrp="1"/>
          </p:cNvSpPr>
          <p:nvPr>
            <p:ph type="ftr" sz="quarter" idx="10"/>
          </p:nvPr>
        </p:nvSpPr>
        <p:spPr/>
        <p:txBody>
          <a:bodyPr/>
          <a:lstStyle/>
          <a:p>
            <a:r>
              <a:rPr lang="en-US" altLang="en-US"/>
              <a:t>Chapter 14 Gas Laws</a:t>
            </a:r>
          </a:p>
        </p:txBody>
      </p:sp>
      <p:sp>
        <p:nvSpPr>
          <p:cNvPr id="7" name="TextBox 6"/>
          <p:cNvSpPr txBox="1"/>
          <p:nvPr/>
        </p:nvSpPr>
        <p:spPr>
          <a:xfrm>
            <a:off x="2242465" y="26802"/>
            <a:ext cx="4267199" cy="646119"/>
          </a:xfrm>
          <a:prstGeom prst="rect">
            <a:avLst/>
          </a:prstGeom>
          <a:solidFill>
            <a:srgbClr val="B54C8C"/>
          </a:solidFill>
        </p:spPr>
        <p:txBody>
          <a:bodyPr wrap="square" lIns="91229" tIns="45615" rIns="91229" bIns="45615" rtlCol="0">
            <a:spAutoFit/>
          </a:bodyPr>
          <a:lstStyle/>
          <a:p>
            <a:pPr algn="ctr"/>
            <a:r>
              <a:rPr lang="en-GB" sz="3600" dirty="0">
                <a:solidFill>
                  <a:srgbClr val="FFFF00"/>
                </a:solidFill>
                <a:effectLst>
                  <a:outerShdw blurRad="38100" dist="38100" dir="2700000" algn="tl">
                    <a:srgbClr val="000000">
                      <a:alpha val="43137"/>
                    </a:srgbClr>
                  </a:outerShdw>
                </a:effectLst>
                <a:latin typeface="Arial" charset="0"/>
              </a:rPr>
              <a:t>Avogadro’s Law</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0610" r="69719"/>
          <a:stretch/>
        </p:blipFill>
        <p:spPr bwMode="auto">
          <a:xfrm>
            <a:off x="7391401" y="1609618"/>
            <a:ext cx="1600199" cy="223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9664" y="4985478"/>
            <a:ext cx="1657351" cy="133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strategy-01.eps"/>
          <p:cNvPicPr/>
          <p:nvPr/>
        </p:nvPicPr>
        <p:blipFill>
          <a:blip r:embed="rId4" cstate="print">
            <a:extLst>
              <a:ext uri="{28A0092B-C50C-407E-A947-70E740481C1C}">
                <a14:useLocalDpi xmlns:a14="http://schemas.microsoft.com/office/drawing/2010/main" val="0"/>
              </a:ext>
            </a:extLst>
          </a:blip>
          <a:stretch>
            <a:fillRect/>
          </a:stretch>
        </p:blipFill>
        <p:spPr>
          <a:xfrm>
            <a:off x="5486400" y="4664331"/>
            <a:ext cx="623500" cy="642293"/>
          </a:xfrm>
          <a:prstGeom prst="rect">
            <a:avLst/>
          </a:prstGeom>
        </p:spPr>
      </p:pic>
    </p:spTree>
    <p:extLst>
      <p:ext uri="{BB962C8B-B14F-4D97-AF65-F5344CB8AC3E}">
        <p14:creationId xmlns:p14="http://schemas.microsoft.com/office/powerpoint/2010/main" val="124140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1" name="Rectangle 3"/>
          <p:cNvSpPr>
            <a:spLocks noGrp="1" noChangeArrowheads="1"/>
          </p:cNvSpPr>
          <p:nvPr>
            <p:ph type="body" idx="4294967295"/>
          </p:nvPr>
        </p:nvSpPr>
        <p:spPr bwMode="auto">
          <a:xfrm>
            <a:off x="152400" y="733585"/>
            <a:ext cx="8610600" cy="2466815"/>
          </a:xfrm>
          <a:prstGeom prst="rect">
            <a:avLst/>
          </a:prstGeom>
          <a:noFill/>
          <a:ln w="12700">
            <a:miter lim="800000"/>
            <a:headEnd/>
            <a:tailEnd/>
          </a:ln>
        </p:spPr>
        <p:txBody>
          <a:bodyPr vert="horz" wrap="square" lIns="90278" tIns="44346" rIns="90278" bIns="44346" numCol="1" anchor="t" anchorCtr="0" compatLnSpc="1">
            <a:prstTxWarp prst="textNoShape">
              <a:avLst/>
            </a:prstTxWarp>
            <a:normAutofit fontScale="92500" lnSpcReduction="20000"/>
          </a:bodyPr>
          <a:lstStyle/>
          <a:p>
            <a:pPr marL="0" indent="6347">
              <a:lnSpc>
                <a:spcPct val="90000"/>
              </a:lnSpc>
            </a:pPr>
            <a:r>
              <a:rPr lang="en-GB" sz="4000" dirty="0">
                <a:solidFill>
                  <a:srgbClr val="00B050"/>
                </a:solidFill>
                <a:effectLst>
                  <a:outerShdw blurRad="38100" dist="38100" dir="2700000" algn="tl">
                    <a:srgbClr val="000000">
                      <a:alpha val="43137"/>
                    </a:srgbClr>
                  </a:outerShdw>
                </a:effectLst>
                <a:latin typeface="Arial" charset="0"/>
              </a:rPr>
              <a:t>Volume</a:t>
            </a:r>
            <a:r>
              <a:rPr lang="en-GB" sz="4000" dirty="0">
                <a:solidFill>
                  <a:srgbClr val="00B0F0"/>
                </a:solidFill>
                <a:latin typeface="Arial" charset="0"/>
              </a:rPr>
              <a:t> </a:t>
            </a:r>
            <a:r>
              <a:rPr lang="en-GB" sz="4000" dirty="0">
                <a:latin typeface="Arial" charset="0"/>
              </a:rPr>
              <a:t>is directly proportional to </a:t>
            </a:r>
            <a:r>
              <a:rPr lang="en-GB" sz="4000" dirty="0">
                <a:solidFill>
                  <a:srgbClr val="FFFF00"/>
                </a:solidFill>
                <a:effectLst>
                  <a:outerShdw blurRad="38100" dist="38100" dir="2700000" algn="tl">
                    <a:srgbClr val="000000">
                      <a:alpha val="43137"/>
                    </a:srgbClr>
                  </a:outerShdw>
                </a:effectLst>
                <a:latin typeface="Arial" charset="0"/>
              </a:rPr>
              <a:t>moles</a:t>
            </a:r>
            <a:r>
              <a:rPr lang="en-GB" sz="4000" dirty="0">
                <a:latin typeface="Arial" charset="0"/>
              </a:rPr>
              <a:t>:</a:t>
            </a:r>
            <a:endParaRPr lang="en-US" sz="4000" dirty="0">
              <a:latin typeface="Arial" charset="0"/>
            </a:endParaRPr>
          </a:p>
          <a:p>
            <a:pPr>
              <a:tabLst>
                <a:tab pos="1827127" algn="l"/>
              </a:tabLst>
            </a:pPr>
            <a:r>
              <a:rPr lang="en-US" sz="5500" dirty="0">
                <a:solidFill>
                  <a:srgbClr val="FF0000"/>
                </a:solidFill>
              </a:rPr>
              <a:t>		</a:t>
            </a:r>
            <a:r>
              <a:rPr lang="en-US" sz="5500" dirty="0">
                <a:solidFill>
                  <a:srgbClr val="00B050"/>
                </a:solidFill>
                <a:effectLst>
                  <a:outerShdw blurRad="38100" dist="38100" dir="2700000" algn="tl">
                    <a:srgbClr val="000000">
                      <a:alpha val="43137"/>
                    </a:srgbClr>
                  </a:outerShdw>
                </a:effectLst>
              </a:rPr>
              <a:t>V</a:t>
            </a:r>
            <a:r>
              <a:rPr lang="en-US" sz="5500" baseline="-25000" dirty="0">
                <a:solidFill>
                  <a:srgbClr val="00B050"/>
                </a:solidFill>
                <a:effectLst>
                  <a:outerShdw blurRad="38100" dist="38100" dir="2700000" algn="tl">
                    <a:srgbClr val="000000">
                      <a:alpha val="43137"/>
                    </a:srgbClr>
                  </a:outerShdw>
                </a:effectLst>
              </a:rPr>
              <a:t>1</a:t>
            </a:r>
            <a:r>
              <a:rPr lang="en-US" sz="5500" dirty="0">
                <a:solidFill>
                  <a:schemeClr val="tx1"/>
                </a:solidFill>
              </a:rPr>
              <a:t>/</a:t>
            </a:r>
            <a:r>
              <a:rPr lang="en-US" sz="5500" dirty="0">
                <a:solidFill>
                  <a:srgbClr val="FFFF00"/>
                </a:solidFill>
                <a:effectLst>
                  <a:outerShdw blurRad="38100" dist="38100" dir="2700000" algn="tl">
                    <a:srgbClr val="000000">
                      <a:alpha val="43137"/>
                    </a:srgbClr>
                  </a:outerShdw>
                </a:effectLst>
              </a:rPr>
              <a:t>n</a:t>
            </a:r>
            <a:r>
              <a:rPr lang="en-US" sz="5500" baseline="-25000" dirty="0">
                <a:solidFill>
                  <a:srgbClr val="FFFF00"/>
                </a:solidFill>
                <a:effectLst>
                  <a:outerShdw blurRad="38100" dist="38100" dir="2700000" algn="tl">
                    <a:srgbClr val="000000">
                      <a:alpha val="43137"/>
                    </a:srgbClr>
                  </a:outerShdw>
                </a:effectLst>
              </a:rPr>
              <a:t>1</a:t>
            </a:r>
            <a:r>
              <a:rPr lang="en-US" sz="5500" dirty="0">
                <a:solidFill>
                  <a:srgbClr val="FF0000"/>
                </a:solidFill>
              </a:rPr>
              <a:t> </a:t>
            </a:r>
            <a:r>
              <a:rPr lang="en-US" sz="5500" dirty="0">
                <a:solidFill>
                  <a:schemeClr val="tx1"/>
                </a:solidFill>
              </a:rPr>
              <a:t>=</a:t>
            </a:r>
            <a:r>
              <a:rPr lang="en-US" sz="5500" dirty="0">
                <a:solidFill>
                  <a:srgbClr val="FF0000"/>
                </a:solidFill>
              </a:rPr>
              <a:t> </a:t>
            </a:r>
            <a:r>
              <a:rPr lang="en-US" sz="5500" dirty="0">
                <a:solidFill>
                  <a:srgbClr val="00B050"/>
                </a:solidFill>
                <a:effectLst>
                  <a:outerShdw blurRad="38100" dist="38100" dir="2700000" algn="tl">
                    <a:srgbClr val="000000">
                      <a:alpha val="43137"/>
                    </a:srgbClr>
                  </a:outerShdw>
                </a:effectLst>
              </a:rPr>
              <a:t>V</a:t>
            </a:r>
            <a:r>
              <a:rPr lang="en-US" sz="5500" baseline="-25000" dirty="0">
                <a:solidFill>
                  <a:srgbClr val="00B050"/>
                </a:solidFill>
                <a:effectLst>
                  <a:outerShdw blurRad="38100" dist="38100" dir="2700000" algn="tl">
                    <a:srgbClr val="000000">
                      <a:alpha val="43137"/>
                    </a:srgbClr>
                  </a:outerShdw>
                </a:effectLst>
              </a:rPr>
              <a:t>2</a:t>
            </a:r>
            <a:r>
              <a:rPr lang="en-US" sz="5500" dirty="0">
                <a:solidFill>
                  <a:schemeClr val="tx1"/>
                </a:solidFill>
              </a:rPr>
              <a:t>/</a:t>
            </a:r>
            <a:r>
              <a:rPr lang="en-US" sz="5500" dirty="0">
                <a:solidFill>
                  <a:srgbClr val="FFFF00"/>
                </a:solidFill>
                <a:effectLst>
                  <a:outerShdw blurRad="38100" dist="38100" dir="2700000" algn="tl">
                    <a:srgbClr val="000000">
                      <a:alpha val="43137"/>
                    </a:srgbClr>
                  </a:outerShdw>
                </a:effectLst>
              </a:rPr>
              <a:t>n</a:t>
            </a:r>
            <a:r>
              <a:rPr lang="en-US" sz="5500" baseline="-25000" dirty="0">
                <a:solidFill>
                  <a:srgbClr val="FFFF00"/>
                </a:solidFill>
                <a:effectLst>
                  <a:outerShdw blurRad="38100" dist="38100" dir="2700000" algn="tl">
                    <a:srgbClr val="000000">
                      <a:alpha val="43137"/>
                    </a:srgbClr>
                  </a:outerShdw>
                </a:effectLst>
              </a:rPr>
              <a:t>2</a:t>
            </a:r>
            <a:r>
              <a:rPr lang="en-US" sz="5500" baseline="-25000" dirty="0">
                <a:solidFill>
                  <a:srgbClr val="FF0000"/>
                </a:solidFill>
              </a:rPr>
              <a:t> </a:t>
            </a:r>
          </a:p>
          <a:p>
            <a:pPr marL="45615" indent="0">
              <a:buClr>
                <a:srgbClr val="C00000"/>
              </a:buClr>
            </a:pPr>
            <a:endParaRPr lang="en-US" sz="2300" b="0" dirty="0">
              <a:solidFill>
                <a:schemeClr val="tx1"/>
              </a:solidFill>
            </a:endParaRPr>
          </a:p>
          <a:p>
            <a:pPr marL="45615" indent="0">
              <a:spcBef>
                <a:spcPct val="40000"/>
              </a:spcBef>
            </a:pPr>
            <a:r>
              <a:rPr lang="en-US" sz="2700" b="0" i="1" dirty="0">
                <a:solidFill>
                  <a:schemeClr val="tx1"/>
                </a:solidFill>
              </a:rPr>
              <a:t>	</a:t>
            </a:r>
            <a:endParaRPr lang="en-US" sz="2700" dirty="0">
              <a:solidFill>
                <a:schemeClr val="accent3">
                  <a:lumMod val="50000"/>
                </a:schemeClr>
              </a:solidFill>
            </a:endParaRPr>
          </a:p>
        </p:txBody>
      </p:sp>
      <p:sp>
        <p:nvSpPr>
          <p:cNvPr id="7" name="TextBox 6"/>
          <p:cNvSpPr txBox="1"/>
          <p:nvPr/>
        </p:nvSpPr>
        <p:spPr>
          <a:xfrm>
            <a:off x="2260601" y="39876"/>
            <a:ext cx="4267199" cy="646119"/>
          </a:xfrm>
          <a:prstGeom prst="rect">
            <a:avLst/>
          </a:prstGeom>
          <a:solidFill>
            <a:srgbClr val="B54C8C"/>
          </a:solidFill>
        </p:spPr>
        <p:txBody>
          <a:bodyPr wrap="square" lIns="91229" tIns="45615" rIns="91229" bIns="45615" rtlCol="0">
            <a:spAutoFit/>
          </a:bodyPr>
          <a:lstStyle/>
          <a:p>
            <a:pPr algn="ctr"/>
            <a:r>
              <a:rPr lang="en-GB" sz="3600" dirty="0">
                <a:solidFill>
                  <a:srgbClr val="FFFF00"/>
                </a:solidFill>
                <a:effectLst>
                  <a:outerShdw blurRad="38100" dist="38100" dir="2700000" algn="tl">
                    <a:srgbClr val="000000">
                      <a:alpha val="43137"/>
                    </a:srgbClr>
                  </a:outerShdw>
                </a:effectLst>
                <a:latin typeface="Arial" charset="0"/>
              </a:rPr>
              <a:t>Avogadro’s Law</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987" y="2018058"/>
            <a:ext cx="2038350" cy="163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5407" y="3124200"/>
            <a:ext cx="388620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3FDE785C-76B8-418F-9EEB-BC77ED670CB1}"/>
              </a:ext>
            </a:extLst>
          </p:cNvPr>
          <p:cNvSpPr/>
          <p:nvPr/>
        </p:nvSpPr>
        <p:spPr>
          <a:xfrm>
            <a:off x="4394200" y="4342015"/>
            <a:ext cx="3792226" cy="1200117"/>
          </a:xfrm>
          <a:prstGeom prst="rect">
            <a:avLst/>
          </a:prstGeom>
        </p:spPr>
        <p:txBody>
          <a:bodyPr wrap="square" lIns="91229" tIns="45615" rIns="91229" bIns="45615">
            <a:spAutoFit/>
          </a:bodyPr>
          <a:lstStyle/>
          <a:p>
            <a:pPr>
              <a:spcBef>
                <a:spcPts val="1200"/>
              </a:spcBef>
            </a:pPr>
            <a:r>
              <a:rPr lang="en-US" sz="7200" dirty="0">
                <a:solidFill>
                  <a:srgbClr val="00B050"/>
                </a:solidFill>
                <a:effectLst>
                  <a:outerShdw blurRad="38100" dist="38100" dir="2700000" algn="tl">
                    <a:srgbClr val="000000">
                      <a:alpha val="43137"/>
                    </a:srgbClr>
                  </a:outerShdw>
                </a:effectLst>
              </a:rPr>
              <a:t>V ↑</a:t>
            </a:r>
            <a:r>
              <a:rPr lang="en-US" sz="7200" dirty="0">
                <a:solidFill>
                  <a:srgbClr val="FF0000"/>
                </a:solidFill>
              </a:rPr>
              <a:t> </a:t>
            </a:r>
            <a:r>
              <a:rPr lang="en-US" sz="7200" dirty="0">
                <a:solidFill>
                  <a:srgbClr val="FFFF00"/>
                </a:solidFill>
                <a:effectLst>
                  <a:outerShdw blurRad="38100" dist="38100" dir="2700000" algn="tl">
                    <a:srgbClr val="000000">
                      <a:alpha val="43137"/>
                    </a:srgbClr>
                  </a:outerShdw>
                </a:effectLst>
              </a:rPr>
              <a:t>n ↑</a:t>
            </a:r>
          </a:p>
        </p:txBody>
      </p:sp>
    </p:spTree>
    <p:extLst>
      <p:ext uri="{BB962C8B-B14F-4D97-AF65-F5344CB8AC3E}">
        <p14:creationId xmlns:p14="http://schemas.microsoft.com/office/powerpoint/2010/main" val="2171683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3"/>
                                        </p:tgtEl>
                                        <p:attrNameLst>
                                          <p:attrName>style.visibility</p:attrName>
                                        </p:attrNameLst>
                                      </p:cBhvr>
                                      <p:to>
                                        <p:strVal val="visible"/>
                                      </p:to>
                                    </p:set>
                                    <p:animEffect transition="in" filter="fade">
                                      <p:cBhvr>
                                        <p:cTn id="22" dur="500"/>
                                        <p:tgtEl>
                                          <p:spTgt spid="102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140" name="Picture 20" descr="CHEM12_cust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07" y="152400"/>
            <a:ext cx="7173911" cy="8953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dirty="0"/>
              <a:t>Chapter 14 Gas Laws</a:t>
            </a:r>
          </a:p>
        </p:txBody>
      </p:sp>
      <p:pic>
        <p:nvPicPr>
          <p:cNvPr id="4" name="Picture 3">
            <a:extLst>
              <a:ext uri="{FF2B5EF4-FFF2-40B4-BE49-F238E27FC236}">
                <a16:creationId xmlns:a16="http://schemas.microsoft.com/office/drawing/2014/main" id="{EBA65BD9-E152-4A17-BE7C-9F69594946B3}"/>
              </a:ext>
            </a:extLst>
          </p:cNvPr>
          <p:cNvPicPr>
            <a:picLocks noChangeAspect="1"/>
          </p:cNvPicPr>
          <p:nvPr/>
        </p:nvPicPr>
        <p:blipFill rotWithShape="1">
          <a:blip r:embed="rId3"/>
          <a:srcRect b="51877"/>
          <a:stretch/>
        </p:blipFill>
        <p:spPr>
          <a:xfrm>
            <a:off x="78312" y="1047751"/>
            <a:ext cx="8994726" cy="2686049"/>
          </a:xfrm>
          <a:prstGeom prst="rect">
            <a:avLst/>
          </a:prstGeom>
        </p:spPr>
      </p:pic>
      <p:pic>
        <p:nvPicPr>
          <p:cNvPr id="5141" name="Picture 21"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18" y="24"/>
            <a:ext cx="1279525" cy="16652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29ED35-7D9A-4CAA-A050-A55BFD923C48}"/>
              </a:ext>
            </a:extLst>
          </p:cNvPr>
          <p:cNvPicPr>
            <a:picLocks noChangeAspect="1"/>
          </p:cNvPicPr>
          <p:nvPr/>
        </p:nvPicPr>
        <p:blipFill>
          <a:blip r:embed="rId5"/>
          <a:stretch>
            <a:fillRect/>
          </a:stretch>
        </p:blipFill>
        <p:spPr>
          <a:xfrm>
            <a:off x="78312" y="3810000"/>
            <a:ext cx="8958770" cy="2819400"/>
          </a:xfrm>
          <a:prstGeom prst="rect">
            <a:avLst/>
          </a:prstGeom>
        </p:spPr>
      </p:pic>
    </p:spTree>
    <p:extLst>
      <p:ext uri="{BB962C8B-B14F-4D97-AF65-F5344CB8AC3E}">
        <p14:creationId xmlns:p14="http://schemas.microsoft.com/office/powerpoint/2010/main" val="3935018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1" name="Rectangle 3"/>
          <p:cNvSpPr>
            <a:spLocks noGrp="1" noChangeArrowheads="1"/>
          </p:cNvSpPr>
          <p:nvPr>
            <p:ph type="body" idx="4294967295"/>
          </p:nvPr>
        </p:nvSpPr>
        <p:spPr bwMode="auto">
          <a:xfrm>
            <a:off x="152400" y="733585"/>
            <a:ext cx="8610600" cy="2466815"/>
          </a:xfrm>
          <a:prstGeom prst="rect">
            <a:avLst/>
          </a:prstGeom>
          <a:noFill/>
          <a:ln w="12700">
            <a:miter lim="800000"/>
            <a:headEnd/>
            <a:tailEnd/>
          </a:ln>
        </p:spPr>
        <p:txBody>
          <a:bodyPr vert="horz" wrap="square" lIns="90278" tIns="44346" rIns="90278" bIns="44346" numCol="1" anchor="t" anchorCtr="0" compatLnSpc="1">
            <a:prstTxWarp prst="textNoShape">
              <a:avLst/>
            </a:prstTxWarp>
            <a:normAutofit fontScale="92500" lnSpcReduction="20000"/>
          </a:bodyPr>
          <a:lstStyle/>
          <a:p>
            <a:pPr marL="0" indent="6347">
              <a:lnSpc>
                <a:spcPct val="90000"/>
              </a:lnSpc>
            </a:pPr>
            <a:r>
              <a:rPr lang="en-GB" sz="4000" dirty="0">
                <a:solidFill>
                  <a:srgbClr val="00B050"/>
                </a:solidFill>
                <a:effectLst>
                  <a:outerShdw blurRad="38100" dist="38100" dir="2700000" algn="tl">
                    <a:srgbClr val="000000">
                      <a:alpha val="43137"/>
                    </a:srgbClr>
                  </a:outerShdw>
                </a:effectLst>
                <a:latin typeface="Arial" charset="0"/>
              </a:rPr>
              <a:t>Volume</a:t>
            </a:r>
            <a:r>
              <a:rPr lang="en-GB" sz="4000" dirty="0">
                <a:solidFill>
                  <a:srgbClr val="00B0F0"/>
                </a:solidFill>
                <a:latin typeface="Arial" charset="0"/>
              </a:rPr>
              <a:t> </a:t>
            </a:r>
            <a:r>
              <a:rPr lang="en-GB" sz="4000" dirty="0">
                <a:latin typeface="Arial" charset="0"/>
              </a:rPr>
              <a:t>is directly proportional to </a:t>
            </a:r>
            <a:r>
              <a:rPr lang="en-GB" sz="4000" dirty="0">
                <a:solidFill>
                  <a:srgbClr val="FFFF00"/>
                </a:solidFill>
                <a:effectLst>
                  <a:outerShdw blurRad="38100" dist="38100" dir="2700000" algn="tl">
                    <a:srgbClr val="000000">
                      <a:alpha val="43137"/>
                    </a:srgbClr>
                  </a:outerShdw>
                </a:effectLst>
                <a:latin typeface="Arial" charset="0"/>
              </a:rPr>
              <a:t>moles</a:t>
            </a:r>
            <a:r>
              <a:rPr lang="en-GB" sz="4000" dirty="0">
                <a:latin typeface="Arial" charset="0"/>
              </a:rPr>
              <a:t>:</a:t>
            </a:r>
            <a:endParaRPr lang="en-US" sz="4000" dirty="0">
              <a:latin typeface="Arial" charset="0"/>
            </a:endParaRPr>
          </a:p>
          <a:p>
            <a:pPr>
              <a:tabLst>
                <a:tab pos="1827127" algn="l"/>
              </a:tabLst>
            </a:pPr>
            <a:r>
              <a:rPr lang="en-US" sz="5500" dirty="0">
                <a:solidFill>
                  <a:srgbClr val="FF0000"/>
                </a:solidFill>
              </a:rPr>
              <a:t>		</a:t>
            </a:r>
            <a:r>
              <a:rPr lang="en-US" sz="5500" dirty="0">
                <a:solidFill>
                  <a:srgbClr val="00B050"/>
                </a:solidFill>
                <a:effectLst>
                  <a:outerShdw blurRad="38100" dist="38100" dir="2700000" algn="tl">
                    <a:srgbClr val="000000">
                      <a:alpha val="43137"/>
                    </a:srgbClr>
                  </a:outerShdw>
                </a:effectLst>
              </a:rPr>
              <a:t>V</a:t>
            </a:r>
            <a:r>
              <a:rPr lang="en-US" sz="5500" baseline="-25000" dirty="0">
                <a:solidFill>
                  <a:srgbClr val="00B050"/>
                </a:solidFill>
                <a:effectLst>
                  <a:outerShdw blurRad="38100" dist="38100" dir="2700000" algn="tl">
                    <a:srgbClr val="000000">
                      <a:alpha val="43137"/>
                    </a:srgbClr>
                  </a:outerShdw>
                </a:effectLst>
              </a:rPr>
              <a:t>1</a:t>
            </a:r>
            <a:r>
              <a:rPr lang="en-US" sz="5500" dirty="0">
                <a:solidFill>
                  <a:schemeClr val="tx1"/>
                </a:solidFill>
              </a:rPr>
              <a:t>/</a:t>
            </a:r>
            <a:r>
              <a:rPr lang="en-US" sz="5500" dirty="0">
                <a:solidFill>
                  <a:srgbClr val="FFFF00"/>
                </a:solidFill>
                <a:effectLst>
                  <a:outerShdw blurRad="38100" dist="38100" dir="2700000" algn="tl">
                    <a:srgbClr val="000000">
                      <a:alpha val="43137"/>
                    </a:srgbClr>
                  </a:outerShdw>
                </a:effectLst>
              </a:rPr>
              <a:t>n</a:t>
            </a:r>
            <a:r>
              <a:rPr lang="en-US" sz="5500" baseline="-25000" dirty="0">
                <a:solidFill>
                  <a:srgbClr val="FFFF00"/>
                </a:solidFill>
                <a:effectLst>
                  <a:outerShdw blurRad="38100" dist="38100" dir="2700000" algn="tl">
                    <a:srgbClr val="000000">
                      <a:alpha val="43137"/>
                    </a:srgbClr>
                  </a:outerShdw>
                </a:effectLst>
              </a:rPr>
              <a:t>1</a:t>
            </a:r>
            <a:r>
              <a:rPr lang="en-US" sz="5500" dirty="0">
                <a:solidFill>
                  <a:srgbClr val="FF0000"/>
                </a:solidFill>
              </a:rPr>
              <a:t> </a:t>
            </a:r>
            <a:r>
              <a:rPr lang="en-US" sz="5500" dirty="0">
                <a:solidFill>
                  <a:schemeClr val="tx1"/>
                </a:solidFill>
              </a:rPr>
              <a:t>=</a:t>
            </a:r>
            <a:r>
              <a:rPr lang="en-US" sz="5500" dirty="0">
                <a:solidFill>
                  <a:srgbClr val="FF0000"/>
                </a:solidFill>
              </a:rPr>
              <a:t> </a:t>
            </a:r>
            <a:r>
              <a:rPr lang="en-US" sz="5500" dirty="0">
                <a:solidFill>
                  <a:srgbClr val="00B050"/>
                </a:solidFill>
                <a:effectLst>
                  <a:outerShdw blurRad="38100" dist="38100" dir="2700000" algn="tl">
                    <a:srgbClr val="000000">
                      <a:alpha val="43137"/>
                    </a:srgbClr>
                  </a:outerShdw>
                </a:effectLst>
              </a:rPr>
              <a:t>V</a:t>
            </a:r>
            <a:r>
              <a:rPr lang="en-US" sz="5500" baseline="-25000" dirty="0">
                <a:solidFill>
                  <a:srgbClr val="00B050"/>
                </a:solidFill>
                <a:effectLst>
                  <a:outerShdw blurRad="38100" dist="38100" dir="2700000" algn="tl">
                    <a:srgbClr val="000000">
                      <a:alpha val="43137"/>
                    </a:srgbClr>
                  </a:outerShdw>
                </a:effectLst>
              </a:rPr>
              <a:t>2</a:t>
            </a:r>
            <a:r>
              <a:rPr lang="en-US" sz="5500" dirty="0">
                <a:solidFill>
                  <a:schemeClr val="tx1"/>
                </a:solidFill>
              </a:rPr>
              <a:t>/</a:t>
            </a:r>
            <a:r>
              <a:rPr lang="en-US" sz="5500" dirty="0">
                <a:solidFill>
                  <a:srgbClr val="FFFF00"/>
                </a:solidFill>
                <a:effectLst>
                  <a:outerShdw blurRad="38100" dist="38100" dir="2700000" algn="tl">
                    <a:srgbClr val="000000">
                      <a:alpha val="43137"/>
                    </a:srgbClr>
                  </a:outerShdw>
                </a:effectLst>
              </a:rPr>
              <a:t>n</a:t>
            </a:r>
            <a:r>
              <a:rPr lang="en-US" sz="5500" baseline="-25000" dirty="0">
                <a:solidFill>
                  <a:srgbClr val="FFFF00"/>
                </a:solidFill>
                <a:effectLst>
                  <a:outerShdw blurRad="38100" dist="38100" dir="2700000" algn="tl">
                    <a:srgbClr val="000000">
                      <a:alpha val="43137"/>
                    </a:srgbClr>
                  </a:outerShdw>
                </a:effectLst>
              </a:rPr>
              <a:t>2</a:t>
            </a:r>
            <a:r>
              <a:rPr lang="en-US" sz="5500" baseline="-25000" dirty="0">
                <a:solidFill>
                  <a:srgbClr val="FF0000"/>
                </a:solidFill>
              </a:rPr>
              <a:t> </a:t>
            </a:r>
          </a:p>
          <a:p>
            <a:pPr marL="45615" indent="0">
              <a:buClr>
                <a:srgbClr val="C00000"/>
              </a:buClr>
            </a:pPr>
            <a:endParaRPr lang="en-US" sz="2300" b="0" dirty="0">
              <a:solidFill>
                <a:schemeClr val="tx1"/>
              </a:solidFill>
            </a:endParaRPr>
          </a:p>
          <a:p>
            <a:pPr marL="45615" indent="0">
              <a:spcBef>
                <a:spcPct val="40000"/>
              </a:spcBef>
            </a:pPr>
            <a:r>
              <a:rPr lang="en-US" sz="2700" b="0" i="1" dirty="0">
                <a:solidFill>
                  <a:schemeClr val="tx1"/>
                </a:solidFill>
              </a:rPr>
              <a:t>	</a:t>
            </a:r>
            <a:endParaRPr lang="en-US" sz="2700" dirty="0">
              <a:solidFill>
                <a:schemeClr val="accent3">
                  <a:lumMod val="50000"/>
                </a:schemeClr>
              </a:solidFill>
            </a:endParaRPr>
          </a:p>
        </p:txBody>
      </p:sp>
      <p:sp>
        <p:nvSpPr>
          <p:cNvPr id="7" name="TextBox 6"/>
          <p:cNvSpPr txBox="1"/>
          <p:nvPr/>
        </p:nvSpPr>
        <p:spPr>
          <a:xfrm>
            <a:off x="2260601" y="39876"/>
            <a:ext cx="4267199" cy="646119"/>
          </a:xfrm>
          <a:prstGeom prst="rect">
            <a:avLst/>
          </a:prstGeom>
          <a:solidFill>
            <a:srgbClr val="B54C8C"/>
          </a:solidFill>
        </p:spPr>
        <p:txBody>
          <a:bodyPr wrap="square" lIns="91229" tIns="45615" rIns="91229" bIns="45615" rtlCol="0">
            <a:spAutoFit/>
          </a:bodyPr>
          <a:lstStyle/>
          <a:p>
            <a:pPr algn="ctr"/>
            <a:r>
              <a:rPr lang="en-GB" sz="3600" dirty="0">
                <a:solidFill>
                  <a:srgbClr val="FFFF00"/>
                </a:solidFill>
                <a:effectLst>
                  <a:outerShdw blurRad="38100" dist="38100" dir="2700000" algn="tl">
                    <a:srgbClr val="000000">
                      <a:alpha val="43137"/>
                    </a:srgbClr>
                  </a:outerShdw>
                </a:effectLst>
                <a:latin typeface="Arial" charset="0"/>
              </a:rPr>
              <a:t>Avogadro’s Law</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1284524"/>
            <a:ext cx="2038350" cy="163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5407" y="3124200"/>
            <a:ext cx="388620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11606" y="3124200"/>
            <a:ext cx="5232401" cy="3339291"/>
          </a:xfrm>
          <a:prstGeom prst="rect">
            <a:avLst/>
          </a:prstGeom>
        </p:spPr>
        <p:txBody>
          <a:bodyPr wrap="square" lIns="91355" tIns="45678" rIns="91355" bIns="45678">
            <a:spAutoFit/>
          </a:bodyPr>
          <a:lstStyle/>
          <a:p>
            <a:pPr>
              <a:spcBef>
                <a:spcPts val="1200"/>
              </a:spcBef>
            </a:pPr>
            <a:r>
              <a:rPr lang="en-US" sz="2700" dirty="0">
                <a:solidFill>
                  <a:srgbClr val="00B050"/>
                </a:solidFill>
              </a:rPr>
              <a:t>In the plot of V-vs-n, the </a:t>
            </a:r>
            <a:r>
              <a:rPr lang="en-US" sz="2700" dirty="0"/>
              <a:t>direct</a:t>
            </a:r>
            <a:r>
              <a:rPr lang="en-US" sz="2700" dirty="0">
                <a:solidFill>
                  <a:srgbClr val="00B050"/>
                </a:solidFill>
              </a:rPr>
              <a:t> </a:t>
            </a:r>
            <a:r>
              <a:rPr lang="en-US" sz="2700" dirty="0"/>
              <a:t>relationship</a:t>
            </a:r>
            <a:r>
              <a:rPr lang="en-US" sz="2700" dirty="0">
                <a:solidFill>
                  <a:srgbClr val="00B050"/>
                </a:solidFill>
              </a:rPr>
              <a:t> is linear. </a:t>
            </a:r>
          </a:p>
          <a:p>
            <a:pPr>
              <a:spcBef>
                <a:spcPts val="1200"/>
              </a:spcBef>
            </a:pPr>
            <a:r>
              <a:rPr lang="en-US" sz="2700" dirty="0">
                <a:solidFill>
                  <a:srgbClr val="00B0F0"/>
                </a:solidFill>
              </a:rPr>
              <a:t>For a gas:</a:t>
            </a:r>
          </a:p>
          <a:p>
            <a:pPr>
              <a:spcBef>
                <a:spcPts val="1200"/>
              </a:spcBef>
            </a:pPr>
            <a:r>
              <a:rPr lang="en-US" sz="2700" dirty="0"/>
              <a:t>1 </a:t>
            </a:r>
            <a:r>
              <a:rPr lang="en-US" sz="2700" dirty="0" err="1"/>
              <a:t>mol</a:t>
            </a:r>
            <a:r>
              <a:rPr lang="en-US" sz="2700" dirty="0"/>
              <a:t> =  # molecules / 22.4 L</a:t>
            </a:r>
          </a:p>
          <a:p>
            <a:pPr>
              <a:spcBef>
                <a:spcPts val="1200"/>
              </a:spcBef>
            </a:pPr>
            <a:r>
              <a:rPr lang="en-US" sz="3600" dirty="0">
                <a:solidFill>
                  <a:srgbClr val="00B050"/>
                </a:solidFill>
                <a:effectLst>
                  <a:outerShdw blurRad="38100" dist="38100" dir="2700000" algn="tl">
                    <a:srgbClr val="000000">
                      <a:alpha val="43137"/>
                    </a:srgbClr>
                  </a:outerShdw>
                </a:effectLst>
              </a:rPr>
              <a:t>molar volume  =  22.4 L</a:t>
            </a:r>
          </a:p>
          <a:p>
            <a:pPr>
              <a:spcBef>
                <a:spcPts val="1200"/>
              </a:spcBef>
            </a:pPr>
            <a:r>
              <a:rPr lang="en-US" sz="2700" dirty="0">
                <a:solidFill>
                  <a:srgbClr val="7030A0"/>
                </a:solidFill>
              </a:rPr>
              <a:t>N</a:t>
            </a:r>
            <a:r>
              <a:rPr lang="en-US" sz="2700" baseline="-25000" dirty="0">
                <a:solidFill>
                  <a:srgbClr val="7030A0"/>
                </a:solidFill>
              </a:rPr>
              <a:t>A</a:t>
            </a:r>
            <a:r>
              <a:rPr lang="en-US" sz="2700" dirty="0">
                <a:solidFill>
                  <a:srgbClr val="7030A0"/>
                </a:solidFill>
              </a:rPr>
              <a:t> = 6.02 x 10</a:t>
            </a:r>
            <a:r>
              <a:rPr lang="en-US" sz="2700" baseline="30000" dirty="0">
                <a:solidFill>
                  <a:srgbClr val="7030A0"/>
                </a:solidFill>
              </a:rPr>
              <a:t>23</a:t>
            </a:r>
            <a:r>
              <a:rPr lang="en-US" sz="2700" dirty="0">
                <a:solidFill>
                  <a:srgbClr val="7030A0"/>
                </a:solidFill>
              </a:rPr>
              <a:t> particles, etc.</a:t>
            </a:r>
          </a:p>
        </p:txBody>
      </p:sp>
    </p:spTree>
    <p:extLst>
      <p:ext uri="{BB962C8B-B14F-4D97-AF65-F5344CB8AC3E}">
        <p14:creationId xmlns:p14="http://schemas.microsoft.com/office/powerpoint/2010/main" val="101082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377907" y="4582474"/>
            <a:ext cx="1074281" cy="13823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1" name="Rectangle 3"/>
          <p:cNvSpPr>
            <a:spLocks noGrp="1" noChangeArrowheads="1"/>
          </p:cNvSpPr>
          <p:nvPr>
            <p:ph type="body" idx="4294967295"/>
          </p:nvPr>
        </p:nvSpPr>
        <p:spPr bwMode="auto">
          <a:xfrm>
            <a:off x="76201" y="718766"/>
            <a:ext cx="8915399" cy="1639084"/>
          </a:xfrm>
          <a:prstGeom prst="rect">
            <a:avLst/>
          </a:prstGeom>
          <a:noFill/>
          <a:ln w="12700">
            <a:miter lim="800000"/>
            <a:headEnd/>
            <a:tailEnd/>
          </a:ln>
        </p:spPr>
        <p:txBody>
          <a:bodyPr vert="horz" wrap="square" lIns="90278" tIns="44346" rIns="90278" bIns="44346" numCol="1" anchor="t" anchorCtr="0" compatLnSpc="1">
            <a:prstTxWarp prst="textNoShape">
              <a:avLst/>
            </a:prstTxWarp>
            <a:normAutofit/>
          </a:bodyPr>
          <a:lstStyle/>
          <a:p>
            <a:pPr marL="0" indent="6347"/>
            <a:r>
              <a:rPr lang="en-US" sz="2300" dirty="0"/>
              <a:t>How many molecules of oxygen gas (O</a:t>
            </a:r>
            <a:r>
              <a:rPr lang="en-US" sz="2300" baseline="-25000" dirty="0"/>
              <a:t>2</a:t>
            </a:r>
            <a:r>
              <a:rPr lang="en-US" sz="2300" dirty="0"/>
              <a:t>) are in 60.0 liters @ STP?</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24607" y="3411990"/>
            <a:ext cx="2819400" cy="34460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r>
              <a:rPr lang="en-US" altLang="en-US" dirty="0"/>
              <a:t>Chapter 14 Gas Laws</a:t>
            </a:r>
          </a:p>
        </p:txBody>
      </p:sp>
      <p:sp>
        <p:nvSpPr>
          <p:cNvPr id="7" name="TextBox 6"/>
          <p:cNvSpPr txBox="1"/>
          <p:nvPr/>
        </p:nvSpPr>
        <p:spPr>
          <a:xfrm>
            <a:off x="0" y="0"/>
            <a:ext cx="4267199" cy="646119"/>
          </a:xfrm>
          <a:prstGeom prst="rect">
            <a:avLst/>
          </a:prstGeom>
          <a:solidFill>
            <a:srgbClr val="B54C8C"/>
          </a:solidFill>
        </p:spPr>
        <p:txBody>
          <a:bodyPr wrap="square" lIns="91229" tIns="45615" rIns="91229" bIns="45615" rtlCol="0">
            <a:spAutoFit/>
          </a:bodyPr>
          <a:lstStyle/>
          <a:p>
            <a:pPr algn="ctr"/>
            <a:r>
              <a:rPr lang="en-GB" sz="3600" dirty="0">
                <a:solidFill>
                  <a:srgbClr val="FFFF00"/>
                </a:solidFill>
                <a:effectLst>
                  <a:outerShdw blurRad="38100" dist="38100" dir="2700000" algn="tl">
                    <a:srgbClr val="000000">
                      <a:alpha val="43137"/>
                    </a:srgbClr>
                  </a:outerShdw>
                </a:effectLst>
                <a:latin typeface="Arial" charset="0"/>
              </a:rPr>
              <a:t>Avogadro’s Law</a:t>
            </a: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303" t="-1472" r="41" b="35528"/>
          <a:stretch/>
        </p:blipFill>
        <p:spPr bwMode="auto">
          <a:xfrm>
            <a:off x="4" y="2934934"/>
            <a:ext cx="4114800" cy="233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199" y="5273615"/>
            <a:ext cx="4038601" cy="1154077"/>
          </a:xfrm>
          <a:prstGeom prst="rect">
            <a:avLst/>
          </a:prstGeom>
          <a:solidFill>
            <a:schemeClr val="bg1"/>
          </a:solidFill>
          <a:ln>
            <a:solidFill>
              <a:schemeClr val="bg1"/>
            </a:solidFill>
          </a:ln>
        </p:spPr>
        <p:txBody>
          <a:bodyPr wrap="square" lIns="91355" tIns="45678" rIns="91355" bIns="45678" rtlCol="0">
            <a:spAutoFit/>
          </a:bodyPr>
          <a:lstStyle/>
          <a:p>
            <a:r>
              <a:rPr lang="en-US" dirty="0"/>
              <a:t>If the balloons all have the same volume, how do their moles compare?</a:t>
            </a:r>
          </a:p>
        </p:txBody>
      </p:sp>
      <p:sp>
        <p:nvSpPr>
          <p:cNvPr id="11" name="TextBox 10"/>
          <p:cNvSpPr txBox="1"/>
          <p:nvPr/>
        </p:nvSpPr>
        <p:spPr>
          <a:xfrm>
            <a:off x="4991100" y="2357849"/>
            <a:ext cx="4038601" cy="800134"/>
          </a:xfrm>
          <a:prstGeom prst="rect">
            <a:avLst/>
          </a:prstGeom>
          <a:solidFill>
            <a:schemeClr val="bg1"/>
          </a:solidFill>
          <a:ln>
            <a:solidFill>
              <a:schemeClr val="bg1"/>
            </a:solidFill>
          </a:ln>
        </p:spPr>
        <p:txBody>
          <a:bodyPr wrap="square" lIns="91355" tIns="45678" rIns="91355" bIns="45678" rtlCol="0">
            <a:spAutoFit/>
          </a:bodyPr>
          <a:lstStyle/>
          <a:p>
            <a:r>
              <a:rPr lang="en-US" dirty="0"/>
              <a:t>Describe the volume and moles in each balloon:</a:t>
            </a:r>
          </a:p>
        </p:txBody>
      </p:sp>
    </p:spTree>
    <p:extLst>
      <p:ext uri="{BB962C8B-B14F-4D97-AF65-F5344CB8AC3E}">
        <p14:creationId xmlns:p14="http://schemas.microsoft.com/office/powerpoint/2010/main" val="2092778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fade">
                                      <p:cBhvr>
                                        <p:cTn id="22" dur="500"/>
                                        <p:tgtEl>
                                          <p:spTgt spid="6147"/>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P spid="3"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377907" y="4582474"/>
            <a:ext cx="1074281" cy="13823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1" name="Rectangle 3"/>
          <p:cNvSpPr>
            <a:spLocks noGrp="1" noChangeArrowheads="1"/>
          </p:cNvSpPr>
          <p:nvPr>
            <p:ph type="body" idx="4294967295"/>
          </p:nvPr>
        </p:nvSpPr>
        <p:spPr bwMode="auto">
          <a:xfrm>
            <a:off x="76201" y="718765"/>
            <a:ext cx="8915399" cy="5834435"/>
          </a:xfrm>
          <a:prstGeom prst="rect">
            <a:avLst/>
          </a:prstGeom>
          <a:noFill/>
          <a:ln w="12700">
            <a:miter lim="800000"/>
            <a:headEnd/>
            <a:tailEnd/>
          </a:ln>
        </p:spPr>
        <p:txBody>
          <a:bodyPr vert="horz" wrap="square" lIns="90278" tIns="44346" rIns="90278" bIns="44346" numCol="1" anchor="t" anchorCtr="0" compatLnSpc="1">
            <a:prstTxWarp prst="textNoShape">
              <a:avLst/>
            </a:prstTxWarp>
            <a:normAutofit/>
          </a:bodyPr>
          <a:lstStyle/>
          <a:p>
            <a:pPr marL="0" indent="6347"/>
            <a:r>
              <a:rPr lang="en-US" sz="2300" dirty="0"/>
              <a:t>How many </a:t>
            </a:r>
            <a:r>
              <a:rPr lang="en-US" sz="2300" dirty="0">
                <a:solidFill>
                  <a:srgbClr val="FFFF00"/>
                </a:solidFill>
                <a:effectLst>
                  <a:outerShdw blurRad="38100" dist="38100" dir="2700000" algn="tl">
                    <a:srgbClr val="000000">
                      <a:alpha val="43137"/>
                    </a:srgbClr>
                  </a:outerShdw>
                </a:effectLst>
              </a:rPr>
              <a:t>molecules</a:t>
            </a:r>
            <a:r>
              <a:rPr lang="en-US" sz="2300" dirty="0"/>
              <a:t> of oxygen gas (O</a:t>
            </a:r>
            <a:r>
              <a:rPr lang="en-US" sz="2300" baseline="-25000" dirty="0"/>
              <a:t>2</a:t>
            </a:r>
            <a:r>
              <a:rPr lang="en-US" sz="2300" dirty="0"/>
              <a:t>) are in 60.0 liters @ STP?</a:t>
            </a:r>
          </a:p>
          <a:p>
            <a:pPr marL="0" indent="6347">
              <a:spcBef>
                <a:spcPts val="1200"/>
              </a:spcBef>
            </a:pPr>
            <a:r>
              <a:rPr lang="en-US" sz="2300" dirty="0">
                <a:solidFill>
                  <a:schemeClr val="tx1"/>
                </a:solidFill>
              </a:rPr>
              <a:t>60.0 L x 1 </a:t>
            </a:r>
            <a:r>
              <a:rPr lang="en-US" sz="2300" dirty="0" err="1">
                <a:solidFill>
                  <a:schemeClr val="tx1"/>
                </a:solidFill>
              </a:rPr>
              <a:t>mol</a:t>
            </a:r>
            <a:r>
              <a:rPr lang="en-US" sz="2300" dirty="0">
                <a:solidFill>
                  <a:schemeClr val="tx1"/>
                </a:solidFill>
              </a:rPr>
              <a:t> / 22.4 L x 6.02 x 10</a:t>
            </a:r>
            <a:r>
              <a:rPr lang="en-US" sz="2300" baseline="30000" dirty="0">
                <a:solidFill>
                  <a:schemeClr val="tx1"/>
                </a:solidFill>
              </a:rPr>
              <a:t>23</a:t>
            </a:r>
            <a:r>
              <a:rPr lang="en-US" sz="2300" dirty="0">
                <a:solidFill>
                  <a:schemeClr val="tx1"/>
                </a:solidFill>
              </a:rPr>
              <a:t>/1 </a:t>
            </a:r>
            <a:r>
              <a:rPr lang="en-US" sz="2300" dirty="0" err="1">
                <a:solidFill>
                  <a:schemeClr val="tx1"/>
                </a:solidFill>
              </a:rPr>
              <a:t>mol</a:t>
            </a:r>
            <a:r>
              <a:rPr lang="en-US" sz="2300" dirty="0">
                <a:solidFill>
                  <a:schemeClr val="tx1"/>
                </a:solidFill>
              </a:rPr>
              <a:t>  =  </a:t>
            </a:r>
            <a:r>
              <a:rPr lang="en-US" sz="2300" u="sng" dirty="0">
                <a:solidFill>
                  <a:srgbClr val="FF0000"/>
                </a:solidFill>
              </a:rPr>
              <a:t>1.61 x 10</a:t>
            </a:r>
            <a:r>
              <a:rPr lang="en-US" sz="2300" u="sng" baseline="30000" dirty="0">
                <a:solidFill>
                  <a:srgbClr val="FF0000"/>
                </a:solidFill>
              </a:rPr>
              <a:t>24</a:t>
            </a:r>
            <a:r>
              <a:rPr lang="en-US" sz="2300" u="sng" dirty="0">
                <a:solidFill>
                  <a:srgbClr val="FF0000"/>
                </a:solidFill>
              </a:rPr>
              <a:t> </a:t>
            </a:r>
            <a:r>
              <a:rPr lang="en-US" sz="1700" u="sng" dirty="0">
                <a:solidFill>
                  <a:srgbClr val="FF0000"/>
                </a:solidFill>
              </a:rPr>
              <a:t>molecules</a:t>
            </a:r>
            <a:endParaRPr lang="en-US" sz="1700" dirty="0">
              <a:solidFill>
                <a:srgbClr val="FF0000"/>
              </a:solidFill>
            </a:endParaRPr>
          </a:p>
          <a:p>
            <a:pPr marL="45615" indent="0">
              <a:buClr>
                <a:srgbClr val="C00000"/>
              </a:buClr>
            </a:pPr>
            <a:endParaRPr lang="en-US" sz="2300" b="0" dirty="0">
              <a:solidFill>
                <a:schemeClr val="tx1"/>
              </a:solidFill>
            </a:endParaRPr>
          </a:p>
          <a:p>
            <a:pPr marL="45615" indent="0">
              <a:spcBef>
                <a:spcPct val="40000"/>
              </a:spcBef>
            </a:pPr>
            <a:r>
              <a:rPr lang="en-US" sz="2700" b="0" i="1" dirty="0">
                <a:solidFill>
                  <a:schemeClr val="tx1"/>
                </a:solidFill>
              </a:rPr>
              <a:t>	</a:t>
            </a:r>
            <a:endParaRPr lang="en-US" sz="2700" dirty="0">
              <a:solidFill>
                <a:schemeClr val="accent3">
                  <a:lumMod val="50000"/>
                </a:schemeClr>
              </a:solidFill>
            </a:endParaRP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24607" y="3411990"/>
            <a:ext cx="2819400" cy="34460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r>
              <a:rPr lang="en-US" altLang="en-US" dirty="0"/>
              <a:t>Chapter 14 Gas Laws</a:t>
            </a:r>
          </a:p>
        </p:txBody>
      </p:sp>
      <p:sp>
        <p:nvSpPr>
          <p:cNvPr id="7" name="TextBox 6"/>
          <p:cNvSpPr txBox="1"/>
          <p:nvPr/>
        </p:nvSpPr>
        <p:spPr>
          <a:xfrm>
            <a:off x="2184989" y="39681"/>
            <a:ext cx="4267199" cy="646119"/>
          </a:xfrm>
          <a:prstGeom prst="rect">
            <a:avLst/>
          </a:prstGeom>
          <a:solidFill>
            <a:srgbClr val="B54C8C"/>
          </a:solidFill>
        </p:spPr>
        <p:txBody>
          <a:bodyPr wrap="square" lIns="91229" tIns="45615" rIns="91229" bIns="45615" rtlCol="0">
            <a:spAutoFit/>
          </a:bodyPr>
          <a:lstStyle/>
          <a:p>
            <a:pPr algn="ctr"/>
            <a:r>
              <a:rPr lang="en-GB" sz="3600" dirty="0">
                <a:solidFill>
                  <a:srgbClr val="FFFF00"/>
                </a:solidFill>
                <a:effectLst>
                  <a:outerShdw blurRad="38100" dist="38100" dir="2700000" algn="tl">
                    <a:srgbClr val="000000">
                      <a:alpha val="43137"/>
                    </a:srgbClr>
                  </a:outerShdw>
                </a:effectLst>
                <a:latin typeface="Arial" charset="0"/>
              </a:rPr>
              <a:t>Avogadro’s Law</a:t>
            </a: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303" t="-1471" r="41"/>
          <a:stretch/>
        </p:blipFill>
        <p:spPr bwMode="auto">
          <a:xfrm>
            <a:off x="4" y="2934934"/>
            <a:ext cx="4114800" cy="359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991100" y="2357843"/>
            <a:ext cx="4038601" cy="1154077"/>
          </a:xfrm>
          <a:prstGeom prst="rect">
            <a:avLst/>
          </a:prstGeom>
          <a:solidFill>
            <a:schemeClr val="bg1"/>
          </a:solidFill>
          <a:ln>
            <a:solidFill>
              <a:schemeClr val="bg1"/>
            </a:solidFill>
          </a:ln>
        </p:spPr>
        <p:txBody>
          <a:bodyPr wrap="square" lIns="91355" tIns="45678" rIns="91355" bIns="45678" rtlCol="0">
            <a:spAutoFit/>
          </a:bodyPr>
          <a:lstStyle/>
          <a:p>
            <a:r>
              <a:rPr lang="en-US" dirty="0">
                <a:solidFill>
                  <a:srgbClr val="00B050"/>
                </a:solidFill>
              </a:rPr>
              <a:t>The volume and moles increased from left to right as a direct proportion.</a:t>
            </a:r>
          </a:p>
        </p:txBody>
      </p:sp>
    </p:spTree>
    <p:extLst>
      <p:ext uri="{BB962C8B-B14F-4D97-AF65-F5344CB8AC3E}">
        <p14:creationId xmlns:p14="http://schemas.microsoft.com/office/powerpoint/2010/main" val="4169408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animEffect transition="in" filter="fade">
                                      <p:cBhvr>
                                        <p:cTn id="7" dur="500"/>
                                        <p:tgtEl>
                                          <p:spTgt spid="686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500"/>
                                        <p:tgtEl>
                                          <p:spTgt spid="6147"/>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 y="0"/>
            <a:ext cx="9143996" cy="1371600"/>
          </a:xfrm>
        </p:spPr>
        <p:txBody>
          <a:bodyPr/>
          <a:lstStyle/>
          <a:p>
            <a:pPr marL="0" indent="0"/>
            <a:r>
              <a:rPr lang="en-US" sz="2500" dirty="0">
                <a:solidFill>
                  <a:srgbClr val="FFC000"/>
                </a:solidFill>
              </a:rPr>
              <a:t>Combined gas law:</a:t>
            </a:r>
            <a:br>
              <a:rPr lang="en-US" dirty="0">
                <a:solidFill>
                  <a:srgbClr val="FFC000"/>
                </a:solidFill>
              </a:rPr>
            </a:br>
            <a:r>
              <a:rPr lang="en-US" sz="2100" dirty="0"/>
              <a:t>For a fixed quantity of gas, </a:t>
            </a:r>
            <a:r>
              <a:rPr lang="en-US" sz="2100" dirty="0">
                <a:solidFill>
                  <a:srgbClr val="00B050"/>
                </a:solidFill>
              </a:rPr>
              <a:t>pressure</a:t>
            </a:r>
            <a:r>
              <a:rPr lang="en-US" sz="2100" dirty="0"/>
              <a:t> &amp; </a:t>
            </a:r>
            <a:r>
              <a:rPr lang="en-US" sz="2100" dirty="0">
                <a:solidFill>
                  <a:srgbClr val="FFFF00"/>
                </a:solidFill>
              </a:rPr>
              <a:t>volume</a:t>
            </a:r>
            <a:r>
              <a:rPr lang="en-US" sz="2100" dirty="0"/>
              <a:t> vary inversely while </a:t>
            </a:r>
            <a:r>
              <a:rPr lang="en-US" sz="2100" dirty="0">
                <a:solidFill>
                  <a:srgbClr val="00B0F0"/>
                </a:solidFill>
              </a:rPr>
              <a:t>temperature</a:t>
            </a:r>
            <a:r>
              <a:rPr lang="en-US" sz="2100" dirty="0"/>
              <a:t> varies directly with </a:t>
            </a:r>
            <a:r>
              <a:rPr lang="en-US" sz="2100" dirty="0">
                <a:solidFill>
                  <a:srgbClr val="00B050"/>
                </a:solidFill>
              </a:rPr>
              <a:t>pressure</a:t>
            </a:r>
            <a:r>
              <a:rPr lang="en-US" sz="2100" dirty="0"/>
              <a:t> &amp; </a:t>
            </a:r>
            <a:r>
              <a:rPr lang="en-US" sz="2100" dirty="0">
                <a:solidFill>
                  <a:srgbClr val="FFFF00"/>
                </a:solidFill>
              </a:rPr>
              <a:t>volume</a:t>
            </a:r>
          </a:p>
        </p:txBody>
      </p:sp>
      <p:sp>
        <p:nvSpPr>
          <p:cNvPr id="5" name="Content Placeholder 4"/>
          <p:cNvSpPr>
            <a:spLocks noGrp="1"/>
          </p:cNvSpPr>
          <p:nvPr>
            <p:ph idx="1"/>
          </p:nvPr>
        </p:nvSpPr>
        <p:spPr>
          <a:xfrm>
            <a:off x="714848" y="1752600"/>
            <a:ext cx="2019418" cy="2119848"/>
          </a:xfrm>
          <a:prstGeom prst="roundRect">
            <a:avLst/>
          </a:prstGeom>
          <a:solidFill>
            <a:srgbClr val="BEE593"/>
          </a:solidFill>
          <a:ln w="28575" cmpd="sng">
            <a:solidFill>
              <a:schemeClr val="accent3"/>
            </a:solidFill>
          </a:ln>
        </p:spPr>
        <p:txBody>
          <a:bodyPr wrap="square" lIns="191656" tIns="95838" rIns="191656" bIns="95838" anchor="ctr" anchorCtr="0">
            <a:spAutoFit/>
          </a:bodyPr>
          <a:lstStyle/>
          <a:p>
            <a:pPr algn="ctr">
              <a:lnSpc>
                <a:spcPct val="100000"/>
              </a:lnSpc>
              <a:spcBef>
                <a:spcPts val="0"/>
              </a:spcBef>
              <a:defRPr/>
            </a:pPr>
            <a:r>
              <a:rPr lang="en-US" b="1" dirty="0"/>
              <a:t>Boyle’s law</a:t>
            </a:r>
          </a:p>
          <a:p>
            <a:pPr algn="ctr">
              <a:lnSpc>
                <a:spcPct val="100000"/>
              </a:lnSpc>
              <a:spcBef>
                <a:spcPts val="0"/>
              </a:spcBef>
              <a:defRPr/>
            </a:pPr>
            <a:endParaRPr lang="en-US" b="1" dirty="0"/>
          </a:p>
          <a:p>
            <a:pPr marL="0" lvl="1" indent="0" algn="ctr">
              <a:lnSpc>
                <a:spcPct val="100000"/>
              </a:lnSpc>
              <a:spcBef>
                <a:spcPts val="0"/>
              </a:spcBef>
              <a:buClr>
                <a:srgbClr val="2877C4"/>
              </a:buClr>
              <a:buNone/>
              <a:defRPr/>
            </a:pPr>
            <a:r>
              <a:rPr lang="en-US" sz="2100" i="1" dirty="0">
                <a:latin typeface="Georgia" pitchFamily="18" charset="0"/>
              </a:rPr>
              <a:t>P</a:t>
            </a:r>
            <a:r>
              <a:rPr lang="en-US" sz="2100" baseline="-25000" dirty="0"/>
              <a:t>1</a:t>
            </a:r>
            <a:r>
              <a:rPr lang="en-US" sz="2100" i="1" dirty="0">
                <a:latin typeface="Georgia" pitchFamily="18" charset="0"/>
              </a:rPr>
              <a:t>V</a:t>
            </a:r>
            <a:r>
              <a:rPr lang="en-US" sz="2100" baseline="-25000" dirty="0"/>
              <a:t>1</a:t>
            </a:r>
            <a:r>
              <a:rPr lang="en-US" sz="2100" dirty="0"/>
              <a:t> = </a:t>
            </a:r>
            <a:r>
              <a:rPr lang="en-US" sz="2100" i="1" dirty="0">
                <a:latin typeface="Georgia" pitchFamily="18" charset="0"/>
              </a:rPr>
              <a:t>P</a:t>
            </a:r>
            <a:r>
              <a:rPr lang="en-US" sz="2100" baseline="-25000" dirty="0"/>
              <a:t>2</a:t>
            </a:r>
            <a:r>
              <a:rPr lang="en-US" sz="2100" i="1" dirty="0">
                <a:latin typeface="Georgia" pitchFamily="18" charset="0"/>
              </a:rPr>
              <a:t>V</a:t>
            </a:r>
            <a:r>
              <a:rPr lang="en-US" sz="2100" baseline="-25000" dirty="0"/>
              <a:t>2</a:t>
            </a:r>
            <a:endParaRPr lang="en-US" sz="2100" dirty="0"/>
          </a:p>
          <a:p>
            <a:pPr algn="ctr">
              <a:lnSpc>
                <a:spcPct val="100000"/>
              </a:lnSpc>
              <a:spcBef>
                <a:spcPts val="0"/>
              </a:spcBef>
              <a:defRPr/>
            </a:pPr>
            <a:endParaRPr lang="en-US" b="1" dirty="0"/>
          </a:p>
        </p:txBody>
      </p:sp>
      <p:sp>
        <p:nvSpPr>
          <p:cNvPr id="6" name="Content Placeholder 2"/>
          <p:cNvSpPr txBox="1">
            <a:spLocks/>
          </p:cNvSpPr>
          <p:nvPr/>
        </p:nvSpPr>
        <p:spPr bwMode="auto">
          <a:xfrm>
            <a:off x="3181040" y="1676400"/>
            <a:ext cx="2644909" cy="2197092"/>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91656" tIns="95838" rIns="191656" bIns="95838"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b="1" dirty="0">
                <a:solidFill>
                  <a:srgbClr val="000000"/>
                </a:solidFill>
              </a:rPr>
              <a:t>Charles’s law</a:t>
            </a:r>
          </a:p>
          <a:p>
            <a:pPr algn="ctr"/>
            <a:endParaRPr lang="en-US" sz="2300" b="1" dirty="0">
              <a:solidFill>
                <a:srgbClr val="000000"/>
              </a:solidFill>
            </a:endParaRPr>
          </a:p>
          <a:p>
            <a:pPr algn="ctr"/>
            <a:endParaRPr lang="en-US" sz="2300" b="1" dirty="0">
              <a:solidFill>
                <a:srgbClr val="000000"/>
              </a:solidFill>
            </a:endParaRPr>
          </a:p>
          <a:p>
            <a:pPr algn="ctr"/>
            <a:endParaRPr lang="en-US" sz="2300" b="1" dirty="0">
              <a:solidFill>
                <a:srgbClr val="000000"/>
              </a:solidFill>
            </a:endParaRPr>
          </a:p>
        </p:txBody>
      </p:sp>
      <p:sp>
        <p:nvSpPr>
          <p:cNvPr id="7" name="_s2055"/>
          <p:cNvSpPr>
            <a:spLocks noChangeArrowheads="1"/>
          </p:cNvSpPr>
          <p:nvPr/>
        </p:nvSpPr>
        <p:spPr bwMode="auto">
          <a:xfrm>
            <a:off x="6406734" y="1676400"/>
            <a:ext cx="2592296" cy="2172121"/>
          </a:xfrm>
          <a:prstGeom prst="roundRect">
            <a:avLst/>
          </a:prstGeom>
          <a:solidFill>
            <a:schemeClr val="accent1">
              <a:lumMod val="40000"/>
              <a:lumOff val="60000"/>
            </a:schemeClr>
          </a:solidFill>
          <a:ln w="28575" cmpd="sng">
            <a:solidFill>
              <a:srgbClr val="FE8600"/>
            </a:solidFill>
            <a:miter lim="800000"/>
            <a:headEnd/>
            <a:tailEnd/>
          </a:ln>
        </p:spPr>
        <p:txBody>
          <a:bodyPr wrap="square" lIns="191656" tIns="95838" rIns="191656" bIns="95838" anchor="ctr">
            <a:spAutoFit/>
          </a:bodyPr>
          <a:lstStyle/>
          <a:p>
            <a:pPr algn="ctr" eaLnBrk="1" hangingPunct="1"/>
            <a:r>
              <a:rPr lang="en-US" b="1" dirty="0">
                <a:solidFill>
                  <a:srgbClr val="000000"/>
                </a:solidFill>
                <a:latin typeface="Arial" charset="0"/>
                <a:ea typeface="+mn-ea"/>
              </a:rPr>
              <a:t>Gay-Lussac’s law</a:t>
            </a:r>
          </a:p>
          <a:p>
            <a:pPr algn="ctr" eaLnBrk="1" hangingPunct="1"/>
            <a:endParaRPr lang="en-US" b="1" dirty="0">
              <a:solidFill>
                <a:srgbClr val="000000"/>
              </a:solidFill>
              <a:latin typeface="Arial" charset="0"/>
              <a:ea typeface="+mn-ea"/>
            </a:endParaRPr>
          </a:p>
          <a:p>
            <a:pPr algn="ctr" eaLnBrk="1" hangingPunct="1"/>
            <a:endParaRPr lang="en-US" b="1" dirty="0">
              <a:solidFill>
                <a:srgbClr val="000000"/>
              </a:solidFill>
              <a:latin typeface="Arial" charset="0"/>
              <a:ea typeface="+mn-ea"/>
            </a:endParaRPr>
          </a:p>
          <a:p>
            <a:pPr algn="ctr" eaLnBrk="1" hangingPunct="1"/>
            <a:endParaRPr lang="en-US" b="1" dirty="0">
              <a:solidFill>
                <a:srgbClr val="000000"/>
              </a:solidFill>
              <a:latin typeface="Arial" charset="0"/>
              <a:ea typeface="+mn-ea"/>
            </a:endParaRPr>
          </a:p>
        </p:txBody>
      </p:sp>
      <p:graphicFrame>
        <p:nvGraphicFramePr>
          <p:cNvPr id="71682" name="Object 2"/>
          <p:cNvGraphicFramePr>
            <a:graphicFrameLocks noChangeAspect="1"/>
          </p:cNvGraphicFramePr>
          <p:nvPr>
            <p:extLst>
              <p:ext uri="{D42A27DB-BD31-4B8C-83A1-F6EECF244321}">
                <p14:modId xmlns:p14="http://schemas.microsoft.com/office/powerpoint/2010/main" val="3868464353"/>
              </p:ext>
            </p:extLst>
          </p:nvPr>
        </p:nvGraphicFramePr>
        <p:xfrm>
          <a:off x="3943536" y="2619765"/>
          <a:ext cx="1119917" cy="1016000"/>
        </p:xfrm>
        <a:graphic>
          <a:graphicData uri="http://schemas.openxmlformats.org/presentationml/2006/ole">
            <mc:AlternateContent xmlns:mc="http://schemas.openxmlformats.org/markup-compatibility/2006">
              <mc:Choice xmlns:v="urn:schemas-microsoft-com:vml" Requires="v">
                <p:oleObj name="Equation" r:id="rId3" imgW="596880" imgH="406080" progId="Equation.DSMT4">
                  <p:embed/>
                </p:oleObj>
              </mc:Choice>
              <mc:Fallback>
                <p:oleObj name="Equation" r:id="rId3" imgW="596880" imgH="406080" progId="Equation.DSMT4">
                  <p:embed/>
                  <p:pic>
                    <p:nvPicPr>
                      <p:cNvPr id="0" name=""/>
                      <p:cNvPicPr>
                        <a:picLocks noChangeAspect="1" noChangeArrowheads="1"/>
                      </p:cNvPicPr>
                      <p:nvPr/>
                    </p:nvPicPr>
                    <p:blipFill>
                      <a:blip r:embed="rId4"/>
                      <a:srcRect/>
                      <a:stretch>
                        <a:fillRect/>
                      </a:stretch>
                    </p:blipFill>
                    <p:spPr bwMode="auto">
                      <a:xfrm>
                        <a:off x="3943536" y="2619765"/>
                        <a:ext cx="111991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3" name="Object 3"/>
          <p:cNvGraphicFramePr>
            <a:graphicFrameLocks noChangeAspect="1"/>
          </p:cNvGraphicFramePr>
          <p:nvPr>
            <p:extLst>
              <p:ext uri="{D42A27DB-BD31-4B8C-83A1-F6EECF244321}">
                <p14:modId xmlns:p14="http://schemas.microsoft.com/office/powerpoint/2010/main" val="4135157798"/>
              </p:ext>
            </p:extLst>
          </p:nvPr>
        </p:nvGraphicFramePr>
        <p:xfrm>
          <a:off x="7166275" y="2821783"/>
          <a:ext cx="1072261" cy="1016000"/>
        </p:xfrm>
        <a:graphic>
          <a:graphicData uri="http://schemas.openxmlformats.org/presentationml/2006/ole">
            <mc:AlternateContent xmlns:mc="http://schemas.openxmlformats.org/markup-compatibility/2006">
              <mc:Choice xmlns:v="urn:schemas-microsoft-com:vml" Requires="v">
                <p:oleObj name="Equation" r:id="rId5" imgW="571320" imgH="406080" progId="Equation.DSMT4">
                  <p:embed/>
                </p:oleObj>
              </mc:Choice>
              <mc:Fallback>
                <p:oleObj name="Equation" r:id="rId5" imgW="571320" imgH="406080" progId="Equation.DSMT4">
                  <p:embed/>
                  <p:pic>
                    <p:nvPicPr>
                      <p:cNvPr id="0" name=""/>
                      <p:cNvPicPr>
                        <a:picLocks noChangeAspect="1" noChangeArrowheads="1"/>
                      </p:cNvPicPr>
                      <p:nvPr/>
                    </p:nvPicPr>
                    <p:blipFill>
                      <a:blip r:embed="rId6"/>
                      <a:srcRect/>
                      <a:stretch>
                        <a:fillRect/>
                      </a:stretch>
                    </p:blipFill>
                    <p:spPr bwMode="auto">
                      <a:xfrm>
                        <a:off x="7166275" y="2821783"/>
                        <a:ext cx="1072261"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655397" y="3925147"/>
            <a:ext cx="7696193" cy="1307966"/>
          </a:xfrm>
          <a:prstGeom prst="rect">
            <a:avLst/>
          </a:prstGeom>
          <a:solidFill>
            <a:schemeClr val="bg1"/>
          </a:solidFill>
          <a:ln>
            <a:solidFill>
              <a:schemeClr val="bg1"/>
            </a:solidFill>
          </a:ln>
        </p:spPr>
        <p:txBody>
          <a:bodyPr wrap="square" lIns="91355" tIns="45678" rIns="91355" bIns="45678" rtlCol="0">
            <a:spAutoFit/>
          </a:bodyPr>
          <a:lstStyle/>
          <a:p>
            <a:endParaRPr lang="en-US" dirty="0">
              <a:solidFill>
                <a:srgbClr val="FF0000"/>
              </a:solidFill>
            </a:endParaRPr>
          </a:p>
          <a:p>
            <a:r>
              <a:rPr lang="en-US" dirty="0">
                <a:solidFill>
                  <a:srgbClr val="FF0000"/>
                </a:solidFill>
              </a:rPr>
              <a:t>What would it look like if we combined all three gas laws?</a:t>
            </a:r>
          </a:p>
          <a:p>
            <a:pPr>
              <a:spcBef>
                <a:spcPts val="1200"/>
              </a:spcBef>
            </a:pPr>
            <a:endParaRPr lang="en-US" dirty="0"/>
          </a:p>
        </p:txBody>
      </p:sp>
    </p:spTree>
    <p:extLst>
      <p:ext uri="{BB962C8B-B14F-4D97-AF65-F5344CB8AC3E}">
        <p14:creationId xmlns:p14="http://schemas.microsoft.com/office/powerpoint/2010/main" val="299057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1682"/>
                                        </p:tgtEl>
                                        <p:attrNameLst>
                                          <p:attrName>style.visibility</p:attrName>
                                        </p:attrNameLst>
                                      </p:cBhvr>
                                      <p:to>
                                        <p:strVal val="visible"/>
                                      </p:to>
                                    </p:set>
                                    <p:animEffect transition="in" filter="fade">
                                      <p:cBhvr>
                                        <p:cTn id="24" dur="500"/>
                                        <p:tgtEl>
                                          <p:spTgt spid="7168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71683"/>
                                        </p:tgtEl>
                                        <p:attrNameLst>
                                          <p:attrName>style.visibility</p:attrName>
                                        </p:attrNameLst>
                                      </p:cBhvr>
                                      <p:to>
                                        <p:strVal val="visible"/>
                                      </p:to>
                                    </p:set>
                                    <p:animEffect transition="in" filter="fade">
                                      <p:cBhvr>
                                        <p:cTn id="33" dur="500"/>
                                        <p:tgtEl>
                                          <p:spTgt spid="7168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P spid="7"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 y="0"/>
            <a:ext cx="9143996" cy="1371600"/>
          </a:xfrm>
        </p:spPr>
        <p:txBody>
          <a:bodyPr/>
          <a:lstStyle/>
          <a:p>
            <a:pPr marL="0" indent="0"/>
            <a:r>
              <a:rPr lang="en-US" sz="2500" dirty="0">
                <a:solidFill>
                  <a:srgbClr val="FFC000"/>
                </a:solidFill>
              </a:rPr>
              <a:t>Combined gas law:</a:t>
            </a:r>
            <a:br>
              <a:rPr lang="en-US" dirty="0">
                <a:solidFill>
                  <a:srgbClr val="FFC000"/>
                </a:solidFill>
              </a:rPr>
            </a:br>
            <a:r>
              <a:rPr lang="en-US" sz="2100" dirty="0"/>
              <a:t>For a fixed quantity of gas, </a:t>
            </a:r>
            <a:r>
              <a:rPr lang="en-US" sz="2100" dirty="0">
                <a:solidFill>
                  <a:srgbClr val="00B050"/>
                </a:solidFill>
              </a:rPr>
              <a:t>pressure</a:t>
            </a:r>
            <a:r>
              <a:rPr lang="en-US" sz="2100" dirty="0"/>
              <a:t> &amp; </a:t>
            </a:r>
            <a:r>
              <a:rPr lang="en-US" sz="2100" dirty="0">
                <a:solidFill>
                  <a:srgbClr val="FFFF00"/>
                </a:solidFill>
              </a:rPr>
              <a:t>volume</a:t>
            </a:r>
            <a:r>
              <a:rPr lang="en-US" sz="2100" dirty="0"/>
              <a:t> vary inversely while </a:t>
            </a:r>
            <a:r>
              <a:rPr lang="en-US" sz="2100" dirty="0">
                <a:solidFill>
                  <a:srgbClr val="00B0F0"/>
                </a:solidFill>
              </a:rPr>
              <a:t>temperature</a:t>
            </a:r>
            <a:r>
              <a:rPr lang="en-US" sz="2100" dirty="0"/>
              <a:t> varies directly with </a:t>
            </a:r>
            <a:r>
              <a:rPr lang="en-US" sz="2100" dirty="0">
                <a:solidFill>
                  <a:srgbClr val="00B050"/>
                </a:solidFill>
              </a:rPr>
              <a:t>pressure</a:t>
            </a:r>
            <a:r>
              <a:rPr lang="en-US" sz="2100" dirty="0"/>
              <a:t> &amp; </a:t>
            </a:r>
            <a:r>
              <a:rPr lang="en-US" sz="2100" dirty="0">
                <a:solidFill>
                  <a:srgbClr val="FFFF00"/>
                </a:solidFill>
              </a:rPr>
              <a:t>volume</a:t>
            </a:r>
          </a:p>
        </p:txBody>
      </p:sp>
      <p:sp>
        <p:nvSpPr>
          <p:cNvPr id="5" name="Content Placeholder 4"/>
          <p:cNvSpPr>
            <a:spLocks noGrp="1"/>
          </p:cNvSpPr>
          <p:nvPr>
            <p:ph idx="1"/>
          </p:nvPr>
        </p:nvSpPr>
        <p:spPr>
          <a:xfrm>
            <a:off x="780374" y="1752600"/>
            <a:ext cx="2019418" cy="2119848"/>
          </a:xfrm>
          <a:prstGeom prst="roundRect">
            <a:avLst/>
          </a:prstGeom>
          <a:solidFill>
            <a:srgbClr val="BEE593"/>
          </a:solidFill>
          <a:ln w="28575" cmpd="sng">
            <a:solidFill>
              <a:schemeClr val="accent3"/>
            </a:solidFill>
          </a:ln>
        </p:spPr>
        <p:txBody>
          <a:bodyPr wrap="square" lIns="191656" tIns="95838" rIns="191656" bIns="95838" anchor="ctr" anchorCtr="0">
            <a:spAutoFit/>
          </a:bodyPr>
          <a:lstStyle/>
          <a:p>
            <a:pPr algn="ctr">
              <a:lnSpc>
                <a:spcPct val="100000"/>
              </a:lnSpc>
              <a:spcBef>
                <a:spcPts val="0"/>
              </a:spcBef>
              <a:defRPr/>
            </a:pPr>
            <a:r>
              <a:rPr lang="en-US" b="1" dirty="0"/>
              <a:t>Boyle’s law</a:t>
            </a:r>
          </a:p>
          <a:p>
            <a:pPr algn="ctr">
              <a:lnSpc>
                <a:spcPct val="100000"/>
              </a:lnSpc>
              <a:spcBef>
                <a:spcPts val="0"/>
              </a:spcBef>
              <a:defRPr/>
            </a:pPr>
            <a:endParaRPr lang="en-US" b="1" dirty="0"/>
          </a:p>
          <a:p>
            <a:pPr marL="0" lvl="1" indent="0" algn="ctr">
              <a:lnSpc>
                <a:spcPct val="100000"/>
              </a:lnSpc>
              <a:spcBef>
                <a:spcPts val="0"/>
              </a:spcBef>
              <a:buClr>
                <a:srgbClr val="2877C4"/>
              </a:buClr>
              <a:buNone/>
              <a:defRPr/>
            </a:pPr>
            <a:r>
              <a:rPr lang="en-US" sz="2100" i="1" dirty="0">
                <a:latin typeface="Georgia" pitchFamily="18" charset="0"/>
              </a:rPr>
              <a:t>P</a:t>
            </a:r>
            <a:r>
              <a:rPr lang="en-US" sz="2100" baseline="-25000" dirty="0"/>
              <a:t>1</a:t>
            </a:r>
            <a:r>
              <a:rPr lang="en-US" sz="2100" i="1" dirty="0">
                <a:latin typeface="Georgia" pitchFamily="18" charset="0"/>
              </a:rPr>
              <a:t>V</a:t>
            </a:r>
            <a:r>
              <a:rPr lang="en-US" sz="2100" baseline="-25000" dirty="0"/>
              <a:t>1</a:t>
            </a:r>
            <a:r>
              <a:rPr lang="en-US" sz="2100" dirty="0"/>
              <a:t> = </a:t>
            </a:r>
            <a:r>
              <a:rPr lang="en-US" sz="2100" i="1" dirty="0">
                <a:latin typeface="Georgia" pitchFamily="18" charset="0"/>
              </a:rPr>
              <a:t>P</a:t>
            </a:r>
            <a:r>
              <a:rPr lang="en-US" sz="2100" baseline="-25000" dirty="0"/>
              <a:t>2</a:t>
            </a:r>
            <a:r>
              <a:rPr lang="en-US" sz="2100" i="1" dirty="0">
                <a:latin typeface="Georgia" pitchFamily="18" charset="0"/>
              </a:rPr>
              <a:t>V</a:t>
            </a:r>
            <a:r>
              <a:rPr lang="en-US" sz="2100" baseline="-25000" dirty="0"/>
              <a:t>2</a:t>
            </a:r>
            <a:endParaRPr lang="en-US" sz="2100" dirty="0"/>
          </a:p>
          <a:p>
            <a:pPr algn="ctr">
              <a:lnSpc>
                <a:spcPct val="100000"/>
              </a:lnSpc>
              <a:spcBef>
                <a:spcPts val="0"/>
              </a:spcBef>
              <a:defRPr/>
            </a:pPr>
            <a:endParaRPr lang="en-US" b="1" dirty="0"/>
          </a:p>
        </p:txBody>
      </p:sp>
      <p:sp>
        <p:nvSpPr>
          <p:cNvPr id="6" name="Content Placeholder 2"/>
          <p:cNvSpPr txBox="1">
            <a:spLocks/>
          </p:cNvSpPr>
          <p:nvPr/>
        </p:nvSpPr>
        <p:spPr bwMode="auto">
          <a:xfrm>
            <a:off x="3181040" y="1676400"/>
            <a:ext cx="2644909" cy="2197092"/>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91656" tIns="95838" rIns="191656" bIns="95838"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b="1" dirty="0">
                <a:solidFill>
                  <a:srgbClr val="000000"/>
                </a:solidFill>
              </a:rPr>
              <a:t>Charles’s law</a:t>
            </a:r>
          </a:p>
          <a:p>
            <a:pPr algn="ctr"/>
            <a:endParaRPr lang="en-US" sz="2300" b="1" dirty="0">
              <a:solidFill>
                <a:srgbClr val="000000"/>
              </a:solidFill>
            </a:endParaRPr>
          </a:p>
          <a:p>
            <a:pPr algn="ctr"/>
            <a:endParaRPr lang="en-US" sz="2300" b="1" dirty="0">
              <a:solidFill>
                <a:srgbClr val="000000"/>
              </a:solidFill>
            </a:endParaRPr>
          </a:p>
          <a:p>
            <a:pPr algn="ctr"/>
            <a:endParaRPr lang="en-US" sz="2300" b="1" dirty="0">
              <a:solidFill>
                <a:srgbClr val="000000"/>
              </a:solidFill>
            </a:endParaRPr>
          </a:p>
        </p:txBody>
      </p:sp>
      <p:sp>
        <p:nvSpPr>
          <p:cNvPr id="7" name="_s2055"/>
          <p:cNvSpPr>
            <a:spLocks noChangeArrowheads="1"/>
          </p:cNvSpPr>
          <p:nvPr/>
        </p:nvSpPr>
        <p:spPr bwMode="auto">
          <a:xfrm>
            <a:off x="6406734" y="1676400"/>
            <a:ext cx="2592296" cy="2172121"/>
          </a:xfrm>
          <a:prstGeom prst="roundRect">
            <a:avLst/>
          </a:prstGeom>
          <a:solidFill>
            <a:schemeClr val="accent1">
              <a:lumMod val="40000"/>
              <a:lumOff val="60000"/>
            </a:schemeClr>
          </a:solidFill>
          <a:ln w="28575" cmpd="sng">
            <a:solidFill>
              <a:srgbClr val="FE8600"/>
            </a:solidFill>
            <a:miter lim="800000"/>
            <a:headEnd/>
            <a:tailEnd/>
          </a:ln>
        </p:spPr>
        <p:txBody>
          <a:bodyPr wrap="square" lIns="191656" tIns="95838" rIns="191656" bIns="95838" anchor="ctr">
            <a:spAutoFit/>
          </a:bodyPr>
          <a:lstStyle/>
          <a:p>
            <a:pPr algn="ctr" eaLnBrk="1" hangingPunct="1"/>
            <a:r>
              <a:rPr lang="en-US" b="1" dirty="0">
                <a:solidFill>
                  <a:srgbClr val="000000"/>
                </a:solidFill>
                <a:latin typeface="Arial" charset="0"/>
                <a:ea typeface="+mn-ea"/>
              </a:rPr>
              <a:t>Gay-Lussac’s law</a:t>
            </a:r>
          </a:p>
          <a:p>
            <a:pPr algn="ctr" eaLnBrk="1" hangingPunct="1"/>
            <a:endParaRPr lang="en-US" b="1" dirty="0">
              <a:solidFill>
                <a:srgbClr val="000000"/>
              </a:solidFill>
              <a:latin typeface="Arial" charset="0"/>
              <a:ea typeface="+mn-ea"/>
            </a:endParaRPr>
          </a:p>
          <a:p>
            <a:pPr algn="ctr" eaLnBrk="1" hangingPunct="1"/>
            <a:endParaRPr lang="en-US" b="1" dirty="0">
              <a:solidFill>
                <a:srgbClr val="000000"/>
              </a:solidFill>
              <a:latin typeface="Arial" charset="0"/>
              <a:ea typeface="+mn-ea"/>
            </a:endParaRPr>
          </a:p>
          <a:p>
            <a:pPr algn="ctr" eaLnBrk="1" hangingPunct="1"/>
            <a:endParaRPr lang="en-US" b="1" dirty="0">
              <a:solidFill>
                <a:srgbClr val="000000"/>
              </a:solidFill>
              <a:latin typeface="Arial" charset="0"/>
              <a:ea typeface="+mn-ea"/>
            </a:endParaRPr>
          </a:p>
        </p:txBody>
      </p:sp>
      <p:sp>
        <p:nvSpPr>
          <p:cNvPr id="10" name="Rounded Rectangle 9"/>
          <p:cNvSpPr/>
          <p:nvPr/>
        </p:nvSpPr>
        <p:spPr>
          <a:xfrm>
            <a:off x="1882175" y="5015250"/>
            <a:ext cx="5242638" cy="1780524"/>
          </a:xfrm>
          <a:prstGeom prst="roundRect">
            <a:avLst/>
          </a:prstGeom>
          <a:solidFill>
            <a:schemeClr val="accent6">
              <a:lumMod val="40000"/>
              <a:lumOff val="60000"/>
            </a:schemeClr>
          </a:solidFill>
          <a:ln w="28575" cmpd="sng">
            <a:solidFill>
              <a:schemeClr val="accent6"/>
            </a:solidFill>
          </a:ln>
        </p:spPr>
        <p:txBody>
          <a:bodyPr wrap="square" lIns="191656" tIns="95838" rIns="191656" bIns="95838" anchor="ctr" anchorCtr="0">
            <a:spAutoFit/>
          </a:bodyPr>
          <a:lstStyle/>
          <a:p>
            <a:pPr algn="ctr" eaLnBrk="1" hangingPunct="1">
              <a:spcBef>
                <a:spcPts val="0"/>
              </a:spcBef>
              <a:buClr>
                <a:srgbClr val="2877C4"/>
              </a:buClr>
              <a:defRPr/>
            </a:pPr>
            <a:r>
              <a:rPr lang="en-US" b="1" dirty="0">
                <a:solidFill>
                  <a:srgbClr val="000000"/>
                </a:solidFill>
                <a:latin typeface="Arial" charset="0"/>
                <a:ea typeface="+mn-ea"/>
              </a:rPr>
              <a:t>Combined gas law</a:t>
            </a:r>
          </a:p>
          <a:p>
            <a:pPr algn="ctr" eaLnBrk="1" hangingPunct="1">
              <a:spcBef>
                <a:spcPts val="0"/>
              </a:spcBef>
              <a:buClr>
                <a:srgbClr val="2877C4"/>
              </a:buClr>
              <a:defRPr/>
            </a:pPr>
            <a:endParaRPr lang="en-US" b="1" dirty="0">
              <a:solidFill>
                <a:srgbClr val="000000"/>
              </a:solidFill>
              <a:latin typeface="Arial" charset="0"/>
              <a:ea typeface="+mn-ea"/>
            </a:endParaRPr>
          </a:p>
          <a:p>
            <a:pPr algn="ctr" eaLnBrk="1" hangingPunct="1">
              <a:spcBef>
                <a:spcPts val="0"/>
              </a:spcBef>
              <a:buClr>
                <a:srgbClr val="2877C4"/>
              </a:buClr>
              <a:defRPr/>
            </a:pPr>
            <a:endParaRPr lang="en-US" b="1" dirty="0">
              <a:solidFill>
                <a:srgbClr val="000000"/>
              </a:solidFill>
              <a:latin typeface="Arial" charset="0"/>
              <a:ea typeface="+mn-ea"/>
            </a:endParaRPr>
          </a:p>
          <a:p>
            <a:pPr algn="ctr" eaLnBrk="1" hangingPunct="1">
              <a:spcBef>
                <a:spcPts val="0"/>
              </a:spcBef>
              <a:buClr>
                <a:srgbClr val="2877C4"/>
              </a:buClr>
              <a:defRPr/>
            </a:pPr>
            <a:endParaRPr lang="en-US" b="1" dirty="0">
              <a:solidFill>
                <a:srgbClr val="000000"/>
              </a:solidFill>
              <a:latin typeface="Arial" charset="0"/>
              <a:ea typeface="+mn-ea"/>
            </a:endParaRPr>
          </a:p>
        </p:txBody>
      </p:sp>
      <p:cxnSp>
        <p:nvCxnSpPr>
          <p:cNvPr id="11" name="Straight Arrow Connector 10"/>
          <p:cNvCxnSpPr>
            <a:stCxn id="5" idx="2"/>
            <a:endCxn id="10" idx="0"/>
          </p:cNvCxnSpPr>
          <p:nvPr/>
        </p:nvCxnSpPr>
        <p:spPr bwMode="auto">
          <a:xfrm>
            <a:off x="1790083" y="3872448"/>
            <a:ext cx="2713411" cy="1142802"/>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1682" name="Object 2"/>
          <p:cNvGraphicFramePr>
            <a:graphicFrameLocks noChangeAspect="1"/>
          </p:cNvGraphicFramePr>
          <p:nvPr/>
        </p:nvGraphicFramePr>
        <p:xfrm>
          <a:off x="3943536" y="2619765"/>
          <a:ext cx="1119917" cy="1016000"/>
        </p:xfrm>
        <a:graphic>
          <a:graphicData uri="http://schemas.openxmlformats.org/presentationml/2006/ole">
            <mc:AlternateContent xmlns:mc="http://schemas.openxmlformats.org/markup-compatibility/2006">
              <mc:Choice xmlns:v="urn:schemas-microsoft-com:vml" Requires="v">
                <p:oleObj name="Equation" r:id="rId3" imgW="596880" imgH="406080" progId="Equation.DSMT4">
                  <p:embed/>
                </p:oleObj>
              </mc:Choice>
              <mc:Fallback>
                <p:oleObj name="Equation" r:id="rId3" imgW="596880" imgH="406080" progId="Equation.DSMT4">
                  <p:embed/>
                  <p:pic>
                    <p:nvPicPr>
                      <p:cNvPr id="71682" name="Object 2"/>
                      <p:cNvPicPr>
                        <a:picLocks noChangeAspect="1" noChangeArrowheads="1"/>
                      </p:cNvPicPr>
                      <p:nvPr/>
                    </p:nvPicPr>
                    <p:blipFill>
                      <a:blip r:embed="rId4"/>
                      <a:srcRect/>
                      <a:stretch>
                        <a:fillRect/>
                      </a:stretch>
                    </p:blipFill>
                    <p:spPr bwMode="auto">
                      <a:xfrm>
                        <a:off x="3943536" y="2619765"/>
                        <a:ext cx="111991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3" name="Object 3"/>
          <p:cNvGraphicFramePr>
            <a:graphicFrameLocks noChangeAspect="1"/>
          </p:cNvGraphicFramePr>
          <p:nvPr/>
        </p:nvGraphicFramePr>
        <p:xfrm>
          <a:off x="7166275" y="2821783"/>
          <a:ext cx="1072261" cy="1016000"/>
        </p:xfrm>
        <a:graphic>
          <a:graphicData uri="http://schemas.openxmlformats.org/presentationml/2006/ole">
            <mc:AlternateContent xmlns:mc="http://schemas.openxmlformats.org/markup-compatibility/2006">
              <mc:Choice xmlns:v="urn:schemas-microsoft-com:vml" Requires="v">
                <p:oleObj name="Equation" r:id="rId5" imgW="571320" imgH="406080" progId="Equation.DSMT4">
                  <p:embed/>
                </p:oleObj>
              </mc:Choice>
              <mc:Fallback>
                <p:oleObj name="Equation" r:id="rId5" imgW="571320" imgH="406080" progId="Equation.DSMT4">
                  <p:embed/>
                  <p:pic>
                    <p:nvPicPr>
                      <p:cNvPr id="71683" name="Object 3"/>
                      <p:cNvPicPr>
                        <a:picLocks noChangeAspect="1" noChangeArrowheads="1"/>
                      </p:cNvPicPr>
                      <p:nvPr/>
                    </p:nvPicPr>
                    <p:blipFill>
                      <a:blip r:embed="rId6"/>
                      <a:srcRect/>
                      <a:stretch>
                        <a:fillRect/>
                      </a:stretch>
                    </p:blipFill>
                    <p:spPr bwMode="auto">
                      <a:xfrm>
                        <a:off x="7166275" y="2821783"/>
                        <a:ext cx="1072261"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7" name="Straight Arrow Connector 16"/>
          <p:cNvCxnSpPr>
            <a:stCxn id="6" idx="2"/>
            <a:endCxn id="10" idx="0"/>
          </p:cNvCxnSpPr>
          <p:nvPr/>
        </p:nvCxnSpPr>
        <p:spPr bwMode="auto">
          <a:xfrm flipH="1">
            <a:off x="4503494" y="3873492"/>
            <a:ext cx="1" cy="1141758"/>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stCxn id="7" idx="2"/>
            <a:endCxn id="10" idx="0"/>
          </p:cNvCxnSpPr>
          <p:nvPr/>
        </p:nvCxnSpPr>
        <p:spPr bwMode="auto">
          <a:xfrm flipH="1">
            <a:off x="4503494" y="3848521"/>
            <a:ext cx="3199388" cy="1166729"/>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1684" name="Object 4"/>
          <p:cNvGraphicFramePr>
            <a:graphicFrameLocks noChangeAspect="1"/>
          </p:cNvGraphicFramePr>
          <p:nvPr/>
        </p:nvGraphicFramePr>
        <p:xfrm>
          <a:off x="3717170" y="5651500"/>
          <a:ext cx="1572649" cy="1016000"/>
        </p:xfrm>
        <a:graphic>
          <a:graphicData uri="http://schemas.openxmlformats.org/presentationml/2006/ole">
            <mc:AlternateContent xmlns:mc="http://schemas.openxmlformats.org/markup-compatibility/2006">
              <mc:Choice xmlns:v="urn:schemas-microsoft-com:vml" Requires="v">
                <p:oleObj name="Equation" r:id="rId7" imgW="838080" imgH="406080" progId="Equation.DSMT4">
                  <p:embed/>
                </p:oleObj>
              </mc:Choice>
              <mc:Fallback>
                <p:oleObj name="Equation" r:id="rId7" imgW="838080" imgH="406080" progId="Equation.DSMT4">
                  <p:embed/>
                  <p:pic>
                    <p:nvPicPr>
                      <p:cNvPr id="71684" name="Object 4"/>
                      <p:cNvPicPr>
                        <a:picLocks noChangeAspect="1" noChangeArrowheads="1"/>
                      </p:cNvPicPr>
                      <p:nvPr/>
                    </p:nvPicPr>
                    <p:blipFill>
                      <a:blip r:embed="rId8"/>
                      <a:srcRect/>
                      <a:stretch>
                        <a:fillRect/>
                      </a:stretch>
                    </p:blipFill>
                    <p:spPr bwMode="auto">
                      <a:xfrm>
                        <a:off x="3717170" y="5651500"/>
                        <a:ext cx="1572649"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810935" y="3883186"/>
            <a:ext cx="7772396" cy="2939181"/>
          </a:xfrm>
          <a:prstGeom prst="rect">
            <a:avLst/>
          </a:prstGeom>
          <a:solidFill>
            <a:schemeClr val="bg1"/>
          </a:solidFill>
          <a:ln>
            <a:solidFill>
              <a:schemeClr val="bg1"/>
            </a:solidFill>
          </a:ln>
        </p:spPr>
        <p:txBody>
          <a:bodyPr wrap="square" lIns="91355" tIns="45678" rIns="91355" bIns="45678" rtlCol="0">
            <a:spAutoFit/>
          </a:bodyPr>
          <a:lstStyle/>
          <a:p>
            <a:endParaRPr lang="en-US" dirty="0">
              <a:solidFill>
                <a:srgbClr val="FF0000"/>
              </a:solidFill>
            </a:endParaRPr>
          </a:p>
          <a:p>
            <a:r>
              <a:rPr lang="en-US" dirty="0">
                <a:solidFill>
                  <a:srgbClr val="FF0000"/>
                </a:solidFill>
              </a:rPr>
              <a:t>What would it look like if we combined all three gas laws?</a:t>
            </a:r>
          </a:p>
          <a:p>
            <a:pPr>
              <a:spcBef>
                <a:spcPts val="2400"/>
              </a:spcBef>
              <a:tabLst>
                <a:tab pos="2058685" algn="l"/>
                <a:tab pos="3654247" algn="l"/>
                <a:tab pos="5191123" algn="l"/>
              </a:tabLst>
            </a:pPr>
            <a:r>
              <a:rPr lang="en-US" dirty="0"/>
              <a:t>Remember:	</a:t>
            </a:r>
            <a:r>
              <a:rPr lang="en-US" dirty="0">
                <a:solidFill>
                  <a:srgbClr val="0070C0"/>
                </a:solidFill>
              </a:rPr>
              <a:t>V ∞ 1 / P	V  ∞  T	P  ∞  T</a:t>
            </a:r>
          </a:p>
          <a:p>
            <a:pPr>
              <a:spcBef>
                <a:spcPts val="0"/>
              </a:spcBef>
              <a:tabLst>
                <a:tab pos="2058685" algn="l"/>
                <a:tab pos="3654247" algn="l"/>
                <a:tab pos="5191123" algn="l"/>
              </a:tabLst>
            </a:pPr>
            <a:r>
              <a:rPr lang="en-US" dirty="0">
                <a:solidFill>
                  <a:srgbClr val="0070C0"/>
                </a:solidFill>
              </a:rPr>
              <a:t>	inverse	direct	direct</a:t>
            </a:r>
          </a:p>
          <a:p>
            <a:pPr>
              <a:spcBef>
                <a:spcPts val="1800"/>
              </a:spcBef>
              <a:tabLst>
                <a:tab pos="5262563" algn="l"/>
              </a:tabLst>
            </a:pPr>
            <a:r>
              <a:rPr lang="en-US" dirty="0"/>
              <a:t>Therefore,     </a:t>
            </a:r>
            <a:r>
              <a:rPr lang="en-US" dirty="0">
                <a:solidFill>
                  <a:srgbClr val="00B050"/>
                </a:solidFill>
              </a:rPr>
              <a:t>V ∞ T / P        PV ∞  T       	</a:t>
            </a:r>
            <a:r>
              <a:rPr lang="en-US" sz="2700" dirty="0">
                <a:solidFill>
                  <a:srgbClr val="FF0000"/>
                </a:solidFill>
                <a:effectLst>
                  <a:outerShdw blurRad="38100" dist="38100" dir="2700000" algn="tl">
                    <a:srgbClr val="000000">
                      <a:alpha val="43137"/>
                    </a:srgbClr>
                  </a:outerShdw>
                </a:effectLst>
              </a:rPr>
              <a:t>PV / T  =  k</a:t>
            </a:r>
            <a:endParaRPr lang="en-US" sz="2800" dirty="0">
              <a:solidFill>
                <a:srgbClr val="FF0000"/>
              </a:solidFill>
              <a:effectLst>
                <a:outerShdw blurRad="38100" dist="38100" dir="2700000" algn="tl">
                  <a:srgbClr val="000000">
                    <a:alpha val="43137"/>
                  </a:srgbClr>
                </a:outerShdw>
              </a:effectLst>
            </a:endParaRPr>
          </a:p>
          <a:p>
            <a:pPr>
              <a:spcBef>
                <a:spcPts val="0"/>
              </a:spcBef>
              <a:tabLst>
                <a:tab pos="1768475" algn="l"/>
                <a:tab pos="3546475" algn="l"/>
              </a:tabLst>
            </a:pPr>
            <a:r>
              <a:rPr lang="en-US" sz="2700" dirty="0">
                <a:solidFill>
                  <a:srgbClr val="FF0000"/>
                </a:solidFill>
                <a:effectLst>
                  <a:outerShdw blurRad="38100" dist="38100" dir="2700000" algn="tl">
                    <a:srgbClr val="000000">
                      <a:alpha val="43137"/>
                    </a:srgbClr>
                  </a:outerShdw>
                </a:effectLst>
              </a:rPr>
              <a:t>	</a:t>
            </a:r>
            <a:r>
              <a:rPr lang="en-US" sz="2400" dirty="0">
                <a:solidFill>
                  <a:srgbClr val="92D050"/>
                </a:solidFill>
              </a:rPr>
              <a:t>combine	rearrange</a:t>
            </a:r>
            <a:r>
              <a:rPr lang="en-US" sz="2400" dirty="0">
                <a:solidFill>
                  <a:srgbClr val="FF0000"/>
                </a:solidFill>
                <a:effectLst>
                  <a:outerShdw blurRad="38100" dist="38100" dir="2700000" algn="tl">
                    <a:srgbClr val="000000">
                      <a:alpha val="43137"/>
                    </a:srgbClr>
                  </a:outerShdw>
                </a:effectLst>
              </a:rPr>
              <a:t>	equation</a:t>
            </a:r>
          </a:p>
          <a:p>
            <a:pPr>
              <a:spcBef>
                <a:spcPts val="0"/>
              </a:spcBef>
              <a:tabLst>
                <a:tab pos="1768475" algn="l"/>
                <a:tab pos="3546475" algn="l"/>
              </a:tabLst>
            </a:pPr>
            <a:endParaRPr lang="en-US" sz="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63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fade">
                                      <p:cBhvr>
                                        <p:cTn id="12" dur="500"/>
                                        <p:tgtEl>
                                          <p:spTgt spid="1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fade">
                                      <p:cBhvr>
                                        <p:cTn id="2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 y="0"/>
            <a:ext cx="9143996" cy="1371600"/>
          </a:xfrm>
        </p:spPr>
        <p:txBody>
          <a:bodyPr/>
          <a:lstStyle/>
          <a:p>
            <a:pPr marL="0" indent="0"/>
            <a:r>
              <a:rPr lang="en-US" sz="2500" dirty="0">
                <a:solidFill>
                  <a:srgbClr val="FFC000"/>
                </a:solidFill>
              </a:rPr>
              <a:t>Combined gas law:</a:t>
            </a:r>
            <a:br>
              <a:rPr lang="en-US" dirty="0">
                <a:solidFill>
                  <a:srgbClr val="FFC000"/>
                </a:solidFill>
              </a:rPr>
            </a:br>
            <a:r>
              <a:rPr lang="en-US" sz="2100" dirty="0"/>
              <a:t>For a fixed quantity of gas, </a:t>
            </a:r>
            <a:r>
              <a:rPr lang="en-US" sz="2100" dirty="0">
                <a:solidFill>
                  <a:srgbClr val="00B050"/>
                </a:solidFill>
              </a:rPr>
              <a:t>pressure</a:t>
            </a:r>
            <a:r>
              <a:rPr lang="en-US" sz="2100" dirty="0"/>
              <a:t> &amp; </a:t>
            </a:r>
            <a:r>
              <a:rPr lang="en-US" sz="2100" dirty="0">
                <a:solidFill>
                  <a:srgbClr val="FFFF00"/>
                </a:solidFill>
              </a:rPr>
              <a:t>volume</a:t>
            </a:r>
            <a:r>
              <a:rPr lang="en-US" sz="2100" dirty="0"/>
              <a:t> vary inversely while </a:t>
            </a:r>
            <a:r>
              <a:rPr lang="en-US" sz="2100" dirty="0">
                <a:solidFill>
                  <a:srgbClr val="00B0F0"/>
                </a:solidFill>
              </a:rPr>
              <a:t>temperature</a:t>
            </a:r>
            <a:r>
              <a:rPr lang="en-US" sz="2100" dirty="0"/>
              <a:t> varies directly with </a:t>
            </a:r>
            <a:r>
              <a:rPr lang="en-US" sz="2100" dirty="0">
                <a:solidFill>
                  <a:srgbClr val="00B050"/>
                </a:solidFill>
              </a:rPr>
              <a:t>pressure</a:t>
            </a:r>
            <a:r>
              <a:rPr lang="en-US" sz="2100" dirty="0"/>
              <a:t> &amp; </a:t>
            </a:r>
            <a:r>
              <a:rPr lang="en-US" sz="2100" dirty="0">
                <a:solidFill>
                  <a:srgbClr val="FFFF00"/>
                </a:solidFill>
              </a:rPr>
              <a:t>volume</a:t>
            </a:r>
          </a:p>
        </p:txBody>
      </p:sp>
      <p:sp>
        <p:nvSpPr>
          <p:cNvPr id="5" name="Content Placeholder 4"/>
          <p:cNvSpPr>
            <a:spLocks noGrp="1"/>
          </p:cNvSpPr>
          <p:nvPr>
            <p:ph idx="1"/>
          </p:nvPr>
        </p:nvSpPr>
        <p:spPr>
          <a:xfrm>
            <a:off x="714848" y="1702301"/>
            <a:ext cx="2019418" cy="2119848"/>
          </a:xfrm>
          <a:prstGeom prst="roundRect">
            <a:avLst/>
          </a:prstGeom>
          <a:solidFill>
            <a:srgbClr val="BEE593"/>
          </a:solidFill>
          <a:ln w="28575" cmpd="sng">
            <a:solidFill>
              <a:schemeClr val="accent3"/>
            </a:solidFill>
          </a:ln>
        </p:spPr>
        <p:txBody>
          <a:bodyPr wrap="square" lIns="191656" tIns="95838" rIns="191656" bIns="95838" anchor="ctr" anchorCtr="0">
            <a:spAutoFit/>
          </a:bodyPr>
          <a:lstStyle/>
          <a:p>
            <a:pPr algn="ctr">
              <a:lnSpc>
                <a:spcPct val="100000"/>
              </a:lnSpc>
              <a:spcBef>
                <a:spcPts val="0"/>
              </a:spcBef>
              <a:defRPr/>
            </a:pPr>
            <a:r>
              <a:rPr lang="en-US" b="1" dirty="0"/>
              <a:t>Boyle’s law</a:t>
            </a:r>
          </a:p>
          <a:p>
            <a:pPr algn="ctr">
              <a:lnSpc>
                <a:spcPct val="100000"/>
              </a:lnSpc>
              <a:spcBef>
                <a:spcPts val="0"/>
              </a:spcBef>
              <a:defRPr/>
            </a:pPr>
            <a:endParaRPr lang="en-US" b="1" dirty="0"/>
          </a:p>
          <a:p>
            <a:pPr marL="0" lvl="1" indent="0" algn="ctr">
              <a:lnSpc>
                <a:spcPct val="100000"/>
              </a:lnSpc>
              <a:spcBef>
                <a:spcPts val="0"/>
              </a:spcBef>
              <a:buClr>
                <a:srgbClr val="2877C4"/>
              </a:buClr>
              <a:buNone/>
              <a:defRPr/>
            </a:pPr>
            <a:r>
              <a:rPr lang="en-US" sz="2100" i="1" dirty="0">
                <a:latin typeface="Georgia" pitchFamily="18" charset="0"/>
              </a:rPr>
              <a:t>P</a:t>
            </a:r>
            <a:r>
              <a:rPr lang="en-US" sz="2100" baseline="-25000" dirty="0"/>
              <a:t>1</a:t>
            </a:r>
            <a:r>
              <a:rPr lang="en-US" sz="2100" i="1" dirty="0">
                <a:latin typeface="Georgia" pitchFamily="18" charset="0"/>
              </a:rPr>
              <a:t>V</a:t>
            </a:r>
            <a:r>
              <a:rPr lang="en-US" sz="2100" baseline="-25000" dirty="0"/>
              <a:t>1</a:t>
            </a:r>
            <a:r>
              <a:rPr lang="en-US" sz="2100" dirty="0"/>
              <a:t> = </a:t>
            </a:r>
            <a:r>
              <a:rPr lang="en-US" sz="2100" i="1" dirty="0">
                <a:latin typeface="Georgia" pitchFamily="18" charset="0"/>
              </a:rPr>
              <a:t>P</a:t>
            </a:r>
            <a:r>
              <a:rPr lang="en-US" sz="2100" baseline="-25000" dirty="0"/>
              <a:t>2</a:t>
            </a:r>
            <a:r>
              <a:rPr lang="en-US" sz="2100" i="1" dirty="0">
                <a:latin typeface="Georgia" pitchFamily="18" charset="0"/>
              </a:rPr>
              <a:t>V</a:t>
            </a:r>
            <a:r>
              <a:rPr lang="en-US" sz="2100" baseline="-25000" dirty="0"/>
              <a:t>2</a:t>
            </a:r>
            <a:endParaRPr lang="en-US" sz="2100" dirty="0"/>
          </a:p>
          <a:p>
            <a:pPr algn="ctr">
              <a:lnSpc>
                <a:spcPct val="100000"/>
              </a:lnSpc>
              <a:spcBef>
                <a:spcPts val="0"/>
              </a:spcBef>
              <a:defRPr/>
            </a:pPr>
            <a:endParaRPr lang="en-US" b="1" dirty="0"/>
          </a:p>
        </p:txBody>
      </p:sp>
      <p:sp>
        <p:nvSpPr>
          <p:cNvPr id="6" name="Content Placeholder 2"/>
          <p:cNvSpPr txBox="1">
            <a:spLocks/>
          </p:cNvSpPr>
          <p:nvPr/>
        </p:nvSpPr>
        <p:spPr bwMode="auto">
          <a:xfrm>
            <a:off x="3181040" y="1719366"/>
            <a:ext cx="2644909" cy="2197092"/>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91656" tIns="95838" rIns="191656" bIns="95838"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b="1" dirty="0">
                <a:solidFill>
                  <a:srgbClr val="000000"/>
                </a:solidFill>
              </a:rPr>
              <a:t>Charles’s law</a:t>
            </a:r>
          </a:p>
          <a:p>
            <a:pPr algn="ctr"/>
            <a:endParaRPr lang="en-US" sz="2300" b="1" dirty="0">
              <a:solidFill>
                <a:srgbClr val="000000"/>
              </a:solidFill>
            </a:endParaRPr>
          </a:p>
          <a:p>
            <a:pPr algn="ctr"/>
            <a:endParaRPr lang="en-US" sz="2300" b="1" dirty="0">
              <a:solidFill>
                <a:srgbClr val="000000"/>
              </a:solidFill>
            </a:endParaRPr>
          </a:p>
          <a:p>
            <a:pPr algn="ctr"/>
            <a:endParaRPr lang="en-US" sz="2300" b="1" dirty="0">
              <a:solidFill>
                <a:srgbClr val="000000"/>
              </a:solidFill>
            </a:endParaRPr>
          </a:p>
        </p:txBody>
      </p:sp>
      <p:sp>
        <p:nvSpPr>
          <p:cNvPr id="7" name="_s2055"/>
          <p:cNvSpPr>
            <a:spLocks noChangeArrowheads="1"/>
          </p:cNvSpPr>
          <p:nvPr/>
        </p:nvSpPr>
        <p:spPr bwMode="auto">
          <a:xfrm>
            <a:off x="6406734" y="1713992"/>
            <a:ext cx="2592296" cy="2172121"/>
          </a:xfrm>
          <a:prstGeom prst="roundRect">
            <a:avLst/>
          </a:prstGeom>
          <a:solidFill>
            <a:schemeClr val="accent1">
              <a:lumMod val="40000"/>
              <a:lumOff val="60000"/>
            </a:schemeClr>
          </a:solidFill>
          <a:ln w="28575" cmpd="sng">
            <a:solidFill>
              <a:srgbClr val="FE8600"/>
            </a:solidFill>
            <a:miter lim="800000"/>
            <a:headEnd/>
            <a:tailEnd/>
          </a:ln>
        </p:spPr>
        <p:txBody>
          <a:bodyPr wrap="square" lIns="191656" tIns="95838" rIns="191656" bIns="95838" anchor="ctr">
            <a:spAutoFit/>
          </a:bodyPr>
          <a:lstStyle/>
          <a:p>
            <a:pPr algn="ctr" eaLnBrk="1" hangingPunct="1"/>
            <a:r>
              <a:rPr lang="en-US" b="1" dirty="0">
                <a:solidFill>
                  <a:srgbClr val="000000"/>
                </a:solidFill>
                <a:latin typeface="Arial" charset="0"/>
                <a:ea typeface="+mn-ea"/>
              </a:rPr>
              <a:t>Gay-Lussac’s law</a:t>
            </a:r>
          </a:p>
          <a:p>
            <a:pPr algn="ctr" eaLnBrk="1" hangingPunct="1"/>
            <a:endParaRPr lang="en-US" b="1" dirty="0">
              <a:solidFill>
                <a:srgbClr val="000000"/>
              </a:solidFill>
              <a:latin typeface="Arial" charset="0"/>
              <a:ea typeface="+mn-ea"/>
            </a:endParaRPr>
          </a:p>
          <a:p>
            <a:pPr algn="ctr" eaLnBrk="1" hangingPunct="1"/>
            <a:endParaRPr lang="en-US" b="1" dirty="0">
              <a:solidFill>
                <a:srgbClr val="000000"/>
              </a:solidFill>
              <a:latin typeface="Arial" charset="0"/>
              <a:ea typeface="+mn-ea"/>
            </a:endParaRPr>
          </a:p>
          <a:p>
            <a:pPr algn="ctr" eaLnBrk="1" hangingPunct="1"/>
            <a:endParaRPr lang="en-US" b="1" dirty="0">
              <a:solidFill>
                <a:srgbClr val="000000"/>
              </a:solidFill>
              <a:latin typeface="Arial" charset="0"/>
              <a:ea typeface="+mn-ea"/>
            </a:endParaRPr>
          </a:p>
        </p:txBody>
      </p:sp>
      <p:sp>
        <p:nvSpPr>
          <p:cNvPr id="10" name="Rounded Rectangle 9"/>
          <p:cNvSpPr/>
          <p:nvPr/>
        </p:nvSpPr>
        <p:spPr>
          <a:xfrm>
            <a:off x="1882175" y="5015250"/>
            <a:ext cx="5242638" cy="1780524"/>
          </a:xfrm>
          <a:prstGeom prst="roundRect">
            <a:avLst/>
          </a:prstGeom>
          <a:solidFill>
            <a:schemeClr val="accent6">
              <a:lumMod val="40000"/>
              <a:lumOff val="60000"/>
            </a:schemeClr>
          </a:solidFill>
          <a:ln w="28575" cmpd="sng">
            <a:solidFill>
              <a:schemeClr val="accent6"/>
            </a:solidFill>
          </a:ln>
        </p:spPr>
        <p:txBody>
          <a:bodyPr wrap="square" lIns="191656" tIns="95838" rIns="191656" bIns="95838" anchor="ctr" anchorCtr="0">
            <a:spAutoFit/>
          </a:bodyPr>
          <a:lstStyle/>
          <a:p>
            <a:pPr algn="ctr" eaLnBrk="1" hangingPunct="1">
              <a:spcBef>
                <a:spcPts val="0"/>
              </a:spcBef>
              <a:buClr>
                <a:srgbClr val="2877C4"/>
              </a:buClr>
              <a:defRPr/>
            </a:pPr>
            <a:r>
              <a:rPr lang="en-US" b="1" dirty="0">
                <a:solidFill>
                  <a:srgbClr val="000000"/>
                </a:solidFill>
                <a:latin typeface="Arial" charset="0"/>
                <a:ea typeface="+mn-ea"/>
              </a:rPr>
              <a:t>Combined gas law</a:t>
            </a:r>
          </a:p>
          <a:p>
            <a:pPr algn="ctr" eaLnBrk="1" hangingPunct="1">
              <a:spcBef>
                <a:spcPts val="0"/>
              </a:spcBef>
              <a:buClr>
                <a:srgbClr val="2877C4"/>
              </a:buClr>
              <a:defRPr/>
            </a:pPr>
            <a:endParaRPr lang="en-US" b="1" dirty="0">
              <a:solidFill>
                <a:srgbClr val="000000"/>
              </a:solidFill>
              <a:latin typeface="Arial" charset="0"/>
              <a:ea typeface="+mn-ea"/>
            </a:endParaRPr>
          </a:p>
          <a:p>
            <a:pPr algn="ctr" eaLnBrk="1" hangingPunct="1">
              <a:spcBef>
                <a:spcPts val="0"/>
              </a:spcBef>
              <a:buClr>
                <a:srgbClr val="2877C4"/>
              </a:buClr>
              <a:defRPr/>
            </a:pPr>
            <a:endParaRPr lang="en-US" b="1" dirty="0">
              <a:solidFill>
                <a:srgbClr val="000000"/>
              </a:solidFill>
              <a:latin typeface="Arial" charset="0"/>
              <a:ea typeface="+mn-ea"/>
            </a:endParaRPr>
          </a:p>
          <a:p>
            <a:pPr algn="ctr" eaLnBrk="1" hangingPunct="1">
              <a:spcBef>
                <a:spcPts val="0"/>
              </a:spcBef>
              <a:buClr>
                <a:srgbClr val="2877C4"/>
              </a:buClr>
              <a:defRPr/>
            </a:pPr>
            <a:endParaRPr lang="en-US" b="1" dirty="0">
              <a:solidFill>
                <a:srgbClr val="000000"/>
              </a:solidFill>
              <a:latin typeface="Arial" charset="0"/>
              <a:ea typeface="+mn-ea"/>
            </a:endParaRPr>
          </a:p>
        </p:txBody>
      </p:sp>
      <p:cxnSp>
        <p:nvCxnSpPr>
          <p:cNvPr id="11" name="Straight Arrow Connector 10"/>
          <p:cNvCxnSpPr>
            <a:stCxn id="5" idx="2"/>
            <a:endCxn id="10" idx="0"/>
          </p:cNvCxnSpPr>
          <p:nvPr/>
        </p:nvCxnSpPr>
        <p:spPr bwMode="auto">
          <a:xfrm>
            <a:off x="1724557" y="3822149"/>
            <a:ext cx="2778937" cy="1193101"/>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1682" name="Object 2"/>
          <p:cNvGraphicFramePr>
            <a:graphicFrameLocks noChangeAspect="1"/>
          </p:cNvGraphicFramePr>
          <p:nvPr>
            <p:extLst>
              <p:ext uri="{D42A27DB-BD31-4B8C-83A1-F6EECF244321}">
                <p14:modId xmlns:p14="http://schemas.microsoft.com/office/powerpoint/2010/main" val="4207227626"/>
              </p:ext>
            </p:extLst>
          </p:nvPr>
        </p:nvGraphicFramePr>
        <p:xfrm>
          <a:off x="3943536" y="2619765"/>
          <a:ext cx="1119917" cy="1016000"/>
        </p:xfrm>
        <a:graphic>
          <a:graphicData uri="http://schemas.openxmlformats.org/presentationml/2006/ole">
            <mc:AlternateContent xmlns:mc="http://schemas.openxmlformats.org/markup-compatibility/2006">
              <mc:Choice xmlns:v="urn:schemas-microsoft-com:vml" Requires="v">
                <p:oleObj name="Equation" r:id="rId3" imgW="596880" imgH="406080" progId="Equation.DSMT4">
                  <p:embed/>
                </p:oleObj>
              </mc:Choice>
              <mc:Fallback>
                <p:oleObj name="Equation" r:id="rId3" imgW="596880" imgH="406080" progId="Equation.DSMT4">
                  <p:embed/>
                  <p:pic>
                    <p:nvPicPr>
                      <p:cNvPr id="0" name=""/>
                      <p:cNvPicPr>
                        <a:picLocks noChangeAspect="1" noChangeArrowheads="1"/>
                      </p:cNvPicPr>
                      <p:nvPr/>
                    </p:nvPicPr>
                    <p:blipFill>
                      <a:blip r:embed="rId4"/>
                      <a:srcRect/>
                      <a:stretch>
                        <a:fillRect/>
                      </a:stretch>
                    </p:blipFill>
                    <p:spPr bwMode="auto">
                      <a:xfrm>
                        <a:off x="3943536" y="2619765"/>
                        <a:ext cx="111991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3" name="Object 3"/>
          <p:cNvGraphicFramePr>
            <a:graphicFrameLocks noChangeAspect="1"/>
          </p:cNvGraphicFramePr>
          <p:nvPr>
            <p:extLst>
              <p:ext uri="{D42A27DB-BD31-4B8C-83A1-F6EECF244321}">
                <p14:modId xmlns:p14="http://schemas.microsoft.com/office/powerpoint/2010/main" val="3342559892"/>
              </p:ext>
            </p:extLst>
          </p:nvPr>
        </p:nvGraphicFramePr>
        <p:xfrm>
          <a:off x="7166275" y="2821783"/>
          <a:ext cx="1072261" cy="1016000"/>
        </p:xfrm>
        <a:graphic>
          <a:graphicData uri="http://schemas.openxmlformats.org/presentationml/2006/ole">
            <mc:AlternateContent xmlns:mc="http://schemas.openxmlformats.org/markup-compatibility/2006">
              <mc:Choice xmlns:v="urn:schemas-microsoft-com:vml" Requires="v">
                <p:oleObj name="Equation" r:id="rId5" imgW="571320" imgH="406080" progId="Equation.DSMT4">
                  <p:embed/>
                </p:oleObj>
              </mc:Choice>
              <mc:Fallback>
                <p:oleObj name="Equation" r:id="rId5" imgW="571320" imgH="406080" progId="Equation.DSMT4">
                  <p:embed/>
                  <p:pic>
                    <p:nvPicPr>
                      <p:cNvPr id="0" name=""/>
                      <p:cNvPicPr>
                        <a:picLocks noChangeAspect="1" noChangeArrowheads="1"/>
                      </p:cNvPicPr>
                      <p:nvPr/>
                    </p:nvPicPr>
                    <p:blipFill>
                      <a:blip r:embed="rId6"/>
                      <a:srcRect/>
                      <a:stretch>
                        <a:fillRect/>
                      </a:stretch>
                    </p:blipFill>
                    <p:spPr bwMode="auto">
                      <a:xfrm>
                        <a:off x="7166275" y="2821783"/>
                        <a:ext cx="1072261"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7" name="Straight Arrow Connector 16"/>
          <p:cNvCxnSpPr>
            <a:stCxn id="6" idx="2"/>
            <a:endCxn id="10" idx="0"/>
          </p:cNvCxnSpPr>
          <p:nvPr/>
        </p:nvCxnSpPr>
        <p:spPr bwMode="auto">
          <a:xfrm flipH="1">
            <a:off x="4503494" y="3916458"/>
            <a:ext cx="1" cy="1098792"/>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stCxn id="7" idx="2"/>
            <a:endCxn id="10" idx="0"/>
          </p:cNvCxnSpPr>
          <p:nvPr/>
        </p:nvCxnSpPr>
        <p:spPr bwMode="auto">
          <a:xfrm flipH="1">
            <a:off x="4503494" y="3886113"/>
            <a:ext cx="3199388" cy="1129137"/>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1684" name="Object 4"/>
          <p:cNvGraphicFramePr>
            <a:graphicFrameLocks noChangeAspect="1"/>
          </p:cNvGraphicFramePr>
          <p:nvPr>
            <p:extLst>
              <p:ext uri="{D42A27DB-BD31-4B8C-83A1-F6EECF244321}">
                <p14:modId xmlns:p14="http://schemas.microsoft.com/office/powerpoint/2010/main" val="681041763"/>
              </p:ext>
            </p:extLst>
          </p:nvPr>
        </p:nvGraphicFramePr>
        <p:xfrm>
          <a:off x="3429006" y="5651500"/>
          <a:ext cx="2209801" cy="1016000"/>
        </p:xfrm>
        <a:graphic>
          <a:graphicData uri="http://schemas.openxmlformats.org/presentationml/2006/ole">
            <mc:AlternateContent xmlns:mc="http://schemas.openxmlformats.org/markup-compatibility/2006">
              <mc:Choice xmlns:v="urn:schemas-microsoft-com:vml" Requires="v">
                <p:oleObj name="Equation" r:id="rId7" imgW="838080" imgH="406080" progId="Equation.DSMT4">
                  <p:embed/>
                </p:oleObj>
              </mc:Choice>
              <mc:Fallback>
                <p:oleObj name="Equation" r:id="rId7" imgW="838080" imgH="406080" progId="Equation.DSMT4">
                  <p:embed/>
                  <p:pic>
                    <p:nvPicPr>
                      <p:cNvPr id="0" name=""/>
                      <p:cNvPicPr>
                        <a:picLocks noChangeAspect="1" noChangeArrowheads="1"/>
                      </p:cNvPicPr>
                      <p:nvPr/>
                    </p:nvPicPr>
                    <p:blipFill>
                      <a:blip r:embed="rId8"/>
                      <a:srcRect/>
                      <a:stretch>
                        <a:fillRect/>
                      </a:stretch>
                    </p:blipFill>
                    <p:spPr bwMode="auto">
                      <a:xfrm>
                        <a:off x="3429006" y="5651500"/>
                        <a:ext cx="2209801" cy="1016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9130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par>
                                <p:cTn id="11" presetID="22" presetClass="entr" presetSubtype="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71684"/>
                                        </p:tgtEl>
                                        <p:attrNameLst>
                                          <p:attrName>style.visibility</p:attrName>
                                        </p:attrNameLst>
                                      </p:cBhvr>
                                      <p:to>
                                        <p:strVal val="visible"/>
                                      </p:to>
                                    </p:set>
                                    <p:animEffect transition="in" filter="fade">
                                      <p:cBhvr>
                                        <p:cTn id="22"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9226" y="609600"/>
            <a:ext cx="9024781" cy="1800281"/>
          </a:xfrm>
          <a:prstGeom prst="rect">
            <a:avLst/>
          </a:prstGeom>
          <a:noFill/>
        </p:spPr>
        <p:txBody>
          <a:bodyPr wrap="square" lIns="91229" tIns="45615" rIns="91229" bIns="45615" rtlCol="0">
            <a:spAutoFit/>
          </a:bodyPr>
          <a:lstStyle/>
          <a:p>
            <a:r>
              <a:rPr lang="en-US" dirty="0">
                <a:solidFill>
                  <a:schemeClr val="accent2">
                    <a:lumMod val="50000"/>
                  </a:schemeClr>
                </a:solidFill>
              </a:rPr>
              <a:t>You </a:t>
            </a:r>
            <a:r>
              <a:rPr lang="en-US" i="1" dirty="0">
                <a:solidFill>
                  <a:srgbClr val="FF0000"/>
                </a:solidFill>
              </a:rPr>
              <a:t>must</a:t>
            </a:r>
            <a:r>
              <a:rPr lang="en-US" dirty="0">
                <a:solidFill>
                  <a:schemeClr val="accent2">
                    <a:lumMod val="50000"/>
                  </a:schemeClr>
                </a:solidFill>
              </a:rPr>
              <a:t> have temperature in </a:t>
            </a:r>
            <a:r>
              <a:rPr lang="en-US" sz="3200" dirty="0">
                <a:solidFill>
                  <a:srgbClr val="FFFF00"/>
                </a:solidFill>
                <a:effectLst>
                  <a:outerShdw blurRad="38100" dist="38100" dir="2700000" algn="tl">
                    <a:srgbClr val="000000">
                      <a:alpha val="43137"/>
                    </a:srgbClr>
                  </a:outerShdw>
                </a:effectLst>
              </a:rPr>
              <a:t>Kelvin</a:t>
            </a:r>
            <a:r>
              <a:rPr lang="en-US" dirty="0">
                <a:solidFill>
                  <a:schemeClr val="accent2">
                    <a:lumMod val="50000"/>
                  </a:schemeClr>
                </a:solidFill>
              </a:rPr>
              <a:t>:</a:t>
            </a:r>
          </a:p>
          <a:p>
            <a:pPr>
              <a:spcBef>
                <a:spcPts val="1200"/>
              </a:spcBef>
            </a:pPr>
            <a:r>
              <a:rPr lang="en-US" dirty="0">
                <a:solidFill>
                  <a:schemeClr val="accent2">
                    <a:lumMod val="50000"/>
                  </a:schemeClr>
                </a:solidFill>
              </a:rPr>
              <a:t>1) </a:t>
            </a:r>
            <a:r>
              <a:rPr lang="en-US" dirty="0">
                <a:solidFill>
                  <a:srgbClr val="00B0F0"/>
                </a:solidFill>
                <a:effectLst>
                  <a:outerShdw blurRad="38100" dist="38100" dir="2700000" algn="tl">
                    <a:srgbClr val="000000">
                      <a:alpha val="43137"/>
                    </a:srgbClr>
                  </a:outerShdw>
                </a:effectLst>
              </a:rPr>
              <a:t>K includes volume</a:t>
            </a:r>
            <a:r>
              <a:rPr lang="en-US" dirty="0">
                <a:solidFill>
                  <a:schemeClr val="accent2">
                    <a:lumMod val="50000"/>
                  </a:schemeClr>
                </a:solidFill>
              </a:rPr>
              <a:t>; 2) </a:t>
            </a:r>
            <a:r>
              <a:rPr lang="en-US" dirty="0">
                <a:solidFill>
                  <a:srgbClr val="00B050"/>
                </a:solidFill>
                <a:effectLst>
                  <a:outerShdw blurRad="38100" dist="38100" dir="2700000" algn="tl">
                    <a:srgbClr val="000000">
                      <a:alpha val="43137"/>
                    </a:srgbClr>
                  </a:outerShdw>
                </a:effectLst>
              </a:rPr>
              <a:t>you can’t divide by zero </a:t>
            </a:r>
            <a:r>
              <a:rPr lang="en-US" dirty="0">
                <a:solidFill>
                  <a:schemeClr val="accent2">
                    <a:lumMod val="50000"/>
                  </a:schemeClr>
                </a:solidFill>
              </a:rPr>
              <a:t>(e.g. 0º C).</a:t>
            </a:r>
          </a:p>
          <a:p>
            <a:endParaRPr lang="en-US" b="0" dirty="0">
              <a:solidFill>
                <a:schemeClr val="accent2">
                  <a:lumMod val="50000"/>
                </a:schemeClr>
              </a:solidFill>
            </a:endParaRPr>
          </a:p>
          <a:p>
            <a:endParaRPr lang="en-US" dirty="0">
              <a:solidFill>
                <a:schemeClr val="accent2">
                  <a:lumMod val="50000"/>
                </a:schemeClr>
              </a:solidFill>
            </a:endParaRPr>
          </a:p>
        </p:txBody>
      </p:sp>
      <p:sp>
        <p:nvSpPr>
          <p:cNvPr id="3" name="Footer Placeholder 2"/>
          <p:cNvSpPr>
            <a:spLocks noGrp="1"/>
          </p:cNvSpPr>
          <p:nvPr>
            <p:ph type="ftr" sz="quarter" idx="10"/>
          </p:nvPr>
        </p:nvSpPr>
        <p:spPr/>
        <p:txBody>
          <a:bodyPr/>
          <a:lstStyle/>
          <a:p>
            <a:r>
              <a:rPr lang="en-US" altLang="en-US"/>
              <a:t>Chapter 14 Gas Laws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6400"/>
            <a:ext cx="3609976" cy="231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38401" y="0"/>
            <a:ext cx="4267199" cy="646119"/>
          </a:xfrm>
          <a:prstGeom prst="rect">
            <a:avLst/>
          </a:prstGeom>
          <a:solidFill>
            <a:schemeClr val="accent6">
              <a:lumMod val="60000"/>
              <a:lumOff val="40000"/>
            </a:schemeClr>
          </a:solidFill>
        </p:spPr>
        <p:txBody>
          <a:bodyPr wrap="square" lIns="91229" tIns="45615" rIns="91229" bIns="45615" rtlCol="0">
            <a:spAutoFit/>
          </a:bodyPr>
          <a:lstStyle/>
          <a:p>
            <a:pPr algn="ctr"/>
            <a:r>
              <a:rPr lang="en-GB" sz="3600" dirty="0">
                <a:solidFill>
                  <a:srgbClr val="FFFF00"/>
                </a:solidFill>
                <a:effectLst>
                  <a:outerShdw blurRad="38100" dist="38100" dir="2700000" algn="tl">
                    <a:srgbClr val="000000">
                      <a:alpha val="43137"/>
                    </a:srgbClr>
                  </a:outerShdw>
                </a:effectLst>
                <a:latin typeface="Arial" charset="0"/>
              </a:rPr>
              <a:t>Combined Gas Law</a:t>
            </a:r>
          </a:p>
        </p:txBody>
      </p:sp>
      <p:pic>
        <p:nvPicPr>
          <p:cNvPr id="7" name="Picture 6" descr="think_about_it-01.eps"/>
          <p:cNvPicPr/>
          <p:nvPr/>
        </p:nvPicPr>
        <p:blipFill>
          <a:blip r:embed="rId4">
            <a:extLst>
              <a:ext uri="{28A0092B-C50C-407E-A947-70E740481C1C}">
                <a14:useLocalDpi xmlns:a14="http://schemas.microsoft.com/office/drawing/2010/main" val="0"/>
              </a:ext>
            </a:extLst>
          </a:blip>
          <a:stretch>
            <a:fillRect/>
          </a:stretch>
        </p:blipFill>
        <p:spPr>
          <a:xfrm>
            <a:off x="8077201" y="3900"/>
            <a:ext cx="1066801" cy="834300"/>
          </a:xfrm>
          <a:prstGeom prst="rect">
            <a:avLst/>
          </a:prstGeom>
        </p:spPr>
      </p:pic>
      <p:sp>
        <p:nvSpPr>
          <p:cNvPr id="5" name="Rectangle 4"/>
          <p:cNvSpPr/>
          <p:nvPr/>
        </p:nvSpPr>
        <p:spPr>
          <a:xfrm>
            <a:off x="119219" y="2654291"/>
            <a:ext cx="2547781" cy="2321998"/>
          </a:xfrm>
          <a:prstGeom prst="rect">
            <a:avLst/>
          </a:prstGeom>
        </p:spPr>
        <p:txBody>
          <a:bodyPr wrap="square" lIns="91355" tIns="45678" rIns="91355" bIns="45678">
            <a:spAutoFit/>
          </a:bodyPr>
          <a:lstStyle/>
          <a:p>
            <a:r>
              <a:rPr lang="en-US" dirty="0">
                <a:solidFill>
                  <a:schemeClr val="accent2">
                    <a:lumMod val="50000"/>
                  </a:schemeClr>
                </a:solidFill>
              </a:rPr>
              <a:t>Cover up </a:t>
            </a:r>
            <a:r>
              <a:rPr lang="en-US" dirty="0">
                <a:solidFill>
                  <a:srgbClr val="00B050"/>
                </a:solidFill>
                <a:effectLst>
                  <a:outerShdw blurRad="38100" dist="38100" dir="2700000" algn="tl">
                    <a:srgbClr val="000000">
                      <a:alpha val="43137"/>
                    </a:srgbClr>
                  </a:outerShdw>
                </a:effectLst>
              </a:rPr>
              <a:t>Pressure</a:t>
            </a:r>
            <a:r>
              <a:rPr lang="en-US" dirty="0">
                <a:solidFill>
                  <a:schemeClr val="accent2">
                    <a:lumMod val="50000"/>
                  </a:schemeClr>
                </a:solidFill>
              </a:rPr>
              <a:t> (</a:t>
            </a:r>
            <a:r>
              <a:rPr lang="en-US" i="1" dirty="0">
                <a:solidFill>
                  <a:schemeClr val="accent2">
                    <a:lumMod val="50000"/>
                  </a:schemeClr>
                </a:solidFill>
                <a:latin typeface="Times New Roman" panose="02020603050405020304" pitchFamily="18" charset="0"/>
                <a:cs typeface="Times New Roman" panose="02020603050405020304" pitchFamily="18" charset="0"/>
              </a:rPr>
              <a:t>it remains constant</a:t>
            </a:r>
            <a:r>
              <a:rPr lang="en-US" dirty="0">
                <a:solidFill>
                  <a:schemeClr val="accent2">
                    <a:lumMod val="50000"/>
                  </a:schemeClr>
                </a:solidFill>
              </a:rPr>
              <a:t>) … what do you have?</a:t>
            </a:r>
          </a:p>
          <a:p>
            <a:pPr>
              <a:spcBef>
                <a:spcPts val="601"/>
              </a:spcBef>
            </a:pPr>
            <a:r>
              <a:rPr lang="en-US" b="1" dirty="0">
                <a:solidFill>
                  <a:srgbClr val="FF0000"/>
                </a:solidFill>
              </a:rPr>
              <a:t> </a:t>
            </a:r>
          </a:p>
        </p:txBody>
      </p:sp>
      <p:sp>
        <p:nvSpPr>
          <p:cNvPr id="9" name="Rectangle 8"/>
          <p:cNvSpPr/>
          <p:nvPr/>
        </p:nvSpPr>
        <p:spPr>
          <a:xfrm>
            <a:off x="3505200" y="3993259"/>
            <a:ext cx="2547781" cy="2321998"/>
          </a:xfrm>
          <a:prstGeom prst="rect">
            <a:avLst/>
          </a:prstGeom>
        </p:spPr>
        <p:txBody>
          <a:bodyPr wrap="square" lIns="91355" tIns="45678" rIns="91355" bIns="45678">
            <a:spAutoFit/>
          </a:bodyPr>
          <a:lstStyle/>
          <a:p>
            <a:r>
              <a:rPr lang="en-US" dirty="0">
                <a:solidFill>
                  <a:schemeClr val="accent2">
                    <a:lumMod val="50000"/>
                  </a:schemeClr>
                </a:solidFill>
              </a:rPr>
              <a:t>Cover up </a:t>
            </a:r>
            <a:r>
              <a:rPr lang="en-US" dirty="0">
                <a:solidFill>
                  <a:srgbClr val="00B050"/>
                </a:solidFill>
                <a:effectLst>
                  <a:outerShdw blurRad="38100" dist="38100" dir="2700000" algn="tl">
                    <a:srgbClr val="000000">
                      <a:alpha val="43137"/>
                    </a:srgbClr>
                  </a:outerShdw>
                </a:effectLst>
              </a:rPr>
              <a:t>Temperature</a:t>
            </a:r>
            <a:r>
              <a:rPr lang="en-US" dirty="0">
                <a:solidFill>
                  <a:schemeClr val="accent2">
                    <a:lumMod val="50000"/>
                  </a:schemeClr>
                </a:solidFill>
              </a:rPr>
              <a:t> (</a:t>
            </a:r>
            <a:r>
              <a:rPr lang="en-US" i="1" dirty="0">
                <a:solidFill>
                  <a:schemeClr val="accent2">
                    <a:lumMod val="50000"/>
                  </a:schemeClr>
                </a:solidFill>
                <a:latin typeface="Times New Roman" panose="02020603050405020304" pitchFamily="18" charset="0"/>
                <a:cs typeface="Times New Roman" panose="02020603050405020304" pitchFamily="18" charset="0"/>
              </a:rPr>
              <a:t>it remains constant</a:t>
            </a:r>
            <a:r>
              <a:rPr lang="en-US" dirty="0">
                <a:solidFill>
                  <a:schemeClr val="accent2">
                    <a:lumMod val="50000"/>
                  </a:schemeClr>
                </a:solidFill>
              </a:rPr>
              <a:t>) … what do you have?</a:t>
            </a:r>
          </a:p>
          <a:p>
            <a:pPr>
              <a:spcBef>
                <a:spcPts val="601"/>
              </a:spcBef>
            </a:pPr>
            <a:r>
              <a:rPr lang="en-US" b="1" dirty="0">
                <a:solidFill>
                  <a:srgbClr val="FF0000"/>
                </a:solidFill>
              </a:rPr>
              <a:t> </a:t>
            </a:r>
          </a:p>
        </p:txBody>
      </p:sp>
      <p:sp>
        <p:nvSpPr>
          <p:cNvPr id="10" name="Rectangle 9"/>
          <p:cNvSpPr/>
          <p:nvPr/>
        </p:nvSpPr>
        <p:spPr>
          <a:xfrm>
            <a:off x="6376988" y="2667009"/>
            <a:ext cx="2752499" cy="1938993"/>
          </a:xfrm>
          <a:prstGeom prst="rect">
            <a:avLst/>
          </a:prstGeom>
        </p:spPr>
        <p:txBody>
          <a:bodyPr wrap="square" lIns="91355" tIns="45678" rIns="91355" bIns="45678">
            <a:spAutoFit/>
          </a:bodyPr>
          <a:lstStyle/>
          <a:p>
            <a:r>
              <a:rPr lang="en-US" dirty="0">
                <a:solidFill>
                  <a:schemeClr val="accent2">
                    <a:lumMod val="50000"/>
                  </a:schemeClr>
                </a:solidFill>
              </a:rPr>
              <a:t>Cover up </a:t>
            </a:r>
            <a:r>
              <a:rPr lang="en-US" dirty="0">
                <a:solidFill>
                  <a:srgbClr val="00B050"/>
                </a:solidFill>
                <a:effectLst>
                  <a:outerShdw blurRad="38100" dist="38100" dir="2700000" algn="tl">
                    <a:srgbClr val="000000">
                      <a:alpha val="43137"/>
                    </a:srgbClr>
                  </a:outerShdw>
                </a:effectLst>
              </a:rPr>
              <a:t>Volume</a:t>
            </a:r>
            <a:r>
              <a:rPr lang="en-US" dirty="0">
                <a:solidFill>
                  <a:schemeClr val="accent2">
                    <a:lumMod val="50000"/>
                  </a:schemeClr>
                </a:solidFill>
              </a:rPr>
              <a:t> (</a:t>
            </a:r>
            <a:r>
              <a:rPr lang="en-US" i="1" dirty="0">
                <a:solidFill>
                  <a:schemeClr val="accent2">
                    <a:lumMod val="50000"/>
                  </a:schemeClr>
                </a:solidFill>
                <a:latin typeface="Times New Roman" panose="02020603050405020304" pitchFamily="18" charset="0"/>
                <a:cs typeface="Times New Roman" panose="02020603050405020304" pitchFamily="18" charset="0"/>
              </a:rPr>
              <a:t>it remains constant</a:t>
            </a:r>
            <a:r>
              <a:rPr lang="en-US" dirty="0">
                <a:solidFill>
                  <a:schemeClr val="accent2">
                    <a:lumMod val="50000"/>
                  </a:schemeClr>
                </a:solidFill>
              </a:rPr>
              <a:t>) … what do you have?</a:t>
            </a:r>
          </a:p>
          <a:p>
            <a:pPr>
              <a:spcBef>
                <a:spcPts val="601"/>
              </a:spcBef>
            </a:pPr>
            <a:r>
              <a:rPr lang="en-US" b="1" dirty="0">
                <a:solidFill>
                  <a:srgbClr val="FF0000"/>
                </a:solidFill>
              </a:rPr>
              <a:t> </a:t>
            </a:r>
          </a:p>
        </p:txBody>
      </p:sp>
      <p:pic>
        <p:nvPicPr>
          <p:cNvPr id="11" name="Picture 10" descr="strategy-01.eps"/>
          <p:cNvPicPr/>
          <p:nvPr/>
        </p:nvPicPr>
        <p:blipFill>
          <a:blip r:embed="rId5" cstate="print">
            <a:extLst>
              <a:ext uri="{28A0092B-C50C-407E-A947-70E740481C1C}">
                <a14:useLocalDpi xmlns:a14="http://schemas.microsoft.com/office/drawing/2010/main" val="0"/>
              </a:ext>
            </a:extLst>
          </a:blip>
          <a:stretch>
            <a:fillRect/>
          </a:stretch>
        </p:blipFill>
        <p:spPr>
          <a:xfrm>
            <a:off x="7364658" y="4976289"/>
            <a:ext cx="1200149" cy="972820"/>
          </a:xfrm>
          <a:prstGeom prst="rect">
            <a:avLst/>
          </a:prstGeom>
        </p:spPr>
      </p:pic>
    </p:spTree>
    <p:extLst>
      <p:ext uri="{BB962C8B-B14F-4D97-AF65-F5344CB8AC3E}">
        <p14:creationId xmlns:p14="http://schemas.microsoft.com/office/powerpoint/2010/main" val="296822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9226" y="685809"/>
            <a:ext cx="9024781" cy="1507893"/>
          </a:xfrm>
          <a:prstGeom prst="rect">
            <a:avLst/>
          </a:prstGeom>
          <a:noFill/>
        </p:spPr>
        <p:txBody>
          <a:bodyPr wrap="square" lIns="91229" tIns="45615" rIns="91229" bIns="45615" rtlCol="0">
            <a:spAutoFit/>
          </a:bodyPr>
          <a:lstStyle/>
          <a:p>
            <a:r>
              <a:rPr lang="en-US" dirty="0">
                <a:solidFill>
                  <a:schemeClr val="accent2">
                    <a:lumMod val="50000"/>
                  </a:schemeClr>
                </a:solidFill>
              </a:rPr>
              <a:t>You </a:t>
            </a:r>
            <a:r>
              <a:rPr lang="en-US" i="1" dirty="0">
                <a:solidFill>
                  <a:srgbClr val="FF0000"/>
                </a:solidFill>
              </a:rPr>
              <a:t>must</a:t>
            </a:r>
            <a:r>
              <a:rPr lang="en-US" dirty="0">
                <a:solidFill>
                  <a:schemeClr val="accent2">
                    <a:lumMod val="50000"/>
                  </a:schemeClr>
                </a:solidFill>
              </a:rPr>
              <a:t> have temperature in Kelvin:</a:t>
            </a:r>
          </a:p>
          <a:p>
            <a:r>
              <a:rPr lang="en-US" dirty="0">
                <a:solidFill>
                  <a:schemeClr val="accent2">
                    <a:lumMod val="50000"/>
                  </a:schemeClr>
                </a:solidFill>
              </a:rPr>
              <a:t>1) </a:t>
            </a:r>
            <a:r>
              <a:rPr lang="en-US" dirty="0">
                <a:solidFill>
                  <a:srgbClr val="00B0F0"/>
                </a:solidFill>
              </a:rPr>
              <a:t>K includes volume</a:t>
            </a:r>
            <a:r>
              <a:rPr lang="en-US" dirty="0">
                <a:solidFill>
                  <a:schemeClr val="accent2">
                    <a:lumMod val="50000"/>
                  </a:schemeClr>
                </a:solidFill>
              </a:rPr>
              <a:t>; 2) </a:t>
            </a:r>
            <a:r>
              <a:rPr lang="en-US" dirty="0">
                <a:solidFill>
                  <a:srgbClr val="00B050"/>
                </a:solidFill>
              </a:rPr>
              <a:t>you can’t divide by zero </a:t>
            </a:r>
            <a:r>
              <a:rPr lang="en-US" dirty="0">
                <a:solidFill>
                  <a:schemeClr val="accent2">
                    <a:lumMod val="50000"/>
                  </a:schemeClr>
                </a:solidFill>
              </a:rPr>
              <a:t>(e.g. 0º C).</a:t>
            </a:r>
          </a:p>
          <a:p>
            <a:endParaRPr lang="en-US" b="0" dirty="0">
              <a:solidFill>
                <a:schemeClr val="accent2">
                  <a:lumMod val="50000"/>
                </a:schemeClr>
              </a:solidFill>
            </a:endParaRPr>
          </a:p>
          <a:p>
            <a:endParaRPr lang="en-US" dirty="0">
              <a:solidFill>
                <a:schemeClr val="accent2">
                  <a:lumMod val="50000"/>
                </a:schemeClr>
              </a:solidFill>
            </a:endParaRPr>
          </a:p>
        </p:txBody>
      </p:sp>
      <p:sp>
        <p:nvSpPr>
          <p:cNvPr id="3" name="Footer Placeholder 2"/>
          <p:cNvSpPr>
            <a:spLocks noGrp="1"/>
          </p:cNvSpPr>
          <p:nvPr>
            <p:ph type="ftr" sz="quarter" idx="10"/>
          </p:nvPr>
        </p:nvSpPr>
        <p:spPr/>
        <p:txBody>
          <a:bodyPr/>
          <a:lstStyle/>
          <a:p>
            <a:r>
              <a:rPr lang="en-US" altLang="en-US"/>
              <a:t>Chapter 14 Gas Laws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6400"/>
            <a:ext cx="3609976" cy="231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38401" y="0"/>
            <a:ext cx="4267199" cy="646119"/>
          </a:xfrm>
          <a:prstGeom prst="rect">
            <a:avLst/>
          </a:prstGeom>
          <a:solidFill>
            <a:schemeClr val="accent6">
              <a:lumMod val="60000"/>
              <a:lumOff val="40000"/>
            </a:schemeClr>
          </a:solidFill>
        </p:spPr>
        <p:txBody>
          <a:bodyPr wrap="square" lIns="91229" tIns="45615" rIns="91229" bIns="45615" rtlCol="0">
            <a:spAutoFit/>
          </a:bodyPr>
          <a:lstStyle/>
          <a:p>
            <a:pPr algn="ctr"/>
            <a:r>
              <a:rPr lang="en-GB" sz="3600" dirty="0">
                <a:solidFill>
                  <a:srgbClr val="FFFF00"/>
                </a:solidFill>
                <a:effectLst>
                  <a:outerShdw blurRad="38100" dist="38100" dir="2700000" algn="tl">
                    <a:srgbClr val="000000">
                      <a:alpha val="43137"/>
                    </a:srgbClr>
                  </a:outerShdw>
                </a:effectLst>
                <a:latin typeface="Arial" charset="0"/>
              </a:rPr>
              <a:t>Combined Gas Law</a:t>
            </a:r>
          </a:p>
        </p:txBody>
      </p:sp>
      <p:pic>
        <p:nvPicPr>
          <p:cNvPr id="7" name="Picture 6" descr="think_about_it-01.eps"/>
          <p:cNvPicPr/>
          <p:nvPr/>
        </p:nvPicPr>
        <p:blipFill>
          <a:blip r:embed="rId4">
            <a:extLst>
              <a:ext uri="{28A0092B-C50C-407E-A947-70E740481C1C}">
                <a14:useLocalDpi xmlns:a14="http://schemas.microsoft.com/office/drawing/2010/main" val="0"/>
              </a:ext>
            </a:extLst>
          </a:blip>
          <a:stretch>
            <a:fillRect/>
          </a:stretch>
        </p:blipFill>
        <p:spPr>
          <a:xfrm>
            <a:off x="8077201" y="3900"/>
            <a:ext cx="1066801" cy="834300"/>
          </a:xfrm>
          <a:prstGeom prst="rect">
            <a:avLst/>
          </a:prstGeom>
        </p:spPr>
      </p:pic>
      <p:sp>
        <p:nvSpPr>
          <p:cNvPr id="5" name="Rectangle 4"/>
          <p:cNvSpPr/>
          <p:nvPr/>
        </p:nvSpPr>
        <p:spPr>
          <a:xfrm>
            <a:off x="119219" y="2654291"/>
            <a:ext cx="2547781" cy="1692686"/>
          </a:xfrm>
          <a:prstGeom prst="rect">
            <a:avLst/>
          </a:prstGeom>
        </p:spPr>
        <p:txBody>
          <a:bodyPr wrap="square" lIns="91355" tIns="45678" rIns="91355" bIns="45678">
            <a:spAutoFit/>
          </a:bodyPr>
          <a:lstStyle/>
          <a:p>
            <a:r>
              <a:rPr lang="en-US" sz="1600" dirty="0">
                <a:solidFill>
                  <a:schemeClr val="accent2">
                    <a:lumMod val="50000"/>
                  </a:schemeClr>
                </a:solidFill>
              </a:rPr>
              <a:t>Cover up </a:t>
            </a:r>
            <a:r>
              <a:rPr lang="en-US" sz="1600" dirty="0">
                <a:solidFill>
                  <a:srgbClr val="00B050"/>
                </a:solidFill>
                <a:effectLst>
                  <a:outerShdw blurRad="38100" dist="38100" dir="2700000" algn="tl">
                    <a:srgbClr val="000000">
                      <a:alpha val="43137"/>
                    </a:srgbClr>
                  </a:outerShdw>
                </a:effectLst>
              </a:rPr>
              <a:t>Pressure</a:t>
            </a:r>
            <a:r>
              <a:rPr lang="en-US" sz="1600" dirty="0">
                <a:solidFill>
                  <a:schemeClr val="accent2">
                    <a:lumMod val="50000"/>
                  </a:schemeClr>
                </a:solidFill>
              </a:rPr>
              <a:t> (</a:t>
            </a:r>
            <a:r>
              <a:rPr lang="en-US" sz="1600" i="1" dirty="0">
                <a:solidFill>
                  <a:schemeClr val="accent2">
                    <a:lumMod val="50000"/>
                  </a:schemeClr>
                </a:solidFill>
                <a:latin typeface="Times New Roman" panose="02020603050405020304" pitchFamily="18" charset="0"/>
                <a:cs typeface="Times New Roman" panose="02020603050405020304" pitchFamily="18" charset="0"/>
              </a:rPr>
              <a:t>it remains constant</a:t>
            </a:r>
            <a:r>
              <a:rPr lang="en-US" sz="1600" dirty="0">
                <a:solidFill>
                  <a:schemeClr val="accent2">
                    <a:lumMod val="50000"/>
                  </a:schemeClr>
                </a:solidFill>
              </a:rPr>
              <a:t>) … what do you have?</a:t>
            </a:r>
          </a:p>
          <a:p>
            <a:pPr>
              <a:spcBef>
                <a:spcPts val="601"/>
              </a:spcBef>
            </a:pPr>
            <a:r>
              <a:rPr lang="en-US" b="1" dirty="0">
                <a:solidFill>
                  <a:srgbClr val="FF0000"/>
                </a:solidFill>
              </a:rPr>
              <a:t>Charles’ Law</a:t>
            </a:r>
          </a:p>
          <a:p>
            <a:pPr>
              <a:spcBef>
                <a:spcPts val="601"/>
              </a:spcBef>
            </a:pPr>
            <a:r>
              <a:rPr lang="en-US" i="1" dirty="0">
                <a:solidFill>
                  <a:schemeClr val="accent2">
                    <a:lumMod val="50000"/>
                  </a:schemeClr>
                </a:solidFill>
                <a:latin typeface="Times New Roman" panose="02020603050405020304" pitchFamily="18" charset="0"/>
                <a:cs typeface="Times New Roman" panose="02020603050405020304" pitchFamily="18" charset="0"/>
              </a:rPr>
              <a:t>Direct Relationship</a:t>
            </a:r>
            <a:endParaRPr lang="en-US" b="1" dirty="0">
              <a:solidFill>
                <a:srgbClr val="FF0000"/>
              </a:solidFill>
            </a:endParaRPr>
          </a:p>
        </p:txBody>
      </p:sp>
      <p:sp>
        <p:nvSpPr>
          <p:cNvPr id="9" name="Rectangle 8"/>
          <p:cNvSpPr/>
          <p:nvPr/>
        </p:nvSpPr>
        <p:spPr>
          <a:xfrm>
            <a:off x="3357725" y="3657523"/>
            <a:ext cx="2752499" cy="2123573"/>
          </a:xfrm>
          <a:prstGeom prst="rect">
            <a:avLst/>
          </a:prstGeom>
        </p:spPr>
        <p:txBody>
          <a:bodyPr wrap="square" lIns="91355" tIns="45678" rIns="91355" bIns="45678">
            <a:spAutoFit/>
          </a:bodyPr>
          <a:lstStyle/>
          <a:p>
            <a:r>
              <a:rPr lang="en-US" sz="1600" dirty="0">
                <a:solidFill>
                  <a:schemeClr val="accent2">
                    <a:lumMod val="50000"/>
                  </a:schemeClr>
                </a:solidFill>
              </a:rPr>
              <a:t>Cover up </a:t>
            </a:r>
            <a:r>
              <a:rPr lang="en-US" sz="1600" dirty="0">
                <a:solidFill>
                  <a:srgbClr val="00B050"/>
                </a:solidFill>
                <a:effectLst>
                  <a:outerShdw blurRad="38100" dist="38100" dir="2700000" algn="tl">
                    <a:srgbClr val="000000">
                      <a:alpha val="43137"/>
                    </a:srgbClr>
                  </a:outerShdw>
                </a:effectLst>
              </a:rPr>
              <a:t>Temperature</a:t>
            </a:r>
            <a:r>
              <a:rPr lang="en-US" sz="1600" dirty="0">
                <a:solidFill>
                  <a:schemeClr val="accent2">
                    <a:lumMod val="50000"/>
                  </a:schemeClr>
                </a:solidFill>
              </a:rPr>
              <a:t> (</a:t>
            </a:r>
            <a:r>
              <a:rPr lang="en-US" sz="1600" i="1" dirty="0">
                <a:solidFill>
                  <a:schemeClr val="accent2">
                    <a:lumMod val="50000"/>
                  </a:schemeClr>
                </a:solidFill>
                <a:latin typeface="Times New Roman" panose="02020603050405020304" pitchFamily="18" charset="0"/>
                <a:cs typeface="Times New Roman" panose="02020603050405020304" pitchFamily="18" charset="0"/>
              </a:rPr>
              <a:t>it remains constant</a:t>
            </a:r>
            <a:r>
              <a:rPr lang="en-US" sz="1600" dirty="0">
                <a:solidFill>
                  <a:schemeClr val="accent2">
                    <a:lumMod val="50000"/>
                  </a:schemeClr>
                </a:solidFill>
              </a:rPr>
              <a:t>) … what do you have?</a:t>
            </a:r>
            <a:endParaRPr lang="en-US" dirty="0">
              <a:solidFill>
                <a:schemeClr val="accent2">
                  <a:lumMod val="50000"/>
                </a:schemeClr>
              </a:solidFill>
            </a:endParaRPr>
          </a:p>
          <a:p>
            <a:pPr>
              <a:spcBef>
                <a:spcPts val="601"/>
              </a:spcBef>
            </a:pPr>
            <a:r>
              <a:rPr lang="en-US" b="1" dirty="0">
                <a:solidFill>
                  <a:srgbClr val="FF0000"/>
                </a:solidFill>
              </a:rPr>
              <a:t>Boyle’s Law</a:t>
            </a:r>
          </a:p>
          <a:p>
            <a:pPr>
              <a:spcBef>
                <a:spcPts val="601"/>
              </a:spcBef>
            </a:pPr>
            <a:r>
              <a:rPr lang="en-US" i="1" dirty="0">
                <a:solidFill>
                  <a:schemeClr val="accent2">
                    <a:lumMod val="50000"/>
                  </a:schemeClr>
                </a:solidFill>
                <a:latin typeface="Times New Roman" panose="02020603050405020304" pitchFamily="18" charset="0"/>
                <a:cs typeface="Times New Roman" panose="02020603050405020304" pitchFamily="18" charset="0"/>
              </a:rPr>
              <a:t>Inverse Relationship</a:t>
            </a:r>
            <a:endParaRPr lang="en-US" b="1" dirty="0">
              <a:solidFill>
                <a:srgbClr val="FF0000"/>
              </a:solidFill>
            </a:endParaRPr>
          </a:p>
          <a:p>
            <a:pPr>
              <a:spcBef>
                <a:spcPts val="601"/>
              </a:spcBef>
            </a:pPr>
            <a:endParaRPr lang="en-US" b="1" dirty="0">
              <a:solidFill>
                <a:srgbClr val="FF0000"/>
              </a:solidFill>
            </a:endParaRPr>
          </a:p>
        </p:txBody>
      </p:sp>
      <p:sp>
        <p:nvSpPr>
          <p:cNvPr id="10" name="Rectangle 9"/>
          <p:cNvSpPr/>
          <p:nvPr/>
        </p:nvSpPr>
        <p:spPr>
          <a:xfrm>
            <a:off x="6376988" y="2667009"/>
            <a:ext cx="2752499" cy="2123573"/>
          </a:xfrm>
          <a:prstGeom prst="rect">
            <a:avLst/>
          </a:prstGeom>
        </p:spPr>
        <p:txBody>
          <a:bodyPr wrap="square" lIns="91355" tIns="45678" rIns="91355" bIns="45678">
            <a:spAutoFit/>
          </a:bodyPr>
          <a:lstStyle/>
          <a:p>
            <a:r>
              <a:rPr lang="en-US" sz="1600" dirty="0">
                <a:solidFill>
                  <a:schemeClr val="accent2">
                    <a:lumMod val="50000"/>
                  </a:schemeClr>
                </a:solidFill>
              </a:rPr>
              <a:t>Cover up </a:t>
            </a:r>
            <a:r>
              <a:rPr lang="en-US" sz="1600" dirty="0">
                <a:solidFill>
                  <a:srgbClr val="00B050"/>
                </a:solidFill>
                <a:effectLst>
                  <a:outerShdw blurRad="38100" dist="38100" dir="2700000" algn="tl">
                    <a:srgbClr val="000000">
                      <a:alpha val="43137"/>
                    </a:srgbClr>
                  </a:outerShdw>
                </a:effectLst>
              </a:rPr>
              <a:t>Volume</a:t>
            </a:r>
            <a:r>
              <a:rPr lang="en-US" sz="1600" dirty="0">
                <a:solidFill>
                  <a:schemeClr val="accent2">
                    <a:lumMod val="50000"/>
                  </a:schemeClr>
                </a:solidFill>
              </a:rPr>
              <a:t> (</a:t>
            </a:r>
            <a:r>
              <a:rPr lang="en-US" sz="1600" i="1" dirty="0">
                <a:solidFill>
                  <a:schemeClr val="accent2">
                    <a:lumMod val="50000"/>
                  </a:schemeClr>
                </a:solidFill>
                <a:latin typeface="Times New Roman" panose="02020603050405020304" pitchFamily="18" charset="0"/>
                <a:cs typeface="Times New Roman" panose="02020603050405020304" pitchFamily="18" charset="0"/>
              </a:rPr>
              <a:t>it remains constant</a:t>
            </a:r>
            <a:r>
              <a:rPr lang="en-US" sz="1600" dirty="0">
                <a:solidFill>
                  <a:schemeClr val="accent2">
                    <a:lumMod val="50000"/>
                  </a:schemeClr>
                </a:solidFill>
              </a:rPr>
              <a:t>) … what do you have?</a:t>
            </a:r>
          </a:p>
          <a:p>
            <a:pPr>
              <a:spcBef>
                <a:spcPts val="601"/>
              </a:spcBef>
            </a:pPr>
            <a:r>
              <a:rPr lang="en-US" b="1" dirty="0">
                <a:solidFill>
                  <a:srgbClr val="FF0000"/>
                </a:solidFill>
              </a:rPr>
              <a:t>Gay-Lussac’s Law</a:t>
            </a:r>
          </a:p>
          <a:p>
            <a:pPr>
              <a:spcBef>
                <a:spcPts val="601"/>
              </a:spcBef>
            </a:pPr>
            <a:r>
              <a:rPr lang="en-US" i="1" dirty="0">
                <a:solidFill>
                  <a:schemeClr val="accent2">
                    <a:lumMod val="50000"/>
                  </a:schemeClr>
                </a:solidFill>
                <a:latin typeface="Times New Roman" panose="02020603050405020304" pitchFamily="18" charset="0"/>
                <a:cs typeface="Times New Roman" panose="02020603050405020304" pitchFamily="18" charset="0"/>
              </a:rPr>
              <a:t>Direct Relationship</a:t>
            </a:r>
            <a:endParaRPr lang="en-US" b="1" dirty="0">
              <a:solidFill>
                <a:srgbClr val="FF0000"/>
              </a:solidFill>
            </a:endParaRPr>
          </a:p>
          <a:p>
            <a:pPr>
              <a:spcBef>
                <a:spcPts val="601"/>
              </a:spcBef>
            </a:pPr>
            <a:endParaRPr lang="en-US" b="1" dirty="0">
              <a:solidFill>
                <a:srgbClr val="FF0000"/>
              </a:solidFill>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3070" y="4536507"/>
            <a:ext cx="1282217" cy="1015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405336"/>
            <a:ext cx="1294745" cy="106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58929" y="5379132"/>
            <a:ext cx="1826141" cy="446276"/>
          </a:xfrm>
          <a:prstGeom prst="rect">
            <a:avLst/>
          </a:prstGeom>
        </p:spPr>
        <p:txBody>
          <a:bodyPr wrap="none">
            <a:spAutoFit/>
          </a:bodyPr>
          <a:lstStyle/>
          <a:p>
            <a:r>
              <a:rPr lang="en-US" dirty="0">
                <a:solidFill>
                  <a:srgbClr val="0070C0"/>
                </a:solidFill>
              </a:rPr>
              <a:t>P</a:t>
            </a:r>
            <a:r>
              <a:rPr lang="en-US" baseline="-25000" dirty="0">
                <a:solidFill>
                  <a:srgbClr val="0070C0"/>
                </a:solidFill>
              </a:rPr>
              <a:t>1</a:t>
            </a:r>
            <a:r>
              <a:rPr lang="en-US" dirty="0">
                <a:solidFill>
                  <a:srgbClr val="0070C0"/>
                </a:solidFill>
              </a:rPr>
              <a:t>V</a:t>
            </a:r>
            <a:r>
              <a:rPr lang="en-US" baseline="-25000" dirty="0">
                <a:solidFill>
                  <a:srgbClr val="0070C0"/>
                </a:solidFill>
              </a:rPr>
              <a:t>1</a:t>
            </a:r>
            <a:r>
              <a:rPr lang="en-US" dirty="0">
                <a:solidFill>
                  <a:srgbClr val="0070C0"/>
                </a:solidFill>
              </a:rPr>
              <a:t> = P</a:t>
            </a:r>
            <a:r>
              <a:rPr lang="en-US" baseline="-25000" dirty="0">
                <a:solidFill>
                  <a:srgbClr val="0070C0"/>
                </a:solidFill>
              </a:rPr>
              <a:t>2</a:t>
            </a:r>
            <a:r>
              <a:rPr lang="en-US" dirty="0">
                <a:solidFill>
                  <a:srgbClr val="0070C0"/>
                </a:solidFill>
              </a:rPr>
              <a:t>V</a:t>
            </a:r>
            <a:r>
              <a:rPr lang="en-US" baseline="-25000" dirty="0">
                <a:solidFill>
                  <a:srgbClr val="0070C0"/>
                </a:solidFill>
              </a:rPr>
              <a:t>2</a:t>
            </a:r>
            <a:r>
              <a:rPr lang="en-US" dirty="0">
                <a:solidFill>
                  <a:srgbClr val="0070C0"/>
                </a:solidFill>
              </a:rPr>
              <a:t> </a:t>
            </a:r>
            <a:endParaRPr lang="en-US" dirty="0"/>
          </a:p>
        </p:txBody>
      </p:sp>
    </p:spTree>
    <p:extLst>
      <p:ext uri="{BB962C8B-B14F-4D97-AF65-F5344CB8AC3E}">
        <p14:creationId xmlns:p14="http://schemas.microsoft.com/office/powerpoint/2010/main" val="35449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fade">
                                      <p:cBhvr>
                                        <p:cTn id="33" dur="500"/>
                                        <p:tgtEl>
                                          <p:spTgt spid="10">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fade">
                                      <p:cBhvr>
                                        <p:cTn id="36" dur="500"/>
                                        <p:tgtEl>
                                          <p:spTgt spid="1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0" y="2079485"/>
            <a:ext cx="3628869" cy="4572001"/>
          </a:xfrm>
        </p:spPr>
        <p:txBody>
          <a:bodyPr lIns="182880" tIns="91440"/>
          <a:lstStyle/>
          <a:p>
            <a:pPr marL="1586" lvl="1" indent="0">
              <a:spcBef>
                <a:spcPts val="600"/>
              </a:spcBef>
              <a:buNone/>
            </a:pPr>
            <a:r>
              <a:rPr lang="en-US" sz="2200" dirty="0"/>
              <a:t>Operate on the principle of taking a volume (</a:t>
            </a:r>
            <a:r>
              <a:rPr lang="en-US" sz="2200" dirty="0">
                <a:solidFill>
                  <a:srgbClr val="00B0F0"/>
                </a:solidFill>
                <a:effectLst>
                  <a:outerShdw blurRad="38100" dist="38100" dir="2700000" algn="tl">
                    <a:srgbClr val="000000">
                      <a:alpha val="43137"/>
                    </a:srgbClr>
                  </a:outerShdw>
                </a:effectLst>
              </a:rPr>
              <a:t>V</a:t>
            </a:r>
            <a:r>
              <a:rPr lang="en-US" sz="2200" dirty="0"/>
              <a:t>) of gas in, compressing it (</a:t>
            </a:r>
            <a:r>
              <a:rPr lang="en-US" sz="2200" dirty="0">
                <a:solidFill>
                  <a:srgbClr val="00B0F0"/>
                </a:solidFill>
                <a:effectLst>
                  <a:outerShdw blurRad="38100" dist="38100" dir="2700000" algn="tl">
                    <a:srgbClr val="000000">
                      <a:alpha val="43137"/>
                    </a:srgbClr>
                  </a:outerShdw>
                </a:effectLst>
              </a:rPr>
              <a:t>P</a:t>
            </a:r>
            <a:r>
              <a:rPr lang="en-US" sz="2200" dirty="0"/>
              <a:t>), igniting it (</a:t>
            </a:r>
            <a:r>
              <a:rPr lang="en-US" sz="2200" dirty="0">
                <a:solidFill>
                  <a:srgbClr val="00B0F0"/>
                </a:solidFill>
                <a:effectLst>
                  <a:outerShdw blurRad="38100" dist="38100" dir="2700000" algn="tl">
                    <a:srgbClr val="000000">
                      <a:alpha val="43137"/>
                    </a:srgbClr>
                  </a:outerShdw>
                </a:effectLst>
              </a:rPr>
              <a:t>T</a:t>
            </a:r>
            <a:r>
              <a:rPr lang="en-US" sz="2200" dirty="0"/>
              <a:t>), then pushing the exhaust out.</a:t>
            </a:r>
            <a:r>
              <a:rPr lang="en-US" sz="2200" dirty="0">
                <a:solidFill>
                  <a:srgbClr val="7030A0"/>
                </a:solidFill>
              </a:rPr>
              <a:t> </a:t>
            </a:r>
          </a:p>
          <a:p>
            <a:pPr marL="458786" lvl="1" indent="-457200">
              <a:spcBef>
                <a:spcPts val="1200"/>
              </a:spcBef>
              <a:buFont typeface="+mj-lt"/>
              <a:buAutoNum type="arabicPeriod"/>
            </a:pPr>
            <a:r>
              <a:rPr lang="en-US" sz="2200" dirty="0">
                <a:solidFill>
                  <a:srgbClr val="FF0000"/>
                </a:solidFill>
              </a:rPr>
              <a:t>The air-fuel mixture enters the piston chamber.</a:t>
            </a:r>
          </a:p>
          <a:p>
            <a:pPr marL="458786" lvl="1" indent="-457200">
              <a:spcBef>
                <a:spcPts val="600"/>
              </a:spcBef>
              <a:buFont typeface="+mj-lt"/>
              <a:buAutoNum type="arabicPeriod"/>
            </a:pPr>
            <a:r>
              <a:rPr lang="en-US" sz="2200" dirty="0">
                <a:solidFill>
                  <a:srgbClr val="00B0F0"/>
                </a:solidFill>
              </a:rPr>
              <a:t>The air-fuel mixture is compressed (piston moves up)</a:t>
            </a:r>
          </a:p>
          <a:p>
            <a:pPr marL="458786" lvl="1" indent="-457200">
              <a:spcBef>
                <a:spcPts val="600"/>
              </a:spcBef>
              <a:buFont typeface="+mj-lt"/>
              <a:buAutoNum type="arabicPeriod"/>
            </a:pPr>
            <a:r>
              <a:rPr lang="en-US" sz="2200" dirty="0">
                <a:solidFill>
                  <a:srgbClr val="FF0000"/>
                </a:solidFill>
              </a:rPr>
              <a:t>The fuel is ignited.</a:t>
            </a:r>
          </a:p>
          <a:p>
            <a:pPr lvl="1">
              <a:buNone/>
            </a:pPr>
            <a:r>
              <a:rPr lang="en-US" sz="2000" dirty="0"/>
              <a:t> </a:t>
            </a:r>
          </a:p>
          <a:p>
            <a:endParaRPr lang="en-US" sz="2000" dirty="0"/>
          </a:p>
        </p:txBody>
      </p:sp>
      <p:sp>
        <p:nvSpPr>
          <p:cNvPr id="2" name="Title 1"/>
          <p:cNvSpPr>
            <a:spLocks noGrp="1"/>
          </p:cNvSpPr>
          <p:nvPr>
            <p:ph type="title"/>
          </p:nvPr>
        </p:nvSpPr>
        <p:spPr>
          <a:xfrm>
            <a:off x="10" y="0"/>
            <a:ext cx="9143996" cy="1371600"/>
          </a:xfrm>
        </p:spPr>
        <p:txBody>
          <a:bodyPr lIns="182587" rIns="182587"/>
          <a:lstStyle/>
          <a:p>
            <a:pPr marL="0" indent="0"/>
            <a:r>
              <a:rPr lang="en-US" dirty="0">
                <a:solidFill>
                  <a:srgbClr val="FFFF00"/>
                </a:solidFill>
              </a:rPr>
              <a:t>Real World Application of the Combined Gas Law</a:t>
            </a:r>
          </a:p>
        </p:txBody>
      </p:sp>
      <p:sp>
        <p:nvSpPr>
          <p:cNvPr id="3" name="Rectangle 2">
            <a:extLst>
              <a:ext uri="{FF2B5EF4-FFF2-40B4-BE49-F238E27FC236}">
                <a16:creationId xmlns:a16="http://schemas.microsoft.com/office/drawing/2014/main" id="{5BE7E06F-8C98-4111-8CEF-9568E22F9223}"/>
              </a:ext>
            </a:extLst>
          </p:cNvPr>
          <p:cNvSpPr/>
          <p:nvPr/>
        </p:nvSpPr>
        <p:spPr>
          <a:xfrm>
            <a:off x="3429000" y="5755873"/>
            <a:ext cx="5714986" cy="1015663"/>
          </a:xfrm>
          <a:prstGeom prst="rect">
            <a:avLst/>
          </a:prstGeom>
        </p:spPr>
        <p:txBody>
          <a:bodyPr wrap="square">
            <a:spAutoFit/>
          </a:bodyPr>
          <a:lstStyle/>
          <a:p>
            <a:pPr marL="457200" indent="-457200">
              <a:buFont typeface="+mj-lt"/>
              <a:buAutoNum type="arabicPeriod" startAt="4"/>
            </a:pPr>
            <a:r>
              <a:rPr lang="en-US" sz="2000" dirty="0">
                <a:solidFill>
                  <a:srgbClr val="00B0F0"/>
                </a:solidFill>
              </a:rPr>
              <a:t>The hot, expanding gases force the piston down and </a:t>
            </a:r>
            <a:r>
              <a:rPr lang="en-US" sz="2000" dirty="0">
                <a:solidFill>
                  <a:srgbClr val="FF0000"/>
                </a:solidFill>
              </a:rPr>
              <a:t>the exhaust gases are expelled from the chamber.</a:t>
            </a:r>
            <a:endParaRPr lang="en-US" sz="2000" dirty="0"/>
          </a:p>
        </p:txBody>
      </p:sp>
      <p:pic>
        <p:nvPicPr>
          <p:cNvPr id="5" name="Picture 4">
            <a:extLst>
              <a:ext uri="{FF2B5EF4-FFF2-40B4-BE49-F238E27FC236}">
                <a16:creationId xmlns:a16="http://schemas.microsoft.com/office/drawing/2014/main" id="{5D1801F6-7DE4-465C-9093-3CB5DF0C2CBF}"/>
              </a:ext>
            </a:extLst>
          </p:cNvPr>
          <p:cNvPicPr>
            <a:picLocks noChangeAspect="1"/>
          </p:cNvPicPr>
          <p:nvPr/>
        </p:nvPicPr>
        <p:blipFill>
          <a:blip r:embed="rId3"/>
          <a:stretch>
            <a:fillRect/>
          </a:stretch>
        </p:blipFill>
        <p:spPr>
          <a:xfrm>
            <a:off x="3573283" y="2133600"/>
            <a:ext cx="5570703" cy="3505200"/>
          </a:xfrm>
          <a:prstGeom prst="rect">
            <a:avLst/>
          </a:prstGeom>
        </p:spPr>
      </p:pic>
      <p:sp>
        <p:nvSpPr>
          <p:cNvPr id="7" name="Rectangle 6">
            <a:extLst>
              <a:ext uri="{FF2B5EF4-FFF2-40B4-BE49-F238E27FC236}">
                <a16:creationId xmlns:a16="http://schemas.microsoft.com/office/drawing/2014/main" id="{043B26FC-73F3-4A39-AAF4-907D9EEFF91C}"/>
              </a:ext>
            </a:extLst>
          </p:cNvPr>
          <p:cNvSpPr/>
          <p:nvPr/>
        </p:nvSpPr>
        <p:spPr>
          <a:xfrm>
            <a:off x="1447800" y="1477699"/>
            <a:ext cx="6485117" cy="523220"/>
          </a:xfrm>
          <a:prstGeom prst="rect">
            <a:avLst/>
          </a:prstGeom>
        </p:spPr>
        <p:txBody>
          <a:bodyPr wrap="square">
            <a:spAutoFit/>
          </a:bodyPr>
          <a:lstStyle/>
          <a:p>
            <a:pPr marL="1586" lvl="1" indent="0" algn="ctr">
              <a:buNone/>
            </a:pPr>
            <a:r>
              <a:rPr lang="en-US" sz="2800" dirty="0">
                <a:solidFill>
                  <a:srgbClr val="00B050"/>
                </a:solidFill>
              </a:rPr>
              <a:t>Internal Combustion Engines</a:t>
            </a:r>
          </a:p>
        </p:txBody>
      </p:sp>
    </p:spTree>
    <p:extLst>
      <p:ext uri="{BB962C8B-B14F-4D97-AF65-F5344CB8AC3E}">
        <p14:creationId xmlns:p14="http://schemas.microsoft.com/office/powerpoint/2010/main" val="191685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0" y="2079485"/>
            <a:ext cx="3628869" cy="4572001"/>
          </a:xfrm>
        </p:spPr>
        <p:txBody>
          <a:bodyPr lIns="182880" tIns="91440"/>
          <a:lstStyle/>
          <a:p>
            <a:pPr marL="1586" lvl="1" indent="0">
              <a:spcBef>
                <a:spcPts val="600"/>
              </a:spcBef>
              <a:buNone/>
            </a:pPr>
            <a:r>
              <a:rPr lang="en-US" sz="2200" dirty="0"/>
              <a:t>The volume (</a:t>
            </a:r>
            <a:r>
              <a:rPr lang="en-US" sz="2200" dirty="0">
                <a:solidFill>
                  <a:srgbClr val="00B0F0"/>
                </a:solidFill>
                <a:effectLst>
                  <a:outerShdw blurRad="38100" dist="38100" dir="2700000" algn="tl">
                    <a:srgbClr val="000000">
                      <a:alpha val="43137"/>
                    </a:srgbClr>
                  </a:outerShdw>
                </a:effectLst>
              </a:rPr>
              <a:t>V</a:t>
            </a:r>
            <a:r>
              <a:rPr lang="en-US" sz="2200" dirty="0"/>
              <a:t>), pressure (</a:t>
            </a:r>
            <a:r>
              <a:rPr lang="en-US" sz="2200" dirty="0">
                <a:solidFill>
                  <a:srgbClr val="00B0F0"/>
                </a:solidFill>
                <a:effectLst>
                  <a:outerShdw blurRad="38100" dist="38100" dir="2700000" algn="tl">
                    <a:srgbClr val="000000">
                      <a:alpha val="43137"/>
                    </a:srgbClr>
                  </a:outerShdw>
                </a:effectLst>
              </a:rPr>
              <a:t>P</a:t>
            </a:r>
            <a:r>
              <a:rPr lang="en-US" sz="2200" dirty="0"/>
              <a:t>), and temperature (</a:t>
            </a:r>
            <a:r>
              <a:rPr lang="en-US" sz="2200" dirty="0">
                <a:solidFill>
                  <a:srgbClr val="00B0F0"/>
                </a:solidFill>
                <a:effectLst>
                  <a:outerShdw blurRad="38100" dist="38100" dir="2700000" algn="tl">
                    <a:srgbClr val="000000">
                      <a:alpha val="43137"/>
                    </a:srgbClr>
                  </a:outerShdw>
                </a:effectLst>
              </a:rPr>
              <a:t>T</a:t>
            </a:r>
            <a:r>
              <a:rPr lang="en-US" sz="2200" dirty="0"/>
              <a:t>) interactively vary:</a:t>
            </a:r>
            <a:r>
              <a:rPr lang="en-US" sz="2200" dirty="0">
                <a:solidFill>
                  <a:srgbClr val="7030A0"/>
                </a:solidFill>
              </a:rPr>
              <a:t> </a:t>
            </a:r>
          </a:p>
          <a:p>
            <a:pPr marL="458786" lvl="1" indent="-457200">
              <a:spcBef>
                <a:spcPts val="1200"/>
              </a:spcBef>
              <a:buFont typeface="+mj-lt"/>
              <a:buAutoNum type="arabicPeriod"/>
            </a:pPr>
            <a:r>
              <a:rPr lang="en-US" sz="2200" dirty="0">
                <a:solidFill>
                  <a:srgbClr val="FF0000"/>
                </a:solidFill>
              </a:rPr>
              <a:t>The air-fuel mixture enters the piston chamber.</a:t>
            </a:r>
          </a:p>
          <a:p>
            <a:pPr marL="458786" lvl="1" indent="-457200">
              <a:spcBef>
                <a:spcPts val="600"/>
              </a:spcBef>
              <a:buFont typeface="+mj-lt"/>
              <a:buAutoNum type="arabicPeriod"/>
            </a:pPr>
            <a:r>
              <a:rPr lang="en-US" sz="2200" dirty="0">
                <a:solidFill>
                  <a:srgbClr val="00B0F0"/>
                </a:solidFill>
              </a:rPr>
              <a:t>The air-fuel mixture is compressed (piston moves up)</a:t>
            </a:r>
          </a:p>
          <a:p>
            <a:pPr marL="458786" lvl="1" indent="-457200">
              <a:spcBef>
                <a:spcPts val="600"/>
              </a:spcBef>
              <a:buFont typeface="+mj-lt"/>
              <a:buAutoNum type="arabicPeriod"/>
            </a:pPr>
            <a:r>
              <a:rPr lang="en-US" sz="2200" dirty="0">
                <a:solidFill>
                  <a:srgbClr val="FF0000"/>
                </a:solidFill>
              </a:rPr>
              <a:t>The fuel is ignited.</a:t>
            </a:r>
          </a:p>
          <a:p>
            <a:pPr lvl="1">
              <a:buNone/>
            </a:pPr>
            <a:r>
              <a:rPr lang="en-US" sz="2000" dirty="0"/>
              <a:t> </a:t>
            </a:r>
          </a:p>
          <a:p>
            <a:endParaRPr lang="en-US" sz="2000" dirty="0"/>
          </a:p>
        </p:txBody>
      </p:sp>
      <p:sp>
        <p:nvSpPr>
          <p:cNvPr id="2" name="Title 1"/>
          <p:cNvSpPr>
            <a:spLocks noGrp="1"/>
          </p:cNvSpPr>
          <p:nvPr>
            <p:ph type="title"/>
          </p:nvPr>
        </p:nvSpPr>
        <p:spPr>
          <a:xfrm>
            <a:off x="10" y="0"/>
            <a:ext cx="9143996" cy="1371600"/>
          </a:xfrm>
        </p:spPr>
        <p:txBody>
          <a:bodyPr lIns="182587" rIns="182587"/>
          <a:lstStyle/>
          <a:p>
            <a:pPr marL="0" indent="0"/>
            <a:r>
              <a:rPr lang="en-US" dirty="0">
                <a:solidFill>
                  <a:srgbClr val="FFFF00"/>
                </a:solidFill>
              </a:rPr>
              <a:t>Real World Application of the Combined Gas Law</a:t>
            </a:r>
          </a:p>
        </p:txBody>
      </p:sp>
      <p:sp>
        <p:nvSpPr>
          <p:cNvPr id="3" name="Rectangle 2">
            <a:extLst>
              <a:ext uri="{FF2B5EF4-FFF2-40B4-BE49-F238E27FC236}">
                <a16:creationId xmlns:a16="http://schemas.microsoft.com/office/drawing/2014/main" id="{5BE7E06F-8C98-4111-8CEF-9568E22F9223}"/>
              </a:ext>
            </a:extLst>
          </p:cNvPr>
          <p:cNvSpPr/>
          <p:nvPr/>
        </p:nvSpPr>
        <p:spPr>
          <a:xfrm>
            <a:off x="3429000" y="5755873"/>
            <a:ext cx="5714986" cy="1015663"/>
          </a:xfrm>
          <a:prstGeom prst="rect">
            <a:avLst/>
          </a:prstGeom>
        </p:spPr>
        <p:txBody>
          <a:bodyPr wrap="square">
            <a:spAutoFit/>
          </a:bodyPr>
          <a:lstStyle/>
          <a:p>
            <a:pPr marL="457200" indent="-457200">
              <a:buFont typeface="+mj-lt"/>
              <a:buAutoNum type="arabicPeriod" startAt="4"/>
            </a:pPr>
            <a:r>
              <a:rPr lang="en-US" sz="2000" dirty="0">
                <a:solidFill>
                  <a:srgbClr val="00B0F0"/>
                </a:solidFill>
              </a:rPr>
              <a:t>The hot, expanding gases force the piston down and </a:t>
            </a:r>
            <a:r>
              <a:rPr lang="en-US" sz="2000" dirty="0">
                <a:solidFill>
                  <a:srgbClr val="FF0000"/>
                </a:solidFill>
              </a:rPr>
              <a:t>the exhaust gases are expelled from the chamber.</a:t>
            </a:r>
            <a:endParaRPr lang="en-US" sz="2000" dirty="0"/>
          </a:p>
        </p:txBody>
      </p:sp>
      <p:pic>
        <p:nvPicPr>
          <p:cNvPr id="5" name="Picture 4">
            <a:extLst>
              <a:ext uri="{FF2B5EF4-FFF2-40B4-BE49-F238E27FC236}">
                <a16:creationId xmlns:a16="http://schemas.microsoft.com/office/drawing/2014/main" id="{5D1801F6-7DE4-465C-9093-3CB5DF0C2CBF}"/>
              </a:ext>
            </a:extLst>
          </p:cNvPr>
          <p:cNvPicPr>
            <a:picLocks noChangeAspect="1"/>
          </p:cNvPicPr>
          <p:nvPr/>
        </p:nvPicPr>
        <p:blipFill>
          <a:blip r:embed="rId3"/>
          <a:stretch>
            <a:fillRect/>
          </a:stretch>
        </p:blipFill>
        <p:spPr>
          <a:xfrm>
            <a:off x="3573283" y="2133600"/>
            <a:ext cx="5570703" cy="3505200"/>
          </a:xfrm>
          <a:prstGeom prst="rect">
            <a:avLst/>
          </a:prstGeom>
        </p:spPr>
      </p:pic>
      <p:sp>
        <p:nvSpPr>
          <p:cNvPr id="7" name="Rectangle 6">
            <a:extLst>
              <a:ext uri="{FF2B5EF4-FFF2-40B4-BE49-F238E27FC236}">
                <a16:creationId xmlns:a16="http://schemas.microsoft.com/office/drawing/2014/main" id="{043B26FC-73F3-4A39-AAF4-907D9EEFF91C}"/>
              </a:ext>
            </a:extLst>
          </p:cNvPr>
          <p:cNvSpPr/>
          <p:nvPr/>
        </p:nvSpPr>
        <p:spPr>
          <a:xfrm>
            <a:off x="762000" y="1477699"/>
            <a:ext cx="7170917" cy="523220"/>
          </a:xfrm>
          <a:prstGeom prst="rect">
            <a:avLst/>
          </a:prstGeom>
        </p:spPr>
        <p:txBody>
          <a:bodyPr wrap="square">
            <a:spAutoFit/>
          </a:bodyPr>
          <a:lstStyle/>
          <a:p>
            <a:pPr marL="1586" lvl="1" indent="0" algn="ctr">
              <a:buNone/>
            </a:pPr>
            <a:r>
              <a:rPr lang="en-US" sz="2800" dirty="0">
                <a:solidFill>
                  <a:srgbClr val="00B050"/>
                </a:solidFill>
              </a:rPr>
              <a:t>Internal Combustion Engines </a:t>
            </a:r>
            <a:r>
              <a:rPr lang="en-US" sz="2800" dirty="0">
                <a:solidFill>
                  <a:schemeClr val="tx2"/>
                </a:solidFill>
                <a:effectLst>
                  <a:outerShdw blurRad="38100" dist="38100" dir="2700000" algn="tl">
                    <a:srgbClr val="000000">
                      <a:alpha val="43137"/>
                    </a:srgbClr>
                  </a:outerShdw>
                </a:effectLst>
              </a:rPr>
              <a:t>Notice P, V, T</a:t>
            </a:r>
          </a:p>
        </p:txBody>
      </p:sp>
      <p:sp>
        <p:nvSpPr>
          <p:cNvPr id="4" name="TextBox 3">
            <a:extLst>
              <a:ext uri="{FF2B5EF4-FFF2-40B4-BE49-F238E27FC236}">
                <a16:creationId xmlns:a16="http://schemas.microsoft.com/office/drawing/2014/main" id="{38F9D90C-617A-4701-B001-B7621BA42F6E}"/>
              </a:ext>
            </a:extLst>
          </p:cNvPr>
          <p:cNvSpPr txBox="1"/>
          <p:nvPr/>
        </p:nvSpPr>
        <p:spPr>
          <a:xfrm>
            <a:off x="3733800" y="4648200"/>
            <a:ext cx="1066800" cy="707886"/>
          </a:xfrm>
          <a:prstGeom prst="rect">
            <a:avLst/>
          </a:prstGeom>
          <a:solidFill>
            <a:schemeClr val="bg1"/>
          </a:solidFill>
        </p:spPr>
        <p:txBody>
          <a:bodyPr wrap="square" rtlCol="0">
            <a:spAutoFit/>
          </a:bodyPr>
          <a:lstStyle/>
          <a:p>
            <a:pPr algn="ctr"/>
            <a:r>
              <a:rPr lang="en-US" dirty="0"/>
              <a:t>P </a:t>
            </a:r>
            <a:r>
              <a:rPr lang="en-US" sz="4000" dirty="0"/>
              <a:t>V</a:t>
            </a:r>
            <a:r>
              <a:rPr lang="en-US" dirty="0"/>
              <a:t> T</a:t>
            </a:r>
          </a:p>
        </p:txBody>
      </p:sp>
      <p:sp>
        <p:nvSpPr>
          <p:cNvPr id="8" name="TextBox 7">
            <a:extLst>
              <a:ext uri="{FF2B5EF4-FFF2-40B4-BE49-F238E27FC236}">
                <a16:creationId xmlns:a16="http://schemas.microsoft.com/office/drawing/2014/main" id="{1EF295D5-44B8-4A78-B3F3-FEC9C8DD4018}"/>
              </a:ext>
            </a:extLst>
          </p:cNvPr>
          <p:cNvSpPr txBox="1"/>
          <p:nvPr/>
        </p:nvSpPr>
        <p:spPr>
          <a:xfrm>
            <a:off x="5182102" y="4635508"/>
            <a:ext cx="1066800" cy="646331"/>
          </a:xfrm>
          <a:prstGeom prst="rect">
            <a:avLst/>
          </a:prstGeom>
          <a:solidFill>
            <a:schemeClr val="bg1"/>
          </a:solidFill>
        </p:spPr>
        <p:txBody>
          <a:bodyPr wrap="square" rtlCol="0">
            <a:spAutoFit/>
          </a:bodyPr>
          <a:lstStyle/>
          <a:p>
            <a:pPr algn="ctr"/>
            <a:r>
              <a:rPr lang="en-US" sz="3600" dirty="0"/>
              <a:t>P</a:t>
            </a:r>
            <a:r>
              <a:rPr lang="en-US" dirty="0"/>
              <a:t> </a:t>
            </a:r>
            <a:r>
              <a:rPr lang="en-US" sz="2800" dirty="0"/>
              <a:t>V</a:t>
            </a:r>
            <a:r>
              <a:rPr lang="en-US" dirty="0"/>
              <a:t> T</a:t>
            </a:r>
          </a:p>
        </p:txBody>
      </p:sp>
      <p:sp>
        <p:nvSpPr>
          <p:cNvPr id="9" name="TextBox 8">
            <a:extLst>
              <a:ext uri="{FF2B5EF4-FFF2-40B4-BE49-F238E27FC236}">
                <a16:creationId xmlns:a16="http://schemas.microsoft.com/office/drawing/2014/main" id="{318E13E1-6318-4DF9-AC34-AE92EC95ED23}"/>
              </a:ext>
            </a:extLst>
          </p:cNvPr>
          <p:cNvSpPr txBox="1"/>
          <p:nvPr/>
        </p:nvSpPr>
        <p:spPr>
          <a:xfrm>
            <a:off x="6553200" y="4635508"/>
            <a:ext cx="1219214" cy="707886"/>
          </a:xfrm>
          <a:prstGeom prst="rect">
            <a:avLst/>
          </a:prstGeom>
          <a:solidFill>
            <a:schemeClr val="bg1"/>
          </a:solidFill>
        </p:spPr>
        <p:txBody>
          <a:bodyPr wrap="square" rtlCol="0">
            <a:spAutoFit/>
          </a:bodyPr>
          <a:lstStyle/>
          <a:p>
            <a:pPr algn="ctr"/>
            <a:r>
              <a:rPr lang="en-US" sz="3200" dirty="0"/>
              <a:t>P</a:t>
            </a:r>
            <a:r>
              <a:rPr lang="en-US" dirty="0"/>
              <a:t> </a:t>
            </a:r>
            <a:r>
              <a:rPr lang="en-US" sz="2000" dirty="0"/>
              <a:t>V</a:t>
            </a:r>
            <a:r>
              <a:rPr lang="en-US" dirty="0"/>
              <a:t> </a:t>
            </a:r>
            <a:r>
              <a:rPr lang="en-US" sz="4000" dirty="0"/>
              <a:t>T</a:t>
            </a:r>
          </a:p>
        </p:txBody>
      </p:sp>
      <p:sp>
        <p:nvSpPr>
          <p:cNvPr id="10" name="TextBox 9">
            <a:extLst>
              <a:ext uri="{FF2B5EF4-FFF2-40B4-BE49-F238E27FC236}">
                <a16:creationId xmlns:a16="http://schemas.microsoft.com/office/drawing/2014/main" id="{E128098D-A710-4251-A5AF-F2044EAAB90B}"/>
              </a:ext>
            </a:extLst>
          </p:cNvPr>
          <p:cNvSpPr txBox="1"/>
          <p:nvPr/>
        </p:nvSpPr>
        <p:spPr>
          <a:xfrm>
            <a:off x="7924800" y="4626114"/>
            <a:ext cx="1066800" cy="707886"/>
          </a:xfrm>
          <a:prstGeom prst="rect">
            <a:avLst/>
          </a:prstGeom>
          <a:solidFill>
            <a:schemeClr val="bg1"/>
          </a:solidFill>
        </p:spPr>
        <p:txBody>
          <a:bodyPr wrap="square" rtlCol="0">
            <a:spAutoFit/>
          </a:bodyPr>
          <a:lstStyle/>
          <a:p>
            <a:pPr algn="ctr"/>
            <a:r>
              <a:rPr lang="en-US" dirty="0"/>
              <a:t>P </a:t>
            </a:r>
            <a:r>
              <a:rPr lang="en-US" sz="4000" dirty="0"/>
              <a:t>V</a:t>
            </a:r>
            <a:r>
              <a:rPr lang="en-US" dirty="0"/>
              <a:t> T</a:t>
            </a:r>
          </a:p>
        </p:txBody>
      </p:sp>
    </p:spTree>
    <p:extLst>
      <p:ext uri="{BB962C8B-B14F-4D97-AF65-F5344CB8AC3E}">
        <p14:creationId xmlns:p14="http://schemas.microsoft.com/office/powerpoint/2010/main" val="56222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3496" y="2438400"/>
            <a:ext cx="9100504" cy="1295400"/>
          </a:xfrm>
          <a:prstGeom prst="rect">
            <a:avLst/>
          </a:prstGeom>
        </p:spPr>
        <p:txBody>
          <a:bodyPr>
            <a:normAutofit/>
          </a:bodyPr>
          <a:lstStyle/>
          <a:p>
            <a:pPr marL="0"/>
            <a:r>
              <a:rPr lang="en-US" sz="2300" b="0" dirty="0">
                <a:solidFill>
                  <a:schemeClr val="accent2">
                    <a:lumMod val="50000"/>
                  </a:schemeClr>
                </a:solidFill>
              </a:rPr>
              <a:t>Label the three states of matter in the diagram &amp; describe their shape, volume, density, molecular attractions, compressibility, expansivity, &amp; what might affect it … in relation to each other.  </a:t>
            </a:r>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259"/>
          <a:stretch/>
        </p:blipFill>
        <p:spPr bwMode="auto">
          <a:xfrm>
            <a:off x="1589313" y="82005"/>
            <a:ext cx="7080350" cy="22860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warm_up-01.eps"/>
          <p:cNvPicPr/>
          <p:nvPr/>
        </p:nvPicPr>
        <p:blipFill>
          <a:blip r:embed="rId3" cstate="print">
            <a:extLst>
              <a:ext uri="{28A0092B-C50C-407E-A947-70E740481C1C}">
                <a14:useLocalDpi xmlns:a14="http://schemas.microsoft.com/office/drawing/2010/main" val="0"/>
              </a:ext>
            </a:extLst>
          </a:blip>
          <a:stretch>
            <a:fillRect/>
          </a:stretch>
        </p:blipFill>
        <p:spPr>
          <a:xfrm>
            <a:off x="43498" y="56605"/>
            <a:ext cx="1221105" cy="9906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225025184"/>
              </p:ext>
            </p:extLst>
          </p:nvPr>
        </p:nvGraphicFramePr>
        <p:xfrm>
          <a:off x="76204" y="3810000"/>
          <a:ext cx="8948106" cy="2697480"/>
        </p:xfrm>
        <a:graphic>
          <a:graphicData uri="http://schemas.openxmlformats.org/drawingml/2006/table">
            <a:tbl>
              <a:tblPr firstRow="1" bandRow="1">
                <a:tableStyleId>{5C22544A-7EE6-4342-B048-85BDC9FD1C3A}</a:tableStyleId>
              </a:tblPr>
              <a:tblGrid>
                <a:gridCol w="870904">
                  <a:extLst>
                    <a:ext uri="{9D8B030D-6E8A-4147-A177-3AD203B41FA5}">
                      <a16:colId xmlns:a16="http://schemas.microsoft.com/office/drawing/2014/main" val="20000"/>
                    </a:ext>
                  </a:extLst>
                </a:gridCol>
                <a:gridCol w="1066801">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66801">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19201">
                  <a:extLst>
                    <a:ext uri="{9D8B030D-6E8A-4147-A177-3AD203B41FA5}">
                      <a16:colId xmlns:a16="http://schemas.microsoft.com/office/drawing/2014/main" val="20005"/>
                    </a:ext>
                  </a:extLst>
                </a:gridCol>
                <a:gridCol w="1167486">
                  <a:extLst>
                    <a:ext uri="{9D8B030D-6E8A-4147-A177-3AD203B41FA5}">
                      <a16:colId xmlns:a16="http://schemas.microsoft.com/office/drawing/2014/main" val="20006"/>
                    </a:ext>
                  </a:extLst>
                </a:gridCol>
                <a:gridCol w="1118513">
                  <a:extLst>
                    <a:ext uri="{9D8B030D-6E8A-4147-A177-3AD203B41FA5}">
                      <a16:colId xmlns:a16="http://schemas.microsoft.com/office/drawing/2014/main" val="20007"/>
                    </a:ext>
                  </a:extLst>
                </a:gridCol>
              </a:tblGrid>
              <a:tr h="822960">
                <a:tc>
                  <a:txBody>
                    <a:bodyPr/>
                    <a:lstStyle/>
                    <a:p>
                      <a:pPr algn="ctr"/>
                      <a:endParaRPr lang="en-US" sz="1500" dirty="0">
                        <a:solidFill>
                          <a:schemeClr val="tx1"/>
                        </a:solidFill>
                      </a:endParaRPr>
                    </a:p>
                  </a:txBody>
                  <a:tcPr anchor="ctr"/>
                </a:tc>
                <a:tc>
                  <a:txBody>
                    <a:bodyPr/>
                    <a:lstStyle/>
                    <a:p>
                      <a:pPr algn="ctr"/>
                      <a:r>
                        <a:rPr lang="en-US" sz="1500" dirty="0">
                          <a:solidFill>
                            <a:schemeClr val="tx1"/>
                          </a:solidFill>
                        </a:rPr>
                        <a:t>Shape</a:t>
                      </a:r>
                    </a:p>
                  </a:txBody>
                  <a:tcPr anchor="ctr"/>
                </a:tc>
                <a:tc>
                  <a:txBody>
                    <a:bodyPr/>
                    <a:lstStyle/>
                    <a:p>
                      <a:pPr algn="ctr"/>
                      <a:r>
                        <a:rPr lang="en-US" sz="1500" dirty="0">
                          <a:solidFill>
                            <a:schemeClr val="tx1"/>
                          </a:solidFill>
                        </a:rPr>
                        <a:t>Volume</a:t>
                      </a:r>
                    </a:p>
                  </a:txBody>
                  <a:tcPr anchor="ctr"/>
                </a:tc>
                <a:tc>
                  <a:txBody>
                    <a:bodyPr/>
                    <a:lstStyle/>
                    <a:p>
                      <a:pPr algn="ctr"/>
                      <a:r>
                        <a:rPr lang="en-US" sz="1500" dirty="0">
                          <a:solidFill>
                            <a:schemeClr val="tx1"/>
                          </a:solidFill>
                        </a:rPr>
                        <a:t>Density</a:t>
                      </a:r>
                    </a:p>
                  </a:txBody>
                  <a:tcPr anchor="ctr"/>
                </a:tc>
                <a:tc>
                  <a:txBody>
                    <a:bodyPr/>
                    <a:lstStyle/>
                    <a:p>
                      <a:pPr algn="ctr"/>
                      <a:r>
                        <a:rPr lang="en-US" sz="1500" dirty="0">
                          <a:solidFill>
                            <a:schemeClr val="tx1"/>
                          </a:solidFill>
                        </a:rPr>
                        <a:t>Molecular Attractions</a:t>
                      </a:r>
                    </a:p>
                  </a:txBody>
                  <a:tcPr anchor="ctr"/>
                </a:tc>
                <a:tc>
                  <a:txBody>
                    <a:bodyPr/>
                    <a:lstStyle/>
                    <a:p>
                      <a:pPr algn="ctr"/>
                      <a:r>
                        <a:rPr lang="en-US" sz="1500" dirty="0">
                          <a:solidFill>
                            <a:schemeClr val="tx1"/>
                          </a:solidFill>
                        </a:rPr>
                        <a:t>Compress-</a:t>
                      </a:r>
                      <a:r>
                        <a:rPr lang="en-US" sz="1500" dirty="0" err="1">
                          <a:solidFill>
                            <a:schemeClr val="tx1"/>
                          </a:solidFill>
                        </a:rPr>
                        <a:t>ibility</a:t>
                      </a:r>
                      <a:endParaRPr lang="en-US" sz="1500" dirty="0">
                        <a:solidFill>
                          <a:schemeClr val="tx1"/>
                        </a:solidFill>
                      </a:endParaRPr>
                    </a:p>
                  </a:txBody>
                  <a:tcPr anchor="ctr"/>
                </a:tc>
                <a:tc>
                  <a:txBody>
                    <a:bodyPr/>
                    <a:lstStyle/>
                    <a:p>
                      <a:pPr algn="ctr"/>
                      <a:r>
                        <a:rPr lang="en-US" sz="1500" dirty="0" err="1">
                          <a:solidFill>
                            <a:schemeClr val="tx1"/>
                          </a:solidFill>
                        </a:rPr>
                        <a:t>Expansiv-ity</a:t>
                      </a:r>
                      <a:endParaRPr lang="en-US" sz="1500" dirty="0">
                        <a:solidFill>
                          <a:schemeClr val="tx1"/>
                        </a:solidFill>
                      </a:endParaRPr>
                    </a:p>
                  </a:txBody>
                  <a:tcPr anchor="ctr"/>
                </a:tc>
                <a:tc>
                  <a:txBody>
                    <a:bodyPr/>
                    <a:lstStyle/>
                    <a:p>
                      <a:pPr algn="ctr"/>
                      <a:r>
                        <a:rPr lang="en-US" sz="1500" dirty="0">
                          <a:solidFill>
                            <a:schemeClr val="tx1"/>
                          </a:solidFill>
                        </a:rPr>
                        <a:t>What might affect it</a:t>
                      </a:r>
                    </a:p>
                  </a:txBody>
                  <a:tcPr anchor="ctr"/>
                </a:tc>
                <a:extLst>
                  <a:ext uri="{0D108BD9-81ED-4DB2-BD59-A6C34878D82A}">
                    <a16:rowId xmlns:a16="http://schemas.microsoft.com/office/drawing/2014/main" val="10000"/>
                  </a:ext>
                </a:extLst>
              </a:tr>
              <a:tr h="624840">
                <a:tc>
                  <a:txBody>
                    <a:bodyPr/>
                    <a:lstStyle/>
                    <a:p>
                      <a:pPr algn="ctr"/>
                      <a:r>
                        <a:rPr lang="en-US" sz="1500" b="1" dirty="0">
                          <a:solidFill>
                            <a:schemeClr val="tx1"/>
                          </a:solidFill>
                        </a:rPr>
                        <a:t>Solid</a:t>
                      </a:r>
                    </a:p>
                  </a:txBody>
                  <a:tcPr anchor="ctr"/>
                </a:tc>
                <a:tc>
                  <a:txBody>
                    <a:bodyPr/>
                    <a:lstStyle/>
                    <a:p>
                      <a:pPr algn="ctr"/>
                      <a:endParaRPr lang="en-US" sz="1500" dirty="0">
                        <a:solidFill>
                          <a:schemeClr val="tx1"/>
                        </a:solidFill>
                      </a:endParaRPr>
                    </a:p>
                  </a:txBody>
                  <a:tcPr anchor="ctr"/>
                </a:tc>
                <a:tc>
                  <a:txBody>
                    <a:bodyPr/>
                    <a:lstStyle/>
                    <a:p>
                      <a:pPr algn="ctr"/>
                      <a:endParaRPr lang="en-US" sz="1500" dirty="0">
                        <a:solidFill>
                          <a:schemeClr val="tx1"/>
                        </a:solidFill>
                      </a:endParaRPr>
                    </a:p>
                  </a:txBody>
                  <a:tcPr anchor="ctr"/>
                </a:tc>
                <a:tc>
                  <a:txBody>
                    <a:bodyPr/>
                    <a:lstStyle/>
                    <a:p>
                      <a:pPr algn="ctr"/>
                      <a:endParaRPr lang="en-US" sz="1500" dirty="0">
                        <a:solidFill>
                          <a:schemeClr val="tx1"/>
                        </a:solidFill>
                      </a:endParaRPr>
                    </a:p>
                  </a:txBody>
                  <a:tcPr anchor="ctr"/>
                </a:tc>
                <a:tc>
                  <a:txBody>
                    <a:bodyPr/>
                    <a:lstStyle/>
                    <a:p>
                      <a:pPr algn="ctr"/>
                      <a:endParaRPr lang="en-US" sz="1500" dirty="0">
                        <a:solidFill>
                          <a:schemeClr val="tx1"/>
                        </a:solidFill>
                      </a:endParaRPr>
                    </a:p>
                  </a:txBody>
                  <a:tcPr anchor="ctr"/>
                </a:tc>
                <a:tc>
                  <a:txBody>
                    <a:bodyPr/>
                    <a:lstStyle/>
                    <a:p>
                      <a:pPr algn="ctr"/>
                      <a:endParaRPr lang="en-US" sz="1500" dirty="0">
                        <a:solidFill>
                          <a:schemeClr val="tx1"/>
                        </a:solidFill>
                      </a:endParaRPr>
                    </a:p>
                  </a:txBody>
                  <a:tcPr anchor="ctr"/>
                </a:tc>
                <a:tc>
                  <a:txBody>
                    <a:bodyPr/>
                    <a:lstStyle/>
                    <a:p>
                      <a:pPr algn="ctr"/>
                      <a:endParaRPr lang="en-US" sz="1500" dirty="0">
                        <a:solidFill>
                          <a:schemeClr val="tx1"/>
                        </a:solidFill>
                      </a:endParaRPr>
                    </a:p>
                  </a:txBody>
                  <a:tcPr anchor="ctr"/>
                </a:tc>
                <a:tc>
                  <a:txBody>
                    <a:bodyPr/>
                    <a:lstStyle/>
                    <a:p>
                      <a:pPr algn="ctr"/>
                      <a:endParaRPr lang="en-US" sz="1500" dirty="0">
                        <a:solidFill>
                          <a:schemeClr val="tx1"/>
                        </a:solidFill>
                      </a:endParaRPr>
                    </a:p>
                  </a:txBody>
                  <a:tcPr anchor="ctr"/>
                </a:tc>
                <a:extLst>
                  <a:ext uri="{0D108BD9-81ED-4DB2-BD59-A6C34878D82A}">
                    <a16:rowId xmlns:a16="http://schemas.microsoft.com/office/drawing/2014/main" val="10001"/>
                  </a:ext>
                </a:extLst>
              </a:tr>
              <a:tr h="624840">
                <a:tc>
                  <a:txBody>
                    <a:bodyPr/>
                    <a:lstStyle/>
                    <a:p>
                      <a:pPr algn="ctr"/>
                      <a:r>
                        <a:rPr lang="en-US" sz="1500" b="1" dirty="0">
                          <a:solidFill>
                            <a:schemeClr val="tx1"/>
                          </a:solidFill>
                        </a:rPr>
                        <a:t>Liquid</a:t>
                      </a:r>
                    </a:p>
                  </a:txBody>
                  <a:tcPr anchor="ctr"/>
                </a:tc>
                <a:tc>
                  <a:txBody>
                    <a:bodyPr/>
                    <a:lstStyle/>
                    <a:p>
                      <a:pPr algn="ctr"/>
                      <a:endParaRPr lang="en-US" sz="1500" dirty="0">
                        <a:solidFill>
                          <a:schemeClr val="tx1"/>
                        </a:solidFill>
                      </a:endParaRPr>
                    </a:p>
                  </a:txBody>
                  <a:tcPr anchor="ctr"/>
                </a:tc>
                <a:tc>
                  <a:txBody>
                    <a:bodyPr/>
                    <a:lstStyle/>
                    <a:p>
                      <a:pPr algn="ctr"/>
                      <a:endParaRPr lang="en-US" sz="1500" dirty="0">
                        <a:solidFill>
                          <a:schemeClr val="tx1"/>
                        </a:solidFill>
                      </a:endParaRPr>
                    </a:p>
                  </a:txBody>
                  <a:tcPr anchor="ctr"/>
                </a:tc>
                <a:tc>
                  <a:txBody>
                    <a:bodyPr/>
                    <a:lstStyle/>
                    <a:p>
                      <a:pPr algn="ctr"/>
                      <a:endParaRPr lang="en-US" sz="1500" dirty="0">
                        <a:solidFill>
                          <a:schemeClr val="tx1"/>
                        </a:solidFill>
                      </a:endParaRPr>
                    </a:p>
                  </a:txBody>
                  <a:tcPr anchor="ctr"/>
                </a:tc>
                <a:tc>
                  <a:txBody>
                    <a:bodyPr/>
                    <a:lstStyle/>
                    <a:p>
                      <a:pPr algn="ctr"/>
                      <a:endParaRPr lang="en-US" sz="1500" dirty="0">
                        <a:solidFill>
                          <a:schemeClr val="tx1"/>
                        </a:solidFill>
                      </a:endParaRPr>
                    </a:p>
                  </a:txBody>
                  <a:tcPr anchor="ctr"/>
                </a:tc>
                <a:tc>
                  <a:txBody>
                    <a:bodyPr/>
                    <a:lstStyle/>
                    <a:p>
                      <a:pPr algn="ctr"/>
                      <a:endParaRPr lang="en-US" sz="1500" dirty="0">
                        <a:solidFill>
                          <a:schemeClr val="tx1"/>
                        </a:solidFill>
                      </a:endParaRPr>
                    </a:p>
                  </a:txBody>
                  <a:tcPr anchor="ctr"/>
                </a:tc>
                <a:tc>
                  <a:txBody>
                    <a:bodyPr/>
                    <a:lstStyle/>
                    <a:p>
                      <a:pPr algn="ctr"/>
                      <a:endParaRPr lang="en-US" sz="1500" dirty="0">
                        <a:solidFill>
                          <a:schemeClr val="tx1"/>
                        </a:solidFill>
                      </a:endParaRPr>
                    </a:p>
                  </a:txBody>
                  <a:tcPr anchor="ctr"/>
                </a:tc>
                <a:tc>
                  <a:txBody>
                    <a:bodyPr/>
                    <a:lstStyle/>
                    <a:p>
                      <a:pPr algn="ctr"/>
                      <a:endParaRPr lang="en-US" sz="1500" dirty="0">
                        <a:solidFill>
                          <a:schemeClr val="tx1"/>
                        </a:solidFill>
                      </a:endParaRPr>
                    </a:p>
                  </a:txBody>
                  <a:tcPr anchor="ctr"/>
                </a:tc>
                <a:extLst>
                  <a:ext uri="{0D108BD9-81ED-4DB2-BD59-A6C34878D82A}">
                    <a16:rowId xmlns:a16="http://schemas.microsoft.com/office/drawing/2014/main" val="10002"/>
                  </a:ext>
                </a:extLst>
              </a:tr>
              <a:tr h="624840">
                <a:tc>
                  <a:txBody>
                    <a:bodyPr/>
                    <a:lstStyle/>
                    <a:p>
                      <a:pPr algn="ctr"/>
                      <a:r>
                        <a:rPr lang="en-US" sz="1500" b="1" dirty="0">
                          <a:solidFill>
                            <a:schemeClr val="tx1"/>
                          </a:solidFill>
                        </a:rPr>
                        <a:t>Gas</a:t>
                      </a:r>
                    </a:p>
                  </a:txBody>
                  <a:tcPr anchor="ctr"/>
                </a:tc>
                <a:tc>
                  <a:txBody>
                    <a:bodyPr/>
                    <a:lstStyle/>
                    <a:p>
                      <a:pPr algn="ctr"/>
                      <a:endParaRPr lang="en-US" sz="15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a:solidFill>
                          <a:schemeClr val="tx1"/>
                        </a:solidFill>
                      </a:endParaRPr>
                    </a:p>
                  </a:txBody>
                  <a:tcPr anchor="ctr"/>
                </a:tc>
                <a:tc>
                  <a:txBody>
                    <a:bodyPr/>
                    <a:lstStyle/>
                    <a:p>
                      <a:pPr algn="ctr"/>
                      <a:endParaRPr lang="en-US" sz="1500" dirty="0">
                        <a:solidFill>
                          <a:schemeClr val="tx1"/>
                        </a:solidFill>
                      </a:endParaRPr>
                    </a:p>
                  </a:txBody>
                  <a:tcPr anchor="ctr"/>
                </a:tc>
                <a:tc>
                  <a:txBody>
                    <a:bodyPr/>
                    <a:lstStyle/>
                    <a:p>
                      <a:pPr algn="ctr"/>
                      <a:endParaRPr lang="en-US" sz="1500" dirty="0">
                        <a:solidFill>
                          <a:schemeClr val="tx1"/>
                        </a:solidFill>
                      </a:endParaRPr>
                    </a:p>
                  </a:txBody>
                  <a:tcPr anchor="ctr"/>
                </a:tc>
                <a:tc>
                  <a:txBody>
                    <a:bodyPr/>
                    <a:lstStyle/>
                    <a:p>
                      <a:pPr algn="ctr"/>
                      <a:endParaRPr lang="en-US" sz="1500" dirty="0">
                        <a:solidFill>
                          <a:schemeClr val="tx1"/>
                        </a:solidFill>
                      </a:endParaRPr>
                    </a:p>
                  </a:txBody>
                  <a:tcPr anchor="ctr"/>
                </a:tc>
                <a:tc>
                  <a:txBody>
                    <a:bodyPr/>
                    <a:lstStyle/>
                    <a:p>
                      <a:pPr algn="ctr"/>
                      <a:endParaRPr lang="en-US" sz="1500" dirty="0">
                        <a:solidFill>
                          <a:schemeClr val="tx1"/>
                        </a:solidFill>
                      </a:endParaRPr>
                    </a:p>
                  </a:txBody>
                  <a:tcPr anchor="ctr"/>
                </a:tc>
                <a:tc>
                  <a:txBody>
                    <a:bodyPr/>
                    <a:lstStyle/>
                    <a:p>
                      <a:pPr algn="ctr"/>
                      <a:endParaRPr lang="en-US" sz="1500" dirty="0">
                        <a:solidFill>
                          <a:schemeClr val="tx1"/>
                        </a:solidFill>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29643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pPr marL="1586" lvl="1" indent="0">
              <a:buNone/>
            </a:pPr>
            <a:r>
              <a:rPr lang="en-US" sz="2700" dirty="0"/>
              <a:t>Spraying a gas from an </a:t>
            </a:r>
            <a:r>
              <a:rPr lang="en-US" sz="2700" dirty="0">
                <a:solidFill>
                  <a:srgbClr val="00B050"/>
                </a:solidFill>
              </a:rPr>
              <a:t>aerosol</a:t>
            </a:r>
            <a:r>
              <a:rPr lang="en-US" sz="2700" dirty="0"/>
              <a:t> can: </a:t>
            </a:r>
          </a:p>
          <a:p>
            <a:pPr marL="1587" lvl="1" indent="0">
              <a:buNone/>
            </a:pPr>
            <a:r>
              <a:rPr lang="en-US" sz="2400" dirty="0">
                <a:solidFill>
                  <a:srgbClr val="0070C0"/>
                </a:solidFill>
              </a:rPr>
              <a:t>Pressure (P) of gas decreases as it goes from being compressed in the container to being released into the atmosphere. </a:t>
            </a:r>
            <a:r>
              <a:rPr lang="en-US" sz="2400" dirty="0">
                <a:solidFill>
                  <a:srgbClr val="00B050"/>
                </a:solidFill>
                <a:effectLst>
                  <a:outerShdw blurRad="38100" dist="38100" dir="2700000" algn="tl">
                    <a:srgbClr val="000000">
                      <a:alpha val="43137"/>
                    </a:srgbClr>
                  </a:outerShdw>
                </a:effectLst>
              </a:rPr>
              <a:t>Volume (V) increases substantially.</a:t>
            </a:r>
          </a:p>
          <a:p>
            <a:pPr marL="1587" lvl="1" indent="0">
              <a:buNone/>
            </a:pPr>
            <a:r>
              <a:rPr lang="en-US" sz="2400" dirty="0">
                <a:solidFill>
                  <a:srgbClr val="FF0000"/>
                </a:solidFill>
              </a:rPr>
              <a:t>Kinetic energies of gas molecules decrease. </a:t>
            </a:r>
            <a:r>
              <a:rPr lang="en-US" sz="2400" dirty="0"/>
              <a:t>Gas temperature </a:t>
            </a:r>
            <a:r>
              <a:rPr lang="en-US" sz="2400" dirty="0">
                <a:solidFill>
                  <a:srgbClr val="FF0000"/>
                </a:solidFill>
              </a:rPr>
              <a:t>(</a:t>
            </a:r>
            <a:r>
              <a:rPr lang="en-US" sz="2400" dirty="0">
                <a:solidFill>
                  <a:srgbClr val="FF0000"/>
                </a:solidFill>
                <a:effectLst>
                  <a:outerShdw blurRad="38100" dist="38100" dir="2700000" algn="tl">
                    <a:srgbClr val="000000">
                      <a:alpha val="43137"/>
                    </a:srgbClr>
                  </a:outerShdw>
                </a:effectLst>
              </a:rPr>
              <a:t>T</a:t>
            </a:r>
            <a:r>
              <a:rPr lang="en-US" sz="2400" dirty="0">
                <a:solidFill>
                  <a:srgbClr val="FF0000"/>
                </a:solidFill>
              </a:rPr>
              <a:t>) </a:t>
            </a:r>
            <a:r>
              <a:rPr lang="en-US" sz="2400" dirty="0"/>
              <a:t>therefore decreases as it is sprayed. </a:t>
            </a:r>
          </a:p>
          <a:p>
            <a:pPr lvl="1">
              <a:buNone/>
            </a:pPr>
            <a:endParaRPr lang="en-US" sz="2100" dirty="0"/>
          </a:p>
          <a:p>
            <a:endParaRPr lang="en-US" dirty="0"/>
          </a:p>
        </p:txBody>
      </p:sp>
      <p:pic>
        <p:nvPicPr>
          <p:cNvPr id="10" name="Content Placeholder 9" descr="800px-Aerosol.png"/>
          <p:cNvPicPr>
            <a:picLocks noGrp="1" noChangeAspect="1"/>
          </p:cNvPicPr>
          <p:nvPr>
            <p:ph sz="quarter" idx="13"/>
          </p:nvPr>
        </p:nvPicPr>
        <p:blipFill>
          <a:blip r:embed="rId3" cstate="print"/>
          <a:stretch>
            <a:fillRect/>
          </a:stretch>
        </p:blipFill>
        <p:spPr>
          <a:xfrm>
            <a:off x="4624882" y="1998941"/>
            <a:ext cx="4191955" cy="4189228"/>
          </a:xfrm>
        </p:spPr>
      </p:pic>
      <p:sp>
        <p:nvSpPr>
          <p:cNvPr id="2" name="Title 1"/>
          <p:cNvSpPr>
            <a:spLocks noGrp="1"/>
          </p:cNvSpPr>
          <p:nvPr>
            <p:ph type="title"/>
          </p:nvPr>
        </p:nvSpPr>
        <p:spPr>
          <a:xfrm>
            <a:off x="12" y="0"/>
            <a:ext cx="9143992" cy="1371600"/>
          </a:xfrm>
        </p:spPr>
        <p:txBody>
          <a:bodyPr/>
          <a:lstStyle/>
          <a:p>
            <a:pPr marL="0" indent="0"/>
            <a:r>
              <a:rPr lang="en-US" dirty="0"/>
              <a:t>Joule-Thomson Effect</a:t>
            </a:r>
          </a:p>
        </p:txBody>
      </p:sp>
      <p:sp>
        <p:nvSpPr>
          <p:cNvPr id="7" name="TextBox 6"/>
          <p:cNvSpPr txBox="1"/>
          <p:nvPr/>
        </p:nvSpPr>
        <p:spPr>
          <a:xfrm>
            <a:off x="4876801" y="0"/>
            <a:ext cx="4267199" cy="646119"/>
          </a:xfrm>
          <a:prstGeom prst="rect">
            <a:avLst/>
          </a:prstGeom>
          <a:solidFill>
            <a:srgbClr val="FFFF00"/>
          </a:solidFill>
        </p:spPr>
        <p:txBody>
          <a:bodyPr wrap="square" lIns="91229" tIns="45615" rIns="91229" bIns="45615" rtlCol="0">
            <a:spAutoFit/>
          </a:bodyPr>
          <a:lstStyle/>
          <a:p>
            <a:pPr algn="ctr"/>
            <a:r>
              <a:rPr lang="en-GB" sz="3600" dirty="0">
                <a:effectLst>
                  <a:outerShdw blurRad="38100" dist="38100" dir="2700000" algn="tl">
                    <a:srgbClr val="000000">
                      <a:alpha val="43137"/>
                    </a:srgbClr>
                  </a:outerShdw>
                </a:effectLst>
                <a:latin typeface="Arial" charset="0"/>
              </a:rPr>
              <a:t>ENRICHMENT</a:t>
            </a:r>
          </a:p>
        </p:txBody>
      </p:sp>
    </p:spTree>
    <p:extLst>
      <p:ext uri="{BB962C8B-B14F-4D97-AF65-F5344CB8AC3E}">
        <p14:creationId xmlns:p14="http://schemas.microsoft.com/office/powerpoint/2010/main" val="277753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418590"/>
            <a:ext cx="8839200" cy="5363210"/>
          </a:xfrm>
        </p:spPr>
        <p:txBody>
          <a:bodyPr/>
          <a:lstStyle/>
          <a:p>
            <a:r>
              <a:rPr lang="en-US" sz="2700" dirty="0">
                <a:solidFill>
                  <a:srgbClr val="0070C0"/>
                </a:solidFill>
              </a:rPr>
              <a:t>Open your hand, palm in, and place near your mouth (~1-2 inches away). Open your mouth wide and blow.</a:t>
            </a:r>
          </a:p>
          <a:p>
            <a:pPr marL="339725" indent="-339725">
              <a:spcBef>
                <a:spcPts val="1800"/>
              </a:spcBef>
            </a:pPr>
            <a:r>
              <a:rPr lang="en-US" sz="2700" dirty="0">
                <a:solidFill>
                  <a:srgbClr val="FF0000"/>
                </a:solidFill>
              </a:rPr>
              <a:t>Repeat the same procedure EXCEPT whistle into your palm.</a:t>
            </a:r>
          </a:p>
          <a:p>
            <a:pPr marL="339725" indent="-339725">
              <a:spcBef>
                <a:spcPts val="1800"/>
              </a:spcBef>
            </a:pPr>
            <a:r>
              <a:rPr lang="en-US" sz="2700" dirty="0"/>
              <a:t>Make your observations and explain what happened.</a:t>
            </a:r>
            <a:endParaRPr lang="en-US" sz="2700" i="1" dirty="0">
              <a:latin typeface="Times New Roman" panose="02020603050405020304" pitchFamily="18" charset="0"/>
              <a:cs typeface="Times New Roman" panose="02020603050405020304" pitchFamily="18" charset="0"/>
            </a:endParaRPr>
          </a:p>
          <a:p>
            <a:pPr marL="0" indent="0">
              <a:buNone/>
            </a:pPr>
            <a:endParaRPr lang="en-US" sz="2700" i="1" dirty="0">
              <a:solidFill>
                <a:srgbClr val="FF000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1" y="0"/>
            <a:ext cx="9143996" cy="1371600"/>
          </a:xfrm>
          <a:prstGeom prst="rect">
            <a:avLst/>
          </a:prstGeom>
          <a:solidFill>
            <a:srgbClr val="4D4F58"/>
          </a:solidFill>
          <a:ln>
            <a:noFill/>
          </a:ln>
          <a:effectLst/>
        </p:spPr>
        <p:txBody>
          <a:bodyPr vert="horz" wrap="square" lIns="182587" tIns="134247" rIns="182587" bIns="134247" numCol="1" anchor="ctr" anchorCtr="0" compatLnSpc="1">
            <a:prstTxWarp prst="textNoShape">
              <a:avLst/>
            </a:prstTxWarp>
            <a:noAutofit/>
          </a:bodyPr>
          <a:lstStyle>
            <a:lvl1pPr marL="1143125" indent="-1143125"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569" algn="l" rtl="0" eaLnBrk="1" fontAlgn="base" hangingPunct="1">
              <a:spcBef>
                <a:spcPct val="0"/>
              </a:spcBef>
              <a:spcAft>
                <a:spcPct val="0"/>
              </a:spcAft>
              <a:defRPr sz="3200" b="1">
                <a:solidFill>
                  <a:srgbClr val="2877C4"/>
                </a:solidFill>
                <a:latin typeface="Arial" charset="0"/>
              </a:defRPr>
            </a:lvl6pPr>
            <a:lvl7pPr marL="913140" algn="l" rtl="0" eaLnBrk="1" fontAlgn="base" hangingPunct="1">
              <a:spcBef>
                <a:spcPct val="0"/>
              </a:spcBef>
              <a:spcAft>
                <a:spcPct val="0"/>
              </a:spcAft>
              <a:defRPr sz="3200" b="1">
                <a:solidFill>
                  <a:srgbClr val="2877C4"/>
                </a:solidFill>
                <a:latin typeface="Arial" charset="0"/>
              </a:defRPr>
            </a:lvl7pPr>
            <a:lvl8pPr marL="1369719" algn="l" rtl="0" eaLnBrk="1" fontAlgn="base" hangingPunct="1">
              <a:spcBef>
                <a:spcPct val="0"/>
              </a:spcBef>
              <a:spcAft>
                <a:spcPct val="0"/>
              </a:spcAft>
              <a:defRPr sz="3200" b="1">
                <a:solidFill>
                  <a:srgbClr val="2877C4"/>
                </a:solidFill>
                <a:latin typeface="Arial" charset="0"/>
              </a:defRPr>
            </a:lvl8pPr>
            <a:lvl9pPr marL="1826291" algn="l" rtl="0" eaLnBrk="1" fontAlgn="base" hangingPunct="1">
              <a:spcBef>
                <a:spcPct val="0"/>
              </a:spcBef>
              <a:spcAft>
                <a:spcPct val="0"/>
              </a:spcAft>
              <a:defRPr sz="3200" b="1">
                <a:solidFill>
                  <a:srgbClr val="2877C4"/>
                </a:solidFill>
                <a:latin typeface="Arial" charset="0"/>
              </a:defRPr>
            </a:lvl9pPr>
          </a:lstStyle>
          <a:p>
            <a:pPr marL="0" indent="0" defTabSz="913560"/>
            <a:r>
              <a:rPr lang="en-US" kern="0">
                <a:solidFill>
                  <a:srgbClr val="FFFF00"/>
                </a:solidFill>
                <a:latin typeface="Arial"/>
              </a:rPr>
              <a:t>Real World Application of the Combined Gas Law</a:t>
            </a:r>
            <a:endParaRPr lang="en-US" kern="0" dirty="0">
              <a:solidFill>
                <a:srgbClr val="FFFF00"/>
              </a:solidFill>
              <a:latin typeface="Arial"/>
            </a:endParaRPr>
          </a:p>
        </p:txBody>
      </p:sp>
      <p:pic>
        <p:nvPicPr>
          <p:cNvPr id="8" name="Picture 7" descr="think_about_it-01.eps"/>
          <p:cNvPicPr/>
          <p:nvPr/>
        </p:nvPicPr>
        <p:blipFill>
          <a:blip r:embed="rId2">
            <a:extLst>
              <a:ext uri="{28A0092B-C50C-407E-A947-70E740481C1C}">
                <a14:useLocalDpi xmlns:a14="http://schemas.microsoft.com/office/drawing/2010/main" val="0"/>
              </a:ext>
            </a:extLst>
          </a:blip>
          <a:stretch>
            <a:fillRect/>
          </a:stretch>
        </p:blipFill>
        <p:spPr>
          <a:xfrm>
            <a:off x="3886200" y="5947500"/>
            <a:ext cx="1066801" cy="834300"/>
          </a:xfrm>
          <a:prstGeom prst="rect">
            <a:avLst/>
          </a:prstGeom>
        </p:spPr>
      </p:pic>
      <p:pic>
        <p:nvPicPr>
          <p:cNvPr id="2" name="Picture 1">
            <a:extLst>
              <a:ext uri="{FF2B5EF4-FFF2-40B4-BE49-F238E27FC236}">
                <a16:creationId xmlns:a16="http://schemas.microsoft.com/office/drawing/2014/main" id="{58A320AC-544C-433F-AA6A-766C8AB4400B}"/>
              </a:ext>
            </a:extLst>
          </p:cNvPr>
          <p:cNvPicPr>
            <a:picLocks noChangeAspect="1"/>
          </p:cNvPicPr>
          <p:nvPr/>
        </p:nvPicPr>
        <p:blipFill>
          <a:blip r:embed="rId3"/>
          <a:stretch>
            <a:fillRect/>
          </a:stretch>
        </p:blipFill>
        <p:spPr>
          <a:xfrm>
            <a:off x="381000" y="4800600"/>
            <a:ext cx="1882303" cy="1638442"/>
          </a:xfrm>
          <a:prstGeom prst="rect">
            <a:avLst/>
          </a:prstGeom>
        </p:spPr>
      </p:pic>
      <p:pic>
        <p:nvPicPr>
          <p:cNvPr id="4" name="Picture 3">
            <a:extLst>
              <a:ext uri="{FF2B5EF4-FFF2-40B4-BE49-F238E27FC236}">
                <a16:creationId xmlns:a16="http://schemas.microsoft.com/office/drawing/2014/main" id="{E23D8175-2D99-46EF-8433-DB389FE381CC}"/>
              </a:ext>
            </a:extLst>
          </p:cNvPr>
          <p:cNvPicPr>
            <a:picLocks noChangeAspect="1"/>
          </p:cNvPicPr>
          <p:nvPr/>
        </p:nvPicPr>
        <p:blipFill>
          <a:blip r:embed="rId4"/>
          <a:stretch>
            <a:fillRect/>
          </a:stretch>
        </p:blipFill>
        <p:spPr>
          <a:xfrm>
            <a:off x="6260311" y="4800600"/>
            <a:ext cx="2469019" cy="1638442"/>
          </a:xfrm>
          <a:prstGeom prst="rect">
            <a:avLst/>
          </a:prstGeom>
        </p:spPr>
      </p:pic>
    </p:spTree>
    <p:extLst>
      <p:ext uri="{BB962C8B-B14F-4D97-AF65-F5344CB8AC3E}">
        <p14:creationId xmlns:p14="http://schemas.microsoft.com/office/powerpoint/2010/main" val="333248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418590"/>
            <a:ext cx="8839200" cy="5363210"/>
          </a:xfrm>
        </p:spPr>
        <p:txBody>
          <a:bodyPr/>
          <a:lstStyle/>
          <a:p>
            <a:r>
              <a:rPr lang="en-US" sz="1800" dirty="0">
                <a:solidFill>
                  <a:srgbClr val="0070C0"/>
                </a:solidFill>
              </a:rPr>
              <a:t>Open your hand, palm in, and place near your mouth (~1-2 inches away). Open your mouth wide and blow.</a:t>
            </a:r>
          </a:p>
          <a:p>
            <a:pPr marL="339725" indent="-339725">
              <a:spcBef>
                <a:spcPts val="1800"/>
              </a:spcBef>
            </a:pPr>
            <a:r>
              <a:rPr lang="en-US" sz="1800" dirty="0">
                <a:solidFill>
                  <a:srgbClr val="FF0000"/>
                </a:solidFill>
              </a:rPr>
              <a:t>Repeat the same procedure EXCEPT whistle into your palm.</a:t>
            </a:r>
          </a:p>
          <a:p>
            <a:pPr marL="339725" indent="-339725">
              <a:spcBef>
                <a:spcPts val="1800"/>
              </a:spcBef>
            </a:pPr>
            <a:r>
              <a:rPr lang="en-US" sz="2700" dirty="0"/>
              <a:t>Notice with mouth wide, it feels </a:t>
            </a:r>
            <a:r>
              <a:rPr lang="en-US" sz="2700" dirty="0">
                <a:solidFill>
                  <a:srgbClr val="FF0000"/>
                </a:solidFill>
              </a:rPr>
              <a:t>warmer</a:t>
            </a:r>
            <a:r>
              <a:rPr lang="en-US" sz="2700" dirty="0"/>
              <a:t>, but when whistling it feels </a:t>
            </a:r>
            <a:r>
              <a:rPr lang="en-US" sz="2700" u="sng" dirty="0">
                <a:solidFill>
                  <a:srgbClr val="0070C0"/>
                </a:solidFill>
              </a:rPr>
              <a:t>cooler</a:t>
            </a:r>
            <a:r>
              <a:rPr lang="en-US" sz="2700" dirty="0">
                <a:solidFill>
                  <a:srgbClr val="0070C0"/>
                </a:solidFill>
              </a:rPr>
              <a:t> </a:t>
            </a:r>
            <a:r>
              <a:rPr lang="en-US" sz="2700" dirty="0">
                <a:solidFill>
                  <a:srgbClr val="FF0000"/>
                </a:solidFill>
              </a:rPr>
              <a:t>(</a:t>
            </a:r>
            <a:r>
              <a:rPr lang="en-US" sz="2700" dirty="0">
                <a:solidFill>
                  <a:srgbClr val="00B050"/>
                </a:solidFill>
              </a:rPr>
              <a:t>air expands</a:t>
            </a:r>
            <a:r>
              <a:rPr lang="en-US" sz="2700" dirty="0">
                <a:solidFill>
                  <a:srgbClr val="FF0000"/>
                </a:solidFill>
              </a:rPr>
              <a:t>).</a:t>
            </a:r>
          </a:p>
          <a:p>
            <a:pPr marL="0" indent="0">
              <a:buNone/>
            </a:pPr>
            <a:endParaRPr lang="en-US" sz="1700" dirty="0">
              <a:solidFill>
                <a:srgbClr val="FF0000"/>
              </a:solidFill>
            </a:endParaRPr>
          </a:p>
          <a:p>
            <a:r>
              <a:rPr lang="en-US" sz="2700" i="1" dirty="0">
                <a:latin typeface="Times New Roman" panose="02020603050405020304" pitchFamily="18" charset="0"/>
                <a:cs typeface="Times New Roman" panose="02020603050405020304" pitchFamily="18" charset="0"/>
              </a:rPr>
              <a:t>When whistling, the </a:t>
            </a:r>
            <a:r>
              <a:rPr lang="en-US" sz="27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pressure (P)</a:t>
            </a:r>
            <a:r>
              <a:rPr lang="en-US" sz="2700" i="1" dirty="0">
                <a:latin typeface="Times New Roman" panose="02020603050405020304" pitchFamily="18" charset="0"/>
                <a:cs typeface="Times New Roman" panose="02020603050405020304" pitchFamily="18" charset="0"/>
              </a:rPr>
              <a:t> was relatively high leaving the mouth; </a:t>
            </a:r>
            <a:r>
              <a:rPr lang="en-US" sz="27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Volume (V) </a:t>
            </a:r>
            <a:r>
              <a:rPr lang="en-US" sz="2700" i="1" dirty="0" err="1">
                <a:latin typeface="Times New Roman" panose="02020603050405020304" pitchFamily="18" charset="0"/>
                <a:cs typeface="Times New Roman" panose="02020603050405020304" pitchFamily="18" charset="0"/>
              </a:rPr>
              <a:t>INcreased</a:t>
            </a:r>
            <a:r>
              <a:rPr lang="en-US" sz="2700" i="1" dirty="0">
                <a:latin typeface="Times New Roman" panose="02020603050405020304" pitchFamily="18" charset="0"/>
                <a:cs typeface="Times New Roman" panose="02020603050405020304" pitchFamily="18" charset="0"/>
              </a:rPr>
              <a:t> drastically (expansion), Decreasing the perceived </a:t>
            </a:r>
            <a:r>
              <a:rPr lang="en-US" sz="2700" i="1" dirty="0">
                <a:solidFill>
                  <a:srgbClr val="B54C8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temperature (T)</a:t>
            </a:r>
            <a:r>
              <a:rPr lang="en-US" sz="2700" i="1" dirty="0">
                <a:latin typeface="Times New Roman" panose="02020603050405020304" pitchFamily="18" charset="0"/>
                <a:cs typeface="Times New Roman" panose="02020603050405020304" pitchFamily="18" charset="0"/>
              </a:rPr>
              <a:t>. </a:t>
            </a:r>
          </a:p>
          <a:p>
            <a:pPr marL="0" indent="0">
              <a:buNone/>
            </a:pPr>
            <a:endParaRPr lang="en-US" sz="2700" i="1" dirty="0">
              <a:solidFill>
                <a:srgbClr val="FF000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1" y="0"/>
            <a:ext cx="9143996" cy="1371600"/>
          </a:xfrm>
          <a:prstGeom prst="rect">
            <a:avLst/>
          </a:prstGeom>
          <a:solidFill>
            <a:srgbClr val="4D4F58"/>
          </a:solidFill>
          <a:ln>
            <a:noFill/>
          </a:ln>
          <a:effectLst/>
        </p:spPr>
        <p:txBody>
          <a:bodyPr vert="horz" wrap="square" lIns="182587" tIns="134247" rIns="182587" bIns="134247" numCol="1" anchor="ctr" anchorCtr="0" compatLnSpc="1">
            <a:prstTxWarp prst="textNoShape">
              <a:avLst/>
            </a:prstTxWarp>
            <a:noAutofit/>
          </a:bodyPr>
          <a:lstStyle>
            <a:lvl1pPr marL="1143125" indent="-1143125"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569" algn="l" rtl="0" eaLnBrk="1" fontAlgn="base" hangingPunct="1">
              <a:spcBef>
                <a:spcPct val="0"/>
              </a:spcBef>
              <a:spcAft>
                <a:spcPct val="0"/>
              </a:spcAft>
              <a:defRPr sz="3200" b="1">
                <a:solidFill>
                  <a:srgbClr val="2877C4"/>
                </a:solidFill>
                <a:latin typeface="Arial" charset="0"/>
              </a:defRPr>
            </a:lvl6pPr>
            <a:lvl7pPr marL="913140" algn="l" rtl="0" eaLnBrk="1" fontAlgn="base" hangingPunct="1">
              <a:spcBef>
                <a:spcPct val="0"/>
              </a:spcBef>
              <a:spcAft>
                <a:spcPct val="0"/>
              </a:spcAft>
              <a:defRPr sz="3200" b="1">
                <a:solidFill>
                  <a:srgbClr val="2877C4"/>
                </a:solidFill>
                <a:latin typeface="Arial" charset="0"/>
              </a:defRPr>
            </a:lvl7pPr>
            <a:lvl8pPr marL="1369719" algn="l" rtl="0" eaLnBrk="1" fontAlgn="base" hangingPunct="1">
              <a:spcBef>
                <a:spcPct val="0"/>
              </a:spcBef>
              <a:spcAft>
                <a:spcPct val="0"/>
              </a:spcAft>
              <a:defRPr sz="3200" b="1">
                <a:solidFill>
                  <a:srgbClr val="2877C4"/>
                </a:solidFill>
                <a:latin typeface="Arial" charset="0"/>
              </a:defRPr>
            </a:lvl8pPr>
            <a:lvl9pPr marL="1826291" algn="l" rtl="0" eaLnBrk="1" fontAlgn="base" hangingPunct="1">
              <a:spcBef>
                <a:spcPct val="0"/>
              </a:spcBef>
              <a:spcAft>
                <a:spcPct val="0"/>
              </a:spcAft>
              <a:defRPr sz="3200" b="1">
                <a:solidFill>
                  <a:srgbClr val="2877C4"/>
                </a:solidFill>
                <a:latin typeface="Arial" charset="0"/>
              </a:defRPr>
            </a:lvl9pPr>
          </a:lstStyle>
          <a:p>
            <a:pPr marL="0" indent="0" defTabSz="913560"/>
            <a:r>
              <a:rPr lang="en-US" kern="0">
                <a:solidFill>
                  <a:srgbClr val="FFFF00"/>
                </a:solidFill>
                <a:latin typeface="Arial"/>
              </a:rPr>
              <a:t>Real World Application of the Combined Gas Law</a:t>
            </a:r>
            <a:endParaRPr lang="en-US" kern="0" dirty="0">
              <a:solidFill>
                <a:srgbClr val="FFFF00"/>
              </a:solidFill>
              <a:latin typeface="Arial"/>
            </a:endParaRPr>
          </a:p>
        </p:txBody>
      </p:sp>
      <p:pic>
        <p:nvPicPr>
          <p:cNvPr id="8" name="Picture 7" descr="think_about_it-01.eps"/>
          <p:cNvPicPr/>
          <p:nvPr/>
        </p:nvPicPr>
        <p:blipFill>
          <a:blip r:embed="rId2">
            <a:extLst>
              <a:ext uri="{28A0092B-C50C-407E-A947-70E740481C1C}">
                <a14:useLocalDpi xmlns:a14="http://schemas.microsoft.com/office/drawing/2010/main" val="0"/>
              </a:ext>
            </a:extLst>
          </a:blip>
          <a:stretch>
            <a:fillRect/>
          </a:stretch>
        </p:blipFill>
        <p:spPr>
          <a:xfrm>
            <a:off x="7848600" y="5791200"/>
            <a:ext cx="1066801" cy="834300"/>
          </a:xfrm>
          <a:prstGeom prst="rect">
            <a:avLst/>
          </a:prstGeom>
        </p:spPr>
      </p:pic>
    </p:spTree>
    <p:extLst>
      <p:ext uri="{BB962C8B-B14F-4D97-AF65-F5344CB8AC3E}">
        <p14:creationId xmlns:p14="http://schemas.microsoft.com/office/powerpoint/2010/main" val="252294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	What is the relationship between pressure, temperature, and volume of a gas?</a:t>
            </a:r>
          </a:p>
        </p:txBody>
      </p:sp>
      <p:pic>
        <p:nvPicPr>
          <p:cNvPr id="7" name="Picture 6" descr="lesson_ques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11" y="76200"/>
            <a:ext cx="881636" cy="952500"/>
          </a:xfrm>
          <a:prstGeom prst="rect">
            <a:avLst/>
          </a:prstGeom>
        </p:spPr>
      </p:pic>
      <p:pic>
        <p:nvPicPr>
          <p:cNvPr id="6" name="Content Placeholder 5"/>
          <p:cNvPicPr>
            <a:picLocks noGrp="1"/>
          </p:cNvPicPr>
          <p:nvPr>
            <p:ph sz="quarter" idx="13"/>
          </p:nvPr>
        </p:nvPicPr>
        <p:blipFill>
          <a:blip r:embed="rId4" cstate="print"/>
          <a:stretch>
            <a:fillRect/>
          </a:stretch>
        </p:blipFill>
        <p:spPr>
          <a:xfrm>
            <a:off x="457208" y="1730375"/>
            <a:ext cx="2692031" cy="5127625"/>
          </a:xfrm>
          <a:prstGeom prst="rect">
            <a:avLst/>
          </a:prstGeom>
        </p:spPr>
      </p:pic>
      <p:sp>
        <p:nvSpPr>
          <p:cNvPr id="2" name="Rectangle 1"/>
          <p:cNvSpPr/>
          <p:nvPr/>
        </p:nvSpPr>
        <p:spPr>
          <a:xfrm>
            <a:off x="2971801" y="1360945"/>
            <a:ext cx="6248398" cy="5093617"/>
          </a:xfrm>
          <a:prstGeom prst="rect">
            <a:avLst/>
          </a:prstGeom>
          <a:solidFill>
            <a:schemeClr val="bg1"/>
          </a:solidFill>
        </p:spPr>
        <p:txBody>
          <a:bodyPr wrap="square" lIns="91355" tIns="45678" rIns="91355" bIns="45678">
            <a:spAutoFit/>
          </a:bodyPr>
          <a:lstStyle/>
          <a:p>
            <a:endParaRPr lang="en-US" sz="3200" dirty="0">
              <a:solidFill>
                <a:srgbClr val="FF0000"/>
              </a:solidFill>
              <a:latin typeface="Book Antiqua"/>
              <a:cs typeface="Book Antiqua"/>
            </a:endParaRPr>
          </a:p>
          <a:p>
            <a:endParaRPr lang="en-US" sz="3200" dirty="0">
              <a:solidFill>
                <a:srgbClr val="FF0000"/>
              </a:solidFill>
              <a:latin typeface="Book Antiqua"/>
              <a:cs typeface="Book Antiqua"/>
            </a:endParaRPr>
          </a:p>
          <a:p>
            <a:endParaRPr lang="en-US" sz="3200" dirty="0">
              <a:solidFill>
                <a:srgbClr val="FF0000"/>
              </a:solidFill>
              <a:latin typeface="Book Antiqua"/>
              <a:cs typeface="Book Antiqua"/>
            </a:endParaRPr>
          </a:p>
          <a:p>
            <a:r>
              <a:rPr lang="en-US" sz="3200" dirty="0">
                <a:solidFill>
                  <a:srgbClr val="FF0000"/>
                </a:solidFill>
                <a:latin typeface="Book Antiqua"/>
                <a:cs typeface="Book Antiqua"/>
              </a:rPr>
              <a:t>Using </a:t>
            </a:r>
            <a:r>
              <a:rPr lang="en-US" sz="3200" b="1" dirty="0">
                <a:latin typeface="Book Antiqua"/>
                <a:cs typeface="Book Antiqua"/>
              </a:rPr>
              <a:t>ice</a:t>
            </a:r>
            <a:r>
              <a:rPr lang="en-US" sz="3200" b="1" dirty="0">
                <a:solidFill>
                  <a:srgbClr val="FF0000"/>
                </a:solidFill>
                <a:latin typeface="Book Antiqua"/>
                <a:cs typeface="Book Antiqua"/>
              </a:rPr>
              <a:t> to make water boil</a:t>
            </a:r>
            <a:r>
              <a:rPr lang="en-US" sz="3200" dirty="0">
                <a:solidFill>
                  <a:srgbClr val="FF0000"/>
                </a:solidFill>
                <a:latin typeface="Book Antiqua"/>
                <a:cs typeface="Book Antiqua"/>
              </a:rPr>
              <a:t>!</a:t>
            </a:r>
          </a:p>
          <a:p>
            <a:r>
              <a:rPr lang="en-US" sz="3200" dirty="0">
                <a:solidFill>
                  <a:srgbClr val="FF0000"/>
                </a:solidFill>
                <a:latin typeface="Book Antiqua"/>
                <a:cs typeface="Book Antiqua"/>
              </a:rPr>
              <a:t> </a:t>
            </a:r>
          </a:p>
          <a:p>
            <a:endParaRPr lang="en-US" sz="3200" dirty="0">
              <a:solidFill>
                <a:srgbClr val="FF0000"/>
              </a:solidFill>
              <a:latin typeface="Book Antiqua"/>
              <a:cs typeface="Book Antiqua"/>
            </a:endParaRPr>
          </a:p>
          <a:p>
            <a:pPr>
              <a:spcBef>
                <a:spcPts val="601"/>
              </a:spcBef>
            </a:pPr>
            <a:r>
              <a:rPr lang="en-US" sz="2700" dirty="0">
                <a:solidFill>
                  <a:srgbClr val="00B050"/>
                </a:solidFill>
                <a:latin typeface="Book Antiqua"/>
                <a:cs typeface="Book Antiqua"/>
                <a:hlinkClick r:id="rId5"/>
              </a:rPr>
              <a:t>http://somup.com/cFXiDHn19g</a:t>
            </a:r>
            <a:r>
              <a:rPr lang="en-US" sz="2700" dirty="0">
                <a:solidFill>
                  <a:srgbClr val="00B050"/>
                </a:solidFill>
                <a:latin typeface="Book Antiqua"/>
                <a:cs typeface="Book Antiqua"/>
              </a:rPr>
              <a:t> (3:08)</a:t>
            </a:r>
          </a:p>
          <a:p>
            <a:pPr algn="ctr">
              <a:spcBef>
                <a:spcPts val="601"/>
              </a:spcBef>
            </a:pPr>
            <a:endParaRPr lang="en-US" sz="2700" dirty="0">
              <a:solidFill>
                <a:srgbClr val="00B050"/>
              </a:solidFill>
              <a:latin typeface="Book Antiqua"/>
              <a:cs typeface="Book Antiqua"/>
            </a:endParaRPr>
          </a:p>
          <a:p>
            <a:pPr algn="ctr">
              <a:spcBef>
                <a:spcPts val="601"/>
              </a:spcBef>
            </a:pPr>
            <a:endParaRPr lang="en-US" sz="3200" dirty="0">
              <a:solidFill>
                <a:srgbClr val="00B050"/>
              </a:solidFill>
              <a:latin typeface="Book Antiqua"/>
              <a:cs typeface="Book Antiqua"/>
            </a:endParaRPr>
          </a:p>
          <a:p>
            <a:pPr algn="ctr">
              <a:spcBef>
                <a:spcPts val="601"/>
              </a:spcBef>
            </a:pPr>
            <a:endParaRPr lang="en-US" sz="2700" dirty="0">
              <a:solidFill>
                <a:srgbClr val="00B050"/>
              </a:solidFill>
              <a:latin typeface="Book Antiqua"/>
              <a:cs typeface="Book Antiqua"/>
            </a:endParaRPr>
          </a:p>
        </p:txBody>
      </p:sp>
      <p:sp>
        <p:nvSpPr>
          <p:cNvPr id="3" name="Can 2"/>
          <p:cNvSpPr/>
          <p:nvPr/>
        </p:nvSpPr>
        <p:spPr bwMode="auto">
          <a:xfrm rot="10800000">
            <a:off x="533400" y="1360945"/>
            <a:ext cx="990600" cy="1229855"/>
          </a:xfrm>
          <a:prstGeom prst="ca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068" tIns="45678" rIns="274068" bIns="45678" numCol="1" spcCol="0" rtlCol="0" anchor="t" anchorCtr="0" compatLnSpc="1">
            <a:prstTxWarp prst="textNoShape">
              <a:avLst/>
            </a:prstTxWarp>
          </a:bodyPr>
          <a:lstStyle/>
          <a:p>
            <a:pPr defTabSz="913560" eaLnBrk="1" hangingPunct="1">
              <a:lnSpc>
                <a:spcPct val="115000"/>
              </a:lnSpc>
              <a:spcBef>
                <a:spcPct val="20000"/>
              </a:spcBef>
              <a:buClr>
                <a:srgbClr val="2877C4"/>
              </a:buClr>
            </a:pPr>
            <a:endParaRPr lang="en-US" sz="3200">
              <a:latin typeface="Arial" charset="0"/>
            </a:endParaRPr>
          </a:p>
        </p:txBody>
      </p:sp>
      <p:sp>
        <p:nvSpPr>
          <p:cNvPr id="4" name="TextBox 3"/>
          <p:cNvSpPr txBox="1"/>
          <p:nvPr/>
        </p:nvSpPr>
        <p:spPr>
          <a:xfrm>
            <a:off x="685800" y="1676400"/>
            <a:ext cx="728953" cy="446191"/>
          </a:xfrm>
          <a:prstGeom prst="rect">
            <a:avLst/>
          </a:prstGeom>
          <a:noFill/>
        </p:spPr>
        <p:txBody>
          <a:bodyPr wrap="square" lIns="91355" tIns="45678" rIns="91355" bIns="45678" rtlCol="0">
            <a:spAutoFit/>
          </a:bodyPr>
          <a:lstStyle/>
          <a:p>
            <a:pPr algn="ctr"/>
            <a:r>
              <a:rPr lang="en-US" dirty="0"/>
              <a:t>ice</a:t>
            </a:r>
          </a:p>
        </p:txBody>
      </p:sp>
      <p:sp>
        <p:nvSpPr>
          <p:cNvPr id="9" name="TextBox 8"/>
          <p:cNvSpPr txBox="1"/>
          <p:nvPr/>
        </p:nvSpPr>
        <p:spPr>
          <a:xfrm>
            <a:off x="76205" y="4876800"/>
            <a:ext cx="2279375" cy="1154077"/>
          </a:xfrm>
          <a:prstGeom prst="rect">
            <a:avLst/>
          </a:prstGeom>
          <a:noFill/>
        </p:spPr>
        <p:txBody>
          <a:bodyPr wrap="square" lIns="91355" tIns="45678" rIns="91355" bIns="45678" rtlCol="0">
            <a:spAutoFit/>
          </a:bodyPr>
          <a:lstStyle/>
          <a:p>
            <a:pPr algn="ctr"/>
            <a:r>
              <a:rPr lang="en-US" dirty="0">
                <a:solidFill>
                  <a:srgbClr val="FF0000"/>
                </a:solidFill>
              </a:rPr>
              <a:t>Hot water in the flask forms bubbles</a:t>
            </a:r>
          </a:p>
        </p:txBody>
      </p:sp>
      <p:sp>
        <p:nvSpPr>
          <p:cNvPr id="5" name="Freeform 4"/>
          <p:cNvSpPr/>
          <p:nvPr/>
        </p:nvSpPr>
        <p:spPr bwMode="auto">
          <a:xfrm>
            <a:off x="762000" y="3399191"/>
            <a:ext cx="619170" cy="106858"/>
          </a:xfrm>
          <a:custGeom>
            <a:avLst/>
            <a:gdLst>
              <a:gd name="connsiteX0" fmla="*/ 0 w 619170"/>
              <a:gd name="connsiteY0" fmla="*/ 0 h 106858"/>
              <a:gd name="connsiteX1" fmla="*/ 139148 w 619170"/>
              <a:gd name="connsiteY1" fmla="*/ 19878 h 106858"/>
              <a:gd name="connsiteX2" fmla="*/ 198782 w 619170"/>
              <a:gd name="connsiteY2" fmla="*/ 59634 h 106858"/>
              <a:gd name="connsiteX3" fmla="*/ 258417 w 619170"/>
              <a:gd name="connsiteY3" fmla="*/ 79513 h 106858"/>
              <a:gd name="connsiteX4" fmla="*/ 298174 w 619170"/>
              <a:gd name="connsiteY4" fmla="*/ 19878 h 106858"/>
              <a:gd name="connsiteX5" fmla="*/ 397565 w 619170"/>
              <a:gd name="connsiteY5" fmla="*/ 0 h 106858"/>
              <a:gd name="connsiteX6" fmla="*/ 417443 w 619170"/>
              <a:gd name="connsiteY6" fmla="*/ 79513 h 106858"/>
              <a:gd name="connsiteX7" fmla="*/ 477078 w 619170"/>
              <a:gd name="connsiteY7" fmla="*/ 39756 h 106858"/>
              <a:gd name="connsiteX8" fmla="*/ 496956 w 619170"/>
              <a:gd name="connsiteY8" fmla="*/ 99391 h 106858"/>
              <a:gd name="connsiteX9" fmla="*/ 616226 w 619170"/>
              <a:gd name="connsiteY9" fmla="*/ 39756 h 106858"/>
              <a:gd name="connsiteX10" fmla="*/ 616226 w 619170"/>
              <a:gd name="connsiteY10" fmla="*/ 59634 h 10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9170" h="106858">
                <a:moveTo>
                  <a:pt x="0" y="0"/>
                </a:moveTo>
                <a:cubicBezTo>
                  <a:pt x="264162" y="211330"/>
                  <a:pt x="-6421" y="48993"/>
                  <a:pt x="139148" y="19878"/>
                </a:cubicBezTo>
                <a:cubicBezTo>
                  <a:pt x="162574" y="15193"/>
                  <a:pt x="177414" y="48950"/>
                  <a:pt x="198782" y="59634"/>
                </a:cubicBezTo>
                <a:cubicBezTo>
                  <a:pt x="217524" y="69005"/>
                  <a:pt x="238539" y="72887"/>
                  <a:pt x="258417" y="79513"/>
                </a:cubicBezTo>
                <a:cubicBezTo>
                  <a:pt x="271669" y="59635"/>
                  <a:pt x="274747" y="24564"/>
                  <a:pt x="298174" y="19878"/>
                </a:cubicBezTo>
                <a:cubicBezTo>
                  <a:pt x="430697" y="-6628"/>
                  <a:pt x="291545" y="159026"/>
                  <a:pt x="397565" y="0"/>
                </a:cubicBezTo>
                <a:cubicBezTo>
                  <a:pt x="404191" y="26504"/>
                  <a:pt x="393007" y="67295"/>
                  <a:pt x="417443" y="79513"/>
                </a:cubicBezTo>
                <a:cubicBezTo>
                  <a:pt x="438812" y="90197"/>
                  <a:pt x="453900" y="33962"/>
                  <a:pt x="477078" y="39756"/>
                </a:cubicBezTo>
                <a:cubicBezTo>
                  <a:pt x="497406" y="44838"/>
                  <a:pt x="490330" y="79513"/>
                  <a:pt x="496956" y="99391"/>
                </a:cubicBezTo>
                <a:cubicBezTo>
                  <a:pt x="527108" y="79289"/>
                  <a:pt x="575075" y="39756"/>
                  <a:pt x="616226" y="39756"/>
                </a:cubicBezTo>
                <a:cubicBezTo>
                  <a:pt x="622852" y="39756"/>
                  <a:pt x="616226" y="53008"/>
                  <a:pt x="616226" y="59634"/>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068" tIns="45678" rIns="274068" bIns="45678" numCol="1" spcCol="0" rtlCol="0" anchor="t" anchorCtr="0" compatLnSpc="1">
            <a:prstTxWarp prst="textNoShape">
              <a:avLst/>
            </a:prstTxWarp>
          </a:bodyPr>
          <a:lstStyle/>
          <a:p>
            <a:pPr defTabSz="913560" eaLnBrk="1" hangingPunct="1">
              <a:lnSpc>
                <a:spcPct val="115000"/>
              </a:lnSpc>
              <a:spcBef>
                <a:spcPct val="20000"/>
              </a:spcBef>
              <a:buClr>
                <a:srgbClr val="2877C4"/>
              </a:buClr>
            </a:pPr>
            <a:endParaRPr lang="en-US" sz="3200">
              <a:latin typeface="Arial" charset="0"/>
            </a:endParaRPr>
          </a:p>
        </p:txBody>
      </p:sp>
    </p:spTree>
    <p:extLst>
      <p:ext uri="{BB962C8B-B14F-4D97-AF65-F5344CB8AC3E}">
        <p14:creationId xmlns:p14="http://schemas.microsoft.com/office/powerpoint/2010/main" val="212104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	What is the relationship between pressure, temperature, and volume of a gas?</a:t>
            </a:r>
          </a:p>
        </p:txBody>
      </p:sp>
      <p:pic>
        <p:nvPicPr>
          <p:cNvPr id="7" name="Picture 6" descr="lesson_ques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11" y="76200"/>
            <a:ext cx="881636" cy="952500"/>
          </a:xfrm>
          <a:prstGeom prst="rect">
            <a:avLst/>
          </a:prstGeom>
        </p:spPr>
      </p:pic>
      <p:pic>
        <p:nvPicPr>
          <p:cNvPr id="6" name="Content Placeholder 5"/>
          <p:cNvPicPr>
            <a:picLocks noGrp="1"/>
          </p:cNvPicPr>
          <p:nvPr>
            <p:ph sz="quarter" idx="13"/>
          </p:nvPr>
        </p:nvPicPr>
        <p:blipFill>
          <a:blip r:embed="rId4" cstate="print"/>
          <a:stretch>
            <a:fillRect/>
          </a:stretch>
        </p:blipFill>
        <p:spPr>
          <a:xfrm>
            <a:off x="457208" y="1730375"/>
            <a:ext cx="2692031" cy="5127625"/>
          </a:xfrm>
          <a:prstGeom prst="rect">
            <a:avLst/>
          </a:prstGeom>
        </p:spPr>
      </p:pic>
      <p:sp>
        <p:nvSpPr>
          <p:cNvPr id="2" name="Rectangle 1"/>
          <p:cNvSpPr/>
          <p:nvPr/>
        </p:nvSpPr>
        <p:spPr>
          <a:xfrm>
            <a:off x="3124200" y="1371606"/>
            <a:ext cx="6019800" cy="5462949"/>
          </a:xfrm>
          <a:prstGeom prst="rect">
            <a:avLst/>
          </a:prstGeom>
          <a:solidFill>
            <a:schemeClr val="bg1"/>
          </a:solidFill>
        </p:spPr>
        <p:txBody>
          <a:bodyPr wrap="square" lIns="91355" tIns="45678" rIns="91355" bIns="45678">
            <a:spAutoFit/>
          </a:bodyPr>
          <a:lstStyle/>
          <a:p>
            <a:r>
              <a:rPr lang="en-US" sz="2400" dirty="0">
                <a:solidFill>
                  <a:srgbClr val="FF0000"/>
                </a:solidFill>
                <a:latin typeface="Book Antiqua"/>
                <a:cs typeface="Book Antiqua"/>
              </a:rPr>
              <a:t>Using </a:t>
            </a:r>
            <a:r>
              <a:rPr lang="en-US" sz="2400" b="1" dirty="0">
                <a:latin typeface="Book Antiqua"/>
                <a:cs typeface="Book Antiqua"/>
              </a:rPr>
              <a:t>ice</a:t>
            </a:r>
            <a:r>
              <a:rPr lang="en-US" sz="2400" b="1" dirty="0">
                <a:solidFill>
                  <a:srgbClr val="FF0000"/>
                </a:solidFill>
                <a:latin typeface="Book Antiqua"/>
                <a:cs typeface="Book Antiqua"/>
              </a:rPr>
              <a:t> to make water boil</a:t>
            </a:r>
            <a:r>
              <a:rPr lang="en-US" sz="2400" dirty="0">
                <a:solidFill>
                  <a:srgbClr val="FF0000"/>
                </a:solidFill>
                <a:latin typeface="Book Antiqua"/>
                <a:cs typeface="Book Antiqua"/>
              </a:rPr>
              <a:t>! </a:t>
            </a:r>
          </a:p>
          <a:p>
            <a:pPr algn="ctr">
              <a:spcBef>
                <a:spcPts val="601"/>
              </a:spcBef>
            </a:pPr>
            <a:r>
              <a:rPr lang="en-US" sz="2400" dirty="0">
                <a:solidFill>
                  <a:srgbClr val="00B050"/>
                </a:solidFill>
                <a:latin typeface="Book Antiqua"/>
                <a:cs typeface="Book Antiqua"/>
                <a:hlinkClick r:id="rId5"/>
              </a:rPr>
              <a:t>http://somup.com/cFXiDHn19g</a:t>
            </a:r>
            <a:r>
              <a:rPr lang="en-US" sz="2400" dirty="0">
                <a:solidFill>
                  <a:srgbClr val="00B050"/>
                </a:solidFill>
                <a:latin typeface="Book Antiqua"/>
                <a:cs typeface="Book Antiqua"/>
              </a:rPr>
              <a:t> (3:08)</a:t>
            </a:r>
          </a:p>
          <a:p>
            <a:pPr algn="ctr">
              <a:spcBef>
                <a:spcPts val="601"/>
              </a:spcBef>
            </a:pPr>
            <a:endParaRPr lang="en-US" sz="800" dirty="0">
              <a:solidFill>
                <a:srgbClr val="00B050"/>
              </a:solidFill>
              <a:latin typeface="Book Antiqua"/>
              <a:cs typeface="Book Antiqua"/>
            </a:endParaRPr>
          </a:p>
          <a:p>
            <a:pPr marL="277560" indent="-277560">
              <a:spcBef>
                <a:spcPts val="1200"/>
              </a:spcBef>
              <a:buFont typeface="Arial" panose="020B0604020202020204" pitchFamily="34" charset="0"/>
              <a:buChar char="•"/>
            </a:pPr>
            <a:r>
              <a:rPr lang="en-US" sz="2700" dirty="0">
                <a:solidFill>
                  <a:srgbClr val="0070C0"/>
                </a:solidFill>
                <a:effectLst>
                  <a:outerShdw blurRad="38100" dist="38100" dir="2700000" algn="tl">
                    <a:srgbClr val="000000">
                      <a:alpha val="43137"/>
                    </a:srgbClr>
                  </a:outerShdw>
                </a:effectLst>
                <a:latin typeface="Book Antiqua"/>
                <a:cs typeface="Book Antiqua"/>
              </a:rPr>
              <a:t>Ice cools the gas inside the flask (above the water).</a:t>
            </a:r>
          </a:p>
          <a:p>
            <a:pPr marL="277560" indent="-277560">
              <a:spcBef>
                <a:spcPts val="1200"/>
              </a:spcBef>
              <a:buFont typeface="Arial" panose="020B0604020202020204" pitchFamily="34" charset="0"/>
              <a:buChar char="•"/>
            </a:pPr>
            <a:r>
              <a:rPr lang="en-US" sz="2700" dirty="0">
                <a:solidFill>
                  <a:srgbClr val="B54C8C"/>
                </a:solidFill>
                <a:effectLst>
                  <a:outerShdw blurRad="38100" dist="38100" dir="2700000" algn="tl">
                    <a:srgbClr val="000000">
                      <a:alpha val="43137"/>
                    </a:srgbClr>
                  </a:outerShdw>
                </a:effectLst>
                <a:latin typeface="Book Antiqua"/>
                <a:cs typeface="Book Antiqua"/>
              </a:rPr>
              <a:t>Cooling the gas decreases the pressure of the gas:  </a:t>
            </a:r>
            <a:r>
              <a:rPr lang="en-US" sz="2700" dirty="0">
                <a:solidFill>
                  <a:srgbClr val="0070C0"/>
                </a:solidFill>
                <a:effectLst>
                  <a:outerShdw blurRad="38100" dist="38100" dir="2700000" algn="tl">
                    <a:srgbClr val="000000">
                      <a:alpha val="43137"/>
                    </a:srgbClr>
                  </a:outerShdw>
                </a:effectLst>
              </a:rPr>
              <a:t>P  ∞  T</a:t>
            </a:r>
            <a:endParaRPr lang="en-US" sz="2700" dirty="0">
              <a:solidFill>
                <a:srgbClr val="B54C8C"/>
              </a:solidFill>
              <a:effectLst>
                <a:outerShdw blurRad="38100" dist="38100" dir="2700000" algn="tl">
                  <a:srgbClr val="000000">
                    <a:alpha val="43137"/>
                  </a:srgbClr>
                </a:outerShdw>
              </a:effectLst>
              <a:latin typeface="Book Antiqua"/>
              <a:cs typeface="Book Antiqua"/>
            </a:endParaRPr>
          </a:p>
          <a:p>
            <a:pPr marL="277560" indent="-277560">
              <a:spcBef>
                <a:spcPts val="1200"/>
              </a:spcBef>
              <a:buFont typeface="Arial" panose="020B0604020202020204" pitchFamily="34" charset="0"/>
              <a:buChar char="•"/>
            </a:pPr>
            <a:r>
              <a:rPr lang="en-US" sz="2700" dirty="0">
                <a:effectLst>
                  <a:outerShdw blurRad="38100" dist="38100" dir="2700000" algn="tl">
                    <a:srgbClr val="000000">
                      <a:alpha val="43137"/>
                    </a:srgbClr>
                  </a:outerShdw>
                </a:effectLst>
                <a:latin typeface="Book Antiqua"/>
                <a:cs typeface="Book Antiqua"/>
              </a:rPr>
              <a:t>The gas pressure is </a:t>
            </a:r>
            <a:r>
              <a:rPr lang="en-US" sz="2700" dirty="0">
                <a:solidFill>
                  <a:srgbClr val="FF0000"/>
                </a:solidFill>
                <a:effectLst>
                  <a:outerShdw blurRad="38100" dist="38100" dir="2700000" algn="tl">
                    <a:srgbClr val="000000">
                      <a:alpha val="43137"/>
                    </a:srgbClr>
                  </a:outerShdw>
                </a:effectLst>
                <a:latin typeface="Book Antiqua"/>
                <a:cs typeface="Book Antiqua"/>
              </a:rPr>
              <a:t>lower</a:t>
            </a:r>
            <a:r>
              <a:rPr lang="en-US" sz="2700" dirty="0">
                <a:effectLst>
                  <a:outerShdw blurRad="38100" dist="38100" dir="2700000" algn="tl">
                    <a:srgbClr val="000000">
                      <a:alpha val="43137"/>
                    </a:srgbClr>
                  </a:outerShdw>
                </a:effectLst>
                <a:latin typeface="Book Antiqua"/>
                <a:cs typeface="Book Antiqua"/>
              </a:rPr>
              <a:t> so it matches the vapor pressure of the water. Thus, </a:t>
            </a:r>
            <a:r>
              <a:rPr lang="en-US" sz="2700" dirty="0">
                <a:solidFill>
                  <a:srgbClr val="00B050"/>
                </a:solidFill>
                <a:effectLst>
                  <a:outerShdw blurRad="38100" dist="38100" dir="2700000" algn="tl">
                    <a:srgbClr val="000000">
                      <a:alpha val="43137"/>
                    </a:srgbClr>
                  </a:outerShdw>
                </a:effectLst>
                <a:latin typeface="Book Antiqua"/>
                <a:cs typeface="Book Antiqua"/>
              </a:rPr>
              <a:t>boiling</a:t>
            </a:r>
            <a:r>
              <a:rPr lang="en-US" sz="2700" dirty="0">
                <a:effectLst>
                  <a:outerShdw blurRad="38100" dist="38100" dir="2700000" algn="tl">
                    <a:srgbClr val="000000">
                      <a:alpha val="43137"/>
                    </a:srgbClr>
                  </a:outerShdw>
                </a:effectLst>
                <a:latin typeface="Book Antiqua"/>
                <a:cs typeface="Book Antiqua"/>
              </a:rPr>
              <a:t>.</a:t>
            </a:r>
          </a:p>
          <a:p>
            <a:pPr marL="277560" indent="-277560">
              <a:spcBef>
                <a:spcPts val="1200"/>
              </a:spcBef>
              <a:buFont typeface="Arial" panose="020B0604020202020204" pitchFamily="34" charset="0"/>
              <a:buChar char="•"/>
            </a:pPr>
            <a:r>
              <a:rPr lang="en-US" sz="2700" dirty="0">
                <a:solidFill>
                  <a:srgbClr val="00B0F0"/>
                </a:solidFill>
                <a:effectLst>
                  <a:outerShdw blurRad="38100" dist="38100" dir="2700000" algn="tl">
                    <a:srgbClr val="000000">
                      <a:alpha val="43137"/>
                    </a:srgbClr>
                  </a:outerShdw>
                </a:effectLst>
                <a:latin typeface="Book Antiqua"/>
              </a:rPr>
              <a:t>Volume (V) changes slightly before equilibrium</a:t>
            </a:r>
            <a:r>
              <a:rPr lang="en-US" sz="2700" dirty="0">
                <a:effectLst>
                  <a:outerShdw blurRad="38100" dist="38100" dir="2700000" algn="tl">
                    <a:srgbClr val="000000">
                      <a:alpha val="43137"/>
                    </a:srgbClr>
                  </a:outerShdw>
                </a:effectLst>
                <a:latin typeface="Book Antiqua"/>
              </a:rPr>
              <a:t>.</a:t>
            </a:r>
            <a:endParaRPr lang="en-US" sz="2700" dirty="0">
              <a:effectLst>
                <a:outerShdw blurRad="38100" dist="38100" dir="2700000" algn="tl">
                  <a:srgbClr val="000000">
                    <a:alpha val="43137"/>
                  </a:srgbClr>
                </a:outerShdw>
              </a:effectLst>
            </a:endParaRPr>
          </a:p>
        </p:txBody>
      </p:sp>
      <p:sp>
        <p:nvSpPr>
          <p:cNvPr id="3" name="Can 2"/>
          <p:cNvSpPr/>
          <p:nvPr/>
        </p:nvSpPr>
        <p:spPr bwMode="auto">
          <a:xfrm rot="10800000">
            <a:off x="533400" y="1360945"/>
            <a:ext cx="990600" cy="1229855"/>
          </a:xfrm>
          <a:prstGeom prst="can">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068" tIns="45678" rIns="274068" bIns="45678" numCol="1" spcCol="0" rtlCol="0" anchor="t" anchorCtr="0" compatLnSpc="1">
            <a:prstTxWarp prst="textNoShape">
              <a:avLst/>
            </a:prstTxWarp>
          </a:bodyPr>
          <a:lstStyle/>
          <a:p>
            <a:pPr defTabSz="913560" eaLnBrk="1" hangingPunct="1">
              <a:lnSpc>
                <a:spcPct val="115000"/>
              </a:lnSpc>
              <a:spcBef>
                <a:spcPct val="20000"/>
              </a:spcBef>
              <a:buClr>
                <a:srgbClr val="2877C4"/>
              </a:buClr>
            </a:pPr>
            <a:endParaRPr lang="en-US" sz="3200">
              <a:latin typeface="Arial" charset="0"/>
            </a:endParaRPr>
          </a:p>
        </p:txBody>
      </p:sp>
      <p:sp>
        <p:nvSpPr>
          <p:cNvPr id="4" name="TextBox 3"/>
          <p:cNvSpPr txBox="1"/>
          <p:nvPr/>
        </p:nvSpPr>
        <p:spPr>
          <a:xfrm>
            <a:off x="685800" y="1676400"/>
            <a:ext cx="728953" cy="446191"/>
          </a:xfrm>
          <a:prstGeom prst="rect">
            <a:avLst/>
          </a:prstGeom>
          <a:noFill/>
        </p:spPr>
        <p:txBody>
          <a:bodyPr wrap="square" lIns="91355" tIns="45678" rIns="91355" bIns="45678" rtlCol="0">
            <a:spAutoFit/>
          </a:bodyPr>
          <a:lstStyle/>
          <a:p>
            <a:pPr algn="ctr"/>
            <a:r>
              <a:rPr lang="en-US" dirty="0"/>
              <a:t>ice</a:t>
            </a:r>
          </a:p>
        </p:txBody>
      </p:sp>
      <p:sp>
        <p:nvSpPr>
          <p:cNvPr id="9" name="TextBox 8"/>
          <p:cNvSpPr txBox="1"/>
          <p:nvPr/>
        </p:nvSpPr>
        <p:spPr>
          <a:xfrm>
            <a:off x="76205" y="4876800"/>
            <a:ext cx="2279375" cy="1154077"/>
          </a:xfrm>
          <a:prstGeom prst="rect">
            <a:avLst/>
          </a:prstGeom>
          <a:noFill/>
        </p:spPr>
        <p:txBody>
          <a:bodyPr wrap="square" lIns="91355" tIns="45678" rIns="91355" bIns="45678" rtlCol="0">
            <a:spAutoFit/>
          </a:bodyPr>
          <a:lstStyle/>
          <a:p>
            <a:pPr algn="ctr"/>
            <a:r>
              <a:rPr lang="en-US" dirty="0">
                <a:solidFill>
                  <a:srgbClr val="FF0000"/>
                </a:solidFill>
              </a:rPr>
              <a:t>Hot water in the flask forms bubbles</a:t>
            </a:r>
          </a:p>
        </p:txBody>
      </p:sp>
      <p:sp>
        <p:nvSpPr>
          <p:cNvPr id="5" name="Freeform 4"/>
          <p:cNvSpPr/>
          <p:nvPr/>
        </p:nvSpPr>
        <p:spPr bwMode="auto">
          <a:xfrm>
            <a:off x="762000" y="3399191"/>
            <a:ext cx="619170" cy="106858"/>
          </a:xfrm>
          <a:custGeom>
            <a:avLst/>
            <a:gdLst>
              <a:gd name="connsiteX0" fmla="*/ 0 w 619170"/>
              <a:gd name="connsiteY0" fmla="*/ 0 h 106858"/>
              <a:gd name="connsiteX1" fmla="*/ 139148 w 619170"/>
              <a:gd name="connsiteY1" fmla="*/ 19878 h 106858"/>
              <a:gd name="connsiteX2" fmla="*/ 198782 w 619170"/>
              <a:gd name="connsiteY2" fmla="*/ 59634 h 106858"/>
              <a:gd name="connsiteX3" fmla="*/ 258417 w 619170"/>
              <a:gd name="connsiteY3" fmla="*/ 79513 h 106858"/>
              <a:gd name="connsiteX4" fmla="*/ 298174 w 619170"/>
              <a:gd name="connsiteY4" fmla="*/ 19878 h 106858"/>
              <a:gd name="connsiteX5" fmla="*/ 397565 w 619170"/>
              <a:gd name="connsiteY5" fmla="*/ 0 h 106858"/>
              <a:gd name="connsiteX6" fmla="*/ 417443 w 619170"/>
              <a:gd name="connsiteY6" fmla="*/ 79513 h 106858"/>
              <a:gd name="connsiteX7" fmla="*/ 477078 w 619170"/>
              <a:gd name="connsiteY7" fmla="*/ 39756 h 106858"/>
              <a:gd name="connsiteX8" fmla="*/ 496956 w 619170"/>
              <a:gd name="connsiteY8" fmla="*/ 99391 h 106858"/>
              <a:gd name="connsiteX9" fmla="*/ 616226 w 619170"/>
              <a:gd name="connsiteY9" fmla="*/ 39756 h 106858"/>
              <a:gd name="connsiteX10" fmla="*/ 616226 w 619170"/>
              <a:gd name="connsiteY10" fmla="*/ 59634 h 10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9170" h="106858">
                <a:moveTo>
                  <a:pt x="0" y="0"/>
                </a:moveTo>
                <a:cubicBezTo>
                  <a:pt x="264162" y="211330"/>
                  <a:pt x="-6421" y="48993"/>
                  <a:pt x="139148" y="19878"/>
                </a:cubicBezTo>
                <a:cubicBezTo>
                  <a:pt x="162574" y="15193"/>
                  <a:pt x="177414" y="48950"/>
                  <a:pt x="198782" y="59634"/>
                </a:cubicBezTo>
                <a:cubicBezTo>
                  <a:pt x="217524" y="69005"/>
                  <a:pt x="238539" y="72887"/>
                  <a:pt x="258417" y="79513"/>
                </a:cubicBezTo>
                <a:cubicBezTo>
                  <a:pt x="271669" y="59635"/>
                  <a:pt x="274747" y="24564"/>
                  <a:pt x="298174" y="19878"/>
                </a:cubicBezTo>
                <a:cubicBezTo>
                  <a:pt x="430697" y="-6628"/>
                  <a:pt x="291545" y="159026"/>
                  <a:pt x="397565" y="0"/>
                </a:cubicBezTo>
                <a:cubicBezTo>
                  <a:pt x="404191" y="26504"/>
                  <a:pt x="393007" y="67295"/>
                  <a:pt x="417443" y="79513"/>
                </a:cubicBezTo>
                <a:cubicBezTo>
                  <a:pt x="438812" y="90197"/>
                  <a:pt x="453900" y="33962"/>
                  <a:pt x="477078" y="39756"/>
                </a:cubicBezTo>
                <a:cubicBezTo>
                  <a:pt x="497406" y="44838"/>
                  <a:pt x="490330" y="79513"/>
                  <a:pt x="496956" y="99391"/>
                </a:cubicBezTo>
                <a:cubicBezTo>
                  <a:pt x="527108" y="79289"/>
                  <a:pt x="575075" y="39756"/>
                  <a:pt x="616226" y="39756"/>
                </a:cubicBezTo>
                <a:cubicBezTo>
                  <a:pt x="622852" y="39756"/>
                  <a:pt x="616226" y="53008"/>
                  <a:pt x="616226" y="59634"/>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068" tIns="45678" rIns="274068" bIns="45678" numCol="1" spcCol="0" rtlCol="0" anchor="t" anchorCtr="0" compatLnSpc="1">
            <a:prstTxWarp prst="textNoShape">
              <a:avLst/>
            </a:prstTxWarp>
          </a:bodyPr>
          <a:lstStyle/>
          <a:p>
            <a:pPr defTabSz="913560" eaLnBrk="1" hangingPunct="1">
              <a:lnSpc>
                <a:spcPct val="115000"/>
              </a:lnSpc>
              <a:spcBef>
                <a:spcPct val="20000"/>
              </a:spcBef>
              <a:buClr>
                <a:srgbClr val="2877C4"/>
              </a:buClr>
            </a:pPr>
            <a:endParaRPr lang="en-US" sz="3200">
              <a:latin typeface="Arial" charset="0"/>
            </a:endParaRPr>
          </a:p>
        </p:txBody>
      </p:sp>
    </p:spTree>
    <p:extLst>
      <p:ext uri="{BB962C8B-B14F-4D97-AF65-F5344CB8AC3E}">
        <p14:creationId xmlns:p14="http://schemas.microsoft.com/office/powerpoint/2010/main" val="13446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8" t="8662" b="14745"/>
          <a:stretch/>
        </p:blipFill>
        <p:spPr bwMode="auto">
          <a:xfrm>
            <a:off x="3465" y="0"/>
            <a:ext cx="913707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r>
              <a:rPr lang="en-US" altLang="en-US"/>
              <a:t>Chapter 14 Gas Laws</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1" y="2435225"/>
            <a:ext cx="1143000" cy="1256030"/>
          </a:xfrm>
          <a:prstGeom prst="rect">
            <a:avLst/>
          </a:prstGeom>
          <a:noFill/>
          <a:ln>
            <a:noFill/>
          </a:ln>
          <a:effectLst/>
        </p:spPr>
      </p:pic>
    </p:spTree>
    <p:extLst>
      <p:ext uri="{BB962C8B-B14F-4D97-AF65-F5344CB8AC3E}">
        <p14:creationId xmlns:p14="http://schemas.microsoft.com/office/powerpoint/2010/main" val="4233099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8" t="8662" b="14745"/>
          <a:stretch/>
        </p:blipFill>
        <p:spPr bwMode="auto">
          <a:xfrm>
            <a:off x="3465" y="152400"/>
            <a:ext cx="9137071" cy="104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p:txBody>
          <a:bodyPr/>
          <a:lstStyle/>
          <a:p>
            <a:r>
              <a:rPr lang="en-US" altLang="en-US"/>
              <a:t>Chapter 14 Gas Laws</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2930" y="1515693"/>
            <a:ext cx="1143000" cy="1256030"/>
          </a:xfrm>
          <a:prstGeom prst="rect">
            <a:avLst/>
          </a:prstGeom>
          <a:noFill/>
          <a:ln>
            <a:noFill/>
          </a:ln>
          <a:effectLst/>
        </p:spPr>
      </p:pic>
      <p:pic>
        <p:nvPicPr>
          <p:cNvPr id="8" name="Picture 7"/>
          <p:cNvPicPr>
            <a:picLocks noChangeAspect="1"/>
          </p:cNvPicPr>
          <p:nvPr/>
        </p:nvPicPr>
        <p:blipFill>
          <a:blip r:embed="rId4"/>
          <a:stretch>
            <a:fillRect/>
          </a:stretch>
        </p:blipFill>
        <p:spPr>
          <a:xfrm>
            <a:off x="3048000" y="1236870"/>
            <a:ext cx="3048103" cy="2064129"/>
          </a:xfrm>
          <a:prstGeom prst="rect">
            <a:avLst/>
          </a:prstGeom>
        </p:spPr>
      </p:pic>
      <p:sp>
        <p:nvSpPr>
          <p:cNvPr id="9" name="Oval 8"/>
          <p:cNvSpPr/>
          <p:nvPr/>
        </p:nvSpPr>
        <p:spPr bwMode="auto">
          <a:xfrm>
            <a:off x="5410200" y="1219200"/>
            <a:ext cx="533400" cy="59298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5" name="Rectangle 4"/>
          <p:cNvSpPr/>
          <p:nvPr/>
        </p:nvSpPr>
        <p:spPr>
          <a:xfrm>
            <a:off x="349529" y="3469135"/>
            <a:ext cx="8444941" cy="3154710"/>
          </a:xfrm>
          <a:prstGeom prst="rect">
            <a:avLst/>
          </a:prstGeom>
        </p:spPr>
        <p:txBody>
          <a:bodyPr wrap="none">
            <a:spAutoFit/>
          </a:bodyPr>
          <a:lstStyle/>
          <a:p>
            <a:pPr>
              <a:tabLst>
                <a:tab pos="4572000" algn="l"/>
              </a:tabLst>
            </a:pPr>
            <a:r>
              <a:rPr lang="en-US" sz="2400" b="1" dirty="0">
                <a:solidFill>
                  <a:srgbClr val="00B050"/>
                </a:solidFill>
                <a:effectLst>
                  <a:outerShdw blurRad="38100" dist="38100" dir="2700000" algn="tl">
                    <a:srgbClr val="000000">
                      <a:alpha val="43137"/>
                    </a:srgbClr>
                  </a:outerShdw>
                </a:effectLst>
                <a:latin typeface="Book Antiqua"/>
                <a:cs typeface="Book Antiqua"/>
              </a:rPr>
              <a:t>T</a:t>
            </a:r>
            <a:r>
              <a:rPr lang="en-US" sz="2400" b="1" baseline="-25000" dirty="0">
                <a:solidFill>
                  <a:srgbClr val="00B050"/>
                </a:solidFill>
                <a:effectLst>
                  <a:outerShdw blurRad="38100" dist="38100" dir="2700000" algn="tl">
                    <a:srgbClr val="000000">
                      <a:alpha val="43137"/>
                    </a:srgbClr>
                  </a:outerShdw>
                </a:effectLst>
                <a:latin typeface="Book Antiqua"/>
                <a:cs typeface="Book Antiqua"/>
              </a:rPr>
              <a:t>1</a:t>
            </a:r>
            <a:r>
              <a:rPr lang="en-US" sz="2400" b="1" dirty="0">
                <a:solidFill>
                  <a:srgbClr val="00B050"/>
                </a:solidFill>
                <a:effectLst>
                  <a:outerShdw blurRad="38100" dist="38100" dir="2700000" algn="tl">
                    <a:srgbClr val="000000">
                      <a:alpha val="43137"/>
                    </a:srgbClr>
                  </a:outerShdw>
                </a:effectLst>
                <a:latin typeface="Book Antiqua"/>
                <a:cs typeface="Book Antiqua"/>
              </a:rPr>
              <a:t> = 25 C + 273 K  =  298 K	T</a:t>
            </a:r>
            <a:r>
              <a:rPr lang="en-US" sz="2400" b="1" baseline="-25000" dirty="0">
                <a:solidFill>
                  <a:srgbClr val="00B050"/>
                </a:solidFill>
                <a:effectLst>
                  <a:outerShdw blurRad="38100" dist="38100" dir="2700000" algn="tl">
                    <a:srgbClr val="000000">
                      <a:alpha val="43137"/>
                    </a:srgbClr>
                  </a:outerShdw>
                </a:effectLst>
                <a:latin typeface="Book Antiqua"/>
                <a:cs typeface="Book Antiqua"/>
              </a:rPr>
              <a:t>2</a:t>
            </a:r>
            <a:r>
              <a:rPr lang="en-US" sz="2400" b="1" dirty="0">
                <a:solidFill>
                  <a:srgbClr val="00B050"/>
                </a:solidFill>
                <a:effectLst>
                  <a:outerShdw blurRad="38100" dist="38100" dir="2700000" algn="tl">
                    <a:srgbClr val="000000">
                      <a:alpha val="43137"/>
                    </a:srgbClr>
                  </a:outerShdw>
                </a:effectLst>
                <a:latin typeface="Book Antiqua"/>
                <a:cs typeface="Book Antiqua"/>
              </a:rPr>
              <a:t> = 15 C + 273 K  =  288 K</a:t>
            </a:r>
          </a:p>
          <a:p>
            <a:pPr>
              <a:spcBef>
                <a:spcPts val="600"/>
              </a:spcBef>
              <a:tabLst>
                <a:tab pos="4572000" algn="l"/>
              </a:tabLst>
            </a:pPr>
            <a:r>
              <a:rPr lang="en-US" sz="2400" b="1" dirty="0">
                <a:solidFill>
                  <a:srgbClr val="00B050"/>
                </a:solidFill>
                <a:effectLst>
                  <a:outerShdw blurRad="38100" dist="38100" dir="2700000" algn="tl">
                    <a:srgbClr val="000000">
                      <a:alpha val="43137"/>
                    </a:srgbClr>
                  </a:outerShdw>
                </a:effectLst>
                <a:latin typeface="Book Antiqua"/>
                <a:cs typeface="Book Antiqua"/>
              </a:rPr>
              <a:t>P</a:t>
            </a:r>
            <a:r>
              <a:rPr lang="en-US" sz="2400" b="1" baseline="-25000" dirty="0">
                <a:solidFill>
                  <a:srgbClr val="00B050"/>
                </a:solidFill>
                <a:effectLst>
                  <a:outerShdw blurRad="38100" dist="38100" dir="2700000" algn="tl">
                    <a:srgbClr val="000000">
                      <a:alpha val="43137"/>
                    </a:srgbClr>
                  </a:outerShdw>
                </a:effectLst>
                <a:latin typeface="Book Antiqua"/>
                <a:cs typeface="Book Antiqua"/>
              </a:rPr>
              <a:t>1</a:t>
            </a:r>
            <a:r>
              <a:rPr lang="en-US" sz="2400" b="1" dirty="0">
                <a:solidFill>
                  <a:srgbClr val="00B050"/>
                </a:solidFill>
                <a:effectLst>
                  <a:outerShdw blurRad="38100" dist="38100" dir="2700000" algn="tl">
                    <a:srgbClr val="000000">
                      <a:alpha val="43137"/>
                    </a:srgbClr>
                  </a:outerShdw>
                </a:effectLst>
                <a:latin typeface="Book Antiqua"/>
                <a:cs typeface="Book Antiqua"/>
              </a:rPr>
              <a:t> = 1.0 </a:t>
            </a:r>
            <a:r>
              <a:rPr lang="en-US" sz="2400" b="1" dirty="0" err="1">
                <a:solidFill>
                  <a:srgbClr val="00B050"/>
                </a:solidFill>
                <a:effectLst>
                  <a:outerShdw blurRad="38100" dist="38100" dir="2700000" algn="tl">
                    <a:srgbClr val="000000">
                      <a:alpha val="43137"/>
                    </a:srgbClr>
                  </a:outerShdw>
                </a:effectLst>
                <a:latin typeface="Book Antiqua"/>
                <a:cs typeface="Book Antiqua"/>
              </a:rPr>
              <a:t>atm</a:t>
            </a:r>
            <a:r>
              <a:rPr lang="en-US" sz="2400" b="1" dirty="0">
                <a:solidFill>
                  <a:srgbClr val="00B050"/>
                </a:solidFill>
                <a:effectLst>
                  <a:outerShdw blurRad="38100" dist="38100" dir="2700000" algn="tl">
                    <a:srgbClr val="000000">
                      <a:alpha val="43137"/>
                    </a:srgbClr>
                  </a:outerShdw>
                </a:effectLst>
                <a:latin typeface="Book Antiqua"/>
                <a:cs typeface="Book Antiqua"/>
              </a:rPr>
              <a:t>	P</a:t>
            </a:r>
            <a:r>
              <a:rPr lang="en-US" sz="2400" b="1" baseline="-25000" dirty="0">
                <a:solidFill>
                  <a:srgbClr val="00B050"/>
                </a:solidFill>
                <a:effectLst>
                  <a:outerShdw blurRad="38100" dist="38100" dir="2700000" algn="tl">
                    <a:srgbClr val="000000">
                      <a:alpha val="43137"/>
                    </a:srgbClr>
                  </a:outerShdw>
                </a:effectLst>
                <a:latin typeface="Book Antiqua"/>
                <a:cs typeface="Book Antiqua"/>
              </a:rPr>
              <a:t>2</a:t>
            </a:r>
            <a:r>
              <a:rPr lang="en-US" sz="2400" b="1" dirty="0">
                <a:solidFill>
                  <a:srgbClr val="00B050"/>
                </a:solidFill>
                <a:effectLst>
                  <a:outerShdw blurRad="38100" dist="38100" dir="2700000" algn="tl">
                    <a:srgbClr val="000000">
                      <a:alpha val="43137"/>
                    </a:srgbClr>
                  </a:outerShdw>
                </a:effectLst>
                <a:latin typeface="Book Antiqua"/>
                <a:cs typeface="Book Antiqua"/>
              </a:rPr>
              <a:t> = 0.30 </a:t>
            </a:r>
            <a:r>
              <a:rPr lang="en-US" sz="2400" b="1" dirty="0" err="1">
                <a:solidFill>
                  <a:srgbClr val="00B050"/>
                </a:solidFill>
                <a:effectLst>
                  <a:outerShdw blurRad="38100" dist="38100" dir="2700000" algn="tl">
                    <a:srgbClr val="000000">
                      <a:alpha val="43137"/>
                    </a:srgbClr>
                  </a:outerShdw>
                </a:effectLst>
                <a:latin typeface="Book Antiqua"/>
                <a:cs typeface="Book Antiqua"/>
              </a:rPr>
              <a:t>atm</a:t>
            </a:r>
            <a:endParaRPr lang="en-US" sz="2400" dirty="0">
              <a:effectLst>
                <a:outerShdw blurRad="38100" dist="38100" dir="2700000" algn="tl">
                  <a:srgbClr val="000000">
                    <a:alpha val="43137"/>
                  </a:srgbClr>
                </a:outerShdw>
              </a:effectLst>
              <a:latin typeface="Book Antiqua"/>
            </a:endParaRPr>
          </a:p>
          <a:p>
            <a:pPr>
              <a:spcBef>
                <a:spcPts val="600"/>
              </a:spcBef>
              <a:tabLst>
                <a:tab pos="4572000" algn="l"/>
              </a:tabLst>
            </a:pPr>
            <a:r>
              <a:rPr lang="en-US" sz="2400" b="1" dirty="0">
                <a:solidFill>
                  <a:srgbClr val="00B050"/>
                </a:solidFill>
                <a:effectLst>
                  <a:outerShdw blurRad="38100" dist="38100" dir="2700000" algn="tl">
                    <a:srgbClr val="000000">
                      <a:alpha val="43137"/>
                    </a:srgbClr>
                  </a:outerShdw>
                </a:effectLst>
                <a:latin typeface="Book Antiqua"/>
                <a:cs typeface="Book Antiqua"/>
              </a:rPr>
              <a:t>V</a:t>
            </a:r>
            <a:r>
              <a:rPr lang="en-US" sz="2400" b="1" baseline="-25000" dirty="0">
                <a:solidFill>
                  <a:srgbClr val="00B050"/>
                </a:solidFill>
                <a:effectLst>
                  <a:outerShdw blurRad="38100" dist="38100" dir="2700000" algn="tl">
                    <a:srgbClr val="000000">
                      <a:alpha val="43137"/>
                    </a:srgbClr>
                  </a:outerShdw>
                </a:effectLst>
                <a:latin typeface="Book Antiqua"/>
                <a:cs typeface="Book Antiqua"/>
              </a:rPr>
              <a:t>1</a:t>
            </a:r>
            <a:r>
              <a:rPr lang="en-US" sz="2400" b="1" dirty="0">
                <a:solidFill>
                  <a:srgbClr val="00B050"/>
                </a:solidFill>
                <a:effectLst>
                  <a:outerShdw blurRad="38100" dist="38100" dir="2700000" algn="tl">
                    <a:srgbClr val="000000">
                      <a:alpha val="43137"/>
                    </a:srgbClr>
                  </a:outerShdw>
                </a:effectLst>
                <a:latin typeface="Book Antiqua"/>
                <a:cs typeface="Book Antiqua"/>
              </a:rPr>
              <a:t> = 4.5 m</a:t>
            </a:r>
            <a:r>
              <a:rPr lang="en-US" sz="2400" b="1" baseline="30000" dirty="0">
                <a:solidFill>
                  <a:srgbClr val="00B050"/>
                </a:solidFill>
                <a:effectLst>
                  <a:outerShdw blurRad="38100" dist="38100" dir="2700000" algn="tl">
                    <a:srgbClr val="000000">
                      <a:alpha val="43137"/>
                    </a:srgbClr>
                  </a:outerShdw>
                </a:effectLst>
                <a:latin typeface="Book Antiqua"/>
                <a:cs typeface="Book Antiqua"/>
              </a:rPr>
              <a:t>3	</a:t>
            </a:r>
            <a:r>
              <a:rPr lang="en-US" sz="2400" b="1" dirty="0">
                <a:solidFill>
                  <a:srgbClr val="00B050"/>
                </a:solidFill>
                <a:effectLst>
                  <a:outerShdw blurRad="38100" dist="38100" dir="2700000" algn="tl">
                    <a:srgbClr val="000000">
                      <a:alpha val="43137"/>
                    </a:srgbClr>
                  </a:outerShdw>
                </a:effectLst>
                <a:latin typeface="Book Antiqua"/>
                <a:cs typeface="Book Antiqua"/>
              </a:rPr>
              <a:t> V</a:t>
            </a:r>
            <a:r>
              <a:rPr lang="en-US" sz="2400" b="1" baseline="-25000" dirty="0">
                <a:solidFill>
                  <a:srgbClr val="00B050"/>
                </a:solidFill>
                <a:effectLst>
                  <a:outerShdw blurRad="38100" dist="38100" dir="2700000" algn="tl">
                    <a:srgbClr val="000000">
                      <a:alpha val="43137"/>
                    </a:srgbClr>
                  </a:outerShdw>
                </a:effectLst>
                <a:latin typeface="Book Antiqua"/>
                <a:cs typeface="Book Antiqua"/>
              </a:rPr>
              <a:t>2</a:t>
            </a:r>
            <a:r>
              <a:rPr lang="en-US" sz="2400" b="1" dirty="0">
                <a:solidFill>
                  <a:srgbClr val="00B050"/>
                </a:solidFill>
                <a:effectLst>
                  <a:outerShdw blurRad="38100" dist="38100" dir="2700000" algn="tl">
                    <a:srgbClr val="000000">
                      <a:alpha val="43137"/>
                    </a:srgbClr>
                  </a:outerShdw>
                </a:effectLst>
                <a:latin typeface="Book Antiqua"/>
                <a:cs typeface="Book Antiqua"/>
              </a:rPr>
              <a:t> = ?</a:t>
            </a:r>
            <a:endParaRPr lang="en-US" sz="2400" baseline="30000" dirty="0">
              <a:effectLst>
                <a:outerShdw blurRad="38100" dist="38100" dir="2700000" algn="tl">
                  <a:srgbClr val="000000">
                    <a:alpha val="43137"/>
                  </a:srgbClr>
                </a:outerShdw>
              </a:effectLst>
              <a:latin typeface="Book Antiqua"/>
            </a:endParaRPr>
          </a:p>
          <a:p>
            <a:pPr>
              <a:spcBef>
                <a:spcPts val="600"/>
              </a:spcBef>
            </a:pPr>
            <a:r>
              <a:rPr lang="en-US" sz="2400" dirty="0">
                <a:effectLst>
                  <a:outerShdw blurRad="38100" dist="38100" dir="2700000" algn="tl">
                    <a:srgbClr val="000000">
                      <a:alpha val="43137"/>
                    </a:srgbClr>
                  </a:outerShdw>
                </a:effectLst>
                <a:latin typeface="Book Antiqua"/>
                <a:cs typeface="Book Antiqua"/>
              </a:rPr>
              <a:t>V</a:t>
            </a:r>
            <a:r>
              <a:rPr lang="en-US" sz="2400" baseline="-25000" dirty="0">
                <a:effectLst>
                  <a:outerShdw blurRad="38100" dist="38100" dir="2700000" algn="tl">
                    <a:srgbClr val="000000">
                      <a:alpha val="43137"/>
                    </a:srgbClr>
                  </a:outerShdw>
                </a:effectLst>
                <a:latin typeface="Book Antiqua"/>
                <a:cs typeface="Book Antiqua"/>
              </a:rPr>
              <a:t>2</a:t>
            </a:r>
            <a:r>
              <a:rPr lang="en-US" sz="2400" dirty="0">
                <a:effectLst>
                  <a:outerShdw blurRad="38100" dist="38100" dir="2700000" algn="tl">
                    <a:srgbClr val="000000">
                      <a:alpha val="43137"/>
                    </a:srgbClr>
                  </a:outerShdw>
                </a:effectLst>
                <a:latin typeface="Book Antiqua"/>
                <a:cs typeface="Book Antiqua"/>
              </a:rPr>
              <a:t> = (1.0 </a:t>
            </a:r>
            <a:r>
              <a:rPr lang="en-US" sz="2400" dirty="0" err="1">
                <a:effectLst>
                  <a:outerShdw blurRad="38100" dist="38100" dir="2700000" algn="tl">
                    <a:srgbClr val="000000">
                      <a:alpha val="43137"/>
                    </a:srgbClr>
                  </a:outerShdw>
                </a:effectLst>
                <a:latin typeface="Book Antiqua"/>
                <a:cs typeface="Book Antiqua"/>
              </a:rPr>
              <a:t>atm</a:t>
            </a:r>
            <a:r>
              <a:rPr lang="en-US" sz="2400" dirty="0">
                <a:effectLst>
                  <a:outerShdw blurRad="38100" dist="38100" dir="2700000" algn="tl">
                    <a:srgbClr val="000000">
                      <a:alpha val="43137"/>
                    </a:srgbClr>
                  </a:outerShdw>
                </a:effectLst>
                <a:latin typeface="Book Antiqua"/>
                <a:cs typeface="Book Antiqua"/>
              </a:rPr>
              <a:t>)(4.5 m</a:t>
            </a:r>
            <a:r>
              <a:rPr lang="en-US" sz="2400" baseline="30000" dirty="0">
                <a:effectLst>
                  <a:outerShdw blurRad="38100" dist="38100" dir="2700000" algn="tl">
                    <a:srgbClr val="000000">
                      <a:alpha val="43137"/>
                    </a:srgbClr>
                  </a:outerShdw>
                </a:effectLst>
                <a:latin typeface="Book Antiqua"/>
                <a:cs typeface="Book Antiqua"/>
              </a:rPr>
              <a:t>3</a:t>
            </a:r>
            <a:r>
              <a:rPr lang="en-US" sz="2400" dirty="0">
                <a:effectLst>
                  <a:outerShdw blurRad="38100" dist="38100" dir="2700000" algn="tl">
                    <a:srgbClr val="000000">
                      <a:alpha val="43137"/>
                    </a:srgbClr>
                  </a:outerShdw>
                </a:effectLst>
                <a:latin typeface="Book Antiqua"/>
                <a:cs typeface="Book Antiqua"/>
              </a:rPr>
              <a:t>)(288 K) / (298 K)(0.30 </a:t>
            </a:r>
            <a:r>
              <a:rPr lang="en-US" sz="2400" dirty="0" err="1">
                <a:effectLst>
                  <a:outerShdw blurRad="38100" dist="38100" dir="2700000" algn="tl">
                    <a:srgbClr val="000000">
                      <a:alpha val="43137"/>
                    </a:srgbClr>
                  </a:outerShdw>
                </a:effectLst>
                <a:latin typeface="Book Antiqua"/>
                <a:cs typeface="Book Antiqua"/>
              </a:rPr>
              <a:t>atm</a:t>
            </a:r>
            <a:r>
              <a:rPr lang="en-US" sz="2400" dirty="0">
                <a:effectLst>
                  <a:outerShdw blurRad="38100" dist="38100" dir="2700000" algn="tl">
                    <a:srgbClr val="000000">
                      <a:alpha val="43137"/>
                    </a:srgbClr>
                  </a:outerShdw>
                </a:effectLst>
                <a:latin typeface="Book Antiqua"/>
                <a:cs typeface="Book Antiqua"/>
              </a:rPr>
              <a:t>)</a:t>
            </a:r>
          </a:p>
          <a:p>
            <a:pPr>
              <a:spcBef>
                <a:spcPts val="600"/>
              </a:spcBef>
            </a:pPr>
            <a:endParaRPr lang="en-US" sz="2400" dirty="0">
              <a:effectLst>
                <a:outerShdw blurRad="38100" dist="38100" dir="2700000" algn="tl">
                  <a:srgbClr val="000000">
                    <a:alpha val="43137"/>
                  </a:srgbClr>
                </a:outerShdw>
              </a:effectLst>
              <a:latin typeface="Book Antiqua"/>
            </a:endParaRPr>
          </a:p>
          <a:p>
            <a:pPr algn="ctr"/>
            <a:r>
              <a:rPr lang="en-US" sz="3600" b="1" dirty="0">
                <a:solidFill>
                  <a:srgbClr val="FF0000"/>
                </a:solidFill>
                <a:effectLst>
                  <a:outerShdw blurRad="38100" dist="38100" dir="2700000" algn="tl">
                    <a:srgbClr val="000000">
                      <a:alpha val="43137"/>
                    </a:srgbClr>
                  </a:outerShdw>
                </a:effectLst>
                <a:latin typeface="Book Antiqua"/>
                <a:cs typeface="Book Antiqua"/>
              </a:rPr>
              <a:t>V</a:t>
            </a:r>
            <a:r>
              <a:rPr lang="en-US" sz="3600" b="1" baseline="-25000" dirty="0">
                <a:solidFill>
                  <a:srgbClr val="FF0000"/>
                </a:solidFill>
                <a:effectLst>
                  <a:outerShdw blurRad="38100" dist="38100" dir="2700000" algn="tl">
                    <a:srgbClr val="000000">
                      <a:alpha val="43137"/>
                    </a:srgbClr>
                  </a:outerShdw>
                </a:effectLst>
                <a:latin typeface="Book Antiqua"/>
                <a:cs typeface="Book Antiqua"/>
              </a:rPr>
              <a:t>2</a:t>
            </a:r>
            <a:r>
              <a:rPr lang="en-US" sz="3600" b="1" dirty="0">
                <a:solidFill>
                  <a:srgbClr val="FF0000"/>
                </a:solidFill>
                <a:effectLst>
                  <a:outerShdw blurRad="38100" dist="38100" dir="2700000" algn="tl">
                    <a:srgbClr val="000000">
                      <a:alpha val="43137"/>
                    </a:srgbClr>
                  </a:outerShdw>
                </a:effectLst>
                <a:latin typeface="Book Antiqua"/>
                <a:cs typeface="Book Antiqua"/>
              </a:rPr>
              <a:t> =  14 m</a:t>
            </a:r>
            <a:r>
              <a:rPr lang="en-US" sz="3600" b="1" baseline="30000" dirty="0">
                <a:solidFill>
                  <a:srgbClr val="FF0000"/>
                </a:solidFill>
                <a:effectLst>
                  <a:outerShdw blurRad="38100" dist="38100" dir="2700000" algn="tl">
                    <a:srgbClr val="000000">
                      <a:alpha val="43137"/>
                    </a:srgbClr>
                  </a:outerShdw>
                </a:effectLst>
                <a:latin typeface="Book Antiqua"/>
                <a:cs typeface="Book Antiqua"/>
              </a:rPr>
              <a:t>3  </a:t>
            </a:r>
            <a:r>
              <a:rPr lang="en-US" sz="2000" b="1" dirty="0">
                <a:solidFill>
                  <a:srgbClr val="00B050"/>
                </a:solidFill>
                <a:effectLst>
                  <a:outerShdw blurRad="38100" dist="38100" dir="2700000" algn="tl">
                    <a:srgbClr val="000000">
                      <a:alpha val="43137"/>
                    </a:srgbClr>
                  </a:outerShdw>
                </a:effectLst>
                <a:latin typeface="Book Antiqua"/>
                <a:cs typeface="Book Antiqua"/>
              </a:rPr>
              <a:t>(2 sig figs)</a:t>
            </a:r>
            <a:endParaRPr lang="en-US" sz="2000" b="1" dirty="0">
              <a:solidFill>
                <a:srgbClr val="00B050"/>
              </a:solidFill>
              <a:effectLst>
                <a:outerShdw blurRad="38100" dist="38100" dir="2700000" algn="tl">
                  <a:srgbClr val="000000">
                    <a:alpha val="43137"/>
                  </a:srgbClr>
                </a:outerShdw>
              </a:effectLst>
            </a:endParaRPr>
          </a:p>
          <a:p>
            <a:endParaRPr lang="en-US" dirty="0"/>
          </a:p>
        </p:txBody>
      </p:sp>
      <p:sp>
        <p:nvSpPr>
          <p:cNvPr id="2" name="Oval 1">
            <a:extLst>
              <a:ext uri="{FF2B5EF4-FFF2-40B4-BE49-F238E27FC236}">
                <a16:creationId xmlns:a16="http://schemas.microsoft.com/office/drawing/2014/main" id="{1A77BEC9-40E1-4BDD-AA21-FB84753A4F17}"/>
              </a:ext>
            </a:extLst>
          </p:cNvPr>
          <p:cNvSpPr/>
          <p:nvPr/>
        </p:nvSpPr>
        <p:spPr bwMode="auto">
          <a:xfrm>
            <a:off x="457200" y="914400"/>
            <a:ext cx="838200" cy="32247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w="28575">
                <a:solidFill>
                  <a:schemeClr val="tx1"/>
                </a:solid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7736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90800" y="76200"/>
            <a:ext cx="4038604" cy="609600"/>
          </a:xfrm>
          <a:solidFill>
            <a:srgbClr val="00B050"/>
          </a:solidFill>
        </p:spPr>
        <p:txBody>
          <a:bodyPr/>
          <a:lstStyle/>
          <a:p>
            <a:pPr algn="ctr"/>
            <a:r>
              <a:rPr lang="en-US" sz="2700" dirty="0">
                <a:solidFill>
                  <a:schemeClr val="tx2"/>
                </a:solidFill>
                <a:effectLst>
                  <a:outerShdw blurRad="38100" dist="38100" dir="2700000" algn="tl">
                    <a:srgbClr val="000000">
                      <a:alpha val="43137"/>
                    </a:srgbClr>
                  </a:outerShdw>
                </a:effectLst>
                <a:latin typeface="Arial" pitchFamily="34" charset="0"/>
                <a:cs typeface="Arial" pitchFamily="34" charset="0"/>
              </a:rPr>
              <a:t>Ideal Gases</a:t>
            </a:r>
          </a:p>
        </p:txBody>
      </p:sp>
      <p:sp>
        <p:nvSpPr>
          <p:cNvPr id="38915" name="Text Box 3"/>
          <p:cNvSpPr txBox="1">
            <a:spLocks noChangeArrowheads="1"/>
          </p:cNvSpPr>
          <p:nvPr/>
        </p:nvSpPr>
        <p:spPr bwMode="auto">
          <a:xfrm>
            <a:off x="152400" y="762000"/>
            <a:ext cx="8915399" cy="6078375"/>
          </a:xfrm>
          <a:prstGeom prst="rect">
            <a:avLst/>
          </a:prstGeom>
          <a:noFill/>
          <a:ln w="12700">
            <a:noFill/>
            <a:miter lim="800000"/>
            <a:headEnd/>
            <a:tailEnd/>
          </a:ln>
          <a:effectLst/>
        </p:spPr>
        <p:txBody>
          <a:bodyPr wrap="square" lIns="91229" tIns="45615" rIns="91229" bIns="45615">
            <a:spAutoFit/>
          </a:bodyPr>
          <a:lstStyle/>
          <a:p>
            <a:r>
              <a:rPr lang="en-US" b="1" dirty="0">
                <a:solidFill>
                  <a:schemeClr val="accent1">
                    <a:lumMod val="50000"/>
                  </a:schemeClr>
                </a:solidFill>
                <a:effectLst>
                  <a:outerShdw blurRad="38100" dist="38100" dir="2700000" algn="tl">
                    <a:srgbClr val="000000">
                      <a:alpha val="43137"/>
                    </a:srgbClr>
                  </a:outerShdw>
                </a:effectLst>
                <a:cs typeface="Arial" pitchFamily="34" charset="0"/>
              </a:rPr>
              <a:t>Ideal gases </a:t>
            </a:r>
            <a:r>
              <a:rPr lang="en-US" dirty="0">
                <a:solidFill>
                  <a:srgbClr val="000000"/>
                </a:solidFill>
                <a:effectLst>
                  <a:outerShdw blurRad="38100" dist="38100" dir="2700000" algn="tl">
                    <a:srgbClr val="000000">
                      <a:alpha val="43137"/>
                    </a:srgbClr>
                  </a:outerShdw>
                </a:effectLst>
                <a:cs typeface="Arial" pitchFamily="34" charset="0"/>
              </a:rPr>
              <a:t>are </a:t>
            </a:r>
            <a:r>
              <a:rPr lang="en-US" dirty="0">
                <a:solidFill>
                  <a:srgbClr val="FF0000"/>
                </a:solidFill>
                <a:effectLst>
                  <a:outerShdw blurRad="38100" dist="38100" dir="2700000" algn="tl">
                    <a:srgbClr val="000000">
                      <a:alpha val="43137"/>
                    </a:srgbClr>
                  </a:outerShdw>
                </a:effectLst>
                <a:cs typeface="Arial" pitchFamily="34" charset="0"/>
              </a:rPr>
              <a:t>imaginary</a:t>
            </a:r>
            <a:r>
              <a:rPr lang="en-US" dirty="0">
                <a:solidFill>
                  <a:srgbClr val="000000"/>
                </a:solidFill>
                <a:effectLst>
                  <a:outerShdw blurRad="38100" dist="38100" dir="2700000" algn="tl">
                    <a:srgbClr val="000000">
                      <a:alpha val="43137"/>
                    </a:srgbClr>
                  </a:outerShdw>
                </a:effectLst>
                <a:cs typeface="Arial" pitchFamily="34" charset="0"/>
              </a:rPr>
              <a:t> gases that perfectly fit all of the </a:t>
            </a:r>
            <a:r>
              <a:rPr lang="en-US" u="sng" dirty="0">
                <a:solidFill>
                  <a:srgbClr val="000000"/>
                </a:solidFill>
                <a:effectLst>
                  <a:outerShdw blurRad="38100" dist="38100" dir="2700000" algn="tl">
                    <a:srgbClr val="000000">
                      <a:alpha val="43137"/>
                    </a:srgbClr>
                  </a:outerShdw>
                </a:effectLst>
                <a:cs typeface="Arial" pitchFamily="34" charset="0"/>
              </a:rPr>
              <a:t>assumptions</a:t>
            </a:r>
            <a:r>
              <a:rPr lang="en-US" dirty="0">
                <a:solidFill>
                  <a:srgbClr val="000000"/>
                </a:solidFill>
                <a:effectLst>
                  <a:outerShdw blurRad="38100" dist="38100" dir="2700000" algn="tl">
                    <a:srgbClr val="000000">
                      <a:alpha val="43137"/>
                    </a:srgbClr>
                  </a:outerShdw>
                </a:effectLst>
                <a:cs typeface="Arial" pitchFamily="34" charset="0"/>
              </a:rPr>
              <a:t> of the kinetic molecular theory; i.e., </a:t>
            </a:r>
          </a:p>
          <a:p>
            <a:endParaRPr lang="en-US" sz="1300" dirty="0">
              <a:solidFill>
                <a:srgbClr val="000000"/>
              </a:solidFill>
              <a:effectLst>
                <a:outerShdw blurRad="38100" dist="38100" dir="2700000" algn="tl">
                  <a:srgbClr val="000000">
                    <a:alpha val="43137"/>
                  </a:srgbClr>
                </a:outerShdw>
              </a:effectLst>
              <a:cs typeface="Arial" pitchFamily="34" charset="0"/>
            </a:endParaRPr>
          </a:p>
          <a:p>
            <a:pPr marL="341313" indent="-225425">
              <a:spcBef>
                <a:spcPts val="600"/>
              </a:spcBef>
              <a:buFont typeface="Arial" panose="020B0604020202020204" pitchFamily="34" charset="0"/>
              <a:buChar char="•"/>
            </a:pPr>
            <a:r>
              <a:rPr lang="en-US" sz="2400" dirty="0">
                <a:solidFill>
                  <a:srgbClr val="FF0000"/>
                </a:solidFill>
                <a:effectLst>
                  <a:outerShdw blurRad="38100" dist="38100" dir="2700000" algn="tl">
                    <a:srgbClr val="000000">
                      <a:alpha val="43137"/>
                    </a:srgbClr>
                  </a:outerShdw>
                </a:effectLst>
                <a:cs typeface="Arial" pitchFamily="34" charset="0"/>
              </a:rPr>
              <a:t>Gases consist of tiny particles that are far apart relative to their size.</a:t>
            </a:r>
          </a:p>
          <a:p>
            <a:pPr marL="341313" indent="-225425">
              <a:spcBef>
                <a:spcPts val="600"/>
              </a:spcBef>
              <a:buFont typeface="Arial" panose="020B0604020202020204" pitchFamily="34" charset="0"/>
              <a:buChar char="•"/>
            </a:pPr>
            <a:r>
              <a:rPr lang="en-US" sz="2400" dirty="0">
                <a:solidFill>
                  <a:srgbClr val="7030A0"/>
                </a:solidFill>
                <a:effectLst>
                  <a:outerShdw blurRad="38100" dist="38100" dir="2700000" algn="tl">
                    <a:srgbClr val="000000">
                      <a:alpha val="43137"/>
                    </a:srgbClr>
                  </a:outerShdw>
                </a:effectLst>
                <a:cs typeface="Arial" pitchFamily="34" charset="0"/>
              </a:rPr>
              <a:t>There are no forces of attraction or repulsion between the gas particles.</a:t>
            </a:r>
          </a:p>
          <a:p>
            <a:pPr marL="341313" indent="-225425">
              <a:spcBef>
                <a:spcPts val="600"/>
              </a:spcBef>
              <a:buClr>
                <a:schemeClr val="accent2">
                  <a:lumMod val="50000"/>
                </a:schemeClr>
              </a:buClr>
              <a:buFont typeface="Arial" panose="020B0604020202020204" pitchFamily="34" charset="0"/>
              <a:buChar char="•"/>
            </a:pPr>
            <a:r>
              <a:rPr lang="en-US" sz="2400" dirty="0">
                <a:solidFill>
                  <a:srgbClr val="00B050"/>
                </a:solidFill>
                <a:effectLst>
                  <a:outerShdw blurRad="38100" dist="38100" dir="2700000" algn="tl">
                    <a:srgbClr val="000000">
                      <a:alpha val="43137"/>
                    </a:srgbClr>
                  </a:outerShdw>
                </a:effectLst>
                <a:cs typeface="Arial" pitchFamily="34" charset="0"/>
              </a:rPr>
              <a:t>Collisions between gas particles and between particles and the walls of the container are elastic collisions, so no kinetic energy is lost in those collisions.</a:t>
            </a:r>
          </a:p>
          <a:p>
            <a:pPr marL="342117" indent="-342117">
              <a:buClr>
                <a:schemeClr val="accent2">
                  <a:lumMod val="50000"/>
                </a:schemeClr>
              </a:buClr>
              <a:buFont typeface="Arial" panose="020B0604020202020204" pitchFamily="34" charset="0"/>
              <a:buChar char="•"/>
            </a:pPr>
            <a:endParaRPr lang="en-US" dirty="0">
              <a:effectLst>
                <a:outerShdw blurRad="38100" dist="38100" dir="2700000" algn="tl">
                  <a:srgbClr val="000000">
                    <a:alpha val="43137"/>
                  </a:srgbClr>
                </a:outerShdw>
              </a:effectLst>
              <a:cs typeface="Arial" pitchFamily="34" charset="0"/>
            </a:endParaRPr>
          </a:p>
          <a:p>
            <a:pPr>
              <a:buClr>
                <a:schemeClr val="accent2">
                  <a:lumMod val="50000"/>
                </a:schemeClr>
              </a:buClr>
            </a:pPr>
            <a:r>
              <a:rPr lang="en-US" altLang="en-US" sz="2800" dirty="0">
                <a:effectLst>
                  <a:outerShdw blurRad="38100" dist="38100" dir="2700000" algn="tl">
                    <a:srgbClr val="000000">
                      <a:alpha val="43137"/>
                    </a:srgbClr>
                  </a:outerShdw>
                </a:effectLst>
              </a:rPr>
              <a:t>There is </a:t>
            </a:r>
            <a:r>
              <a:rPr lang="en-US" altLang="en-US" sz="2800" dirty="0">
                <a:solidFill>
                  <a:srgbClr val="FF0000"/>
                </a:solidFill>
                <a:effectLst>
                  <a:outerShdw blurRad="38100" dist="38100" dir="2700000" algn="tl">
                    <a:srgbClr val="000000">
                      <a:alpha val="43137"/>
                    </a:srgbClr>
                  </a:outerShdw>
                </a:effectLst>
              </a:rPr>
              <a:t>no</a:t>
            </a:r>
            <a:r>
              <a:rPr lang="en-US" altLang="en-US" sz="2800" dirty="0">
                <a:effectLst>
                  <a:outerShdw blurRad="38100" dist="38100" dir="2700000" algn="tl">
                    <a:srgbClr val="000000">
                      <a:alpha val="43137"/>
                    </a:srgbClr>
                  </a:outerShdw>
                </a:effectLst>
              </a:rPr>
              <a:t> gas for which these assumptions are true.</a:t>
            </a:r>
          </a:p>
          <a:p>
            <a:pPr>
              <a:buClr>
                <a:schemeClr val="accent2">
                  <a:lumMod val="50000"/>
                </a:schemeClr>
              </a:buClr>
            </a:pPr>
            <a:endParaRPr lang="en-US" sz="2800" dirty="0">
              <a:effectLst>
                <a:outerShdw blurRad="38100" dist="38100" dir="2700000" algn="tl">
                  <a:srgbClr val="000000">
                    <a:alpha val="43137"/>
                  </a:srgbClr>
                </a:outerShdw>
              </a:effectLst>
              <a:cs typeface="Arial" pitchFamily="34" charset="0"/>
            </a:endParaRPr>
          </a:p>
          <a:p>
            <a:pPr algn="ctr">
              <a:buClr>
                <a:schemeClr val="accent2">
                  <a:lumMod val="50000"/>
                </a:schemeClr>
              </a:buClr>
            </a:pPr>
            <a:r>
              <a:rPr lang="en-US" sz="2800" dirty="0">
                <a:solidFill>
                  <a:srgbClr val="B54C8C"/>
                </a:solidFill>
                <a:cs typeface="Arial" pitchFamily="34" charset="0"/>
              </a:rPr>
              <a:t>“Kinetic Theory” video </a:t>
            </a:r>
            <a:r>
              <a:rPr lang="en-US" sz="3200" dirty="0">
                <a:solidFill>
                  <a:srgbClr val="B54C8C"/>
                </a:solidFill>
                <a:cs typeface="Arial" pitchFamily="34" charset="0"/>
              </a:rPr>
              <a:t>(</a:t>
            </a:r>
            <a:r>
              <a:rPr lang="en-US" sz="2800" dirty="0">
                <a:solidFill>
                  <a:srgbClr val="B54C8C"/>
                </a:solidFill>
                <a:cs typeface="Arial" pitchFamily="34" charset="0"/>
              </a:rPr>
              <a:t>2:01)</a:t>
            </a:r>
          </a:p>
          <a:p>
            <a:pPr algn="ctr">
              <a:buClr>
                <a:schemeClr val="accent2">
                  <a:lumMod val="50000"/>
                </a:schemeClr>
              </a:buClr>
            </a:pPr>
            <a:r>
              <a:rPr lang="en-US" sz="36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Kinetic Theory ctr</a:t>
            </a:r>
            <a:endParaRPr lang="en-US" sz="4800" dirty="0">
              <a:solidFill>
                <a:srgbClr val="B54C8C"/>
              </a:solidFill>
              <a:cs typeface="Arial" pitchFamily="34" charset="0"/>
            </a:endParaRPr>
          </a:p>
        </p:txBody>
      </p:sp>
      <p:sp>
        <p:nvSpPr>
          <p:cNvPr id="2" name="Footer Placeholder 1"/>
          <p:cNvSpPr>
            <a:spLocks noGrp="1"/>
          </p:cNvSpPr>
          <p:nvPr>
            <p:ph type="ftr" sz="quarter" idx="10"/>
          </p:nvPr>
        </p:nvSpPr>
        <p:spPr/>
        <p:txBody>
          <a:bodyPr/>
          <a:lstStyle/>
          <a:p>
            <a:r>
              <a:rPr lang="en-US" altLang="en-US"/>
              <a:t>Chapter 14 Gas Laws</a:t>
            </a:r>
          </a:p>
        </p:txBody>
      </p:sp>
    </p:spTree>
    <p:extLst>
      <p:ext uri="{BB962C8B-B14F-4D97-AF65-F5344CB8AC3E}">
        <p14:creationId xmlns:p14="http://schemas.microsoft.com/office/powerpoint/2010/main" val="17248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fade">
                                      <p:cBhvr>
                                        <p:cTn id="12" dur="500"/>
                                        <p:tgtEl>
                                          <p:spTgt spid="389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Effect transition="in" filter="fade">
                                      <p:cBhvr>
                                        <p:cTn id="17" dur="500"/>
                                        <p:tgtEl>
                                          <p:spTgt spid="389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915">
                                            <p:txEl>
                                              <p:pRg st="4" end="4"/>
                                            </p:txEl>
                                          </p:spTgt>
                                        </p:tgtEl>
                                        <p:attrNameLst>
                                          <p:attrName>style.visibility</p:attrName>
                                        </p:attrNameLst>
                                      </p:cBhvr>
                                      <p:to>
                                        <p:strVal val="visible"/>
                                      </p:to>
                                    </p:set>
                                    <p:animEffect transition="in" filter="fade">
                                      <p:cBhvr>
                                        <p:cTn id="22" dur="500"/>
                                        <p:tgtEl>
                                          <p:spTgt spid="389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915">
                                            <p:txEl>
                                              <p:pRg st="6" end="6"/>
                                            </p:txEl>
                                          </p:spTgt>
                                        </p:tgtEl>
                                        <p:attrNameLst>
                                          <p:attrName>style.visibility</p:attrName>
                                        </p:attrNameLst>
                                      </p:cBhvr>
                                      <p:to>
                                        <p:strVal val="visible"/>
                                      </p:to>
                                    </p:set>
                                    <p:animEffect transition="in" filter="fade">
                                      <p:cBhvr>
                                        <p:cTn id="27" dur="500"/>
                                        <p:tgtEl>
                                          <p:spTgt spid="3891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915">
                                            <p:txEl>
                                              <p:pRg st="8" end="8"/>
                                            </p:txEl>
                                          </p:spTgt>
                                        </p:tgtEl>
                                        <p:attrNameLst>
                                          <p:attrName>style.visibility</p:attrName>
                                        </p:attrNameLst>
                                      </p:cBhvr>
                                      <p:to>
                                        <p:strVal val="visible"/>
                                      </p:to>
                                    </p:set>
                                    <p:animEffect transition="in" filter="fade">
                                      <p:cBhvr>
                                        <p:cTn id="32" dur="500"/>
                                        <p:tgtEl>
                                          <p:spTgt spid="3891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915">
                                            <p:txEl>
                                              <p:pRg st="9" end="9"/>
                                            </p:txEl>
                                          </p:spTgt>
                                        </p:tgtEl>
                                        <p:attrNameLst>
                                          <p:attrName>style.visibility</p:attrName>
                                        </p:attrNameLst>
                                      </p:cBhvr>
                                      <p:to>
                                        <p:strVal val="visible"/>
                                      </p:to>
                                    </p:set>
                                    <p:animEffect transition="in" filter="fade">
                                      <p:cBhvr>
                                        <p:cTn id="37" dur="500"/>
                                        <p:tgtEl>
                                          <p:spTgt spid="389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1304"/>
          <a:stretch/>
        </p:blipFill>
        <p:spPr bwMode="auto">
          <a:xfrm>
            <a:off x="4876800" y="4038600"/>
            <a:ext cx="4017516" cy="248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0835" name="Rectangle 3"/>
          <p:cNvSpPr>
            <a:spLocks noGrp="1" noChangeArrowheads="1"/>
          </p:cNvSpPr>
          <p:nvPr>
            <p:ph type="body" idx="1"/>
          </p:nvPr>
        </p:nvSpPr>
        <p:spPr>
          <a:xfrm>
            <a:off x="152401" y="762000"/>
            <a:ext cx="8991599" cy="2782966"/>
          </a:xfrm>
        </p:spPr>
        <p:txBody>
          <a:bodyPr/>
          <a:lstStyle/>
          <a:p>
            <a:pPr marL="0" indent="0"/>
            <a:r>
              <a:rPr lang="en-US" altLang="en-US" sz="2300" b="0" dirty="0">
                <a:solidFill>
                  <a:schemeClr val="tx1"/>
                </a:solidFill>
                <a:effectLst>
                  <a:outerShdw blurRad="38100" dist="38100" dir="2700000" algn="tl">
                    <a:srgbClr val="000000">
                      <a:alpha val="43137"/>
                    </a:srgbClr>
                  </a:outerShdw>
                </a:effectLst>
              </a:rPr>
              <a:t>A </a:t>
            </a:r>
            <a:r>
              <a:rPr lang="en-US" sz="2300" b="0" dirty="0">
                <a:solidFill>
                  <a:schemeClr val="tx1"/>
                </a:solidFill>
                <a:effectLst>
                  <a:outerShdw blurRad="38100" dist="38100" dir="2700000" algn="tl">
                    <a:srgbClr val="000000">
                      <a:alpha val="43137"/>
                    </a:srgbClr>
                  </a:outerShdw>
                </a:effectLst>
              </a:rPr>
              <a:t>gas will </a:t>
            </a:r>
            <a:r>
              <a:rPr lang="en-US" sz="2300" b="0" i="1" dirty="0">
                <a:solidFill>
                  <a:schemeClr val="tx1"/>
                </a:solidFill>
                <a:effectLst>
                  <a:outerShdw blurRad="38100" dist="38100" dir="2700000" algn="tl">
                    <a:srgbClr val="000000">
                      <a:alpha val="43137"/>
                    </a:srgbClr>
                  </a:outerShdw>
                </a:effectLst>
              </a:rPr>
              <a:t>behave</a:t>
            </a:r>
            <a:r>
              <a:rPr lang="en-US" sz="2300" b="0" dirty="0">
                <a:solidFill>
                  <a:schemeClr val="tx1"/>
                </a:solidFill>
                <a:effectLst>
                  <a:outerShdw blurRad="38100" dist="38100" dir="2700000" algn="tl">
                    <a:srgbClr val="000000">
                      <a:alpha val="43137"/>
                    </a:srgbClr>
                  </a:outerShdw>
                </a:effectLst>
              </a:rPr>
              <a:t> in an ideal fashion (PV = </a:t>
            </a:r>
            <a:r>
              <a:rPr lang="en-US" sz="2300" b="0" dirty="0" err="1">
                <a:solidFill>
                  <a:schemeClr val="tx1"/>
                </a:solidFill>
                <a:effectLst>
                  <a:outerShdw blurRad="38100" dist="38100" dir="2700000" algn="tl">
                    <a:srgbClr val="000000">
                      <a:alpha val="43137"/>
                    </a:srgbClr>
                  </a:outerShdw>
                </a:effectLst>
              </a:rPr>
              <a:t>nRT</a:t>
            </a:r>
            <a:r>
              <a:rPr lang="en-US" sz="2300" b="0" dirty="0">
                <a:solidFill>
                  <a:schemeClr val="tx1"/>
                </a:solidFill>
                <a:effectLst>
                  <a:outerShdw blurRad="38100" dist="38100" dir="2700000" algn="tl">
                    <a:srgbClr val="000000">
                      <a:alpha val="43137"/>
                    </a:srgbClr>
                  </a:outerShdw>
                </a:effectLst>
              </a:rPr>
              <a:t>) if its </a:t>
            </a:r>
            <a:r>
              <a:rPr lang="en-US" sz="2300" b="0" dirty="0">
                <a:solidFill>
                  <a:srgbClr val="FF0000"/>
                </a:solidFill>
                <a:effectLst>
                  <a:outerShdw blurRad="38100" dist="38100" dir="2700000" algn="tl">
                    <a:srgbClr val="000000">
                      <a:alpha val="43137"/>
                    </a:srgbClr>
                  </a:outerShdw>
                </a:effectLst>
              </a:rPr>
              <a:t>temperature</a:t>
            </a:r>
            <a:r>
              <a:rPr lang="en-US" sz="2300" b="0" dirty="0">
                <a:solidFill>
                  <a:schemeClr val="tx1"/>
                </a:solidFill>
                <a:effectLst>
                  <a:outerShdw blurRad="38100" dist="38100" dir="2700000" algn="tl">
                    <a:srgbClr val="000000">
                      <a:alpha val="43137"/>
                    </a:srgbClr>
                  </a:outerShdw>
                </a:effectLst>
              </a:rPr>
              <a:t> is at or greater than </a:t>
            </a:r>
            <a:r>
              <a:rPr lang="en-US" sz="2300" b="0" dirty="0">
                <a:solidFill>
                  <a:srgbClr val="FF0000"/>
                </a:solidFill>
                <a:effectLst>
                  <a:outerShdw blurRad="38100" dist="38100" dir="2700000" algn="tl">
                    <a:srgbClr val="000000">
                      <a:alpha val="43137"/>
                    </a:srgbClr>
                  </a:outerShdw>
                </a:effectLst>
              </a:rPr>
              <a:t>273 K (0</a:t>
            </a:r>
            <a:r>
              <a:rPr lang="en-US" sz="2300" b="0" dirty="0">
                <a:solidFill>
                  <a:srgbClr val="FF0000"/>
                </a:solidFill>
                <a:effectLst>
                  <a:outerShdw blurRad="38100" dist="38100" dir="2700000" algn="tl">
                    <a:srgbClr val="000000">
                      <a:alpha val="43137"/>
                    </a:srgbClr>
                  </a:outerShdw>
                </a:effectLst>
                <a:latin typeface="Calibri"/>
              </a:rPr>
              <a:t>⁰ C</a:t>
            </a:r>
            <a:r>
              <a:rPr lang="en-US" sz="2300" b="0" dirty="0">
                <a:solidFill>
                  <a:srgbClr val="FF0000"/>
                </a:solidFill>
                <a:effectLst>
                  <a:outerShdw blurRad="38100" dist="38100" dir="2700000" algn="tl">
                    <a:srgbClr val="000000">
                      <a:alpha val="43137"/>
                    </a:srgbClr>
                  </a:outerShdw>
                </a:effectLst>
              </a:rPr>
              <a:t>)</a:t>
            </a:r>
            <a:r>
              <a:rPr lang="en-US" sz="2300" b="0" dirty="0">
                <a:solidFill>
                  <a:schemeClr val="tx1"/>
                </a:solidFill>
                <a:effectLst>
                  <a:outerShdw blurRad="38100" dist="38100" dir="2700000" algn="tl">
                    <a:srgbClr val="000000">
                      <a:alpha val="43137"/>
                    </a:srgbClr>
                  </a:outerShdw>
                </a:effectLst>
              </a:rPr>
              <a:t>, and its </a:t>
            </a:r>
            <a:r>
              <a:rPr lang="en-US" sz="2300" b="0" dirty="0">
                <a:solidFill>
                  <a:srgbClr val="0070C0"/>
                </a:solidFill>
                <a:effectLst>
                  <a:outerShdw blurRad="38100" dist="38100" dir="2700000" algn="tl">
                    <a:srgbClr val="000000">
                      <a:alpha val="43137"/>
                    </a:srgbClr>
                  </a:outerShdw>
                </a:effectLst>
              </a:rPr>
              <a:t>pressure</a:t>
            </a:r>
            <a:r>
              <a:rPr lang="en-US" sz="2300" b="0" dirty="0">
                <a:solidFill>
                  <a:schemeClr val="tx1"/>
                </a:solidFill>
                <a:effectLst>
                  <a:outerShdw blurRad="38100" dist="38100" dir="2700000" algn="tl">
                    <a:srgbClr val="000000">
                      <a:alpha val="43137"/>
                    </a:srgbClr>
                  </a:outerShdw>
                </a:effectLst>
              </a:rPr>
              <a:t> is near or less than </a:t>
            </a:r>
            <a:r>
              <a:rPr lang="en-US" sz="2300" b="0" dirty="0">
                <a:solidFill>
                  <a:srgbClr val="0070C0"/>
                </a:solidFill>
                <a:effectLst>
                  <a:outerShdw blurRad="38100" dist="38100" dir="2700000" algn="tl">
                    <a:srgbClr val="000000">
                      <a:alpha val="43137"/>
                    </a:srgbClr>
                  </a:outerShdw>
                </a:effectLst>
              </a:rPr>
              <a:t>1.00 atm (101.3 kPa)</a:t>
            </a:r>
            <a:r>
              <a:rPr lang="en-US" sz="2300" b="0" dirty="0">
                <a:solidFill>
                  <a:schemeClr val="tx1"/>
                </a:solidFill>
                <a:effectLst>
                  <a:outerShdw blurRad="38100" dist="38100" dir="2700000" algn="tl">
                    <a:srgbClr val="000000">
                      <a:alpha val="43137"/>
                    </a:srgbClr>
                  </a:outerShdw>
                </a:effectLst>
              </a:rPr>
              <a:t>. </a:t>
            </a:r>
          </a:p>
          <a:p>
            <a:pPr marL="0" indent="0">
              <a:spcBef>
                <a:spcPts val="1200"/>
              </a:spcBef>
            </a:pPr>
            <a:r>
              <a:rPr lang="en-US" sz="3600" dirty="0">
                <a:solidFill>
                  <a:schemeClr val="accent1">
                    <a:lumMod val="50000"/>
                  </a:schemeClr>
                </a:solidFill>
                <a:effectLst>
                  <a:outerShdw blurRad="38100" dist="38100" dir="2700000" algn="tl">
                    <a:srgbClr val="000000">
                      <a:alpha val="43137"/>
                    </a:srgbClr>
                  </a:outerShdw>
                </a:effectLst>
                <a:cs typeface="Arial" pitchFamily="34" charset="0"/>
              </a:rPr>
              <a:t>Standard Temperature and Pressure. </a:t>
            </a:r>
          </a:p>
          <a:p>
            <a:pPr marL="0" indent="0"/>
            <a:r>
              <a:rPr lang="en-US" sz="2300" b="0" dirty="0">
                <a:solidFill>
                  <a:schemeClr val="tx1"/>
                </a:solidFill>
                <a:effectLst>
                  <a:outerShdw blurRad="38100" dist="38100" dir="2700000" algn="tl">
                    <a:srgbClr val="000000">
                      <a:alpha val="43137"/>
                    </a:srgbClr>
                  </a:outerShdw>
                </a:effectLst>
                <a:cs typeface="Arial" pitchFamily="34" charset="0"/>
              </a:rPr>
              <a:t>		273 K or higher</a:t>
            </a:r>
          </a:p>
          <a:p>
            <a:pPr marL="0" indent="0"/>
            <a:r>
              <a:rPr lang="en-US" sz="2300" b="0" dirty="0">
                <a:solidFill>
                  <a:schemeClr val="tx1"/>
                </a:solidFill>
                <a:effectLst>
                  <a:outerShdw blurRad="38100" dist="38100" dir="2700000" algn="tl">
                    <a:srgbClr val="000000">
                      <a:alpha val="43137"/>
                    </a:srgbClr>
                  </a:outerShdw>
                </a:effectLst>
                <a:cs typeface="Arial" pitchFamily="34" charset="0"/>
              </a:rPr>
              <a:t>		101.3 </a:t>
            </a:r>
            <a:r>
              <a:rPr lang="en-US" sz="2300" b="0" dirty="0" err="1">
                <a:solidFill>
                  <a:schemeClr val="tx1"/>
                </a:solidFill>
                <a:effectLst>
                  <a:outerShdw blurRad="38100" dist="38100" dir="2700000" algn="tl">
                    <a:srgbClr val="000000">
                      <a:alpha val="43137"/>
                    </a:srgbClr>
                  </a:outerShdw>
                </a:effectLst>
                <a:cs typeface="Arial" pitchFamily="34" charset="0"/>
              </a:rPr>
              <a:t>kPa</a:t>
            </a:r>
            <a:r>
              <a:rPr lang="en-US" sz="2300" b="0" dirty="0">
                <a:solidFill>
                  <a:schemeClr val="tx1"/>
                </a:solidFill>
                <a:effectLst>
                  <a:outerShdw blurRad="38100" dist="38100" dir="2700000" algn="tl">
                    <a:srgbClr val="000000">
                      <a:alpha val="43137"/>
                    </a:srgbClr>
                  </a:outerShdw>
                </a:effectLst>
                <a:cs typeface="Arial" pitchFamily="34" charset="0"/>
              </a:rPr>
              <a:t> or lower</a:t>
            </a:r>
          </a:p>
          <a:p>
            <a:pPr marL="0"/>
            <a:r>
              <a:rPr lang="en-US" sz="2300" b="0" dirty="0">
                <a:solidFill>
                  <a:schemeClr val="tx1"/>
                </a:solidFill>
              </a:rPr>
              <a:t> </a:t>
            </a:r>
          </a:p>
          <a:p>
            <a:pPr marL="0" indent="0"/>
            <a:endParaRPr lang="en-US" sz="2300" b="0" dirty="0">
              <a:solidFill>
                <a:schemeClr val="tx1"/>
              </a:solidFill>
            </a:endParaRPr>
          </a:p>
          <a:p>
            <a:pPr marL="0" indent="0"/>
            <a:endParaRPr lang="en-US" sz="1700" dirty="0">
              <a:solidFill>
                <a:schemeClr val="accent1">
                  <a:lumMod val="50000"/>
                </a:schemeClr>
              </a:solidFill>
              <a:cs typeface="Arial" pitchFamily="34" charset="0"/>
            </a:endParaRPr>
          </a:p>
        </p:txBody>
      </p:sp>
      <p:sp>
        <p:nvSpPr>
          <p:cNvPr id="2" name="Footer Placeholder 1"/>
          <p:cNvSpPr>
            <a:spLocks noGrp="1"/>
          </p:cNvSpPr>
          <p:nvPr>
            <p:ph type="ftr" sz="quarter" idx="10"/>
          </p:nvPr>
        </p:nvSpPr>
        <p:spPr/>
        <p:txBody>
          <a:bodyPr/>
          <a:lstStyle/>
          <a:p>
            <a:r>
              <a:rPr lang="en-US" altLang="en-US"/>
              <a:t>Chapter 14 Gas Laws</a:t>
            </a:r>
          </a:p>
        </p:txBody>
      </p:sp>
      <p:sp>
        <p:nvSpPr>
          <p:cNvPr id="8" name="Rectangle 2"/>
          <p:cNvSpPr>
            <a:spLocks noGrp="1" noChangeArrowheads="1"/>
          </p:cNvSpPr>
          <p:nvPr>
            <p:ph type="title"/>
          </p:nvPr>
        </p:nvSpPr>
        <p:spPr>
          <a:xfrm>
            <a:off x="2285996" y="76200"/>
            <a:ext cx="4572004" cy="609600"/>
          </a:xfrm>
          <a:solidFill>
            <a:srgbClr val="FFFF00"/>
          </a:solidFill>
        </p:spPr>
        <p:txBody>
          <a:bodyPr/>
          <a:lstStyle/>
          <a:p>
            <a:pPr algn="ctr"/>
            <a:r>
              <a:rPr lang="en-US" sz="2700" dirty="0">
                <a:solidFill>
                  <a:schemeClr val="tx2"/>
                </a:solidFill>
                <a:effectLst>
                  <a:outerShdw blurRad="38100" dist="38100" dir="2700000" algn="tl">
                    <a:srgbClr val="000000">
                      <a:alpha val="43137"/>
                    </a:srgbClr>
                  </a:outerShdw>
                </a:effectLst>
                <a:latin typeface="Arial" pitchFamily="34" charset="0"/>
                <a:cs typeface="Arial" pitchFamily="34" charset="0"/>
              </a:rPr>
              <a:t>Ideal Gases &amp; Real Gases</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956421"/>
            <a:ext cx="2466974"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43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fade">
                                      <p:cBhvr>
                                        <p:cTn id="7" dur="500"/>
                                        <p:tgtEl>
                                          <p:spTgt spid="120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835">
                                            <p:txEl>
                                              <p:pRg st="1" end="1"/>
                                            </p:txEl>
                                          </p:spTgt>
                                        </p:tgtEl>
                                        <p:attrNameLst>
                                          <p:attrName>style.visibility</p:attrName>
                                        </p:attrNameLst>
                                      </p:cBhvr>
                                      <p:to>
                                        <p:strVal val="visible"/>
                                      </p:to>
                                    </p:set>
                                    <p:animEffect transition="in" filter="fade">
                                      <p:cBhvr>
                                        <p:cTn id="17" dur="500"/>
                                        <p:tgtEl>
                                          <p:spTgt spid="1208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0835">
                                            <p:txEl>
                                              <p:pRg st="2" end="2"/>
                                            </p:txEl>
                                          </p:spTgt>
                                        </p:tgtEl>
                                        <p:attrNameLst>
                                          <p:attrName>style.visibility</p:attrName>
                                        </p:attrNameLst>
                                      </p:cBhvr>
                                      <p:to>
                                        <p:strVal val="visible"/>
                                      </p:to>
                                    </p:set>
                                    <p:animEffect transition="in" filter="fade">
                                      <p:cBhvr>
                                        <p:cTn id="27" dur="500"/>
                                        <p:tgtEl>
                                          <p:spTgt spid="1208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0835">
                                            <p:txEl>
                                              <p:pRg st="3" end="3"/>
                                            </p:txEl>
                                          </p:spTgt>
                                        </p:tgtEl>
                                        <p:attrNameLst>
                                          <p:attrName>style.visibility</p:attrName>
                                        </p:attrNameLst>
                                      </p:cBhvr>
                                      <p:to>
                                        <p:strVal val="visible"/>
                                      </p:to>
                                    </p:set>
                                    <p:animEffect transition="in" filter="fade">
                                      <p:cBhvr>
                                        <p:cTn id="32" dur="500"/>
                                        <p:tgtEl>
                                          <p:spTgt spid="1208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1304"/>
          <a:stretch/>
        </p:blipFill>
        <p:spPr bwMode="auto">
          <a:xfrm>
            <a:off x="4876800" y="4038600"/>
            <a:ext cx="4017516" cy="248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0835" name="Rectangle 3"/>
          <p:cNvSpPr>
            <a:spLocks noGrp="1" noChangeArrowheads="1"/>
          </p:cNvSpPr>
          <p:nvPr>
            <p:ph type="body" idx="1"/>
          </p:nvPr>
        </p:nvSpPr>
        <p:spPr>
          <a:xfrm>
            <a:off x="152401" y="762000"/>
            <a:ext cx="8991599" cy="2782966"/>
          </a:xfrm>
        </p:spPr>
        <p:txBody>
          <a:bodyPr/>
          <a:lstStyle/>
          <a:p>
            <a:pPr marL="0" indent="0">
              <a:spcBef>
                <a:spcPts val="1200"/>
              </a:spcBef>
            </a:pPr>
            <a:r>
              <a:rPr lang="en-US" sz="3600" dirty="0">
                <a:solidFill>
                  <a:schemeClr val="accent1">
                    <a:lumMod val="50000"/>
                  </a:schemeClr>
                </a:solidFill>
                <a:effectLst>
                  <a:outerShdw blurRad="38100" dist="38100" dir="2700000" algn="tl">
                    <a:srgbClr val="000000">
                      <a:alpha val="43137"/>
                    </a:srgbClr>
                  </a:outerShdw>
                </a:effectLst>
                <a:cs typeface="Arial" pitchFamily="34" charset="0"/>
              </a:rPr>
              <a:t>Standard Temperature and Pressure. </a:t>
            </a:r>
          </a:p>
          <a:p>
            <a:pPr marL="342900" indent="-342900">
              <a:spcBef>
                <a:spcPts val="1800"/>
              </a:spcBef>
              <a:buFont typeface="Arial" panose="020B0604020202020204" pitchFamily="34" charset="0"/>
              <a:buChar char="•"/>
            </a:pPr>
            <a:r>
              <a:rPr lang="en-US" sz="2300" b="0" dirty="0">
                <a:solidFill>
                  <a:schemeClr val="tx1"/>
                </a:solidFill>
                <a:effectLst>
                  <a:outerShdw blurRad="38100" dist="38100" dir="2700000" algn="tl">
                    <a:srgbClr val="000000">
                      <a:alpha val="43137"/>
                    </a:srgbClr>
                  </a:outerShdw>
                </a:effectLst>
                <a:cs typeface="Arial" pitchFamily="34" charset="0"/>
              </a:rPr>
              <a:t>Boyle’s Law, Charles’ Law, Gay-Lussac’s Law and Avogadro’s Law work at STP.</a:t>
            </a:r>
          </a:p>
          <a:p>
            <a:pPr marL="342900" indent="-342900">
              <a:spcBef>
                <a:spcPts val="1800"/>
              </a:spcBef>
              <a:buFont typeface="Arial" panose="020B0604020202020204" pitchFamily="34" charset="0"/>
              <a:buChar char="•"/>
            </a:pPr>
            <a:r>
              <a:rPr lang="en-US" sz="2300" b="0" dirty="0">
                <a:solidFill>
                  <a:srgbClr val="FF0000"/>
                </a:solidFill>
                <a:effectLst>
                  <a:outerShdw blurRad="38100" dist="38100" dir="2700000" algn="tl">
                    <a:srgbClr val="000000">
                      <a:alpha val="43137"/>
                    </a:srgbClr>
                  </a:outerShdw>
                </a:effectLst>
                <a:cs typeface="Arial" pitchFamily="34" charset="0"/>
              </a:rPr>
              <a:t>They do not work when conditions do not match STP.</a:t>
            </a:r>
            <a:endParaRPr lang="en-US" sz="2300" b="0" dirty="0">
              <a:solidFill>
                <a:srgbClr val="FF0000"/>
              </a:solidFill>
            </a:endParaRPr>
          </a:p>
          <a:p>
            <a:pPr marL="0" indent="0"/>
            <a:endParaRPr lang="en-US" sz="2300" b="0" dirty="0">
              <a:solidFill>
                <a:schemeClr val="tx1"/>
              </a:solidFill>
            </a:endParaRPr>
          </a:p>
          <a:p>
            <a:pPr marL="0" indent="0"/>
            <a:endParaRPr lang="en-US" sz="1700" dirty="0">
              <a:solidFill>
                <a:schemeClr val="accent1">
                  <a:lumMod val="50000"/>
                </a:schemeClr>
              </a:solidFill>
              <a:cs typeface="Arial" pitchFamily="34" charset="0"/>
            </a:endParaRPr>
          </a:p>
        </p:txBody>
      </p:sp>
      <p:sp>
        <p:nvSpPr>
          <p:cNvPr id="2" name="Footer Placeholder 1"/>
          <p:cNvSpPr>
            <a:spLocks noGrp="1"/>
          </p:cNvSpPr>
          <p:nvPr>
            <p:ph type="ftr" sz="quarter" idx="10"/>
          </p:nvPr>
        </p:nvSpPr>
        <p:spPr/>
        <p:txBody>
          <a:bodyPr/>
          <a:lstStyle/>
          <a:p>
            <a:r>
              <a:rPr lang="en-US" altLang="en-US"/>
              <a:t>Chapter 14 Gas Laws</a:t>
            </a:r>
          </a:p>
        </p:txBody>
      </p:sp>
      <p:sp>
        <p:nvSpPr>
          <p:cNvPr id="8" name="Rectangle 2"/>
          <p:cNvSpPr>
            <a:spLocks noGrp="1" noChangeArrowheads="1"/>
          </p:cNvSpPr>
          <p:nvPr>
            <p:ph type="title"/>
          </p:nvPr>
        </p:nvSpPr>
        <p:spPr>
          <a:xfrm>
            <a:off x="2285996" y="76200"/>
            <a:ext cx="4572004" cy="609600"/>
          </a:xfrm>
          <a:solidFill>
            <a:srgbClr val="FFFF00"/>
          </a:solidFill>
        </p:spPr>
        <p:txBody>
          <a:bodyPr/>
          <a:lstStyle/>
          <a:p>
            <a:pPr algn="ctr"/>
            <a:r>
              <a:rPr lang="en-US" sz="2700" dirty="0">
                <a:solidFill>
                  <a:schemeClr val="tx2"/>
                </a:solidFill>
                <a:effectLst>
                  <a:outerShdw blurRad="38100" dist="38100" dir="2700000" algn="tl">
                    <a:srgbClr val="000000">
                      <a:alpha val="43137"/>
                    </a:srgbClr>
                  </a:outerShdw>
                </a:effectLst>
                <a:latin typeface="Arial" pitchFamily="34" charset="0"/>
                <a:cs typeface="Arial" pitchFamily="34" charset="0"/>
              </a:rPr>
              <a:t>Ideal Gases &amp; Real Gases</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956421"/>
            <a:ext cx="2466974"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34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fade">
                                      <p:cBhvr>
                                        <p:cTn id="7" dur="500"/>
                                        <p:tgtEl>
                                          <p:spTgt spid="120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fade">
                                      <p:cBhvr>
                                        <p:cTn id="12" dur="500"/>
                                        <p:tgtEl>
                                          <p:spTgt spid="1208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835">
                                            <p:txEl>
                                              <p:pRg st="2" end="2"/>
                                            </p:txEl>
                                          </p:spTgt>
                                        </p:tgtEl>
                                        <p:attrNameLst>
                                          <p:attrName>style.visibility</p:attrName>
                                        </p:attrNameLst>
                                      </p:cBhvr>
                                      <p:to>
                                        <p:strVal val="visible"/>
                                      </p:to>
                                    </p:set>
                                    <p:animEffect transition="in" filter="fade">
                                      <p:cBhvr>
                                        <p:cTn id="17" dur="500"/>
                                        <p:tgtEl>
                                          <p:spTgt spid="1208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3496" y="2438400"/>
            <a:ext cx="9100504" cy="1371600"/>
          </a:xfrm>
          <a:prstGeom prst="rect">
            <a:avLst/>
          </a:prstGeom>
        </p:spPr>
        <p:txBody>
          <a:bodyPr>
            <a:normAutofit/>
          </a:bodyPr>
          <a:lstStyle/>
          <a:p>
            <a:pPr marL="0"/>
            <a:r>
              <a:rPr lang="en-US" sz="2300" b="0" dirty="0">
                <a:solidFill>
                  <a:schemeClr val="accent2">
                    <a:lumMod val="50000"/>
                  </a:schemeClr>
                </a:solidFill>
              </a:rPr>
              <a:t>Label the three states of matter in the diagram &amp; describe their shape, volume, density, molecular attractions, compressibility, expansivity, &amp; what might affect it … in relation to each other.  </a:t>
            </a:r>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259"/>
          <a:stretch/>
        </p:blipFill>
        <p:spPr bwMode="auto">
          <a:xfrm>
            <a:off x="1589313" y="82005"/>
            <a:ext cx="7080350" cy="22860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warm_up-01.eps"/>
          <p:cNvPicPr/>
          <p:nvPr/>
        </p:nvPicPr>
        <p:blipFill>
          <a:blip r:embed="rId3" cstate="print">
            <a:extLst>
              <a:ext uri="{28A0092B-C50C-407E-A947-70E740481C1C}">
                <a14:useLocalDpi xmlns:a14="http://schemas.microsoft.com/office/drawing/2010/main" val="0"/>
              </a:ext>
            </a:extLst>
          </a:blip>
          <a:stretch>
            <a:fillRect/>
          </a:stretch>
        </p:blipFill>
        <p:spPr>
          <a:xfrm>
            <a:off x="43498" y="56605"/>
            <a:ext cx="1221105" cy="9906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630929427"/>
              </p:ext>
            </p:extLst>
          </p:nvPr>
        </p:nvGraphicFramePr>
        <p:xfrm>
          <a:off x="76204" y="3810000"/>
          <a:ext cx="8948106" cy="2849880"/>
        </p:xfrm>
        <a:graphic>
          <a:graphicData uri="http://schemas.openxmlformats.org/drawingml/2006/table">
            <a:tbl>
              <a:tblPr firstRow="1" bandRow="1">
                <a:tableStyleId>{5C22544A-7EE6-4342-B048-85BDC9FD1C3A}</a:tableStyleId>
              </a:tblPr>
              <a:tblGrid>
                <a:gridCol w="870904">
                  <a:extLst>
                    <a:ext uri="{9D8B030D-6E8A-4147-A177-3AD203B41FA5}">
                      <a16:colId xmlns:a16="http://schemas.microsoft.com/office/drawing/2014/main" val="20000"/>
                    </a:ext>
                  </a:extLst>
                </a:gridCol>
                <a:gridCol w="1066801">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66801">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19201">
                  <a:extLst>
                    <a:ext uri="{9D8B030D-6E8A-4147-A177-3AD203B41FA5}">
                      <a16:colId xmlns:a16="http://schemas.microsoft.com/office/drawing/2014/main" val="20005"/>
                    </a:ext>
                  </a:extLst>
                </a:gridCol>
                <a:gridCol w="1167486">
                  <a:extLst>
                    <a:ext uri="{9D8B030D-6E8A-4147-A177-3AD203B41FA5}">
                      <a16:colId xmlns:a16="http://schemas.microsoft.com/office/drawing/2014/main" val="20006"/>
                    </a:ext>
                  </a:extLst>
                </a:gridCol>
                <a:gridCol w="1118513">
                  <a:extLst>
                    <a:ext uri="{9D8B030D-6E8A-4147-A177-3AD203B41FA5}">
                      <a16:colId xmlns:a16="http://schemas.microsoft.com/office/drawing/2014/main" val="20007"/>
                    </a:ext>
                  </a:extLst>
                </a:gridCol>
              </a:tblGrid>
              <a:tr h="822960">
                <a:tc>
                  <a:txBody>
                    <a:bodyPr/>
                    <a:lstStyle/>
                    <a:p>
                      <a:pPr algn="ctr"/>
                      <a:endParaRPr lang="en-US" sz="1500" dirty="0">
                        <a:solidFill>
                          <a:schemeClr val="tx1"/>
                        </a:solidFill>
                      </a:endParaRPr>
                    </a:p>
                  </a:txBody>
                  <a:tcPr anchor="ctr"/>
                </a:tc>
                <a:tc>
                  <a:txBody>
                    <a:bodyPr/>
                    <a:lstStyle/>
                    <a:p>
                      <a:pPr algn="ctr"/>
                      <a:r>
                        <a:rPr lang="en-US" sz="1500" dirty="0">
                          <a:solidFill>
                            <a:schemeClr val="tx1"/>
                          </a:solidFill>
                        </a:rPr>
                        <a:t>Shape</a:t>
                      </a:r>
                    </a:p>
                  </a:txBody>
                  <a:tcPr anchor="ctr"/>
                </a:tc>
                <a:tc>
                  <a:txBody>
                    <a:bodyPr/>
                    <a:lstStyle/>
                    <a:p>
                      <a:pPr algn="ctr"/>
                      <a:r>
                        <a:rPr lang="en-US" sz="1500" dirty="0">
                          <a:solidFill>
                            <a:schemeClr val="tx1"/>
                          </a:solidFill>
                        </a:rPr>
                        <a:t>Volume</a:t>
                      </a:r>
                    </a:p>
                  </a:txBody>
                  <a:tcPr anchor="ctr"/>
                </a:tc>
                <a:tc>
                  <a:txBody>
                    <a:bodyPr/>
                    <a:lstStyle/>
                    <a:p>
                      <a:pPr algn="ctr"/>
                      <a:r>
                        <a:rPr lang="en-US" sz="1500" dirty="0">
                          <a:solidFill>
                            <a:schemeClr val="tx1"/>
                          </a:solidFill>
                        </a:rPr>
                        <a:t>Density</a:t>
                      </a:r>
                    </a:p>
                  </a:txBody>
                  <a:tcPr anchor="ctr"/>
                </a:tc>
                <a:tc>
                  <a:txBody>
                    <a:bodyPr/>
                    <a:lstStyle/>
                    <a:p>
                      <a:pPr algn="ctr"/>
                      <a:r>
                        <a:rPr lang="en-US" sz="1500" dirty="0">
                          <a:solidFill>
                            <a:schemeClr val="tx1"/>
                          </a:solidFill>
                        </a:rPr>
                        <a:t>Molecular Attractions</a:t>
                      </a:r>
                    </a:p>
                  </a:txBody>
                  <a:tcPr anchor="ctr"/>
                </a:tc>
                <a:tc>
                  <a:txBody>
                    <a:bodyPr/>
                    <a:lstStyle/>
                    <a:p>
                      <a:pPr algn="ctr"/>
                      <a:r>
                        <a:rPr lang="en-US" sz="1500" dirty="0">
                          <a:solidFill>
                            <a:schemeClr val="tx1"/>
                          </a:solidFill>
                        </a:rPr>
                        <a:t>Compress-</a:t>
                      </a:r>
                      <a:r>
                        <a:rPr lang="en-US" sz="1500" dirty="0" err="1">
                          <a:solidFill>
                            <a:schemeClr val="tx1"/>
                          </a:solidFill>
                        </a:rPr>
                        <a:t>ibility</a:t>
                      </a:r>
                      <a:endParaRPr lang="en-US" sz="1500" dirty="0">
                        <a:solidFill>
                          <a:schemeClr val="tx1"/>
                        </a:solidFill>
                      </a:endParaRPr>
                    </a:p>
                  </a:txBody>
                  <a:tcPr anchor="ctr"/>
                </a:tc>
                <a:tc>
                  <a:txBody>
                    <a:bodyPr/>
                    <a:lstStyle/>
                    <a:p>
                      <a:pPr algn="ctr"/>
                      <a:r>
                        <a:rPr lang="en-US" sz="1500" dirty="0" err="1">
                          <a:solidFill>
                            <a:schemeClr val="tx1"/>
                          </a:solidFill>
                        </a:rPr>
                        <a:t>Expansiv-ity</a:t>
                      </a:r>
                      <a:endParaRPr lang="en-US" sz="1500" dirty="0">
                        <a:solidFill>
                          <a:schemeClr val="tx1"/>
                        </a:solidFill>
                      </a:endParaRPr>
                    </a:p>
                  </a:txBody>
                  <a:tcPr anchor="ctr"/>
                </a:tc>
                <a:tc>
                  <a:txBody>
                    <a:bodyPr/>
                    <a:lstStyle/>
                    <a:p>
                      <a:pPr algn="ctr"/>
                      <a:r>
                        <a:rPr lang="en-US" sz="1500" dirty="0">
                          <a:solidFill>
                            <a:schemeClr val="tx1"/>
                          </a:solidFill>
                        </a:rPr>
                        <a:t>What might affect it</a:t>
                      </a:r>
                    </a:p>
                  </a:txBody>
                  <a:tcPr anchor="ctr"/>
                </a:tc>
                <a:extLst>
                  <a:ext uri="{0D108BD9-81ED-4DB2-BD59-A6C34878D82A}">
                    <a16:rowId xmlns:a16="http://schemas.microsoft.com/office/drawing/2014/main" val="10000"/>
                  </a:ext>
                </a:extLst>
              </a:tr>
              <a:tr h="624840">
                <a:tc>
                  <a:txBody>
                    <a:bodyPr/>
                    <a:lstStyle/>
                    <a:p>
                      <a:pPr algn="ctr"/>
                      <a:r>
                        <a:rPr lang="en-US" sz="1500" b="1" dirty="0">
                          <a:solidFill>
                            <a:schemeClr val="tx1"/>
                          </a:solidFill>
                        </a:rPr>
                        <a:t>Solid</a:t>
                      </a:r>
                    </a:p>
                  </a:txBody>
                  <a:tcPr anchor="ctr"/>
                </a:tc>
                <a:tc>
                  <a:txBody>
                    <a:bodyPr/>
                    <a:lstStyle/>
                    <a:p>
                      <a:pPr algn="ctr"/>
                      <a:r>
                        <a:rPr lang="en-US" sz="1500" dirty="0">
                          <a:solidFill>
                            <a:schemeClr val="tx1"/>
                          </a:solidFill>
                        </a:rPr>
                        <a:t>definite</a:t>
                      </a:r>
                    </a:p>
                  </a:txBody>
                  <a:tcPr anchor="ctr"/>
                </a:tc>
                <a:tc>
                  <a:txBody>
                    <a:bodyPr/>
                    <a:lstStyle/>
                    <a:p>
                      <a:pPr algn="ctr"/>
                      <a:r>
                        <a:rPr lang="en-US" sz="1500" dirty="0">
                          <a:solidFill>
                            <a:schemeClr val="tx1"/>
                          </a:solidFill>
                        </a:rPr>
                        <a:t>definite</a:t>
                      </a:r>
                    </a:p>
                  </a:txBody>
                  <a:tcPr anchor="ctr"/>
                </a:tc>
                <a:tc>
                  <a:txBody>
                    <a:bodyPr/>
                    <a:lstStyle/>
                    <a:p>
                      <a:pPr algn="ctr"/>
                      <a:r>
                        <a:rPr lang="en-US" sz="1500" dirty="0">
                          <a:solidFill>
                            <a:schemeClr val="tx1"/>
                          </a:solidFill>
                        </a:rPr>
                        <a:t>greatest</a:t>
                      </a:r>
                    </a:p>
                  </a:txBody>
                  <a:tcPr anchor="ctr"/>
                </a:tc>
                <a:tc>
                  <a:txBody>
                    <a:bodyPr/>
                    <a:lstStyle/>
                    <a:p>
                      <a:pPr algn="ctr"/>
                      <a:r>
                        <a:rPr lang="en-US" sz="1500" dirty="0">
                          <a:solidFill>
                            <a:schemeClr val="tx1"/>
                          </a:solidFill>
                        </a:rPr>
                        <a:t>strongest</a:t>
                      </a:r>
                    </a:p>
                  </a:txBody>
                  <a:tcPr anchor="ctr"/>
                </a:tc>
                <a:tc>
                  <a:txBody>
                    <a:bodyPr/>
                    <a:lstStyle/>
                    <a:p>
                      <a:pPr algn="ctr"/>
                      <a:r>
                        <a:rPr lang="en-US" sz="1500" dirty="0">
                          <a:solidFill>
                            <a:schemeClr val="tx1"/>
                          </a:solidFill>
                        </a:rPr>
                        <a:t>little</a:t>
                      </a:r>
                    </a:p>
                  </a:txBody>
                  <a:tcPr anchor="ctr"/>
                </a:tc>
                <a:tc>
                  <a:txBody>
                    <a:bodyPr/>
                    <a:lstStyle/>
                    <a:p>
                      <a:pPr algn="ctr"/>
                      <a:r>
                        <a:rPr lang="en-US" sz="1500" dirty="0">
                          <a:solidFill>
                            <a:schemeClr val="tx1"/>
                          </a:solidFill>
                        </a:rPr>
                        <a:t>little</a:t>
                      </a:r>
                    </a:p>
                  </a:txBody>
                  <a:tcPr anchor="ctr"/>
                </a:tc>
                <a:tc>
                  <a:txBody>
                    <a:bodyPr/>
                    <a:lstStyle/>
                    <a:p>
                      <a:pPr algn="ctr"/>
                      <a:r>
                        <a:rPr lang="en-US" sz="1500" dirty="0">
                          <a:solidFill>
                            <a:schemeClr val="tx1"/>
                          </a:solidFill>
                        </a:rPr>
                        <a:t>little</a:t>
                      </a:r>
                    </a:p>
                  </a:txBody>
                  <a:tcPr anchor="ctr"/>
                </a:tc>
                <a:extLst>
                  <a:ext uri="{0D108BD9-81ED-4DB2-BD59-A6C34878D82A}">
                    <a16:rowId xmlns:a16="http://schemas.microsoft.com/office/drawing/2014/main" val="10001"/>
                  </a:ext>
                </a:extLst>
              </a:tr>
              <a:tr h="624840">
                <a:tc>
                  <a:txBody>
                    <a:bodyPr/>
                    <a:lstStyle/>
                    <a:p>
                      <a:pPr algn="ctr"/>
                      <a:r>
                        <a:rPr lang="en-US" sz="1500" b="1" dirty="0">
                          <a:solidFill>
                            <a:schemeClr val="tx1"/>
                          </a:solidFill>
                        </a:rPr>
                        <a:t>Liquid</a:t>
                      </a:r>
                    </a:p>
                  </a:txBody>
                  <a:tcPr anchor="ctr"/>
                </a:tc>
                <a:tc>
                  <a:txBody>
                    <a:bodyPr/>
                    <a:lstStyle/>
                    <a:p>
                      <a:pPr marL="0" marR="0" lvl="0" indent="0" algn="ctr" defTabSz="912302" rtl="0" eaLnBrk="1" fontAlgn="auto" latinLnBrk="0" hangingPunct="1">
                        <a:lnSpc>
                          <a:spcPct val="100000"/>
                        </a:lnSpc>
                        <a:spcBef>
                          <a:spcPts val="0"/>
                        </a:spcBef>
                        <a:spcAft>
                          <a:spcPts val="0"/>
                        </a:spcAft>
                        <a:buClrTx/>
                        <a:buSzTx/>
                        <a:buFontTx/>
                        <a:buNone/>
                        <a:tabLst/>
                        <a:defRPr/>
                      </a:pPr>
                      <a:r>
                        <a:rPr lang="en-US" sz="1500" dirty="0">
                          <a:solidFill>
                            <a:schemeClr val="tx1"/>
                          </a:solidFill>
                        </a:rPr>
                        <a:t>Takes the shape container</a:t>
                      </a:r>
                    </a:p>
                  </a:txBody>
                  <a:tcPr anchor="ctr"/>
                </a:tc>
                <a:tc>
                  <a:txBody>
                    <a:bodyPr/>
                    <a:lstStyle/>
                    <a:p>
                      <a:pPr algn="ctr"/>
                      <a:r>
                        <a:rPr lang="en-US" sz="1500" dirty="0">
                          <a:solidFill>
                            <a:schemeClr val="tx1"/>
                          </a:solidFill>
                        </a:rPr>
                        <a:t>definite</a:t>
                      </a:r>
                    </a:p>
                  </a:txBody>
                  <a:tcPr anchor="ctr"/>
                </a:tc>
                <a:tc>
                  <a:txBody>
                    <a:bodyPr/>
                    <a:lstStyle/>
                    <a:p>
                      <a:pPr algn="ctr"/>
                      <a:r>
                        <a:rPr lang="en-US" sz="1500" dirty="0">
                          <a:solidFill>
                            <a:schemeClr val="tx1"/>
                          </a:solidFill>
                        </a:rPr>
                        <a:t>middle</a:t>
                      </a:r>
                    </a:p>
                  </a:txBody>
                  <a:tcPr anchor="ctr"/>
                </a:tc>
                <a:tc>
                  <a:txBody>
                    <a:bodyPr/>
                    <a:lstStyle/>
                    <a:p>
                      <a:pPr algn="ctr"/>
                      <a:r>
                        <a:rPr lang="en-US" sz="1500" dirty="0">
                          <a:solidFill>
                            <a:schemeClr val="tx1"/>
                          </a:solidFill>
                        </a:rPr>
                        <a:t>middle</a:t>
                      </a:r>
                    </a:p>
                  </a:txBody>
                  <a:tcPr anchor="ctr"/>
                </a:tc>
                <a:tc>
                  <a:txBody>
                    <a:bodyPr/>
                    <a:lstStyle/>
                    <a:p>
                      <a:pPr algn="ctr"/>
                      <a:r>
                        <a:rPr lang="en-US" sz="1500" dirty="0">
                          <a:solidFill>
                            <a:schemeClr val="tx1"/>
                          </a:solidFill>
                        </a:rPr>
                        <a:t>little</a:t>
                      </a:r>
                    </a:p>
                  </a:txBody>
                  <a:tcPr anchor="ctr"/>
                </a:tc>
                <a:tc>
                  <a:txBody>
                    <a:bodyPr/>
                    <a:lstStyle/>
                    <a:p>
                      <a:pPr algn="ctr"/>
                      <a:r>
                        <a:rPr lang="en-US" sz="1500" dirty="0">
                          <a:solidFill>
                            <a:schemeClr val="tx1"/>
                          </a:solidFill>
                        </a:rPr>
                        <a:t>little</a:t>
                      </a:r>
                    </a:p>
                  </a:txBody>
                  <a:tcPr anchor="ctr"/>
                </a:tc>
                <a:tc>
                  <a:txBody>
                    <a:bodyPr/>
                    <a:lstStyle/>
                    <a:p>
                      <a:pPr algn="ctr"/>
                      <a:r>
                        <a:rPr lang="en-US" sz="1500" dirty="0">
                          <a:solidFill>
                            <a:schemeClr val="tx1"/>
                          </a:solidFill>
                        </a:rPr>
                        <a:t>little</a:t>
                      </a:r>
                    </a:p>
                  </a:txBody>
                  <a:tcPr anchor="ctr"/>
                </a:tc>
                <a:extLst>
                  <a:ext uri="{0D108BD9-81ED-4DB2-BD59-A6C34878D82A}">
                    <a16:rowId xmlns:a16="http://schemas.microsoft.com/office/drawing/2014/main" val="10002"/>
                  </a:ext>
                </a:extLst>
              </a:tr>
              <a:tr h="624840">
                <a:tc>
                  <a:txBody>
                    <a:bodyPr/>
                    <a:lstStyle/>
                    <a:p>
                      <a:pPr algn="ctr"/>
                      <a:r>
                        <a:rPr lang="en-US" sz="1500" b="1" dirty="0">
                          <a:solidFill>
                            <a:schemeClr val="tx1"/>
                          </a:solidFill>
                        </a:rPr>
                        <a:t>Gas</a:t>
                      </a:r>
                    </a:p>
                  </a:txBody>
                  <a:tcPr anchor="ctr"/>
                </a:tc>
                <a:tc>
                  <a:txBody>
                    <a:bodyPr/>
                    <a:lstStyle/>
                    <a:p>
                      <a:pPr algn="ctr"/>
                      <a:r>
                        <a:rPr lang="en-US" sz="1500" dirty="0">
                          <a:solidFill>
                            <a:schemeClr val="tx1"/>
                          </a:solidFill>
                        </a:rPr>
                        <a:t>indefinite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fills container</a:t>
                      </a:r>
                    </a:p>
                  </a:txBody>
                  <a:tcPr anchor="ctr"/>
                </a:tc>
                <a:tc>
                  <a:txBody>
                    <a:bodyPr/>
                    <a:lstStyle/>
                    <a:p>
                      <a:pPr marL="0" marR="0" lvl="0" indent="0" algn="ctr" defTabSz="912302" rtl="0" eaLnBrk="1" fontAlgn="auto" latinLnBrk="0" hangingPunct="1">
                        <a:lnSpc>
                          <a:spcPct val="100000"/>
                        </a:lnSpc>
                        <a:spcBef>
                          <a:spcPts val="0"/>
                        </a:spcBef>
                        <a:spcAft>
                          <a:spcPts val="0"/>
                        </a:spcAft>
                        <a:buClrTx/>
                        <a:buSzTx/>
                        <a:buFontTx/>
                        <a:buNone/>
                        <a:tabLst/>
                        <a:defRPr/>
                      </a:pPr>
                      <a:r>
                        <a:rPr lang="en-US" sz="1500" dirty="0">
                          <a:solidFill>
                            <a:schemeClr val="tx1"/>
                          </a:solidFill>
                        </a:rPr>
                        <a:t>least</a:t>
                      </a:r>
                    </a:p>
                  </a:txBody>
                  <a:tcPr anchor="ctr"/>
                </a:tc>
                <a:tc>
                  <a:txBody>
                    <a:bodyPr/>
                    <a:lstStyle/>
                    <a:p>
                      <a:pPr algn="ctr"/>
                      <a:r>
                        <a:rPr lang="en-US" sz="1500" dirty="0">
                          <a:solidFill>
                            <a:schemeClr val="tx1"/>
                          </a:solidFill>
                        </a:rPr>
                        <a:t>weakest</a:t>
                      </a:r>
                    </a:p>
                  </a:txBody>
                  <a:tcPr anchor="ctr"/>
                </a:tc>
                <a:tc>
                  <a:txBody>
                    <a:bodyPr/>
                    <a:lstStyle/>
                    <a:p>
                      <a:pPr algn="ctr"/>
                      <a:r>
                        <a:rPr lang="en-US" sz="1500" dirty="0">
                          <a:solidFill>
                            <a:schemeClr val="tx1"/>
                          </a:solidFill>
                        </a:rPr>
                        <a:t>great</a:t>
                      </a:r>
                    </a:p>
                  </a:txBody>
                  <a:tcPr anchor="ctr"/>
                </a:tc>
                <a:tc>
                  <a:txBody>
                    <a:bodyPr/>
                    <a:lstStyle/>
                    <a:p>
                      <a:pPr algn="ctr"/>
                      <a:r>
                        <a:rPr lang="en-US" sz="1500" dirty="0">
                          <a:solidFill>
                            <a:schemeClr val="tx1"/>
                          </a:solidFill>
                        </a:rPr>
                        <a:t>great</a:t>
                      </a:r>
                    </a:p>
                  </a:txBody>
                  <a:tcPr anchor="ctr"/>
                </a:tc>
                <a:tc>
                  <a:txBody>
                    <a:bodyPr/>
                    <a:lstStyle/>
                    <a:p>
                      <a:pPr algn="ctr"/>
                      <a:r>
                        <a:rPr lang="en-US" sz="1500" dirty="0">
                          <a:solidFill>
                            <a:schemeClr val="tx1"/>
                          </a:solidFill>
                        </a:rPr>
                        <a:t>T, P</a:t>
                      </a:r>
                    </a:p>
                  </a:txBody>
                  <a:tcPr anchor="ctr"/>
                </a:tc>
                <a:extLst>
                  <a:ext uri="{0D108BD9-81ED-4DB2-BD59-A6C34878D82A}">
                    <a16:rowId xmlns:a16="http://schemas.microsoft.com/office/drawing/2014/main" val="10003"/>
                  </a:ext>
                </a:extLst>
              </a:tr>
            </a:tbl>
          </a:graphicData>
        </a:graphic>
      </p:graphicFrame>
      <p:sp>
        <p:nvSpPr>
          <p:cNvPr id="6" name="TextBox 5"/>
          <p:cNvSpPr txBox="1"/>
          <p:nvPr/>
        </p:nvSpPr>
        <p:spPr>
          <a:xfrm>
            <a:off x="2209801" y="376541"/>
            <a:ext cx="1143000" cy="446064"/>
          </a:xfrm>
          <a:prstGeom prst="rect">
            <a:avLst/>
          </a:prstGeom>
          <a:solidFill>
            <a:srgbClr val="FFFF00"/>
          </a:solidFill>
        </p:spPr>
        <p:txBody>
          <a:bodyPr wrap="square" lIns="91229" tIns="45615" rIns="91229" bIns="45615" rtlCol="0">
            <a:spAutoFit/>
          </a:bodyPr>
          <a:lstStyle/>
          <a:p>
            <a:pPr algn="ctr"/>
            <a:r>
              <a:rPr lang="en-US" dirty="0"/>
              <a:t>Solid</a:t>
            </a:r>
          </a:p>
        </p:txBody>
      </p:sp>
      <p:sp>
        <p:nvSpPr>
          <p:cNvPr id="8" name="TextBox 7"/>
          <p:cNvSpPr txBox="1"/>
          <p:nvPr/>
        </p:nvSpPr>
        <p:spPr>
          <a:xfrm>
            <a:off x="4557988" y="321081"/>
            <a:ext cx="1143000" cy="446064"/>
          </a:xfrm>
          <a:prstGeom prst="rect">
            <a:avLst/>
          </a:prstGeom>
          <a:solidFill>
            <a:srgbClr val="FFFF00"/>
          </a:solidFill>
        </p:spPr>
        <p:txBody>
          <a:bodyPr wrap="square" lIns="91229" tIns="45615" rIns="91229" bIns="45615" rtlCol="0">
            <a:spAutoFit/>
          </a:bodyPr>
          <a:lstStyle/>
          <a:p>
            <a:pPr algn="ctr"/>
            <a:r>
              <a:rPr lang="en-US" dirty="0"/>
              <a:t>Liquid</a:t>
            </a:r>
          </a:p>
        </p:txBody>
      </p:sp>
      <p:sp>
        <p:nvSpPr>
          <p:cNvPr id="9" name="TextBox 8"/>
          <p:cNvSpPr txBox="1"/>
          <p:nvPr/>
        </p:nvSpPr>
        <p:spPr>
          <a:xfrm>
            <a:off x="6858001" y="242649"/>
            <a:ext cx="1143000" cy="446064"/>
          </a:xfrm>
          <a:prstGeom prst="rect">
            <a:avLst/>
          </a:prstGeom>
          <a:solidFill>
            <a:srgbClr val="FFFF00"/>
          </a:solidFill>
        </p:spPr>
        <p:txBody>
          <a:bodyPr wrap="square" lIns="91229" tIns="45615" rIns="91229" bIns="45615" rtlCol="0">
            <a:spAutoFit/>
          </a:bodyPr>
          <a:lstStyle/>
          <a:p>
            <a:pPr algn="ctr"/>
            <a:r>
              <a:rPr lang="en-US" dirty="0"/>
              <a:t>gas</a:t>
            </a:r>
          </a:p>
        </p:txBody>
      </p:sp>
      <p:sp>
        <p:nvSpPr>
          <p:cNvPr id="2" name="Rectangle 1">
            <a:extLst>
              <a:ext uri="{FF2B5EF4-FFF2-40B4-BE49-F238E27FC236}">
                <a16:creationId xmlns:a16="http://schemas.microsoft.com/office/drawing/2014/main" id="{C6B4669F-27D2-4D18-88CC-0B8E0C3DF56C}"/>
              </a:ext>
            </a:extLst>
          </p:cNvPr>
          <p:cNvSpPr/>
          <p:nvPr/>
        </p:nvSpPr>
        <p:spPr bwMode="auto">
          <a:xfrm>
            <a:off x="990600" y="4648200"/>
            <a:ext cx="7848600" cy="55299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7" name="Rectangle 6">
            <a:extLst>
              <a:ext uri="{FF2B5EF4-FFF2-40B4-BE49-F238E27FC236}">
                <a16:creationId xmlns:a16="http://schemas.microsoft.com/office/drawing/2014/main" id="{AC2EB64A-9A7E-8533-AAF7-ACD69A52E91C}"/>
              </a:ext>
            </a:extLst>
          </p:cNvPr>
          <p:cNvSpPr/>
          <p:nvPr/>
        </p:nvSpPr>
        <p:spPr bwMode="auto">
          <a:xfrm>
            <a:off x="990600" y="5279368"/>
            <a:ext cx="7848600" cy="66423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0" name="Rectangle 9">
            <a:extLst>
              <a:ext uri="{FF2B5EF4-FFF2-40B4-BE49-F238E27FC236}">
                <a16:creationId xmlns:a16="http://schemas.microsoft.com/office/drawing/2014/main" id="{C4A47B5F-2CA1-44B7-989B-692CEEDE1389}"/>
              </a:ext>
            </a:extLst>
          </p:cNvPr>
          <p:cNvSpPr/>
          <p:nvPr/>
        </p:nvSpPr>
        <p:spPr bwMode="auto">
          <a:xfrm>
            <a:off x="990600" y="6062356"/>
            <a:ext cx="7848600" cy="55299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7227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8" name="Text Box 6"/>
          <p:cNvSpPr txBox="1">
            <a:spLocks noChangeArrowheads="1"/>
          </p:cNvSpPr>
          <p:nvPr/>
        </p:nvSpPr>
        <p:spPr bwMode="auto">
          <a:xfrm>
            <a:off x="31898" y="3581400"/>
            <a:ext cx="9112102" cy="313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spcBef>
                <a:spcPct val="50000"/>
              </a:spcBef>
            </a:pPr>
            <a:r>
              <a:rPr lang="en-US" sz="2800" dirty="0">
                <a:solidFill>
                  <a:srgbClr val="0070C0"/>
                </a:solidFill>
                <a:effectLst>
                  <a:outerShdw blurRad="38100" dist="38100" dir="2700000" algn="tl">
                    <a:srgbClr val="000000">
                      <a:alpha val="43137"/>
                    </a:srgbClr>
                  </a:outerShdw>
                </a:effectLst>
              </a:rPr>
              <a:t>P</a:t>
            </a:r>
            <a:r>
              <a:rPr lang="en-US" altLang="en-US" sz="2800" dirty="0">
                <a:solidFill>
                  <a:srgbClr val="0070C0"/>
                </a:solidFill>
                <a:effectLst>
                  <a:outerShdw blurRad="38100" dist="38100" dir="2700000" algn="tl">
                    <a:srgbClr val="000000">
                      <a:alpha val="43137"/>
                    </a:srgbClr>
                  </a:outerShdw>
                </a:effectLst>
              </a:rPr>
              <a:t>articles in such </a:t>
            </a:r>
            <a:r>
              <a:rPr lang="en-US" altLang="en-US" sz="2800" dirty="0">
                <a:solidFill>
                  <a:srgbClr val="FFFF00"/>
                </a:solidFill>
                <a:effectLst>
                  <a:outerShdw blurRad="38100" dist="38100" dir="2700000" algn="tl">
                    <a:srgbClr val="000000">
                      <a:alpha val="43137"/>
                    </a:srgbClr>
                  </a:outerShdw>
                </a:effectLst>
              </a:rPr>
              <a:t>real</a:t>
            </a:r>
            <a:r>
              <a:rPr lang="en-US" altLang="en-US" sz="2800" dirty="0">
                <a:solidFill>
                  <a:srgbClr val="0070C0"/>
                </a:solidFill>
                <a:effectLst>
                  <a:outerShdw blurRad="38100" dist="38100" dir="2700000" algn="tl">
                    <a:srgbClr val="000000">
                      <a:alpha val="43137"/>
                    </a:srgbClr>
                  </a:outerShdw>
                </a:effectLst>
              </a:rPr>
              <a:t> gases have volume and </a:t>
            </a:r>
            <a:r>
              <a:rPr lang="en-US" altLang="en-US" sz="2800" dirty="0">
                <a:solidFill>
                  <a:srgbClr val="00B050"/>
                </a:solidFill>
                <a:effectLst>
                  <a:outerShdw blurRad="38100" dist="38100" dir="2700000" algn="tl">
                    <a:srgbClr val="000000">
                      <a:alpha val="43137"/>
                    </a:srgbClr>
                  </a:outerShdw>
                </a:effectLst>
              </a:rPr>
              <a:t>there are attractions between the particles.</a:t>
            </a:r>
            <a:r>
              <a:rPr lang="en-US" altLang="en-US" sz="2800" dirty="0">
                <a:effectLst>
                  <a:outerShdw blurRad="38100" dist="38100" dir="2700000" algn="tl">
                    <a:srgbClr val="000000">
                      <a:alpha val="43137"/>
                    </a:srgbClr>
                  </a:outerShdw>
                </a:effectLst>
              </a:rPr>
              <a:t> </a:t>
            </a:r>
          </a:p>
          <a:p>
            <a:pPr>
              <a:spcBef>
                <a:spcPct val="50000"/>
              </a:spcBef>
            </a:pPr>
            <a:r>
              <a:rPr lang="en-US" altLang="en-US" sz="2800" dirty="0">
                <a:effectLst>
                  <a:outerShdw blurRad="38100" dist="38100" dir="2700000" algn="tl">
                    <a:srgbClr val="000000">
                      <a:alpha val="43137"/>
                    </a:srgbClr>
                  </a:outerShdw>
                </a:effectLst>
              </a:rPr>
              <a:t>Because of these attractions, a gas can condense, or even solidify, when it is compressed or cooled. Therefore </a:t>
            </a:r>
            <a:r>
              <a:rPr lang="en-US" altLang="en-US" sz="3600" dirty="0">
                <a:solidFill>
                  <a:srgbClr val="FF0000"/>
                </a:solidFill>
                <a:effectLst>
                  <a:outerShdw blurRad="38100" dist="38100" dir="2700000" algn="tl">
                    <a:srgbClr val="000000">
                      <a:alpha val="43137"/>
                    </a:srgbClr>
                  </a:outerShdw>
                </a:effectLst>
              </a:rPr>
              <a:t>LOW temperatures </a:t>
            </a:r>
            <a:r>
              <a:rPr lang="en-US" altLang="en-US" sz="2800" dirty="0">
                <a:effectLst>
                  <a:outerShdw blurRad="38100" dist="38100" dir="2700000" algn="tl">
                    <a:srgbClr val="000000">
                      <a:alpha val="43137"/>
                    </a:srgbClr>
                  </a:outerShdw>
                </a:effectLst>
              </a:rPr>
              <a:t>also cause deviations from the ideal gas law.</a:t>
            </a:r>
          </a:p>
          <a:p>
            <a:pPr>
              <a:spcBef>
                <a:spcPts val="0"/>
              </a:spcBef>
            </a:pPr>
            <a:endParaRPr lang="en-US" altLang="en-US" sz="800" dirty="0">
              <a:effectLst>
                <a:outerShdw blurRad="38100" dist="38100" dir="2700000" algn="tl">
                  <a:srgbClr val="000000">
                    <a:alpha val="43137"/>
                  </a:srgbClr>
                </a:outerShdw>
              </a:effectLst>
            </a:endParaRPr>
          </a:p>
        </p:txBody>
      </p:sp>
      <p:sp>
        <p:nvSpPr>
          <p:cNvPr id="5" name="Rectangle 2"/>
          <p:cNvSpPr>
            <a:spLocks noGrp="1" noChangeArrowheads="1"/>
          </p:cNvSpPr>
          <p:nvPr>
            <p:ph type="title"/>
          </p:nvPr>
        </p:nvSpPr>
        <p:spPr>
          <a:xfrm>
            <a:off x="2285996" y="76200"/>
            <a:ext cx="4572004" cy="609600"/>
          </a:xfrm>
          <a:solidFill>
            <a:srgbClr val="FFFF00"/>
          </a:solidFill>
        </p:spPr>
        <p:txBody>
          <a:bodyPr/>
          <a:lstStyle/>
          <a:p>
            <a:pPr algn="ctr"/>
            <a:r>
              <a:rPr lang="en-US" sz="2700" dirty="0">
                <a:solidFill>
                  <a:schemeClr val="tx2"/>
                </a:solidFill>
                <a:effectLst>
                  <a:outerShdw blurRad="38100" dist="38100" dir="2700000" algn="tl">
                    <a:srgbClr val="000000">
                      <a:alpha val="43137"/>
                    </a:srgbClr>
                  </a:outerShdw>
                </a:effectLst>
                <a:latin typeface="Arial" pitchFamily="34" charset="0"/>
                <a:cs typeface="Arial" pitchFamily="34" charset="0"/>
              </a:rPr>
              <a:t>Ideal Gases &amp; Real Gases</a:t>
            </a:r>
          </a:p>
        </p:txBody>
      </p:sp>
      <p:pic>
        <p:nvPicPr>
          <p:cNvPr id="2" name="Picture 1">
            <a:extLst>
              <a:ext uri="{FF2B5EF4-FFF2-40B4-BE49-F238E27FC236}">
                <a16:creationId xmlns:a16="http://schemas.microsoft.com/office/drawing/2014/main" id="{01740E10-C75E-4DD7-8DA1-27917C7ADE68}"/>
              </a:ext>
            </a:extLst>
          </p:cNvPr>
          <p:cNvPicPr>
            <a:picLocks noChangeAspect="1"/>
          </p:cNvPicPr>
          <p:nvPr/>
        </p:nvPicPr>
        <p:blipFill>
          <a:blip r:embed="rId3"/>
          <a:stretch>
            <a:fillRect/>
          </a:stretch>
        </p:blipFill>
        <p:spPr>
          <a:xfrm>
            <a:off x="31898" y="886514"/>
            <a:ext cx="4419081" cy="2542485"/>
          </a:xfrm>
          <a:prstGeom prst="rect">
            <a:avLst/>
          </a:prstGeom>
        </p:spPr>
      </p:pic>
      <p:sp>
        <p:nvSpPr>
          <p:cNvPr id="6" name="Text Box 6">
            <a:extLst>
              <a:ext uri="{FF2B5EF4-FFF2-40B4-BE49-F238E27FC236}">
                <a16:creationId xmlns:a16="http://schemas.microsoft.com/office/drawing/2014/main" id="{7E1D48A9-30B0-4277-A84D-DAEF77087424}"/>
              </a:ext>
            </a:extLst>
          </p:cNvPr>
          <p:cNvSpPr txBox="1">
            <a:spLocks noChangeArrowheads="1"/>
          </p:cNvSpPr>
          <p:nvPr/>
        </p:nvSpPr>
        <p:spPr bwMode="auto">
          <a:xfrm>
            <a:off x="4450979" y="945451"/>
            <a:ext cx="4693021" cy="2431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spcBef>
                <a:spcPts val="0"/>
              </a:spcBef>
            </a:pPr>
            <a:r>
              <a:rPr lang="en-US" sz="2400" dirty="0">
                <a:solidFill>
                  <a:srgbClr val="0070C0"/>
                </a:solidFill>
                <a:effectLst>
                  <a:outerShdw blurRad="38100" dist="38100" dir="2700000" algn="tl">
                    <a:srgbClr val="000000">
                      <a:alpha val="43137"/>
                    </a:srgbClr>
                  </a:outerShdw>
                </a:effectLst>
              </a:rPr>
              <a:t>When </a:t>
            </a:r>
            <a:r>
              <a:rPr lang="en-US" sz="3200" dirty="0">
                <a:solidFill>
                  <a:srgbClr val="FFFF00"/>
                </a:solidFill>
                <a:effectLst>
                  <a:outerShdw blurRad="38100" dist="38100" dir="2700000" algn="tl">
                    <a:srgbClr val="000000">
                      <a:alpha val="43137"/>
                    </a:srgbClr>
                  </a:outerShdw>
                </a:effectLst>
              </a:rPr>
              <a:t>pressure</a:t>
            </a:r>
            <a:r>
              <a:rPr lang="en-US" sz="2400" dirty="0">
                <a:solidFill>
                  <a:srgbClr val="0070C0"/>
                </a:solidFill>
                <a:effectLst>
                  <a:outerShdw blurRad="38100" dist="38100" dir="2700000" algn="tl">
                    <a:srgbClr val="000000">
                      <a:alpha val="43137"/>
                    </a:srgbClr>
                  </a:outerShdw>
                </a:effectLst>
              </a:rPr>
              <a:t> is </a:t>
            </a:r>
            <a:r>
              <a:rPr lang="en-US" sz="3200" dirty="0">
                <a:solidFill>
                  <a:srgbClr val="FFFF00"/>
                </a:solidFill>
                <a:effectLst>
                  <a:outerShdw blurRad="38100" dist="38100" dir="2700000" algn="tl">
                    <a:srgbClr val="000000">
                      <a:alpha val="43137"/>
                    </a:srgbClr>
                  </a:outerShdw>
                </a:effectLst>
              </a:rPr>
              <a:t>HIGH</a:t>
            </a:r>
            <a:r>
              <a:rPr lang="en-US" sz="2400" dirty="0">
                <a:solidFill>
                  <a:srgbClr val="0070C0"/>
                </a:solidFill>
                <a:effectLst>
                  <a:outerShdw blurRad="38100" dist="38100" dir="2700000" algn="tl">
                    <a:srgbClr val="000000">
                      <a:alpha val="43137"/>
                    </a:srgbClr>
                  </a:outerShdw>
                </a:effectLst>
              </a:rPr>
              <a:t> as in image (b), the </a:t>
            </a:r>
            <a:r>
              <a:rPr lang="en-US" sz="2400" dirty="0">
                <a:solidFill>
                  <a:srgbClr val="00B050"/>
                </a:solidFill>
                <a:effectLst>
                  <a:outerShdw blurRad="38100" dist="38100" dir="2700000" algn="tl">
                    <a:srgbClr val="000000">
                      <a:alpha val="43137"/>
                    </a:srgbClr>
                  </a:outerShdw>
                </a:effectLst>
              </a:rPr>
              <a:t>volume</a:t>
            </a:r>
            <a:r>
              <a:rPr lang="en-US" sz="2400" dirty="0">
                <a:solidFill>
                  <a:srgbClr val="0070C0"/>
                </a:solidFill>
                <a:effectLst>
                  <a:outerShdw blurRad="38100" dist="38100" dir="2700000" algn="tl">
                    <a:srgbClr val="000000">
                      <a:alpha val="43137"/>
                    </a:srgbClr>
                  </a:outerShdw>
                </a:effectLst>
              </a:rPr>
              <a:t> that the gas molecules occupy </a:t>
            </a:r>
            <a:r>
              <a:rPr lang="en-US" sz="2400" dirty="0">
                <a:solidFill>
                  <a:srgbClr val="00B050"/>
                </a:solidFill>
                <a:effectLst>
                  <a:outerShdw blurRad="38100" dist="38100" dir="2700000" algn="tl">
                    <a:srgbClr val="000000">
                      <a:alpha val="43137"/>
                    </a:srgbClr>
                  </a:outerShdw>
                </a:effectLst>
              </a:rPr>
              <a:t>is significant</a:t>
            </a:r>
            <a:r>
              <a:rPr lang="en-US" sz="2400" dirty="0">
                <a:solidFill>
                  <a:srgbClr val="0070C0"/>
                </a:solidFill>
                <a:effectLst>
                  <a:outerShdw blurRad="38100" dist="38100" dir="2700000" algn="tl">
                    <a:srgbClr val="000000">
                      <a:alpha val="43137"/>
                    </a:srgbClr>
                  </a:outerShdw>
                </a:effectLst>
              </a:rPr>
              <a:t> compared to the region in which they are contained</a:t>
            </a:r>
            <a:r>
              <a:rPr lang="en-US" altLang="en-US" sz="2400" dirty="0">
                <a:solidFill>
                  <a:srgbClr val="FF0000"/>
                </a:solidFill>
                <a:effectLst>
                  <a:outerShdw blurRad="38100" dist="38100" dir="2700000" algn="tl">
                    <a:srgbClr val="000000">
                      <a:alpha val="43137"/>
                    </a:srgbClr>
                  </a:outerShdw>
                </a:effectLst>
              </a:rPr>
              <a:t>.</a:t>
            </a:r>
          </a:p>
        </p:txBody>
      </p:sp>
      <p:cxnSp>
        <p:nvCxnSpPr>
          <p:cNvPr id="4" name="Straight Connector 3">
            <a:extLst>
              <a:ext uri="{FF2B5EF4-FFF2-40B4-BE49-F238E27FC236}">
                <a16:creationId xmlns:a16="http://schemas.microsoft.com/office/drawing/2014/main" id="{B8BF8CEC-A596-4CD2-A0DA-0C40D546A2F6}"/>
              </a:ext>
            </a:extLst>
          </p:cNvPr>
          <p:cNvCxnSpPr/>
          <p:nvPr/>
        </p:nvCxnSpPr>
        <p:spPr bwMode="auto">
          <a:xfrm>
            <a:off x="4724400" y="3428999"/>
            <a:ext cx="35814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3448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18">
                                            <p:txEl>
                                              <p:pRg st="0" end="0"/>
                                            </p:txEl>
                                          </p:spTgt>
                                        </p:tgtEl>
                                        <p:attrNameLst>
                                          <p:attrName>style.visibility</p:attrName>
                                        </p:attrNameLst>
                                      </p:cBhvr>
                                      <p:to>
                                        <p:strVal val="visible"/>
                                      </p:to>
                                    </p:set>
                                    <p:animEffect transition="in" filter="fade">
                                      <p:cBhvr>
                                        <p:cTn id="17" dur="500"/>
                                        <p:tgtEl>
                                          <p:spTgt spid="389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918">
                                            <p:txEl>
                                              <p:pRg st="1" end="1"/>
                                            </p:txEl>
                                          </p:spTgt>
                                        </p:tgtEl>
                                        <p:attrNameLst>
                                          <p:attrName>style.visibility</p:attrName>
                                        </p:attrNameLst>
                                      </p:cBhvr>
                                      <p:to>
                                        <p:strVal val="visible"/>
                                      </p:to>
                                    </p:set>
                                    <p:animEffect transition="in" filter="fade">
                                      <p:cBhvr>
                                        <p:cTn id="22" dur="500"/>
                                        <p:tgtEl>
                                          <p:spTgt spid="389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8" name="Text Box 6"/>
          <p:cNvSpPr txBox="1">
            <a:spLocks noChangeArrowheads="1"/>
          </p:cNvSpPr>
          <p:nvPr/>
        </p:nvSpPr>
        <p:spPr bwMode="auto">
          <a:xfrm>
            <a:off x="1772" y="809711"/>
            <a:ext cx="3655828" cy="6062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spcBef>
                <a:spcPct val="50000"/>
              </a:spcBef>
            </a:pPr>
            <a:r>
              <a:rPr lang="en-US" sz="2800" dirty="0">
                <a:solidFill>
                  <a:srgbClr val="FFFF00"/>
                </a:solidFill>
                <a:effectLst>
                  <a:outerShdw blurRad="38100" dist="38100" dir="2700000" algn="tl">
                    <a:srgbClr val="000000">
                      <a:alpha val="43137"/>
                    </a:srgbClr>
                  </a:outerShdw>
                </a:effectLst>
              </a:rPr>
              <a:t>Ideal gas behavior exists at STP (dotted line).</a:t>
            </a:r>
          </a:p>
          <a:p>
            <a:pPr>
              <a:spcBef>
                <a:spcPct val="50000"/>
              </a:spcBef>
            </a:pPr>
            <a:r>
              <a:rPr lang="en-US" altLang="en-US" sz="3200" dirty="0">
                <a:solidFill>
                  <a:srgbClr val="FF0000"/>
                </a:solidFill>
                <a:effectLst>
                  <a:outerShdw blurRad="38100" dist="38100" dir="2700000" algn="tl">
                    <a:srgbClr val="000000">
                      <a:alpha val="43137"/>
                    </a:srgbClr>
                  </a:outerShdw>
                </a:effectLst>
              </a:rPr>
              <a:t>LOW temperatures </a:t>
            </a:r>
            <a:r>
              <a:rPr lang="en-US" altLang="en-US" sz="2400" dirty="0">
                <a:solidFill>
                  <a:srgbClr val="FF0000"/>
                </a:solidFill>
                <a:effectLst>
                  <a:outerShdw blurRad="38100" dist="38100" dir="2700000" algn="tl">
                    <a:srgbClr val="000000">
                      <a:alpha val="43137"/>
                    </a:srgbClr>
                  </a:outerShdw>
                </a:effectLst>
              </a:rPr>
              <a:t>(molecules move slower … more attractions</a:t>
            </a:r>
            <a:r>
              <a:rPr lang="en-US" altLang="en-US" sz="3200" dirty="0">
                <a:solidFill>
                  <a:srgbClr val="FF0000"/>
                </a:solidFill>
                <a:effectLst>
                  <a:outerShdw blurRad="38100" dist="38100" dir="2700000" algn="tl">
                    <a:srgbClr val="000000">
                      <a:alpha val="43137"/>
                    </a:srgbClr>
                  </a:outerShdw>
                </a:effectLst>
              </a:rPr>
              <a:t>)</a:t>
            </a:r>
          </a:p>
          <a:p>
            <a:pPr>
              <a:spcBef>
                <a:spcPct val="50000"/>
              </a:spcBef>
            </a:pPr>
            <a:r>
              <a:rPr lang="en-US" altLang="en-US" sz="3200" dirty="0">
                <a:solidFill>
                  <a:srgbClr val="0070C0"/>
                </a:solidFill>
                <a:effectLst>
                  <a:outerShdw blurRad="38100" dist="38100" dir="2700000" algn="tl">
                    <a:srgbClr val="000000">
                      <a:alpha val="43137"/>
                    </a:srgbClr>
                  </a:outerShdw>
                </a:effectLst>
              </a:rPr>
              <a:t>and </a:t>
            </a:r>
            <a:r>
              <a:rPr lang="en-US" altLang="en-US" sz="3200" dirty="0">
                <a:solidFill>
                  <a:srgbClr val="00B050"/>
                </a:solidFill>
                <a:effectLst>
                  <a:outerShdw blurRad="38100" dist="38100" dir="2700000" algn="tl">
                    <a:srgbClr val="000000">
                      <a:alpha val="43137"/>
                    </a:srgbClr>
                  </a:outerShdw>
                </a:effectLst>
              </a:rPr>
              <a:t>HIGH pressures </a:t>
            </a:r>
            <a:r>
              <a:rPr lang="en-US" altLang="en-US" sz="2400" dirty="0">
                <a:solidFill>
                  <a:srgbClr val="00B050"/>
                </a:solidFill>
                <a:effectLst>
                  <a:outerShdw blurRad="38100" dist="38100" dir="2700000" algn="tl">
                    <a:srgbClr val="000000">
                      <a:alpha val="43137"/>
                    </a:srgbClr>
                  </a:outerShdw>
                </a:effectLst>
              </a:rPr>
              <a:t>(more collisions in less volume) </a:t>
            </a:r>
            <a:r>
              <a:rPr lang="en-US" altLang="en-US" sz="3200" dirty="0">
                <a:solidFill>
                  <a:srgbClr val="0070C0"/>
                </a:solidFill>
                <a:effectLst>
                  <a:outerShdw blurRad="38100" dist="38100" dir="2700000" algn="tl">
                    <a:srgbClr val="000000">
                      <a:alpha val="43137"/>
                    </a:srgbClr>
                  </a:outerShdw>
                </a:effectLst>
              </a:rPr>
              <a:t>show significant deviations from the ideal gas law.</a:t>
            </a:r>
            <a:endParaRPr lang="en-US" altLang="en-US" sz="3200" dirty="0">
              <a:solidFill>
                <a:srgbClr val="FF0000"/>
              </a:solidFill>
              <a:effectLst>
                <a:outerShdw blurRad="38100" dist="38100" dir="2700000" algn="tl">
                  <a:srgbClr val="000000">
                    <a:alpha val="43137"/>
                  </a:srgbClr>
                </a:outerShdw>
              </a:effectLst>
            </a:endParaRPr>
          </a:p>
        </p:txBody>
      </p:sp>
      <p:sp>
        <p:nvSpPr>
          <p:cNvPr id="5" name="Rectangle 2"/>
          <p:cNvSpPr>
            <a:spLocks noGrp="1" noChangeArrowheads="1"/>
          </p:cNvSpPr>
          <p:nvPr>
            <p:ph type="title"/>
          </p:nvPr>
        </p:nvSpPr>
        <p:spPr>
          <a:xfrm>
            <a:off x="2285996" y="76200"/>
            <a:ext cx="4572004" cy="609600"/>
          </a:xfrm>
          <a:solidFill>
            <a:srgbClr val="FFFF00"/>
          </a:solidFill>
        </p:spPr>
        <p:txBody>
          <a:bodyPr/>
          <a:lstStyle/>
          <a:p>
            <a:pPr algn="ctr"/>
            <a:r>
              <a:rPr lang="en-US" sz="2700" dirty="0">
                <a:solidFill>
                  <a:schemeClr val="tx2"/>
                </a:solidFill>
                <a:effectLst>
                  <a:outerShdw blurRad="38100" dist="38100" dir="2700000" algn="tl">
                    <a:srgbClr val="000000">
                      <a:alpha val="43137"/>
                    </a:srgbClr>
                  </a:outerShdw>
                </a:effectLst>
                <a:latin typeface="Arial" pitchFamily="34" charset="0"/>
                <a:cs typeface="Arial" pitchFamily="34" charset="0"/>
              </a:rPr>
              <a:t>Ideal Gases &amp; Real Gases</a:t>
            </a:r>
          </a:p>
        </p:txBody>
      </p:sp>
      <p:pic>
        <p:nvPicPr>
          <p:cNvPr id="2" name="Picture 1">
            <a:extLst>
              <a:ext uri="{FF2B5EF4-FFF2-40B4-BE49-F238E27FC236}">
                <a16:creationId xmlns:a16="http://schemas.microsoft.com/office/drawing/2014/main" id="{A8C9202B-E59C-4A6B-A16E-7DDDB84CF9FC}"/>
              </a:ext>
            </a:extLst>
          </p:cNvPr>
          <p:cNvPicPr>
            <a:picLocks noChangeAspect="1"/>
          </p:cNvPicPr>
          <p:nvPr/>
        </p:nvPicPr>
        <p:blipFill>
          <a:blip r:embed="rId3"/>
          <a:stretch>
            <a:fillRect/>
          </a:stretch>
        </p:blipFill>
        <p:spPr>
          <a:xfrm>
            <a:off x="3657600" y="1081964"/>
            <a:ext cx="5486400" cy="5395370"/>
          </a:xfrm>
          <a:prstGeom prst="rect">
            <a:avLst/>
          </a:prstGeom>
        </p:spPr>
      </p:pic>
    </p:spTree>
    <p:extLst>
      <p:ext uri="{BB962C8B-B14F-4D97-AF65-F5344CB8AC3E}">
        <p14:creationId xmlns:p14="http://schemas.microsoft.com/office/powerpoint/2010/main" val="372761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8">
                                            <p:txEl>
                                              <p:pRg st="0" end="0"/>
                                            </p:txEl>
                                          </p:spTgt>
                                        </p:tgtEl>
                                        <p:attrNameLst>
                                          <p:attrName>style.visibility</p:attrName>
                                        </p:attrNameLst>
                                      </p:cBhvr>
                                      <p:to>
                                        <p:strVal val="visible"/>
                                      </p:to>
                                    </p:set>
                                    <p:animEffect transition="in" filter="fade">
                                      <p:cBhvr>
                                        <p:cTn id="7" dur="500"/>
                                        <p:tgtEl>
                                          <p:spTgt spid="389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18">
                                            <p:txEl>
                                              <p:pRg st="1" end="1"/>
                                            </p:txEl>
                                          </p:spTgt>
                                        </p:tgtEl>
                                        <p:attrNameLst>
                                          <p:attrName>style.visibility</p:attrName>
                                        </p:attrNameLst>
                                      </p:cBhvr>
                                      <p:to>
                                        <p:strVal val="visible"/>
                                      </p:to>
                                    </p:set>
                                    <p:animEffect transition="in" filter="fade">
                                      <p:cBhvr>
                                        <p:cTn id="12" dur="500"/>
                                        <p:tgtEl>
                                          <p:spTgt spid="389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18">
                                            <p:txEl>
                                              <p:pRg st="2" end="2"/>
                                            </p:txEl>
                                          </p:spTgt>
                                        </p:tgtEl>
                                        <p:attrNameLst>
                                          <p:attrName>style.visibility</p:attrName>
                                        </p:attrNameLst>
                                      </p:cBhvr>
                                      <p:to>
                                        <p:strVal val="visible"/>
                                      </p:to>
                                    </p:set>
                                    <p:animEffect transition="in" filter="fade">
                                      <p:cBhvr>
                                        <p:cTn id="17" dur="500"/>
                                        <p:tgtEl>
                                          <p:spTgt spid="389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17" y="692116"/>
            <a:ext cx="8534401" cy="5832154"/>
          </a:xfrm>
          <a:prstGeom prst="rect">
            <a:avLst/>
          </a:prstGeom>
          <a:noFill/>
        </p:spPr>
        <p:txBody>
          <a:bodyPr wrap="square" lIns="91229" tIns="45615" rIns="91229" bIns="45615" rtlCol="0">
            <a:spAutoFit/>
          </a:bodyPr>
          <a:lstStyle/>
          <a:p>
            <a:pPr algn="ctr"/>
            <a:endParaRPr lang="en-US" sz="1100" dirty="0"/>
          </a:p>
          <a:p>
            <a:pPr>
              <a:spcAft>
                <a:spcPts val="1200"/>
              </a:spcAft>
            </a:pPr>
            <a:r>
              <a:rPr lang="en-US" dirty="0">
                <a:solidFill>
                  <a:schemeClr val="tx1"/>
                </a:solidFill>
                <a:effectLst>
                  <a:outerShdw blurRad="38100" dist="38100" dir="2700000" algn="tl">
                    <a:srgbClr val="000000">
                      <a:alpha val="43137"/>
                    </a:srgbClr>
                  </a:outerShdw>
                </a:effectLst>
              </a:rPr>
              <a:t>Boyle’s Law :  volume, V  1/</a:t>
            </a:r>
            <a:r>
              <a:rPr lang="en-US" dirty="0">
                <a:effectLst>
                  <a:outerShdw blurRad="38100" dist="38100" dir="2700000" algn="tl">
                    <a:srgbClr val="000000">
                      <a:alpha val="43137"/>
                    </a:srgbClr>
                  </a:outerShdw>
                </a:effectLst>
              </a:rPr>
              <a:t>∝</a:t>
            </a:r>
            <a:r>
              <a:rPr lang="en-US" dirty="0">
                <a:solidFill>
                  <a:schemeClr val="tx1"/>
                </a:solidFill>
                <a:effectLst>
                  <a:outerShdw blurRad="38100" dist="38100" dir="2700000" algn="tl">
                    <a:srgbClr val="000000">
                      <a:alpha val="43137"/>
                    </a:srgbClr>
                  </a:outerShdw>
                </a:effectLst>
              </a:rPr>
              <a:t>  pressure, P</a:t>
            </a:r>
            <a:endParaRPr lang="en-US" dirty="0">
              <a:effectLst>
                <a:outerShdw blurRad="38100" dist="38100" dir="2700000" algn="tl">
                  <a:srgbClr val="000000">
                    <a:alpha val="43137"/>
                  </a:srgbClr>
                </a:outerShdw>
              </a:effectLst>
            </a:endParaRPr>
          </a:p>
          <a:p>
            <a:pPr>
              <a:spcAft>
                <a:spcPts val="1200"/>
              </a:spcAft>
            </a:pPr>
            <a:r>
              <a:rPr lang="en-US" dirty="0">
                <a:effectLst>
                  <a:outerShdw blurRad="38100" dist="38100" dir="2700000" algn="tl">
                    <a:srgbClr val="000000">
                      <a:alpha val="43137"/>
                    </a:srgbClr>
                  </a:outerShdw>
                </a:effectLst>
              </a:rPr>
              <a:t>Charles’ Law:  volume, V ∝  temperature, T</a:t>
            </a:r>
          </a:p>
          <a:p>
            <a:pPr>
              <a:spcAft>
                <a:spcPts val="1200"/>
              </a:spcAft>
            </a:pPr>
            <a:r>
              <a:rPr lang="en-US" dirty="0">
                <a:effectLst>
                  <a:outerShdw blurRad="38100" dist="38100" dir="2700000" algn="tl">
                    <a:srgbClr val="000000">
                      <a:alpha val="43137"/>
                    </a:srgbClr>
                  </a:outerShdw>
                </a:effectLst>
              </a:rPr>
              <a:t>Gay-Lussac’s Law:  Pressure, P ∝  temperature, T</a:t>
            </a:r>
          </a:p>
          <a:p>
            <a:pPr>
              <a:spcAft>
                <a:spcPts val="1200"/>
              </a:spcAft>
            </a:pPr>
            <a:r>
              <a:rPr lang="en-US" dirty="0">
                <a:solidFill>
                  <a:schemeClr val="tx1"/>
                </a:solidFill>
                <a:effectLst>
                  <a:outerShdw blurRad="38100" dist="38100" dir="2700000" algn="tl">
                    <a:srgbClr val="000000">
                      <a:alpha val="43137"/>
                    </a:srgbClr>
                  </a:outerShdw>
                </a:effectLst>
              </a:rPr>
              <a:t>Avogadro’s Law:  volume, V ∝ number of moles, n, of gas</a:t>
            </a:r>
            <a:endParaRPr lang="en-US" dirty="0">
              <a:effectLst>
                <a:outerShdw blurRad="38100" dist="38100" dir="2700000" algn="tl">
                  <a:srgbClr val="000000">
                    <a:alpha val="43137"/>
                  </a:srgbClr>
                </a:outerShdw>
              </a:effectLst>
            </a:endParaRPr>
          </a:p>
          <a:p>
            <a:endParaRPr lang="en-US" sz="1100"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So, we could say:   </a:t>
            </a:r>
            <a:r>
              <a:rPr lang="en-US" sz="2100" dirty="0">
                <a:solidFill>
                  <a:schemeClr val="accent2">
                    <a:lumMod val="50000"/>
                  </a:schemeClr>
                </a:solidFill>
                <a:effectLst>
                  <a:outerShdw blurRad="38100" dist="38100" dir="2700000" algn="tl">
                    <a:srgbClr val="000000">
                      <a:alpha val="43137"/>
                    </a:srgbClr>
                  </a:outerShdw>
                </a:effectLst>
              </a:rPr>
              <a:t>	</a:t>
            </a:r>
            <a:r>
              <a:rPr lang="en-US" sz="3200" dirty="0">
                <a:solidFill>
                  <a:schemeClr val="accent1">
                    <a:lumMod val="50000"/>
                  </a:schemeClr>
                </a:solidFill>
                <a:effectLst>
                  <a:outerShdw blurRad="38100" dist="38100" dir="2700000" algn="tl">
                    <a:srgbClr val="000000">
                      <a:alpha val="43137"/>
                    </a:srgbClr>
                  </a:outerShdw>
                </a:effectLst>
              </a:rPr>
              <a:t>V ∝ </a:t>
            </a:r>
            <a:r>
              <a:rPr lang="en-US" sz="3200" dirty="0" err="1">
                <a:solidFill>
                  <a:schemeClr val="accent1">
                    <a:lumMod val="50000"/>
                  </a:schemeClr>
                </a:solidFill>
                <a:effectLst>
                  <a:outerShdw blurRad="38100" dist="38100" dir="2700000" algn="tl">
                    <a:srgbClr val="000000">
                      <a:alpha val="43137"/>
                    </a:srgbClr>
                  </a:outerShdw>
                </a:effectLst>
              </a:rPr>
              <a:t>nT</a:t>
            </a:r>
            <a:r>
              <a:rPr lang="en-US" sz="3200" dirty="0">
                <a:solidFill>
                  <a:schemeClr val="accent1">
                    <a:lumMod val="50000"/>
                  </a:schemeClr>
                </a:solidFill>
                <a:effectLst>
                  <a:outerShdw blurRad="38100" dist="38100" dir="2700000" algn="tl">
                    <a:srgbClr val="000000">
                      <a:alpha val="43137"/>
                    </a:srgbClr>
                  </a:outerShdw>
                </a:effectLst>
              </a:rPr>
              <a:t>/P</a:t>
            </a:r>
            <a:endParaRPr lang="en-US" sz="2100" dirty="0">
              <a:solidFill>
                <a:schemeClr val="accent2">
                  <a:lumMod val="50000"/>
                </a:schemeClr>
              </a:solidFill>
              <a:effectLst>
                <a:outerShdw blurRad="38100" dist="38100" dir="2700000" algn="tl">
                  <a:srgbClr val="000000">
                    <a:alpha val="43137"/>
                  </a:srgbClr>
                </a:outerShdw>
              </a:effectLst>
            </a:endParaRPr>
          </a:p>
          <a:p>
            <a:endParaRPr lang="en-US" sz="1100" dirty="0">
              <a:solidFill>
                <a:schemeClr val="accent2">
                  <a:lumMod val="50000"/>
                </a:schemeClr>
              </a:solidFill>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To change a proportionality relationship into an equality, just requires multiplying by a constant, R. </a:t>
            </a:r>
          </a:p>
          <a:p>
            <a:endParaRPr lang="en-US" sz="1100" dirty="0">
              <a:solidFill>
                <a:schemeClr val="accent2">
                  <a:lumMod val="50000"/>
                </a:schemeClr>
              </a:solidFill>
              <a:effectLst>
                <a:outerShdw blurRad="38100" dist="38100" dir="2700000" algn="tl">
                  <a:srgbClr val="000000">
                    <a:alpha val="43137"/>
                  </a:srgbClr>
                </a:outerShdw>
              </a:effectLst>
            </a:endParaRPr>
          </a:p>
          <a:p>
            <a:pPr algn="ctr"/>
            <a:r>
              <a:rPr lang="en-US" dirty="0">
                <a:solidFill>
                  <a:schemeClr val="accent1">
                    <a:lumMod val="50000"/>
                  </a:schemeClr>
                </a:solidFill>
                <a:effectLst>
                  <a:outerShdw blurRad="38100" dist="38100" dir="2700000" algn="tl">
                    <a:srgbClr val="000000">
                      <a:alpha val="43137"/>
                    </a:srgbClr>
                  </a:outerShdw>
                </a:effectLst>
              </a:rPr>
              <a:t>V = R (</a:t>
            </a:r>
            <a:r>
              <a:rPr lang="en-US" dirty="0" err="1">
                <a:solidFill>
                  <a:schemeClr val="accent1">
                    <a:lumMod val="50000"/>
                  </a:schemeClr>
                </a:solidFill>
                <a:effectLst>
                  <a:outerShdw blurRad="38100" dist="38100" dir="2700000" algn="tl">
                    <a:srgbClr val="000000">
                      <a:alpha val="43137"/>
                    </a:srgbClr>
                  </a:outerShdw>
                </a:effectLst>
              </a:rPr>
              <a:t>nT</a:t>
            </a:r>
            <a:r>
              <a:rPr lang="en-US" dirty="0">
                <a:solidFill>
                  <a:schemeClr val="accent1">
                    <a:lumMod val="50000"/>
                  </a:schemeClr>
                </a:solidFill>
                <a:effectLst>
                  <a:outerShdw blurRad="38100" dist="38100" dir="2700000" algn="tl">
                    <a:srgbClr val="000000">
                      <a:alpha val="43137"/>
                    </a:srgbClr>
                  </a:outerShdw>
                </a:effectLst>
              </a:rPr>
              <a:t>/P)</a:t>
            </a:r>
            <a:r>
              <a:rPr lang="en-US" sz="2700" dirty="0">
                <a:solidFill>
                  <a:schemeClr val="accent1">
                    <a:lumMod val="50000"/>
                  </a:schemeClr>
                </a:solidFill>
                <a:effectLst>
                  <a:outerShdw blurRad="38100" dist="38100" dir="2700000" algn="tl">
                    <a:srgbClr val="000000">
                      <a:alpha val="43137"/>
                    </a:srgbClr>
                  </a:outerShdw>
                </a:effectLst>
              </a:rPr>
              <a:t>  </a:t>
            </a:r>
            <a:r>
              <a:rPr lang="en-US" dirty="0">
                <a:solidFill>
                  <a:schemeClr val="accent1">
                    <a:lumMod val="50000"/>
                  </a:schemeClr>
                </a:solidFill>
                <a:effectLst>
                  <a:outerShdw blurRad="38100" dist="38100" dir="2700000" algn="tl">
                    <a:srgbClr val="000000">
                      <a:alpha val="43137"/>
                    </a:srgbClr>
                  </a:outerShdw>
                </a:effectLst>
              </a:rPr>
              <a:t>or    V = </a:t>
            </a:r>
            <a:r>
              <a:rPr lang="en-US" dirty="0" err="1">
                <a:solidFill>
                  <a:schemeClr val="accent1">
                    <a:lumMod val="50000"/>
                  </a:schemeClr>
                </a:solidFill>
                <a:effectLst>
                  <a:outerShdw blurRad="38100" dist="38100" dir="2700000" algn="tl">
                    <a:srgbClr val="000000">
                      <a:alpha val="43137"/>
                    </a:srgbClr>
                  </a:outerShdw>
                </a:effectLst>
              </a:rPr>
              <a:t>RnT</a:t>
            </a:r>
            <a:r>
              <a:rPr lang="en-US" dirty="0">
                <a:solidFill>
                  <a:schemeClr val="accent1">
                    <a:lumMod val="50000"/>
                  </a:schemeClr>
                </a:solidFill>
                <a:effectLst>
                  <a:outerShdw blurRad="38100" dist="38100" dir="2700000" algn="tl">
                    <a:srgbClr val="000000">
                      <a:alpha val="43137"/>
                    </a:srgbClr>
                  </a:outerShdw>
                </a:effectLst>
              </a:rPr>
              <a:t>/P</a:t>
            </a:r>
            <a:endParaRPr lang="en-US" dirty="0">
              <a:effectLst>
                <a:outerShdw blurRad="38100" dist="38100" dir="2700000" algn="tl">
                  <a:srgbClr val="000000">
                    <a:alpha val="43137"/>
                  </a:srgbClr>
                </a:outerShdw>
              </a:effectLst>
            </a:endParaRPr>
          </a:p>
          <a:p>
            <a:pPr algn="ctr"/>
            <a:endParaRPr lang="en-US" sz="1500"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We rearrange this equation to form:</a:t>
            </a:r>
          </a:p>
          <a:p>
            <a:endParaRPr lang="en-US" sz="600" dirty="0">
              <a:solidFill>
                <a:schemeClr val="accent2">
                  <a:lumMod val="50000"/>
                </a:schemeClr>
              </a:solidFill>
              <a:effectLst>
                <a:outerShdw blurRad="38100" dist="38100" dir="2700000" algn="tl">
                  <a:srgbClr val="000000">
                    <a:alpha val="43137"/>
                  </a:srgbClr>
                </a:outerShdw>
              </a:effectLst>
            </a:endParaRPr>
          </a:p>
          <a:p>
            <a:pPr algn="ctr"/>
            <a:r>
              <a:rPr lang="en-US" sz="2100" dirty="0">
                <a:solidFill>
                  <a:srgbClr val="C00000"/>
                </a:solidFill>
                <a:effectLst>
                  <a:outerShdw blurRad="38100" dist="38100" dir="2700000" algn="tl">
                    <a:srgbClr val="000000">
                      <a:alpha val="43137"/>
                    </a:srgbClr>
                  </a:outerShdw>
                </a:effectLst>
              </a:rPr>
              <a:t> </a:t>
            </a:r>
            <a:r>
              <a:rPr lang="en-US" sz="4800" dirty="0">
                <a:solidFill>
                  <a:srgbClr val="FF0000"/>
                </a:solidFill>
                <a:effectLst>
                  <a:outerShdw blurRad="38100" dist="38100" dir="2700000" algn="tl">
                    <a:srgbClr val="000000">
                      <a:alpha val="43137"/>
                    </a:srgbClr>
                  </a:outerShdw>
                </a:effectLst>
              </a:rPr>
              <a:t>PV = </a:t>
            </a:r>
            <a:r>
              <a:rPr lang="en-US" sz="4800" dirty="0" err="1">
                <a:solidFill>
                  <a:srgbClr val="FF0000"/>
                </a:solidFill>
                <a:effectLst>
                  <a:outerShdw blurRad="38100" dist="38100" dir="2700000" algn="tl">
                    <a:srgbClr val="000000">
                      <a:alpha val="43137"/>
                    </a:srgbClr>
                  </a:outerShdw>
                </a:effectLst>
              </a:rPr>
              <a:t>nRT</a:t>
            </a:r>
            <a:endParaRPr lang="en-US" sz="4800" dirty="0">
              <a:solidFill>
                <a:srgbClr val="FF000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0"/>
          </p:nvPr>
        </p:nvSpPr>
        <p:spPr/>
        <p:txBody>
          <a:bodyPr/>
          <a:lstStyle/>
          <a:p>
            <a:r>
              <a:rPr lang="en-US" altLang="en-US"/>
              <a:t>Chapter 14 Gas Laws</a:t>
            </a:r>
          </a:p>
        </p:txBody>
      </p:sp>
      <p:sp>
        <p:nvSpPr>
          <p:cNvPr id="5" name="Rectangle 2"/>
          <p:cNvSpPr txBox="1">
            <a:spLocks noChangeArrowheads="1"/>
          </p:cNvSpPr>
          <p:nvPr/>
        </p:nvSpPr>
        <p:spPr>
          <a:xfrm>
            <a:off x="2590800" y="76200"/>
            <a:ext cx="4038604" cy="609600"/>
          </a:xfrm>
          <a:prstGeom prst="rect">
            <a:avLst/>
          </a:prstGeom>
          <a:solidFill>
            <a:srgbClr val="00B050"/>
          </a:solidFill>
        </p:spPr>
        <p:txBody>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14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230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846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461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sz="2700">
                <a:solidFill>
                  <a:schemeClr val="tx2"/>
                </a:solidFill>
                <a:effectLst>
                  <a:outerShdw blurRad="38100" dist="38100" dir="2700000" algn="tl">
                    <a:srgbClr val="000000">
                      <a:alpha val="43137"/>
                    </a:srgbClr>
                  </a:outerShdw>
                </a:effectLst>
                <a:latin typeface="Arial" pitchFamily="34" charset="0"/>
                <a:cs typeface="Arial" pitchFamily="34" charset="0"/>
              </a:rPr>
              <a:t>Ideal Gases</a:t>
            </a:r>
            <a:endParaRPr lang="en-US" sz="2700"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6281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fade">
                                      <p:cBhvr>
                                        <p:cTn id="42" dur="500"/>
                                        <p:tgtEl>
                                          <p:spTgt spid="2">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animEffect transition="in" filter="fade">
                                      <p:cBhvr>
                                        <p:cTn id="4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152400" y="838200"/>
            <a:ext cx="8686818" cy="5867400"/>
          </a:xfrm>
        </p:spPr>
        <p:txBody>
          <a:bodyPr/>
          <a:lstStyle/>
          <a:p>
            <a:pPr marL="0" indent="0"/>
            <a:r>
              <a:rPr lang="en-US" sz="2400" dirty="0">
                <a:solidFill>
                  <a:srgbClr val="7030A0"/>
                </a:solidFill>
                <a:sym typeface="Wingdings" pitchFamily="2" charset="2"/>
              </a:rPr>
              <a:t>Determine the number of moles of air present in 1.35 L at 100. </a:t>
            </a:r>
            <a:r>
              <a:rPr lang="en-US" sz="2400" dirty="0" err="1">
                <a:solidFill>
                  <a:srgbClr val="7030A0"/>
                </a:solidFill>
                <a:sym typeface="Wingdings" pitchFamily="2" charset="2"/>
              </a:rPr>
              <a:t>kPa</a:t>
            </a:r>
            <a:r>
              <a:rPr lang="en-US" sz="2400" dirty="0">
                <a:solidFill>
                  <a:srgbClr val="7030A0"/>
                </a:solidFill>
                <a:sym typeface="Wingdings" pitchFamily="2" charset="2"/>
              </a:rPr>
              <a:t> and 17.0°C. (R = </a:t>
            </a:r>
            <a:r>
              <a:rPr lang="en-US" sz="2400" i="1" dirty="0">
                <a:solidFill>
                  <a:srgbClr val="7030A0"/>
                </a:solidFill>
              </a:rPr>
              <a:t>8.317 </a:t>
            </a:r>
            <a:r>
              <a:rPr lang="en-US" sz="2400" i="1" dirty="0" err="1">
                <a:solidFill>
                  <a:srgbClr val="7030A0"/>
                </a:solidFill>
              </a:rPr>
              <a:t>liter•kPa</a:t>
            </a:r>
            <a:r>
              <a:rPr lang="en-US" sz="2400" i="1" dirty="0">
                <a:solidFill>
                  <a:srgbClr val="7030A0"/>
                </a:solidFill>
              </a:rPr>
              <a:t> / </a:t>
            </a:r>
            <a:r>
              <a:rPr lang="en-US" sz="2400" i="1" dirty="0" err="1">
                <a:solidFill>
                  <a:srgbClr val="7030A0"/>
                </a:solidFill>
              </a:rPr>
              <a:t>mol•K</a:t>
            </a:r>
            <a:r>
              <a:rPr lang="en-US" sz="2400" i="1" dirty="0">
                <a:solidFill>
                  <a:srgbClr val="7030A0"/>
                </a:solidFill>
              </a:rPr>
              <a:t>).</a:t>
            </a:r>
            <a:endParaRPr lang="en-US" altLang="en-US" sz="2400" dirty="0">
              <a:solidFill>
                <a:srgbClr val="7030A0"/>
              </a:solidFill>
            </a:endParaRPr>
          </a:p>
          <a:p>
            <a:pPr marL="0" indent="0"/>
            <a:r>
              <a:rPr lang="en-US" altLang="en-US" sz="2300" b="0" dirty="0">
                <a:solidFill>
                  <a:schemeClr val="tx1"/>
                </a:solidFill>
              </a:rPr>
              <a:t>		</a:t>
            </a:r>
            <a:endParaRPr lang="en-US" altLang="en-US" sz="4000" b="0" dirty="0">
              <a:solidFill>
                <a:schemeClr val="tx1"/>
              </a:solidFill>
            </a:endParaRPr>
          </a:p>
          <a:p>
            <a:pPr marL="0" indent="0">
              <a:tabLst>
                <a:tab pos="2293938" algn="l"/>
              </a:tabLst>
            </a:pPr>
            <a:r>
              <a:rPr lang="en-US" altLang="en-US" sz="4000" b="0" dirty="0">
                <a:solidFill>
                  <a:schemeClr val="tx1"/>
                </a:solidFill>
              </a:rPr>
              <a:t>  </a:t>
            </a:r>
          </a:p>
        </p:txBody>
      </p:sp>
      <p:sp>
        <p:nvSpPr>
          <p:cNvPr id="3" name="TextBox 2"/>
          <p:cNvSpPr txBox="1"/>
          <p:nvPr/>
        </p:nvSpPr>
        <p:spPr>
          <a:xfrm>
            <a:off x="1981201" y="152406"/>
            <a:ext cx="5105399" cy="446064"/>
          </a:xfrm>
          <a:prstGeom prst="rect">
            <a:avLst/>
          </a:prstGeom>
          <a:noFill/>
        </p:spPr>
        <p:txBody>
          <a:bodyPr wrap="square" lIns="91229" tIns="45615" rIns="91229" bIns="45615" rtlCol="0">
            <a:spAutoFit/>
          </a:bodyPr>
          <a:lstStyle/>
          <a:p>
            <a:pPr algn="ctr"/>
            <a:r>
              <a:rPr lang="en-US" dirty="0">
                <a:solidFill>
                  <a:srgbClr val="C00000"/>
                </a:solidFill>
                <a:effectLst>
                  <a:outerShdw blurRad="38100" dist="38100" dir="2700000" algn="tl">
                    <a:srgbClr val="000000">
                      <a:alpha val="43137"/>
                    </a:srgbClr>
                  </a:outerShdw>
                </a:effectLst>
              </a:rPr>
              <a:t>Ideal Gas Law Problem</a:t>
            </a:r>
          </a:p>
        </p:txBody>
      </p:sp>
      <p:sp>
        <p:nvSpPr>
          <p:cNvPr id="4" name="Footer Placeholder 3"/>
          <p:cNvSpPr>
            <a:spLocks noGrp="1"/>
          </p:cNvSpPr>
          <p:nvPr>
            <p:ph type="ftr" sz="quarter" idx="10"/>
          </p:nvPr>
        </p:nvSpPr>
        <p:spPr/>
        <p:txBody>
          <a:bodyPr/>
          <a:lstStyle/>
          <a:p>
            <a:r>
              <a:rPr lang="en-US" altLang="en-US">
                <a:solidFill>
                  <a:srgbClr val="000000"/>
                </a:solidFill>
              </a:rPr>
              <a:t>Chapter 14 Gas Laws</a:t>
            </a:r>
          </a:p>
        </p:txBody>
      </p:sp>
    </p:spTree>
    <p:extLst>
      <p:ext uri="{BB962C8B-B14F-4D97-AF65-F5344CB8AC3E}">
        <p14:creationId xmlns:p14="http://schemas.microsoft.com/office/powerpoint/2010/main" val="4009964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152400" y="838200"/>
            <a:ext cx="8686818" cy="5867400"/>
          </a:xfrm>
        </p:spPr>
        <p:txBody>
          <a:bodyPr/>
          <a:lstStyle/>
          <a:p>
            <a:pPr marL="0" indent="0"/>
            <a:r>
              <a:rPr lang="en-US" sz="2400" dirty="0">
                <a:solidFill>
                  <a:srgbClr val="7030A0"/>
                </a:solidFill>
                <a:sym typeface="Wingdings" pitchFamily="2" charset="2"/>
              </a:rPr>
              <a:t>Determine the number of </a:t>
            </a:r>
            <a:r>
              <a:rPr lang="en-US" sz="2400" dirty="0">
                <a:solidFill>
                  <a:srgbClr val="FFFF00"/>
                </a:solidFill>
                <a:effectLst>
                  <a:outerShdw blurRad="38100" dist="38100" dir="2700000" algn="tl">
                    <a:srgbClr val="000000">
                      <a:alpha val="43137"/>
                    </a:srgbClr>
                  </a:outerShdw>
                </a:effectLst>
                <a:sym typeface="Wingdings" pitchFamily="2" charset="2"/>
              </a:rPr>
              <a:t>moles</a:t>
            </a:r>
            <a:r>
              <a:rPr lang="en-US" sz="2400" dirty="0">
                <a:solidFill>
                  <a:srgbClr val="7030A0"/>
                </a:solidFill>
                <a:sym typeface="Wingdings" pitchFamily="2" charset="2"/>
              </a:rPr>
              <a:t> of air present in 1.35 L (</a:t>
            </a:r>
            <a:r>
              <a:rPr lang="en-US" sz="2400" dirty="0">
                <a:solidFill>
                  <a:srgbClr val="FFFFFF"/>
                </a:solidFill>
                <a:sym typeface="Wingdings" pitchFamily="2" charset="2"/>
              </a:rPr>
              <a:t>V</a:t>
            </a:r>
            <a:r>
              <a:rPr lang="en-US" sz="2400" dirty="0">
                <a:solidFill>
                  <a:srgbClr val="7030A0"/>
                </a:solidFill>
                <a:sym typeface="Wingdings" pitchFamily="2" charset="2"/>
              </a:rPr>
              <a:t>) at 100. kPa (</a:t>
            </a:r>
            <a:r>
              <a:rPr lang="en-US" sz="2400" dirty="0">
                <a:solidFill>
                  <a:srgbClr val="FFFFFF"/>
                </a:solidFill>
                <a:sym typeface="Wingdings" pitchFamily="2" charset="2"/>
              </a:rPr>
              <a:t>P</a:t>
            </a:r>
            <a:r>
              <a:rPr lang="en-US" sz="2400" dirty="0">
                <a:solidFill>
                  <a:srgbClr val="7030A0"/>
                </a:solidFill>
                <a:sym typeface="Wingdings" pitchFamily="2" charset="2"/>
              </a:rPr>
              <a:t>) and 17.0 ⁰C (</a:t>
            </a:r>
            <a:r>
              <a:rPr lang="en-US" sz="2400" dirty="0">
                <a:solidFill>
                  <a:srgbClr val="FFFFFF"/>
                </a:solidFill>
                <a:sym typeface="Wingdings" pitchFamily="2" charset="2"/>
              </a:rPr>
              <a:t>T</a:t>
            </a:r>
            <a:r>
              <a:rPr lang="en-US" sz="2400" dirty="0">
                <a:solidFill>
                  <a:srgbClr val="7030A0"/>
                </a:solidFill>
                <a:sym typeface="Wingdings" pitchFamily="2" charset="2"/>
              </a:rPr>
              <a:t>). (R = </a:t>
            </a:r>
            <a:r>
              <a:rPr lang="en-US" sz="2400" i="1" dirty="0">
                <a:solidFill>
                  <a:srgbClr val="7030A0"/>
                </a:solidFill>
              </a:rPr>
              <a:t>8.317 </a:t>
            </a:r>
            <a:r>
              <a:rPr lang="en-US" sz="2400" i="1" dirty="0" err="1">
                <a:solidFill>
                  <a:srgbClr val="7030A0"/>
                </a:solidFill>
              </a:rPr>
              <a:t>liter•kPa</a:t>
            </a:r>
            <a:r>
              <a:rPr lang="en-US" sz="2400" i="1" dirty="0">
                <a:solidFill>
                  <a:srgbClr val="7030A0"/>
                </a:solidFill>
              </a:rPr>
              <a:t> / </a:t>
            </a:r>
            <a:r>
              <a:rPr lang="en-US" sz="2400" i="1" dirty="0" err="1">
                <a:solidFill>
                  <a:srgbClr val="7030A0"/>
                </a:solidFill>
              </a:rPr>
              <a:t>mol•K</a:t>
            </a:r>
            <a:r>
              <a:rPr lang="en-US" sz="2400" i="1" dirty="0">
                <a:solidFill>
                  <a:srgbClr val="7030A0"/>
                </a:solidFill>
              </a:rPr>
              <a:t>).</a:t>
            </a:r>
            <a:endParaRPr lang="en-US" altLang="en-US" sz="800" b="0" dirty="0">
              <a:solidFill>
                <a:srgbClr val="7030A0"/>
              </a:solidFill>
            </a:endParaRPr>
          </a:p>
          <a:p>
            <a:pPr marL="0" indent="0"/>
            <a:r>
              <a:rPr lang="en-US" altLang="en-US" sz="2300" b="0" dirty="0">
                <a:solidFill>
                  <a:schemeClr val="tx1"/>
                </a:solidFill>
              </a:rPr>
              <a:t>		</a:t>
            </a:r>
            <a:r>
              <a:rPr lang="en-US" altLang="en-US" sz="2300" b="0" dirty="0">
                <a:solidFill>
                  <a:srgbClr val="00B050"/>
                </a:solidFill>
                <a:effectLst>
                  <a:outerShdw blurRad="38100" dist="38100" dir="2700000" algn="tl">
                    <a:srgbClr val="000000">
                      <a:alpha val="43137"/>
                    </a:srgbClr>
                  </a:outerShdw>
                </a:effectLst>
              </a:rPr>
              <a:t>T = 17.0</a:t>
            </a:r>
            <a:r>
              <a:rPr lang="en-US" altLang="en-US" sz="2300" b="0" baseline="30000" dirty="0">
                <a:solidFill>
                  <a:srgbClr val="00B050"/>
                </a:solidFill>
                <a:effectLst>
                  <a:outerShdw blurRad="38100" dist="38100" dir="2700000" algn="tl">
                    <a:srgbClr val="000000">
                      <a:alpha val="43137"/>
                    </a:srgbClr>
                  </a:outerShdw>
                </a:effectLst>
              </a:rPr>
              <a:t>o </a:t>
            </a:r>
            <a:r>
              <a:rPr lang="en-US" altLang="en-US" sz="2300" b="0" dirty="0">
                <a:solidFill>
                  <a:srgbClr val="00B050"/>
                </a:solidFill>
                <a:effectLst>
                  <a:outerShdw blurRad="38100" dist="38100" dir="2700000" algn="tl">
                    <a:srgbClr val="000000">
                      <a:alpha val="43137"/>
                    </a:srgbClr>
                  </a:outerShdw>
                </a:effectLst>
              </a:rPr>
              <a:t>C + 273. = 290. K</a:t>
            </a:r>
          </a:p>
          <a:p>
            <a:pPr marL="0" indent="0"/>
            <a:r>
              <a:rPr lang="en-US" altLang="en-US" sz="2300" b="0" dirty="0">
                <a:solidFill>
                  <a:schemeClr val="tx1"/>
                </a:solidFill>
              </a:rPr>
              <a:t>		</a:t>
            </a:r>
          </a:p>
          <a:p>
            <a:pPr marL="0" indent="0"/>
            <a:r>
              <a:rPr lang="en-US" altLang="en-US" sz="4000" b="0" dirty="0">
                <a:solidFill>
                  <a:schemeClr val="tx1"/>
                </a:solidFill>
              </a:rPr>
              <a:t>		PV = </a:t>
            </a:r>
            <a:r>
              <a:rPr lang="en-US" altLang="en-US" sz="4000" b="0" dirty="0" err="1">
                <a:solidFill>
                  <a:srgbClr val="FF0000"/>
                </a:solidFill>
              </a:rPr>
              <a:t>n</a:t>
            </a:r>
            <a:r>
              <a:rPr lang="en-US" altLang="en-US" sz="4000" b="0" dirty="0" err="1">
                <a:solidFill>
                  <a:schemeClr val="tx1"/>
                </a:solidFill>
              </a:rPr>
              <a:t>RT</a:t>
            </a:r>
            <a:endParaRPr lang="en-US" altLang="en-US" sz="4000" b="0" dirty="0">
              <a:solidFill>
                <a:schemeClr val="tx1"/>
              </a:solidFill>
            </a:endParaRPr>
          </a:p>
          <a:p>
            <a:pPr marL="0" indent="0"/>
            <a:endParaRPr lang="en-US" altLang="en-US" sz="4000" b="0" dirty="0">
              <a:solidFill>
                <a:schemeClr val="tx1"/>
              </a:solidFill>
            </a:endParaRPr>
          </a:p>
          <a:p>
            <a:pPr marL="0" indent="0">
              <a:tabLst>
                <a:tab pos="2293938" algn="l"/>
              </a:tabLst>
            </a:pPr>
            <a:r>
              <a:rPr lang="en-US" altLang="en-US" sz="4000" b="0" dirty="0">
                <a:solidFill>
                  <a:schemeClr val="tx1"/>
                </a:solidFill>
              </a:rPr>
              <a:t>  n = 	</a:t>
            </a:r>
            <a:r>
              <a:rPr lang="en-US" altLang="en-US" sz="4000" b="0" u="sng" dirty="0">
                <a:solidFill>
                  <a:schemeClr val="tx1"/>
                </a:solidFill>
              </a:rPr>
              <a:t>(100. </a:t>
            </a:r>
            <a:r>
              <a:rPr lang="en-US" altLang="en-US" sz="4000" b="0" u="sng" dirty="0" err="1">
                <a:solidFill>
                  <a:schemeClr val="tx1"/>
                </a:solidFill>
              </a:rPr>
              <a:t>kPa</a:t>
            </a:r>
            <a:r>
              <a:rPr lang="en-US" altLang="en-US" sz="4000" b="0" u="sng" dirty="0">
                <a:solidFill>
                  <a:schemeClr val="tx1"/>
                </a:solidFill>
              </a:rPr>
              <a:t>)(1.35 L)</a:t>
            </a:r>
            <a:endParaRPr lang="en-US" altLang="en-US" sz="4000" b="0" dirty="0">
              <a:solidFill>
                <a:schemeClr val="tx1"/>
              </a:solidFill>
            </a:endParaRPr>
          </a:p>
          <a:p>
            <a:pPr marL="0" indent="0">
              <a:tabLst>
                <a:tab pos="973138" algn="l"/>
              </a:tabLst>
            </a:pPr>
            <a:r>
              <a:rPr lang="en-US" altLang="en-US" sz="4000" b="0" dirty="0">
                <a:solidFill>
                  <a:schemeClr val="tx1"/>
                </a:solidFill>
              </a:rPr>
              <a:t>	(</a:t>
            </a:r>
            <a:r>
              <a:rPr lang="en-US" sz="4000" b="0" i="1" dirty="0">
                <a:solidFill>
                  <a:srgbClr val="7030A0"/>
                </a:solidFill>
              </a:rPr>
              <a:t>8.317 </a:t>
            </a:r>
            <a:r>
              <a:rPr lang="en-US" sz="4000" b="0" i="1" dirty="0" err="1">
                <a:solidFill>
                  <a:srgbClr val="7030A0"/>
                </a:solidFill>
              </a:rPr>
              <a:t>liter•kPa</a:t>
            </a:r>
            <a:r>
              <a:rPr lang="en-US" sz="4000" b="0" i="1" dirty="0">
                <a:solidFill>
                  <a:srgbClr val="7030A0"/>
                </a:solidFill>
              </a:rPr>
              <a:t> / </a:t>
            </a:r>
            <a:r>
              <a:rPr lang="en-US" sz="4000" b="0" i="1" dirty="0" err="1">
                <a:solidFill>
                  <a:srgbClr val="7030A0"/>
                </a:solidFill>
              </a:rPr>
              <a:t>mol•K</a:t>
            </a:r>
            <a:r>
              <a:rPr lang="en-US" sz="4000" b="0" i="1" dirty="0">
                <a:solidFill>
                  <a:srgbClr val="7030A0"/>
                </a:solidFill>
              </a:rPr>
              <a:t>)(290. K</a:t>
            </a:r>
            <a:r>
              <a:rPr lang="en-US" sz="4000" b="0" i="1" dirty="0">
                <a:solidFill>
                  <a:schemeClr val="tx1"/>
                </a:solidFill>
              </a:rPr>
              <a:t>)</a:t>
            </a:r>
          </a:p>
          <a:p>
            <a:pPr marL="0" indent="0">
              <a:tabLst>
                <a:tab pos="973138" algn="l"/>
              </a:tabLst>
            </a:pPr>
            <a:endParaRPr lang="en-US" sz="800" b="0" i="1" dirty="0">
              <a:solidFill>
                <a:schemeClr val="tx1"/>
              </a:solidFill>
            </a:endParaRPr>
          </a:p>
          <a:p>
            <a:pPr marL="0" indent="0" algn="ctr">
              <a:tabLst>
                <a:tab pos="973138" algn="l"/>
              </a:tabLst>
            </a:pPr>
            <a:r>
              <a:rPr lang="en-US" sz="4000" b="0" i="1" dirty="0">
                <a:solidFill>
                  <a:srgbClr val="FF0000"/>
                </a:solidFill>
              </a:rPr>
              <a:t>n  = 0.0564 </a:t>
            </a:r>
            <a:r>
              <a:rPr lang="en-US" sz="4000" b="0" i="1" dirty="0" err="1">
                <a:solidFill>
                  <a:srgbClr val="FF0000"/>
                </a:solidFill>
              </a:rPr>
              <a:t>mol</a:t>
            </a:r>
            <a:endParaRPr lang="en-US" sz="4000" b="0" dirty="0">
              <a:solidFill>
                <a:srgbClr val="FF0000"/>
              </a:solidFill>
            </a:endParaRPr>
          </a:p>
          <a:p>
            <a:pPr marL="0" indent="0"/>
            <a:endParaRPr lang="en-US" altLang="en-US" sz="4000" b="0" dirty="0">
              <a:solidFill>
                <a:schemeClr val="tx1"/>
              </a:solidFill>
            </a:endParaRPr>
          </a:p>
        </p:txBody>
      </p:sp>
      <p:pic>
        <p:nvPicPr>
          <p:cNvPr id="2" name="Picture 1"/>
          <p:cNvPicPr>
            <a:picLocks noChangeAspect="1"/>
          </p:cNvPicPr>
          <p:nvPr/>
        </p:nvPicPr>
        <p:blipFill rotWithShape="1">
          <a:blip r:embed="rId2"/>
          <a:srcRect l="-1230" r="66305" b="66289"/>
          <a:stretch/>
        </p:blipFill>
        <p:spPr>
          <a:xfrm>
            <a:off x="4648200" y="2075542"/>
            <a:ext cx="3733800" cy="1805253"/>
          </a:xfrm>
          <a:prstGeom prst="rect">
            <a:avLst/>
          </a:prstGeom>
        </p:spPr>
      </p:pic>
      <p:sp>
        <p:nvSpPr>
          <p:cNvPr id="3" name="TextBox 2"/>
          <p:cNvSpPr txBox="1"/>
          <p:nvPr/>
        </p:nvSpPr>
        <p:spPr>
          <a:xfrm>
            <a:off x="1981201" y="152406"/>
            <a:ext cx="5105399" cy="446064"/>
          </a:xfrm>
          <a:prstGeom prst="rect">
            <a:avLst/>
          </a:prstGeom>
          <a:noFill/>
        </p:spPr>
        <p:txBody>
          <a:bodyPr wrap="square" lIns="91229" tIns="45615" rIns="91229" bIns="45615" rtlCol="0">
            <a:spAutoFit/>
          </a:bodyPr>
          <a:lstStyle/>
          <a:p>
            <a:pPr algn="ctr"/>
            <a:r>
              <a:rPr lang="en-US" dirty="0">
                <a:solidFill>
                  <a:srgbClr val="C00000"/>
                </a:solidFill>
                <a:effectLst>
                  <a:outerShdw blurRad="38100" dist="38100" dir="2700000" algn="tl">
                    <a:srgbClr val="000000">
                      <a:alpha val="43137"/>
                    </a:srgbClr>
                  </a:outerShdw>
                </a:effectLst>
              </a:rPr>
              <a:t>Ideal Gas Law Problem</a:t>
            </a:r>
          </a:p>
        </p:txBody>
      </p:sp>
      <p:sp>
        <p:nvSpPr>
          <p:cNvPr id="4" name="Footer Placeholder 3"/>
          <p:cNvSpPr>
            <a:spLocks noGrp="1"/>
          </p:cNvSpPr>
          <p:nvPr>
            <p:ph type="ftr" sz="quarter" idx="10"/>
          </p:nvPr>
        </p:nvSpPr>
        <p:spPr/>
        <p:txBody>
          <a:bodyPr/>
          <a:lstStyle/>
          <a:p>
            <a:r>
              <a:rPr lang="en-US" altLang="en-US">
                <a:solidFill>
                  <a:srgbClr val="000000"/>
                </a:solidFill>
              </a:rPr>
              <a:t>Chapter 14 Gas Laws</a:t>
            </a:r>
          </a:p>
        </p:txBody>
      </p:sp>
    </p:spTree>
    <p:extLst>
      <p:ext uri="{BB962C8B-B14F-4D97-AF65-F5344CB8AC3E}">
        <p14:creationId xmlns:p14="http://schemas.microsoft.com/office/powerpoint/2010/main" val="325292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2">
                                            <p:txEl>
                                              <p:pRg st="1" end="1"/>
                                            </p:txEl>
                                          </p:spTgt>
                                        </p:tgtEl>
                                        <p:attrNameLst>
                                          <p:attrName>style.visibility</p:attrName>
                                        </p:attrNameLst>
                                      </p:cBhvr>
                                      <p:to>
                                        <p:strVal val="visible"/>
                                      </p:to>
                                    </p:set>
                                    <p:animEffect transition="in" filter="fade">
                                      <p:cBhvr>
                                        <p:cTn id="7" dur="500"/>
                                        <p:tgtEl>
                                          <p:spTgt spid="819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22">
                                            <p:txEl>
                                              <p:pRg st="3" end="3"/>
                                            </p:txEl>
                                          </p:spTgt>
                                        </p:tgtEl>
                                        <p:attrNameLst>
                                          <p:attrName>style.visibility</p:attrName>
                                        </p:attrNameLst>
                                      </p:cBhvr>
                                      <p:to>
                                        <p:strVal val="visible"/>
                                      </p:to>
                                    </p:set>
                                    <p:animEffect transition="in" filter="fade">
                                      <p:cBhvr>
                                        <p:cTn id="12" dur="500"/>
                                        <p:tgtEl>
                                          <p:spTgt spid="8192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22">
                                            <p:txEl>
                                              <p:pRg st="5" end="5"/>
                                            </p:txEl>
                                          </p:spTgt>
                                        </p:tgtEl>
                                        <p:attrNameLst>
                                          <p:attrName>style.visibility</p:attrName>
                                        </p:attrNameLst>
                                      </p:cBhvr>
                                      <p:to>
                                        <p:strVal val="visible"/>
                                      </p:to>
                                    </p:set>
                                    <p:animEffect transition="in" filter="fade">
                                      <p:cBhvr>
                                        <p:cTn id="22" dur="500"/>
                                        <p:tgtEl>
                                          <p:spTgt spid="8192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22">
                                            <p:txEl>
                                              <p:pRg st="6" end="6"/>
                                            </p:txEl>
                                          </p:spTgt>
                                        </p:tgtEl>
                                        <p:attrNameLst>
                                          <p:attrName>style.visibility</p:attrName>
                                        </p:attrNameLst>
                                      </p:cBhvr>
                                      <p:to>
                                        <p:strVal val="visible"/>
                                      </p:to>
                                    </p:set>
                                    <p:animEffect transition="in" filter="fade">
                                      <p:cBhvr>
                                        <p:cTn id="27" dur="500"/>
                                        <p:tgtEl>
                                          <p:spTgt spid="8192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922">
                                            <p:txEl>
                                              <p:pRg st="8" end="8"/>
                                            </p:txEl>
                                          </p:spTgt>
                                        </p:tgtEl>
                                        <p:attrNameLst>
                                          <p:attrName>style.visibility</p:attrName>
                                        </p:attrNameLst>
                                      </p:cBhvr>
                                      <p:to>
                                        <p:strVal val="visible"/>
                                      </p:to>
                                    </p:set>
                                    <p:animEffect transition="in" filter="fade">
                                      <p:cBhvr>
                                        <p:cTn id="32" dur="500"/>
                                        <p:tgtEl>
                                          <p:spTgt spid="819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 y="690280"/>
            <a:ext cx="9144000" cy="1738726"/>
          </a:xfrm>
          <a:prstGeom prst="rect">
            <a:avLst/>
          </a:prstGeom>
          <a:noFill/>
        </p:spPr>
        <p:txBody>
          <a:bodyPr wrap="square" lIns="91229" tIns="45615" rIns="91229" bIns="45615" rtlCol="0">
            <a:spAutoFit/>
          </a:bodyPr>
          <a:lstStyle/>
          <a:p>
            <a:r>
              <a:rPr lang="en-US" dirty="0">
                <a:solidFill>
                  <a:schemeClr val="accent2">
                    <a:lumMod val="50000"/>
                  </a:schemeClr>
                </a:solidFill>
              </a:rPr>
              <a:t>When two or more ideal gases are mixed together, the total pressure of the mixture is equal to the sum of the pressures of each individual gas.</a:t>
            </a:r>
          </a:p>
          <a:p>
            <a:pPr algn="ctr"/>
            <a:endParaRPr lang="en-US" sz="200" dirty="0">
              <a:solidFill>
                <a:schemeClr val="accent2">
                  <a:lumMod val="50000"/>
                </a:schemeClr>
              </a:solidFill>
            </a:endParaRPr>
          </a:p>
          <a:p>
            <a:pPr algn="ctr"/>
            <a:r>
              <a:rPr lang="en-US" sz="3600" dirty="0" err="1">
                <a:solidFill>
                  <a:schemeClr val="accent1">
                    <a:lumMod val="50000"/>
                  </a:schemeClr>
                </a:solidFill>
                <a:effectLst>
                  <a:outerShdw blurRad="38100" dist="38100" dir="2700000" algn="tl">
                    <a:srgbClr val="000000">
                      <a:alpha val="43137"/>
                    </a:srgbClr>
                  </a:outerShdw>
                </a:effectLst>
              </a:rPr>
              <a:t>P</a:t>
            </a:r>
            <a:r>
              <a:rPr lang="en-US" sz="3600" baseline="-25000" dirty="0" err="1">
                <a:solidFill>
                  <a:schemeClr val="accent1">
                    <a:lumMod val="50000"/>
                  </a:schemeClr>
                </a:solidFill>
                <a:effectLst>
                  <a:outerShdw blurRad="38100" dist="38100" dir="2700000" algn="tl">
                    <a:srgbClr val="000000">
                      <a:alpha val="43137"/>
                    </a:srgbClr>
                  </a:outerShdw>
                </a:effectLst>
              </a:rPr>
              <a:t>Total</a:t>
            </a:r>
            <a:r>
              <a:rPr lang="en-US" sz="3600" dirty="0">
                <a:solidFill>
                  <a:schemeClr val="accent1">
                    <a:lumMod val="50000"/>
                  </a:schemeClr>
                </a:solidFill>
                <a:effectLst>
                  <a:outerShdw blurRad="38100" dist="38100" dir="2700000" algn="tl">
                    <a:srgbClr val="000000">
                      <a:alpha val="43137"/>
                    </a:srgbClr>
                  </a:outerShdw>
                </a:effectLst>
              </a:rPr>
              <a:t> = P</a:t>
            </a:r>
            <a:r>
              <a:rPr lang="en-US" sz="3600" baseline="-25000" dirty="0">
                <a:solidFill>
                  <a:schemeClr val="accent1">
                    <a:lumMod val="50000"/>
                  </a:schemeClr>
                </a:solidFill>
                <a:effectLst>
                  <a:outerShdw blurRad="38100" dist="38100" dir="2700000" algn="tl">
                    <a:srgbClr val="000000">
                      <a:alpha val="43137"/>
                    </a:srgbClr>
                  </a:outerShdw>
                </a:effectLst>
              </a:rPr>
              <a:t>1</a:t>
            </a:r>
            <a:r>
              <a:rPr lang="en-US" sz="3600" dirty="0">
                <a:solidFill>
                  <a:schemeClr val="accent1">
                    <a:lumMod val="50000"/>
                  </a:schemeClr>
                </a:solidFill>
                <a:effectLst>
                  <a:outerShdw blurRad="38100" dist="38100" dir="2700000" algn="tl">
                    <a:srgbClr val="000000">
                      <a:alpha val="43137"/>
                    </a:srgbClr>
                  </a:outerShdw>
                </a:effectLst>
              </a:rPr>
              <a:t> + P</a:t>
            </a:r>
            <a:r>
              <a:rPr lang="en-US" sz="3600" baseline="-25000" dirty="0">
                <a:solidFill>
                  <a:schemeClr val="accent1">
                    <a:lumMod val="50000"/>
                  </a:schemeClr>
                </a:solidFill>
                <a:effectLst>
                  <a:outerShdw blurRad="38100" dist="38100" dir="2700000" algn="tl">
                    <a:srgbClr val="000000">
                      <a:alpha val="43137"/>
                    </a:srgbClr>
                  </a:outerShdw>
                </a:effectLst>
              </a:rPr>
              <a:t>2</a:t>
            </a:r>
            <a:r>
              <a:rPr lang="en-US" sz="3600" dirty="0">
                <a:solidFill>
                  <a:schemeClr val="accent1">
                    <a:lumMod val="50000"/>
                  </a:schemeClr>
                </a:solidFill>
                <a:effectLst>
                  <a:outerShdw blurRad="38100" dist="38100" dir="2700000" algn="tl">
                    <a:srgbClr val="000000">
                      <a:alpha val="43137"/>
                    </a:srgbClr>
                  </a:outerShdw>
                </a:effectLst>
              </a:rPr>
              <a:t> + P</a:t>
            </a:r>
            <a:r>
              <a:rPr lang="en-US" sz="3600" baseline="-25000" dirty="0">
                <a:solidFill>
                  <a:schemeClr val="accent1">
                    <a:lumMod val="50000"/>
                  </a:schemeClr>
                </a:solidFill>
                <a:effectLst>
                  <a:outerShdw blurRad="38100" dist="38100" dir="2700000" algn="tl">
                    <a:srgbClr val="000000">
                      <a:alpha val="43137"/>
                    </a:srgbClr>
                  </a:outerShdw>
                </a:effectLst>
              </a:rPr>
              <a:t>3</a:t>
            </a:r>
            <a:r>
              <a:rPr lang="en-US" sz="3600" dirty="0">
                <a:solidFill>
                  <a:schemeClr val="accent1">
                    <a:lumMod val="50000"/>
                  </a:schemeClr>
                </a:solidFill>
                <a:effectLst>
                  <a:outerShdw blurRad="38100" dist="38100" dir="2700000" algn="tl">
                    <a:srgbClr val="000000">
                      <a:alpha val="43137"/>
                    </a:srgbClr>
                  </a:outerShdw>
                </a:effectLst>
              </a:rPr>
              <a:t> + ...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1" y="2523409"/>
            <a:ext cx="6781800" cy="41417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1" y="34986"/>
            <a:ext cx="7010400" cy="584563"/>
          </a:xfrm>
          <a:prstGeom prst="rect">
            <a:avLst/>
          </a:prstGeom>
          <a:noFill/>
        </p:spPr>
        <p:txBody>
          <a:bodyPr wrap="square" lIns="91229" tIns="45615" rIns="91229" bIns="45615" rtlCol="0">
            <a:spAutoFit/>
          </a:bodyPr>
          <a:lstStyle/>
          <a:p>
            <a:pPr algn="ctr"/>
            <a:r>
              <a:rPr lang="en-US" sz="3200" dirty="0">
                <a:solidFill>
                  <a:srgbClr val="C00000"/>
                </a:solidFill>
                <a:effectLst>
                  <a:outerShdw blurRad="38100" dist="38100" dir="2700000" algn="tl">
                    <a:srgbClr val="000000">
                      <a:alpha val="43137"/>
                    </a:srgbClr>
                  </a:outerShdw>
                </a:effectLst>
              </a:rPr>
              <a:t>Dalton's Law of Partial Pressures</a:t>
            </a:r>
          </a:p>
        </p:txBody>
      </p:sp>
      <p:sp>
        <p:nvSpPr>
          <p:cNvPr id="3" name="Footer Placeholder 2"/>
          <p:cNvSpPr>
            <a:spLocks noGrp="1"/>
          </p:cNvSpPr>
          <p:nvPr>
            <p:ph type="ftr" sz="quarter" idx="10"/>
          </p:nvPr>
        </p:nvSpPr>
        <p:spPr>
          <a:xfrm>
            <a:off x="7" y="6646985"/>
            <a:ext cx="4419599" cy="228600"/>
          </a:xfrm>
        </p:spPr>
        <p:txBody>
          <a:bodyPr/>
          <a:lstStyle/>
          <a:p>
            <a:pPr algn="l"/>
            <a:r>
              <a:rPr lang="en-US" altLang="en-US" dirty="0"/>
              <a:t>Chapter 14 Gas Laws</a:t>
            </a:r>
          </a:p>
        </p:txBody>
      </p:sp>
      <p:sp>
        <p:nvSpPr>
          <p:cNvPr id="5" name="Right Arrow 4"/>
          <p:cNvSpPr/>
          <p:nvPr/>
        </p:nvSpPr>
        <p:spPr bwMode="auto">
          <a:xfrm>
            <a:off x="6553201" y="3962400"/>
            <a:ext cx="304800" cy="3810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spcCol="0" rtlCol="0" anchor="t" anchorCtr="0" compatLnSpc="1">
            <a:prstTxWarp prst="textNoShape">
              <a:avLst/>
            </a:prstTxWarp>
          </a:bodyPr>
          <a:lstStyle/>
          <a:p>
            <a:pPr defTabSz="913560"/>
            <a:endParaRPr lang="en-US"/>
          </a:p>
        </p:txBody>
      </p:sp>
      <p:sp>
        <p:nvSpPr>
          <p:cNvPr id="7" name="Cross 6"/>
          <p:cNvSpPr/>
          <p:nvPr/>
        </p:nvSpPr>
        <p:spPr bwMode="auto">
          <a:xfrm>
            <a:off x="4267199" y="3962400"/>
            <a:ext cx="304800" cy="381000"/>
          </a:xfrm>
          <a:prstGeom prst="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spcCol="0" rtlCol="0" anchor="t" anchorCtr="0" compatLnSpc="1">
            <a:prstTxWarp prst="textNoShape">
              <a:avLst/>
            </a:prstTxWarp>
          </a:bodyPr>
          <a:lstStyle/>
          <a:p>
            <a:pPr defTabSz="913560"/>
            <a:endParaRPr lang="en-US"/>
          </a:p>
        </p:txBody>
      </p:sp>
      <p:sp>
        <p:nvSpPr>
          <p:cNvPr id="8" name="Rectangle 7"/>
          <p:cNvSpPr/>
          <p:nvPr/>
        </p:nvSpPr>
        <p:spPr>
          <a:xfrm>
            <a:off x="6" y="2818189"/>
            <a:ext cx="2209801" cy="3277736"/>
          </a:xfrm>
          <a:prstGeom prst="rect">
            <a:avLst/>
          </a:prstGeom>
        </p:spPr>
        <p:txBody>
          <a:bodyPr wrap="square" lIns="91355" tIns="45678" rIns="91355" bIns="45678">
            <a:spAutoFit/>
          </a:bodyPr>
          <a:lstStyle/>
          <a:p>
            <a:r>
              <a:rPr lang="en-US" dirty="0">
                <a:solidFill>
                  <a:srgbClr val="00B050"/>
                </a:solidFill>
                <a:effectLst>
                  <a:outerShdw blurRad="38100" dist="38100" dir="2700000" algn="tl">
                    <a:srgbClr val="000000">
                      <a:alpha val="43137"/>
                    </a:srgbClr>
                  </a:outerShdw>
                </a:effectLst>
              </a:rPr>
              <a:t>The pressure of an ideal gas does not depend on the </a:t>
            </a:r>
          </a:p>
          <a:p>
            <a:r>
              <a:rPr lang="en-US" dirty="0">
                <a:solidFill>
                  <a:srgbClr val="00B050"/>
                </a:solidFill>
                <a:effectLst>
                  <a:outerShdw blurRad="38100" dist="38100" dir="2700000" algn="tl">
                    <a:srgbClr val="000000">
                      <a:alpha val="43137"/>
                    </a:srgbClr>
                  </a:outerShdw>
                </a:effectLst>
              </a:rPr>
              <a:t>identity of the gas.  </a:t>
            </a:r>
          </a:p>
          <a:p>
            <a:r>
              <a:rPr lang="en-US" dirty="0">
                <a:solidFill>
                  <a:schemeClr val="accent2">
                    <a:lumMod val="50000"/>
                  </a:schemeClr>
                </a:solidFill>
                <a:effectLst>
                  <a:outerShdw blurRad="38100" dist="38100" dir="2700000" algn="tl">
                    <a:srgbClr val="000000">
                      <a:alpha val="43137"/>
                    </a:srgbClr>
                  </a:outerShdw>
                </a:effectLst>
              </a:rPr>
              <a:t>It depends only on the quantity of that gas! </a:t>
            </a:r>
          </a:p>
        </p:txBody>
      </p:sp>
    </p:spTree>
    <p:extLst>
      <p:ext uri="{BB962C8B-B14F-4D97-AF65-F5344CB8AC3E}">
        <p14:creationId xmlns:p14="http://schemas.microsoft.com/office/powerpoint/2010/main" val="6671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fade">
                                      <p:cBhvr>
                                        <p:cTn id="4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1" y="2505257"/>
            <a:ext cx="6781800" cy="41417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1" y="34986"/>
            <a:ext cx="7010400" cy="584563"/>
          </a:xfrm>
          <a:prstGeom prst="rect">
            <a:avLst/>
          </a:prstGeom>
          <a:noFill/>
        </p:spPr>
        <p:txBody>
          <a:bodyPr wrap="square" lIns="91229" tIns="45615" rIns="91229" bIns="45615" rtlCol="0">
            <a:spAutoFit/>
          </a:bodyPr>
          <a:lstStyle/>
          <a:p>
            <a:pPr algn="ctr"/>
            <a:r>
              <a:rPr lang="en-US" sz="3200" dirty="0">
                <a:solidFill>
                  <a:srgbClr val="C00000"/>
                </a:solidFill>
                <a:effectLst>
                  <a:outerShdw blurRad="38100" dist="38100" dir="2700000" algn="tl">
                    <a:srgbClr val="000000">
                      <a:alpha val="43137"/>
                    </a:srgbClr>
                  </a:outerShdw>
                </a:effectLst>
              </a:rPr>
              <a:t>Dalton's Law of Partial Pressures</a:t>
            </a:r>
          </a:p>
        </p:txBody>
      </p:sp>
      <p:sp>
        <p:nvSpPr>
          <p:cNvPr id="3" name="Footer Placeholder 2"/>
          <p:cNvSpPr>
            <a:spLocks noGrp="1"/>
          </p:cNvSpPr>
          <p:nvPr>
            <p:ph type="ftr" sz="quarter" idx="10"/>
          </p:nvPr>
        </p:nvSpPr>
        <p:spPr>
          <a:xfrm>
            <a:off x="7" y="6646985"/>
            <a:ext cx="4419599" cy="228600"/>
          </a:xfrm>
        </p:spPr>
        <p:txBody>
          <a:bodyPr/>
          <a:lstStyle/>
          <a:p>
            <a:pPr algn="l"/>
            <a:r>
              <a:rPr lang="en-US" altLang="en-US" dirty="0"/>
              <a:t>Chapter 14 Gas Laws</a:t>
            </a:r>
          </a:p>
        </p:txBody>
      </p:sp>
      <p:sp>
        <p:nvSpPr>
          <p:cNvPr id="5" name="Right Arrow 4"/>
          <p:cNvSpPr/>
          <p:nvPr/>
        </p:nvSpPr>
        <p:spPr bwMode="auto">
          <a:xfrm>
            <a:off x="6553201" y="3962400"/>
            <a:ext cx="304800" cy="3810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spcCol="0" rtlCol="0" anchor="t" anchorCtr="0" compatLnSpc="1">
            <a:prstTxWarp prst="textNoShape">
              <a:avLst/>
            </a:prstTxWarp>
          </a:bodyPr>
          <a:lstStyle/>
          <a:p>
            <a:pPr defTabSz="913560"/>
            <a:endParaRPr lang="en-US"/>
          </a:p>
        </p:txBody>
      </p:sp>
      <p:sp>
        <p:nvSpPr>
          <p:cNvPr id="7" name="Cross 6"/>
          <p:cNvSpPr/>
          <p:nvPr/>
        </p:nvSpPr>
        <p:spPr bwMode="auto">
          <a:xfrm>
            <a:off x="4267199" y="3962400"/>
            <a:ext cx="304800" cy="381000"/>
          </a:xfrm>
          <a:prstGeom prst="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spcCol="0" rtlCol="0" anchor="t" anchorCtr="0" compatLnSpc="1">
            <a:prstTxWarp prst="textNoShape">
              <a:avLst/>
            </a:prstTxWarp>
          </a:bodyPr>
          <a:lstStyle/>
          <a:p>
            <a:pPr defTabSz="913560"/>
            <a:endParaRPr lang="en-US"/>
          </a:p>
        </p:txBody>
      </p:sp>
      <p:sp>
        <p:nvSpPr>
          <p:cNvPr id="8" name="Rectangle 7"/>
          <p:cNvSpPr/>
          <p:nvPr/>
        </p:nvSpPr>
        <p:spPr>
          <a:xfrm>
            <a:off x="50799" y="697062"/>
            <a:ext cx="8737600" cy="1631131"/>
          </a:xfrm>
          <a:prstGeom prst="rect">
            <a:avLst/>
          </a:prstGeom>
        </p:spPr>
        <p:txBody>
          <a:bodyPr wrap="square" lIns="91355" tIns="45678" rIns="91355" bIns="45678">
            <a:spAutoFit/>
          </a:bodyPr>
          <a:lstStyle/>
          <a:p>
            <a:pPr algn="ctr"/>
            <a:r>
              <a:rPr lang="en-US" sz="4400" dirty="0">
                <a:solidFill>
                  <a:schemeClr val="accent1">
                    <a:lumMod val="50000"/>
                  </a:schemeClr>
                </a:solidFill>
                <a:effectLst>
                  <a:outerShdw blurRad="38100" dist="38100" dir="2700000" algn="tl">
                    <a:srgbClr val="000000">
                      <a:alpha val="43137"/>
                    </a:srgbClr>
                  </a:outerShdw>
                </a:effectLst>
              </a:rPr>
              <a:t>Mole Fraction</a:t>
            </a:r>
          </a:p>
          <a:p>
            <a:pPr algn="ctr"/>
            <a:r>
              <a:rPr lang="en-US" sz="2800" dirty="0">
                <a:solidFill>
                  <a:srgbClr val="0070C0"/>
                </a:solidFill>
                <a:effectLst>
                  <a:outerShdw blurRad="38100" dist="38100" dir="2700000" algn="tl">
                    <a:srgbClr val="000000">
                      <a:alpha val="43137"/>
                    </a:srgbClr>
                  </a:outerShdw>
                </a:effectLst>
              </a:rPr>
              <a:t>0.60 mol / 2.10 mol H</a:t>
            </a:r>
            <a:r>
              <a:rPr lang="en-US" sz="2800" baseline="-25000" dirty="0">
                <a:solidFill>
                  <a:srgbClr val="0070C0"/>
                </a:solidFill>
                <a:effectLst>
                  <a:outerShdw blurRad="38100" dist="38100" dir="2700000" algn="tl">
                    <a:srgbClr val="000000">
                      <a:alpha val="43137"/>
                    </a:srgbClr>
                  </a:outerShdw>
                </a:effectLst>
              </a:rPr>
              <a:t>2 </a:t>
            </a:r>
            <a:r>
              <a:rPr lang="en-US" sz="2800" dirty="0">
                <a:solidFill>
                  <a:srgbClr val="0070C0"/>
                </a:solidFill>
                <a:effectLst>
                  <a:outerShdw blurRad="38100" dist="38100" dir="2700000" algn="tl">
                    <a:srgbClr val="000000">
                      <a:alpha val="43137"/>
                    </a:srgbClr>
                  </a:outerShdw>
                </a:effectLst>
              </a:rPr>
              <a:t>(g)</a:t>
            </a:r>
          </a:p>
          <a:p>
            <a:pPr algn="ctr"/>
            <a:r>
              <a:rPr lang="en-US" sz="2800" dirty="0">
                <a:solidFill>
                  <a:srgbClr val="FF0000"/>
                </a:solidFill>
                <a:effectLst>
                  <a:outerShdw blurRad="38100" dist="38100" dir="2700000" algn="tl">
                    <a:srgbClr val="000000">
                      <a:alpha val="43137"/>
                    </a:srgbClr>
                  </a:outerShdw>
                </a:effectLst>
              </a:rPr>
              <a:t>1.50 mol / 2.10 mol He (g)</a:t>
            </a:r>
            <a:endParaRPr lang="en-US" sz="2800"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306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152400" y="781930"/>
            <a:ext cx="8991600" cy="3332870"/>
          </a:xfrm>
        </p:spPr>
        <p:txBody>
          <a:bodyPr/>
          <a:lstStyle/>
          <a:p>
            <a:pPr marL="0" indent="0">
              <a:lnSpc>
                <a:spcPct val="110000"/>
              </a:lnSpc>
            </a:pPr>
            <a:r>
              <a:rPr lang="en-US" altLang="en-US" sz="2400" b="0" dirty="0">
                <a:solidFill>
                  <a:schemeClr val="tx1"/>
                </a:solidFill>
              </a:rPr>
              <a:t>What is the total pressure of the gases when combined?</a:t>
            </a:r>
          </a:p>
          <a:p>
            <a:pPr marL="0" indent="0">
              <a:lnSpc>
                <a:spcPct val="110000"/>
              </a:lnSpc>
            </a:pPr>
            <a:endParaRPr lang="en-US" altLang="en-US" sz="2400" b="0" dirty="0">
              <a:solidFill>
                <a:schemeClr val="tx1"/>
              </a:solidFill>
            </a:endParaRPr>
          </a:p>
          <a:p>
            <a:pPr marL="0" indent="0">
              <a:lnSpc>
                <a:spcPct val="110000"/>
              </a:lnSpc>
            </a:pPr>
            <a:endParaRPr lang="en-US" altLang="en-US" sz="2400" b="0" dirty="0">
              <a:solidFill>
                <a:schemeClr val="tx1"/>
              </a:solidFill>
            </a:endParaRPr>
          </a:p>
          <a:p>
            <a:pPr marL="0" indent="0">
              <a:lnSpc>
                <a:spcPct val="110000"/>
              </a:lnSpc>
            </a:pPr>
            <a:endParaRPr lang="en-US" altLang="en-US" sz="2400" b="0" dirty="0">
              <a:solidFill>
                <a:schemeClr val="tx1"/>
              </a:solidFill>
            </a:endParaRPr>
          </a:p>
          <a:p>
            <a:pPr marL="0" indent="0">
              <a:lnSpc>
                <a:spcPct val="110000"/>
              </a:lnSpc>
            </a:pPr>
            <a:endParaRPr lang="en-US" altLang="en-US" sz="2400" b="0" dirty="0">
              <a:solidFill>
                <a:schemeClr val="tx1"/>
              </a:solidFill>
            </a:endParaRPr>
          </a:p>
          <a:p>
            <a:pPr marL="0" indent="0">
              <a:lnSpc>
                <a:spcPct val="110000"/>
              </a:lnSpc>
            </a:pPr>
            <a:endParaRPr lang="en-US" altLang="en-US" sz="2400" b="0" dirty="0">
              <a:solidFill>
                <a:schemeClr val="tx1"/>
              </a:solidFill>
            </a:endParaRPr>
          </a:p>
          <a:p>
            <a:pPr marL="0" indent="0">
              <a:lnSpc>
                <a:spcPct val="110000"/>
              </a:lnSpc>
            </a:pPr>
            <a:endParaRPr lang="en-US" altLang="en-US" b="0" dirty="0">
              <a:solidFill>
                <a:schemeClr val="tx1"/>
              </a:solidFill>
            </a:endParaRPr>
          </a:p>
        </p:txBody>
      </p:sp>
      <p:sp>
        <p:nvSpPr>
          <p:cNvPr id="7" name="TextBox 6"/>
          <p:cNvSpPr txBox="1"/>
          <p:nvPr/>
        </p:nvSpPr>
        <p:spPr>
          <a:xfrm>
            <a:off x="1066801" y="34986"/>
            <a:ext cx="7010400" cy="584563"/>
          </a:xfrm>
          <a:prstGeom prst="rect">
            <a:avLst/>
          </a:prstGeom>
          <a:noFill/>
        </p:spPr>
        <p:txBody>
          <a:bodyPr wrap="square" lIns="91229" tIns="45615" rIns="91229" bIns="45615" rtlCol="0">
            <a:spAutoFit/>
          </a:bodyPr>
          <a:lstStyle/>
          <a:p>
            <a:pPr algn="ctr"/>
            <a:r>
              <a:rPr lang="en-US" sz="3200" dirty="0">
                <a:solidFill>
                  <a:srgbClr val="C00000"/>
                </a:solidFill>
                <a:effectLst>
                  <a:outerShdw blurRad="38100" dist="38100" dir="2700000" algn="tl">
                    <a:srgbClr val="000000">
                      <a:alpha val="43137"/>
                    </a:srgbClr>
                  </a:outerShdw>
                </a:effectLst>
              </a:rPr>
              <a:t>Dalton's Law of Partial Pressures</a:t>
            </a:r>
          </a:p>
        </p:txBody>
      </p:sp>
      <p:grpSp>
        <p:nvGrpSpPr>
          <p:cNvPr id="2" name="Group 1">
            <a:extLst>
              <a:ext uri="{FF2B5EF4-FFF2-40B4-BE49-F238E27FC236}">
                <a16:creationId xmlns:a16="http://schemas.microsoft.com/office/drawing/2014/main" id="{10B692A6-E31B-41E2-8B8F-907211EF9DA6}"/>
              </a:ext>
            </a:extLst>
          </p:cNvPr>
          <p:cNvGrpSpPr/>
          <p:nvPr/>
        </p:nvGrpSpPr>
        <p:grpSpPr>
          <a:xfrm>
            <a:off x="76200" y="1762565"/>
            <a:ext cx="5171962" cy="3332870"/>
            <a:chOff x="238238" y="1215812"/>
            <a:chExt cx="5171962" cy="333287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2253"/>
            <a:stretch/>
          </p:blipFill>
          <p:spPr bwMode="auto">
            <a:xfrm>
              <a:off x="238238" y="1215812"/>
              <a:ext cx="2428762" cy="3332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9002DFE1-F46C-4BC5-8AB5-F0D95484A3DC}"/>
                </a:ext>
              </a:extLst>
            </p:cNvPr>
            <p:cNvSpPr txBox="1"/>
            <p:nvPr/>
          </p:nvSpPr>
          <p:spPr>
            <a:xfrm>
              <a:off x="4953000" y="3059668"/>
              <a:ext cx="457200" cy="369332"/>
            </a:xfrm>
            <a:prstGeom prst="rect">
              <a:avLst/>
            </a:prstGeom>
            <a:solidFill>
              <a:srgbClr val="FFFFFF"/>
            </a:solidFill>
          </p:spPr>
          <p:txBody>
            <a:bodyPr wrap="square" rtlCol="0">
              <a:spAutoFit/>
            </a:bodyPr>
            <a:lstStyle/>
            <a:p>
              <a:r>
                <a:rPr lang="en-US" sz="1800" dirty="0"/>
                <a:t>P</a:t>
              </a:r>
              <a:r>
                <a:rPr lang="en-US" sz="1800" baseline="-25000" dirty="0"/>
                <a:t>B</a:t>
              </a:r>
            </a:p>
          </p:txBody>
        </p:sp>
      </p:grpSp>
      <p:grpSp>
        <p:nvGrpSpPr>
          <p:cNvPr id="3" name="Group 2">
            <a:extLst>
              <a:ext uri="{FF2B5EF4-FFF2-40B4-BE49-F238E27FC236}">
                <a16:creationId xmlns:a16="http://schemas.microsoft.com/office/drawing/2014/main" id="{6444E8C5-2A06-BB6B-AA47-3B446AEAC0D4}"/>
              </a:ext>
            </a:extLst>
          </p:cNvPr>
          <p:cNvGrpSpPr/>
          <p:nvPr/>
        </p:nvGrpSpPr>
        <p:grpSpPr>
          <a:xfrm>
            <a:off x="2590800" y="1776420"/>
            <a:ext cx="2743200" cy="3332870"/>
            <a:chOff x="2667000" y="1215812"/>
            <a:chExt cx="2743200" cy="3332870"/>
          </a:xfrm>
        </p:grpSpPr>
        <p:pic>
          <p:nvPicPr>
            <p:cNvPr id="4" name="Picture 2">
              <a:extLst>
                <a:ext uri="{FF2B5EF4-FFF2-40B4-BE49-F238E27FC236}">
                  <a16:creationId xmlns:a16="http://schemas.microsoft.com/office/drawing/2014/main" id="{07DB3E03-63E0-CABE-2120-80A165332E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747" r="40914"/>
            <a:stretch/>
          </p:blipFill>
          <p:spPr bwMode="auto">
            <a:xfrm>
              <a:off x="2667000" y="1215812"/>
              <a:ext cx="2743200" cy="3332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F69ED103-531B-6B92-B1D4-894F718304F9}"/>
                </a:ext>
              </a:extLst>
            </p:cNvPr>
            <p:cNvSpPr txBox="1"/>
            <p:nvPr/>
          </p:nvSpPr>
          <p:spPr>
            <a:xfrm>
              <a:off x="4953000" y="3059668"/>
              <a:ext cx="457200" cy="369332"/>
            </a:xfrm>
            <a:prstGeom prst="rect">
              <a:avLst/>
            </a:prstGeom>
            <a:solidFill>
              <a:srgbClr val="FFFFFF"/>
            </a:solidFill>
          </p:spPr>
          <p:txBody>
            <a:bodyPr wrap="square" rtlCol="0">
              <a:spAutoFit/>
            </a:bodyPr>
            <a:lstStyle/>
            <a:p>
              <a:r>
                <a:rPr lang="en-US" sz="1800" dirty="0"/>
                <a:t>P</a:t>
              </a:r>
              <a:r>
                <a:rPr lang="en-US" sz="1800" baseline="-25000" dirty="0"/>
                <a:t>B</a:t>
              </a:r>
            </a:p>
          </p:txBody>
        </p:sp>
      </p:grpSp>
      <p:pic>
        <p:nvPicPr>
          <p:cNvPr id="10" name="Picture 2">
            <a:extLst>
              <a:ext uri="{FF2B5EF4-FFF2-40B4-BE49-F238E27FC236}">
                <a16:creationId xmlns:a16="http://schemas.microsoft.com/office/drawing/2014/main" id="{34E972DD-54EC-EDFC-A08F-E7DBB45E57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344"/>
          <a:stretch/>
        </p:blipFill>
        <p:spPr bwMode="auto">
          <a:xfrm>
            <a:off x="5410200" y="1762565"/>
            <a:ext cx="3733800" cy="3332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87BCDC02-2406-3CE1-068B-8DDC850F4AF6}"/>
              </a:ext>
            </a:extLst>
          </p:cNvPr>
          <p:cNvSpPr/>
          <p:nvPr/>
        </p:nvSpPr>
        <p:spPr bwMode="auto">
          <a:xfrm>
            <a:off x="5562600" y="4114800"/>
            <a:ext cx="2286000" cy="12192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678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522">
                                            <p:txEl>
                                              <p:pRg st="0" end="0"/>
                                            </p:txEl>
                                          </p:spTgt>
                                        </p:tgtEl>
                                        <p:attrNameLst>
                                          <p:attrName>style.visibility</p:attrName>
                                        </p:attrNameLst>
                                      </p:cBhvr>
                                      <p:to>
                                        <p:strVal val="visible"/>
                                      </p:to>
                                    </p:set>
                                    <p:animEffect transition="in" filter="fade">
                                      <p:cBhvr>
                                        <p:cTn id="7" dur="500"/>
                                        <p:tgtEl>
                                          <p:spTgt spid="1075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152400" y="781930"/>
            <a:ext cx="8991600" cy="742070"/>
          </a:xfrm>
        </p:spPr>
        <p:txBody>
          <a:bodyPr/>
          <a:lstStyle/>
          <a:p>
            <a:pPr marL="0" indent="0">
              <a:lnSpc>
                <a:spcPct val="110000"/>
              </a:lnSpc>
            </a:pPr>
            <a:r>
              <a:rPr lang="en-US" altLang="en-US" sz="2400" b="0" dirty="0">
                <a:solidFill>
                  <a:schemeClr val="tx1"/>
                </a:solidFill>
              </a:rPr>
              <a:t>What is the pressure of the gas in the middle container?</a:t>
            </a:r>
          </a:p>
          <a:p>
            <a:pPr marL="0" indent="0">
              <a:lnSpc>
                <a:spcPct val="110000"/>
              </a:lnSpc>
            </a:pPr>
            <a:endParaRPr lang="en-US" altLang="en-US" b="0" dirty="0">
              <a:solidFill>
                <a:schemeClr val="tx1"/>
              </a:solidFill>
            </a:endParaRPr>
          </a:p>
        </p:txBody>
      </p:sp>
      <p:sp>
        <p:nvSpPr>
          <p:cNvPr id="7" name="TextBox 6"/>
          <p:cNvSpPr txBox="1"/>
          <p:nvPr/>
        </p:nvSpPr>
        <p:spPr>
          <a:xfrm>
            <a:off x="1066801" y="34986"/>
            <a:ext cx="7010400" cy="584563"/>
          </a:xfrm>
          <a:prstGeom prst="rect">
            <a:avLst/>
          </a:prstGeom>
          <a:noFill/>
        </p:spPr>
        <p:txBody>
          <a:bodyPr wrap="square" lIns="91229" tIns="45615" rIns="91229" bIns="45615" rtlCol="0">
            <a:spAutoFit/>
          </a:bodyPr>
          <a:lstStyle/>
          <a:p>
            <a:pPr algn="ctr"/>
            <a:r>
              <a:rPr lang="en-US" sz="3200" dirty="0">
                <a:solidFill>
                  <a:srgbClr val="C00000"/>
                </a:solidFill>
                <a:effectLst>
                  <a:outerShdw blurRad="38100" dist="38100" dir="2700000" algn="tl">
                    <a:srgbClr val="000000">
                      <a:alpha val="43137"/>
                    </a:srgbClr>
                  </a:outerShdw>
                </a:effectLst>
              </a:rPr>
              <a:t>Dalton's Law of Partial Pressures</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58" y="1359516"/>
            <a:ext cx="8957936" cy="4042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99964BB0-9E20-4C88-91FB-DE863EC1C96F}"/>
              </a:ext>
            </a:extLst>
          </p:cNvPr>
          <p:cNvSpPr/>
          <p:nvPr/>
        </p:nvSpPr>
        <p:spPr bwMode="auto">
          <a:xfrm>
            <a:off x="2590800" y="2770051"/>
            <a:ext cx="838200" cy="38438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865812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152400" y="781930"/>
            <a:ext cx="8991600" cy="3332870"/>
          </a:xfrm>
        </p:spPr>
        <p:txBody>
          <a:bodyPr/>
          <a:lstStyle/>
          <a:p>
            <a:pPr marL="0" indent="0">
              <a:lnSpc>
                <a:spcPct val="110000"/>
              </a:lnSpc>
            </a:pPr>
            <a:r>
              <a:rPr lang="en-US" altLang="en-US" sz="2400" b="0" dirty="0">
                <a:solidFill>
                  <a:schemeClr val="tx1"/>
                </a:solidFill>
              </a:rPr>
              <a:t>What is the pressure of the gas in the middle container?</a:t>
            </a:r>
          </a:p>
          <a:p>
            <a:pPr marL="0" indent="0">
              <a:lnSpc>
                <a:spcPct val="110000"/>
              </a:lnSpc>
            </a:pPr>
            <a:endParaRPr lang="en-US" altLang="en-US" b="0" dirty="0">
              <a:solidFill>
                <a:schemeClr val="tx1"/>
              </a:solidFill>
            </a:endParaRPr>
          </a:p>
        </p:txBody>
      </p:sp>
      <p:sp>
        <p:nvSpPr>
          <p:cNvPr id="7" name="TextBox 6"/>
          <p:cNvSpPr txBox="1"/>
          <p:nvPr/>
        </p:nvSpPr>
        <p:spPr>
          <a:xfrm>
            <a:off x="1066801" y="34986"/>
            <a:ext cx="7010400" cy="584563"/>
          </a:xfrm>
          <a:prstGeom prst="rect">
            <a:avLst/>
          </a:prstGeom>
          <a:noFill/>
        </p:spPr>
        <p:txBody>
          <a:bodyPr wrap="square" lIns="91229" tIns="45615" rIns="91229" bIns="45615" rtlCol="0">
            <a:spAutoFit/>
          </a:bodyPr>
          <a:lstStyle/>
          <a:p>
            <a:pPr algn="ctr"/>
            <a:r>
              <a:rPr lang="en-US" sz="3200" dirty="0">
                <a:solidFill>
                  <a:srgbClr val="C00000"/>
                </a:solidFill>
                <a:effectLst>
                  <a:outerShdw blurRad="38100" dist="38100" dir="2700000" algn="tl">
                    <a:srgbClr val="000000">
                      <a:alpha val="43137"/>
                    </a:srgbClr>
                  </a:outerShdw>
                </a:effectLst>
              </a:rPr>
              <a:t>Dalton's Law of Partial Pressures</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51288"/>
            <a:ext cx="6944283" cy="313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90800" y="4385043"/>
            <a:ext cx="4247764" cy="2277547"/>
          </a:xfrm>
          <a:prstGeom prst="rect">
            <a:avLst/>
          </a:prstGeom>
        </p:spPr>
        <p:txBody>
          <a:bodyPr wrap="square">
            <a:spAutoFit/>
          </a:bodyPr>
          <a:lstStyle/>
          <a:p>
            <a:r>
              <a:rPr lang="en-US" sz="2800" dirty="0"/>
              <a:t>P</a:t>
            </a:r>
            <a:r>
              <a:rPr lang="en-US" sz="2800" baseline="-25000" dirty="0"/>
              <a:t>T</a:t>
            </a:r>
            <a:r>
              <a:rPr lang="en-US" sz="2800" dirty="0"/>
              <a:t> = P</a:t>
            </a:r>
            <a:r>
              <a:rPr lang="en-US" sz="2800" baseline="-25000" dirty="0"/>
              <a:t>1</a:t>
            </a:r>
            <a:r>
              <a:rPr lang="en-US" sz="2800" dirty="0"/>
              <a:t> + </a:t>
            </a:r>
            <a:r>
              <a:rPr lang="en-US" sz="2800" dirty="0">
                <a:solidFill>
                  <a:srgbClr val="FF0000"/>
                </a:solidFill>
              </a:rPr>
              <a:t>P</a:t>
            </a:r>
            <a:r>
              <a:rPr lang="en-US" sz="2800" baseline="-25000" dirty="0">
                <a:solidFill>
                  <a:srgbClr val="FF0000"/>
                </a:solidFill>
              </a:rPr>
              <a:t>2</a:t>
            </a:r>
            <a:r>
              <a:rPr lang="en-US" sz="2800" dirty="0">
                <a:solidFill>
                  <a:srgbClr val="FF0000"/>
                </a:solidFill>
              </a:rPr>
              <a:t> </a:t>
            </a:r>
            <a:r>
              <a:rPr lang="en-US" sz="2800" dirty="0"/>
              <a:t>+ P</a:t>
            </a:r>
            <a:r>
              <a:rPr lang="en-US" sz="2800" baseline="-25000" dirty="0"/>
              <a:t>3</a:t>
            </a:r>
          </a:p>
          <a:p>
            <a:pPr>
              <a:spcBef>
                <a:spcPts val="1200"/>
              </a:spcBef>
            </a:pPr>
            <a:r>
              <a:rPr lang="en-US" sz="2800" dirty="0"/>
              <a:t>P</a:t>
            </a:r>
            <a:r>
              <a:rPr lang="en-US" sz="2800" baseline="-25000" dirty="0"/>
              <a:t>T</a:t>
            </a:r>
            <a:r>
              <a:rPr lang="en-US" sz="2800" dirty="0"/>
              <a:t> - P</a:t>
            </a:r>
            <a:r>
              <a:rPr lang="en-US" sz="2800" baseline="-25000" dirty="0"/>
              <a:t>1</a:t>
            </a:r>
            <a:r>
              <a:rPr lang="en-US" sz="2800" dirty="0"/>
              <a:t> - P</a:t>
            </a:r>
            <a:r>
              <a:rPr lang="en-US" sz="2800" baseline="-25000" dirty="0"/>
              <a:t>3 </a:t>
            </a:r>
            <a:r>
              <a:rPr lang="en-US" sz="2800" dirty="0"/>
              <a:t>= </a:t>
            </a:r>
            <a:r>
              <a:rPr lang="en-US" sz="2800" dirty="0">
                <a:solidFill>
                  <a:srgbClr val="FF0000"/>
                </a:solidFill>
              </a:rPr>
              <a:t>P</a:t>
            </a:r>
            <a:r>
              <a:rPr lang="en-US" sz="2800" baseline="-25000" dirty="0">
                <a:solidFill>
                  <a:srgbClr val="FF0000"/>
                </a:solidFill>
              </a:rPr>
              <a:t>2</a:t>
            </a:r>
          </a:p>
          <a:p>
            <a:pPr>
              <a:spcBef>
                <a:spcPts val="1200"/>
              </a:spcBef>
            </a:pPr>
            <a:r>
              <a:rPr lang="en-US" sz="2800" dirty="0">
                <a:solidFill>
                  <a:srgbClr val="FF0000"/>
                </a:solidFill>
              </a:rPr>
              <a:t>P</a:t>
            </a:r>
            <a:r>
              <a:rPr lang="en-US" sz="2800" baseline="-25000" dirty="0">
                <a:solidFill>
                  <a:srgbClr val="FF0000"/>
                </a:solidFill>
              </a:rPr>
              <a:t>2</a:t>
            </a:r>
            <a:r>
              <a:rPr lang="en-US" sz="2800" dirty="0">
                <a:solidFill>
                  <a:srgbClr val="FF0000"/>
                </a:solidFill>
              </a:rPr>
              <a:t> = 1350 – 450 – 300 </a:t>
            </a:r>
          </a:p>
          <a:p>
            <a:pPr algn="ctr">
              <a:spcBef>
                <a:spcPts val="1200"/>
              </a:spcBef>
            </a:pPr>
            <a:r>
              <a:rPr lang="en-US" sz="2800" dirty="0">
                <a:solidFill>
                  <a:srgbClr val="FF0000"/>
                </a:solidFill>
              </a:rPr>
              <a:t>P</a:t>
            </a:r>
            <a:r>
              <a:rPr lang="en-US" sz="2800" baseline="-25000" dirty="0">
                <a:solidFill>
                  <a:srgbClr val="FF0000"/>
                </a:solidFill>
              </a:rPr>
              <a:t>2</a:t>
            </a:r>
            <a:r>
              <a:rPr lang="en-US" sz="2800" dirty="0"/>
              <a:t> = </a:t>
            </a:r>
            <a:r>
              <a:rPr lang="en-US" sz="2800" dirty="0">
                <a:solidFill>
                  <a:srgbClr val="00B0F0"/>
                </a:solidFill>
              </a:rPr>
              <a:t>600 </a:t>
            </a:r>
            <a:r>
              <a:rPr lang="en-US" sz="2800" dirty="0" err="1">
                <a:solidFill>
                  <a:srgbClr val="00B0F0"/>
                </a:solidFill>
              </a:rPr>
              <a:t>kPa</a:t>
            </a:r>
            <a:endParaRPr lang="en-US" sz="2800" dirty="0">
              <a:solidFill>
                <a:srgbClr val="00B0F0"/>
              </a:solidFill>
            </a:endParaRPr>
          </a:p>
        </p:txBody>
      </p:sp>
    </p:spTree>
    <p:extLst>
      <p:ext uri="{BB962C8B-B14F-4D97-AF65-F5344CB8AC3E}">
        <p14:creationId xmlns:p14="http://schemas.microsoft.com/office/powerpoint/2010/main" val="394998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143000"/>
            <a:ext cx="8229600" cy="5562600"/>
          </a:xfrm>
          <a:prstGeom prst="rect">
            <a:avLst/>
          </a:prstGeom>
        </p:spPr>
        <p:txBody>
          <a:bodyPr>
            <a:noAutofit/>
          </a:bodyPr>
          <a:lstStyle/>
          <a:p>
            <a:pPr marL="0" algn="ctr"/>
            <a:r>
              <a:rPr lang="en-US" sz="3600" b="0" dirty="0">
                <a:solidFill>
                  <a:srgbClr val="FF0000"/>
                </a:solidFill>
              </a:rPr>
              <a:t>Review of Pressure</a:t>
            </a:r>
          </a:p>
          <a:p>
            <a:pPr marL="0"/>
            <a:endParaRPr lang="en-US" sz="2400" b="0" dirty="0">
              <a:solidFill>
                <a:schemeClr val="accent2">
                  <a:lumMod val="50000"/>
                </a:schemeClr>
              </a:solidFill>
            </a:endParaRPr>
          </a:p>
          <a:p>
            <a:pPr marL="0"/>
            <a:r>
              <a:rPr lang="en-US" sz="2400" b="0" dirty="0">
                <a:solidFill>
                  <a:schemeClr val="accent2">
                    <a:lumMod val="50000"/>
                  </a:schemeClr>
                </a:solidFill>
              </a:rPr>
              <a:t>Watch the video on Learning CTR Online:</a:t>
            </a:r>
          </a:p>
          <a:p>
            <a:pPr marL="0"/>
            <a:endParaRPr lang="en-US" sz="800" b="0" dirty="0">
              <a:solidFill>
                <a:schemeClr val="accent2">
                  <a:lumMod val="50000"/>
                </a:schemeClr>
              </a:solidFill>
            </a:endParaRPr>
          </a:p>
          <a:p>
            <a:pPr marL="0"/>
            <a:r>
              <a:rPr lang="en-US" sz="2200" b="0" dirty="0">
                <a:solidFill>
                  <a:schemeClr val="accent2">
                    <a:lumMod val="50000"/>
                  </a:schemeClr>
                </a:solidFill>
                <a:hlinkClick r:id="rId2"/>
              </a:rPr>
              <a:t>https://screencast-o-matic.com/watch/cFeY3gDvx1</a:t>
            </a:r>
            <a:r>
              <a:rPr lang="en-US" sz="2200" b="0" dirty="0">
                <a:solidFill>
                  <a:schemeClr val="accent2">
                    <a:lumMod val="50000"/>
                  </a:schemeClr>
                </a:solidFill>
              </a:rPr>
              <a:t> </a:t>
            </a:r>
          </a:p>
          <a:p>
            <a:pPr marL="0"/>
            <a:r>
              <a:rPr lang="en-US" sz="3600" b="0" dirty="0">
                <a:solidFill>
                  <a:schemeClr val="accent2">
                    <a:lumMod val="50000"/>
                  </a:schemeClr>
                </a:solidFill>
              </a:rPr>
              <a:t>Pressure ctr (5:32) </a:t>
            </a:r>
          </a:p>
          <a:p>
            <a:pPr marL="0"/>
            <a:endParaRPr lang="en-US" sz="800" b="0" dirty="0">
              <a:solidFill>
                <a:schemeClr val="accent2">
                  <a:lumMod val="50000"/>
                </a:schemeClr>
              </a:solidFill>
            </a:endParaRPr>
          </a:p>
          <a:p>
            <a:pPr marL="973138" indent="-571500">
              <a:buFont typeface="Arial" panose="020B0604020202020204" pitchFamily="34" charset="0"/>
              <a:buChar char="•"/>
            </a:pPr>
            <a:r>
              <a:rPr lang="en-US" sz="3600" b="0" dirty="0">
                <a:solidFill>
                  <a:srgbClr val="00B050"/>
                </a:solidFill>
              </a:rPr>
              <a:t>PSI (Breaking a Board using Atmospheric Pressure)</a:t>
            </a:r>
          </a:p>
          <a:p>
            <a:pPr marL="973138" indent="-571500">
              <a:buFont typeface="Arial" panose="020B0604020202020204" pitchFamily="34" charset="0"/>
              <a:buChar char="•"/>
            </a:pPr>
            <a:r>
              <a:rPr lang="en-US" sz="3600" b="0" dirty="0">
                <a:solidFill>
                  <a:srgbClr val="7030A0"/>
                </a:solidFill>
              </a:rPr>
              <a:t>Manometer Readings</a:t>
            </a:r>
          </a:p>
        </p:txBody>
      </p:sp>
      <p:pic>
        <p:nvPicPr>
          <p:cNvPr id="5" name="Picture 4" descr="warm_up-01.eps"/>
          <p:cNvPicPr/>
          <p:nvPr/>
        </p:nvPicPr>
        <p:blipFill>
          <a:blip r:embed="rId3" cstate="print">
            <a:extLst>
              <a:ext uri="{28A0092B-C50C-407E-A947-70E740481C1C}">
                <a14:useLocalDpi xmlns:a14="http://schemas.microsoft.com/office/drawing/2010/main" val="0"/>
              </a:ext>
            </a:extLst>
          </a:blip>
          <a:stretch>
            <a:fillRect/>
          </a:stretch>
        </p:blipFill>
        <p:spPr>
          <a:xfrm>
            <a:off x="3810000" y="152400"/>
            <a:ext cx="1221105" cy="990600"/>
          </a:xfrm>
          <a:prstGeom prst="rect">
            <a:avLst/>
          </a:prstGeom>
        </p:spPr>
      </p:pic>
    </p:spTree>
    <p:extLst>
      <p:ext uri="{BB962C8B-B14F-4D97-AF65-F5344CB8AC3E}">
        <p14:creationId xmlns:p14="http://schemas.microsoft.com/office/powerpoint/2010/main" val="32927444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1" y="1377153"/>
            <a:ext cx="4952996" cy="3956847"/>
          </a:xfrm>
        </p:spPr>
        <p:txBody>
          <a:bodyPr>
            <a:noAutofit/>
          </a:bodyPr>
          <a:lstStyle/>
          <a:p>
            <a:pPr marL="1586" lvl="1" indent="0">
              <a:buNone/>
            </a:pPr>
            <a:r>
              <a:rPr lang="en-US" sz="2400" dirty="0"/>
              <a:t>Partial pressure: </a:t>
            </a:r>
          </a:p>
          <a:p>
            <a:pPr lvl="1"/>
            <a:r>
              <a:rPr lang="en-US" sz="2400" dirty="0">
                <a:solidFill>
                  <a:srgbClr val="FF0000"/>
                </a:solidFill>
                <a:effectLst>
                  <a:outerShdw blurRad="38100" dist="38100" dir="2700000" algn="tl">
                    <a:srgbClr val="000000">
                      <a:alpha val="43137"/>
                    </a:srgbClr>
                  </a:outerShdw>
                </a:effectLst>
              </a:rPr>
              <a:t>refers to pressure of one gas in a mixture of gases</a:t>
            </a:r>
          </a:p>
          <a:p>
            <a:pPr lvl="1"/>
            <a:r>
              <a:rPr lang="en-US" sz="2400" dirty="0">
                <a:solidFill>
                  <a:srgbClr val="002060"/>
                </a:solidFill>
                <a:effectLst>
                  <a:outerShdw blurRad="38100" dist="38100" dir="2700000" algn="tl">
                    <a:srgbClr val="000000">
                      <a:alpha val="43137"/>
                    </a:srgbClr>
                  </a:outerShdw>
                </a:effectLst>
              </a:rPr>
              <a:t>the pressure of a single gas as if it occupied the container by itself</a:t>
            </a:r>
          </a:p>
          <a:p>
            <a:pPr lvl="1"/>
            <a:r>
              <a:rPr lang="en-US" sz="2400" dirty="0">
                <a:solidFill>
                  <a:srgbClr val="B54C8C"/>
                </a:solidFill>
                <a:effectLst>
                  <a:outerShdw blurRad="38100" dist="38100" dir="2700000" algn="tl">
                    <a:srgbClr val="000000">
                      <a:alpha val="43137"/>
                    </a:srgbClr>
                  </a:outerShdw>
                </a:effectLst>
              </a:rPr>
              <a:t>the sum of all partial pressures equals total pressure of the mixture</a:t>
            </a:r>
          </a:p>
        </p:txBody>
      </p:sp>
      <p:sp>
        <p:nvSpPr>
          <p:cNvPr id="2" name="Title 1"/>
          <p:cNvSpPr>
            <a:spLocks noGrp="1"/>
          </p:cNvSpPr>
          <p:nvPr>
            <p:ph type="title"/>
          </p:nvPr>
        </p:nvSpPr>
        <p:spPr>
          <a:xfrm>
            <a:off x="7" y="0"/>
            <a:ext cx="9143996" cy="1371600"/>
          </a:xfrm>
        </p:spPr>
        <p:txBody>
          <a:bodyPr/>
          <a:lstStyle/>
          <a:p>
            <a:pPr marL="0" indent="0"/>
            <a:r>
              <a:rPr lang="en-US" sz="2500" dirty="0">
                <a:solidFill>
                  <a:srgbClr val="5B8F22"/>
                </a:solidFill>
              </a:rPr>
              <a:t>Partial pressure:</a:t>
            </a:r>
            <a:br>
              <a:rPr lang="en-US" dirty="0"/>
            </a:br>
            <a:r>
              <a:rPr lang="en-US" sz="2100" dirty="0"/>
              <a:t>The fraction of the total pressure exerted by a mix of gases that is contributed by an individual gas</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1524000"/>
            <a:ext cx="3505200" cy="285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045BB0EA-4EF6-4DB5-9666-E030E2A88C25}"/>
              </a:ext>
            </a:extLst>
          </p:cNvPr>
          <p:cNvSpPr/>
          <p:nvPr/>
        </p:nvSpPr>
        <p:spPr>
          <a:xfrm>
            <a:off x="205394" y="5638800"/>
            <a:ext cx="8763000" cy="830997"/>
          </a:xfrm>
          <a:prstGeom prst="rect">
            <a:avLst/>
          </a:prstGeom>
          <a:solidFill>
            <a:srgbClr val="FFFF00"/>
          </a:solidFill>
        </p:spPr>
        <p:txBody>
          <a:bodyPr wrap="square">
            <a:spAutoFit/>
          </a:bodyPr>
          <a:lstStyle/>
          <a:p>
            <a:r>
              <a:rPr lang="en-US"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Partial pressure applies when there are two or more gases in the same container.  Each gas contributed to the total pressure of the system.</a:t>
            </a:r>
          </a:p>
        </p:txBody>
      </p:sp>
    </p:spTree>
    <p:extLst>
      <p:ext uri="{BB962C8B-B14F-4D97-AF65-F5344CB8AC3E}">
        <p14:creationId xmlns:p14="http://schemas.microsoft.com/office/powerpoint/2010/main" val="302416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 y="0"/>
            <a:ext cx="9143996" cy="1371600"/>
          </a:xfrm>
        </p:spPr>
        <p:txBody>
          <a:bodyPr/>
          <a:lstStyle/>
          <a:p>
            <a:pPr marL="0" indent="0"/>
            <a:r>
              <a:rPr lang="en-US" sz="2500" dirty="0">
                <a:solidFill>
                  <a:srgbClr val="5B8F22"/>
                </a:solidFill>
              </a:rPr>
              <a:t>Partial pressure:</a:t>
            </a:r>
            <a:br>
              <a:rPr lang="en-US" dirty="0"/>
            </a:br>
            <a:r>
              <a:rPr lang="en-US" sz="2100" dirty="0"/>
              <a:t>The fraction of the total pressure exerted by a mix of gases that is contributed by an individual gas</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631" y="1694305"/>
            <a:ext cx="4566368" cy="3715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a:extLst>
              <a:ext uri="{FF2B5EF4-FFF2-40B4-BE49-F238E27FC236}">
                <a16:creationId xmlns:a16="http://schemas.microsoft.com/office/drawing/2014/main" id="{D087A8B5-FF60-4261-9321-C415F8F6E69B}"/>
              </a:ext>
            </a:extLst>
          </p:cNvPr>
          <p:cNvSpPr>
            <a:spLocks noGrp="1"/>
          </p:cNvSpPr>
          <p:nvPr>
            <p:ph type="body" sz="quarter" idx="12"/>
          </p:nvPr>
        </p:nvSpPr>
        <p:spPr>
          <a:xfrm>
            <a:off x="0" y="1694306"/>
            <a:ext cx="4952996" cy="3563494"/>
          </a:xfrm>
        </p:spPr>
        <p:txBody>
          <a:bodyPr/>
          <a:lstStyle/>
          <a:p>
            <a:pPr>
              <a:lnSpc>
                <a:spcPct val="100000"/>
              </a:lnSpc>
              <a:tabLst>
                <a:tab pos="1423988" algn="l"/>
              </a:tabLst>
            </a:pPr>
            <a:r>
              <a:rPr lang="en-US" b="1" dirty="0">
                <a:solidFill>
                  <a:srgbClr val="B54C8C"/>
                </a:solidFill>
              </a:rPr>
              <a:t>	</a:t>
            </a:r>
            <a:r>
              <a:rPr lang="en-US" b="1" dirty="0">
                <a:solidFill>
                  <a:schemeClr val="tx2"/>
                </a:solidFill>
              </a:rPr>
              <a:t>Air</a:t>
            </a:r>
          </a:p>
          <a:p>
            <a:pPr>
              <a:lnSpc>
                <a:spcPct val="100000"/>
              </a:lnSpc>
            </a:pPr>
            <a:r>
              <a:rPr lang="en-US" b="1" dirty="0">
                <a:solidFill>
                  <a:srgbClr val="B54C8C"/>
                </a:solidFill>
              </a:rPr>
              <a:t>N</a:t>
            </a:r>
            <a:r>
              <a:rPr lang="en-US" b="1" baseline="-25000" dirty="0">
                <a:solidFill>
                  <a:srgbClr val="B54C8C"/>
                </a:solidFill>
              </a:rPr>
              <a:t>2</a:t>
            </a:r>
            <a:r>
              <a:rPr lang="en-US" b="1" dirty="0">
                <a:solidFill>
                  <a:srgbClr val="B54C8C"/>
                </a:solidFill>
              </a:rPr>
              <a:t> (g):      78.08%    ~593 torr</a:t>
            </a:r>
          </a:p>
          <a:p>
            <a:pPr>
              <a:lnSpc>
                <a:spcPct val="100000"/>
              </a:lnSpc>
            </a:pPr>
            <a:r>
              <a:rPr lang="en-US" b="1" dirty="0"/>
              <a:t>O</a:t>
            </a:r>
            <a:r>
              <a:rPr lang="en-US" b="1" baseline="-25000" dirty="0"/>
              <a:t>2</a:t>
            </a:r>
            <a:r>
              <a:rPr lang="en-US" b="1" dirty="0"/>
              <a:t> (g):      20.95%    ~159 torr</a:t>
            </a:r>
          </a:p>
          <a:p>
            <a:pPr>
              <a:lnSpc>
                <a:spcPct val="100000"/>
              </a:lnSpc>
            </a:pPr>
            <a:r>
              <a:rPr lang="en-US" b="1" dirty="0" err="1">
                <a:solidFill>
                  <a:srgbClr val="00B050"/>
                </a:solidFill>
              </a:rPr>
              <a:t>Ar</a:t>
            </a:r>
            <a:r>
              <a:rPr lang="en-US" b="1" dirty="0">
                <a:solidFill>
                  <a:srgbClr val="00B050"/>
                </a:solidFill>
              </a:rPr>
              <a:t> (g)       0.93%       ~7 torr</a:t>
            </a:r>
          </a:p>
          <a:p>
            <a:pPr>
              <a:lnSpc>
                <a:spcPct val="100000"/>
              </a:lnSpc>
              <a:spcBef>
                <a:spcPts val="0"/>
              </a:spcBef>
            </a:pPr>
            <a:r>
              <a:rPr lang="en-US" b="1" dirty="0">
                <a:solidFill>
                  <a:schemeClr val="tx2"/>
                </a:solidFill>
              </a:rPr>
              <a:t>____        _______    _______</a:t>
            </a:r>
          </a:p>
          <a:p>
            <a:r>
              <a:rPr lang="en-US" b="1" dirty="0">
                <a:solidFill>
                  <a:srgbClr val="FF0000"/>
                </a:solidFill>
              </a:rPr>
              <a:t>mixture:     100%      760 torr </a:t>
            </a:r>
          </a:p>
          <a:p>
            <a:endParaRPr lang="en-US" dirty="0"/>
          </a:p>
        </p:txBody>
      </p:sp>
    </p:spTree>
    <p:extLst>
      <p:ext uri="{BB962C8B-B14F-4D97-AF65-F5344CB8AC3E}">
        <p14:creationId xmlns:p14="http://schemas.microsoft.com/office/powerpoint/2010/main" val="28246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type="body" idx="4294967295"/>
          </p:nvPr>
        </p:nvSpPr>
        <p:spPr bwMode="auto">
          <a:xfrm>
            <a:off x="152410" y="228600"/>
            <a:ext cx="5663688" cy="6172200"/>
          </a:xfrm>
          <a:prstGeom prst="rect">
            <a:avLst/>
          </a:prstGeom>
          <a:noFill/>
          <a:ln>
            <a:miter lim="800000"/>
            <a:headEnd/>
            <a:tailEnd/>
          </a:ln>
        </p:spPr>
        <p:txBody>
          <a:bodyPr vert="horz" wrap="square" lIns="91229" tIns="45615" rIns="91229" bIns="45615" numCol="1" anchor="t" anchorCtr="0" compatLnSpc="1">
            <a:prstTxWarp prst="textNoShape">
              <a:avLst/>
            </a:prstTxWarp>
            <a:noAutofit/>
          </a:bodyPr>
          <a:lstStyle/>
          <a:p>
            <a:pPr marL="0" indent="0">
              <a:buClr>
                <a:schemeClr val="accent2">
                  <a:lumMod val="50000"/>
                </a:schemeClr>
              </a:buClr>
            </a:pPr>
            <a:r>
              <a:rPr lang="en-US" sz="2700" dirty="0">
                <a:solidFill>
                  <a:schemeClr val="accent1">
                    <a:lumMod val="50000"/>
                  </a:schemeClr>
                </a:solidFill>
              </a:rPr>
              <a:t>Gases exhibit:</a:t>
            </a:r>
          </a:p>
          <a:p>
            <a:pPr marL="45615" indent="0">
              <a:buClr>
                <a:schemeClr val="accent2">
                  <a:lumMod val="50000"/>
                </a:schemeClr>
              </a:buClr>
            </a:pPr>
            <a:r>
              <a:rPr lang="en-US" sz="2300" dirty="0">
                <a:solidFill>
                  <a:schemeClr val="accent2">
                    <a:lumMod val="50000"/>
                  </a:schemeClr>
                </a:solidFill>
              </a:rPr>
              <a:t> </a:t>
            </a:r>
          </a:p>
          <a:p>
            <a:pPr marL="45615" indent="0">
              <a:buClr>
                <a:schemeClr val="accent2">
                  <a:lumMod val="50000"/>
                </a:schemeClr>
              </a:buClr>
            </a:pPr>
            <a:endParaRPr lang="en-US" sz="2300" dirty="0">
              <a:solidFill>
                <a:schemeClr val="accent2">
                  <a:lumMod val="50000"/>
                </a:schemeClr>
              </a:solidFill>
            </a:endParaRPr>
          </a:p>
          <a:p>
            <a:pPr marL="45615" indent="0">
              <a:buClr>
                <a:schemeClr val="accent2">
                  <a:lumMod val="50000"/>
                </a:schemeClr>
              </a:buClr>
            </a:pPr>
            <a:endParaRPr lang="en-US" sz="2700" dirty="0">
              <a:solidFill>
                <a:schemeClr val="accent2">
                  <a:lumMod val="50000"/>
                </a:schemeClr>
              </a:solidFill>
            </a:endParaRPr>
          </a:p>
          <a:p>
            <a:pPr marL="45615" indent="0">
              <a:buClr>
                <a:schemeClr val="accent2">
                  <a:lumMod val="50000"/>
                </a:schemeClr>
              </a:buClr>
            </a:pPr>
            <a:r>
              <a:rPr lang="en-US" sz="3600" dirty="0">
                <a:solidFill>
                  <a:srgbClr val="FF0000"/>
                </a:solidFill>
              </a:rPr>
              <a:t>Diffusion</a:t>
            </a:r>
          </a:p>
          <a:p>
            <a:pPr marL="45615" indent="0">
              <a:buClr>
                <a:schemeClr val="accent2">
                  <a:lumMod val="50000"/>
                </a:schemeClr>
              </a:buClr>
            </a:pPr>
            <a:r>
              <a:rPr lang="en-US" sz="2300" b="0" dirty="0">
                <a:solidFill>
                  <a:schemeClr val="tx1"/>
                </a:solidFill>
              </a:rPr>
              <a:t>the gradual mixing of molecules of different gases from HIGH to LOW concentration.</a:t>
            </a:r>
          </a:p>
          <a:p>
            <a:pPr marL="45615" indent="0">
              <a:buClr>
                <a:schemeClr val="accent2">
                  <a:lumMod val="50000"/>
                </a:schemeClr>
              </a:buClr>
            </a:pPr>
            <a:endParaRPr lang="en-US" sz="2300" b="0" dirty="0">
              <a:solidFill>
                <a:schemeClr val="tx1"/>
              </a:solidFill>
            </a:endParaRPr>
          </a:p>
          <a:p>
            <a:pPr marL="45615" indent="0">
              <a:buClr>
                <a:schemeClr val="accent2">
                  <a:lumMod val="50000"/>
                </a:schemeClr>
              </a:buClr>
            </a:pPr>
            <a:r>
              <a:rPr lang="en-US" sz="3600" dirty="0">
                <a:solidFill>
                  <a:srgbClr val="00B0F0"/>
                </a:solidFill>
              </a:rPr>
              <a:t>Effusion</a:t>
            </a:r>
            <a:r>
              <a:rPr lang="en-US" sz="2300" dirty="0">
                <a:solidFill>
                  <a:schemeClr val="accent1">
                    <a:lumMod val="50000"/>
                  </a:schemeClr>
                </a:solidFill>
              </a:rPr>
              <a:t> </a:t>
            </a:r>
          </a:p>
          <a:p>
            <a:pPr marL="45615" indent="0">
              <a:buClr>
                <a:schemeClr val="accent2">
                  <a:lumMod val="50000"/>
                </a:schemeClr>
              </a:buClr>
            </a:pPr>
            <a:r>
              <a:rPr lang="en-US" sz="2300" b="0" dirty="0">
                <a:solidFill>
                  <a:schemeClr val="tx1"/>
                </a:solidFill>
              </a:rPr>
              <a:t>the movement of molecules through a small hole into an empty container.</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84564" y="3277590"/>
            <a:ext cx="2826036" cy="358041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746830" y="534390"/>
            <a:ext cx="6138535" cy="22088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a:xfrm>
            <a:off x="8" y="6629400"/>
            <a:ext cx="1828800" cy="228600"/>
          </a:xfrm>
        </p:spPr>
        <p:txBody>
          <a:bodyPr/>
          <a:lstStyle/>
          <a:p>
            <a:r>
              <a:rPr lang="en-US" altLang="en-US" dirty="0"/>
              <a:t>Chapter 14 Gas Laws</a:t>
            </a:r>
          </a:p>
        </p:txBody>
      </p:sp>
    </p:spTree>
    <p:extLst>
      <p:ext uri="{BB962C8B-B14F-4D97-AF65-F5344CB8AC3E}">
        <p14:creationId xmlns:p14="http://schemas.microsoft.com/office/powerpoint/2010/main" val="136668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4" end="4"/>
                                            </p:txEl>
                                          </p:spTgt>
                                        </p:tgtEl>
                                        <p:attrNameLst>
                                          <p:attrName>style.visibility</p:attrName>
                                        </p:attrNameLst>
                                      </p:cBhvr>
                                      <p:to>
                                        <p:strVal val="visible"/>
                                      </p:to>
                                    </p:set>
                                    <p:animEffect transition="in" filter="fade">
                                      <p:cBhvr>
                                        <p:cTn id="7" dur="500"/>
                                        <p:tgtEl>
                                          <p:spTgt spid="4096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5" end="5"/>
                                            </p:txEl>
                                          </p:spTgt>
                                        </p:tgtEl>
                                        <p:attrNameLst>
                                          <p:attrName>style.visibility</p:attrName>
                                        </p:attrNameLst>
                                      </p:cBhvr>
                                      <p:to>
                                        <p:strVal val="visible"/>
                                      </p:to>
                                    </p:set>
                                    <p:animEffect transition="in" filter="fade">
                                      <p:cBhvr>
                                        <p:cTn id="12" dur="500"/>
                                        <p:tgtEl>
                                          <p:spTgt spid="4096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3">
                                            <p:txEl>
                                              <p:pRg st="7" end="7"/>
                                            </p:txEl>
                                          </p:spTgt>
                                        </p:tgtEl>
                                        <p:attrNameLst>
                                          <p:attrName>style.visibility</p:attrName>
                                        </p:attrNameLst>
                                      </p:cBhvr>
                                      <p:to>
                                        <p:strVal val="visible"/>
                                      </p:to>
                                    </p:set>
                                    <p:animEffect transition="in" filter="fade">
                                      <p:cBhvr>
                                        <p:cTn id="17" dur="500"/>
                                        <p:tgtEl>
                                          <p:spTgt spid="4096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63">
                                            <p:txEl>
                                              <p:pRg st="8" end="8"/>
                                            </p:txEl>
                                          </p:spTgt>
                                        </p:tgtEl>
                                        <p:attrNameLst>
                                          <p:attrName>style.visibility</p:attrName>
                                        </p:attrNameLst>
                                      </p:cBhvr>
                                      <p:to>
                                        <p:strVal val="visible"/>
                                      </p:to>
                                    </p:set>
                                    <p:animEffect transition="in" filter="fade">
                                      <p:cBhvr>
                                        <p:cTn id="22" dur="500"/>
                                        <p:tgtEl>
                                          <p:spTgt spid="4096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8" name="Rectangle 8"/>
          <p:cNvSpPr>
            <a:spLocks noChangeArrowheads="1"/>
          </p:cNvSpPr>
          <p:nvPr/>
        </p:nvSpPr>
        <p:spPr bwMode="auto">
          <a:xfrm>
            <a:off x="39688" y="874878"/>
            <a:ext cx="8915400" cy="66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29" tIns="45615" rIns="91229" bIns="45615"/>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300" b="0" dirty="0">
                <a:solidFill>
                  <a:schemeClr val="tx1"/>
                </a:solidFill>
              </a:rPr>
              <a:t>Gases diffuse at different rates.</a:t>
            </a:r>
          </a:p>
        </p:txBody>
      </p:sp>
      <p:sp>
        <p:nvSpPr>
          <p:cNvPr id="9" name="Rectangle 2"/>
          <p:cNvSpPr txBox="1">
            <a:spLocks noChangeArrowheads="1"/>
          </p:cNvSpPr>
          <p:nvPr/>
        </p:nvSpPr>
        <p:spPr bwMode="auto">
          <a:xfrm>
            <a:off x="2554288" y="33778"/>
            <a:ext cx="3886201" cy="646205"/>
          </a:xfrm>
          <a:prstGeom prst="rect">
            <a:avLst/>
          </a:prstGeom>
          <a:solidFill>
            <a:srgbClr val="00B050"/>
          </a:solidFill>
          <a:ln>
            <a:noFill/>
          </a:ln>
        </p:spPr>
        <p:txBody>
          <a:bodyPr vert="horz" wrap="square" lIns="91229" tIns="45615" rIns="91229" bIns="45615"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sz="3600" dirty="0">
                <a:solidFill>
                  <a:srgbClr val="002060"/>
                </a:solidFill>
              </a:rPr>
              <a:t>Graham’s Law</a:t>
            </a:r>
          </a:p>
        </p:txBody>
      </p:sp>
      <p:sp>
        <p:nvSpPr>
          <p:cNvPr id="2" name="Footer Placeholder 1"/>
          <p:cNvSpPr>
            <a:spLocks noGrp="1"/>
          </p:cNvSpPr>
          <p:nvPr>
            <p:ph type="ftr" sz="quarter" idx="10"/>
          </p:nvPr>
        </p:nvSpPr>
        <p:spPr/>
        <p:txBody>
          <a:bodyPr/>
          <a:lstStyle/>
          <a:p>
            <a:r>
              <a:rPr lang="en-US" altLang="en-US"/>
              <a:t>Chapter 14 Gas Laws</a:t>
            </a:r>
          </a:p>
        </p:txBody>
      </p:sp>
      <p:pic>
        <p:nvPicPr>
          <p:cNvPr id="3" name="Picture 2">
            <a:extLst>
              <a:ext uri="{FF2B5EF4-FFF2-40B4-BE49-F238E27FC236}">
                <a16:creationId xmlns:a16="http://schemas.microsoft.com/office/drawing/2014/main" id="{A4F81D21-8951-4FB2-A5E1-D08921F067DC}"/>
              </a:ext>
            </a:extLst>
          </p:cNvPr>
          <p:cNvPicPr>
            <a:picLocks noChangeAspect="1"/>
          </p:cNvPicPr>
          <p:nvPr/>
        </p:nvPicPr>
        <p:blipFill>
          <a:blip r:embed="rId3"/>
          <a:stretch>
            <a:fillRect/>
          </a:stretch>
        </p:blipFill>
        <p:spPr>
          <a:xfrm>
            <a:off x="228600" y="1505843"/>
            <a:ext cx="8686800" cy="5318379"/>
          </a:xfrm>
          <a:prstGeom prst="rect">
            <a:avLst/>
          </a:prstGeom>
        </p:spPr>
      </p:pic>
    </p:spTree>
    <p:extLst>
      <p:ext uri="{BB962C8B-B14F-4D97-AF65-F5344CB8AC3E}">
        <p14:creationId xmlns:p14="http://schemas.microsoft.com/office/powerpoint/2010/main" val="22371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8008"/>
                                        </p:tgtEl>
                                        <p:attrNameLst>
                                          <p:attrName>style.visibility</p:attrName>
                                        </p:attrNameLst>
                                      </p:cBhvr>
                                      <p:to>
                                        <p:strVal val="visible"/>
                                      </p:to>
                                    </p:set>
                                    <p:animEffect transition="in" filter="fade">
                                      <p:cBhvr>
                                        <p:cTn id="12" dur="500"/>
                                        <p:tgtEl>
                                          <p:spTgt spid="128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ext Box 3"/>
          <p:cNvSpPr txBox="1">
            <a:spLocks noChangeArrowheads="1"/>
          </p:cNvSpPr>
          <p:nvPr/>
        </p:nvSpPr>
        <p:spPr bwMode="auto">
          <a:xfrm>
            <a:off x="138546" y="155345"/>
            <a:ext cx="8866908" cy="446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914400">
              <a:defRPr sz="2400">
                <a:solidFill>
                  <a:schemeClr val="tx1"/>
                </a:solidFill>
                <a:latin typeface="Arial" panose="020B0604020202020204" pitchFamily="34" charset="0"/>
                <a:ea typeface="ＭＳ Ｐゴシック" panose="020B0600070205080204" pitchFamily="34" charset="-128"/>
              </a:defRPr>
            </a:lvl2pPr>
            <a:lvl3pPr marL="1028700">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4000" b="1" dirty="0">
                <a:solidFill>
                  <a:srgbClr val="FF0000"/>
                </a:solidFill>
              </a:rPr>
              <a:t>Effusion </a:t>
            </a:r>
          </a:p>
          <a:p>
            <a:pPr>
              <a:spcBef>
                <a:spcPct val="50000"/>
              </a:spcBef>
            </a:pPr>
            <a:endParaRPr lang="en-US" altLang="en-US" sz="800" b="1" dirty="0">
              <a:solidFill>
                <a:schemeClr val="accent1">
                  <a:lumMod val="50000"/>
                </a:schemeClr>
              </a:solidFill>
            </a:endParaRPr>
          </a:p>
          <a:p>
            <a:r>
              <a:rPr lang="en-US" altLang="en-US" dirty="0"/>
              <a:t>A gas escapes through a tiny hole in its container. </a:t>
            </a:r>
          </a:p>
          <a:p>
            <a:endParaRPr lang="en-US" altLang="en-US" sz="800" dirty="0"/>
          </a:p>
          <a:p>
            <a:r>
              <a:rPr lang="en-US" altLang="en-US" sz="3200" dirty="0">
                <a:solidFill>
                  <a:srgbClr val="0070C0"/>
                </a:solidFill>
              </a:rPr>
              <a:t>Gases of </a:t>
            </a:r>
            <a:r>
              <a:rPr lang="en-US" altLang="en-US" sz="3200" b="1" dirty="0">
                <a:solidFill>
                  <a:srgbClr val="FFFF00"/>
                </a:solidFill>
                <a:effectLst>
                  <a:outerShdw blurRad="38100" dist="38100" dir="2700000" algn="tl">
                    <a:srgbClr val="000000">
                      <a:alpha val="43137"/>
                    </a:srgbClr>
                  </a:outerShdw>
                </a:effectLst>
              </a:rPr>
              <a:t>lower molar mass </a:t>
            </a:r>
            <a:r>
              <a:rPr lang="en-US" altLang="en-US" sz="3200" dirty="0">
                <a:solidFill>
                  <a:srgbClr val="0070C0"/>
                </a:solidFill>
              </a:rPr>
              <a:t>diffuse and effuse </a:t>
            </a:r>
            <a:r>
              <a:rPr lang="en-US" altLang="en-US" sz="3200" b="1" dirty="0">
                <a:solidFill>
                  <a:srgbClr val="FFFF00"/>
                </a:solidFill>
                <a:effectLst>
                  <a:outerShdw blurRad="38100" dist="38100" dir="2700000" algn="tl">
                    <a:srgbClr val="000000">
                      <a:alpha val="43137"/>
                    </a:srgbClr>
                  </a:outerShdw>
                </a:effectLst>
              </a:rPr>
              <a:t>faster</a:t>
            </a:r>
            <a:r>
              <a:rPr lang="en-US" altLang="en-US" sz="3200" dirty="0">
                <a:solidFill>
                  <a:srgbClr val="0070C0"/>
                </a:solidFill>
              </a:rPr>
              <a:t> than gases of higher molar mass. </a:t>
            </a:r>
          </a:p>
          <a:p>
            <a:endParaRPr lang="en-US" altLang="en-US" sz="800" dirty="0"/>
          </a:p>
          <a:p>
            <a:endParaRPr lang="en-US" altLang="en-US" sz="4000" b="1" dirty="0">
              <a:solidFill>
                <a:srgbClr val="FF0000"/>
              </a:solidFill>
            </a:endParaRPr>
          </a:p>
          <a:p>
            <a:r>
              <a:rPr lang="en-US" altLang="en-US" sz="4000" b="1" dirty="0">
                <a:solidFill>
                  <a:srgbClr val="FF0000"/>
                </a:solidFill>
              </a:rPr>
              <a:t>Graham’s law of effusion </a:t>
            </a:r>
            <a:endParaRPr lang="en-US" altLang="en-US" dirty="0"/>
          </a:p>
          <a:p>
            <a:r>
              <a:rPr lang="en-US" altLang="en-US" dirty="0"/>
              <a:t>the rate of effusion of a gas is inversely proportional to the square root of the gas’s molar mass.</a:t>
            </a:r>
            <a:r>
              <a:rPr lang="en-US" altLang="en-US" b="0" dirty="0">
                <a:solidFill>
                  <a:schemeClr val="tx1"/>
                </a:solidFill>
              </a:rPr>
              <a:t> </a:t>
            </a:r>
          </a:p>
        </p:txBody>
      </p:sp>
      <p:sp>
        <p:nvSpPr>
          <p:cNvPr id="2" name="Footer Placeholder 1"/>
          <p:cNvSpPr>
            <a:spLocks noGrp="1"/>
          </p:cNvSpPr>
          <p:nvPr>
            <p:ph type="ftr" sz="quarter" idx="10"/>
          </p:nvPr>
        </p:nvSpPr>
        <p:spPr>
          <a:xfrm>
            <a:off x="4724407" y="6629400"/>
            <a:ext cx="4419599" cy="228600"/>
          </a:xfrm>
        </p:spPr>
        <p:txBody>
          <a:bodyPr/>
          <a:lstStyle/>
          <a:p>
            <a:r>
              <a:rPr lang="en-US" altLang="en-US"/>
              <a:t>Chapter 14 Gas Laws</a:t>
            </a:r>
          </a:p>
        </p:txBody>
      </p:sp>
      <p:sp>
        <p:nvSpPr>
          <p:cNvPr id="5" name="TextBox 4"/>
          <p:cNvSpPr txBox="1"/>
          <p:nvPr/>
        </p:nvSpPr>
        <p:spPr>
          <a:xfrm>
            <a:off x="247650" y="4526376"/>
            <a:ext cx="8496299" cy="646119"/>
          </a:xfrm>
          <a:prstGeom prst="rect">
            <a:avLst/>
          </a:prstGeom>
          <a:solidFill>
            <a:srgbClr val="FFFF00"/>
          </a:solidFill>
        </p:spPr>
        <p:txBody>
          <a:bodyPr wrap="square" lIns="91229" tIns="45615" rIns="91229" bIns="45615" rtlCol="0">
            <a:spAutoFit/>
          </a:bodyPr>
          <a:lstStyle/>
          <a:p>
            <a:pPr algn="ctr"/>
            <a:r>
              <a:rPr lang="en-GB" sz="3600" dirty="0">
                <a:effectLst>
                  <a:outerShdw blurRad="38100" dist="38100" dir="2700000" algn="tl">
                    <a:srgbClr val="000000">
                      <a:alpha val="43137"/>
                    </a:srgbClr>
                  </a:outerShdw>
                </a:effectLst>
                <a:latin typeface="Arial" charset="0"/>
              </a:rPr>
              <a:t>The equation below is ENRICHMENT</a:t>
            </a:r>
          </a:p>
        </p:txBody>
      </p:sp>
      <p:sp>
        <p:nvSpPr>
          <p:cNvPr id="6" name="Rectangle 2"/>
          <p:cNvSpPr txBox="1">
            <a:spLocks noChangeArrowheads="1"/>
          </p:cNvSpPr>
          <p:nvPr/>
        </p:nvSpPr>
        <p:spPr bwMode="auto">
          <a:xfrm>
            <a:off x="4724407" y="40646"/>
            <a:ext cx="3886201" cy="646205"/>
          </a:xfrm>
          <a:prstGeom prst="rect">
            <a:avLst/>
          </a:prstGeom>
          <a:solidFill>
            <a:srgbClr val="00B050"/>
          </a:solidFill>
          <a:ln>
            <a:noFill/>
          </a:ln>
        </p:spPr>
        <p:txBody>
          <a:bodyPr vert="horz" wrap="square" lIns="91229" tIns="45615" rIns="91229" bIns="45615"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sz="3600" dirty="0">
                <a:solidFill>
                  <a:srgbClr val="002060"/>
                </a:solidFill>
              </a:rPr>
              <a:t>Graham’s Law</a:t>
            </a:r>
          </a:p>
        </p:txBody>
      </p:sp>
      <p:grpSp>
        <p:nvGrpSpPr>
          <p:cNvPr id="7" name="Group 21"/>
          <p:cNvGrpSpPr>
            <a:grpSpLocks/>
          </p:cNvGrpSpPr>
          <p:nvPr/>
        </p:nvGrpSpPr>
        <p:grpSpPr bwMode="auto">
          <a:xfrm>
            <a:off x="1752600" y="5210595"/>
            <a:ext cx="5638800" cy="1371600"/>
            <a:chOff x="1344" y="2496"/>
            <a:chExt cx="3552" cy="864"/>
          </a:xfrm>
        </p:grpSpPr>
        <p:sp>
          <p:nvSpPr>
            <p:cNvPr id="8" name="AutoShape 20"/>
            <p:cNvSpPr>
              <a:spLocks noChangeArrowheads="1"/>
            </p:cNvSpPr>
            <p:nvPr/>
          </p:nvSpPr>
          <p:spPr bwMode="auto">
            <a:xfrm>
              <a:off x="1344" y="2496"/>
              <a:ext cx="3552" cy="864"/>
            </a:xfrm>
            <a:prstGeom prst="roundRect">
              <a:avLst>
                <a:gd name="adj" fmla="val 16667"/>
              </a:avLst>
            </a:prstGeom>
            <a:solidFill>
              <a:srgbClr val="658B92"/>
            </a:solidFill>
            <a:ln w="9525">
              <a:solidFill>
                <a:srgbClr val="658B9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5"/>
            <p:cNvSpPr txBox="1">
              <a:spLocks noChangeArrowheads="1"/>
            </p:cNvSpPr>
            <p:nvPr/>
          </p:nvSpPr>
          <p:spPr bwMode="auto">
            <a:xfrm>
              <a:off x="1440" y="2544"/>
              <a:ext cx="81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chemeClr val="bg1"/>
                  </a:solidFill>
                </a:rPr>
                <a:t>Rate</a:t>
              </a:r>
              <a:r>
                <a:rPr lang="en-US" altLang="en-US" sz="2700" i="1" baseline="-25000">
                  <a:solidFill>
                    <a:schemeClr val="bg1"/>
                  </a:solidFill>
                </a:rPr>
                <a:t>A</a:t>
              </a:r>
              <a:endParaRPr lang="en-US" altLang="en-US" sz="2700">
                <a:solidFill>
                  <a:schemeClr val="bg1"/>
                </a:solidFill>
              </a:endParaRPr>
            </a:p>
          </p:txBody>
        </p:sp>
        <p:sp>
          <p:nvSpPr>
            <p:cNvPr id="10" name="Line 7"/>
            <p:cNvSpPr>
              <a:spLocks noChangeShapeType="1"/>
            </p:cNvSpPr>
            <p:nvPr/>
          </p:nvSpPr>
          <p:spPr bwMode="auto">
            <a:xfrm>
              <a:off x="1440" y="2928"/>
              <a:ext cx="768"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8"/>
            <p:cNvSpPr txBox="1">
              <a:spLocks noChangeArrowheads="1"/>
            </p:cNvSpPr>
            <p:nvPr/>
          </p:nvSpPr>
          <p:spPr bwMode="auto">
            <a:xfrm>
              <a:off x="1440" y="2880"/>
              <a:ext cx="81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chemeClr val="bg1"/>
                  </a:solidFill>
                </a:rPr>
                <a:t>Rate</a:t>
              </a:r>
              <a:r>
                <a:rPr lang="en-US" altLang="en-US" sz="2700" i="1" baseline="-25000">
                  <a:solidFill>
                    <a:schemeClr val="bg1"/>
                  </a:solidFill>
                </a:rPr>
                <a:t>B</a:t>
              </a:r>
              <a:endParaRPr lang="en-US" altLang="en-US" sz="2700">
                <a:solidFill>
                  <a:schemeClr val="bg1"/>
                </a:solidFill>
              </a:endParaRPr>
            </a:p>
          </p:txBody>
        </p:sp>
        <p:sp>
          <p:nvSpPr>
            <p:cNvPr id="12" name="Text Box 9"/>
            <p:cNvSpPr txBox="1">
              <a:spLocks noChangeArrowheads="1"/>
            </p:cNvSpPr>
            <p:nvPr/>
          </p:nvSpPr>
          <p:spPr bwMode="auto">
            <a:xfrm>
              <a:off x="2304" y="2736"/>
              <a:ext cx="43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a:solidFill>
                    <a:schemeClr val="bg1"/>
                  </a:solidFill>
                </a:rPr>
                <a:t>=</a:t>
              </a:r>
            </a:p>
          </p:txBody>
        </p:sp>
        <p:sp>
          <p:nvSpPr>
            <p:cNvPr id="13" name="Text Box 10"/>
            <p:cNvSpPr txBox="1">
              <a:spLocks noChangeArrowheads="1"/>
            </p:cNvSpPr>
            <p:nvPr/>
          </p:nvSpPr>
          <p:spPr bwMode="auto">
            <a:xfrm>
              <a:off x="3072" y="2544"/>
              <a:ext cx="158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chemeClr val="bg1"/>
                  </a:solidFill>
                </a:rPr>
                <a:t>molar mass</a:t>
              </a:r>
              <a:r>
                <a:rPr lang="en-US" altLang="en-US" sz="3200" i="1" baseline="-25000">
                  <a:solidFill>
                    <a:schemeClr val="bg1"/>
                  </a:solidFill>
                </a:rPr>
                <a:t>B</a:t>
              </a:r>
              <a:endParaRPr lang="en-US" altLang="en-US" sz="3200">
                <a:solidFill>
                  <a:schemeClr val="bg1"/>
                </a:solidFill>
              </a:endParaRPr>
            </a:p>
          </p:txBody>
        </p:sp>
        <p:sp>
          <p:nvSpPr>
            <p:cNvPr id="14" name="Line 11"/>
            <p:cNvSpPr>
              <a:spLocks noChangeShapeType="1"/>
            </p:cNvSpPr>
            <p:nvPr/>
          </p:nvSpPr>
          <p:spPr bwMode="auto">
            <a:xfrm>
              <a:off x="3072" y="2928"/>
              <a:ext cx="153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13"/>
            <p:cNvSpPr txBox="1">
              <a:spLocks noChangeArrowheads="1"/>
            </p:cNvSpPr>
            <p:nvPr/>
          </p:nvSpPr>
          <p:spPr bwMode="auto">
            <a:xfrm>
              <a:off x="3072" y="2880"/>
              <a:ext cx="158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chemeClr val="bg1"/>
                  </a:solidFill>
                </a:rPr>
                <a:t>molar mass</a:t>
              </a:r>
              <a:r>
                <a:rPr lang="en-US" altLang="en-US" sz="3200" i="1" baseline="-25000">
                  <a:solidFill>
                    <a:schemeClr val="bg1"/>
                  </a:solidFill>
                </a:rPr>
                <a:t>A</a:t>
              </a:r>
              <a:endParaRPr lang="en-US" altLang="en-US" sz="3200">
                <a:solidFill>
                  <a:schemeClr val="bg1"/>
                </a:solidFill>
              </a:endParaRPr>
            </a:p>
          </p:txBody>
        </p:sp>
        <p:sp>
          <p:nvSpPr>
            <p:cNvPr id="16" name="Line 15"/>
            <p:cNvSpPr>
              <a:spLocks noChangeShapeType="1"/>
            </p:cNvSpPr>
            <p:nvPr/>
          </p:nvSpPr>
          <p:spPr bwMode="auto">
            <a:xfrm>
              <a:off x="3024" y="2592"/>
              <a:ext cx="168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flipH="1">
              <a:off x="2928" y="2592"/>
              <a:ext cx="96" cy="672"/>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H="1" flipV="1">
              <a:off x="2784" y="2976"/>
              <a:ext cx="144" cy="28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flipH="1">
              <a:off x="2736" y="2976"/>
              <a:ext cx="48"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04712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fade">
                                      <p:cBhvr>
                                        <p:cTn id="7" dur="500"/>
                                        <p:tgtEl>
                                          <p:spTgt spid="132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099">
                                            <p:txEl>
                                              <p:pRg st="2" end="2"/>
                                            </p:txEl>
                                          </p:spTgt>
                                        </p:tgtEl>
                                        <p:attrNameLst>
                                          <p:attrName>style.visibility</p:attrName>
                                        </p:attrNameLst>
                                      </p:cBhvr>
                                      <p:to>
                                        <p:strVal val="visible"/>
                                      </p:to>
                                    </p:set>
                                    <p:animEffect transition="in" filter="fade">
                                      <p:cBhvr>
                                        <p:cTn id="12" dur="500"/>
                                        <p:tgtEl>
                                          <p:spTgt spid="132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099">
                                            <p:txEl>
                                              <p:pRg st="4" end="4"/>
                                            </p:txEl>
                                          </p:spTgt>
                                        </p:tgtEl>
                                        <p:attrNameLst>
                                          <p:attrName>style.visibility</p:attrName>
                                        </p:attrNameLst>
                                      </p:cBhvr>
                                      <p:to>
                                        <p:strVal val="visible"/>
                                      </p:to>
                                    </p:set>
                                    <p:animEffect transition="in" filter="fade">
                                      <p:cBhvr>
                                        <p:cTn id="17" dur="500"/>
                                        <p:tgtEl>
                                          <p:spTgt spid="1320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2099">
                                            <p:txEl>
                                              <p:pRg st="7" end="7"/>
                                            </p:txEl>
                                          </p:spTgt>
                                        </p:tgtEl>
                                        <p:attrNameLst>
                                          <p:attrName>style.visibility</p:attrName>
                                        </p:attrNameLst>
                                      </p:cBhvr>
                                      <p:to>
                                        <p:strVal val="visible"/>
                                      </p:to>
                                    </p:set>
                                    <p:animEffect transition="in" filter="fade">
                                      <p:cBhvr>
                                        <p:cTn id="22" dur="500"/>
                                        <p:tgtEl>
                                          <p:spTgt spid="13209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2099">
                                            <p:txEl>
                                              <p:pRg st="8" end="8"/>
                                            </p:txEl>
                                          </p:spTgt>
                                        </p:tgtEl>
                                        <p:attrNameLst>
                                          <p:attrName>style.visibility</p:attrName>
                                        </p:attrNameLst>
                                      </p:cBhvr>
                                      <p:to>
                                        <p:strVal val="visible"/>
                                      </p:to>
                                    </p:set>
                                    <p:animEffect transition="in" filter="fade">
                                      <p:cBhvr>
                                        <p:cTn id="27" dur="500"/>
                                        <p:tgtEl>
                                          <p:spTgt spid="13209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9578D-1315-41D6-B8DA-9230EB9A24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BF6B6D-3A3D-40DC-B4F2-A41EB526C431}"/>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9697B7E-3B7A-4E52-90E7-CF57BCF7EF9F}"/>
              </a:ext>
            </a:extLst>
          </p:cNvPr>
          <p:cNvSpPr>
            <a:spLocks noGrp="1"/>
          </p:cNvSpPr>
          <p:nvPr>
            <p:ph type="ftr" sz="quarter" idx="10"/>
          </p:nvPr>
        </p:nvSpPr>
        <p:spPr/>
        <p:txBody>
          <a:bodyPr/>
          <a:lstStyle/>
          <a:p>
            <a:r>
              <a:rPr lang="en-US" altLang="en-US"/>
              <a:t>Chapter 14 Gas Laws</a:t>
            </a:r>
          </a:p>
        </p:txBody>
      </p:sp>
      <p:pic>
        <p:nvPicPr>
          <p:cNvPr id="6" name="Picture 5">
            <a:extLst>
              <a:ext uri="{FF2B5EF4-FFF2-40B4-BE49-F238E27FC236}">
                <a16:creationId xmlns:a16="http://schemas.microsoft.com/office/drawing/2014/main" id="{09C8AF08-5F76-492B-A73A-544F693DBA95}"/>
              </a:ext>
            </a:extLst>
          </p:cNvPr>
          <p:cNvPicPr>
            <a:picLocks noChangeAspect="1"/>
          </p:cNvPicPr>
          <p:nvPr/>
        </p:nvPicPr>
        <p:blipFill>
          <a:blip r:embed="rId2"/>
          <a:srcRect b="60853"/>
          <a:stretch/>
        </p:blipFill>
        <p:spPr>
          <a:xfrm>
            <a:off x="-15816" y="76200"/>
            <a:ext cx="9129551" cy="2667000"/>
          </a:xfrm>
          <a:prstGeom prst="rect">
            <a:avLst/>
          </a:prstGeom>
        </p:spPr>
      </p:pic>
      <p:pic>
        <p:nvPicPr>
          <p:cNvPr id="5" name="Picture 4">
            <a:extLst>
              <a:ext uri="{FF2B5EF4-FFF2-40B4-BE49-F238E27FC236}">
                <a16:creationId xmlns:a16="http://schemas.microsoft.com/office/drawing/2014/main" id="{CA553A23-85CD-D0F9-D6F1-F8FFE228CC57}"/>
              </a:ext>
            </a:extLst>
          </p:cNvPr>
          <p:cNvPicPr>
            <a:picLocks noChangeAspect="1"/>
          </p:cNvPicPr>
          <p:nvPr/>
        </p:nvPicPr>
        <p:blipFill>
          <a:blip r:embed="rId2"/>
          <a:srcRect t="39603"/>
          <a:stretch/>
        </p:blipFill>
        <p:spPr>
          <a:xfrm>
            <a:off x="0" y="2819400"/>
            <a:ext cx="9129551" cy="4114800"/>
          </a:xfrm>
          <a:prstGeom prst="rect">
            <a:avLst/>
          </a:prstGeom>
        </p:spPr>
      </p:pic>
    </p:spTree>
    <p:extLst>
      <p:ext uri="{BB962C8B-B14F-4D97-AF65-F5344CB8AC3E}">
        <p14:creationId xmlns:p14="http://schemas.microsoft.com/office/powerpoint/2010/main" val="405214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4299" y="990600"/>
            <a:ext cx="8953502" cy="2590800"/>
          </a:xfrm>
        </p:spPr>
        <p:txBody>
          <a:bodyPr/>
          <a:lstStyle/>
          <a:p>
            <a:pPr marL="0" indent="0"/>
            <a:r>
              <a:rPr lang="en-US" altLang="en-US" sz="2300" b="0" dirty="0">
                <a:solidFill>
                  <a:schemeClr val="tx1"/>
                </a:solidFill>
              </a:rPr>
              <a:t>Which of the following gas particles will diffuse fastest if all of these gases are at the same temperature and pressure?</a:t>
            </a:r>
          </a:p>
          <a:p>
            <a:pPr marL="0" indent="0">
              <a:tabLst>
                <a:tab pos="464710" algn="l"/>
                <a:tab pos="4118957" algn="l"/>
              </a:tabLst>
            </a:pPr>
            <a:r>
              <a:rPr lang="en-US" altLang="en-US" sz="2300" dirty="0"/>
              <a:t>	</a:t>
            </a:r>
            <a:r>
              <a:rPr lang="en-US" altLang="en-US" sz="2300" dirty="0">
                <a:solidFill>
                  <a:srgbClr val="00B050"/>
                </a:solidFill>
              </a:rPr>
              <a:t>SO</a:t>
            </a:r>
            <a:r>
              <a:rPr lang="en-US" altLang="en-US" sz="2300" baseline="-25000" dirty="0">
                <a:solidFill>
                  <a:srgbClr val="00B050"/>
                </a:solidFill>
              </a:rPr>
              <a:t>2</a:t>
            </a:r>
            <a:r>
              <a:rPr lang="en-US" altLang="en-US" sz="2300" dirty="0">
                <a:solidFill>
                  <a:srgbClr val="00B050"/>
                </a:solidFill>
              </a:rPr>
              <a:t>   	N</a:t>
            </a:r>
            <a:r>
              <a:rPr lang="en-US" altLang="en-US" sz="2300" baseline="-25000" dirty="0">
                <a:solidFill>
                  <a:srgbClr val="00B050"/>
                </a:solidFill>
              </a:rPr>
              <a:t>2</a:t>
            </a:r>
            <a:r>
              <a:rPr lang="en-US" altLang="en-US" sz="2300" dirty="0">
                <a:solidFill>
                  <a:srgbClr val="00B050"/>
                </a:solidFill>
              </a:rPr>
              <a:t>O  </a:t>
            </a:r>
          </a:p>
          <a:p>
            <a:pPr marL="0" indent="0">
              <a:tabLst>
                <a:tab pos="464710" algn="l"/>
                <a:tab pos="4118957" algn="l"/>
              </a:tabLst>
            </a:pPr>
            <a:r>
              <a:rPr lang="en-US" altLang="en-US" sz="2300" dirty="0">
                <a:solidFill>
                  <a:srgbClr val="00B050"/>
                </a:solidFill>
              </a:rPr>
              <a:t>	Hg    	Cl</a:t>
            </a:r>
            <a:r>
              <a:rPr lang="en-US" altLang="en-US" sz="2300" baseline="-25000" dirty="0">
                <a:solidFill>
                  <a:srgbClr val="00B050"/>
                </a:solidFill>
              </a:rPr>
              <a:t>2</a:t>
            </a:r>
            <a:endParaRPr lang="en-US" altLang="en-US" sz="2300" dirty="0">
              <a:solidFill>
                <a:srgbClr val="00B050"/>
              </a:solidFill>
            </a:endParaRPr>
          </a:p>
        </p:txBody>
      </p:sp>
      <p:sp>
        <p:nvSpPr>
          <p:cNvPr id="7" name="Rectangle 2"/>
          <p:cNvSpPr txBox="1">
            <a:spLocks noChangeArrowheads="1"/>
          </p:cNvSpPr>
          <p:nvPr/>
        </p:nvSpPr>
        <p:spPr bwMode="auto">
          <a:xfrm>
            <a:off x="2286000" y="152400"/>
            <a:ext cx="3886201" cy="646205"/>
          </a:xfrm>
          <a:prstGeom prst="rect">
            <a:avLst/>
          </a:prstGeom>
          <a:solidFill>
            <a:srgbClr val="00B050"/>
          </a:solidFill>
          <a:ln>
            <a:noFill/>
          </a:ln>
        </p:spPr>
        <p:txBody>
          <a:bodyPr vert="horz" wrap="square" lIns="91229" tIns="45615" rIns="91229" bIns="45615"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sz="3600" dirty="0">
                <a:solidFill>
                  <a:srgbClr val="002060"/>
                </a:solidFill>
              </a:rPr>
              <a:t>Graham’s Law</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3" y="2814646"/>
            <a:ext cx="6407820" cy="404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205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fade">
                                      <p:cBhvr>
                                        <p:cTn id="7" dur="500"/>
                                        <p:tgtEl>
                                          <p:spTgt spid="1617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1795">
                                            <p:txEl>
                                              <p:pRg st="1" end="1"/>
                                            </p:txEl>
                                          </p:spTgt>
                                        </p:tgtEl>
                                        <p:attrNameLst>
                                          <p:attrName>style.visibility</p:attrName>
                                        </p:attrNameLst>
                                      </p:cBhvr>
                                      <p:to>
                                        <p:strVal val="visible"/>
                                      </p:to>
                                    </p:set>
                                    <p:animEffect transition="in" filter="fade">
                                      <p:cBhvr>
                                        <p:cTn id="10" dur="500"/>
                                        <p:tgtEl>
                                          <p:spTgt spid="1617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1795">
                                            <p:txEl>
                                              <p:pRg st="2" end="2"/>
                                            </p:txEl>
                                          </p:spTgt>
                                        </p:tgtEl>
                                        <p:attrNameLst>
                                          <p:attrName>style.visibility</p:attrName>
                                        </p:attrNameLst>
                                      </p:cBhvr>
                                      <p:to>
                                        <p:strVal val="visible"/>
                                      </p:to>
                                    </p:set>
                                    <p:animEffect transition="in" filter="fade">
                                      <p:cBhvr>
                                        <p:cTn id="13" dur="500"/>
                                        <p:tgtEl>
                                          <p:spTgt spid="16179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316"/>
                                        </p:tgtEl>
                                        <p:attrNameLst>
                                          <p:attrName>style.visibility</p:attrName>
                                        </p:attrNameLst>
                                      </p:cBhvr>
                                      <p:to>
                                        <p:strVal val="visible"/>
                                      </p:to>
                                    </p:set>
                                    <p:animEffect transition="in" filter="fade">
                                      <p:cBhvr>
                                        <p:cTn id="18"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4299" y="990600"/>
            <a:ext cx="8953502" cy="2590800"/>
          </a:xfrm>
        </p:spPr>
        <p:txBody>
          <a:bodyPr/>
          <a:lstStyle/>
          <a:p>
            <a:pPr marL="0" indent="0"/>
            <a:r>
              <a:rPr lang="en-US" altLang="en-US" sz="2100" dirty="0">
                <a:solidFill>
                  <a:srgbClr val="FF0000"/>
                </a:solidFill>
              </a:rPr>
              <a:t>N</a:t>
            </a:r>
            <a:r>
              <a:rPr lang="en-US" altLang="en-US" sz="2100" baseline="-25000" dirty="0">
                <a:solidFill>
                  <a:srgbClr val="FF0000"/>
                </a:solidFill>
              </a:rPr>
              <a:t>2</a:t>
            </a:r>
            <a:r>
              <a:rPr lang="en-US" altLang="en-US" sz="2100" dirty="0">
                <a:solidFill>
                  <a:srgbClr val="FF0000"/>
                </a:solidFill>
              </a:rPr>
              <a:t>O  </a:t>
            </a:r>
            <a:r>
              <a:rPr lang="en-US" altLang="en-US" sz="2300" b="0" dirty="0">
                <a:solidFill>
                  <a:schemeClr val="tx1"/>
                </a:solidFill>
              </a:rPr>
              <a:t>will diffuse fastest of these gases at the same temperature and pressure because its molar mass is least.</a:t>
            </a:r>
          </a:p>
          <a:p>
            <a:pPr marL="0" indent="0">
              <a:tabLst>
                <a:tab pos="464710" algn="l"/>
                <a:tab pos="4118957" algn="l"/>
              </a:tabLst>
            </a:pPr>
            <a:r>
              <a:rPr lang="en-US" altLang="en-US" sz="2300" dirty="0"/>
              <a:t>	</a:t>
            </a:r>
            <a:r>
              <a:rPr lang="en-US" altLang="en-US" sz="2300" dirty="0">
                <a:solidFill>
                  <a:srgbClr val="00B050"/>
                </a:solidFill>
              </a:rPr>
              <a:t>SO</a:t>
            </a:r>
            <a:r>
              <a:rPr lang="en-US" altLang="en-US" sz="2300" baseline="-25000" dirty="0">
                <a:solidFill>
                  <a:srgbClr val="00B050"/>
                </a:solidFill>
              </a:rPr>
              <a:t>2</a:t>
            </a:r>
            <a:r>
              <a:rPr lang="en-US" altLang="en-US" sz="2300" dirty="0">
                <a:solidFill>
                  <a:srgbClr val="00B050"/>
                </a:solidFill>
              </a:rPr>
              <a:t>  (64 g/</a:t>
            </a:r>
            <a:r>
              <a:rPr lang="en-US" altLang="en-US" sz="2300" dirty="0" err="1">
                <a:solidFill>
                  <a:srgbClr val="00B050"/>
                </a:solidFill>
              </a:rPr>
              <a:t>mol</a:t>
            </a:r>
            <a:r>
              <a:rPr lang="en-US" altLang="en-US" sz="2300" dirty="0">
                <a:solidFill>
                  <a:srgbClr val="00B050"/>
                </a:solidFill>
              </a:rPr>
              <a:t>)	</a:t>
            </a:r>
            <a:r>
              <a:rPr lang="en-US" altLang="en-US" sz="2300" dirty="0">
                <a:solidFill>
                  <a:srgbClr val="FF0000"/>
                </a:solidFill>
              </a:rPr>
              <a:t>N</a:t>
            </a:r>
            <a:r>
              <a:rPr lang="en-US" altLang="en-US" sz="2300" baseline="-25000" dirty="0">
                <a:solidFill>
                  <a:srgbClr val="FF0000"/>
                </a:solidFill>
              </a:rPr>
              <a:t>2</a:t>
            </a:r>
            <a:r>
              <a:rPr lang="en-US" altLang="en-US" sz="2300" dirty="0">
                <a:solidFill>
                  <a:srgbClr val="FF0000"/>
                </a:solidFill>
              </a:rPr>
              <a:t>O  (44 g/</a:t>
            </a:r>
            <a:r>
              <a:rPr lang="en-US" altLang="en-US" sz="2300" dirty="0" err="1">
                <a:solidFill>
                  <a:srgbClr val="FF0000"/>
                </a:solidFill>
              </a:rPr>
              <a:t>mol</a:t>
            </a:r>
            <a:r>
              <a:rPr lang="en-US" altLang="en-US" sz="2300" dirty="0">
                <a:solidFill>
                  <a:srgbClr val="FF0000"/>
                </a:solidFill>
              </a:rPr>
              <a:t>)	… least mass</a:t>
            </a:r>
          </a:p>
          <a:p>
            <a:pPr marL="0" indent="0">
              <a:tabLst>
                <a:tab pos="464710" algn="l"/>
                <a:tab pos="4118957" algn="l"/>
              </a:tabLst>
            </a:pPr>
            <a:r>
              <a:rPr lang="en-US" altLang="en-US" sz="2300" dirty="0">
                <a:solidFill>
                  <a:srgbClr val="00B050"/>
                </a:solidFill>
              </a:rPr>
              <a:t>	Hg   (~201 g/mol)	Cl</a:t>
            </a:r>
            <a:r>
              <a:rPr lang="en-US" altLang="en-US" sz="2300" baseline="-25000" dirty="0">
                <a:solidFill>
                  <a:srgbClr val="00B050"/>
                </a:solidFill>
              </a:rPr>
              <a:t>2  </a:t>
            </a:r>
            <a:r>
              <a:rPr lang="en-US" altLang="en-US" sz="2300" dirty="0">
                <a:solidFill>
                  <a:srgbClr val="00B050"/>
                </a:solidFill>
              </a:rPr>
              <a:t>(~71 g/mol)</a:t>
            </a:r>
          </a:p>
          <a:p>
            <a:pPr marL="0" indent="0"/>
            <a:endParaRPr lang="en-US" altLang="en-US" sz="2300" b="0" i="1" dirty="0">
              <a:solidFill>
                <a:schemeClr val="tx1"/>
              </a:solidFill>
              <a:sym typeface="Symbol" panose="05050102010706020507" pitchFamily="18" charset="2"/>
            </a:endParaRPr>
          </a:p>
        </p:txBody>
      </p:sp>
      <p:sp>
        <p:nvSpPr>
          <p:cNvPr id="7" name="Rectangle 2"/>
          <p:cNvSpPr txBox="1">
            <a:spLocks noChangeArrowheads="1"/>
          </p:cNvSpPr>
          <p:nvPr/>
        </p:nvSpPr>
        <p:spPr bwMode="auto">
          <a:xfrm>
            <a:off x="2628899" y="76191"/>
            <a:ext cx="3886201" cy="646205"/>
          </a:xfrm>
          <a:prstGeom prst="rect">
            <a:avLst/>
          </a:prstGeom>
          <a:solidFill>
            <a:srgbClr val="00B050"/>
          </a:solidFill>
          <a:ln>
            <a:noFill/>
          </a:ln>
        </p:spPr>
        <p:txBody>
          <a:bodyPr vert="horz" wrap="square" lIns="91229" tIns="45615" rIns="91229" bIns="45615"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sz="3600" dirty="0">
                <a:solidFill>
                  <a:srgbClr val="002060"/>
                </a:solidFill>
              </a:rPr>
              <a:t>Graham’s Law</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709871"/>
            <a:ext cx="6418477" cy="407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loud 1">
            <a:extLst>
              <a:ext uri="{FF2B5EF4-FFF2-40B4-BE49-F238E27FC236}">
                <a16:creationId xmlns:a16="http://schemas.microsoft.com/office/drawing/2014/main" id="{256E1361-75C1-4847-9B8C-850C39AEE886}"/>
              </a:ext>
            </a:extLst>
          </p:cNvPr>
          <p:cNvSpPr/>
          <p:nvPr/>
        </p:nvSpPr>
        <p:spPr bwMode="auto">
          <a:xfrm>
            <a:off x="4724400" y="5410200"/>
            <a:ext cx="304800" cy="609600"/>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6407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fade">
                                      <p:cBhvr>
                                        <p:cTn id="7" dur="500"/>
                                        <p:tgtEl>
                                          <p:spTgt spid="1617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1795">
                                            <p:txEl>
                                              <p:pRg st="1" end="1"/>
                                            </p:txEl>
                                          </p:spTgt>
                                        </p:tgtEl>
                                        <p:attrNameLst>
                                          <p:attrName>style.visibility</p:attrName>
                                        </p:attrNameLst>
                                      </p:cBhvr>
                                      <p:to>
                                        <p:strVal val="visible"/>
                                      </p:to>
                                    </p:set>
                                    <p:animEffect transition="in" filter="fade">
                                      <p:cBhvr>
                                        <p:cTn id="10" dur="500"/>
                                        <p:tgtEl>
                                          <p:spTgt spid="1617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1795">
                                            <p:txEl>
                                              <p:pRg st="2" end="2"/>
                                            </p:txEl>
                                          </p:spTgt>
                                        </p:tgtEl>
                                        <p:attrNameLst>
                                          <p:attrName>style.visibility</p:attrName>
                                        </p:attrNameLst>
                                      </p:cBhvr>
                                      <p:to>
                                        <p:strVal val="visible"/>
                                      </p:to>
                                    </p:set>
                                    <p:animEffect transition="in" filter="fade">
                                      <p:cBhvr>
                                        <p:cTn id="13" dur="500"/>
                                        <p:tgtEl>
                                          <p:spTgt spid="16179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315"/>
                                        </p:tgtEl>
                                        <p:attrNameLst>
                                          <p:attrName>style.visibility</p:attrName>
                                        </p:attrNameLst>
                                      </p:cBhvr>
                                      <p:to>
                                        <p:strVal val="visible"/>
                                      </p:to>
                                    </p:set>
                                    <p:animEffect transition="in" filter="fade">
                                      <p:cBhvr>
                                        <p:cTn id="18" dur="500"/>
                                        <p:tgtEl>
                                          <p:spTgt spid="13315"/>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Practice matching graphed relationships to the gas laws. </a:t>
            </a:r>
          </a:p>
        </p:txBody>
      </p:sp>
      <p:sp>
        <p:nvSpPr>
          <p:cNvPr id="10" name="Content Placeholder 9"/>
          <p:cNvSpPr>
            <a:spLocks noGrp="1"/>
          </p:cNvSpPr>
          <p:nvPr>
            <p:ph sz="quarter" idx="16"/>
          </p:nvPr>
        </p:nvSpPr>
        <p:spPr>
          <a:xfrm>
            <a:off x="6" y="1377155"/>
            <a:ext cx="3810000" cy="5480845"/>
          </a:xfrm>
        </p:spPr>
        <p:txBody>
          <a:bodyPr/>
          <a:lstStyle/>
          <a:p>
            <a:r>
              <a:rPr lang="en-US" sz="2300" dirty="0"/>
              <a:t>Match one graph shown at right to the gas laws named below </a:t>
            </a:r>
          </a:p>
          <a:p>
            <a:r>
              <a:rPr lang="en-US" sz="2300" b="1" dirty="0">
                <a:solidFill>
                  <a:srgbClr val="B54C8C"/>
                </a:solidFill>
              </a:rPr>
              <a:t>Charles’s law</a:t>
            </a:r>
          </a:p>
          <a:p>
            <a:r>
              <a:rPr lang="en-US" sz="2300" dirty="0"/>
              <a:t> </a:t>
            </a:r>
            <a:endParaRPr lang="en-US" sz="2300" dirty="0">
              <a:solidFill>
                <a:schemeClr val="accent1"/>
              </a:solidFill>
            </a:endParaRPr>
          </a:p>
          <a:p>
            <a:r>
              <a:rPr lang="en-US" sz="2300" b="1" dirty="0">
                <a:solidFill>
                  <a:srgbClr val="0070C0"/>
                </a:solidFill>
              </a:rPr>
              <a:t>Gay-Lussac’s law</a:t>
            </a:r>
          </a:p>
          <a:p>
            <a:r>
              <a:rPr lang="en-US" sz="2300" dirty="0"/>
              <a:t> </a:t>
            </a:r>
          </a:p>
          <a:p>
            <a:r>
              <a:rPr lang="en-US" sz="2300" b="1" dirty="0">
                <a:solidFill>
                  <a:srgbClr val="FF0000"/>
                </a:solidFill>
              </a:rPr>
              <a:t>Boyle’s law</a:t>
            </a:r>
          </a:p>
          <a:p>
            <a:r>
              <a:rPr lang="en-US" sz="2300" dirty="0"/>
              <a:t> </a:t>
            </a:r>
          </a:p>
          <a:p>
            <a:endParaRPr lang="en-US" dirty="0"/>
          </a:p>
        </p:txBody>
      </p:sp>
      <p:pic>
        <p:nvPicPr>
          <p:cNvPr id="7" name="Picture 6" descr="assignmen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graphicFrame>
        <p:nvGraphicFramePr>
          <p:cNvPr id="11" name="Content Placeholder 10"/>
          <p:cNvGraphicFramePr>
            <a:graphicFrameLocks noGrp="1" noChangeAspect="1"/>
          </p:cNvGraphicFramePr>
          <p:nvPr>
            <p:ph sz="quarter" idx="15"/>
            <p:extLst>
              <p:ext uri="{D42A27DB-BD31-4B8C-83A1-F6EECF244321}">
                <p14:modId xmlns:p14="http://schemas.microsoft.com/office/powerpoint/2010/main" val="3771672734"/>
              </p:ext>
            </p:extLst>
          </p:nvPr>
        </p:nvGraphicFramePr>
        <p:xfrm>
          <a:off x="4154488" y="1371606"/>
          <a:ext cx="4691062" cy="5329238"/>
        </p:xfrm>
        <a:graphic>
          <a:graphicData uri="http://schemas.openxmlformats.org/presentationml/2006/ole">
            <mc:AlternateContent xmlns:mc="http://schemas.openxmlformats.org/markup-compatibility/2006">
              <mc:Choice xmlns:v="urn:schemas-microsoft-com:vml" Requires="v">
                <p:oleObj name="Document" r:id="rId4" imgW="6278238" imgH="7132186" progId="Word.Document.12">
                  <p:embed/>
                </p:oleObj>
              </mc:Choice>
              <mc:Fallback>
                <p:oleObj name="Document" r:id="rId4" imgW="6278238" imgH="7132186" progId="Word.Document.12">
                  <p:embed/>
                  <p:pic>
                    <p:nvPicPr>
                      <p:cNvPr id="0" name=""/>
                      <p:cNvPicPr>
                        <a:picLocks noChangeAspect="1" noChangeArrowheads="1"/>
                      </p:cNvPicPr>
                      <p:nvPr/>
                    </p:nvPicPr>
                    <p:blipFill>
                      <a:blip r:embed="rId5"/>
                      <a:srcRect/>
                      <a:stretch>
                        <a:fillRect/>
                      </a:stretch>
                    </p:blipFill>
                    <p:spPr bwMode="auto">
                      <a:xfrm>
                        <a:off x="4154488" y="1371606"/>
                        <a:ext cx="4691062" cy="5329238"/>
                      </a:xfrm>
                      <a:prstGeom prst="rect">
                        <a:avLst/>
                      </a:prstGeom>
                      <a:noFill/>
                    </p:spPr>
                  </p:pic>
                </p:oleObj>
              </mc:Fallback>
            </mc:AlternateContent>
          </a:graphicData>
        </a:graphic>
      </p:graphicFrame>
      <p:grpSp>
        <p:nvGrpSpPr>
          <p:cNvPr id="3" name="Group 2"/>
          <p:cNvGrpSpPr/>
          <p:nvPr/>
        </p:nvGrpSpPr>
        <p:grpSpPr>
          <a:xfrm>
            <a:off x="3810004" y="1870705"/>
            <a:ext cx="3810000" cy="4987296"/>
            <a:chOff x="3810000" y="1870705"/>
            <a:chExt cx="3810000" cy="4987299"/>
          </a:xfrm>
        </p:grpSpPr>
        <p:sp>
          <p:nvSpPr>
            <p:cNvPr id="15" name="TextBox 14"/>
            <p:cNvSpPr txBox="1"/>
            <p:nvPr/>
          </p:nvSpPr>
          <p:spPr>
            <a:xfrm>
              <a:off x="7086600" y="2971801"/>
              <a:ext cx="533400" cy="446276"/>
            </a:xfrm>
            <a:prstGeom prst="rect">
              <a:avLst/>
            </a:prstGeom>
            <a:solidFill>
              <a:schemeClr val="bg1"/>
            </a:solidFill>
          </p:spPr>
          <p:txBody>
            <a:bodyPr wrap="square" rtlCol="0">
              <a:spAutoFit/>
            </a:bodyPr>
            <a:lstStyle/>
            <a:p>
              <a:pPr algn="ctr"/>
              <a:r>
                <a:rPr lang="en-US" dirty="0">
                  <a:solidFill>
                    <a:srgbClr val="000000"/>
                  </a:solidFill>
                </a:rPr>
                <a:t>T</a:t>
              </a:r>
            </a:p>
          </p:txBody>
        </p:sp>
        <p:sp>
          <p:nvSpPr>
            <p:cNvPr id="16" name="TextBox 15"/>
            <p:cNvSpPr txBox="1"/>
            <p:nvPr/>
          </p:nvSpPr>
          <p:spPr>
            <a:xfrm>
              <a:off x="6019801" y="1870705"/>
              <a:ext cx="533400" cy="446276"/>
            </a:xfrm>
            <a:prstGeom prst="rect">
              <a:avLst/>
            </a:prstGeom>
            <a:solidFill>
              <a:schemeClr val="bg1"/>
            </a:solidFill>
          </p:spPr>
          <p:txBody>
            <a:bodyPr wrap="square" rtlCol="0">
              <a:spAutoFit/>
            </a:bodyPr>
            <a:lstStyle/>
            <a:p>
              <a:pPr algn="ctr"/>
              <a:r>
                <a:rPr lang="en-US" dirty="0">
                  <a:solidFill>
                    <a:srgbClr val="000000"/>
                  </a:solidFill>
                </a:rPr>
                <a:t>P</a:t>
              </a:r>
            </a:p>
          </p:txBody>
        </p:sp>
        <p:sp>
          <p:nvSpPr>
            <p:cNvPr id="17" name="TextBox 16"/>
            <p:cNvSpPr txBox="1"/>
            <p:nvPr/>
          </p:nvSpPr>
          <p:spPr>
            <a:xfrm>
              <a:off x="5943600" y="3581401"/>
              <a:ext cx="533400" cy="446276"/>
            </a:xfrm>
            <a:prstGeom prst="rect">
              <a:avLst/>
            </a:prstGeom>
            <a:solidFill>
              <a:schemeClr val="bg1"/>
            </a:solidFill>
          </p:spPr>
          <p:txBody>
            <a:bodyPr wrap="square" rtlCol="0">
              <a:spAutoFit/>
            </a:bodyPr>
            <a:lstStyle/>
            <a:p>
              <a:pPr algn="ctr"/>
              <a:r>
                <a:rPr lang="en-US" dirty="0">
                  <a:solidFill>
                    <a:srgbClr val="000000"/>
                  </a:solidFill>
                </a:rPr>
                <a:t>V</a:t>
              </a:r>
            </a:p>
          </p:txBody>
        </p:sp>
        <p:sp>
          <p:nvSpPr>
            <p:cNvPr id="18" name="TextBox 17"/>
            <p:cNvSpPr txBox="1"/>
            <p:nvPr/>
          </p:nvSpPr>
          <p:spPr>
            <a:xfrm>
              <a:off x="7086600" y="4735327"/>
              <a:ext cx="533400" cy="446276"/>
            </a:xfrm>
            <a:prstGeom prst="rect">
              <a:avLst/>
            </a:prstGeom>
            <a:solidFill>
              <a:schemeClr val="bg1"/>
            </a:solidFill>
          </p:spPr>
          <p:txBody>
            <a:bodyPr wrap="square" rtlCol="0">
              <a:spAutoFit/>
            </a:bodyPr>
            <a:lstStyle/>
            <a:p>
              <a:pPr algn="ctr"/>
              <a:r>
                <a:rPr lang="en-US" dirty="0">
                  <a:solidFill>
                    <a:srgbClr val="000000"/>
                  </a:solidFill>
                </a:rPr>
                <a:t>T</a:t>
              </a:r>
            </a:p>
          </p:txBody>
        </p:sp>
        <p:sp>
          <p:nvSpPr>
            <p:cNvPr id="19" name="TextBox 18"/>
            <p:cNvSpPr txBox="1"/>
            <p:nvPr/>
          </p:nvSpPr>
          <p:spPr>
            <a:xfrm>
              <a:off x="4648200" y="4648202"/>
              <a:ext cx="533400" cy="446276"/>
            </a:xfrm>
            <a:prstGeom prst="rect">
              <a:avLst/>
            </a:prstGeom>
            <a:solidFill>
              <a:schemeClr val="bg1"/>
            </a:solidFill>
          </p:spPr>
          <p:txBody>
            <a:bodyPr wrap="square" rtlCol="0">
              <a:spAutoFit/>
            </a:bodyPr>
            <a:lstStyle/>
            <a:p>
              <a:pPr algn="ctr"/>
              <a:r>
                <a:rPr lang="en-US" dirty="0">
                  <a:solidFill>
                    <a:srgbClr val="000000"/>
                  </a:solidFill>
                </a:rPr>
                <a:t>T</a:t>
              </a:r>
            </a:p>
          </p:txBody>
        </p:sp>
        <p:sp>
          <p:nvSpPr>
            <p:cNvPr id="20" name="TextBox 19"/>
            <p:cNvSpPr txBox="1"/>
            <p:nvPr/>
          </p:nvSpPr>
          <p:spPr>
            <a:xfrm>
              <a:off x="3810000" y="3516126"/>
              <a:ext cx="533400" cy="446276"/>
            </a:xfrm>
            <a:prstGeom prst="rect">
              <a:avLst/>
            </a:prstGeom>
            <a:solidFill>
              <a:schemeClr val="bg1"/>
            </a:solidFill>
          </p:spPr>
          <p:txBody>
            <a:bodyPr wrap="square" rtlCol="0">
              <a:spAutoFit/>
            </a:bodyPr>
            <a:lstStyle/>
            <a:p>
              <a:pPr algn="ctr"/>
              <a:r>
                <a:rPr lang="en-US" dirty="0">
                  <a:solidFill>
                    <a:srgbClr val="000000"/>
                  </a:solidFill>
                </a:rPr>
                <a:t>P</a:t>
              </a:r>
            </a:p>
          </p:txBody>
        </p:sp>
        <p:sp>
          <p:nvSpPr>
            <p:cNvPr id="21" name="TextBox 20"/>
            <p:cNvSpPr txBox="1"/>
            <p:nvPr/>
          </p:nvSpPr>
          <p:spPr>
            <a:xfrm>
              <a:off x="3810000" y="1905000"/>
              <a:ext cx="533400" cy="446276"/>
            </a:xfrm>
            <a:prstGeom prst="rect">
              <a:avLst/>
            </a:prstGeom>
            <a:solidFill>
              <a:schemeClr val="bg1"/>
            </a:solidFill>
          </p:spPr>
          <p:txBody>
            <a:bodyPr wrap="square" rtlCol="0">
              <a:spAutoFit/>
            </a:bodyPr>
            <a:lstStyle/>
            <a:p>
              <a:pPr algn="ctr"/>
              <a:r>
                <a:rPr lang="en-US" dirty="0">
                  <a:solidFill>
                    <a:srgbClr val="000000"/>
                  </a:solidFill>
                </a:rPr>
                <a:t>V</a:t>
              </a:r>
            </a:p>
          </p:txBody>
        </p:sp>
        <p:sp>
          <p:nvSpPr>
            <p:cNvPr id="22" name="TextBox 21"/>
            <p:cNvSpPr txBox="1"/>
            <p:nvPr/>
          </p:nvSpPr>
          <p:spPr>
            <a:xfrm>
              <a:off x="4876801" y="2971801"/>
              <a:ext cx="533400" cy="446276"/>
            </a:xfrm>
            <a:prstGeom prst="rect">
              <a:avLst/>
            </a:prstGeom>
            <a:solidFill>
              <a:schemeClr val="bg1"/>
            </a:solidFill>
          </p:spPr>
          <p:txBody>
            <a:bodyPr wrap="square" rtlCol="0">
              <a:spAutoFit/>
            </a:bodyPr>
            <a:lstStyle/>
            <a:p>
              <a:pPr algn="ctr"/>
              <a:r>
                <a:rPr lang="en-US" dirty="0">
                  <a:solidFill>
                    <a:srgbClr val="000000"/>
                  </a:solidFill>
                </a:rPr>
                <a:t>T</a:t>
              </a:r>
            </a:p>
          </p:txBody>
        </p:sp>
        <p:sp>
          <p:nvSpPr>
            <p:cNvPr id="23" name="TextBox 22"/>
            <p:cNvSpPr txBox="1"/>
            <p:nvPr/>
          </p:nvSpPr>
          <p:spPr>
            <a:xfrm>
              <a:off x="4953000" y="5344927"/>
              <a:ext cx="533400" cy="446276"/>
            </a:xfrm>
            <a:prstGeom prst="rect">
              <a:avLst/>
            </a:prstGeom>
            <a:solidFill>
              <a:schemeClr val="bg1"/>
            </a:solidFill>
          </p:spPr>
          <p:txBody>
            <a:bodyPr wrap="square" rtlCol="0">
              <a:spAutoFit/>
            </a:bodyPr>
            <a:lstStyle/>
            <a:p>
              <a:pPr algn="ctr"/>
              <a:r>
                <a:rPr lang="en-US" dirty="0">
                  <a:solidFill>
                    <a:srgbClr val="000000"/>
                  </a:solidFill>
                </a:rPr>
                <a:t>P</a:t>
              </a:r>
            </a:p>
          </p:txBody>
        </p:sp>
        <p:sp>
          <p:nvSpPr>
            <p:cNvPr id="24" name="TextBox 23"/>
            <p:cNvSpPr txBox="1"/>
            <p:nvPr/>
          </p:nvSpPr>
          <p:spPr>
            <a:xfrm>
              <a:off x="6019801" y="6411728"/>
              <a:ext cx="533400" cy="446276"/>
            </a:xfrm>
            <a:prstGeom prst="rect">
              <a:avLst/>
            </a:prstGeom>
            <a:solidFill>
              <a:schemeClr val="bg1"/>
            </a:solidFill>
          </p:spPr>
          <p:txBody>
            <a:bodyPr wrap="square" rtlCol="0">
              <a:spAutoFit/>
            </a:bodyPr>
            <a:lstStyle/>
            <a:p>
              <a:pPr algn="ctr"/>
              <a:r>
                <a:rPr lang="en-US" dirty="0">
                  <a:solidFill>
                    <a:srgbClr val="000000"/>
                  </a:solidFill>
                </a:rPr>
                <a:t>V</a:t>
              </a:r>
            </a:p>
          </p:txBody>
        </p:sp>
      </p:grpSp>
      <p:sp>
        <p:nvSpPr>
          <p:cNvPr id="2" name="TextBox 1"/>
          <p:cNvSpPr txBox="1"/>
          <p:nvPr/>
        </p:nvSpPr>
        <p:spPr>
          <a:xfrm>
            <a:off x="4191000" y="1214440"/>
            <a:ext cx="304800" cy="446191"/>
          </a:xfrm>
          <a:prstGeom prst="rect">
            <a:avLst/>
          </a:prstGeom>
          <a:solidFill>
            <a:srgbClr val="FFC000"/>
          </a:solidFill>
          <a:ln>
            <a:solidFill>
              <a:schemeClr val="tx1"/>
            </a:solidFill>
          </a:ln>
        </p:spPr>
        <p:txBody>
          <a:bodyPr wrap="square" lIns="91355" tIns="45678" rIns="91355" bIns="45678" rtlCol="0">
            <a:spAutoFit/>
          </a:bodyPr>
          <a:lstStyle/>
          <a:p>
            <a:pPr algn="ctr"/>
            <a:r>
              <a:rPr lang="en-US" dirty="0">
                <a:solidFill>
                  <a:srgbClr val="000000"/>
                </a:solidFill>
              </a:rPr>
              <a:t>A</a:t>
            </a:r>
          </a:p>
        </p:txBody>
      </p:sp>
      <p:sp>
        <p:nvSpPr>
          <p:cNvPr id="25" name="TextBox 24"/>
          <p:cNvSpPr txBox="1"/>
          <p:nvPr/>
        </p:nvSpPr>
        <p:spPr>
          <a:xfrm>
            <a:off x="4191000" y="2971800"/>
            <a:ext cx="304800" cy="446191"/>
          </a:xfrm>
          <a:prstGeom prst="rect">
            <a:avLst/>
          </a:prstGeom>
          <a:solidFill>
            <a:srgbClr val="FFC000"/>
          </a:solidFill>
          <a:ln>
            <a:solidFill>
              <a:schemeClr val="tx1"/>
            </a:solidFill>
          </a:ln>
        </p:spPr>
        <p:txBody>
          <a:bodyPr wrap="square" lIns="91355" tIns="45678" rIns="91355" bIns="45678" rtlCol="0">
            <a:spAutoFit/>
          </a:bodyPr>
          <a:lstStyle/>
          <a:p>
            <a:pPr algn="ctr"/>
            <a:r>
              <a:rPr lang="en-US" dirty="0">
                <a:solidFill>
                  <a:srgbClr val="000000"/>
                </a:solidFill>
              </a:rPr>
              <a:t>C</a:t>
            </a:r>
          </a:p>
        </p:txBody>
      </p:sp>
      <p:sp>
        <p:nvSpPr>
          <p:cNvPr id="26" name="TextBox 25"/>
          <p:cNvSpPr txBox="1"/>
          <p:nvPr/>
        </p:nvSpPr>
        <p:spPr>
          <a:xfrm>
            <a:off x="6321287" y="2971800"/>
            <a:ext cx="304800" cy="446191"/>
          </a:xfrm>
          <a:prstGeom prst="rect">
            <a:avLst/>
          </a:prstGeom>
          <a:solidFill>
            <a:srgbClr val="FFC000"/>
          </a:solidFill>
          <a:ln>
            <a:solidFill>
              <a:schemeClr val="tx1"/>
            </a:solidFill>
          </a:ln>
        </p:spPr>
        <p:txBody>
          <a:bodyPr wrap="square" lIns="91355" tIns="45678" rIns="91355" bIns="45678" rtlCol="0">
            <a:spAutoFit/>
          </a:bodyPr>
          <a:lstStyle/>
          <a:p>
            <a:pPr algn="ctr"/>
            <a:r>
              <a:rPr lang="en-US" dirty="0">
                <a:solidFill>
                  <a:srgbClr val="000000"/>
                </a:solidFill>
              </a:rPr>
              <a:t>D</a:t>
            </a:r>
          </a:p>
        </p:txBody>
      </p:sp>
      <p:sp>
        <p:nvSpPr>
          <p:cNvPr id="27" name="TextBox 26"/>
          <p:cNvSpPr txBox="1"/>
          <p:nvPr/>
        </p:nvSpPr>
        <p:spPr>
          <a:xfrm>
            <a:off x="5334000" y="4649365"/>
            <a:ext cx="304800" cy="446191"/>
          </a:xfrm>
          <a:prstGeom prst="rect">
            <a:avLst/>
          </a:prstGeom>
          <a:solidFill>
            <a:srgbClr val="FFC000"/>
          </a:solidFill>
          <a:ln>
            <a:solidFill>
              <a:schemeClr val="tx1"/>
            </a:solidFill>
          </a:ln>
        </p:spPr>
        <p:txBody>
          <a:bodyPr wrap="square" lIns="91355" tIns="45678" rIns="91355" bIns="45678" rtlCol="0">
            <a:spAutoFit/>
          </a:bodyPr>
          <a:lstStyle/>
          <a:p>
            <a:pPr algn="ctr"/>
            <a:r>
              <a:rPr lang="en-US" dirty="0">
                <a:solidFill>
                  <a:srgbClr val="000000"/>
                </a:solidFill>
              </a:rPr>
              <a:t>E</a:t>
            </a:r>
          </a:p>
        </p:txBody>
      </p:sp>
      <p:sp>
        <p:nvSpPr>
          <p:cNvPr id="28" name="TextBox 27"/>
          <p:cNvSpPr txBox="1"/>
          <p:nvPr/>
        </p:nvSpPr>
        <p:spPr>
          <a:xfrm>
            <a:off x="6324600" y="1153925"/>
            <a:ext cx="304800" cy="446191"/>
          </a:xfrm>
          <a:prstGeom prst="rect">
            <a:avLst/>
          </a:prstGeom>
          <a:solidFill>
            <a:srgbClr val="FFC000"/>
          </a:solidFill>
          <a:ln>
            <a:solidFill>
              <a:schemeClr val="tx1"/>
            </a:solidFill>
          </a:ln>
        </p:spPr>
        <p:txBody>
          <a:bodyPr wrap="square" lIns="91355" tIns="45678" rIns="91355" bIns="45678" rtlCol="0">
            <a:spAutoFit/>
          </a:bodyPr>
          <a:lstStyle/>
          <a:p>
            <a:pPr algn="ctr"/>
            <a:r>
              <a:rPr lang="en-US" dirty="0">
                <a:solidFill>
                  <a:srgbClr val="000000"/>
                </a:solidFill>
              </a:rPr>
              <a:t>B</a:t>
            </a:r>
          </a:p>
        </p:txBody>
      </p:sp>
    </p:spTree>
    <p:extLst>
      <p:ext uri="{BB962C8B-B14F-4D97-AF65-F5344CB8AC3E}">
        <p14:creationId xmlns:p14="http://schemas.microsoft.com/office/powerpoint/2010/main" val="79207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fade">
                                      <p:cBhvr>
                                        <p:cTn id="1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4" y="0"/>
            <a:ext cx="9136743" cy="1371600"/>
          </a:xfrm>
        </p:spPr>
        <p:txBody>
          <a:bodyPr/>
          <a:lstStyle/>
          <a:p>
            <a:pPr marL="0" indent="0"/>
            <a:r>
              <a:rPr lang="en-US" dirty="0"/>
              <a:t>Three Gas Laws</a:t>
            </a:r>
          </a:p>
        </p:txBody>
      </p:sp>
      <p:sp>
        <p:nvSpPr>
          <p:cNvPr id="5" name="Content Placeholder 4"/>
          <p:cNvSpPr>
            <a:spLocks noGrp="1"/>
          </p:cNvSpPr>
          <p:nvPr>
            <p:ph idx="1"/>
          </p:nvPr>
        </p:nvSpPr>
        <p:spPr>
          <a:xfrm>
            <a:off x="446786" y="1731979"/>
            <a:ext cx="2287491" cy="4526767"/>
          </a:xfrm>
          <a:prstGeom prst="roundRect">
            <a:avLst/>
          </a:prstGeom>
          <a:solidFill>
            <a:srgbClr val="BEE593"/>
          </a:solidFill>
          <a:ln w="28575" cmpd="sng">
            <a:solidFill>
              <a:schemeClr val="accent3"/>
            </a:solidFill>
          </a:ln>
        </p:spPr>
        <p:txBody>
          <a:bodyPr wrap="square" lIns="191877" tIns="95944" rIns="191877" bIns="95944" anchor="ctr" anchorCtr="0">
            <a:spAutoFit/>
          </a:bodyPr>
          <a:lstStyle/>
          <a:p>
            <a:pPr algn="ctr">
              <a:lnSpc>
                <a:spcPct val="100000"/>
              </a:lnSpc>
              <a:spcBef>
                <a:spcPts val="0"/>
              </a:spcBef>
              <a:defRPr/>
            </a:pPr>
            <a:r>
              <a:rPr lang="en-US" b="1" dirty="0"/>
              <a:t>Boyle’s law</a:t>
            </a:r>
          </a:p>
          <a:p>
            <a:pPr algn="ctr">
              <a:lnSpc>
                <a:spcPct val="100000"/>
              </a:lnSpc>
              <a:spcBef>
                <a:spcPts val="0"/>
              </a:spcBef>
              <a:defRPr/>
            </a:pPr>
            <a:endParaRPr lang="en-US" b="1" dirty="0"/>
          </a:p>
          <a:p>
            <a:pPr algn="ctr">
              <a:lnSpc>
                <a:spcPct val="100000"/>
              </a:lnSpc>
              <a:spcBef>
                <a:spcPts val="0"/>
              </a:spcBef>
              <a:defRPr/>
            </a:pPr>
            <a:endParaRPr lang="en-US" b="1" dirty="0"/>
          </a:p>
          <a:p>
            <a:pPr algn="ctr">
              <a:lnSpc>
                <a:spcPct val="100000"/>
              </a:lnSpc>
              <a:spcBef>
                <a:spcPts val="0"/>
              </a:spcBef>
              <a:defRPr/>
            </a:pPr>
            <a:endParaRPr lang="en-US" b="1" dirty="0"/>
          </a:p>
          <a:p>
            <a:pPr algn="ctr">
              <a:lnSpc>
                <a:spcPct val="100000"/>
              </a:lnSpc>
              <a:spcBef>
                <a:spcPts val="0"/>
              </a:spcBef>
              <a:defRPr/>
            </a:pPr>
            <a:endParaRPr lang="en-US" b="1" dirty="0"/>
          </a:p>
          <a:p>
            <a:pPr algn="ctr">
              <a:lnSpc>
                <a:spcPct val="100000"/>
              </a:lnSpc>
              <a:spcBef>
                <a:spcPts val="0"/>
              </a:spcBef>
              <a:defRPr/>
            </a:pPr>
            <a:endParaRPr lang="en-US" b="1" dirty="0"/>
          </a:p>
          <a:p>
            <a:pPr algn="ctr">
              <a:lnSpc>
                <a:spcPct val="100000"/>
              </a:lnSpc>
              <a:spcBef>
                <a:spcPts val="0"/>
              </a:spcBef>
              <a:defRPr/>
            </a:pPr>
            <a:endParaRPr lang="en-US" b="1" dirty="0"/>
          </a:p>
          <a:p>
            <a:pPr marL="0" lvl="1" indent="0" algn="ctr">
              <a:lnSpc>
                <a:spcPct val="100000"/>
              </a:lnSpc>
              <a:spcBef>
                <a:spcPts val="0"/>
              </a:spcBef>
              <a:buClr>
                <a:srgbClr val="2877C4"/>
              </a:buClr>
              <a:buNone/>
              <a:defRPr/>
            </a:pPr>
            <a:endParaRPr lang="en-US" sz="2100" dirty="0"/>
          </a:p>
          <a:p>
            <a:pPr marL="0" lvl="1" indent="0" algn="ctr">
              <a:lnSpc>
                <a:spcPct val="100000"/>
              </a:lnSpc>
              <a:spcBef>
                <a:spcPts val="0"/>
              </a:spcBef>
              <a:buClr>
                <a:srgbClr val="2877C4"/>
              </a:buClr>
              <a:buNone/>
              <a:defRPr/>
            </a:pPr>
            <a:endParaRPr lang="en-US" sz="2100" i="1" dirty="0">
              <a:latin typeface="Georgia" pitchFamily="18" charset="0"/>
            </a:endParaRPr>
          </a:p>
          <a:p>
            <a:pPr marL="0" lvl="1" indent="0" algn="ctr">
              <a:lnSpc>
                <a:spcPct val="100000"/>
              </a:lnSpc>
              <a:spcBef>
                <a:spcPts val="0"/>
              </a:spcBef>
              <a:buClr>
                <a:srgbClr val="2877C4"/>
              </a:buClr>
              <a:buNone/>
              <a:defRPr/>
            </a:pPr>
            <a:endParaRPr lang="en-US" sz="2100" i="1" dirty="0">
              <a:latin typeface="Georgia" pitchFamily="18" charset="0"/>
            </a:endParaRPr>
          </a:p>
          <a:p>
            <a:pPr marL="0" lvl="1" indent="0" algn="ctr">
              <a:lnSpc>
                <a:spcPct val="100000"/>
              </a:lnSpc>
              <a:spcBef>
                <a:spcPts val="0"/>
              </a:spcBef>
              <a:buClr>
                <a:srgbClr val="2877C4"/>
              </a:buClr>
              <a:buNone/>
              <a:defRPr/>
            </a:pPr>
            <a:r>
              <a:rPr lang="en-US" sz="2100" i="1" dirty="0">
                <a:latin typeface="Georgia" pitchFamily="18" charset="0"/>
              </a:rPr>
              <a:t>P</a:t>
            </a:r>
            <a:r>
              <a:rPr lang="en-US" sz="2100" baseline="-25000" dirty="0"/>
              <a:t>1</a:t>
            </a:r>
            <a:r>
              <a:rPr lang="en-US" sz="2100" i="1" dirty="0">
                <a:latin typeface="Georgia" pitchFamily="18" charset="0"/>
              </a:rPr>
              <a:t>V</a:t>
            </a:r>
            <a:r>
              <a:rPr lang="en-US" sz="2100" baseline="-25000" dirty="0"/>
              <a:t>1</a:t>
            </a:r>
            <a:r>
              <a:rPr lang="en-US" sz="2100" dirty="0"/>
              <a:t> = </a:t>
            </a:r>
            <a:r>
              <a:rPr lang="en-US" sz="2100" i="1" dirty="0">
                <a:latin typeface="Georgia" pitchFamily="18" charset="0"/>
              </a:rPr>
              <a:t>P</a:t>
            </a:r>
            <a:r>
              <a:rPr lang="en-US" sz="2100" baseline="-25000" dirty="0"/>
              <a:t>2</a:t>
            </a:r>
            <a:r>
              <a:rPr lang="en-US" sz="2100" i="1" dirty="0">
                <a:latin typeface="Georgia" pitchFamily="18" charset="0"/>
              </a:rPr>
              <a:t>V</a:t>
            </a:r>
            <a:r>
              <a:rPr lang="en-US" sz="2100" baseline="-25000" dirty="0"/>
              <a:t>2</a:t>
            </a:r>
            <a:endParaRPr lang="en-US" sz="2100" dirty="0"/>
          </a:p>
          <a:p>
            <a:pPr algn="ctr">
              <a:lnSpc>
                <a:spcPct val="100000"/>
              </a:lnSpc>
              <a:spcBef>
                <a:spcPts val="0"/>
              </a:spcBef>
              <a:defRPr/>
            </a:pPr>
            <a:endParaRPr lang="en-US" b="1" dirty="0"/>
          </a:p>
        </p:txBody>
      </p:sp>
      <p:sp>
        <p:nvSpPr>
          <p:cNvPr id="6" name="Content Placeholder 2"/>
          <p:cNvSpPr txBox="1">
            <a:spLocks/>
          </p:cNvSpPr>
          <p:nvPr/>
        </p:nvSpPr>
        <p:spPr bwMode="auto">
          <a:xfrm>
            <a:off x="3181040" y="1676403"/>
            <a:ext cx="2644909" cy="4556451"/>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91877" tIns="95944" rIns="191877" bIns="95944"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b="1" dirty="0">
                <a:solidFill>
                  <a:srgbClr val="000000"/>
                </a:solidFill>
              </a:rPr>
              <a:t>Charles’s law</a:t>
            </a:r>
          </a:p>
          <a:p>
            <a:pPr algn="ctr"/>
            <a:endParaRPr lang="en-US" sz="2300" b="1" dirty="0">
              <a:solidFill>
                <a:srgbClr val="000000"/>
              </a:solidFill>
            </a:endParaRPr>
          </a:p>
          <a:p>
            <a:pPr algn="ctr"/>
            <a:endParaRPr lang="en-US" sz="2300" b="1" dirty="0">
              <a:solidFill>
                <a:srgbClr val="000000"/>
              </a:solidFill>
            </a:endParaRPr>
          </a:p>
          <a:p>
            <a:pPr algn="ctr"/>
            <a:endParaRPr lang="en-US" sz="2300" b="1" dirty="0">
              <a:solidFill>
                <a:srgbClr val="000000"/>
              </a:solidFill>
            </a:endParaRPr>
          </a:p>
          <a:p>
            <a:pPr algn="ctr"/>
            <a:endParaRPr lang="en-US" sz="2300" b="1" dirty="0">
              <a:solidFill>
                <a:srgbClr val="000000"/>
              </a:solidFill>
            </a:endParaRPr>
          </a:p>
          <a:p>
            <a:pPr algn="ctr"/>
            <a:endParaRPr lang="en-US" sz="2300" b="1" dirty="0">
              <a:solidFill>
                <a:srgbClr val="000000"/>
              </a:solidFill>
            </a:endParaRPr>
          </a:p>
          <a:p>
            <a:pPr algn="ctr"/>
            <a:endParaRPr lang="en-US" sz="2300" b="1" dirty="0">
              <a:solidFill>
                <a:srgbClr val="000000"/>
              </a:solidFill>
            </a:endParaRPr>
          </a:p>
          <a:p>
            <a:pPr algn="ctr"/>
            <a:endParaRPr lang="en-US" sz="2300" b="1" dirty="0">
              <a:solidFill>
                <a:srgbClr val="000000"/>
              </a:solidFill>
            </a:endParaRPr>
          </a:p>
          <a:p>
            <a:pPr algn="ctr"/>
            <a:endParaRPr lang="en-US" sz="2300" b="1" dirty="0">
              <a:solidFill>
                <a:srgbClr val="000000"/>
              </a:solidFill>
            </a:endParaRPr>
          </a:p>
        </p:txBody>
      </p:sp>
      <p:sp>
        <p:nvSpPr>
          <p:cNvPr id="7" name="_s2055"/>
          <p:cNvSpPr>
            <a:spLocks noChangeArrowheads="1"/>
          </p:cNvSpPr>
          <p:nvPr/>
        </p:nvSpPr>
        <p:spPr bwMode="auto">
          <a:xfrm>
            <a:off x="6183370" y="1601977"/>
            <a:ext cx="2592296" cy="4655831"/>
          </a:xfrm>
          <a:prstGeom prst="roundRect">
            <a:avLst/>
          </a:prstGeom>
          <a:solidFill>
            <a:schemeClr val="accent1">
              <a:lumMod val="40000"/>
              <a:lumOff val="60000"/>
            </a:schemeClr>
          </a:solidFill>
          <a:ln w="28575" cmpd="sng">
            <a:solidFill>
              <a:srgbClr val="FE8600"/>
            </a:solidFill>
            <a:miter lim="800000"/>
            <a:headEnd/>
            <a:tailEnd/>
          </a:ln>
        </p:spPr>
        <p:txBody>
          <a:bodyPr wrap="square" lIns="191877" tIns="95944" rIns="191877" bIns="95944" anchor="ctr">
            <a:spAutoFit/>
          </a:bodyPr>
          <a:lstStyle/>
          <a:p>
            <a:pPr algn="ctr" eaLnBrk="1" hangingPunct="1"/>
            <a:r>
              <a:rPr lang="en-US" b="1" dirty="0">
                <a:solidFill>
                  <a:srgbClr val="000000"/>
                </a:solidFill>
                <a:latin typeface="Arial" charset="0"/>
                <a:ea typeface="+mn-ea"/>
              </a:rPr>
              <a:t>Gay-Lussac’s law</a:t>
            </a:r>
          </a:p>
          <a:p>
            <a:pPr algn="ctr" eaLnBrk="1" hangingPunct="1"/>
            <a:endParaRPr lang="en-US" b="1" dirty="0">
              <a:solidFill>
                <a:srgbClr val="000000"/>
              </a:solidFill>
              <a:latin typeface="Arial" charset="0"/>
              <a:ea typeface="+mn-ea"/>
            </a:endParaRPr>
          </a:p>
          <a:p>
            <a:pPr algn="ctr" eaLnBrk="1" hangingPunct="1"/>
            <a:endParaRPr lang="en-US" b="1" dirty="0">
              <a:solidFill>
                <a:srgbClr val="000000"/>
              </a:solidFill>
              <a:latin typeface="Arial" charset="0"/>
              <a:ea typeface="+mn-ea"/>
            </a:endParaRPr>
          </a:p>
          <a:p>
            <a:pPr algn="ctr" eaLnBrk="1" hangingPunct="1"/>
            <a:endParaRPr lang="en-US" b="1" dirty="0">
              <a:solidFill>
                <a:srgbClr val="000000"/>
              </a:solidFill>
              <a:latin typeface="Arial" charset="0"/>
              <a:ea typeface="+mn-ea"/>
            </a:endParaRPr>
          </a:p>
          <a:p>
            <a:pPr algn="ctr" eaLnBrk="1" hangingPunct="1"/>
            <a:endParaRPr lang="en-US" b="1" dirty="0">
              <a:solidFill>
                <a:srgbClr val="000000"/>
              </a:solidFill>
              <a:latin typeface="Arial" charset="0"/>
              <a:ea typeface="+mn-ea"/>
            </a:endParaRPr>
          </a:p>
          <a:p>
            <a:pPr algn="ctr" eaLnBrk="1" hangingPunct="1"/>
            <a:endParaRPr lang="en-US" b="1" dirty="0">
              <a:solidFill>
                <a:srgbClr val="000000"/>
              </a:solidFill>
              <a:latin typeface="Arial" charset="0"/>
              <a:ea typeface="+mn-ea"/>
            </a:endParaRPr>
          </a:p>
          <a:p>
            <a:pPr algn="ctr" eaLnBrk="1" hangingPunct="1"/>
            <a:endParaRPr lang="en-US" b="1" dirty="0">
              <a:solidFill>
                <a:srgbClr val="000000"/>
              </a:solidFill>
              <a:latin typeface="Arial" charset="0"/>
              <a:ea typeface="+mn-ea"/>
            </a:endParaRPr>
          </a:p>
          <a:p>
            <a:pPr algn="ctr" eaLnBrk="1" hangingPunct="1"/>
            <a:endParaRPr lang="en-US" b="1" dirty="0">
              <a:solidFill>
                <a:srgbClr val="000000"/>
              </a:solidFill>
              <a:latin typeface="Arial" charset="0"/>
              <a:ea typeface="+mn-ea"/>
            </a:endParaRPr>
          </a:p>
          <a:p>
            <a:pPr algn="ctr" eaLnBrk="1" hangingPunct="1"/>
            <a:endParaRPr lang="en-US" b="1" dirty="0">
              <a:solidFill>
                <a:srgbClr val="000000"/>
              </a:solidFill>
              <a:latin typeface="Arial" charset="0"/>
              <a:ea typeface="+mn-ea"/>
            </a:endParaRPr>
          </a:p>
          <a:p>
            <a:pPr algn="ctr" eaLnBrk="1" hangingPunct="1"/>
            <a:endParaRPr lang="en-US" b="1" dirty="0">
              <a:solidFill>
                <a:srgbClr val="000000"/>
              </a:solidFill>
              <a:latin typeface="Arial" charset="0"/>
              <a:ea typeface="+mn-ea"/>
            </a:endParaRPr>
          </a:p>
          <a:p>
            <a:pPr algn="ctr" eaLnBrk="1" hangingPunct="1"/>
            <a:endParaRPr lang="en-US" b="1" dirty="0">
              <a:solidFill>
                <a:srgbClr val="000000"/>
              </a:solidFill>
              <a:latin typeface="Arial" charset="0"/>
              <a:ea typeface="+mn-ea"/>
            </a:endParaRPr>
          </a:p>
        </p:txBody>
      </p:sp>
      <p:graphicFrame>
        <p:nvGraphicFramePr>
          <p:cNvPr id="71682" name="Object 2"/>
          <p:cNvGraphicFramePr>
            <a:graphicFrameLocks noChangeAspect="1"/>
          </p:cNvGraphicFramePr>
          <p:nvPr>
            <p:extLst>
              <p:ext uri="{D42A27DB-BD31-4B8C-83A1-F6EECF244321}">
                <p14:modId xmlns:p14="http://schemas.microsoft.com/office/powerpoint/2010/main" val="3314669320"/>
              </p:ext>
            </p:extLst>
          </p:nvPr>
        </p:nvGraphicFramePr>
        <p:xfrm>
          <a:off x="3943536" y="5181600"/>
          <a:ext cx="1119917" cy="1016000"/>
        </p:xfrm>
        <a:graphic>
          <a:graphicData uri="http://schemas.openxmlformats.org/presentationml/2006/ole">
            <mc:AlternateContent xmlns:mc="http://schemas.openxmlformats.org/markup-compatibility/2006">
              <mc:Choice xmlns:v="urn:schemas-microsoft-com:vml" Requires="v">
                <p:oleObj name="Equation" r:id="rId3" imgW="596880" imgH="406080" progId="Equation.DSMT4">
                  <p:embed/>
                </p:oleObj>
              </mc:Choice>
              <mc:Fallback>
                <p:oleObj name="Equation" r:id="rId3" imgW="596880" imgH="406080" progId="Equation.DSMT4">
                  <p:embed/>
                  <p:pic>
                    <p:nvPicPr>
                      <p:cNvPr id="0" name=""/>
                      <p:cNvPicPr>
                        <a:picLocks noChangeAspect="1" noChangeArrowheads="1"/>
                      </p:cNvPicPr>
                      <p:nvPr/>
                    </p:nvPicPr>
                    <p:blipFill>
                      <a:blip r:embed="rId4"/>
                      <a:srcRect/>
                      <a:stretch>
                        <a:fillRect/>
                      </a:stretch>
                    </p:blipFill>
                    <p:spPr bwMode="auto">
                      <a:xfrm>
                        <a:off x="3943536" y="5181600"/>
                        <a:ext cx="111991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3" name="Object 3"/>
          <p:cNvGraphicFramePr>
            <a:graphicFrameLocks noChangeAspect="1"/>
          </p:cNvGraphicFramePr>
          <p:nvPr>
            <p:extLst>
              <p:ext uri="{D42A27DB-BD31-4B8C-83A1-F6EECF244321}">
                <p14:modId xmlns:p14="http://schemas.microsoft.com/office/powerpoint/2010/main" val="2902259859"/>
              </p:ext>
            </p:extLst>
          </p:nvPr>
        </p:nvGraphicFramePr>
        <p:xfrm>
          <a:off x="7004940" y="5156200"/>
          <a:ext cx="1072261" cy="1016000"/>
        </p:xfrm>
        <a:graphic>
          <a:graphicData uri="http://schemas.openxmlformats.org/presentationml/2006/ole">
            <mc:AlternateContent xmlns:mc="http://schemas.openxmlformats.org/markup-compatibility/2006">
              <mc:Choice xmlns:v="urn:schemas-microsoft-com:vml" Requires="v">
                <p:oleObj name="Equation" r:id="rId5" imgW="571320" imgH="406080" progId="Equation.DSMT4">
                  <p:embed/>
                </p:oleObj>
              </mc:Choice>
              <mc:Fallback>
                <p:oleObj name="Equation" r:id="rId5" imgW="571320" imgH="406080" progId="Equation.DSMT4">
                  <p:embed/>
                  <p:pic>
                    <p:nvPicPr>
                      <p:cNvPr id="0" name=""/>
                      <p:cNvPicPr>
                        <a:picLocks noChangeAspect="1" noChangeArrowheads="1"/>
                      </p:cNvPicPr>
                      <p:nvPr/>
                    </p:nvPicPr>
                    <p:blipFill>
                      <a:blip r:embed="rId6"/>
                      <a:srcRect/>
                      <a:stretch>
                        <a:fillRect/>
                      </a:stretch>
                    </p:blipFill>
                    <p:spPr bwMode="auto">
                      <a:xfrm>
                        <a:off x="7004940" y="5156200"/>
                        <a:ext cx="1072261"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94105991"/>
              </p:ext>
            </p:extLst>
          </p:nvPr>
        </p:nvGraphicFramePr>
        <p:xfrm>
          <a:off x="604147" y="2571764"/>
          <a:ext cx="2130119" cy="2455983"/>
        </p:xfrm>
        <a:graphic>
          <a:graphicData uri="http://schemas.openxmlformats.org/presentationml/2006/ole">
            <mc:AlternateContent xmlns:mc="http://schemas.openxmlformats.org/markup-compatibility/2006">
              <mc:Choice xmlns:v="urn:schemas-microsoft-com:vml" Requires="v">
                <p:oleObj name="Document" r:id="rId7" imgW="6598207" imgH="5708123" progId="Word.Document.12">
                  <p:embed/>
                </p:oleObj>
              </mc:Choice>
              <mc:Fallback>
                <p:oleObj name="Document" r:id="rId7" imgW="6598207" imgH="5708123" progId="Word.Documen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147" y="2571764"/>
                        <a:ext cx="2130119" cy="24559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71957651"/>
              </p:ext>
            </p:extLst>
          </p:nvPr>
        </p:nvGraphicFramePr>
        <p:xfrm>
          <a:off x="3409142" y="2514609"/>
          <a:ext cx="2153458" cy="2482893"/>
        </p:xfrm>
        <a:graphic>
          <a:graphicData uri="http://schemas.openxmlformats.org/presentationml/2006/ole">
            <mc:AlternateContent xmlns:mc="http://schemas.openxmlformats.org/markup-compatibility/2006">
              <mc:Choice xmlns:v="urn:schemas-microsoft-com:vml" Requires="v">
                <p:oleObj name="Document" r:id="rId9" imgW="6564543" imgH="5709566" progId="Word.Document.12">
                  <p:embed/>
                </p:oleObj>
              </mc:Choice>
              <mc:Fallback>
                <p:oleObj name="Document" r:id="rId9" imgW="6564543" imgH="5709566" progId="Word.Document.12">
                  <p:embed/>
                  <p:pic>
                    <p:nvPicPr>
                      <p:cNvPr id="0" name=""/>
                      <p:cNvPicPr>
                        <a:picLocks noChangeAspect="1" noChangeArrowheads="1"/>
                      </p:cNvPicPr>
                      <p:nvPr/>
                    </p:nvPicPr>
                    <p:blipFill>
                      <a:blip r:embed="rId10"/>
                      <a:srcRect/>
                      <a:stretch>
                        <a:fillRect/>
                      </a:stretch>
                    </p:blipFill>
                    <p:spPr bwMode="auto">
                      <a:xfrm>
                        <a:off x="3409142" y="2514609"/>
                        <a:ext cx="2153458" cy="24828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689198721"/>
              </p:ext>
            </p:extLst>
          </p:nvPr>
        </p:nvGraphicFramePr>
        <p:xfrm>
          <a:off x="6540791" y="2667008"/>
          <a:ext cx="1992619" cy="2297448"/>
        </p:xfrm>
        <a:graphic>
          <a:graphicData uri="http://schemas.openxmlformats.org/presentationml/2006/ole">
            <mc:AlternateContent xmlns:mc="http://schemas.openxmlformats.org/markup-compatibility/2006">
              <mc:Choice xmlns:v="urn:schemas-microsoft-com:vml" Requires="v">
                <p:oleObj name="Document" r:id="rId11" imgW="6598207" imgH="5708123" progId="Word.Document.12">
                  <p:embed/>
                </p:oleObj>
              </mc:Choice>
              <mc:Fallback>
                <p:oleObj name="Document" r:id="rId11" imgW="6598207" imgH="5708123" progId="Word.Document.1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0791" y="2667008"/>
                        <a:ext cx="1992619" cy="22974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4351094" y="1237725"/>
            <a:ext cx="304800" cy="446191"/>
          </a:xfrm>
          <a:prstGeom prst="rect">
            <a:avLst/>
          </a:prstGeom>
          <a:solidFill>
            <a:srgbClr val="FFC000"/>
          </a:solidFill>
          <a:ln>
            <a:solidFill>
              <a:schemeClr val="tx1"/>
            </a:solidFill>
          </a:ln>
        </p:spPr>
        <p:txBody>
          <a:bodyPr wrap="square" lIns="91355" tIns="45678" rIns="91355" bIns="45678" rtlCol="0">
            <a:spAutoFit/>
          </a:bodyPr>
          <a:lstStyle/>
          <a:p>
            <a:pPr algn="ctr"/>
            <a:r>
              <a:rPr lang="en-US" dirty="0">
                <a:solidFill>
                  <a:srgbClr val="000000"/>
                </a:solidFill>
              </a:rPr>
              <a:t>D</a:t>
            </a:r>
          </a:p>
        </p:txBody>
      </p:sp>
      <p:sp>
        <p:nvSpPr>
          <p:cNvPr id="13" name="TextBox 12"/>
          <p:cNvSpPr txBox="1"/>
          <p:nvPr/>
        </p:nvSpPr>
        <p:spPr>
          <a:xfrm>
            <a:off x="7327118" y="1147790"/>
            <a:ext cx="304800" cy="446191"/>
          </a:xfrm>
          <a:prstGeom prst="rect">
            <a:avLst/>
          </a:prstGeom>
          <a:solidFill>
            <a:srgbClr val="FFC000"/>
          </a:solidFill>
          <a:ln>
            <a:solidFill>
              <a:schemeClr val="tx1"/>
            </a:solidFill>
          </a:ln>
        </p:spPr>
        <p:txBody>
          <a:bodyPr wrap="square" lIns="91355" tIns="45678" rIns="91355" bIns="45678" rtlCol="0">
            <a:spAutoFit/>
          </a:bodyPr>
          <a:lstStyle/>
          <a:p>
            <a:pPr algn="ctr"/>
            <a:r>
              <a:rPr lang="en-US" dirty="0">
                <a:solidFill>
                  <a:srgbClr val="000000"/>
                </a:solidFill>
              </a:rPr>
              <a:t>B</a:t>
            </a:r>
          </a:p>
        </p:txBody>
      </p:sp>
      <p:sp>
        <p:nvSpPr>
          <p:cNvPr id="14" name="TextBox 13"/>
          <p:cNvSpPr txBox="1"/>
          <p:nvPr/>
        </p:nvSpPr>
        <p:spPr>
          <a:xfrm>
            <a:off x="1447800" y="1306409"/>
            <a:ext cx="304800" cy="446191"/>
          </a:xfrm>
          <a:prstGeom prst="rect">
            <a:avLst/>
          </a:prstGeom>
          <a:solidFill>
            <a:srgbClr val="FFC000"/>
          </a:solidFill>
          <a:ln>
            <a:solidFill>
              <a:schemeClr val="tx1"/>
            </a:solidFill>
          </a:ln>
        </p:spPr>
        <p:txBody>
          <a:bodyPr wrap="square" lIns="91355" tIns="45678" rIns="91355" bIns="45678" rtlCol="0">
            <a:spAutoFit/>
          </a:bodyPr>
          <a:lstStyle/>
          <a:p>
            <a:pPr algn="ctr"/>
            <a:r>
              <a:rPr lang="en-US" dirty="0">
                <a:solidFill>
                  <a:srgbClr val="000000"/>
                </a:solidFill>
              </a:rPr>
              <a:t>E</a:t>
            </a:r>
          </a:p>
        </p:txBody>
      </p:sp>
    </p:spTree>
    <p:extLst>
      <p:ext uri="{BB962C8B-B14F-4D97-AF65-F5344CB8AC3E}">
        <p14:creationId xmlns:p14="http://schemas.microsoft.com/office/powerpoint/2010/main" val="17474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0"/>
                            </p:stCondLst>
                            <p:childTnLst>
                              <p:par>
                                <p:cTn id="19" presetID="10" presetClass="entr" presetSubtype="0" fill="hold" nodeType="afterEffect">
                                  <p:stCondLst>
                                    <p:cond delay="0"/>
                                  </p:stCondLst>
                                  <p:childTnLst>
                                    <p:set>
                                      <p:cBhvr>
                                        <p:cTn id="20" dur="1" fill="hold">
                                          <p:stCondLst>
                                            <p:cond delay="0"/>
                                          </p:stCondLst>
                                        </p:cTn>
                                        <p:tgtEl>
                                          <p:spTgt spid="71682"/>
                                        </p:tgtEl>
                                        <p:attrNameLst>
                                          <p:attrName>style.visibility</p:attrName>
                                        </p:attrNameLst>
                                      </p:cBhvr>
                                      <p:to>
                                        <p:strVal val="visible"/>
                                      </p:to>
                                    </p:set>
                                    <p:animEffect transition="in" filter="fade">
                                      <p:cBhvr>
                                        <p:cTn id="21" dur="500"/>
                                        <p:tgtEl>
                                          <p:spTgt spid="7168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par>
                          <p:cTn id="26" fill="hold">
                            <p:stCondLst>
                              <p:cond delay="0"/>
                            </p:stCondLst>
                            <p:childTnLst>
                              <p:par>
                                <p:cTn id="27" presetID="10" presetClass="entr" presetSubtype="0" fill="hold" nodeType="afterEffect">
                                  <p:stCondLst>
                                    <p:cond delay="0"/>
                                  </p:stCondLst>
                                  <p:childTnLst>
                                    <p:set>
                                      <p:cBhvr>
                                        <p:cTn id="28" dur="1" fill="hold">
                                          <p:stCondLst>
                                            <p:cond delay="0"/>
                                          </p:stCondLst>
                                        </p:cTn>
                                        <p:tgtEl>
                                          <p:spTgt spid="71683"/>
                                        </p:tgtEl>
                                        <p:attrNameLst>
                                          <p:attrName>style.visibility</p:attrName>
                                        </p:attrNameLst>
                                      </p:cBhvr>
                                      <p:to>
                                        <p:strVal val="visible"/>
                                      </p:to>
                                    </p:set>
                                    <p:animEffect transition="in" filter="fade">
                                      <p:cBhvr>
                                        <p:cTn id="29"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19" y="457201"/>
            <a:ext cx="9067799" cy="2456614"/>
          </a:xfrm>
          <a:prstGeom prst="rect">
            <a:avLst/>
          </a:prstGeom>
          <a:noFill/>
        </p:spPr>
        <p:txBody>
          <a:bodyPr wrap="square" lIns="91229" tIns="45615" rIns="91229" bIns="45615" rtlCol="0">
            <a:spAutoFit/>
          </a:bodyPr>
          <a:lstStyle/>
          <a:p>
            <a:pPr>
              <a:lnSpc>
                <a:spcPct val="95000"/>
              </a:lnSpc>
            </a:pPr>
            <a:r>
              <a:rPr lang="en-US" sz="2700" dirty="0">
                <a:solidFill>
                  <a:srgbClr val="C00000"/>
                </a:solidFill>
                <a:effectLst>
                  <a:outerShdw blurRad="38100" dist="38100" dir="2700000" algn="tl">
                    <a:srgbClr val="000000">
                      <a:alpha val="43137"/>
                    </a:srgbClr>
                  </a:outerShdw>
                </a:effectLst>
              </a:rPr>
              <a:t>Measuring Gas Pressure </a:t>
            </a:r>
          </a:p>
          <a:p>
            <a:pPr>
              <a:spcBef>
                <a:spcPts val="1200"/>
              </a:spcBef>
            </a:pPr>
            <a:r>
              <a:rPr lang="en-US" sz="2700" dirty="0">
                <a:cs typeface="Arial" pitchFamily="34" charset="0"/>
              </a:rPr>
              <a:t>Torricelli developed the “</a:t>
            </a:r>
            <a:r>
              <a:rPr lang="en-US" sz="2700" dirty="0">
                <a:solidFill>
                  <a:srgbClr val="FFFF00"/>
                </a:solidFill>
                <a:effectLst>
                  <a:outerShdw blurRad="38100" dist="38100" dir="2700000" algn="tl">
                    <a:srgbClr val="000000">
                      <a:alpha val="43137"/>
                    </a:srgbClr>
                  </a:outerShdw>
                </a:effectLst>
                <a:cs typeface="Arial" pitchFamily="34" charset="0"/>
              </a:rPr>
              <a:t>barometer</a:t>
            </a:r>
            <a:r>
              <a:rPr lang="en-US" sz="2700" dirty="0">
                <a:cs typeface="Arial" pitchFamily="34" charset="0"/>
              </a:rPr>
              <a:t>” from </a:t>
            </a:r>
            <a:r>
              <a:rPr lang="en-US" sz="2700" i="1" dirty="0" err="1">
                <a:solidFill>
                  <a:srgbClr val="B54C8C"/>
                </a:solidFill>
                <a:effectLst>
                  <a:outerShdw blurRad="38100" dist="38100" dir="2700000" algn="tl">
                    <a:srgbClr val="000000">
                      <a:alpha val="43137"/>
                    </a:srgbClr>
                  </a:outerShdw>
                </a:effectLst>
                <a:cs typeface="Arial" pitchFamily="34" charset="0"/>
              </a:rPr>
              <a:t>baro</a:t>
            </a:r>
            <a:r>
              <a:rPr lang="en-US" sz="2700" dirty="0">
                <a:cs typeface="Arial" pitchFamily="34" charset="0"/>
              </a:rPr>
              <a:t>, meaning </a:t>
            </a:r>
            <a:r>
              <a:rPr lang="en-US" sz="2700" i="1" dirty="0">
                <a:solidFill>
                  <a:srgbClr val="B54C8C"/>
                </a:solidFill>
                <a:effectLst>
                  <a:outerShdw blurRad="38100" dist="38100" dir="2700000" algn="tl">
                    <a:srgbClr val="000000">
                      <a:alpha val="43137"/>
                    </a:srgbClr>
                  </a:outerShdw>
                </a:effectLst>
                <a:cs typeface="Arial" pitchFamily="34" charset="0"/>
              </a:rPr>
              <a:t>weight</a:t>
            </a:r>
            <a:r>
              <a:rPr lang="en-US" sz="2700" dirty="0">
                <a:cs typeface="Arial" pitchFamily="34" charset="0"/>
              </a:rPr>
              <a:t> and </a:t>
            </a:r>
            <a:r>
              <a:rPr lang="en-US" sz="2700" i="1" dirty="0">
                <a:solidFill>
                  <a:srgbClr val="FF0000"/>
                </a:solidFill>
                <a:effectLst>
                  <a:outerShdw blurRad="38100" dist="38100" dir="2700000" algn="tl">
                    <a:srgbClr val="000000">
                      <a:alpha val="43137"/>
                    </a:srgbClr>
                  </a:outerShdw>
                </a:effectLst>
                <a:cs typeface="Arial" pitchFamily="34" charset="0"/>
              </a:rPr>
              <a:t>meter</a:t>
            </a:r>
            <a:r>
              <a:rPr lang="en-US" sz="2700" i="1" dirty="0">
                <a:cs typeface="Arial" pitchFamily="34" charset="0"/>
              </a:rPr>
              <a:t> </a:t>
            </a:r>
            <a:r>
              <a:rPr lang="en-US" sz="2700" dirty="0">
                <a:cs typeface="Arial" pitchFamily="34" charset="0"/>
              </a:rPr>
              <a:t>meaning </a:t>
            </a:r>
            <a:r>
              <a:rPr lang="en-US" sz="2700" i="1" dirty="0">
                <a:solidFill>
                  <a:srgbClr val="FF0000"/>
                </a:solidFill>
                <a:effectLst>
                  <a:outerShdw blurRad="38100" dist="38100" dir="2700000" algn="tl">
                    <a:srgbClr val="000000">
                      <a:alpha val="43137"/>
                    </a:srgbClr>
                  </a:outerShdw>
                </a:effectLst>
                <a:cs typeface="Arial" pitchFamily="34" charset="0"/>
              </a:rPr>
              <a:t>measure</a:t>
            </a:r>
            <a:r>
              <a:rPr lang="en-US" sz="2700" dirty="0">
                <a:cs typeface="Arial" pitchFamily="34" charset="0"/>
              </a:rPr>
              <a:t>.</a:t>
            </a:r>
          </a:p>
          <a:p>
            <a:pPr>
              <a:spcBef>
                <a:spcPts val="1200"/>
              </a:spcBef>
            </a:pPr>
            <a:r>
              <a:rPr lang="en-US" sz="2700" dirty="0">
                <a:cs typeface="Arial" pitchFamily="34" charset="0"/>
              </a:rPr>
              <a:t>He also coined the unit “</a:t>
            </a:r>
            <a:r>
              <a:rPr lang="en-US" sz="2700" dirty="0" err="1">
                <a:solidFill>
                  <a:srgbClr val="00B050"/>
                </a:solidFill>
                <a:effectLst>
                  <a:outerShdw blurRad="38100" dist="38100" dir="2700000" algn="tl">
                    <a:srgbClr val="000000">
                      <a:alpha val="43137"/>
                    </a:srgbClr>
                  </a:outerShdw>
                </a:effectLst>
                <a:cs typeface="Arial" pitchFamily="34" charset="0"/>
              </a:rPr>
              <a:t>Torr</a:t>
            </a:r>
            <a:r>
              <a:rPr lang="en-US" sz="2700" dirty="0">
                <a:cs typeface="Arial" pitchFamily="34" charset="0"/>
              </a:rPr>
              <a:t>” which is equal to mm Hg.</a:t>
            </a:r>
            <a:br>
              <a:rPr lang="en-US" dirty="0">
                <a:cs typeface="Arial" pitchFamily="34" charset="0"/>
              </a:rPr>
            </a:br>
            <a:endParaRPr lang="en-US" sz="2700" dirty="0"/>
          </a:p>
        </p:txBody>
      </p:sp>
      <p:sp>
        <p:nvSpPr>
          <p:cNvPr id="3" name="Footer Placeholder 2"/>
          <p:cNvSpPr>
            <a:spLocks noGrp="1"/>
          </p:cNvSpPr>
          <p:nvPr>
            <p:ph type="ftr" sz="quarter" idx="10"/>
          </p:nvPr>
        </p:nvSpPr>
        <p:spPr>
          <a:xfrm>
            <a:off x="4724419" y="6629400"/>
            <a:ext cx="4419599" cy="228600"/>
          </a:xfrm>
        </p:spPr>
        <p:txBody>
          <a:bodyPr/>
          <a:lstStyle/>
          <a:p>
            <a:r>
              <a:rPr lang="en-US" altLang="en-US" dirty="0"/>
              <a:t>Chapter 14 Gas Laws</a:t>
            </a:r>
          </a:p>
        </p:txBody>
      </p:sp>
      <p:grpSp>
        <p:nvGrpSpPr>
          <p:cNvPr id="5" name="Group 4"/>
          <p:cNvGrpSpPr/>
          <p:nvPr/>
        </p:nvGrpSpPr>
        <p:grpSpPr>
          <a:xfrm>
            <a:off x="345398" y="2775881"/>
            <a:ext cx="3980211" cy="3929743"/>
            <a:chOff x="4433577" y="685800"/>
            <a:chExt cx="4531420" cy="472440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577" y="685800"/>
              <a:ext cx="453142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791206" y="4724398"/>
              <a:ext cx="1752599" cy="536418"/>
            </a:xfrm>
            <a:prstGeom prst="rect">
              <a:avLst/>
            </a:prstGeom>
            <a:solidFill>
              <a:srgbClr val="3333CC"/>
            </a:solidFill>
          </p:spPr>
          <p:txBody>
            <a:bodyPr wrap="square" lIns="91355" tIns="45678" rIns="91355" bIns="45678" rtlCol="0">
              <a:spAutoFit/>
            </a:bodyPr>
            <a:lstStyle/>
            <a:p>
              <a:pPr algn="ctr" eaLnBrk="1" hangingPunct="1"/>
              <a:r>
                <a:rPr lang="en-US" dirty="0">
                  <a:solidFill>
                    <a:srgbClr val="FFFFFF"/>
                  </a:solidFill>
                  <a:latin typeface="Arial" charset="0"/>
                </a:rPr>
                <a:t>liquid</a:t>
              </a:r>
            </a:p>
          </p:txBody>
        </p:sp>
      </p:grpSp>
      <p:sp>
        <p:nvSpPr>
          <p:cNvPr id="8" name="TextBox 7"/>
          <p:cNvSpPr txBox="1"/>
          <p:nvPr/>
        </p:nvSpPr>
        <p:spPr>
          <a:xfrm>
            <a:off x="2794602" y="2979090"/>
            <a:ext cx="1530989" cy="799922"/>
          </a:xfrm>
          <a:prstGeom prst="rect">
            <a:avLst/>
          </a:prstGeom>
          <a:solidFill>
            <a:schemeClr val="bg1"/>
          </a:solidFill>
        </p:spPr>
        <p:txBody>
          <a:bodyPr wrap="square" lIns="91145" tIns="45573" rIns="91145" bIns="45573" rtlCol="0">
            <a:spAutoFit/>
          </a:bodyPr>
          <a:lstStyle/>
          <a:p>
            <a:r>
              <a:rPr lang="en-US" dirty="0"/>
              <a:t>Gas pressure</a:t>
            </a:r>
          </a:p>
        </p:txBody>
      </p:sp>
      <p:sp>
        <p:nvSpPr>
          <p:cNvPr id="4" name="Rectangle 3"/>
          <p:cNvSpPr/>
          <p:nvPr/>
        </p:nvSpPr>
        <p:spPr>
          <a:xfrm>
            <a:off x="4436409" y="2806015"/>
            <a:ext cx="4570056" cy="1415560"/>
          </a:xfrm>
          <a:prstGeom prst="rect">
            <a:avLst/>
          </a:prstGeom>
        </p:spPr>
        <p:txBody>
          <a:bodyPr wrap="none" lIns="91229" tIns="45615" rIns="91229" bIns="45615">
            <a:spAutoFit/>
          </a:bodyPr>
          <a:lstStyle/>
          <a:p>
            <a:r>
              <a:rPr lang="en-US" sz="2700" dirty="0">
                <a:solidFill>
                  <a:srgbClr val="7030A0"/>
                </a:solidFill>
                <a:cs typeface="Arial" pitchFamily="34" charset="0"/>
              </a:rPr>
              <a:t>What is pressure &amp; its units?</a:t>
            </a:r>
          </a:p>
          <a:p>
            <a:pPr>
              <a:spcBef>
                <a:spcPts val="601"/>
              </a:spcBef>
            </a:pPr>
            <a:r>
              <a:rPr lang="en-US" sz="2700" dirty="0">
                <a:solidFill>
                  <a:srgbClr val="0070C0"/>
                </a:solidFill>
                <a:cs typeface="Arial" pitchFamily="34" charset="0"/>
              </a:rPr>
              <a:t>What is STP and its units?</a:t>
            </a:r>
          </a:p>
          <a:p>
            <a:endParaRPr lang="en-US" sz="2700" dirty="0">
              <a:solidFill>
                <a:srgbClr val="FF0000"/>
              </a:solidFill>
              <a:cs typeface="Arial" pitchFamily="34" charset="0"/>
            </a:endParaRPr>
          </a:p>
        </p:txBody>
      </p:sp>
      <p:pic>
        <p:nvPicPr>
          <p:cNvPr id="10" name="Picture 9" descr="warm_up-01.eps"/>
          <p:cNvPicPr/>
          <p:nvPr/>
        </p:nvPicPr>
        <p:blipFill>
          <a:blip r:embed="rId3" cstate="print">
            <a:extLst>
              <a:ext uri="{28A0092B-C50C-407E-A947-70E740481C1C}">
                <a14:useLocalDpi xmlns:a14="http://schemas.microsoft.com/office/drawing/2010/main" val="0"/>
              </a:ext>
            </a:extLst>
          </a:blip>
          <a:stretch>
            <a:fillRect/>
          </a:stretch>
        </p:blipFill>
        <p:spPr>
          <a:xfrm>
            <a:off x="7922895" y="0"/>
            <a:ext cx="1221105" cy="990600"/>
          </a:xfrm>
          <a:prstGeom prst="rect">
            <a:avLst/>
          </a:prstGeom>
        </p:spPr>
      </p:pic>
      <p:pic>
        <p:nvPicPr>
          <p:cNvPr id="11" name="Picture 1032" descr="toricelli"/>
          <p:cNvPicPr>
            <a:picLocks noGrp="1" noChangeAspect="1" noChangeArrowheads="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7052850" y="3989903"/>
            <a:ext cx="2091150" cy="2864350"/>
          </a:xfrm>
          <a:prstGeom prst="rect">
            <a:avLst/>
          </a:prstGeom>
          <a:ln>
            <a:solidFill>
              <a:schemeClr val="accent2">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536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6984" y="152400"/>
            <a:ext cx="8818417"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a:xfrm>
            <a:off x="4724407" y="6477000"/>
            <a:ext cx="4419599" cy="304800"/>
          </a:xfrm>
        </p:spPr>
        <p:txBody>
          <a:bodyPr/>
          <a:lstStyle/>
          <a:p>
            <a:pPr algn="r"/>
            <a:r>
              <a:rPr lang="en-US" altLang="en-US" sz="1300" dirty="0"/>
              <a:t>Chapter 14 Gas Laws</a:t>
            </a:r>
          </a:p>
        </p:txBody>
      </p:sp>
      <p:sp>
        <p:nvSpPr>
          <p:cNvPr id="3" name="Rectangle 2"/>
          <p:cNvSpPr/>
          <p:nvPr/>
        </p:nvSpPr>
        <p:spPr>
          <a:xfrm>
            <a:off x="6553200" y="1752600"/>
            <a:ext cx="2170402" cy="461665"/>
          </a:xfrm>
          <a:prstGeom prst="rect">
            <a:avLst/>
          </a:prstGeom>
        </p:spPr>
        <p:txBody>
          <a:bodyPr wrap="none">
            <a:spAutoFit/>
          </a:bodyPr>
          <a:lstStyle/>
          <a:p>
            <a:r>
              <a:rPr lang="en-US" sz="2400" b="1" dirty="0" err="1">
                <a:solidFill>
                  <a:srgbClr val="00B050"/>
                </a:solidFill>
              </a:rPr>
              <a:t>Torr</a:t>
            </a:r>
            <a:r>
              <a:rPr lang="en-US" sz="2400" b="1" dirty="0">
                <a:solidFill>
                  <a:srgbClr val="00B050"/>
                </a:solidFill>
              </a:rPr>
              <a:t> = mm Hg</a:t>
            </a:r>
            <a:endParaRPr lang="en-US" dirty="0"/>
          </a:p>
        </p:txBody>
      </p:sp>
    </p:spTree>
    <p:extLst>
      <p:ext uri="{BB962C8B-B14F-4D97-AF65-F5344CB8AC3E}">
        <p14:creationId xmlns:p14="http://schemas.microsoft.com/office/powerpoint/2010/main" val="193827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0783" y="478210"/>
            <a:ext cx="8818417" cy="58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56343" y="2819400"/>
            <a:ext cx="7620000" cy="3954717"/>
          </a:xfrm>
          <a:prstGeom prst="rect">
            <a:avLst/>
          </a:prstGeom>
          <a:noFill/>
        </p:spPr>
        <p:txBody>
          <a:bodyPr wrap="square" lIns="91229" tIns="45615" rIns="91229" bIns="45615" rtlCol="0">
            <a:spAutoFit/>
          </a:bodyPr>
          <a:lstStyle/>
          <a:p>
            <a:pPr algn="ctr"/>
            <a:r>
              <a:rPr lang="en-US" sz="2500" dirty="0">
                <a:latin typeface="Times New Roman" pitchFamily="18" charset="0"/>
                <a:cs typeface="Times New Roman" pitchFamily="18" charset="0"/>
              </a:rPr>
              <a:t>But temperature stays constant, </a:t>
            </a:r>
          </a:p>
          <a:p>
            <a:pPr algn="ctr"/>
            <a:r>
              <a:rPr lang="en-US" sz="2500" dirty="0">
                <a:latin typeface="Times New Roman" pitchFamily="18" charset="0"/>
                <a:cs typeface="Times New Roman" pitchFamily="18" charset="0"/>
              </a:rPr>
              <a:t>so denominators cancel out, leaving</a:t>
            </a:r>
          </a:p>
          <a:p>
            <a:endParaRPr lang="en-US" sz="1500" dirty="0">
              <a:latin typeface="Times New Roman" pitchFamily="18" charset="0"/>
              <a:cs typeface="Times New Roman" pitchFamily="18" charset="0"/>
            </a:endParaRPr>
          </a:p>
          <a:p>
            <a:pPr>
              <a:tabLst>
                <a:tab pos="2978594" algn="l"/>
              </a:tabLst>
            </a:pPr>
            <a:r>
              <a:rPr lang="en-US" sz="2700" b="1" dirty="0">
                <a:solidFill>
                  <a:srgbClr val="00B050"/>
                </a:solidFill>
              </a:rPr>
              <a:t>Boyle’s Law </a:t>
            </a:r>
            <a:r>
              <a:rPr lang="en-US" sz="2700" dirty="0">
                <a:solidFill>
                  <a:srgbClr val="00B050"/>
                </a:solidFill>
                <a:sym typeface="Wingdings" panose="05000000000000000000" pitchFamily="2" charset="2"/>
              </a:rPr>
              <a:t> 	</a:t>
            </a:r>
            <a:r>
              <a:rPr lang="en-US" sz="2800" dirty="0">
                <a:solidFill>
                  <a:srgbClr val="FF0000"/>
                </a:solidFill>
              </a:rPr>
              <a:t>P</a:t>
            </a:r>
            <a:r>
              <a:rPr lang="en-US" sz="2800" baseline="-25000" dirty="0">
                <a:solidFill>
                  <a:srgbClr val="FF0000"/>
                </a:solidFill>
              </a:rPr>
              <a:t>1</a:t>
            </a:r>
            <a:r>
              <a:rPr lang="en-US" sz="2800" dirty="0">
                <a:solidFill>
                  <a:srgbClr val="FF0000"/>
                </a:solidFill>
              </a:rPr>
              <a:t>V</a:t>
            </a:r>
            <a:r>
              <a:rPr lang="en-US" sz="2800" baseline="-25000" dirty="0">
                <a:solidFill>
                  <a:srgbClr val="FF0000"/>
                </a:solidFill>
              </a:rPr>
              <a:t>1</a:t>
            </a:r>
            <a:r>
              <a:rPr lang="en-US" sz="2800" dirty="0">
                <a:solidFill>
                  <a:srgbClr val="FF0000"/>
                </a:solidFill>
              </a:rPr>
              <a:t> = P</a:t>
            </a:r>
            <a:r>
              <a:rPr lang="en-US" sz="2800" baseline="-25000" dirty="0">
                <a:solidFill>
                  <a:srgbClr val="FF0000"/>
                </a:solidFill>
              </a:rPr>
              <a:t>2</a:t>
            </a:r>
            <a:r>
              <a:rPr lang="en-US" sz="2800" dirty="0">
                <a:solidFill>
                  <a:srgbClr val="FF0000"/>
                </a:solidFill>
              </a:rPr>
              <a:t>V</a:t>
            </a:r>
            <a:r>
              <a:rPr lang="en-US" sz="2800" baseline="-25000" dirty="0">
                <a:solidFill>
                  <a:srgbClr val="FF0000"/>
                </a:solidFill>
              </a:rPr>
              <a:t>2</a:t>
            </a:r>
          </a:p>
          <a:p>
            <a:pPr>
              <a:tabLst>
                <a:tab pos="2978594" algn="l"/>
              </a:tabLst>
            </a:pPr>
            <a:endParaRPr lang="en-US" sz="2700" baseline="-25000" dirty="0">
              <a:latin typeface="Times New Roman" pitchFamily="18" charset="0"/>
              <a:cs typeface="Times New Roman" pitchFamily="18" charset="0"/>
            </a:endParaRPr>
          </a:p>
          <a:p>
            <a:pPr algn="ctr"/>
            <a:r>
              <a:rPr lang="en-US" sz="2800" dirty="0"/>
              <a:t>P</a:t>
            </a:r>
            <a:r>
              <a:rPr lang="en-US" sz="2800" baseline="-25000" dirty="0"/>
              <a:t>2</a:t>
            </a:r>
            <a:r>
              <a:rPr lang="en-US" sz="2800" dirty="0"/>
              <a:t> = P</a:t>
            </a:r>
            <a:r>
              <a:rPr lang="en-US" sz="2800" baseline="-25000" dirty="0"/>
              <a:t>1</a:t>
            </a:r>
            <a:r>
              <a:rPr lang="en-US" sz="2800" dirty="0"/>
              <a:t>V</a:t>
            </a:r>
            <a:r>
              <a:rPr lang="en-US" sz="2800" baseline="-25000" dirty="0"/>
              <a:t>1 </a:t>
            </a:r>
            <a:r>
              <a:rPr lang="en-US" sz="2800" dirty="0"/>
              <a:t>/ V</a:t>
            </a:r>
            <a:r>
              <a:rPr lang="en-US" sz="2800" baseline="-25000" dirty="0"/>
              <a:t>2</a:t>
            </a:r>
            <a:r>
              <a:rPr lang="en-US" sz="2800" dirty="0"/>
              <a:t>        </a:t>
            </a:r>
          </a:p>
          <a:p>
            <a:pPr algn="ctr">
              <a:spcBef>
                <a:spcPts val="1200"/>
              </a:spcBef>
            </a:pPr>
            <a:r>
              <a:rPr lang="en-US" sz="2800" dirty="0"/>
              <a:t>P</a:t>
            </a:r>
            <a:r>
              <a:rPr lang="en-US" sz="2800" baseline="-25000" dirty="0"/>
              <a:t>2</a:t>
            </a:r>
            <a:r>
              <a:rPr lang="en-US" sz="2800" dirty="0"/>
              <a:t> = (456 </a:t>
            </a:r>
            <a:r>
              <a:rPr lang="en-US" sz="2800" dirty="0" err="1"/>
              <a:t>torr</a:t>
            </a:r>
            <a:r>
              <a:rPr lang="en-US" sz="2800" dirty="0"/>
              <a:t>) x (3.00 L) / 0.75 L</a:t>
            </a:r>
          </a:p>
          <a:p>
            <a:pPr algn="ctr">
              <a:spcBef>
                <a:spcPts val="1200"/>
              </a:spcBef>
            </a:pPr>
            <a:r>
              <a:rPr lang="en-US" sz="2700" b="1" dirty="0">
                <a:solidFill>
                  <a:srgbClr val="FF0000"/>
                </a:solidFill>
                <a:latin typeface="Times New Roman" pitchFamily="18" charset="0"/>
                <a:cs typeface="Times New Roman" pitchFamily="18" charset="0"/>
              </a:rPr>
              <a:t>= 1800 torr </a:t>
            </a:r>
            <a:r>
              <a:rPr lang="en-US" sz="2000" b="1" dirty="0">
                <a:solidFill>
                  <a:srgbClr val="7030A0"/>
                </a:solidFill>
                <a:latin typeface="Times New Roman" pitchFamily="18" charset="0"/>
                <a:cs typeface="Times New Roman" pitchFamily="18" charset="0"/>
              </a:rPr>
              <a:t>… 2 sig figs</a:t>
            </a:r>
          </a:p>
          <a:p>
            <a:pPr algn="ctr">
              <a:spcBef>
                <a:spcPts val="1200"/>
              </a:spcBef>
            </a:pPr>
            <a:r>
              <a:rPr lang="en-US" sz="2700" b="1" dirty="0">
                <a:solidFill>
                  <a:srgbClr val="FF0000"/>
                </a:solidFill>
                <a:latin typeface="Times New Roman" pitchFamily="18" charset="0"/>
                <a:cs typeface="Times New Roman" pitchFamily="18" charset="0"/>
              </a:rPr>
              <a:t>= 1.8 x 10</a:t>
            </a:r>
            <a:r>
              <a:rPr lang="en-US" sz="2700" b="1" baseline="30000" dirty="0">
                <a:solidFill>
                  <a:srgbClr val="FF0000"/>
                </a:solidFill>
                <a:latin typeface="Times New Roman" pitchFamily="18" charset="0"/>
                <a:cs typeface="Times New Roman" pitchFamily="18" charset="0"/>
              </a:rPr>
              <a:t>3</a:t>
            </a:r>
            <a:r>
              <a:rPr lang="en-US" sz="2700" b="1" dirty="0">
                <a:solidFill>
                  <a:srgbClr val="FF0000"/>
                </a:solidFill>
                <a:latin typeface="Times New Roman" pitchFamily="18" charset="0"/>
                <a:cs typeface="Times New Roman" pitchFamily="18" charset="0"/>
              </a:rPr>
              <a:t> torr</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672" y="1295400"/>
            <a:ext cx="2407341" cy="1545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905000" y="0"/>
            <a:ext cx="685800" cy="446276"/>
          </a:xfrm>
          <a:prstGeom prst="rect">
            <a:avLst/>
          </a:prstGeom>
          <a:noFill/>
        </p:spPr>
        <p:txBody>
          <a:bodyPr wrap="square" rtlCol="0">
            <a:spAutoFit/>
          </a:bodyPr>
          <a:lstStyle/>
          <a:p>
            <a:pPr algn="ctr"/>
            <a:r>
              <a:rPr lang="en-US" dirty="0">
                <a:solidFill>
                  <a:srgbClr val="B54C8C"/>
                </a:solidFill>
              </a:rPr>
              <a:t>V</a:t>
            </a:r>
            <a:r>
              <a:rPr lang="en-US" baseline="-25000" dirty="0">
                <a:solidFill>
                  <a:srgbClr val="B54C8C"/>
                </a:solidFill>
              </a:rPr>
              <a:t>1</a:t>
            </a:r>
          </a:p>
        </p:txBody>
      </p:sp>
      <p:sp>
        <p:nvSpPr>
          <p:cNvPr id="7" name="TextBox 6"/>
          <p:cNvSpPr txBox="1"/>
          <p:nvPr/>
        </p:nvSpPr>
        <p:spPr>
          <a:xfrm>
            <a:off x="7391400" y="1007806"/>
            <a:ext cx="685800" cy="446276"/>
          </a:xfrm>
          <a:prstGeom prst="rect">
            <a:avLst/>
          </a:prstGeom>
          <a:noFill/>
        </p:spPr>
        <p:txBody>
          <a:bodyPr wrap="square" rtlCol="0">
            <a:spAutoFit/>
          </a:bodyPr>
          <a:lstStyle/>
          <a:p>
            <a:pPr algn="ctr"/>
            <a:r>
              <a:rPr lang="en-US" dirty="0">
                <a:solidFill>
                  <a:srgbClr val="B54C8C"/>
                </a:solidFill>
              </a:rPr>
              <a:t>V</a:t>
            </a:r>
            <a:r>
              <a:rPr lang="en-US" baseline="-25000" dirty="0">
                <a:solidFill>
                  <a:srgbClr val="B54C8C"/>
                </a:solidFill>
              </a:rPr>
              <a:t>2</a:t>
            </a:r>
          </a:p>
        </p:txBody>
      </p:sp>
      <p:sp>
        <p:nvSpPr>
          <p:cNvPr id="8" name="TextBox 7"/>
          <p:cNvSpPr txBox="1"/>
          <p:nvPr/>
        </p:nvSpPr>
        <p:spPr>
          <a:xfrm>
            <a:off x="5310062" y="20688"/>
            <a:ext cx="685800" cy="446276"/>
          </a:xfrm>
          <a:prstGeom prst="rect">
            <a:avLst/>
          </a:prstGeom>
          <a:noFill/>
        </p:spPr>
        <p:txBody>
          <a:bodyPr wrap="square" rtlCol="0">
            <a:spAutoFit/>
          </a:bodyPr>
          <a:lstStyle/>
          <a:p>
            <a:pPr algn="ctr"/>
            <a:r>
              <a:rPr lang="en-US" dirty="0">
                <a:solidFill>
                  <a:srgbClr val="B54C8C"/>
                </a:solidFill>
              </a:rPr>
              <a:t>P</a:t>
            </a:r>
            <a:r>
              <a:rPr lang="en-US" baseline="-25000" dirty="0">
                <a:solidFill>
                  <a:srgbClr val="B54C8C"/>
                </a:solidFill>
              </a:rPr>
              <a:t>1</a:t>
            </a:r>
          </a:p>
        </p:txBody>
      </p:sp>
      <p:sp>
        <p:nvSpPr>
          <p:cNvPr id="3" name="TextBox 2"/>
          <p:cNvSpPr txBox="1"/>
          <p:nvPr/>
        </p:nvSpPr>
        <p:spPr>
          <a:xfrm>
            <a:off x="2436838" y="1055193"/>
            <a:ext cx="685800" cy="446276"/>
          </a:xfrm>
          <a:prstGeom prst="rect">
            <a:avLst/>
          </a:prstGeom>
          <a:noFill/>
        </p:spPr>
        <p:txBody>
          <a:bodyPr wrap="square" rtlCol="0">
            <a:spAutoFit/>
          </a:bodyPr>
          <a:lstStyle/>
          <a:p>
            <a:pPr algn="ctr"/>
            <a:r>
              <a:rPr lang="en-US" dirty="0">
                <a:solidFill>
                  <a:srgbClr val="B54C8C"/>
                </a:solidFill>
              </a:rPr>
              <a:t>P</a:t>
            </a:r>
            <a:r>
              <a:rPr lang="en-US" baseline="-25000" dirty="0">
                <a:solidFill>
                  <a:srgbClr val="B54C8C"/>
                </a:solidFill>
              </a:rPr>
              <a:t>2</a:t>
            </a:r>
          </a:p>
        </p:txBody>
      </p:sp>
      <p:sp>
        <p:nvSpPr>
          <p:cNvPr id="9" name="Oval 8">
            <a:extLst>
              <a:ext uri="{FF2B5EF4-FFF2-40B4-BE49-F238E27FC236}">
                <a16:creationId xmlns:a16="http://schemas.microsoft.com/office/drawing/2014/main" id="{27331C48-9C76-437A-BDBC-640DEDE70F5E}"/>
              </a:ext>
            </a:extLst>
          </p:cNvPr>
          <p:cNvSpPr/>
          <p:nvPr/>
        </p:nvSpPr>
        <p:spPr bwMode="auto">
          <a:xfrm>
            <a:off x="2282878" y="776264"/>
            <a:ext cx="993721" cy="32247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w="28575">
                <a:solidFill>
                  <a:schemeClr val="tx1"/>
                </a:solid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6399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fad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fade">
                                      <p:cBhvr>
                                        <p:cTn id="42" dur="500"/>
                                        <p:tgtEl>
                                          <p:spTgt spid="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fade">
                                      <p:cBhvr>
                                        <p:cTn id="47" dur="500"/>
                                        <p:tgtEl>
                                          <p:spTgt spid="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500"/>
                                        <p:tgtEl>
                                          <p:spTgt spid="2">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animEffect transition="in" filter="fade">
                                      <p:cBhvr>
                                        <p:cTn id="57" dur="500"/>
                                        <p:tgtEl>
                                          <p:spTgt spid="2">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7" end="7"/>
                                            </p:txEl>
                                          </p:spTgt>
                                        </p:tgtEl>
                                        <p:attrNameLst>
                                          <p:attrName>style.visibility</p:attrName>
                                        </p:attrNameLst>
                                      </p:cBhvr>
                                      <p:to>
                                        <p:strVal val="visible"/>
                                      </p:to>
                                    </p:set>
                                    <p:animEffect transition="in" filter="fade">
                                      <p:cBhvr>
                                        <p:cTn id="62" dur="500"/>
                                        <p:tgtEl>
                                          <p:spTgt spid="2">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xEl>
                                              <p:pRg st="8" end="8"/>
                                            </p:txEl>
                                          </p:spTgt>
                                        </p:tgtEl>
                                        <p:attrNameLst>
                                          <p:attrName>style.visibility</p:attrName>
                                        </p:attrNameLst>
                                      </p:cBhvr>
                                      <p:to>
                                        <p:strVal val="visible"/>
                                      </p:to>
                                    </p:set>
                                    <p:animEffect transition="in" filter="fade">
                                      <p:cBhvr>
                                        <p:cTn id="6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 grpId="0"/>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3" name="Text Box 1027"/>
          <p:cNvSpPr txBox="1">
            <a:spLocks noChangeArrowheads="1"/>
          </p:cNvSpPr>
          <p:nvPr/>
        </p:nvSpPr>
        <p:spPr bwMode="auto">
          <a:xfrm>
            <a:off x="2667000" y="1219221"/>
            <a:ext cx="5029200" cy="58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29" tIns="45615" rIns="91229" bIns="45615">
            <a:spAutoFit/>
          </a:bodyPr>
          <a:lstStyle/>
          <a:p>
            <a:pPr>
              <a:spcBef>
                <a:spcPct val="50000"/>
              </a:spcBef>
            </a:pPr>
            <a:endParaRPr lang="en-US" altLang="en-US" sz="3200">
              <a:solidFill>
                <a:srgbClr val="000000"/>
              </a:solidFill>
            </a:endParaRPr>
          </a:p>
        </p:txBody>
      </p:sp>
      <p:sp>
        <p:nvSpPr>
          <p:cNvPr id="122884" name="Text Box 1028"/>
          <p:cNvSpPr txBox="1">
            <a:spLocks noChangeArrowheads="1"/>
          </p:cNvSpPr>
          <p:nvPr/>
        </p:nvSpPr>
        <p:spPr bwMode="auto">
          <a:xfrm>
            <a:off x="152400" y="609601"/>
            <a:ext cx="8991599" cy="150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spcBef>
                <a:spcPct val="50000"/>
              </a:spcBef>
            </a:pPr>
            <a:r>
              <a:rPr lang="en-US" altLang="en-US" dirty="0">
                <a:solidFill>
                  <a:srgbClr val="000000"/>
                </a:solidFill>
              </a:rPr>
              <a:t>A balloon contains 30.0 L of helium gas at 103 kPa. What is the volume of the helium when the balloon rises to an altitude where the pressure is only 25.0 kPa?  (Assume that the temperature remains constant.)</a:t>
            </a:r>
          </a:p>
        </p:txBody>
      </p:sp>
      <p:sp>
        <p:nvSpPr>
          <p:cNvPr id="2" name="Footer Placeholder 1"/>
          <p:cNvSpPr>
            <a:spLocks noGrp="1"/>
          </p:cNvSpPr>
          <p:nvPr>
            <p:ph type="ftr" sz="quarter" idx="10"/>
          </p:nvPr>
        </p:nvSpPr>
        <p:spPr/>
        <p:txBody>
          <a:bodyPr/>
          <a:lstStyle/>
          <a:p>
            <a:r>
              <a:rPr lang="en-US" altLang="en-US">
                <a:solidFill>
                  <a:srgbClr val="000000"/>
                </a:solidFill>
              </a:rPr>
              <a:t>Chapter 14 Gas Laws</a:t>
            </a:r>
          </a:p>
        </p:txBody>
      </p:sp>
    </p:spTree>
    <p:extLst>
      <p:ext uri="{BB962C8B-B14F-4D97-AF65-F5344CB8AC3E}">
        <p14:creationId xmlns:p14="http://schemas.microsoft.com/office/powerpoint/2010/main" val="15516930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3" name="Text Box 1027"/>
          <p:cNvSpPr txBox="1">
            <a:spLocks noChangeArrowheads="1"/>
          </p:cNvSpPr>
          <p:nvPr/>
        </p:nvSpPr>
        <p:spPr bwMode="auto">
          <a:xfrm>
            <a:off x="2667000" y="1219221"/>
            <a:ext cx="5029200" cy="58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29" tIns="45615" rIns="91229" bIns="45615">
            <a:spAutoFit/>
          </a:bodyPr>
          <a:lstStyle/>
          <a:p>
            <a:pPr>
              <a:spcBef>
                <a:spcPct val="50000"/>
              </a:spcBef>
            </a:pPr>
            <a:endParaRPr lang="en-US" altLang="en-US" sz="3200">
              <a:solidFill>
                <a:srgbClr val="000000"/>
              </a:solidFill>
            </a:endParaRPr>
          </a:p>
        </p:txBody>
      </p:sp>
      <p:sp>
        <p:nvSpPr>
          <p:cNvPr id="122884" name="Text Box 1028"/>
          <p:cNvSpPr txBox="1">
            <a:spLocks noChangeArrowheads="1"/>
          </p:cNvSpPr>
          <p:nvPr/>
        </p:nvSpPr>
        <p:spPr bwMode="auto">
          <a:xfrm>
            <a:off x="152400" y="609601"/>
            <a:ext cx="8991599" cy="150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spcBef>
                <a:spcPct val="50000"/>
              </a:spcBef>
            </a:pPr>
            <a:r>
              <a:rPr lang="en-US" altLang="en-US" dirty="0">
                <a:solidFill>
                  <a:srgbClr val="000000"/>
                </a:solidFill>
              </a:rPr>
              <a:t>A balloon contains 30.0 L (</a:t>
            </a:r>
            <a:r>
              <a:rPr lang="en-US" dirty="0">
                <a:solidFill>
                  <a:srgbClr val="B54C8C"/>
                </a:solidFill>
              </a:rPr>
              <a:t>V</a:t>
            </a:r>
            <a:r>
              <a:rPr lang="en-US" baseline="-25000" dirty="0">
                <a:solidFill>
                  <a:srgbClr val="B54C8C"/>
                </a:solidFill>
              </a:rPr>
              <a:t>1</a:t>
            </a:r>
            <a:r>
              <a:rPr lang="en-US" altLang="en-US" dirty="0">
                <a:solidFill>
                  <a:srgbClr val="000000"/>
                </a:solidFill>
              </a:rPr>
              <a:t>) of helium gas at 103 </a:t>
            </a:r>
            <a:r>
              <a:rPr lang="en-US" altLang="en-US" dirty="0" err="1">
                <a:solidFill>
                  <a:srgbClr val="000000"/>
                </a:solidFill>
              </a:rPr>
              <a:t>kPa</a:t>
            </a:r>
            <a:r>
              <a:rPr lang="en-US" altLang="en-US" dirty="0">
                <a:solidFill>
                  <a:srgbClr val="000000"/>
                </a:solidFill>
              </a:rPr>
              <a:t> (</a:t>
            </a:r>
            <a:r>
              <a:rPr lang="en-US" altLang="en-US" dirty="0">
                <a:solidFill>
                  <a:srgbClr val="B54C8C"/>
                </a:solidFill>
              </a:rPr>
              <a:t>P</a:t>
            </a:r>
            <a:r>
              <a:rPr lang="en-US" baseline="-25000" dirty="0">
                <a:solidFill>
                  <a:srgbClr val="B54C8C"/>
                </a:solidFill>
              </a:rPr>
              <a:t>1</a:t>
            </a:r>
            <a:r>
              <a:rPr lang="en-US" altLang="en-US" dirty="0">
                <a:solidFill>
                  <a:srgbClr val="000000"/>
                </a:solidFill>
              </a:rPr>
              <a:t>) . What is the </a:t>
            </a:r>
            <a:r>
              <a:rPr lang="en-US" altLang="en-US" b="1" dirty="0">
                <a:solidFill>
                  <a:srgbClr val="FFFF00"/>
                </a:solidFill>
                <a:effectLst>
                  <a:outerShdw blurRad="38100" dist="38100" dir="2700000" algn="tl">
                    <a:srgbClr val="000000">
                      <a:alpha val="43137"/>
                    </a:srgbClr>
                  </a:outerShdw>
                </a:effectLst>
              </a:rPr>
              <a:t>volume</a:t>
            </a:r>
            <a:r>
              <a:rPr lang="en-US" altLang="en-US" dirty="0">
                <a:solidFill>
                  <a:srgbClr val="000000"/>
                </a:solidFill>
              </a:rPr>
              <a:t> (</a:t>
            </a:r>
            <a:r>
              <a:rPr lang="en-US" dirty="0">
                <a:solidFill>
                  <a:srgbClr val="B54C8C"/>
                </a:solidFill>
              </a:rPr>
              <a:t>V</a:t>
            </a:r>
            <a:r>
              <a:rPr lang="en-US" baseline="-25000" dirty="0">
                <a:solidFill>
                  <a:srgbClr val="B54C8C"/>
                </a:solidFill>
              </a:rPr>
              <a:t>2</a:t>
            </a:r>
            <a:r>
              <a:rPr lang="en-US" altLang="en-US" dirty="0">
                <a:solidFill>
                  <a:srgbClr val="000000"/>
                </a:solidFill>
              </a:rPr>
              <a:t>) of the helium when the balloon rises to an altitude where the pressure is only 25.0 kPa (</a:t>
            </a:r>
            <a:r>
              <a:rPr lang="en-US" altLang="en-US" dirty="0">
                <a:solidFill>
                  <a:srgbClr val="B54C8C"/>
                </a:solidFill>
              </a:rPr>
              <a:t>P</a:t>
            </a:r>
            <a:r>
              <a:rPr lang="en-US" baseline="-25000" dirty="0">
                <a:solidFill>
                  <a:srgbClr val="B54C8C"/>
                </a:solidFill>
              </a:rPr>
              <a:t>2</a:t>
            </a:r>
            <a:r>
              <a:rPr lang="en-US" altLang="en-US" dirty="0">
                <a:solidFill>
                  <a:srgbClr val="000000"/>
                </a:solidFill>
              </a:rPr>
              <a:t>)?  (Assume that the temperature remains constant.)</a:t>
            </a:r>
          </a:p>
        </p:txBody>
      </p:sp>
      <p:sp>
        <p:nvSpPr>
          <p:cNvPr id="2" name="Footer Placeholder 1"/>
          <p:cNvSpPr>
            <a:spLocks noGrp="1"/>
          </p:cNvSpPr>
          <p:nvPr>
            <p:ph type="ftr" sz="quarter" idx="10"/>
          </p:nvPr>
        </p:nvSpPr>
        <p:spPr/>
        <p:txBody>
          <a:bodyPr/>
          <a:lstStyle/>
          <a:p>
            <a:r>
              <a:rPr lang="en-US" altLang="en-US">
                <a:solidFill>
                  <a:srgbClr val="000000"/>
                </a:solidFill>
              </a:rPr>
              <a:t>Chapter 14 Gas Laws</a:t>
            </a:r>
          </a:p>
        </p:txBody>
      </p:sp>
      <p:pic>
        <p:nvPicPr>
          <p:cNvPr id="6" name="Picture 5"/>
          <p:cNvPicPr>
            <a:picLocks noChangeAspect="1"/>
          </p:cNvPicPr>
          <p:nvPr/>
        </p:nvPicPr>
        <p:blipFill>
          <a:blip r:embed="rId3"/>
          <a:stretch>
            <a:fillRect/>
          </a:stretch>
        </p:blipFill>
        <p:spPr>
          <a:xfrm>
            <a:off x="1671879" y="2117494"/>
            <a:ext cx="5846762" cy="2479275"/>
          </a:xfrm>
          <a:prstGeom prst="rect">
            <a:avLst/>
          </a:prstGeom>
        </p:spPr>
      </p:pic>
      <p:grpSp>
        <p:nvGrpSpPr>
          <p:cNvPr id="7" name="Group 1052"/>
          <p:cNvGrpSpPr>
            <a:grpSpLocks/>
          </p:cNvGrpSpPr>
          <p:nvPr/>
        </p:nvGrpSpPr>
        <p:grpSpPr bwMode="auto">
          <a:xfrm>
            <a:off x="2362201" y="4827593"/>
            <a:ext cx="4267199" cy="965200"/>
            <a:chOff x="1824" y="2400"/>
            <a:chExt cx="2688" cy="608"/>
          </a:xfrm>
        </p:grpSpPr>
        <p:sp>
          <p:nvSpPr>
            <p:cNvPr id="8" name="Text Box 1034"/>
            <p:cNvSpPr txBox="1">
              <a:spLocks noChangeArrowheads="1"/>
            </p:cNvSpPr>
            <p:nvPr/>
          </p:nvSpPr>
          <p:spPr bwMode="auto">
            <a:xfrm>
              <a:off x="1824" y="2544"/>
              <a:ext cx="6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700" i="1" dirty="0">
                  <a:solidFill>
                    <a:srgbClr val="000000"/>
                  </a:solidFill>
                </a:rPr>
                <a:t>V</a:t>
              </a:r>
              <a:r>
                <a:rPr lang="en-US" altLang="en-US" sz="2700" i="1" baseline="-25000" dirty="0">
                  <a:solidFill>
                    <a:srgbClr val="000000"/>
                  </a:solidFill>
                </a:rPr>
                <a:t>2 </a:t>
              </a:r>
              <a:r>
                <a:rPr lang="en-US" altLang="en-US" sz="2700" dirty="0">
                  <a:solidFill>
                    <a:srgbClr val="000000"/>
                  </a:solidFill>
                </a:rPr>
                <a:t>= </a:t>
              </a:r>
            </a:p>
          </p:txBody>
        </p:sp>
        <p:sp>
          <p:nvSpPr>
            <p:cNvPr id="9" name="Text Box 1035"/>
            <p:cNvSpPr txBox="1">
              <a:spLocks noChangeArrowheads="1"/>
            </p:cNvSpPr>
            <p:nvPr/>
          </p:nvSpPr>
          <p:spPr bwMode="auto">
            <a:xfrm>
              <a:off x="2736" y="2688"/>
              <a:ext cx="120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dirty="0">
                  <a:solidFill>
                    <a:srgbClr val="000000"/>
                  </a:solidFill>
                </a:rPr>
                <a:t>25.0 kPa</a:t>
              </a:r>
            </a:p>
          </p:txBody>
        </p:sp>
        <p:sp>
          <p:nvSpPr>
            <p:cNvPr id="10" name="Line 1037"/>
            <p:cNvSpPr>
              <a:spLocks noChangeShapeType="1"/>
            </p:cNvSpPr>
            <p:nvPr/>
          </p:nvSpPr>
          <p:spPr bwMode="auto">
            <a:xfrm>
              <a:off x="2448" y="2736"/>
              <a:ext cx="206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1" name="Text Box 1038"/>
            <p:cNvSpPr txBox="1">
              <a:spLocks noChangeArrowheads="1"/>
            </p:cNvSpPr>
            <p:nvPr/>
          </p:nvSpPr>
          <p:spPr bwMode="auto">
            <a:xfrm>
              <a:off x="2448" y="2400"/>
              <a:ext cx="206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dirty="0">
                  <a:solidFill>
                    <a:srgbClr val="000000"/>
                  </a:solidFill>
                </a:rPr>
                <a:t>30.0 L </a:t>
              </a:r>
              <a:r>
                <a:rPr lang="en-US" altLang="en-US" sz="2700" dirty="0">
                  <a:solidFill>
                    <a:srgbClr val="000000"/>
                  </a:solidFill>
                  <a:sym typeface="Symbol" panose="05050102010706020507" pitchFamily="18" charset="2"/>
                </a:rPr>
                <a:t> 103 kPa</a:t>
              </a:r>
            </a:p>
          </p:txBody>
        </p:sp>
        <p:sp>
          <p:nvSpPr>
            <p:cNvPr id="12" name="Line 1049"/>
            <p:cNvSpPr>
              <a:spLocks noChangeShapeType="1"/>
            </p:cNvSpPr>
            <p:nvPr/>
          </p:nvSpPr>
          <p:spPr bwMode="auto">
            <a:xfrm flipV="1">
              <a:off x="3240" y="2778"/>
              <a:ext cx="480"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3" name="Line 1050"/>
            <p:cNvSpPr>
              <a:spLocks noChangeShapeType="1"/>
            </p:cNvSpPr>
            <p:nvPr/>
          </p:nvSpPr>
          <p:spPr bwMode="auto">
            <a:xfrm flipV="1">
              <a:off x="3744" y="2481"/>
              <a:ext cx="480"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14" name="Text Box 1051"/>
          <p:cNvSpPr txBox="1">
            <a:spLocks noChangeArrowheads="1"/>
          </p:cNvSpPr>
          <p:nvPr/>
        </p:nvSpPr>
        <p:spPr bwMode="auto">
          <a:xfrm>
            <a:off x="2937713" y="5969381"/>
            <a:ext cx="3276599" cy="50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29" tIns="45615" rIns="91229" bIns="45615">
            <a:spAutoFit/>
          </a:bodyPr>
          <a:lstStyle/>
          <a:p>
            <a:pPr algn="ctr">
              <a:spcBef>
                <a:spcPct val="50000"/>
              </a:spcBef>
            </a:pPr>
            <a:r>
              <a:rPr lang="en-US" altLang="en-US" sz="2700" i="1" dirty="0">
                <a:solidFill>
                  <a:srgbClr val="FF0000"/>
                </a:solidFill>
              </a:rPr>
              <a:t>V</a:t>
            </a:r>
            <a:r>
              <a:rPr lang="en-US" altLang="en-US" sz="2700" baseline="-25000" dirty="0">
                <a:solidFill>
                  <a:srgbClr val="FF0000"/>
                </a:solidFill>
              </a:rPr>
              <a:t>2</a:t>
            </a:r>
            <a:r>
              <a:rPr lang="en-US" altLang="en-US" sz="2700" dirty="0">
                <a:solidFill>
                  <a:srgbClr val="FF0000"/>
                </a:solidFill>
              </a:rPr>
              <a:t> = 1.24 </a:t>
            </a:r>
            <a:r>
              <a:rPr lang="en-US" altLang="en-US" sz="2700" dirty="0">
                <a:solidFill>
                  <a:srgbClr val="FF0000"/>
                </a:solidFill>
                <a:sym typeface="Symbol" panose="05050102010706020507" pitchFamily="18" charset="2"/>
              </a:rPr>
              <a:t> 10</a:t>
            </a:r>
            <a:r>
              <a:rPr lang="en-US" altLang="en-US" sz="2700" baseline="30000" dirty="0">
                <a:solidFill>
                  <a:srgbClr val="FF0000"/>
                </a:solidFill>
                <a:sym typeface="Symbol" panose="05050102010706020507" pitchFamily="18" charset="2"/>
              </a:rPr>
              <a:t>2</a:t>
            </a:r>
            <a:r>
              <a:rPr lang="en-US" altLang="en-US" sz="2700" dirty="0">
                <a:solidFill>
                  <a:srgbClr val="FF0000"/>
                </a:solidFill>
                <a:sym typeface="Symbol" panose="05050102010706020507" pitchFamily="18" charset="2"/>
              </a:rPr>
              <a:t> L</a:t>
            </a:r>
            <a:endParaRPr lang="en-US" altLang="en-US" sz="2700" i="1" dirty="0">
              <a:solidFill>
                <a:srgbClr val="FF0000"/>
              </a:solidFill>
              <a:sym typeface="Symbol" panose="05050102010706020507" pitchFamily="18" charset="2"/>
            </a:endParaRPr>
          </a:p>
        </p:txBody>
      </p:sp>
      <p:sp>
        <p:nvSpPr>
          <p:cNvPr id="15" name="TextBox 14"/>
          <p:cNvSpPr txBox="1"/>
          <p:nvPr/>
        </p:nvSpPr>
        <p:spPr>
          <a:xfrm>
            <a:off x="2286000" y="0"/>
            <a:ext cx="4495800" cy="446064"/>
          </a:xfrm>
          <a:prstGeom prst="rect">
            <a:avLst/>
          </a:prstGeom>
          <a:noFill/>
        </p:spPr>
        <p:txBody>
          <a:bodyPr wrap="square" lIns="91229" tIns="45615" rIns="91229" bIns="45615" rtlCol="0">
            <a:spAutoFit/>
          </a:bodyPr>
          <a:lstStyle/>
          <a:p>
            <a:pPr algn="ctr"/>
            <a:r>
              <a:rPr lang="en-US" dirty="0">
                <a:solidFill>
                  <a:srgbClr val="C00000"/>
                </a:solidFill>
                <a:effectLst>
                  <a:outerShdw blurRad="38100" dist="38100" dir="2700000" algn="tl">
                    <a:srgbClr val="000000">
                      <a:alpha val="43137"/>
                    </a:srgbClr>
                  </a:outerShdw>
                </a:effectLst>
              </a:rPr>
              <a:t>Boyle’s Law Problem 2</a:t>
            </a:r>
          </a:p>
        </p:txBody>
      </p:sp>
    </p:spTree>
    <p:extLst>
      <p:ext uri="{BB962C8B-B14F-4D97-AF65-F5344CB8AC3E}">
        <p14:creationId xmlns:p14="http://schemas.microsoft.com/office/powerpoint/2010/main" val="246575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9" name="Text Box 5"/>
          <p:cNvSpPr txBox="1">
            <a:spLocks noChangeArrowheads="1"/>
          </p:cNvSpPr>
          <p:nvPr/>
        </p:nvSpPr>
        <p:spPr bwMode="auto">
          <a:xfrm>
            <a:off x="76201" y="685800"/>
            <a:ext cx="8839199" cy="115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spcBef>
                <a:spcPct val="50000"/>
              </a:spcBef>
            </a:pPr>
            <a:r>
              <a:rPr lang="en-US" altLang="en-US" dirty="0">
                <a:solidFill>
                  <a:srgbClr val="000000"/>
                </a:solidFill>
              </a:rPr>
              <a:t>A sample of neon gas occupies a volume of 677 mL at 134 kPa. What is the pressure of the sample if the volume is decreased to 642 mL? [Assume constant temperature]</a:t>
            </a:r>
          </a:p>
        </p:txBody>
      </p:sp>
      <p:sp>
        <p:nvSpPr>
          <p:cNvPr id="2" name="Footer Placeholder 1"/>
          <p:cNvSpPr>
            <a:spLocks noGrp="1"/>
          </p:cNvSpPr>
          <p:nvPr>
            <p:ph type="ftr" sz="quarter" idx="10"/>
          </p:nvPr>
        </p:nvSpPr>
        <p:spPr/>
        <p:txBody>
          <a:bodyPr/>
          <a:lstStyle/>
          <a:p>
            <a:r>
              <a:rPr lang="en-US" altLang="en-US">
                <a:solidFill>
                  <a:srgbClr val="000000"/>
                </a:solidFill>
              </a:rPr>
              <a:t>Chapter 14 Gas Laws</a:t>
            </a:r>
          </a:p>
        </p:txBody>
      </p:sp>
    </p:spTree>
    <p:extLst>
      <p:ext uri="{BB962C8B-B14F-4D97-AF65-F5344CB8AC3E}">
        <p14:creationId xmlns:p14="http://schemas.microsoft.com/office/powerpoint/2010/main" val="6181629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9" name="Text Box 5"/>
          <p:cNvSpPr txBox="1">
            <a:spLocks noChangeArrowheads="1"/>
          </p:cNvSpPr>
          <p:nvPr/>
        </p:nvSpPr>
        <p:spPr bwMode="auto">
          <a:xfrm>
            <a:off x="76201" y="685800"/>
            <a:ext cx="8839199" cy="115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spcBef>
                <a:spcPct val="50000"/>
              </a:spcBef>
            </a:pPr>
            <a:r>
              <a:rPr lang="en-US" altLang="en-US" dirty="0">
                <a:solidFill>
                  <a:srgbClr val="000000"/>
                </a:solidFill>
              </a:rPr>
              <a:t>A sample of neon gas occupies a volume of 677 mL (</a:t>
            </a:r>
            <a:r>
              <a:rPr lang="en-US" dirty="0">
                <a:solidFill>
                  <a:srgbClr val="B54C8C"/>
                </a:solidFill>
              </a:rPr>
              <a:t>V</a:t>
            </a:r>
            <a:r>
              <a:rPr lang="en-US" baseline="-25000" dirty="0">
                <a:solidFill>
                  <a:srgbClr val="B54C8C"/>
                </a:solidFill>
              </a:rPr>
              <a:t>1</a:t>
            </a:r>
            <a:r>
              <a:rPr lang="en-US" altLang="en-US" dirty="0">
                <a:solidFill>
                  <a:srgbClr val="000000"/>
                </a:solidFill>
              </a:rPr>
              <a:t>) at 134 </a:t>
            </a:r>
            <a:r>
              <a:rPr lang="en-US" altLang="en-US" dirty="0" err="1">
                <a:solidFill>
                  <a:srgbClr val="000000"/>
                </a:solidFill>
              </a:rPr>
              <a:t>kPa</a:t>
            </a:r>
            <a:r>
              <a:rPr lang="en-US" altLang="en-US" dirty="0">
                <a:solidFill>
                  <a:srgbClr val="000000"/>
                </a:solidFill>
              </a:rPr>
              <a:t> (</a:t>
            </a:r>
            <a:r>
              <a:rPr lang="en-US" altLang="en-US" dirty="0">
                <a:solidFill>
                  <a:srgbClr val="B54C8C"/>
                </a:solidFill>
              </a:rPr>
              <a:t>P</a:t>
            </a:r>
            <a:r>
              <a:rPr lang="en-US" baseline="-25000" dirty="0">
                <a:solidFill>
                  <a:srgbClr val="B54C8C"/>
                </a:solidFill>
              </a:rPr>
              <a:t>1</a:t>
            </a:r>
            <a:r>
              <a:rPr lang="en-US" altLang="en-US" dirty="0">
                <a:solidFill>
                  <a:srgbClr val="000000"/>
                </a:solidFill>
              </a:rPr>
              <a:t>). What is the </a:t>
            </a:r>
            <a:r>
              <a:rPr lang="en-US" altLang="en-US" b="1" dirty="0">
                <a:solidFill>
                  <a:srgbClr val="FFFF00"/>
                </a:solidFill>
                <a:effectLst>
                  <a:outerShdw blurRad="38100" dist="38100" dir="2700000" algn="tl">
                    <a:srgbClr val="000000">
                      <a:alpha val="43137"/>
                    </a:srgbClr>
                  </a:outerShdw>
                </a:effectLst>
              </a:rPr>
              <a:t>pressure</a:t>
            </a:r>
            <a:r>
              <a:rPr lang="en-US" altLang="en-US" dirty="0">
                <a:solidFill>
                  <a:srgbClr val="000000"/>
                </a:solidFill>
              </a:rPr>
              <a:t> (</a:t>
            </a:r>
            <a:r>
              <a:rPr lang="en-US" altLang="en-US" dirty="0">
                <a:solidFill>
                  <a:srgbClr val="B54C8C"/>
                </a:solidFill>
              </a:rPr>
              <a:t>P</a:t>
            </a:r>
            <a:r>
              <a:rPr lang="en-US" baseline="-25000" dirty="0">
                <a:solidFill>
                  <a:srgbClr val="B54C8C"/>
                </a:solidFill>
              </a:rPr>
              <a:t>2</a:t>
            </a:r>
            <a:r>
              <a:rPr lang="en-US" altLang="en-US" dirty="0">
                <a:solidFill>
                  <a:srgbClr val="000000"/>
                </a:solidFill>
              </a:rPr>
              <a:t>) of the sample if the volume (</a:t>
            </a:r>
            <a:r>
              <a:rPr lang="en-US" dirty="0">
                <a:solidFill>
                  <a:srgbClr val="B54C8C"/>
                </a:solidFill>
              </a:rPr>
              <a:t>V</a:t>
            </a:r>
            <a:r>
              <a:rPr lang="en-US" baseline="-25000" dirty="0">
                <a:solidFill>
                  <a:srgbClr val="B54C8C"/>
                </a:solidFill>
              </a:rPr>
              <a:t>2</a:t>
            </a:r>
            <a:r>
              <a:rPr lang="en-US" altLang="en-US" dirty="0">
                <a:solidFill>
                  <a:srgbClr val="000000"/>
                </a:solidFill>
              </a:rPr>
              <a:t>) is decreased to 642 mL? [Assume constant temperature]</a:t>
            </a:r>
          </a:p>
        </p:txBody>
      </p:sp>
      <p:sp>
        <p:nvSpPr>
          <p:cNvPr id="2" name="Footer Placeholder 1"/>
          <p:cNvSpPr>
            <a:spLocks noGrp="1"/>
          </p:cNvSpPr>
          <p:nvPr>
            <p:ph type="ftr" sz="quarter" idx="10"/>
          </p:nvPr>
        </p:nvSpPr>
        <p:spPr/>
        <p:txBody>
          <a:bodyPr/>
          <a:lstStyle/>
          <a:p>
            <a:r>
              <a:rPr lang="en-US" altLang="en-US">
                <a:solidFill>
                  <a:srgbClr val="000000"/>
                </a:solidFill>
              </a:rPr>
              <a:t>Chapter 14 Gas Laws</a:t>
            </a:r>
          </a:p>
        </p:txBody>
      </p:sp>
      <p:sp>
        <p:nvSpPr>
          <p:cNvPr id="5" name="TextBox 4"/>
          <p:cNvSpPr txBox="1"/>
          <p:nvPr/>
        </p:nvSpPr>
        <p:spPr>
          <a:xfrm>
            <a:off x="2286000" y="0"/>
            <a:ext cx="4495800" cy="446064"/>
          </a:xfrm>
          <a:prstGeom prst="rect">
            <a:avLst/>
          </a:prstGeom>
          <a:noFill/>
        </p:spPr>
        <p:txBody>
          <a:bodyPr wrap="square" lIns="91229" tIns="45615" rIns="91229" bIns="45615" rtlCol="0">
            <a:spAutoFit/>
          </a:bodyPr>
          <a:lstStyle/>
          <a:p>
            <a:pPr algn="ctr"/>
            <a:r>
              <a:rPr lang="en-US" dirty="0">
                <a:solidFill>
                  <a:srgbClr val="C00000"/>
                </a:solidFill>
                <a:effectLst>
                  <a:outerShdw blurRad="38100" dist="38100" dir="2700000" algn="tl">
                    <a:srgbClr val="000000">
                      <a:alpha val="43137"/>
                    </a:srgbClr>
                  </a:outerShdw>
                </a:effectLst>
              </a:rPr>
              <a:t>Boyle’s Law Problem 3</a:t>
            </a:r>
          </a:p>
        </p:txBody>
      </p:sp>
      <p:sp>
        <p:nvSpPr>
          <p:cNvPr id="6" name="Rectangle 6"/>
          <p:cNvSpPr>
            <a:spLocks noChangeArrowheads="1"/>
          </p:cNvSpPr>
          <p:nvPr/>
        </p:nvSpPr>
        <p:spPr bwMode="auto">
          <a:xfrm>
            <a:off x="2771793" y="2152242"/>
            <a:ext cx="2781105" cy="50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29" tIns="45615" rIns="91229" bIns="45615">
            <a:spAutoFit/>
          </a:bodyPr>
          <a:lstStyle/>
          <a:p>
            <a:r>
              <a:rPr lang="en-US" altLang="en-US" sz="2700" i="1" dirty="0">
                <a:solidFill>
                  <a:srgbClr val="000000"/>
                </a:solidFill>
              </a:rPr>
              <a:t>P</a:t>
            </a:r>
            <a:r>
              <a:rPr lang="en-US" altLang="en-US" sz="2700" baseline="-25000" dirty="0">
                <a:solidFill>
                  <a:srgbClr val="000000"/>
                </a:solidFill>
              </a:rPr>
              <a:t>1</a:t>
            </a:r>
            <a:r>
              <a:rPr lang="en-US" altLang="en-US" sz="2700" dirty="0">
                <a:solidFill>
                  <a:srgbClr val="000000"/>
                </a:solidFill>
              </a:rPr>
              <a:t> </a:t>
            </a:r>
            <a:r>
              <a:rPr lang="en-US" altLang="en-US" sz="2700" dirty="0">
                <a:solidFill>
                  <a:srgbClr val="000000"/>
                </a:solidFill>
                <a:sym typeface="Symbol" panose="05050102010706020507" pitchFamily="18" charset="2"/>
              </a:rPr>
              <a:t> </a:t>
            </a:r>
            <a:r>
              <a:rPr lang="en-US" altLang="en-US" sz="2700" i="1" dirty="0">
                <a:solidFill>
                  <a:srgbClr val="000000"/>
                </a:solidFill>
                <a:sym typeface="Symbol" panose="05050102010706020507" pitchFamily="18" charset="2"/>
              </a:rPr>
              <a:t>V</a:t>
            </a:r>
            <a:r>
              <a:rPr lang="en-US" altLang="en-US" sz="2700" baseline="-25000" dirty="0">
                <a:solidFill>
                  <a:srgbClr val="000000"/>
                </a:solidFill>
                <a:sym typeface="Symbol" panose="05050102010706020507" pitchFamily="18" charset="2"/>
              </a:rPr>
              <a:t>1</a:t>
            </a:r>
            <a:r>
              <a:rPr lang="en-US" altLang="en-US" sz="2700" dirty="0">
                <a:solidFill>
                  <a:srgbClr val="000000"/>
                </a:solidFill>
                <a:sym typeface="Symbol" panose="05050102010706020507" pitchFamily="18" charset="2"/>
              </a:rPr>
              <a:t> = </a:t>
            </a:r>
            <a:r>
              <a:rPr lang="en-US" altLang="en-US" sz="2700" i="1" dirty="0">
                <a:solidFill>
                  <a:srgbClr val="FF0000"/>
                </a:solidFill>
                <a:sym typeface="Symbol" panose="05050102010706020507" pitchFamily="18" charset="2"/>
              </a:rPr>
              <a:t>P</a:t>
            </a:r>
            <a:r>
              <a:rPr lang="en-US" altLang="en-US" sz="2700" i="1" baseline="-25000" dirty="0">
                <a:solidFill>
                  <a:srgbClr val="FF0000"/>
                </a:solidFill>
                <a:sym typeface="Symbol" panose="05050102010706020507" pitchFamily="18" charset="2"/>
              </a:rPr>
              <a:t>2</a:t>
            </a:r>
            <a:r>
              <a:rPr lang="en-US" altLang="en-US" sz="2700" i="1" dirty="0">
                <a:solidFill>
                  <a:srgbClr val="000000"/>
                </a:solidFill>
                <a:sym typeface="Symbol" panose="05050102010706020507" pitchFamily="18" charset="2"/>
              </a:rPr>
              <a:t> </a:t>
            </a:r>
            <a:r>
              <a:rPr lang="en-US" altLang="en-US" sz="2700" dirty="0">
                <a:solidFill>
                  <a:srgbClr val="000000"/>
                </a:solidFill>
                <a:sym typeface="Symbol" panose="05050102010706020507" pitchFamily="18" charset="2"/>
              </a:rPr>
              <a:t> </a:t>
            </a:r>
            <a:r>
              <a:rPr lang="en-US" altLang="en-US" sz="2700" i="1" dirty="0">
                <a:solidFill>
                  <a:srgbClr val="000000"/>
                </a:solidFill>
                <a:sym typeface="Symbol" panose="05050102010706020507" pitchFamily="18" charset="2"/>
              </a:rPr>
              <a:t>V</a:t>
            </a:r>
            <a:r>
              <a:rPr lang="en-US" altLang="en-US" sz="2700" baseline="-25000" dirty="0">
                <a:solidFill>
                  <a:srgbClr val="000000"/>
                </a:solidFill>
                <a:sym typeface="Symbol" panose="05050102010706020507" pitchFamily="18" charset="2"/>
              </a:rPr>
              <a:t>2</a:t>
            </a:r>
          </a:p>
        </p:txBody>
      </p:sp>
      <p:grpSp>
        <p:nvGrpSpPr>
          <p:cNvPr id="7" name="Group 13"/>
          <p:cNvGrpSpPr>
            <a:grpSpLocks/>
          </p:cNvGrpSpPr>
          <p:nvPr/>
        </p:nvGrpSpPr>
        <p:grpSpPr bwMode="auto">
          <a:xfrm>
            <a:off x="2895600" y="2942433"/>
            <a:ext cx="2438399" cy="965200"/>
            <a:chOff x="2112" y="2400"/>
            <a:chExt cx="1536" cy="608"/>
          </a:xfrm>
        </p:grpSpPr>
        <p:sp>
          <p:nvSpPr>
            <p:cNvPr id="8" name="Text Box 8"/>
            <p:cNvSpPr txBox="1">
              <a:spLocks noChangeArrowheads="1"/>
            </p:cNvSpPr>
            <p:nvPr/>
          </p:nvSpPr>
          <p:spPr bwMode="auto">
            <a:xfrm>
              <a:off x="2112" y="2544"/>
              <a:ext cx="6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700" i="1" dirty="0">
                  <a:solidFill>
                    <a:srgbClr val="FF0000"/>
                  </a:solidFill>
                </a:rPr>
                <a:t>P</a:t>
              </a:r>
              <a:r>
                <a:rPr lang="en-US" altLang="en-US" sz="2700" i="1" baseline="-25000" dirty="0">
                  <a:solidFill>
                    <a:srgbClr val="FF0000"/>
                  </a:solidFill>
                </a:rPr>
                <a:t>2 </a:t>
              </a:r>
              <a:r>
                <a:rPr lang="en-US" altLang="en-US" sz="2700" dirty="0">
                  <a:solidFill>
                    <a:srgbClr val="000000"/>
                  </a:solidFill>
                </a:rPr>
                <a:t>= </a:t>
              </a:r>
            </a:p>
          </p:txBody>
        </p:sp>
        <p:sp>
          <p:nvSpPr>
            <p:cNvPr id="9" name="Text Box 9"/>
            <p:cNvSpPr txBox="1">
              <a:spLocks noChangeArrowheads="1"/>
            </p:cNvSpPr>
            <p:nvPr/>
          </p:nvSpPr>
          <p:spPr bwMode="auto">
            <a:xfrm>
              <a:off x="2928" y="2688"/>
              <a:ext cx="38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a:solidFill>
                    <a:srgbClr val="000000"/>
                  </a:solidFill>
                </a:rPr>
                <a:t>V</a:t>
              </a:r>
              <a:r>
                <a:rPr lang="en-US" altLang="en-US" sz="2700" i="1" baseline="-25000">
                  <a:solidFill>
                    <a:srgbClr val="000000"/>
                  </a:solidFill>
                </a:rPr>
                <a:t>2</a:t>
              </a:r>
              <a:endParaRPr lang="en-US" altLang="en-US" sz="2700" i="1">
                <a:solidFill>
                  <a:srgbClr val="000000"/>
                </a:solidFill>
              </a:endParaRPr>
            </a:p>
          </p:txBody>
        </p:sp>
        <p:sp>
          <p:nvSpPr>
            <p:cNvPr id="10" name="Line 11"/>
            <p:cNvSpPr>
              <a:spLocks noChangeShapeType="1"/>
            </p:cNvSpPr>
            <p:nvPr/>
          </p:nvSpPr>
          <p:spPr bwMode="auto">
            <a:xfrm>
              <a:off x="2640" y="2736"/>
              <a:ext cx="9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1" name="Text Box 12"/>
            <p:cNvSpPr txBox="1">
              <a:spLocks noChangeArrowheads="1"/>
            </p:cNvSpPr>
            <p:nvPr/>
          </p:nvSpPr>
          <p:spPr bwMode="auto">
            <a:xfrm>
              <a:off x="2640" y="2400"/>
              <a:ext cx="100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dirty="0">
                  <a:solidFill>
                    <a:srgbClr val="000000"/>
                  </a:solidFill>
                </a:rPr>
                <a:t>V</a:t>
              </a:r>
              <a:r>
                <a:rPr lang="en-US" altLang="en-US" sz="2700" baseline="-25000" dirty="0">
                  <a:solidFill>
                    <a:srgbClr val="000000"/>
                  </a:solidFill>
                </a:rPr>
                <a:t>1</a:t>
              </a:r>
              <a:r>
                <a:rPr lang="en-US" altLang="en-US" sz="2700" dirty="0">
                  <a:solidFill>
                    <a:srgbClr val="000000"/>
                  </a:solidFill>
                </a:rPr>
                <a:t> </a:t>
              </a:r>
              <a:r>
                <a:rPr lang="en-US" altLang="en-US" sz="2700" dirty="0">
                  <a:solidFill>
                    <a:srgbClr val="000000"/>
                  </a:solidFill>
                  <a:sym typeface="Symbol" panose="05050102010706020507" pitchFamily="18" charset="2"/>
                </a:rPr>
                <a:t> </a:t>
              </a:r>
              <a:r>
                <a:rPr lang="en-US" altLang="en-US" sz="2700" i="1" dirty="0">
                  <a:solidFill>
                    <a:srgbClr val="000000"/>
                  </a:solidFill>
                  <a:sym typeface="Symbol" panose="05050102010706020507" pitchFamily="18" charset="2"/>
                </a:rPr>
                <a:t>P</a:t>
              </a:r>
              <a:r>
                <a:rPr lang="en-US" altLang="en-US" sz="2700" baseline="-25000" dirty="0">
                  <a:solidFill>
                    <a:srgbClr val="000000"/>
                  </a:solidFill>
                  <a:sym typeface="Symbol" panose="05050102010706020507" pitchFamily="18" charset="2"/>
                </a:rPr>
                <a:t>1</a:t>
              </a:r>
              <a:endParaRPr lang="en-US" altLang="en-US" sz="2700" dirty="0">
                <a:solidFill>
                  <a:srgbClr val="000000"/>
                </a:solidFill>
                <a:sym typeface="Symbol" panose="05050102010706020507" pitchFamily="18" charset="2"/>
              </a:endParaRPr>
            </a:p>
          </p:txBody>
        </p:sp>
      </p:grpSp>
      <p:grpSp>
        <p:nvGrpSpPr>
          <p:cNvPr id="12" name="Group 22"/>
          <p:cNvGrpSpPr>
            <a:grpSpLocks/>
          </p:cNvGrpSpPr>
          <p:nvPr/>
        </p:nvGrpSpPr>
        <p:grpSpPr bwMode="auto">
          <a:xfrm>
            <a:off x="2133600" y="4399360"/>
            <a:ext cx="4267199" cy="965200"/>
            <a:chOff x="1392" y="2928"/>
            <a:chExt cx="2688" cy="608"/>
          </a:xfrm>
        </p:grpSpPr>
        <p:sp>
          <p:nvSpPr>
            <p:cNvPr id="13" name="Text Box 15"/>
            <p:cNvSpPr txBox="1">
              <a:spLocks noChangeArrowheads="1"/>
            </p:cNvSpPr>
            <p:nvPr/>
          </p:nvSpPr>
          <p:spPr bwMode="auto">
            <a:xfrm>
              <a:off x="1392" y="3072"/>
              <a:ext cx="6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700" i="1" dirty="0">
                  <a:solidFill>
                    <a:srgbClr val="FF0000"/>
                  </a:solidFill>
                </a:rPr>
                <a:t>P</a:t>
              </a:r>
              <a:r>
                <a:rPr lang="en-US" altLang="en-US" sz="2700" i="1" baseline="-25000" dirty="0">
                  <a:solidFill>
                    <a:srgbClr val="FF0000"/>
                  </a:solidFill>
                </a:rPr>
                <a:t>2</a:t>
              </a:r>
              <a:r>
                <a:rPr lang="en-US" altLang="en-US" sz="2700" i="1" baseline="-25000" dirty="0">
                  <a:solidFill>
                    <a:srgbClr val="000000"/>
                  </a:solidFill>
                </a:rPr>
                <a:t> </a:t>
              </a:r>
              <a:r>
                <a:rPr lang="en-US" altLang="en-US" sz="2700" dirty="0">
                  <a:solidFill>
                    <a:srgbClr val="000000"/>
                  </a:solidFill>
                </a:rPr>
                <a:t>= </a:t>
              </a:r>
            </a:p>
          </p:txBody>
        </p:sp>
        <p:sp>
          <p:nvSpPr>
            <p:cNvPr id="14" name="Text Box 16"/>
            <p:cNvSpPr txBox="1">
              <a:spLocks noChangeArrowheads="1"/>
            </p:cNvSpPr>
            <p:nvPr/>
          </p:nvSpPr>
          <p:spPr bwMode="auto">
            <a:xfrm>
              <a:off x="2448" y="3216"/>
              <a:ext cx="120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700">
                  <a:solidFill>
                    <a:srgbClr val="000000"/>
                  </a:solidFill>
                </a:rPr>
                <a:t>642 mL</a:t>
              </a:r>
            </a:p>
          </p:txBody>
        </p:sp>
        <p:sp>
          <p:nvSpPr>
            <p:cNvPr id="15" name="Line 17"/>
            <p:cNvSpPr>
              <a:spLocks noChangeShapeType="1"/>
            </p:cNvSpPr>
            <p:nvPr/>
          </p:nvSpPr>
          <p:spPr bwMode="auto">
            <a:xfrm>
              <a:off x="2016" y="3264"/>
              <a:ext cx="206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 name="Text Box 18"/>
            <p:cNvSpPr txBox="1">
              <a:spLocks noChangeArrowheads="1"/>
            </p:cNvSpPr>
            <p:nvPr/>
          </p:nvSpPr>
          <p:spPr bwMode="auto">
            <a:xfrm>
              <a:off x="2016" y="2928"/>
              <a:ext cx="206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dirty="0">
                  <a:solidFill>
                    <a:srgbClr val="000000"/>
                  </a:solidFill>
                </a:rPr>
                <a:t>677 mL</a:t>
              </a:r>
              <a:r>
                <a:rPr lang="en-US" altLang="en-US" sz="2700" dirty="0">
                  <a:solidFill>
                    <a:srgbClr val="000000"/>
                  </a:solidFill>
                </a:rPr>
                <a:t> </a:t>
              </a:r>
              <a:r>
                <a:rPr lang="en-US" altLang="en-US" sz="2700" dirty="0">
                  <a:solidFill>
                    <a:srgbClr val="000000"/>
                  </a:solidFill>
                  <a:sym typeface="Symbol" panose="05050102010706020507" pitchFamily="18" charset="2"/>
                </a:rPr>
                <a:t> </a:t>
              </a:r>
              <a:r>
                <a:rPr lang="en-US" altLang="en-US" sz="2700" i="1" dirty="0">
                  <a:solidFill>
                    <a:srgbClr val="000000"/>
                  </a:solidFill>
                  <a:sym typeface="Symbol" panose="05050102010706020507" pitchFamily="18" charset="2"/>
                </a:rPr>
                <a:t>134 </a:t>
              </a:r>
              <a:r>
                <a:rPr lang="en-US" altLang="en-US" sz="2700" i="1" dirty="0" err="1">
                  <a:solidFill>
                    <a:srgbClr val="000000"/>
                  </a:solidFill>
                  <a:sym typeface="Symbol" panose="05050102010706020507" pitchFamily="18" charset="2"/>
                </a:rPr>
                <a:t>kPa</a:t>
              </a:r>
              <a:endParaRPr lang="en-US" altLang="en-US" sz="2700" dirty="0">
                <a:solidFill>
                  <a:srgbClr val="000000"/>
                </a:solidFill>
                <a:sym typeface="Symbol" panose="05050102010706020507" pitchFamily="18" charset="2"/>
              </a:endParaRPr>
            </a:p>
          </p:txBody>
        </p:sp>
        <p:sp>
          <p:nvSpPr>
            <p:cNvPr id="18" name="Line 19"/>
            <p:cNvSpPr>
              <a:spLocks noChangeShapeType="1"/>
            </p:cNvSpPr>
            <p:nvPr/>
          </p:nvSpPr>
          <p:spPr bwMode="auto">
            <a:xfrm flipV="1">
              <a:off x="3120" y="3312"/>
              <a:ext cx="288"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9" name="Line 20"/>
            <p:cNvSpPr>
              <a:spLocks noChangeShapeType="1"/>
            </p:cNvSpPr>
            <p:nvPr/>
          </p:nvSpPr>
          <p:spPr bwMode="auto">
            <a:xfrm flipV="1">
              <a:off x="2496" y="3024"/>
              <a:ext cx="33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20" name="Text Box 21"/>
          <p:cNvSpPr txBox="1">
            <a:spLocks noChangeArrowheads="1"/>
          </p:cNvSpPr>
          <p:nvPr/>
        </p:nvSpPr>
        <p:spPr bwMode="auto">
          <a:xfrm>
            <a:off x="2133600" y="5638800"/>
            <a:ext cx="4800600" cy="50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29" tIns="45615" rIns="91229" bIns="45615">
            <a:spAutoFit/>
          </a:bodyPr>
          <a:lstStyle/>
          <a:p>
            <a:pPr algn="ctr">
              <a:spcBef>
                <a:spcPct val="50000"/>
              </a:spcBef>
            </a:pPr>
            <a:r>
              <a:rPr lang="en-US" altLang="en-US" sz="2700" i="1" dirty="0">
                <a:solidFill>
                  <a:srgbClr val="FF0000"/>
                </a:solidFill>
              </a:rPr>
              <a:t>P</a:t>
            </a:r>
            <a:r>
              <a:rPr lang="en-US" altLang="en-US" sz="2700" baseline="-25000" dirty="0">
                <a:solidFill>
                  <a:srgbClr val="FF0000"/>
                </a:solidFill>
              </a:rPr>
              <a:t>2</a:t>
            </a:r>
            <a:r>
              <a:rPr lang="en-US" altLang="en-US" sz="2700" dirty="0">
                <a:solidFill>
                  <a:srgbClr val="FF0000"/>
                </a:solidFill>
              </a:rPr>
              <a:t> = 141 kPa</a:t>
            </a:r>
            <a:endParaRPr lang="en-US" altLang="en-US" sz="2700" i="1" dirty="0">
              <a:solidFill>
                <a:srgbClr val="FF0000"/>
              </a:solidFill>
            </a:endParaRPr>
          </a:p>
        </p:txBody>
      </p:sp>
    </p:spTree>
    <p:extLst>
      <p:ext uri="{BB962C8B-B14F-4D97-AF65-F5344CB8AC3E}">
        <p14:creationId xmlns:p14="http://schemas.microsoft.com/office/powerpoint/2010/main" val="205286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20" name="Text Box 4"/>
          <p:cNvSpPr txBox="1">
            <a:spLocks noChangeArrowheads="1"/>
          </p:cNvSpPr>
          <p:nvPr/>
        </p:nvSpPr>
        <p:spPr bwMode="auto">
          <a:xfrm>
            <a:off x="381000" y="665746"/>
            <a:ext cx="8382001" cy="115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spcBef>
                <a:spcPct val="50000"/>
              </a:spcBef>
            </a:pPr>
            <a:r>
              <a:rPr lang="en-US" altLang="en-US" dirty="0">
                <a:solidFill>
                  <a:srgbClr val="000000"/>
                </a:solidFill>
              </a:rPr>
              <a:t>A balloon inflated in a room at 24.0</a:t>
            </a:r>
            <a:r>
              <a:rPr lang="en-US" altLang="en-US" baseline="50000" dirty="0">
                <a:solidFill>
                  <a:srgbClr val="000000"/>
                </a:solidFill>
              </a:rPr>
              <a:t>o</a:t>
            </a:r>
            <a:r>
              <a:rPr lang="en-US" altLang="en-US" dirty="0">
                <a:solidFill>
                  <a:srgbClr val="000000"/>
                </a:solidFill>
              </a:rPr>
              <a:t>C has a volume of 4.00 L. The balloon is then heated to a temperature of 58.0</a:t>
            </a:r>
            <a:r>
              <a:rPr lang="en-US" altLang="en-US" baseline="50000" dirty="0">
                <a:solidFill>
                  <a:srgbClr val="000000"/>
                </a:solidFill>
              </a:rPr>
              <a:t>o</a:t>
            </a:r>
            <a:r>
              <a:rPr lang="en-US" altLang="en-US" dirty="0">
                <a:solidFill>
                  <a:srgbClr val="000000"/>
                </a:solidFill>
              </a:rPr>
              <a:t>C. What is the new volume if the pressure remains constant?</a:t>
            </a:r>
          </a:p>
        </p:txBody>
      </p:sp>
      <p:sp>
        <p:nvSpPr>
          <p:cNvPr id="2" name="Footer Placeholder 1"/>
          <p:cNvSpPr>
            <a:spLocks noGrp="1"/>
          </p:cNvSpPr>
          <p:nvPr>
            <p:ph type="ftr" sz="quarter" idx="10"/>
          </p:nvPr>
        </p:nvSpPr>
        <p:spPr/>
        <p:txBody>
          <a:bodyPr/>
          <a:lstStyle/>
          <a:p>
            <a:r>
              <a:rPr lang="en-US" altLang="en-US">
                <a:solidFill>
                  <a:srgbClr val="000000"/>
                </a:solidFill>
              </a:rPr>
              <a:t>Chapter 14 Gas Laws</a:t>
            </a:r>
          </a:p>
        </p:txBody>
      </p:sp>
    </p:spTree>
    <p:extLst>
      <p:ext uri="{BB962C8B-B14F-4D97-AF65-F5344CB8AC3E}">
        <p14:creationId xmlns:p14="http://schemas.microsoft.com/office/powerpoint/2010/main" val="16281708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20" name="Text Box 4"/>
          <p:cNvSpPr txBox="1">
            <a:spLocks noChangeArrowheads="1"/>
          </p:cNvSpPr>
          <p:nvPr/>
        </p:nvSpPr>
        <p:spPr bwMode="auto">
          <a:xfrm>
            <a:off x="381000" y="609600"/>
            <a:ext cx="8382001" cy="150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spcBef>
                <a:spcPct val="50000"/>
              </a:spcBef>
            </a:pPr>
            <a:r>
              <a:rPr lang="en-US" altLang="en-US" dirty="0">
                <a:solidFill>
                  <a:srgbClr val="000000"/>
                </a:solidFill>
              </a:rPr>
              <a:t>A balloon inflated in a room at 24.0</a:t>
            </a:r>
            <a:r>
              <a:rPr lang="en-US" altLang="en-US" baseline="50000" dirty="0">
                <a:solidFill>
                  <a:srgbClr val="000000"/>
                </a:solidFill>
              </a:rPr>
              <a:t>o</a:t>
            </a:r>
            <a:r>
              <a:rPr lang="en-US" altLang="en-US" dirty="0">
                <a:solidFill>
                  <a:srgbClr val="000000"/>
                </a:solidFill>
              </a:rPr>
              <a:t>C (</a:t>
            </a:r>
            <a:r>
              <a:rPr lang="en-US" altLang="en-US" dirty="0">
                <a:solidFill>
                  <a:srgbClr val="B54C8C"/>
                </a:solidFill>
              </a:rPr>
              <a:t>T</a:t>
            </a:r>
            <a:r>
              <a:rPr lang="en-US" baseline="-25000" dirty="0">
                <a:solidFill>
                  <a:srgbClr val="B54C8C"/>
                </a:solidFill>
              </a:rPr>
              <a:t>1</a:t>
            </a:r>
            <a:r>
              <a:rPr lang="en-US" altLang="en-US" dirty="0">
                <a:solidFill>
                  <a:srgbClr val="000000"/>
                </a:solidFill>
              </a:rPr>
              <a:t>) has a volume of 4.00 L (</a:t>
            </a:r>
            <a:r>
              <a:rPr lang="en-US" dirty="0">
                <a:solidFill>
                  <a:srgbClr val="B54C8C"/>
                </a:solidFill>
              </a:rPr>
              <a:t>V</a:t>
            </a:r>
            <a:r>
              <a:rPr lang="en-US" baseline="-25000" dirty="0">
                <a:solidFill>
                  <a:srgbClr val="B54C8C"/>
                </a:solidFill>
              </a:rPr>
              <a:t>1</a:t>
            </a:r>
            <a:r>
              <a:rPr lang="en-US" altLang="en-US" dirty="0">
                <a:solidFill>
                  <a:srgbClr val="000000"/>
                </a:solidFill>
              </a:rPr>
              <a:t>). The balloon is then heated to a temperature of 58.0</a:t>
            </a:r>
            <a:r>
              <a:rPr lang="en-US" altLang="en-US" baseline="50000" dirty="0">
                <a:solidFill>
                  <a:srgbClr val="000000"/>
                </a:solidFill>
              </a:rPr>
              <a:t>o</a:t>
            </a:r>
            <a:r>
              <a:rPr lang="en-US" altLang="en-US" dirty="0">
                <a:solidFill>
                  <a:srgbClr val="000000"/>
                </a:solidFill>
              </a:rPr>
              <a:t>C (</a:t>
            </a:r>
            <a:r>
              <a:rPr lang="en-US" altLang="en-US" dirty="0">
                <a:solidFill>
                  <a:srgbClr val="B54C8C"/>
                </a:solidFill>
              </a:rPr>
              <a:t>T</a:t>
            </a:r>
            <a:r>
              <a:rPr lang="en-US" altLang="en-US" baseline="-25000" dirty="0">
                <a:solidFill>
                  <a:srgbClr val="B54C8C"/>
                </a:solidFill>
              </a:rPr>
              <a:t>2</a:t>
            </a:r>
            <a:r>
              <a:rPr lang="en-US" altLang="en-US" dirty="0">
                <a:solidFill>
                  <a:srgbClr val="000000"/>
                </a:solidFill>
              </a:rPr>
              <a:t>). What is the new </a:t>
            </a:r>
            <a:r>
              <a:rPr lang="en-US" altLang="en-US" b="1" dirty="0">
                <a:solidFill>
                  <a:srgbClr val="FFFF00"/>
                </a:solidFill>
                <a:effectLst>
                  <a:outerShdw blurRad="38100" dist="38100" dir="2700000" algn="tl">
                    <a:srgbClr val="000000">
                      <a:alpha val="43137"/>
                    </a:srgbClr>
                  </a:outerShdw>
                </a:effectLst>
              </a:rPr>
              <a:t>volume</a:t>
            </a:r>
            <a:r>
              <a:rPr lang="en-US" altLang="en-US" dirty="0">
                <a:solidFill>
                  <a:srgbClr val="000000"/>
                </a:solidFill>
              </a:rPr>
              <a:t> (</a:t>
            </a:r>
            <a:r>
              <a:rPr lang="en-US" dirty="0">
                <a:solidFill>
                  <a:srgbClr val="B54C8C"/>
                </a:solidFill>
              </a:rPr>
              <a:t>V</a:t>
            </a:r>
            <a:r>
              <a:rPr lang="en-US" baseline="-25000" dirty="0">
                <a:solidFill>
                  <a:srgbClr val="B54C8C"/>
                </a:solidFill>
              </a:rPr>
              <a:t>2</a:t>
            </a:r>
            <a:r>
              <a:rPr lang="en-US" altLang="en-US" dirty="0">
                <a:solidFill>
                  <a:srgbClr val="000000"/>
                </a:solidFill>
              </a:rPr>
              <a:t>) if the pressure remains constant?</a:t>
            </a:r>
          </a:p>
        </p:txBody>
      </p:sp>
      <p:sp>
        <p:nvSpPr>
          <p:cNvPr id="9" name="TextBox 8"/>
          <p:cNvSpPr txBox="1"/>
          <p:nvPr/>
        </p:nvSpPr>
        <p:spPr>
          <a:xfrm>
            <a:off x="2286000" y="6"/>
            <a:ext cx="4495800" cy="446064"/>
          </a:xfrm>
          <a:prstGeom prst="rect">
            <a:avLst/>
          </a:prstGeom>
          <a:noFill/>
        </p:spPr>
        <p:txBody>
          <a:bodyPr wrap="square" lIns="91229" tIns="45615" rIns="91229" bIns="45615" rtlCol="0">
            <a:spAutoFit/>
          </a:bodyPr>
          <a:lstStyle/>
          <a:p>
            <a:pPr algn="ctr"/>
            <a:r>
              <a:rPr lang="en-US" dirty="0">
                <a:solidFill>
                  <a:srgbClr val="C00000"/>
                </a:solidFill>
                <a:effectLst>
                  <a:outerShdw blurRad="38100" dist="38100" dir="2700000" algn="tl">
                    <a:srgbClr val="000000">
                      <a:alpha val="43137"/>
                    </a:srgbClr>
                  </a:outerShdw>
                </a:effectLst>
              </a:rPr>
              <a:t>Charles’ Law Problem 1</a:t>
            </a:r>
          </a:p>
        </p:txBody>
      </p:sp>
      <p:sp>
        <p:nvSpPr>
          <p:cNvPr id="2" name="Footer Placeholder 1"/>
          <p:cNvSpPr>
            <a:spLocks noGrp="1"/>
          </p:cNvSpPr>
          <p:nvPr>
            <p:ph type="ftr" sz="quarter" idx="10"/>
          </p:nvPr>
        </p:nvSpPr>
        <p:spPr/>
        <p:txBody>
          <a:bodyPr/>
          <a:lstStyle/>
          <a:p>
            <a:r>
              <a:rPr lang="en-US" altLang="en-US">
                <a:solidFill>
                  <a:srgbClr val="000000"/>
                </a:solidFill>
              </a:rPr>
              <a:t>Chapter 14 Gas Laws</a:t>
            </a:r>
          </a:p>
        </p:txBody>
      </p:sp>
      <p:pic>
        <p:nvPicPr>
          <p:cNvPr id="5" name="Picture 4"/>
          <p:cNvPicPr>
            <a:picLocks noChangeAspect="1"/>
          </p:cNvPicPr>
          <p:nvPr/>
        </p:nvPicPr>
        <p:blipFill rotWithShape="1">
          <a:blip r:embed="rId3"/>
          <a:srcRect b="52734"/>
          <a:stretch/>
        </p:blipFill>
        <p:spPr>
          <a:xfrm>
            <a:off x="3494200" y="2754994"/>
            <a:ext cx="1865930" cy="902668"/>
          </a:xfrm>
          <a:prstGeom prst="rect">
            <a:avLst/>
          </a:prstGeom>
        </p:spPr>
      </p:pic>
      <p:pic>
        <p:nvPicPr>
          <p:cNvPr id="6" name="Picture 5"/>
          <p:cNvPicPr>
            <a:picLocks noChangeAspect="1"/>
          </p:cNvPicPr>
          <p:nvPr/>
        </p:nvPicPr>
        <p:blipFill rotWithShape="1">
          <a:blip r:embed="rId4"/>
          <a:srcRect b="38148"/>
          <a:stretch/>
        </p:blipFill>
        <p:spPr>
          <a:xfrm>
            <a:off x="3066277" y="4944814"/>
            <a:ext cx="2812255" cy="831553"/>
          </a:xfrm>
          <a:prstGeom prst="rect">
            <a:avLst/>
          </a:prstGeom>
        </p:spPr>
      </p:pic>
      <p:pic>
        <p:nvPicPr>
          <p:cNvPr id="7" name="Picture 6"/>
          <p:cNvPicPr>
            <a:picLocks noChangeAspect="1"/>
          </p:cNvPicPr>
          <p:nvPr/>
        </p:nvPicPr>
        <p:blipFill rotWithShape="1">
          <a:blip r:embed="rId5"/>
          <a:srcRect t="47391"/>
          <a:stretch/>
        </p:blipFill>
        <p:spPr>
          <a:xfrm>
            <a:off x="3457462" y="3744618"/>
            <a:ext cx="1865538" cy="1007095"/>
          </a:xfrm>
          <a:prstGeom prst="rect">
            <a:avLst/>
          </a:prstGeom>
        </p:spPr>
      </p:pic>
      <p:pic>
        <p:nvPicPr>
          <p:cNvPr id="8" name="Picture 7"/>
          <p:cNvPicPr>
            <a:picLocks noChangeAspect="1"/>
          </p:cNvPicPr>
          <p:nvPr/>
        </p:nvPicPr>
        <p:blipFill rotWithShape="1">
          <a:blip r:embed="rId6"/>
          <a:srcRect t="55208" r="41464"/>
          <a:stretch/>
        </p:blipFill>
        <p:spPr>
          <a:xfrm>
            <a:off x="3494200" y="5943600"/>
            <a:ext cx="1828800" cy="683465"/>
          </a:xfrm>
          <a:prstGeom prst="rect">
            <a:avLst/>
          </a:prstGeom>
        </p:spPr>
      </p:pic>
      <p:sp>
        <p:nvSpPr>
          <p:cNvPr id="3" name="Rectangle 2"/>
          <p:cNvSpPr/>
          <p:nvPr/>
        </p:nvSpPr>
        <p:spPr>
          <a:xfrm>
            <a:off x="609600" y="2057400"/>
            <a:ext cx="7620000" cy="446276"/>
          </a:xfrm>
          <a:prstGeom prst="rect">
            <a:avLst/>
          </a:prstGeom>
        </p:spPr>
        <p:txBody>
          <a:bodyPr wrap="square">
            <a:spAutoFit/>
          </a:bodyPr>
          <a:lstStyle/>
          <a:p>
            <a:pPr>
              <a:spcBef>
                <a:spcPct val="50000"/>
              </a:spcBef>
            </a:pPr>
            <a:r>
              <a:rPr lang="en-US" altLang="en-US" i="1" dirty="0">
                <a:solidFill>
                  <a:srgbClr val="FF0000"/>
                </a:solidFill>
              </a:rPr>
              <a:t>T</a:t>
            </a:r>
            <a:r>
              <a:rPr lang="en-US" altLang="en-US" baseline="-25000" dirty="0">
                <a:solidFill>
                  <a:srgbClr val="FF0000"/>
                </a:solidFill>
              </a:rPr>
              <a:t>1</a:t>
            </a:r>
            <a:r>
              <a:rPr lang="en-US" altLang="en-US" dirty="0">
                <a:solidFill>
                  <a:srgbClr val="FF0000"/>
                </a:solidFill>
              </a:rPr>
              <a:t> = 24.0</a:t>
            </a:r>
            <a:r>
              <a:rPr lang="en-US" altLang="en-US" baseline="50000" dirty="0">
                <a:solidFill>
                  <a:srgbClr val="FF0000"/>
                </a:solidFill>
              </a:rPr>
              <a:t>o</a:t>
            </a:r>
            <a:r>
              <a:rPr lang="en-US" altLang="en-US" dirty="0">
                <a:solidFill>
                  <a:srgbClr val="FF0000"/>
                </a:solidFill>
              </a:rPr>
              <a:t>C + 273 = 297 K      </a:t>
            </a:r>
            <a:r>
              <a:rPr lang="en-US" altLang="en-US" i="1" dirty="0">
                <a:solidFill>
                  <a:srgbClr val="FF0000"/>
                </a:solidFill>
              </a:rPr>
              <a:t>T</a:t>
            </a:r>
            <a:r>
              <a:rPr lang="en-US" altLang="en-US" baseline="-25000" dirty="0">
                <a:solidFill>
                  <a:srgbClr val="FF0000"/>
                </a:solidFill>
              </a:rPr>
              <a:t>2</a:t>
            </a:r>
            <a:r>
              <a:rPr lang="en-US" altLang="en-US" dirty="0">
                <a:solidFill>
                  <a:srgbClr val="FF0000"/>
                </a:solidFill>
              </a:rPr>
              <a:t> = 58.0</a:t>
            </a:r>
            <a:r>
              <a:rPr lang="en-US" altLang="en-US" baseline="50000" dirty="0">
                <a:solidFill>
                  <a:srgbClr val="FF0000"/>
                </a:solidFill>
              </a:rPr>
              <a:t>o</a:t>
            </a:r>
            <a:r>
              <a:rPr lang="en-US" altLang="en-US" dirty="0">
                <a:solidFill>
                  <a:srgbClr val="FF0000"/>
                </a:solidFill>
              </a:rPr>
              <a:t>C + 273 = 331 K</a:t>
            </a:r>
          </a:p>
        </p:txBody>
      </p:sp>
      <p:sp>
        <p:nvSpPr>
          <p:cNvPr id="4" name="Oval 3"/>
          <p:cNvSpPr/>
          <p:nvPr/>
        </p:nvSpPr>
        <p:spPr bwMode="auto">
          <a:xfrm>
            <a:off x="4572000" y="2667000"/>
            <a:ext cx="457200" cy="53932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3774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94" name="Text Box 18"/>
          <p:cNvSpPr txBox="1">
            <a:spLocks noChangeArrowheads="1"/>
          </p:cNvSpPr>
          <p:nvPr/>
        </p:nvSpPr>
        <p:spPr bwMode="auto">
          <a:xfrm>
            <a:off x="152400" y="762000"/>
            <a:ext cx="8763000" cy="115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spcBef>
                <a:spcPct val="50000"/>
              </a:spcBef>
            </a:pPr>
            <a:r>
              <a:rPr lang="en-US" altLang="en-US" dirty="0">
                <a:solidFill>
                  <a:srgbClr val="000000"/>
                </a:solidFill>
              </a:rPr>
              <a:t>What is the temperature of a 2.3 L balloon if it shrinks to a volume of 0.632 L when it is dipped into liquid nitrogen at a temperature of 77 K? </a:t>
            </a:r>
          </a:p>
        </p:txBody>
      </p:sp>
      <p:sp>
        <p:nvSpPr>
          <p:cNvPr id="2" name="Footer Placeholder 1"/>
          <p:cNvSpPr>
            <a:spLocks noGrp="1"/>
          </p:cNvSpPr>
          <p:nvPr>
            <p:ph type="ftr" sz="quarter" idx="10"/>
          </p:nvPr>
        </p:nvSpPr>
        <p:spPr/>
        <p:txBody>
          <a:bodyPr/>
          <a:lstStyle/>
          <a:p>
            <a:r>
              <a:rPr lang="en-US" altLang="en-US">
                <a:solidFill>
                  <a:srgbClr val="000000"/>
                </a:solidFill>
              </a:rPr>
              <a:t>Chapter 14 Gas Laws</a:t>
            </a:r>
          </a:p>
        </p:txBody>
      </p:sp>
    </p:spTree>
    <p:extLst>
      <p:ext uri="{BB962C8B-B14F-4D97-AF65-F5344CB8AC3E}">
        <p14:creationId xmlns:p14="http://schemas.microsoft.com/office/powerpoint/2010/main" val="11061312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94" name="Text Box 18"/>
          <p:cNvSpPr txBox="1">
            <a:spLocks noChangeArrowheads="1"/>
          </p:cNvSpPr>
          <p:nvPr/>
        </p:nvSpPr>
        <p:spPr bwMode="auto">
          <a:xfrm>
            <a:off x="152400" y="762000"/>
            <a:ext cx="8763000" cy="120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spcBef>
                <a:spcPct val="50000"/>
              </a:spcBef>
            </a:pPr>
            <a:r>
              <a:rPr lang="en-US" altLang="en-US" dirty="0">
                <a:solidFill>
                  <a:srgbClr val="000000"/>
                </a:solidFill>
              </a:rPr>
              <a:t>What is the </a:t>
            </a:r>
            <a:r>
              <a:rPr lang="en-US" altLang="en-US" b="1" dirty="0">
                <a:solidFill>
                  <a:srgbClr val="FFFF00"/>
                </a:solidFill>
                <a:effectLst>
                  <a:outerShdw blurRad="38100" dist="38100" dir="2700000" algn="tl">
                    <a:srgbClr val="000000">
                      <a:alpha val="43137"/>
                    </a:srgbClr>
                  </a:outerShdw>
                </a:effectLst>
              </a:rPr>
              <a:t>temperature</a:t>
            </a:r>
            <a:r>
              <a:rPr lang="en-US" altLang="en-US" dirty="0">
                <a:solidFill>
                  <a:srgbClr val="000000"/>
                </a:solidFill>
              </a:rPr>
              <a:t> (</a:t>
            </a:r>
            <a:r>
              <a:rPr lang="en-US" altLang="en-US" sz="2400" i="1" dirty="0">
                <a:solidFill>
                  <a:srgbClr val="FF0000"/>
                </a:solidFill>
              </a:rPr>
              <a:t>T</a:t>
            </a:r>
            <a:r>
              <a:rPr lang="en-US" altLang="en-US" sz="2400" baseline="-25000" dirty="0">
                <a:solidFill>
                  <a:srgbClr val="FF0000"/>
                </a:solidFill>
              </a:rPr>
              <a:t>1</a:t>
            </a:r>
            <a:r>
              <a:rPr lang="en-US" altLang="en-US" dirty="0">
                <a:solidFill>
                  <a:srgbClr val="000000"/>
                </a:solidFill>
              </a:rPr>
              <a:t>) of a 2.3 L (</a:t>
            </a:r>
            <a:r>
              <a:rPr lang="en-US" altLang="en-US" sz="2400" i="1" dirty="0">
                <a:solidFill>
                  <a:srgbClr val="FF0000"/>
                </a:solidFill>
              </a:rPr>
              <a:t>V</a:t>
            </a:r>
            <a:r>
              <a:rPr lang="en-US" altLang="en-US" sz="2400" baseline="-25000" dirty="0">
                <a:solidFill>
                  <a:srgbClr val="FF0000"/>
                </a:solidFill>
              </a:rPr>
              <a:t>1</a:t>
            </a:r>
            <a:r>
              <a:rPr lang="en-US" altLang="en-US" dirty="0">
                <a:solidFill>
                  <a:srgbClr val="000000"/>
                </a:solidFill>
              </a:rPr>
              <a:t>) balloon if it shrinks to a volume of 0.632 L (</a:t>
            </a:r>
            <a:r>
              <a:rPr lang="en-US" altLang="en-US" sz="2400" i="1" dirty="0">
                <a:solidFill>
                  <a:srgbClr val="FF0000"/>
                </a:solidFill>
              </a:rPr>
              <a:t>V</a:t>
            </a:r>
            <a:r>
              <a:rPr lang="en-US" altLang="en-US" sz="2400" baseline="-25000" dirty="0">
                <a:solidFill>
                  <a:srgbClr val="FF0000"/>
                </a:solidFill>
              </a:rPr>
              <a:t>2</a:t>
            </a:r>
            <a:r>
              <a:rPr lang="en-US" altLang="en-US" dirty="0">
                <a:solidFill>
                  <a:srgbClr val="000000"/>
                </a:solidFill>
              </a:rPr>
              <a:t>) when it is dipped into liquid nitrogen at a temperature of 77 K (</a:t>
            </a:r>
            <a:r>
              <a:rPr lang="en-US" altLang="en-US" sz="2400" i="1" dirty="0">
                <a:solidFill>
                  <a:srgbClr val="FF0000"/>
                </a:solidFill>
              </a:rPr>
              <a:t>T</a:t>
            </a:r>
            <a:r>
              <a:rPr lang="en-US" altLang="en-US" sz="2400" baseline="-25000" dirty="0">
                <a:solidFill>
                  <a:srgbClr val="FF0000"/>
                </a:solidFill>
              </a:rPr>
              <a:t>2</a:t>
            </a:r>
            <a:r>
              <a:rPr lang="en-US" altLang="en-US" dirty="0">
                <a:solidFill>
                  <a:srgbClr val="000000"/>
                </a:solidFill>
              </a:rPr>
              <a:t>)? </a:t>
            </a:r>
          </a:p>
        </p:txBody>
      </p:sp>
      <p:sp>
        <p:nvSpPr>
          <p:cNvPr id="4" name="TextBox 3"/>
          <p:cNvSpPr txBox="1"/>
          <p:nvPr/>
        </p:nvSpPr>
        <p:spPr>
          <a:xfrm>
            <a:off x="2286000" y="10647"/>
            <a:ext cx="4495800" cy="446064"/>
          </a:xfrm>
          <a:prstGeom prst="rect">
            <a:avLst/>
          </a:prstGeom>
          <a:noFill/>
        </p:spPr>
        <p:txBody>
          <a:bodyPr wrap="square" lIns="91229" tIns="45615" rIns="91229" bIns="45615" rtlCol="0">
            <a:spAutoFit/>
          </a:bodyPr>
          <a:lstStyle/>
          <a:p>
            <a:pPr algn="ctr"/>
            <a:r>
              <a:rPr lang="en-US" dirty="0">
                <a:solidFill>
                  <a:srgbClr val="C00000"/>
                </a:solidFill>
                <a:effectLst>
                  <a:outerShdw blurRad="38100" dist="38100" dir="2700000" algn="tl">
                    <a:srgbClr val="000000">
                      <a:alpha val="43137"/>
                    </a:srgbClr>
                  </a:outerShdw>
                </a:effectLst>
              </a:rPr>
              <a:t>Charles’ Law Problem 2</a:t>
            </a:r>
          </a:p>
        </p:txBody>
      </p:sp>
      <p:sp>
        <p:nvSpPr>
          <p:cNvPr id="2" name="Footer Placeholder 1"/>
          <p:cNvSpPr>
            <a:spLocks noGrp="1"/>
          </p:cNvSpPr>
          <p:nvPr>
            <p:ph type="ftr" sz="quarter" idx="10"/>
          </p:nvPr>
        </p:nvSpPr>
        <p:spPr/>
        <p:txBody>
          <a:bodyPr/>
          <a:lstStyle/>
          <a:p>
            <a:r>
              <a:rPr lang="en-US" altLang="en-US">
                <a:solidFill>
                  <a:srgbClr val="000000"/>
                </a:solidFill>
              </a:rPr>
              <a:t>Chapter 14 Gas Laws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43762"/>
            <a:ext cx="1465029" cy="120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16"/>
          <p:cNvGrpSpPr>
            <a:grpSpLocks/>
          </p:cNvGrpSpPr>
          <p:nvPr/>
        </p:nvGrpSpPr>
        <p:grpSpPr bwMode="auto">
          <a:xfrm>
            <a:off x="3581400" y="2362199"/>
            <a:ext cx="3276599" cy="965200"/>
            <a:chOff x="2352" y="2352"/>
            <a:chExt cx="2064" cy="608"/>
          </a:xfrm>
        </p:grpSpPr>
        <p:sp>
          <p:nvSpPr>
            <p:cNvPr id="9" name="Text Box 17"/>
            <p:cNvSpPr txBox="1">
              <a:spLocks noChangeArrowheads="1"/>
            </p:cNvSpPr>
            <p:nvPr/>
          </p:nvSpPr>
          <p:spPr bwMode="auto">
            <a:xfrm>
              <a:off x="2352" y="2496"/>
              <a:ext cx="6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700" i="1" dirty="0">
                  <a:solidFill>
                    <a:srgbClr val="000000"/>
                  </a:solidFill>
                </a:rPr>
                <a:t>T</a:t>
              </a:r>
              <a:r>
                <a:rPr lang="en-US" altLang="en-US" sz="2700" i="1" baseline="-25000" dirty="0">
                  <a:solidFill>
                    <a:srgbClr val="000000"/>
                  </a:solidFill>
                </a:rPr>
                <a:t>1 </a:t>
              </a:r>
              <a:r>
                <a:rPr lang="en-US" altLang="en-US" sz="2700" dirty="0">
                  <a:solidFill>
                    <a:srgbClr val="000000"/>
                  </a:solidFill>
                </a:rPr>
                <a:t>= </a:t>
              </a:r>
            </a:p>
          </p:txBody>
        </p:sp>
        <p:sp>
          <p:nvSpPr>
            <p:cNvPr id="10" name="Text Box 18"/>
            <p:cNvSpPr txBox="1">
              <a:spLocks noChangeArrowheads="1"/>
            </p:cNvSpPr>
            <p:nvPr/>
          </p:nvSpPr>
          <p:spPr bwMode="auto">
            <a:xfrm>
              <a:off x="3168" y="2640"/>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dirty="0">
                  <a:solidFill>
                    <a:srgbClr val="000000"/>
                  </a:solidFill>
                </a:rPr>
                <a:t>V</a:t>
              </a:r>
              <a:r>
                <a:rPr lang="en-US" altLang="en-US" sz="2700" baseline="-25000" dirty="0">
                  <a:solidFill>
                    <a:srgbClr val="000000"/>
                  </a:solidFill>
                </a:rPr>
                <a:t>2</a:t>
              </a:r>
              <a:r>
                <a:rPr lang="en-US" altLang="en-US" sz="2700" dirty="0">
                  <a:solidFill>
                    <a:srgbClr val="000000"/>
                  </a:solidFill>
                </a:rPr>
                <a:t> </a:t>
              </a:r>
            </a:p>
          </p:txBody>
        </p:sp>
        <p:sp>
          <p:nvSpPr>
            <p:cNvPr id="11" name="Line 19"/>
            <p:cNvSpPr>
              <a:spLocks noChangeShapeType="1"/>
            </p:cNvSpPr>
            <p:nvPr/>
          </p:nvSpPr>
          <p:spPr bwMode="auto">
            <a:xfrm>
              <a:off x="2880" y="2688"/>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2" name="Text Box 20"/>
            <p:cNvSpPr txBox="1">
              <a:spLocks noChangeArrowheads="1"/>
            </p:cNvSpPr>
            <p:nvPr/>
          </p:nvSpPr>
          <p:spPr bwMode="auto">
            <a:xfrm>
              <a:off x="2928" y="2352"/>
              <a:ext cx="148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dirty="0">
                  <a:solidFill>
                    <a:srgbClr val="000000"/>
                  </a:solidFill>
                </a:rPr>
                <a:t>V</a:t>
              </a:r>
              <a:r>
                <a:rPr lang="en-US" altLang="en-US" sz="2700" baseline="-25000" dirty="0">
                  <a:solidFill>
                    <a:srgbClr val="000000"/>
                  </a:solidFill>
                </a:rPr>
                <a:t>1</a:t>
              </a:r>
              <a:r>
                <a:rPr lang="en-US" altLang="en-US" sz="2700" dirty="0">
                  <a:solidFill>
                    <a:srgbClr val="000000"/>
                  </a:solidFill>
                </a:rPr>
                <a:t> </a:t>
              </a:r>
              <a:r>
                <a:rPr lang="en-US" altLang="en-US" sz="2700" dirty="0">
                  <a:solidFill>
                    <a:srgbClr val="000000"/>
                  </a:solidFill>
                  <a:sym typeface="Symbol" panose="05050102010706020507" pitchFamily="18" charset="2"/>
                </a:rPr>
                <a:t></a:t>
              </a:r>
              <a:r>
                <a:rPr lang="en-US" altLang="en-US" sz="2700" i="1" dirty="0">
                  <a:solidFill>
                    <a:srgbClr val="000000"/>
                  </a:solidFill>
                </a:rPr>
                <a:t> </a:t>
              </a:r>
              <a:r>
                <a:rPr lang="en-US" altLang="en-US" sz="2700" i="1" dirty="0">
                  <a:solidFill>
                    <a:srgbClr val="000000"/>
                  </a:solidFill>
                  <a:sym typeface="Symbol" panose="05050102010706020507" pitchFamily="18" charset="2"/>
                </a:rPr>
                <a:t>T</a:t>
              </a:r>
              <a:r>
                <a:rPr lang="en-US" altLang="en-US" sz="2700" baseline="-25000" dirty="0">
                  <a:solidFill>
                    <a:srgbClr val="000000"/>
                  </a:solidFill>
                  <a:sym typeface="Symbol" panose="05050102010706020507" pitchFamily="18" charset="2"/>
                </a:rPr>
                <a:t>2</a:t>
              </a:r>
              <a:endParaRPr lang="en-US" altLang="en-US" sz="2700" dirty="0">
                <a:solidFill>
                  <a:srgbClr val="000000"/>
                </a:solidFill>
                <a:sym typeface="Symbol" panose="05050102010706020507" pitchFamily="18" charset="2"/>
              </a:endParaRPr>
            </a:p>
          </p:txBody>
        </p:sp>
      </p:grpSp>
      <p:pic>
        <p:nvPicPr>
          <p:cNvPr id="13" name="Picture 12"/>
          <p:cNvPicPr>
            <a:picLocks noChangeAspect="1"/>
          </p:cNvPicPr>
          <p:nvPr/>
        </p:nvPicPr>
        <p:blipFill rotWithShape="1">
          <a:blip r:embed="rId4"/>
          <a:srcRect b="50000"/>
          <a:stretch/>
        </p:blipFill>
        <p:spPr>
          <a:xfrm>
            <a:off x="166051" y="2413773"/>
            <a:ext cx="3048103" cy="1032064"/>
          </a:xfrm>
          <a:prstGeom prst="rect">
            <a:avLst/>
          </a:prstGeom>
        </p:spPr>
      </p:pic>
      <p:grpSp>
        <p:nvGrpSpPr>
          <p:cNvPr id="14" name="Group 16"/>
          <p:cNvGrpSpPr>
            <a:grpSpLocks/>
          </p:cNvGrpSpPr>
          <p:nvPr/>
        </p:nvGrpSpPr>
        <p:grpSpPr bwMode="auto">
          <a:xfrm>
            <a:off x="990601" y="4419600"/>
            <a:ext cx="3657599" cy="965200"/>
            <a:chOff x="2352" y="2352"/>
            <a:chExt cx="2064" cy="608"/>
          </a:xfrm>
        </p:grpSpPr>
        <p:sp>
          <p:nvSpPr>
            <p:cNvPr id="15" name="Text Box 17"/>
            <p:cNvSpPr txBox="1">
              <a:spLocks noChangeArrowheads="1"/>
            </p:cNvSpPr>
            <p:nvPr/>
          </p:nvSpPr>
          <p:spPr bwMode="auto">
            <a:xfrm>
              <a:off x="2352" y="2496"/>
              <a:ext cx="6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700" i="1" dirty="0">
                  <a:solidFill>
                    <a:srgbClr val="000000"/>
                  </a:solidFill>
                </a:rPr>
                <a:t>T</a:t>
              </a:r>
              <a:r>
                <a:rPr lang="en-US" altLang="en-US" sz="2700" i="1" baseline="-25000" dirty="0">
                  <a:solidFill>
                    <a:srgbClr val="000000"/>
                  </a:solidFill>
                </a:rPr>
                <a:t>1 </a:t>
              </a:r>
              <a:r>
                <a:rPr lang="en-US" altLang="en-US" sz="2700" dirty="0">
                  <a:solidFill>
                    <a:srgbClr val="000000"/>
                  </a:solidFill>
                </a:rPr>
                <a:t>= </a:t>
              </a:r>
            </a:p>
          </p:txBody>
        </p:sp>
        <p:sp>
          <p:nvSpPr>
            <p:cNvPr id="16" name="Text Box 18"/>
            <p:cNvSpPr txBox="1">
              <a:spLocks noChangeArrowheads="1"/>
            </p:cNvSpPr>
            <p:nvPr/>
          </p:nvSpPr>
          <p:spPr bwMode="auto">
            <a:xfrm>
              <a:off x="3168" y="2640"/>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dirty="0">
                  <a:solidFill>
                    <a:srgbClr val="000000"/>
                  </a:solidFill>
                </a:rPr>
                <a:t>0.632 L</a:t>
              </a:r>
              <a:r>
                <a:rPr lang="en-US" altLang="en-US" sz="2700" dirty="0">
                  <a:solidFill>
                    <a:srgbClr val="000000"/>
                  </a:solidFill>
                </a:rPr>
                <a:t> </a:t>
              </a:r>
            </a:p>
          </p:txBody>
        </p:sp>
        <p:sp>
          <p:nvSpPr>
            <p:cNvPr id="17" name="Line 19"/>
            <p:cNvSpPr>
              <a:spLocks noChangeShapeType="1"/>
            </p:cNvSpPr>
            <p:nvPr/>
          </p:nvSpPr>
          <p:spPr bwMode="auto">
            <a:xfrm>
              <a:off x="2880" y="2688"/>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8" name="Text Box 20"/>
            <p:cNvSpPr txBox="1">
              <a:spLocks noChangeArrowheads="1"/>
            </p:cNvSpPr>
            <p:nvPr/>
          </p:nvSpPr>
          <p:spPr bwMode="auto">
            <a:xfrm>
              <a:off x="2928" y="2352"/>
              <a:ext cx="148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dirty="0">
                  <a:solidFill>
                    <a:srgbClr val="000000"/>
                  </a:solidFill>
                </a:rPr>
                <a:t>2.3 L</a:t>
              </a:r>
              <a:r>
                <a:rPr lang="en-US" altLang="en-US" sz="2700" dirty="0">
                  <a:solidFill>
                    <a:srgbClr val="000000"/>
                  </a:solidFill>
                </a:rPr>
                <a:t> </a:t>
              </a:r>
              <a:r>
                <a:rPr lang="en-US" altLang="en-US" sz="2700" dirty="0">
                  <a:solidFill>
                    <a:srgbClr val="000000"/>
                  </a:solidFill>
                  <a:sym typeface="Symbol" panose="05050102010706020507" pitchFamily="18" charset="2"/>
                </a:rPr>
                <a:t></a:t>
              </a:r>
              <a:r>
                <a:rPr lang="en-US" altLang="en-US" sz="2700" i="1" dirty="0">
                  <a:solidFill>
                    <a:srgbClr val="000000"/>
                  </a:solidFill>
                </a:rPr>
                <a:t> 77 K</a:t>
              </a:r>
              <a:endParaRPr lang="en-US" altLang="en-US" sz="2700" dirty="0">
                <a:solidFill>
                  <a:srgbClr val="000000"/>
                </a:solidFill>
                <a:sym typeface="Symbol" panose="05050102010706020507" pitchFamily="18" charset="2"/>
              </a:endParaRPr>
            </a:p>
          </p:txBody>
        </p:sp>
      </p:grpSp>
      <p:sp>
        <p:nvSpPr>
          <p:cNvPr id="7" name="Rectangle 6"/>
          <p:cNvSpPr/>
          <p:nvPr/>
        </p:nvSpPr>
        <p:spPr>
          <a:xfrm>
            <a:off x="4844936" y="4679062"/>
            <a:ext cx="2239716" cy="584775"/>
          </a:xfrm>
          <a:prstGeom prst="rect">
            <a:avLst/>
          </a:prstGeom>
        </p:spPr>
        <p:txBody>
          <a:bodyPr wrap="none">
            <a:spAutoFit/>
          </a:bodyPr>
          <a:lstStyle/>
          <a:p>
            <a:r>
              <a:rPr lang="en-US" altLang="en-US" sz="3200" i="1" dirty="0">
                <a:solidFill>
                  <a:srgbClr val="FF0000"/>
                </a:solidFill>
              </a:rPr>
              <a:t>T</a:t>
            </a:r>
            <a:r>
              <a:rPr lang="en-US" altLang="en-US" sz="3200" i="1" baseline="-25000" dirty="0">
                <a:solidFill>
                  <a:srgbClr val="FF0000"/>
                </a:solidFill>
              </a:rPr>
              <a:t>1</a:t>
            </a:r>
            <a:r>
              <a:rPr lang="en-US" altLang="en-US" sz="3200" dirty="0">
                <a:solidFill>
                  <a:srgbClr val="FF0000"/>
                </a:solidFill>
              </a:rPr>
              <a:t> = 280 K </a:t>
            </a:r>
            <a:endParaRPr lang="en-US" sz="3200" dirty="0"/>
          </a:p>
        </p:txBody>
      </p:sp>
    </p:spTree>
    <p:extLst>
      <p:ext uri="{BB962C8B-B14F-4D97-AF65-F5344CB8AC3E}">
        <p14:creationId xmlns:p14="http://schemas.microsoft.com/office/powerpoint/2010/main" val="290356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19" y="457201"/>
            <a:ext cx="9067799" cy="2041116"/>
          </a:xfrm>
          <a:prstGeom prst="rect">
            <a:avLst/>
          </a:prstGeom>
          <a:noFill/>
        </p:spPr>
        <p:txBody>
          <a:bodyPr wrap="square" lIns="91229" tIns="45615" rIns="91229" bIns="45615" rtlCol="0">
            <a:spAutoFit/>
          </a:bodyPr>
          <a:lstStyle/>
          <a:p>
            <a:pPr>
              <a:lnSpc>
                <a:spcPct val="95000"/>
              </a:lnSpc>
            </a:pPr>
            <a:r>
              <a:rPr lang="en-US" sz="2700" dirty="0">
                <a:solidFill>
                  <a:srgbClr val="C00000"/>
                </a:solidFill>
                <a:effectLst>
                  <a:outerShdw blurRad="38100" dist="38100" dir="2700000" algn="tl">
                    <a:srgbClr val="000000">
                      <a:alpha val="43137"/>
                    </a:srgbClr>
                  </a:outerShdw>
                </a:effectLst>
              </a:rPr>
              <a:t>Measuring Gas Pressure </a:t>
            </a:r>
          </a:p>
          <a:p>
            <a:pPr>
              <a:spcBef>
                <a:spcPts val="1200"/>
              </a:spcBef>
            </a:pPr>
            <a:r>
              <a:rPr lang="en-US" sz="2700" dirty="0">
                <a:cs typeface="Arial" pitchFamily="34" charset="0"/>
              </a:rPr>
              <a:t>Torricelli developed the “</a:t>
            </a:r>
            <a:r>
              <a:rPr lang="en-US" sz="2700" dirty="0">
                <a:solidFill>
                  <a:srgbClr val="FFFF00"/>
                </a:solidFill>
                <a:effectLst>
                  <a:outerShdw blurRad="38100" dist="38100" dir="2700000" algn="tl">
                    <a:srgbClr val="000000">
                      <a:alpha val="43137"/>
                    </a:srgbClr>
                  </a:outerShdw>
                </a:effectLst>
                <a:cs typeface="Arial" pitchFamily="34" charset="0"/>
              </a:rPr>
              <a:t>barometer</a:t>
            </a:r>
            <a:r>
              <a:rPr lang="en-US" sz="2700" dirty="0">
                <a:cs typeface="Arial" pitchFamily="34" charset="0"/>
              </a:rPr>
              <a:t>” from </a:t>
            </a:r>
            <a:r>
              <a:rPr lang="en-US" sz="2700" i="1" dirty="0" err="1">
                <a:solidFill>
                  <a:srgbClr val="B54C8C"/>
                </a:solidFill>
                <a:effectLst>
                  <a:outerShdw blurRad="38100" dist="38100" dir="2700000" algn="tl">
                    <a:srgbClr val="000000">
                      <a:alpha val="43137"/>
                    </a:srgbClr>
                  </a:outerShdw>
                </a:effectLst>
                <a:cs typeface="Arial" pitchFamily="34" charset="0"/>
              </a:rPr>
              <a:t>baro</a:t>
            </a:r>
            <a:r>
              <a:rPr lang="en-US" sz="2700" dirty="0">
                <a:cs typeface="Arial" pitchFamily="34" charset="0"/>
              </a:rPr>
              <a:t>, meaning </a:t>
            </a:r>
            <a:r>
              <a:rPr lang="en-US" sz="2700" i="1" dirty="0">
                <a:solidFill>
                  <a:srgbClr val="B54C8C"/>
                </a:solidFill>
                <a:effectLst>
                  <a:outerShdw blurRad="38100" dist="38100" dir="2700000" algn="tl">
                    <a:srgbClr val="000000">
                      <a:alpha val="43137"/>
                    </a:srgbClr>
                  </a:outerShdw>
                </a:effectLst>
                <a:cs typeface="Arial" pitchFamily="34" charset="0"/>
              </a:rPr>
              <a:t>weight</a:t>
            </a:r>
            <a:r>
              <a:rPr lang="en-US" sz="2700" dirty="0">
                <a:cs typeface="Arial" pitchFamily="34" charset="0"/>
              </a:rPr>
              <a:t> and </a:t>
            </a:r>
            <a:r>
              <a:rPr lang="en-US" sz="2700" i="1" dirty="0">
                <a:solidFill>
                  <a:srgbClr val="FF0000"/>
                </a:solidFill>
                <a:effectLst>
                  <a:outerShdw blurRad="38100" dist="38100" dir="2700000" algn="tl">
                    <a:srgbClr val="000000">
                      <a:alpha val="43137"/>
                    </a:srgbClr>
                  </a:outerShdw>
                </a:effectLst>
                <a:cs typeface="Arial" pitchFamily="34" charset="0"/>
              </a:rPr>
              <a:t>meter</a:t>
            </a:r>
            <a:r>
              <a:rPr lang="en-US" sz="2700" i="1" dirty="0">
                <a:cs typeface="Arial" pitchFamily="34" charset="0"/>
              </a:rPr>
              <a:t> </a:t>
            </a:r>
            <a:r>
              <a:rPr lang="en-US" sz="2700" dirty="0">
                <a:cs typeface="Arial" pitchFamily="34" charset="0"/>
              </a:rPr>
              <a:t>meaning </a:t>
            </a:r>
            <a:r>
              <a:rPr lang="en-US" sz="2700" i="1" dirty="0">
                <a:solidFill>
                  <a:srgbClr val="FF0000"/>
                </a:solidFill>
                <a:effectLst>
                  <a:outerShdw blurRad="38100" dist="38100" dir="2700000" algn="tl">
                    <a:srgbClr val="000000">
                      <a:alpha val="43137"/>
                    </a:srgbClr>
                  </a:outerShdw>
                </a:effectLst>
                <a:cs typeface="Arial" pitchFamily="34" charset="0"/>
              </a:rPr>
              <a:t>measure</a:t>
            </a:r>
            <a:r>
              <a:rPr lang="en-US" sz="2700" dirty="0">
                <a:cs typeface="Arial" pitchFamily="34" charset="0"/>
              </a:rPr>
              <a:t>.</a:t>
            </a:r>
          </a:p>
          <a:p>
            <a:pPr>
              <a:spcBef>
                <a:spcPts val="1200"/>
              </a:spcBef>
            </a:pPr>
            <a:r>
              <a:rPr lang="en-US" sz="2700" dirty="0">
                <a:cs typeface="Arial" pitchFamily="34" charset="0"/>
              </a:rPr>
              <a:t>He also coined the unit “</a:t>
            </a:r>
            <a:r>
              <a:rPr lang="en-US" sz="2700" dirty="0">
                <a:solidFill>
                  <a:srgbClr val="00B050"/>
                </a:solidFill>
                <a:effectLst>
                  <a:outerShdw blurRad="38100" dist="38100" dir="2700000" algn="tl">
                    <a:srgbClr val="000000">
                      <a:alpha val="43137"/>
                    </a:srgbClr>
                  </a:outerShdw>
                </a:effectLst>
                <a:cs typeface="Arial" pitchFamily="34" charset="0"/>
              </a:rPr>
              <a:t>Torr</a:t>
            </a:r>
            <a:r>
              <a:rPr lang="en-US" sz="2700" dirty="0">
                <a:cs typeface="Arial" pitchFamily="34" charset="0"/>
              </a:rPr>
              <a:t>” which is equal to mm Hg.</a:t>
            </a:r>
            <a:endParaRPr lang="en-US" sz="2700" dirty="0">
              <a:solidFill>
                <a:srgbClr val="FF0000"/>
              </a:solidFill>
            </a:endParaRPr>
          </a:p>
        </p:txBody>
      </p:sp>
      <p:sp>
        <p:nvSpPr>
          <p:cNvPr id="3" name="Footer Placeholder 2"/>
          <p:cNvSpPr>
            <a:spLocks noGrp="1"/>
          </p:cNvSpPr>
          <p:nvPr>
            <p:ph type="ftr" sz="quarter" idx="10"/>
          </p:nvPr>
        </p:nvSpPr>
        <p:spPr/>
        <p:txBody>
          <a:bodyPr/>
          <a:lstStyle/>
          <a:p>
            <a:r>
              <a:rPr lang="en-US" altLang="en-US"/>
              <a:t>Chapter 14 Gas Laws</a:t>
            </a:r>
          </a:p>
        </p:txBody>
      </p:sp>
      <p:grpSp>
        <p:nvGrpSpPr>
          <p:cNvPr id="5" name="Group 4"/>
          <p:cNvGrpSpPr/>
          <p:nvPr/>
        </p:nvGrpSpPr>
        <p:grpSpPr>
          <a:xfrm>
            <a:off x="345398" y="2775881"/>
            <a:ext cx="3980211" cy="3929743"/>
            <a:chOff x="4433577" y="685800"/>
            <a:chExt cx="4531420" cy="472440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577" y="685800"/>
              <a:ext cx="453142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791206" y="4724398"/>
              <a:ext cx="1752599" cy="536418"/>
            </a:xfrm>
            <a:prstGeom prst="rect">
              <a:avLst/>
            </a:prstGeom>
            <a:solidFill>
              <a:srgbClr val="3333CC"/>
            </a:solidFill>
          </p:spPr>
          <p:txBody>
            <a:bodyPr wrap="square" lIns="91355" tIns="45678" rIns="91355" bIns="45678" rtlCol="0">
              <a:spAutoFit/>
            </a:bodyPr>
            <a:lstStyle/>
            <a:p>
              <a:pPr algn="ctr" eaLnBrk="1" hangingPunct="1"/>
              <a:r>
                <a:rPr lang="en-US" dirty="0">
                  <a:solidFill>
                    <a:srgbClr val="FFFFFF"/>
                  </a:solidFill>
                  <a:latin typeface="Arial" charset="0"/>
                </a:rPr>
                <a:t>liquid</a:t>
              </a:r>
            </a:p>
          </p:txBody>
        </p:sp>
      </p:grpSp>
      <p:sp>
        <p:nvSpPr>
          <p:cNvPr id="8" name="TextBox 7"/>
          <p:cNvSpPr txBox="1"/>
          <p:nvPr/>
        </p:nvSpPr>
        <p:spPr>
          <a:xfrm>
            <a:off x="2794602" y="2979090"/>
            <a:ext cx="1530989" cy="799922"/>
          </a:xfrm>
          <a:prstGeom prst="rect">
            <a:avLst/>
          </a:prstGeom>
          <a:solidFill>
            <a:schemeClr val="bg1"/>
          </a:solidFill>
        </p:spPr>
        <p:txBody>
          <a:bodyPr wrap="square" lIns="91145" tIns="45573" rIns="91145" bIns="45573" rtlCol="0">
            <a:spAutoFit/>
          </a:bodyPr>
          <a:lstStyle/>
          <a:p>
            <a:r>
              <a:rPr lang="en-US" dirty="0"/>
              <a:t>Gas pressure</a:t>
            </a:r>
          </a:p>
        </p:txBody>
      </p:sp>
      <p:sp>
        <p:nvSpPr>
          <p:cNvPr id="4" name="Rectangle 3"/>
          <p:cNvSpPr/>
          <p:nvPr/>
        </p:nvSpPr>
        <p:spPr>
          <a:xfrm>
            <a:off x="4436409" y="2996396"/>
            <a:ext cx="4570056" cy="2569722"/>
          </a:xfrm>
          <a:prstGeom prst="rect">
            <a:avLst/>
          </a:prstGeom>
        </p:spPr>
        <p:txBody>
          <a:bodyPr wrap="none" lIns="91229" tIns="45615" rIns="91229" bIns="45615">
            <a:spAutoFit/>
          </a:bodyPr>
          <a:lstStyle/>
          <a:p>
            <a:r>
              <a:rPr lang="en-US" sz="2700" dirty="0">
                <a:solidFill>
                  <a:srgbClr val="7030A0"/>
                </a:solidFill>
                <a:cs typeface="Arial" pitchFamily="34" charset="0"/>
              </a:rPr>
              <a:t>What is pressure &amp; its units?</a:t>
            </a:r>
          </a:p>
          <a:p>
            <a:pPr algn="ctr">
              <a:spcBef>
                <a:spcPts val="601"/>
              </a:spcBef>
            </a:pPr>
            <a:r>
              <a:rPr lang="en-US" sz="2700" dirty="0">
                <a:solidFill>
                  <a:srgbClr val="00B050"/>
                </a:solidFill>
                <a:effectLst>
                  <a:outerShdw blurRad="38100" dist="38100" dir="2700000" algn="tl">
                    <a:srgbClr val="000000">
                      <a:alpha val="43137"/>
                    </a:srgbClr>
                  </a:outerShdw>
                </a:effectLst>
                <a:cs typeface="Arial" pitchFamily="34" charset="0"/>
              </a:rPr>
              <a:t>Force/Area </a:t>
            </a:r>
            <a:r>
              <a:rPr lang="en-US" sz="2700" dirty="0">
                <a:solidFill>
                  <a:srgbClr val="00B050"/>
                </a:solidFill>
                <a:effectLst>
                  <a:outerShdw blurRad="38100" dist="38100" dir="2700000" algn="tl">
                    <a:srgbClr val="000000">
                      <a:alpha val="43137"/>
                    </a:srgbClr>
                  </a:outerShdw>
                </a:effectLst>
                <a:cs typeface="Arial" pitchFamily="34" charset="0"/>
                <a:sym typeface="Wingdings" panose="05000000000000000000" pitchFamily="2" charset="2"/>
              </a:rPr>
              <a:t>  N/m</a:t>
            </a:r>
            <a:r>
              <a:rPr lang="en-US" sz="2700" baseline="30000" dirty="0">
                <a:solidFill>
                  <a:srgbClr val="00B050"/>
                </a:solidFill>
                <a:effectLst>
                  <a:outerShdw blurRad="38100" dist="38100" dir="2700000" algn="tl">
                    <a:srgbClr val="000000">
                      <a:alpha val="43137"/>
                    </a:srgbClr>
                  </a:outerShdw>
                </a:effectLst>
                <a:cs typeface="Arial" pitchFamily="34" charset="0"/>
                <a:sym typeface="Wingdings" panose="05000000000000000000" pitchFamily="2" charset="2"/>
              </a:rPr>
              <a:t>2</a:t>
            </a:r>
            <a:r>
              <a:rPr lang="en-US" sz="2700" dirty="0">
                <a:solidFill>
                  <a:srgbClr val="00B050"/>
                </a:solidFill>
                <a:effectLst>
                  <a:outerShdw blurRad="38100" dist="38100" dir="2700000" algn="tl">
                    <a:srgbClr val="000000">
                      <a:alpha val="43137"/>
                    </a:srgbClr>
                  </a:outerShdw>
                </a:effectLst>
                <a:cs typeface="Arial" pitchFamily="34" charset="0"/>
                <a:sym typeface="Wingdings" panose="05000000000000000000" pitchFamily="2" charset="2"/>
              </a:rPr>
              <a:t> </a:t>
            </a:r>
            <a:endParaRPr lang="en-US" sz="2700" dirty="0">
              <a:solidFill>
                <a:srgbClr val="00B050"/>
              </a:solidFill>
              <a:effectLst>
                <a:outerShdw blurRad="38100" dist="38100" dir="2700000" algn="tl">
                  <a:srgbClr val="000000">
                    <a:alpha val="43137"/>
                  </a:srgbClr>
                </a:outerShdw>
              </a:effectLst>
              <a:cs typeface="Arial" pitchFamily="34" charset="0"/>
            </a:endParaRPr>
          </a:p>
          <a:p>
            <a:pPr>
              <a:spcBef>
                <a:spcPts val="1800"/>
              </a:spcBef>
            </a:pPr>
            <a:r>
              <a:rPr lang="en-US" sz="2700" dirty="0">
                <a:solidFill>
                  <a:srgbClr val="0070C0"/>
                </a:solidFill>
                <a:cs typeface="Arial" pitchFamily="34" charset="0"/>
              </a:rPr>
              <a:t>What is STP and its units?</a:t>
            </a:r>
          </a:p>
          <a:p>
            <a:pPr algn="ctr">
              <a:spcBef>
                <a:spcPts val="601"/>
              </a:spcBef>
            </a:pPr>
            <a:r>
              <a:rPr lang="en-US" dirty="0">
                <a:solidFill>
                  <a:srgbClr val="FF0000"/>
                </a:solidFill>
                <a:effectLst>
                  <a:outerShdw blurRad="38100" dist="38100" dir="2700000" algn="tl">
                    <a:srgbClr val="000000">
                      <a:alpha val="43137"/>
                    </a:srgbClr>
                  </a:outerShdw>
                </a:effectLst>
                <a:cs typeface="Arial" pitchFamily="34" charset="0"/>
              </a:rPr>
              <a:t>1 </a:t>
            </a:r>
            <a:r>
              <a:rPr lang="en-US" dirty="0" err="1">
                <a:solidFill>
                  <a:srgbClr val="FF0000"/>
                </a:solidFill>
                <a:effectLst>
                  <a:outerShdw blurRad="38100" dist="38100" dir="2700000" algn="tl">
                    <a:srgbClr val="000000">
                      <a:alpha val="43137"/>
                    </a:srgbClr>
                  </a:outerShdw>
                </a:effectLst>
                <a:cs typeface="Arial" pitchFamily="34" charset="0"/>
              </a:rPr>
              <a:t>atm</a:t>
            </a:r>
            <a:r>
              <a:rPr lang="en-US" dirty="0">
                <a:solidFill>
                  <a:srgbClr val="FF0000"/>
                </a:solidFill>
                <a:effectLst>
                  <a:outerShdw blurRad="38100" dist="38100" dir="2700000" algn="tl">
                    <a:srgbClr val="000000">
                      <a:alpha val="43137"/>
                    </a:srgbClr>
                  </a:outerShdw>
                </a:effectLst>
                <a:cs typeface="Arial" pitchFamily="34" charset="0"/>
              </a:rPr>
              <a:t> = 101.3 </a:t>
            </a:r>
            <a:r>
              <a:rPr lang="en-US" dirty="0" err="1">
                <a:solidFill>
                  <a:srgbClr val="FF0000"/>
                </a:solidFill>
                <a:effectLst>
                  <a:outerShdw blurRad="38100" dist="38100" dir="2700000" algn="tl">
                    <a:srgbClr val="000000">
                      <a:alpha val="43137"/>
                    </a:srgbClr>
                  </a:outerShdw>
                </a:effectLst>
                <a:cs typeface="Arial" pitchFamily="34" charset="0"/>
              </a:rPr>
              <a:t>kPa</a:t>
            </a:r>
            <a:r>
              <a:rPr lang="en-US" dirty="0">
                <a:solidFill>
                  <a:srgbClr val="FF0000"/>
                </a:solidFill>
                <a:effectLst>
                  <a:outerShdw blurRad="38100" dist="38100" dir="2700000" algn="tl">
                    <a:srgbClr val="000000">
                      <a:alpha val="43137"/>
                    </a:srgbClr>
                  </a:outerShdw>
                </a:effectLst>
                <a:cs typeface="Arial" pitchFamily="34" charset="0"/>
              </a:rPr>
              <a:t> = 760 mm Hg</a:t>
            </a:r>
          </a:p>
          <a:p>
            <a:pPr algn="ctr">
              <a:spcBef>
                <a:spcPts val="601"/>
              </a:spcBef>
            </a:pPr>
            <a:r>
              <a:rPr lang="en-US" sz="2700" dirty="0">
                <a:solidFill>
                  <a:srgbClr val="00B050"/>
                </a:solidFill>
                <a:effectLst>
                  <a:outerShdw blurRad="38100" dist="38100" dir="2700000" algn="tl">
                    <a:srgbClr val="000000">
                      <a:alpha val="43137"/>
                    </a:srgbClr>
                  </a:outerShdw>
                </a:effectLst>
                <a:cs typeface="Arial" pitchFamily="34" charset="0"/>
              </a:rPr>
              <a:t>0º C = 273.15 K</a:t>
            </a:r>
            <a:endParaRPr lang="en-US" sz="2700" dirty="0">
              <a:solidFill>
                <a:srgbClr val="00B050"/>
              </a:solidFill>
              <a:effectLst>
                <a:outerShdw blurRad="38100" dist="38100" dir="2700000" algn="tl">
                  <a:srgbClr val="000000">
                    <a:alpha val="43137"/>
                  </a:srgbClr>
                </a:outerShdw>
              </a:effectLst>
            </a:endParaRPr>
          </a:p>
        </p:txBody>
      </p:sp>
      <p:pic>
        <p:nvPicPr>
          <p:cNvPr id="10" name="Picture 9" descr="warm_up-01.eps"/>
          <p:cNvPicPr/>
          <p:nvPr/>
        </p:nvPicPr>
        <p:blipFill>
          <a:blip r:embed="rId3" cstate="print">
            <a:extLst>
              <a:ext uri="{28A0092B-C50C-407E-A947-70E740481C1C}">
                <a14:useLocalDpi xmlns:a14="http://schemas.microsoft.com/office/drawing/2010/main" val="0"/>
              </a:ext>
            </a:extLst>
          </a:blip>
          <a:stretch>
            <a:fillRect/>
          </a:stretch>
        </p:blipFill>
        <p:spPr>
          <a:xfrm>
            <a:off x="7922895" y="0"/>
            <a:ext cx="1221105" cy="990600"/>
          </a:xfrm>
          <a:prstGeom prst="rect">
            <a:avLst/>
          </a:prstGeom>
        </p:spPr>
      </p:pic>
    </p:spTree>
    <p:extLst>
      <p:ext uri="{BB962C8B-B14F-4D97-AF65-F5344CB8AC3E}">
        <p14:creationId xmlns:p14="http://schemas.microsoft.com/office/powerpoint/2010/main" val="350467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8" name="Text Box 4"/>
          <p:cNvSpPr txBox="1">
            <a:spLocks noChangeArrowheads="1"/>
          </p:cNvSpPr>
          <p:nvPr/>
        </p:nvSpPr>
        <p:spPr bwMode="auto">
          <a:xfrm>
            <a:off x="152400" y="762001"/>
            <a:ext cx="8763000" cy="186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spcBef>
                <a:spcPct val="50000"/>
              </a:spcBef>
            </a:pPr>
            <a:r>
              <a:rPr lang="en-US" altLang="en-US" dirty="0">
                <a:solidFill>
                  <a:srgbClr val="000000"/>
                </a:solidFill>
              </a:rPr>
              <a:t>Aerosol cans carry labels warning not to incinerate (burn) the cans or store them above a certain temperature. The gas in a used aerosol can is at a pressure of 103 kPa at 25.0</a:t>
            </a:r>
            <a:r>
              <a:rPr lang="en-US" altLang="en-US" baseline="50000" dirty="0">
                <a:solidFill>
                  <a:srgbClr val="000000"/>
                </a:solidFill>
              </a:rPr>
              <a:t>o</a:t>
            </a:r>
            <a:r>
              <a:rPr lang="en-US" altLang="en-US" dirty="0">
                <a:solidFill>
                  <a:srgbClr val="000000"/>
                </a:solidFill>
              </a:rPr>
              <a:t>C. If the can is thrown onto a fire, what will the pressure be when the temperature reaches 928</a:t>
            </a:r>
            <a:r>
              <a:rPr lang="en-US" altLang="en-US" baseline="50000" dirty="0">
                <a:solidFill>
                  <a:srgbClr val="000000"/>
                </a:solidFill>
              </a:rPr>
              <a:t>o</a:t>
            </a:r>
            <a:r>
              <a:rPr lang="en-US" altLang="en-US" dirty="0">
                <a:solidFill>
                  <a:srgbClr val="000000"/>
                </a:solidFill>
              </a:rPr>
              <a:t>C?</a:t>
            </a:r>
          </a:p>
        </p:txBody>
      </p:sp>
    </p:spTree>
    <p:extLst>
      <p:ext uri="{BB962C8B-B14F-4D97-AF65-F5344CB8AC3E}">
        <p14:creationId xmlns:p14="http://schemas.microsoft.com/office/powerpoint/2010/main" val="28942933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8" name="Text Box 4"/>
          <p:cNvSpPr txBox="1">
            <a:spLocks noChangeArrowheads="1"/>
          </p:cNvSpPr>
          <p:nvPr/>
        </p:nvSpPr>
        <p:spPr bwMode="auto">
          <a:xfrm>
            <a:off x="152400" y="762001"/>
            <a:ext cx="8763000" cy="186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spcBef>
                <a:spcPct val="50000"/>
              </a:spcBef>
            </a:pPr>
            <a:r>
              <a:rPr lang="en-US" altLang="en-US" dirty="0">
                <a:solidFill>
                  <a:srgbClr val="000000"/>
                </a:solidFill>
              </a:rPr>
              <a:t>Aerosol cans carry labels warning not to incinerate (burn) the cans or store them above a certain temperature. The gas in a used aerosol can is at a pressure of 103 </a:t>
            </a:r>
            <a:r>
              <a:rPr lang="en-US" altLang="en-US" dirty="0" err="1">
                <a:solidFill>
                  <a:srgbClr val="000000"/>
                </a:solidFill>
              </a:rPr>
              <a:t>kPa</a:t>
            </a:r>
            <a:r>
              <a:rPr lang="en-US" altLang="en-US" dirty="0">
                <a:solidFill>
                  <a:srgbClr val="000000"/>
                </a:solidFill>
              </a:rPr>
              <a:t> (</a:t>
            </a:r>
            <a:r>
              <a:rPr lang="en-US" altLang="en-US" dirty="0">
                <a:solidFill>
                  <a:srgbClr val="B54C8C"/>
                </a:solidFill>
              </a:rPr>
              <a:t>P</a:t>
            </a:r>
            <a:r>
              <a:rPr lang="en-US" baseline="-25000" dirty="0">
                <a:solidFill>
                  <a:srgbClr val="B54C8C"/>
                </a:solidFill>
              </a:rPr>
              <a:t>1</a:t>
            </a:r>
            <a:r>
              <a:rPr lang="en-US" altLang="en-US" dirty="0">
                <a:solidFill>
                  <a:srgbClr val="000000"/>
                </a:solidFill>
              </a:rPr>
              <a:t>) at 25.0</a:t>
            </a:r>
            <a:r>
              <a:rPr lang="en-US" altLang="en-US" baseline="50000" dirty="0">
                <a:solidFill>
                  <a:srgbClr val="000000"/>
                </a:solidFill>
              </a:rPr>
              <a:t>o</a:t>
            </a:r>
            <a:r>
              <a:rPr lang="en-US" altLang="en-US" dirty="0">
                <a:solidFill>
                  <a:srgbClr val="000000"/>
                </a:solidFill>
              </a:rPr>
              <a:t>C (</a:t>
            </a:r>
            <a:r>
              <a:rPr lang="en-US" altLang="en-US" dirty="0">
                <a:solidFill>
                  <a:srgbClr val="B54C8C"/>
                </a:solidFill>
              </a:rPr>
              <a:t>T</a:t>
            </a:r>
            <a:r>
              <a:rPr lang="en-US" baseline="-25000" dirty="0">
                <a:solidFill>
                  <a:srgbClr val="B54C8C"/>
                </a:solidFill>
              </a:rPr>
              <a:t>1</a:t>
            </a:r>
            <a:r>
              <a:rPr lang="en-US" altLang="en-US" dirty="0">
                <a:solidFill>
                  <a:srgbClr val="000000"/>
                </a:solidFill>
              </a:rPr>
              <a:t>). If the can is thrown onto a fire, what will the </a:t>
            </a:r>
            <a:r>
              <a:rPr lang="en-US" altLang="en-US" b="1" dirty="0">
                <a:solidFill>
                  <a:srgbClr val="FFFF00"/>
                </a:solidFill>
                <a:effectLst>
                  <a:outerShdw blurRad="38100" dist="38100" dir="2700000" algn="tl">
                    <a:srgbClr val="000000">
                      <a:alpha val="43137"/>
                    </a:srgbClr>
                  </a:outerShdw>
                </a:effectLst>
              </a:rPr>
              <a:t>pressure</a:t>
            </a:r>
            <a:r>
              <a:rPr lang="en-US" altLang="en-US" dirty="0">
                <a:solidFill>
                  <a:srgbClr val="000000"/>
                </a:solidFill>
              </a:rPr>
              <a:t> (</a:t>
            </a:r>
            <a:r>
              <a:rPr lang="en-US" altLang="en-US" dirty="0">
                <a:solidFill>
                  <a:srgbClr val="B54C8C"/>
                </a:solidFill>
              </a:rPr>
              <a:t>P</a:t>
            </a:r>
            <a:r>
              <a:rPr lang="en-US" altLang="en-US" baseline="-25000" dirty="0">
                <a:solidFill>
                  <a:srgbClr val="B54C8C"/>
                </a:solidFill>
              </a:rPr>
              <a:t>2</a:t>
            </a:r>
            <a:r>
              <a:rPr lang="en-US" altLang="en-US" dirty="0">
                <a:solidFill>
                  <a:srgbClr val="000000"/>
                </a:solidFill>
              </a:rPr>
              <a:t>) be when the temperature reaches 928</a:t>
            </a:r>
            <a:r>
              <a:rPr lang="en-US" altLang="en-US" baseline="50000" dirty="0">
                <a:solidFill>
                  <a:srgbClr val="000000"/>
                </a:solidFill>
              </a:rPr>
              <a:t>o</a:t>
            </a:r>
            <a:r>
              <a:rPr lang="en-US" altLang="en-US" dirty="0">
                <a:solidFill>
                  <a:srgbClr val="000000"/>
                </a:solidFill>
              </a:rPr>
              <a:t>C (</a:t>
            </a:r>
            <a:r>
              <a:rPr lang="en-US" altLang="en-US" dirty="0">
                <a:solidFill>
                  <a:srgbClr val="B54C8C"/>
                </a:solidFill>
              </a:rPr>
              <a:t>T</a:t>
            </a:r>
            <a:r>
              <a:rPr lang="en-US" baseline="-25000" dirty="0">
                <a:solidFill>
                  <a:srgbClr val="B54C8C"/>
                </a:solidFill>
              </a:rPr>
              <a:t>2</a:t>
            </a:r>
            <a:r>
              <a:rPr lang="en-US" altLang="en-US" dirty="0">
                <a:solidFill>
                  <a:srgbClr val="000000"/>
                </a:solidFill>
              </a:rPr>
              <a:t>)?</a:t>
            </a:r>
          </a:p>
        </p:txBody>
      </p:sp>
      <p:pic>
        <p:nvPicPr>
          <p:cNvPr id="5" name="Picture 4"/>
          <p:cNvPicPr>
            <a:picLocks noChangeAspect="1"/>
          </p:cNvPicPr>
          <p:nvPr/>
        </p:nvPicPr>
        <p:blipFill>
          <a:blip r:embed="rId3"/>
          <a:stretch>
            <a:fillRect/>
          </a:stretch>
        </p:blipFill>
        <p:spPr>
          <a:xfrm>
            <a:off x="3957234" y="4800600"/>
            <a:ext cx="3651880" cy="1905000"/>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4804229" y="2438400"/>
            <a:ext cx="1377439" cy="825135"/>
          </a:xfrm>
          <a:prstGeom prst="rect">
            <a:avLst/>
          </a:prstGeom>
        </p:spPr>
      </p:pic>
      <p:pic>
        <p:nvPicPr>
          <p:cNvPr id="7" name="Picture 6"/>
          <p:cNvPicPr>
            <a:picLocks noChangeAspect="1"/>
          </p:cNvPicPr>
          <p:nvPr/>
        </p:nvPicPr>
        <p:blipFill>
          <a:blip r:embed="rId5"/>
          <a:stretch>
            <a:fillRect/>
          </a:stretch>
        </p:blipFill>
        <p:spPr>
          <a:xfrm>
            <a:off x="451323" y="2984564"/>
            <a:ext cx="3286125" cy="855633"/>
          </a:xfrm>
          <a:prstGeom prst="rect">
            <a:avLst/>
          </a:prstGeom>
        </p:spPr>
      </p:pic>
      <p:pic>
        <p:nvPicPr>
          <p:cNvPr id="8" name="Picture 7"/>
          <p:cNvPicPr>
            <a:picLocks noChangeAspect="1"/>
          </p:cNvPicPr>
          <p:nvPr/>
        </p:nvPicPr>
        <p:blipFill>
          <a:blip r:embed="rId6"/>
          <a:stretch>
            <a:fillRect/>
          </a:stretch>
        </p:blipFill>
        <p:spPr>
          <a:xfrm>
            <a:off x="4673678" y="3526735"/>
            <a:ext cx="1638540" cy="835855"/>
          </a:xfrm>
          <a:prstGeom prst="rect">
            <a:avLst/>
          </a:prstGeom>
        </p:spPr>
      </p:pic>
      <p:sp>
        <p:nvSpPr>
          <p:cNvPr id="9" name="Oval 8"/>
          <p:cNvSpPr/>
          <p:nvPr/>
        </p:nvSpPr>
        <p:spPr bwMode="auto">
          <a:xfrm>
            <a:off x="5638800" y="2286000"/>
            <a:ext cx="457200" cy="53932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0" name="Text Box 3"/>
          <p:cNvSpPr txBox="1">
            <a:spLocks noChangeArrowheads="1"/>
          </p:cNvSpPr>
          <p:nvPr/>
        </p:nvSpPr>
        <p:spPr bwMode="auto">
          <a:xfrm>
            <a:off x="2362200" y="81951"/>
            <a:ext cx="4419599" cy="44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lgn="ctr">
              <a:spcBef>
                <a:spcPct val="50000"/>
              </a:spcBef>
            </a:pPr>
            <a:r>
              <a:rPr lang="en-US" altLang="en-US" dirty="0">
                <a:solidFill>
                  <a:srgbClr val="C00000"/>
                </a:solidFill>
                <a:effectLst>
                  <a:outerShdw blurRad="38100" dist="38100" dir="2700000" algn="tl">
                    <a:srgbClr val="000000">
                      <a:alpha val="43137"/>
                    </a:srgbClr>
                  </a:outerShdw>
                </a:effectLst>
              </a:rPr>
              <a:t>Gay-Lussac’s Law Problem 1</a:t>
            </a:r>
          </a:p>
        </p:txBody>
      </p:sp>
    </p:spTree>
    <p:extLst>
      <p:ext uri="{BB962C8B-B14F-4D97-AF65-F5344CB8AC3E}">
        <p14:creationId xmlns:p14="http://schemas.microsoft.com/office/powerpoint/2010/main" val="28589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0002" name="Text Box 18"/>
          <p:cNvSpPr txBox="1">
            <a:spLocks noChangeArrowheads="1"/>
          </p:cNvSpPr>
          <p:nvPr/>
        </p:nvSpPr>
        <p:spPr bwMode="auto">
          <a:xfrm>
            <a:off x="304800" y="762000"/>
            <a:ext cx="8534400" cy="150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spcBef>
                <a:spcPct val="50000"/>
              </a:spcBef>
            </a:pPr>
            <a:r>
              <a:rPr lang="en-US" altLang="en-US" dirty="0">
                <a:solidFill>
                  <a:srgbClr val="000000"/>
                </a:solidFill>
              </a:rPr>
              <a:t>A pressure cooker containing a roast and some water starts at 298 K and 101 kPa. The cooker is heated, and the pressure increases to 136 kPa. What is the final temperature inside the cooker? </a:t>
            </a:r>
          </a:p>
        </p:txBody>
      </p:sp>
      <p:sp>
        <p:nvSpPr>
          <p:cNvPr id="2" name="Footer Placeholder 1"/>
          <p:cNvSpPr>
            <a:spLocks noGrp="1"/>
          </p:cNvSpPr>
          <p:nvPr>
            <p:ph type="ftr" sz="quarter" idx="10"/>
          </p:nvPr>
        </p:nvSpPr>
        <p:spPr/>
        <p:txBody>
          <a:bodyPr/>
          <a:lstStyle/>
          <a:p>
            <a:r>
              <a:rPr lang="en-US" altLang="en-US">
                <a:solidFill>
                  <a:srgbClr val="000000"/>
                </a:solidFill>
              </a:rPr>
              <a:t>Chapter 14 Gas Laws</a:t>
            </a:r>
          </a:p>
        </p:txBody>
      </p:sp>
    </p:spTree>
    <p:extLst>
      <p:ext uri="{BB962C8B-B14F-4D97-AF65-F5344CB8AC3E}">
        <p14:creationId xmlns:p14="http://schemas.microsoft.com/office/powerpoint/2010/main" val="2456638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0002" name="Text Box 18"/>
          <p:cNvSpPr txBox="1">
            <a:spLocks noChangeArrowheads="1"/>
          </p:cNvSpPr>
          <p:nvPr/>
        </p:nvSpPr>
        <p:spPr bwMode="auto">
          <a:xfrm>
            <a:off x="304800" y="762000"/>
            <a:ext cx="8610600" cy="150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spcBef>
                <a:spcPct val="50000"/>
              </a:spcBef>
            </a:pPr>
            <a:r>
              <a:rPr lang="en-US" altLang="en-US" dirty="0">
                <a:solidFill>
                  <a:srgbClr val="000000"/>
                </a:solidFill>
              </a:rPr>
              <a:t>A pressure cooker containing a roast and some water starts at 298 K (</a:t>
            </a:r>
            <a:r>
              <a:rPr lang="en-US" altLang="en-US" dirty="0">
                <a:solidFill>
                  <a:srgbClr val="B54C8C"/>
                </a:solidFill>
              </a:rPr>
              <a:t>T</a:t>
            </a:r>
            <a:r>
              <a:rPr lang="en-US" baseline="-25000" dirty="0">
                <a:solidFill>
                  <a:srgbClr val="B54C8C"/>
                </a:solidFill>
              </a:rPr>
              <a:t>1</a:t>
            </a:r>
            <a:r>
              <a:rPr lang="en-US" altLang="en-US" dirty="0">
                <a:solidFill>
                  <a:srgbClr val="000000"/>
                </a:solidFill>
              </a:rPr>
              <a:t>) and 101 </a:t>
            </a:r>
            <a:r>
              <a:rPr lang="en-US" altLang="en-US" dirty="0" err="1">
                <a:solidFill>
                  <a:srgbClr val="000000"/>
                </a:solidFill>
              </a:rPr>
              <a:t>kPa</a:t>
            </a:r>
            <a:r>
              <a:rPr lang="en-US" altLang="en-US" dirty="0">
                <a:solidFill>
                  <a:srgbClr val="000000"/>
                </a:solidFill>
              </a:rPr>
              <a:t> (</a:t>
            </a:r>
            <a:r>
              <a:rPr lang="en-US" altLang="en-US" dirty="0">
                <a:solidFill>
                  <a:srgbClr val="B54C8C"/>
                </a:solidFill>
              </a:rPr>
              <a:t>P</a:t>
            </a:r>
            <a:r>
              <a:rPr lang="en-US" baseline="-25000" dirty="0">
                <a:solidFill>
                  <a:srgbClr val="B54C8C"/>
                </a:solidFill>
              </a:rPr>
              <a:t>1</a:t>
            </a:r>
            <a:r>
              <a:rPr lang="en-US" altLang="en-US" dirty="0">
                <a:solidFill>
                  <a:srgbClr val="000000"/>
                </a:solidFill>
              </a:rPr>
              <a:t>). The cooker is heated, and the pressure increases to 136 </a:t>
            </a:r>
            <a:r>
              <a:rPr lang="en-US" altLang="en-US" dirty="0" err="1">
                <a:solidFill>
                  <a:srgbClr val="000000"/>
                </a:solidFill>
              </a:rPr>
              <a:t>kPa</a:t>
            </a:r>
            <a:r>
              <a:rPr lang="en-US" altLang="en-US" dirty="0">
                <a:solidFill>
                  <a:srgbClr val="000000"/>
                </a:solidFill>
              </a:rPr>
              <a:t> (</a:t>
            </a:r>
            <a:r>
              <a:rPr lang="en-US" altLang="en-US" dirty="0">
                <a:solidFill>
                  <a:srgbClr val="B54C8C"/>
                </a:solidFill>
              </a:rPr>
              <a:t>P</a:t>
            </a:r>
            <a:r>
              <a:rPr lang="en-US" altLang="en-US" baseline="-25000" dirty="0">
                <a:solidFill>
                  <a:srgbClr val="B54C8C"/>
                </a:solidFill>
              </a:rPr>
              <a:t>2</a:t>
            </a:r>
            <a:r>
              <a:rPr lang="en-US" altLang="en-US" dirty="0">
                <a:solidFill>
                  <a:srgbClr val="000000"/>
                </a:solidFill>
              </a:rPr>
              <a:t>). What is the final </a:t>
            </a:r>
            <a:r>
              <a:rPr lang="en-US" altLang="en-US" b="1" dirty="0">
                <a:solidFill>
                  <a:srgbClr val="FFFF00"/>
                </a:solidFill>
                <a:effectLst>
                  <a:outerShdw blurRad="38100" dist="38100" dir="2700000" algn="tl">
                    <a:srgbClr val="000000">
                      <a:alpha val="43137"/>
                    </a:srgbClr>
                  </a:outerShdw>
                </a:effectLst>
              </a:rPr>
              <a:t>temperature</a:t>
            </a:r>
            <a:r>
              <a:rPr lang="en-US" altLang="en-US" dirty="0">
                <a:solidFill>
                  <a:srgbClr val="000000"/>
                </a:solidFill>
              </a:rPr>
              <a:t> (</a:t>
            </a:r>
            <a:r>
              <a:rPr lang="en-US" altLang="en-US" dirty="0">
                <a:solidFill>
                  <a:srgbClr val="B54C8C"/>
                </a:solidFill>
              </a:rPr>
              <a:t>T</a:t>
            </a:r>
            <a:r>
              <a:rPr lang="en-US" altLang="en-US" baseline="-25000" dirty="0">
                <a:solidFill>
                  <a:srgbClr val="B54C8C"/>
                </a:solidFill>
              </a:rPr>
              <a:t>2</a:t>
            </a:r>
            <a:r>
              <a:rPr lang="en-US" altLang="en-US" dirty="0">
                <a:solidFill>
                  <a:srgbClr val="000000"/>
                </a:solidFill>
              </a:rPr>
              <a:t>) inside the cooker? </a:t>
            </a:r>
          </a:p>
        </p:txBody>
      </p:sp>
      <p:sp>
        <p:nvSpPr>
          <p:cNvPr id="2" name="Footer Placeholder 1"/>
          <p:cNvSpPr>
            <a:spLocks noGrp="1"/>
          </p:cNvSpPr>
          <p:nvPr>
            <p:ph type="ftr" sz="quarter" idx="10"/>
          </p:nvPr>
        </p:nvSpPr>
        <p:spPr/>
        <p:txBody>
          <a:bodyPr/>
          <a:lstStyle/>
          <a:p>
            <a:r>
              <a:rPr lang="en-US" altLang="en-US">
                <a:solidFill>
                  <a:srgbClr val="000000"/>
                </a:solidFill>
              </a:rPr>
              <a:t>Chapter 14 Gas Laws</a:t>
            </a:r>
          </a:p>
        </p:txBody>
      </p:sp>
      <p:pic>
        <p:nvPicPr>
          <p:cNvPr id="5" name="Picture 4"/>
          <p:cNvPicPr>
            <a:picLocks noChangeAspect="1"/>
          </p:cNvPicPr>
          <p:nvPr/>
        </p:nvPicPr>
        <p:blipFill>
          <a:blip r:embed="rId3"/>
          <a:stretch>
            <a:fillRect/>
          </a:stretch>
        </p:blipFill>
        <p:spPr>
          <a:xfrm>
            <a:off x="2754102" y="2819400"/>
            <a:ext cx="4343383" cy="2930223"/>
          </a:xfrm>
          <a:prstGeom prst="rect">
            <a:avLst/>
          </a:prstGeom>
        </p:spPr>
      </p:pic>
      <p:sp>
        <p:nvSpPr>
          <p:cNvPr id="6" name="Text Box 3"/>
          <p:cNvSpPr txBox="1">
            <a:spLocks noChangeArrowheads="1"/>
          </p:cNvSpPr>
          <p:nvPr/>
        </p:nvSpPr>
        <p:spPr bwMode="auto">
          <a:xfrm>
            <a:off x="2362200" y="81951"/>
            <a:ext cx="4419599" cy="44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lgn="ctr">
              <a:spcBef>
                <a:spcPct val="50000"/>
              </a:spcBef>
            </a:pPr>
            <a:r>
              <a:rPr lang="en-US" altLang="en-US" dirty="0">
                <a:solidFill>
                  <a:srgbClr val="C00000"/>
                </a:solidFill>
                <a:effectLst>
                  <a:outerShdw blurRad="38100" dist="38100" dir="2700000" algn="tl">
                    <a:srgbClr val="000000">
                      <a:alpha val="43137"/>
                    </a:srgbClr>
                  </a:outerShdw>
                </a:effectLst>
              </a:rPr>
              <a:t>Gay-Lussac’s Law Problem 2</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463606"/>
            <a:ext cx="1282217" cy="1015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bwMode="auto">
          <a:xfrm>
            <a:off x="1600200" y="2971497"/>
            <a:ext cx="457200" cy="53932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3" name="Rectangle 2">
            <a:extLst>
              <a:ext uri="{FF2B5EF4-FFF2-40B4-BE49-F238E27FC236}">
                <a16:creationId xmlns:a16="http://schemas.microsoft.com/office/drawing/2014/main" id="{6C60591F-A7CA-1EDF-CD17-D49B696D98F6}"/>
              </a:ext>
            </a:extLst>
          </p:cNvPr>
          <p:cNvSpPr/>
          <p:nvPr/>
        </p:nvSpPr>
        <p:spPr bwMode="auto">
          <a:xfrm>
            <a:off x="3657600" y="5181600"/>
            <a:ext cx="1066800" cy="457200"/>
          </a:xfrm>
          <a:prstGeom prst="rect">
            <a:avLst/>
          </a:prstGeom>
          <a:solidFill>
            <a:schemeClr val="accent6">
              <a:lumMod val="20000"/>
              <a:lumOff val="80000"/>
            </a:schemeClr>
          </a:solidFill>
          <a:ln w="952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9" name="Rectangle 8"/>
          <p:cNvSpPr/>
          <p:nvPr/>
        </p:nvSpPr>
        <p:spPr>
          <a:xfrm>
            <a:off x="3632860" y="5087034"/>
            <a:ext cx="1390124" cy="646331"/>
          </a:xfrm>
          <a:prstGeom prst="rect">
            <a:avLst/>
          </a:prstGeom>
          <a:solidFill>
            <a:schemeClr val="bg1"/>
          </a:solidFill>
        </p:spPr>
        <p:txBody>
          <a:bodyPr wrap="none">
            <a:spAutoFit/>
          </a:bodyPr>
          <a:lstStyle/>
          <a:p>
            <a:r>
              <a:rPr lang="en-US" altLang="en-US" sz="3600" dirty="0">
                <a:solidFill>
                  <a:srgbClr val="FF0000"/>
                </a:solidFill>
              </a:rPr>
              <a:t>401 K</a:t>
            </a:r>
            <a:endParaRPr lang="en-US" sz="3600" dirty="0">
              <a:solidFill>
                <a:srgbClr val="FF0000"/>
              </a:solidFill>
            </a:endParaRPr>
          </a:p>
        </p:txBody>
      </p:sp>
    </p:spTree>
    <p:extLst>
      <p:ext uri="{BB962C8B-B14F-4D97-AF65-F5344CB8AC3E}">
        <p14:creationId xmlns:p14="http://schemas.microsoft.com/office/powerpoint/2010/main" val="258851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70" name="Text Box 6"/>
          <p:cNvSpPr txBox="1">
            <a:spLocks noChangeArrowheads="1"/>
          </p:cNvSpPr>
          <p:nvPr/>
        </p:nvSpPr>
        <p:spPr bwMode="auto">
          <a:xfrm>
            <a:off x="228600" y="838201"/>
            <a:ext cx="8686799" cy="115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spcBef>
                <a:spcPct val="50000"/>
              </a:spcBef>
            </a:pPr>
            <a:r>
              <a:rPr lang="en-US" altLang="en-US" dirty="0">
                <a:solidFill>
                  <a:srgbClr val="000000"/>
                </a:solidFill>
              </a:rPr>
              <a:t>The volume of a gas-filled balloon is 30.0 L at 313 K and 153 kPa pressure. What would the volume be at standard temperature and pressure (STP)? </a:t>
            </a:r>
          </a:p>
        </p:txBody>
      </p:sp>
      <p:sp>
        <p:nvSpPr>
          <p:cNvPr id="4" name="Footer Placeholder 3"/>
          <p:cNvSpPr>
            <a:spLocks noGrp="1"/>
          </p:cNvSpPr>
          <p:nvPr>
            <p:ph type="ftr" sz="quarter" idx="10"/>
          </p:nvPr>
        </p:nvSpPr>
        <p:spPr/>
        <p:txBody>
          <a:bodyPr/>
          <a:lstStyle/>
          <a:p>
            <a:r>
              <a:rPr lang="en-US" altLang="en-US">
                <a:solidFill>
                  <a:srgbClr val="000000"/>
                </a:solidFill>
              </a:rPr>
              <a:t>Chapter 14 Gas Laws</a:t>
            </a:r>
          </a:p>
        </p:txBody>
      </p:sp>
    </p:spTree>
    <p:extLst>
      <p:ext uri="{BB962C8B-B14F-4D97-AF65-F5344CB8AC3E}">
        <p14:creationId xmlns:p14="http://schemas.microsoft.com/office/powerpoint/2010/main" val="24616280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70" name="Text Box 6"/>
          <p:cNvSpPr txBox="1">
            <a:spLocks noChangeArrowheads="1"/>
          </p:cNvSpPr>
          <p:nvPr/>
        </p:nvSpPr>
        <p:spPr bwMode="auto">
          <a:xfrm>
            <a:off x="228600" y="838201"/>
            <a:ext cx="8686799" cy="115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spcBef>
                <a:spcPct val="50000"/>
              </a:spcBef>
            </a:pPr>
            <a:r>
              <a:rPr lang="en-US" altLang="en-US" dirty="0">
                <a:solidFill>
                  <a:srgbClr val="000000"/>
                </a:solidFill>
              </a:rPr>
              <a:t>The volume of a gas-filled balloon is 30.0 L (</a:t>
            </a:r>
            <a:r>
              <a:rPr lang="en-US" dirty="0">
                <a:solidFill>
                  <a:srgbClr val="B54C8C"/>
                </a:solidFill>
              </a:rPr>
              <a:t>V</a:t>
            </a:r>
            <a:r>
              <a:rPr lang="en-US" baseline="-25000" dirty="0">
                <a:solidFill>
                  <a:srgbClr val="B54C8C"/>
                </a:solidFill>
              </a:rPr>
              <a:t>1</a:t>
            </a:r>
            <a:r>
              <a:rPr lang="en-US" altLang="en-US" dirty="0">
                <a:solidFill>
                  <a:srgbClr val="000000"/>
                </a:solidFill>
              </a:rPr>
              <a:t>)  at 313 K (T</a:t>
            </a:r>
            <a:r>
              <a:rPr lang="en-US" baseline="-25000" dirty="0">
                <a:solidFill>
                  <a:srgbClr val="B54C8C"/>
                </a:solidFill>
              </a:rPr>
              <a:t>1</a:t>
            </a:r>
            <a:r>
              <a:rPr lang="en-US" altLang="en-US" dirty="0">
                <a:solidFill>
                  <a:srgbClr val="000000"/>
                </a:solidFill>
              </a:rPr>
              <a:t>) and 153 </a:t>
            </a:r>
            <a:r>
              <a:rPr lang="en-US" altLang="en-US" dirty="0" err="1">
                <a:solidFill>
                  <a:srgbClr val="000000"/>
                </a:solidFill>
              </a:rPr>
              <a:t>kPa</a:t>
            </a:r>
            <a:r>
              <a:rPr lang="en-US" altLang="en-US" dirty="0">
                <a:solidFill>
                  <a:srgbClr val="000000"/>
                </a:solidFill>
              </a:rPr>
              <a:t> (</a:t>
            </a:r>
            <a:r>
              <a:rPr lang="en-US" altLang="en-US" dirty="0">
                <a:solidFill>
                  <a:srgbClr val="B54C8C"/>
                </a:solidFill>
              </a:rPr>
              <a:t>P</a:t>
            </a:r>
            <a:r>
              <a:rPr lang="en-US" baseline="-25000" dirty="0">
                <a:solidFill>
                  <a:srgbClr val="B54C8C"/>
                </a:solidFill>
              </a:rPr>
              <a:t>1</a:t>
            </a:r>
            <a:r>
              <a:rPr lang="en-US" altLang="en-US" dirty="0">
                <a:solidFill>
                  <a:srgbClr val="000000"/>
                </a:solidFill>
              </a:rPr>
              <a:t>) pressure. What would the </a:t>
            </a:r>
            <a:r>
              <a:rPr lang="en-US" altLang="en-US" b="1" dirty="0">
                <a:solidFill>
                  <a:srgbClr val="FFFF00"/>
                </a:solidFill>
                <a:effectLst>
                  <a:outerShdw blurRad="38100" dist="38100" dir="2700000" algn="tl">
                    <a:srgbClr val="000000">
                      <a:alpha val="43137"/>
                    </a:srgbClr>
                  </a:outerShdw>
                </a:effectLst>
              </a:rPr>
              <a:t>volume</a:t>
            </a:r>
            <a:r>
              <a:rPr lang="en-US" altLang="en-US" dirty="0">
                <a:solidFill>
                  <a:srgbClr val="000000"/>
                </a:solidFill>
              </a:rPr>
              <a:t> (</a:t>
            </a:r>
            <a:r>
              <a:rPr lang="en-US" dirty="0">
                <a:solidFill>
                  <a:srgbClr val="B54C8C"/>
                </a:solidFill>
              </a:rPr>
              <a:t>V</a:t>
            </a:r>
            <a:r>
              <a:rPr lang="en-US" baseline="-25000" dirty="0">
                <a:solidFill>
                  <a:srgbClr val="B54C8C"/>
                </a:solidFill>
              </a:rPr>
              <a:t>2</a:t>
            </a:r>
            <a:r>
              <a:rPr lang="en-US" altLang="en-US" dirty="0">
                <a:solidFill>
                  <a:srgbClr val="000000"/>
                </a:solidFill>
              </a:rPr>
              <a:t>) be at standard temperature (</a:t>
            </a:r>
            <a:r>
              <a:rPr lang="en-US" altLang="en-US" dirty="0">
                <a:solidFill>
                  <a:srgbClr val="B54C8C"/>
                </a:solidFill>
              </a:rPr>
              <a:t>T</a:t>
            </a:r>
            <a:r>
              <a:rPr lang="en-US" altLang="en-US" baseline="-25000" dirty="0">
                <a:solidFill>
                  <a:srgbClr val="B54C8C"/>
                </a:solidFill>
              </a:rPr>
              <a:t>2</a:t>
            </a:r>
            <a:r>
              <a:rPr lang="en-US" altLang="en-US" dirty="0">
                <a:solidFill>
                  <a:srgbClr val="000000"/>
                </a:solidFill>
              </a:rPr>
              <a:t>) and pressure (STP) (</a:t>
            </a:r>
            <a:r>
              <a:rPr lang="en-US" altLang="en-US" dirty="0">
                <a:solidFill>
                  <a:srgbClr val="B54C8C"/>
                </a:solidFill>
              </a:rPr>
              <a:t>P</a:t>
            </a:r>
            <a:r>
              <a:rPr lang="en-US" altLang="en-US" baseline="-25000" dirty="0">
                <a:solidFill>
                  <a:srgbClr val="B54C8C"/>
                </a:solidFill>
              </a:rPr>
              <a:t>2</a:t>
            </a:r>
            <a:r>
              <a:rPr lang="en-US" altLang="en-US" dirty="0">
                <a:solidFill>
                  <a:srgbClr val="000000"/>
                </a:solidFill>
              </a:rPr>
              <a:t>) ?</a:t>
            </a:r>
          </a:p>
        </p:txBody>
      </p:sp>
      <p:pic>
        <p:nvPicPr>
          <p:cNvPr id="2" name="Picture 1"/>
          <p:cNvPicPr>
            <a:picLocks noChangeAspect="1"/>
          </p:cNvPicPr>
          <p:nvPr/>
        </p:nvPicPr>
        <p:blipFill>
          <a:blip r:embed="rId3"/>
          <a:stretch>
            <a:fillRect/>
          </a:stretch>
        </p:blipFill>
        <p:spPr>
          <a:xfrm>
            <a:off x="2743219" y="2016467"/>
            <a:ext cx="3886285" cy="2631733"/>
          </a:xfrm>
          <a:prstGeom prst="rect">
            <a:avLst/>
          </a:prstGeom>
        </p:spPr>
      </p:pic>
      <p:pic>
        <p:nvPicPr>
          <p:cNvPr id="3" name="Picture 2"/>
          <p:cNvPicPr>
            <a:picLocks noChangeAspect="1"/>
          </p:cNvPicPr>
          <p:nvPr/>
        </p:nvPicPr>
        <p:blipFill>
          <a:blip r:embed="rId4"/>
          <a:stretch>
            <a:fillRect/>
          </a:stretch>
        </p:blipFill>
        <p:spPr>
          <a:xfrm>
            <a:off x="2590819" y="4871858"/>
            <a:ext cx="5302857" cy="1605142"/>
          </a:xfrm>
          <a:prstGeom prst="rect">
            <a:avLst/>
          </a:prstGeom>
        </p:spPr>
      </p:pic>
      <p:sp>
        <p:nvSpPr>
          <p:cNvPr id="4" name="Footer Placeholder 3"/>
          <p:cNvSpPr>
            <a:spLocks noGrp="1"/>
          </p:cNvSpPr>
          <p:nvPr>
            <p:ph type="ftr" sz="quarter" idx="10"/>
          </p:nvPr>
        </p:nvSpPr>
        <p:spPr/>
        <p:txBody>
          <a:bodyPr/>
          <a:lstStyle/>
          <a:p>
            <a:r>
              <a:rPr lang="en-US" altLang="en-US">
                <a:solidFill>
                  <a:srgbClr val="000000"/>
                </a:solidFill>
              </a:rPr>
              <a:t>Chapter 14 Gas Laws</a:t>
            </a:r>
          </a:p>
        </p:txBody>
      </p:sp>
      <p:sp>
        <p:nvSpPr>
          <p:cNvPr id="8" name="Text Box 3"/>
          <p:cNvSpPr txBox="1">
            <a:spLocks noChangeArrowheads="1"/>
          </p:cNvSpPr>
          <p:nvPr/>
        </p:nvSpPr>
        <p:spPr bwMode="auto">
          <a:xfrm>
            <a:off x="2362201" y="87452"/>
            <a:ext cx="4419599" cy="44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lgn="ctr">
              <a:spcBef>
                <a:spcPct val="50000"/>
              </a:spcBef>
            </a:pPr>
            <a:r>
              <a:rPr lang="en-US" altLang="en-US" dirty="0">
                <a:solidFill>
                  <a:srgbClr val="C00000"/>
                </a:solidFill>
                <a:effectLst>
                  <a:outerShdw blurRad="38100" dist="38100" dir="2700000" algn="tl">
                    <a:srgbClr val="000000">
                      <a:alpha val="43137"/>
                    </a:srgbClr>
                  </a:outerShdw>
                </a:effectLst>
              </a:rPr>
              <a:t>Combined Gas Law Problem 1</a:t>
            </a:r>
          </a:p>
        </p:txBody>
      </p:sp>
      <p:sp>
        <p:nvSpPr>
          <p:cNvPr id="9" name="Oval 8"/>
          <p:cNvSpPr/>
          <p:nvPr/>
        </p:nvSpPr>
        <p:spPr bwMode="auto">
          <a:xfrm>
            <a:off x="5867400" y="1997814"/>
            <a:ext cx="533400" cy="59298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50C8EF3E-A39A-4AC5-97B1-5D342165794A}"/>
              </a:ext>
            </a:extLst>
          </p:cNvPr>
          <p:cNvSpPr txBox="1"/>
          <p:nvPr/>
        </p:nvSpPr>
        <p:spPr>
          <a:xfrm>
            <a:off x="381000" y="2743200"/>
            <a:ext cx="1828800" cy="1154162"/>
          </a:xfrm>
          <a:prstGeom prst="rect">
            <a:avLst/>
          </a:prstGeom>
          <a:noFill/>
        </p:spPr>
        <p:txBody>
          <a:bodyPr wrap="square" rtlCol="0">
            <a:spAutoFit/>
          </a:bodyPr>
          <a:lstStyle/>
          <a:p>
            <a:r>
              <a:rPr lang="en-US" dirty="0">
                <a:solidFill>
                  <a:srgbClr val="FF0000"/>
                </a:solidFill>
              </a:rPr>
              <a:t>STP</a:t>
            </a:r>
          </a:p>
          <a:p>
            <a:r>
              <a:rPr lang="en-US" dirty="0">
                <a:solidFill>
                  <a:srgbClr val="FF0000"/>
                </a:solidFill>
              </a:rPr>
              <a:t>273 K</a:t>
            </a:r>
          </a:p>
          <a:p>
            <a:r>
              <a:rPr lang="en-US" dirty="0">
                <a:solidFill>
                  <a:srgbClr val="FF0000"/>
                </a:solidFill>
              </a:rPr>
              <a:t>101.3 kPa</a:t>
            </a:r>
          </a:p>
        </p:txBody>
      </p:sp>
    </p:spTree>
    <p:extLst>
      <p:ext uri="{BB962C8B-B14F-4D97-AF65-F5344CB8AC3E}">
        <p14:creationId xmlns:p14="http://schemas.microsoft.com/office/powerpoint/2010/main" val="34179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3" name="Text Box 3"/>
          <p:cNvSpPr txBox="1">
            <a:spLocks noChangeArrowheads="1"/>
          </p:cNvSpPr>
          <p:nvPr/>
        </p:nvSpPr>
        <p:spPr bwMode="auto">
          <a:xfrm>
            <a:off x="990600" y="1066805"/>
            <a:ext cx="7391401" cy="80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29" tIns="45615" rIns="91229" bIns="45615">
            <a:spAutoFit/>
          </a:bodyPr>
          <a:lstStyle/>
          <a:p>
            <a:pPr>
              <a:spcBef>
                <a:spcPct val="50000"/>
              </a:spcBef>
            </a:pPr>
            <a:r>
              <a:rPr lang="en-US" altLang="en-US" dirty="0">
                <a:solidFill>
                  <a:srgbClr val="000000"/>
                </a:solidFill>
              </a:rPr>
              <a:t>Which of the following equations could be used to correctly calculate the final temperature of a gas? </a:t>
            </a:r>
          </a:p>
        </p:txBody>
      </p:sp>
      <p:sp>
        <p:nvSpPr>
          <p:cNvPr id="189444" name="Text Box 4"/>
          <p:cNvSpPr txBox="1">
            <a:spLocks noChangeArrowheads="1"/>
          </p:cNvSpPr>
          <p:nvPr/>
        </p:nvSpPr>
        <p:spPr bwMode="auto">
          <a:xfrm>
            <a:off x="1066801" y="2667004"/>
            <a:ext cx="990600" cy="3499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29" tIns="45615" rIns="91229" bIns="45615">
            <a:spAutoFit/>
          </a:bodyPr>
          <a:lstStyle/>
          <a:p>
            <a:pPr>
              <a:lnSpc>
                <a:spcPct val="130000"/>
              </a:lnSpc>
              <a:spcBef>
                <a:spcPct val="100000"/>
              </a:spcBef>
            </a:pPr>
            <a:r>
              <a:rPr lang="en-US" altLang="en-US" sz="2700" dirty="0">
                <a:solidFill>
                  <a:srgbClr val="000000"/>
                </a:solidFill>
              </a:rPr>
              <a:t>A.</a:t>
            </a:r>
          </a:p>
          <a:p>
            <a:pPr>
              <a:lnSpc>
                <a:spcPct val="130000"/>
              </a:lnSpc>
              <a:spcBef>
                <a:spcPct val="100000"/>
              </a:spcBef>
            </a:pPr>
            <a:r>
              <a:rPr lang="en-US" altLang="en-US" sz="2700" dirty="0">
                <a:solidFill>
                  <a:srgbClr val="000000"/>
                </a:solidFill>
              </a:rPr>
              <a:t>B.</a:t>
            </a:r>
          </a:p>
          <a:p>
            <a:pPr>
              <a:lnSpc>
                <a:spcPct val="130000"/>
              </a:lnSpc>
              <a:spcBef>
                <a:spcPct val="100000"/>
              </a:spcBef>
            </a:pPr>
            <a:r>
              <a:rPr lang="en-US" altLang="en-US" sz="2700" dirty="0">
                <a:solidFill>
                  <a:srgbClr val="000000"/>
                </a:solidFill>
              </a:rPr>
              <a:t>C.</a:t>
            </a:r>
          </a:p>
          <a:p>
            <a:pPr>
              <a:lnSpc>
                <a:spcPct val="130000"/>
              </a:lnSpc>
              <a:spcBef>
                <a:spcPct val="100000"/>
              </a:spcBef>
            </a:pPr>
            <a:r>
              <a:rPr lang="en-US" altLang="en-US" sz="2700" dirty="0">
                <a:solidFill>
                  <a:srgbClr val="000000"/>
                </a:solidFill>
              </a:rPr>
              <a:t>D.</a:t>
            </a:r>
          </a:p>
        </p:txBody>
      </p:sp>
      <p:grpSp>
        <p:nvGrpSpPr>
          <p:cNvPr id="189455" name="Group 15"/>
          <p:cNvGrpSpPr>
            <a:grpSpLocks/>
          </p:cNvGrpSpPr>
          <p:nvPr/>
        </p:nvGrpSpPr>
        <p:grpSpPr bwMode="auto">
          <a:xfrm>
            <a:off x="1600201" y="2514600"/>
            <a:ext cx="3276599" cy="965200"/>
            <a:chOff x="2352" y="2352"/>
            <a:chExt cx="2064" cy="608"/>
          </a:xfrm>
        </p:grpSpPr>
        <p:sp>
          <p:nvSpPr>
            <p:cNvPr id="189446" name="Text Box 6"/>
            <p:cNvSpPr txBox="1">
              <a:spLocks noChangeArrowheads="1"/>
            </p:cNvSpPr>
            <p:nvPr/>
          </p:nvSpPr>
          <p:spPr bwMode="auto">
            <a:xfrm>
              <a:off x="2352" y="2496"/>
              <a:ext cx="6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700" i="1">
                  <a:solidFill>
                    <a:srgbClr val="000000"/>
                  </a:solidFill>
                </a:rPr>
                <a:t>T</a:t>
              </a:r>
              <a:r>
                <a:rPr lang="en-US" altLang="en-US" sz="2700" i="1" baseline="-25000">
                  <a:solidFill>
                    <a:srgbClr val="000000"/>
                  </a:solidFill>
                </a:rPr>
                <a:t>2 </a:t>
              </a:r>
              <a:r>
                <a:rPr lang="en-US" altLang="en-US" sz="2700">
                  <a:solidFill>
                    <a:srgbClr val="000000"/>
                  </a:solidFill>
                </a:rPr>
                <a:t>= </a:t>
              </a:r>
            </a:p>
          </p:txBody>
        </p:sp>
        <p:sp>
          <p:nvSpPr>
            <p:cNvPr id="189447" name="Text Box 7"/>
            <p:cNvSpPr txBox="1">
              <a:spLocks noChangeArrowheads="1"/>
            </p:cNvSpPr>
            <p:nvPr/>
          </p:nvSpPr>
          <p:spPr bwMode="auto">
            <a:xfrm>
              <a:off x="3168" y="2640"/>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a:solidFill>
                    <a:srgbClr val="000000"/>
                  </a:solidFill>
                </a:rPr>
                <a:t>P</a:t>
              </a:r>
              <a:r>
                <a:rPr lang="en-US" altLang="en-US" sz="2700" baseline="-25000">
                  <a:solidFill>
                    <a:srgbClr val="000000"/>
                  </a:solidFill>
                </a:rPr>
                <a:t>2</a:t>
              </a:r>
              <a:r>
                <a:rPr lang="en-US" altLang="en-US" sz="2700">
                  <a:solidFill>
                    <a:srgbClr val="000000"/>
                  </a:solidFill>
                </a:rPr>
                <a:t> </a:t>
              </a:r>
              <a:r>
                <a:rPr lang="en-US" altLang="en-US" sz="2700">
                  <a:solidFill>
                    <a:srgbClr val="000000"/>
                  </a:solidFill>
                  <a:sym typeface="Symbol" panose="05050102010706020507" pitchFamily="18" charset="2"/>
                </a:rPr>
                <a:t></a:t>
              </a:r>
              <a:r>
                <a:rPr lang="en-US" altLang="en-US" sz="2700" i="1">
                  <a:solidFill>
                    <a:srgbClr val="000000"/>
                  </a:solidFill>
                </a:rPr>
                <a:t> T</a:t>
              </a:r>
              <a:r>
                <a:rPr lang="en-US" altLang="en-US" sz="2700" baseline="-25000">
                  <a:solidFill>
                    <a:srgbClr val="000000"/>
                  </a:solidFill>
                </a:rPr>
                <a:t>1</a:t>
              </a:r>
              <a:endParaRPr lang="en-US" altLang="en-US" sz="2700">
                <a:solidFill>
                  <a:srgbClr val="000000"/>
                </a:solidFill>
              </a:endParaRPr>
            </a:p>
          </p:txBody>
        </p:sp>
        <p:sp>
          <p:nvSpPr>
            <p:cNvPr id="189448" name="Line 8"/>
            <p:cNvSpPr>
              <a:spLocks noChangeShapeType="1"/>
            </p:cNvSpPr>
            <p:nvPr/>
          </p:nvSpPr>
          <p:spPr bwMode="auto">
            <a:xfrm>
              <a:off x="2880" y="2688"/>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89449" name="Text Box 9"/>
            <p:cNvSpPr txBox="1">
              <a:spLocks noChangeArrowheads="1"/>
            </p:cNvSpPr>
            <p:nvPr/>
          </p:nvSpPr>
          <p:spPr bwMode="auto">
            <a:xfrm>
              <a:off x="2928" y="2352"/>
              <a:ext cx="148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a:solidFill>
                    <a:srgbClr val="000000"/>
                  </a:solidFill>
                </a:rPr>
                <a:t>V</a:t>
              </a:r>
              <a:r>
                <a:rPr lang="en-US" altLang="en-US" sz="2700" baseline="-25000">
                  <a:solidFill>
                    <a:srgbClr val="000000"/>
                  </a:solidFill>
                </a:rPr>
                <a:t>1</a:t>
              </a:r>
              <a:r>
                <a:rPr lang="en-US" altLang="en-US" sz="2700">
                  <a:solidFill>
                    <a:srgbClr val="000000"/>
                  </a:solidFill>
                </a:rPr>
                <a:t> </a:t>
              </a:r>
              <a:r>
                <a:rPr lang="en-US" altLang="en-US" sz="2700">
                  <a:solidFill>
                    <a:srgbClr val="000000"/>
                  </a:solidFill>
                  <a:sym typeface="Symbol" panose="05050102010706020507" pitchFamily="18" charset="2"/>
                </a:rPr>
                <a:t></a:t>
              </a:r>
              <a:r>
                <a:rPr lang="en-US" altLang="en-US" sz="2700" i="1">
                  <a:solidFill>
                    <a:srgbClr val="000000"/>
                  </a:solidFill>
                </a:rPr>
                <a:t> P</a:t>
              </a:r>
              <a:r>
                <a:rPr lang="en-US" altLang="en-US" sz="2700" baseline="-25000">
                  <a:solidFill>
                    <a:srgbClr val="000000"/>
                  </a:solidFill>
                </a:rPr>
                <a:t>1</a:t>
              </a:r>
              <a:r>
                <a:rPr lang="en-US" altLang="en-US" sz="2700">
                  <a:solidFill>
                    <a:srgbClr val="000000"/>
                  </a:solidFill>
                </a:rPr>
                <a:t> </a:t>
              </a:r>
              <a:r>
                <a:rPr lang="en-US" altLang="en-US" sz="2700">
                  <a:solidFill>
                    <a:srgbClr val="000000"/>
                  </a:solidFill>
                  <a:sym typeface="Symbol" panose="05050102010706020507" pitchFamily="18" charset="2"/>
                </a:rPr>
                <a:t> </a:t>
              </a:r>
              <a:r>
                <a:rPr lang="en-US" altLang="en-US" sz="2700" i="1">
                  <a:solidFill>
                    <a:srgbClr val="000000"/>
                  </a:solidFill>
                  <a:sym typeface="Symbol" panose="05050102010706020507" pitchFamily="18" charset="2"/>
                </a:rPr>
                <a:t>V</a:t>
              </a:r>
              <a:r>
                <a:rPr lang="en-US" altLang="en-US" sz="2700" baseline="-25000">
                  <a:solidFill>
                    <a:srgbClr val="000000"/>
                  </a:solidFill>
                  <a:sym typeface="Symbol" panose="05050102010706020507" pitchFamily="18" charset="2"/>
                </a:rPr>
                <a:t>2</a:t>
              </a:r>
              <a:endParaRPr lang="en-US" altLang="en-US" sz="2700">
                <a:solidFill>
                  <a:srgbClr val="000000"/>
                </a:solidFill>
                <a:sym typeface="Symbol" panose="05050102010706020507" pitchFamily="18" charset="2"/>
              </a:endParaRPr>
            </a:p>
          </p:txBody>
        </p:sp>
      </p:grpSp>
      <p:grpSp>
        <p:nvGrpSpPr>
          <p:cNvPr id="189456" name="Group 16"/>
          <p:cNvGrpSpPr>
            <a:grpSpLocks/>
          </p:cNvGrpSpPr>
          <p:nvPr/>
        </p:nvGrpSpPr>
        <p:grpSpPr bwMode="auto">
          <a:xfrm>
            <a:off x="1600201" y="3505200"/>
            <a:ext cx="3276599" cy="965200"/>
            <a:chOff x="2352" y="2352"/>
            <a:chExt cx="2064" cy="608"/>
          </a:xfrm>
        </p:grpSpPr>
        <p:sp>
          <p:nvSpPr>
            <p:cNvPr id="189457" name="Text Box 17"/>
            <p:cNvSpPr txBox="1">
              <a:spLocks noChangeArrowheads="1"/>
            </p:cNvSpPr>
            <p:nvPr/>
          </p:nvSpPr>
          <p:spPr bwMode="auto">
            <a:xfrm>
              <a:off x="2352" y="2496"/>
              <a:ext cx="6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700" i="1">
                  <a:solidFill>
                    <a:srgbClr val="000000"/>
                  </a:solidFill>
                </a:rPr>
                <a:t>T</a:t>
              </a:r>
              <a:r>
                <a:rPr lang="en-US" altLang="en-US" sz="2700" i="1" baseline="-25000">
                  <a:solidFill>
                    <a:srgbClr val="000000"/>
                  </a:solidFill>
                </a:rPr>
                <a:t>2 </a:t>
              </a:r>
              <a:r>
                <a:rPr lang="en-US" altLang="en-US" sz="2700">
                  <a:solidFill>
                    <a:srgbClr val="000000"/>
                  </a:solidFill>
                </a:rPr>
                <a:t>= </a:t>
              </a:r>
            </a:p>
          </p:txBody>
        </p:sp>
        <p:sp>
          <p:nvSpPr>
            <p:cNvPr id="189458" name="Text Box 18"/>
            <p:cNvSpPr txBox="1">
              <a:spLocks noChangeArrowheads="1"/>
            </p:cNvSpPr>
            <p:nvPr/>
          </p:nvSpPr>
          <p:spPr bwMode="auto">
            <a:xfrm>
              <a:off x="3168" y="2640"/>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a:solidFill>
                    <a:srgbClr val="000000"/>
                  </a:solidFill>
                </a:rPr>
                <a:t>V</a:t>
              </a:r>
              <a:r>
                <a:rPr lang="en-US" altLang="en-US" sz="2700" baseline="-25000">
                  <a:solidFill>
                    <a:srgbClr val="000000"/>
                  </a:solidFill>
                </a:rPr>
                <a:t>1</a:t>
              </a:r>
              <a:r>
                <a:rPr lang="en-US" altLang="en-US" sz="2700">
                  <a:solidFill>
                    <a:srgbClr val="000000"/>
                  </a:solidFill>
                </a:rPr>
                <a:t> </a:t>
              </a:r>
              <a:r>
                <a:rPr lang="en-US" altLang="en-US" sz="2700">
                  <a:solidFill>
                    <a:srgbClr val="000000"/>
                  </a:solidFill>
                  <a:sym typeface="Symbol" panose="05050102010706020507" pitchFamily="18" charset="2"/>
                </a:rPr>
                <a:t></a:t>
              </a:r>
              <a:r>
                <a:rPr lang="en-US" altLang="en-US" sz="2700" i="1">
                  <a:solidFill>
                    <a:srgbClr val="000000"/>
                  </a:solidFill>
                </a:rPr>
                <a:t> P</a:t>
              </a:r>
              <a:r>
                <a:rPr lang="en-US" altLang="en-US" sz="2700" baseline="-25000">
                  <a:solidFill>
                    <a:srgbClr val="000000"/>
                  </a:solidFill>
                </a:rPr>
                <a:t>1</a:t>
              </a:r>
              <a:endParaRPr lang="en-US" altLang="en-US" sz="2700">
                <a:solidFill>
                  <a:srgbClr val="000000"/>
                </a:solidFill>
              </a:endParaRPr>
            </a:p>
          </p:txBody>
        </p:sp>
        <p:sp>
          <p:nvSpPr>
            <p:cNvPr id="189459" name="Line 19"/>
            <p:cNvSpPr>
              <a:spLocks noChangeShapeType="1"/>
            </p:cNvSpPr>
            <p:nvPr/>
          </p:nvSpPr>
          <p:spPr bwMode="auto">
            <a:xfrm>
              <a:off x="2880" y="2688"/>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89460" name="Text Box 20"/>
            <p:cNvSpPr txBox="1">
              <a:spLocks noChangeArrowheads="1"/>
            </p:cNvSpPr>
            <p:nvPr/>
          </p:nvSpPr>
          <p:spPr bwMode="auto">
            <a:xfrm>
              <a:off x="2928" y="2352"/>
              <a:ext cx="148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dirty="0">
                  <a:solidFill>
                    <a:srgbClr val="000000"/>
                  </a:solidFill>
                </a:rPr>
                <a:t>V</a:t>
              </a:r>
              <a:r>
                <a:rPr lang="en-US" altLang="en-US" sz="2700" baseline="-25000" dirty="0">
                  <a:solidFill>
                    <a:srgbClr val="000000"/>
                  </a:solidFill>
                </a:rPr>
                <a:t>2</a:t>
              </a:r>
              <a:r>
                <a:rPr lang="en-US" altLang="en-US" sz="2700" dirty="0">
                  <a:solidFill>
                    <a:srgbClr val="000000"/>
                  </a:solidFill>
                </a:rPr>
                <a:t> </a:t>
              </a:r>
              <a:r>
                <a:rPr lang="en-US" altLang="en-US" sz="2700" dirty="0">
                  <a:solidFill>
                    <a:srgbClr val="000000"/>
                  </a:solidFill>
                  <a:sym typeface="Symbol" panose="05050102010706020507" pitchFamily="18" charset="2"/>
                </a:rPr>
                <a:t></a:t>
              </a:r>
              <a:r>
                <a:rPr lang="en-US" altLang="en-US" sz="2700" i="1" dirty="0">
                  <a:solidFill>
                    <a:srgbClr val="000000"/>
                  </a:solidFill>
                </a:rPr>
                <a:t> P</a:t>
              </a:r>
              <a:r>
                <a:rPr lang="en-US" altLang="en-US" sz="2700" baseline="-25000" dirty="0">
                  <a:solidFill>
                    <a:srgbClr val="000000"/>
                  </a:solidFill>
                </a:rPr>
                <a:t>2</a:t>
              </a:r>
              <a:r>
                <a:rPr lang="en-US" altLang="en-US" sz="2700" dirty="0">
                  <a:solidFill>
                    <a:srgbClr val="000000"/>
                  </a:solidFill>
                </a:rPr>
                <a:t> </a:t>
              </a:r>
              <a:r>
                <a:rPr lang="en-US" altLang="en-US" sz="2700" dirty="0">
                  <a:solidFill>
                    <a:srgbClr val="000000"/>
                  </a:solidFill>
                  <a:sym typeface="Symbol" panose="05050102010706020507" pitchFamily="18" charset="2"/>
                </a:rPr>
                <a:t> </a:t>
              </a:r>
              <a:r>
                <a:rPr lang="en-US" altLang="en-US" sz="2700" i="1" dirty="0">
                  <a:solidFill>
                    <a:srgbClr val="000000"/>
                  </a:solidFill>
                  <a:sym typeface="Symbol" panose="05050102010706020507" pitchFamily="18" charset="2"/>
                </a:rPr>
                <a:t>T</a:t>
              </a:r>
              <a:r>
                <a:rPr lang="en-US" altLang="en-US" sz="2700" baseline="-25000" dirty="0">
                  <a:solidFill>
                    <a:srgbClr val="000000"/>
                  </a:solidFill>
                  <a:sym typeface="Symbol" panose="05050102010706020507" pitchFamily="18" charset="2"/>
                </a:rPr>
                <a:t>1</a:t>
              </a:r>
              <a:endParaRPr lang="en-US" altLang="en-US" sz="2700" dirty="0">
                <a:solidFill>
                  <a:srgbClr val="000000"/>
                </a:solidFill>
                <a:sym typeface="Symbol" panose="05050102010706020507" pitchFamily="18" charset="2"/>
              </a:endParaRPr>
            </a:p>
          </p:txBody>
        </p:sp>
      </p:grpSp>
      <p:grpSp>
        <p:nvGrpSpPr>
          <p:cNvPr id="189461" name="Group 21"/>
          <p:cNvGrpSpPr>
            <a:grpSpLocks/>
          </p:cNvGrpSpPr>
          <p:nvPr/>
        </p:nvGrpSpPr>
        <p:grpSpPr bwMode="auto">
          <a:xfrm>
            <a:off x="1600201" y="4495800"/>
            <a:ext cx="3276599" cy="965200"/>
            <a:chOff x="2352" y="2352"/>
            <a:chExt cx="2064" cy="608"/>
          </a:xfrm>
        </p:grpSpPr>
        <p:sp>
          <p:nvSpPr>
            <p:cNvPr id="189462" name="Text Box 22"/>
            <p:cNvSpPr txBox="1">
              <a:spLocks noChangeArrowheads="1"/>
            </p:cNvSpPr>
            <p:nvPr/>
          </p:nvSpPr>
          <p:spPr bwMode="auto">
            <a:xfrm>
              <a:off x="2352" y="2496"/>
              <a:ext cx="6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700" i="1">
                  <a:solidFill>
                    <a:srgbClr val="000000"/>
                  </a:solidFill>
                </a:rPr>
                <a:t>T</a:t>
              </a:r>
              <a:r>
                <a:rPr lang="en-US" altLang="en-US" sz="2700" i="1" baseline="-25000">
                  <a:solidFill>
                    <a:srgbClr val="000000"/>
                  </a:solidFill>
                </a:rPr>
                <a:t>2 </a:t>
              </a:r>
              <a:r>
                <a:rPr lang="en-US" altLang="en-US" sz="2700">
                  <a:solidFill>
                    <a:srgbClr val="000000"/>
                  </a:solidFill>
                </a:rPr>
                <a:t>= </a:t>
              </a:r>
            </a:p>
          </p:txBody>
        </p:sp>
        <p:sp>
          <p:nvSpPr>
            <p:cNvPr id="189463" name="Text Box 23"/>
            <p:cNvSpPr txBox="1">
              <a:spLocks noChangeArrowheads="1"/>
            </p:cNvSpPr>
            <p:nvPr/>
          </p:nvSpPr>
          <p:spPr bwMode="auto">
            <a:xfrm>
              <a:off x="3168" y="2640"/>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a:solidFill>
                    <a:srgbClr val="000000"/>
                  </a:solidFill>
                </a:rPr>
                <a:t>V</a:t>
              </a:r>
              <a:r>
                <a:rPr lang="en-US" altLang="en-US" sz="2700" baseline="-25000">
                  <a:solidFill>
                    <a:srgbClr val="000000"/>
                  </a:solidFill>
                </a:rPr>
                <a:t>1</a:t>
              </a:r>
              <a:r>
                <a:rPr lang="en-US" altLang="en-US" sz="2700">
                  <a:solidFill>
                    <a:srgbClr val="000000"/>
                  </a:solidFill>
                </a:rPr>
                <a:t> </a:t>
              </a:r>
              <a:r>
                <a:rPr lang="en-US" altLang="en-US" sz="2700">
                  <a:solidFill>
                    <a:srgbClr val="000000"/>
                  </a:solidFill>
                  <a:sym typeface="Symbol" panose="05050102010706020507" pitchFamily="18" charset="2"/>
                </a:rPr>
                <a:t></a:t>
              </a:r>
              <a:r>
                <a:rPr lang="en-US" altLang="en-US" sz="2700" i="1">
                  <a:solidFill>
                    <a:srgbClr val="000000"/>
                  </a:solidFill>
                </a:rPr>
                <a:t> P</a:t>
              </a:r>
              <a:r>
                <a:rPr lang="en-US" altLang="en-US" sz="2700" baseline="-25000">
                  <a:solidFill>
                    <a:srgbClr val="000000"/>
                  </a:solidFill>
                </a:rPr>
                <a:t>2</a:t>
              </a:r>
              <a:endParaRPr lang="en-US" altLang="en-US" sz="2700">
                <a:solidFill>
                  <a:srgbClr val="000000"/>
                </a:solidFill>
              </a:endParaRPr>
            </a:p>
          </p:txBody>
        </p:sp>
        <p:sp>
          <p:nvSpPr>
            <p:cNvPr id="189464" name="Line 24"/>
            <p:cNvSpPr>
              <a:spLocks noChangeShapeType="1"/>
            </p:cNvSpPr>
            <p:nvPr/>
          </p:nvSpPr>
          <p:spPr bwMode="auto">
            <a:xfrm>
              <a:off x="2880" y="2688"/>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89465" name="Text Box 25"/>
            <p:cNvSpPr txBox="1">
              <a:spLocks noChangeArrowheads="1"/>
            </p:cNvSpPr>
            <p:nvPr/>
          </p:nvSpPr>
          <p:spPr bwMode="auto">
            <a:xfrm>
              <a:off x="2928" y="2352"/>
              <a:ext cx="148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dirty="0">
                  <a:solidFill>
                    <a:srgbClr val="000000"/>
                  </a:solidFill>
                </a:rPr>
                <a:t>V</a:t>
              </a:r>
              <a:r>
                <a:rPr lang="en-US" altLang="en-US" sz="2700" baseline="-25000" dirty="0">
                  <a:solidFill>
                    <a:srgbClr val="000000"/>
                  </a:solidFill>
                </a:rPr>
                <a:t>2</a:t>
              </a:r>
              <a:r>
                <a:rPr lang="en-US" altLang="en-US" sz="2700" dirty="0">
                  <a:solidFill>
                    <a:srgbClr val="000000"/>
                  </a:solidFill>
                </a:rPr>
                <a:t> </a:t>
              </a:r>
              <a:r>
                <a:rPr lang="en-US" altLang="en-US" sz="2700" dirty="0">
                  <a:solidFill>
                    <a:srgbClr val="000000"/>
                  </a:solidFill>
                  <a:sym typeface="Symbol" panose="05050102010706020507" pitchFamily="18" charset="2"/>
                </a:rPr>
                <a:t></a:t>
              </a:r>
              <a:r>
                <a:rPr lang="en-US" altLang="en-US" sz="2700" i="1" dirty="0">
                  <a:solidFill>
                    <a:srgbClr val="000000"/>
                  </a:solidFill>
                </a:rPr>
                <a:t> P</a:t>
              </a:r>
              <a:r>
                <a:rPr lang="en-US" altLang="en-US" sz="2700" baseline="-25000" dirty="0">
                  <a:solidFill>
                    <a:srgbClr val="000000"/>
                  </a:solidFill>
                </a:rPr>
                <a:t>1</a:t>
              </a:r>
              <a:r>
                <a:rPr lang="en-US" altLang="en-US" sz="2700" dirty="0">
                  <a:solidFill>
                    <a:srgbClr val="000000"/>
                  </a:solidFill>
                </a:rPr>
                <a:t> </a:t>
              </a:r>
              <a:r>
                <a:rPr lang="en-US" altLang="en-US" sz="2700" dirty="0">
                  <a:solidFill>
                    <a:srgbClr val="000000"/>
                  </a:solidFill>
                  <a:sym typeface="Symbol" panose="05050102010706020507" pitchFamily="18" charset="2"/>
                </a:rPr>
                <a:t> </a:t>
              </a:r>
              <a:r>
                <a:rPr lang="en-US" altLang="en-US" sz="2700" i="1" dirty="0">
                  <a:solidFill>
                    <a:srgbClr val="000000"/>
                  </a:solidFill>
                  <a:sym typeface="Symbol" panose="05050102010706020507" pitchFamily="18" charset="2"/>
                </a:rPr>
                <a:t>T</a:t>
              </a:r>
              <a:r>
                <a:rPr lang="en-US" altLang="en-US" sz="2700" baseline="-25000" dirty="0">
                  <a:solidFill>
                    <a:srgbClr val="000000"/>
                  </a:solidFill>
                  <a:sym typeface="Symbol" panose="05050102010706020507" pitchFamily="18" charset="2"/>
                </a:rPr>
                <a:t>1</a:t>
              </a:r>
              <a:endParaRPr lang="en-US" altLang="en-US" sz="2700" dirty="0">
                <a:solidFill>
                  <a:srgbClr val="000000"/>
                </a:solidFill>
                <a:sym typeface="Symbol" panose="05050102010706020507" pitchFamily="18" charset="2"/>
              </a:endParaRPr>
            </a:p>
          </p:txBody>
        </p:sp>
      </p:grpSp>
      <p:grpSp>
        <p:nvGrpSpPr>
          <p:cNvPr id="189466" name="Group 26"/>
          <p:cNvGrpSpPr>
            <a:grpSpLocks/>
          </p:cNvGrpSpPr>
          <p:nvPr/>
        </p:nvGrpSpPr>
        <p:grpSpPr bwMode="auto">
          <a:xfrm>
            <a:off x="1676400" y="5486400"/>
            <a:ext cx="3276599" cy="965200"/>
            <a:chOff x="2352" y="2352"/>
            <a:chExt cx="2064" cy="608"/>
          </a:xfrm>
        </p:grpSpPr>
        <p:sp>
          <p:nvSpPr>
            <p:cNvPr id="189467" name="Text Box 27"/>
            <p:cNvSpPr txBox="1">
              <a:spLocks noChangeArrowheads="1"/>
            </p:cNvSpPr>
            <p:nvPr/>
          </p:nvSpPr>
          <p:spPr bwMode="auto">
            <a:xfrm>
              <a:off x="2352" y="2496"/>
              <a:ext cx="6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700" i="1">
                  <a:solidFill>
                    <a:srgbClr val="000000"/>
                  </a:solidFill>
                </a:rPr>
                <a:t>T</a:t>
              </a:r>
              <a:r>
                <a:rPr lang="en-US" altLang="en-US" sz="2700" i="1" baseline="-25000">
                  <a:solidFill>
                    <a:srgbClr val="000000"/>
                  </a:solidFill>
                </a:rPr>
                <a:t>2 </a:t>
              </a:r>
              <a:r>
                <a:rPr lang="en-US" altLang="en-US" sz="2700">
                  <a:solidFill>
                    <a:srgbClr val="000000"/>
                  </a:solidFill>
                </a:rPr>
                <a:t>= </a:t>
              </a:r>
            </a:p>
          </p:txBody>
        </p:sp>
        <p:sp>
          <p:nvSpPr>
            <p:cNvPr id="189468" name="Text Box 28"/>
            <p:cNvSpPr txBox="1">
              <a:spLocks noChangeArrowheads="1"/>
            </p:cNvSpPr>
            <p:nvPr/>
          </p:nvSpPr>
          <p:spPr bwMode="auto">
            <a:xfrm>
              <a:off x="3168" y="2640"/>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a:solidFill>
                    <a:srgbClr val="000000"/>
                  </a:solidFill>
                </a:rPr>
                <a:t>V</a:t>
              </a:r>
              <a:r>
                <a:rPr lang="en-US" altLang="en-US" sz="2700" baseline="-25000">
                  <a:solidFill>
                    <a:srgbClr val="000000"/>
                  </a:solidFill>
                </a:rPr>
                <a:t>2</a:t>
              </a:r>
              <a:r>
                <a:rPr lang="en-US" altLang="en-US" sz="2700">
                  <a:solidFill>
                    <a:srgbClr val="000000"/>
                  </a:solidFill>
                </a:rPr>
                <a:t> </a:t>
              </a:r>
              <a:r>
                <a:rPr lang="en-US" altLang="en-US" sz="2700">
                  <a:solidFill>
                    <a:srgbClr val="000000"/>
                  </a:solidFill>
                  <a:sym typeface="Symbol" panose="05050102010706020507" pitchFamily="18" charset="2"/>
                </a:rPr>
                <a:t></a:t>
              </a:r>
              <a:r>
                <a:rPr lang="en-US" altLang="en-US" sz="2700" i="1">
                  <a:solidFill>
                    <a:srgbClr val="000000"/>
                  </a:solidFill>
                </a:rPr>
                <a:t> P</a:t>
              </a:r>
              <a:r>
                <a:rPr lang="en-US" altLang="en-US" sz="2700" baseline="-25000">
                  <a:solidFill>
                    <a:srgbClr val="000000"/>
                  </a:solidFill>
                </a:rPr>
                <a:t>2</a:t>
              </a:r>
              <a:endParaRPr lang="en-US" altLang="en-US" sz="2700">
                <a:solidFill>
                  <a:srgbClr val="000000"/>
                </a:solidFill>
              </a:endParaRPr>
            </a:p>
          </p:txBody>
        </p:sp>
        <p:sp>
          <p:nvSpPr>
            <p:cNvPr id="189469" name="Line 29"/>
            <p:cNvSpPr>
              <a:spLocks noChangeShapeType="1"/>
            </p:cNvSpPr>
            <p:nvPr/>
          </p:nvSpPr>
          <p:spPr bwMode="auto">
            <a:xfrm>
              <a:off x="2880" y="2688"/>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89470" name="Text Box 30"/>
            <p:cNvSpPr txBox="1">
              <a:spLocks noChangeArrowheads="1"/>
            </p:cNvSpPr>
            <p:nvPr/>
          </p:nvSpPr>
          <p:spPr bwMode="auto">
            <a:xfrm>
              <a:off x="2928" y="2352"/>
              <a:ext cx="148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a:solidFill>
                    <a:srgbClr val="000000"/>
                  </a:solidFill>
                </a:rPr>
                <a:t>V</a:t>
              </a:r>
              <a:r>
                <a:rPr lang="en-US" altLang="en-US" sz="2700" baseline="-25000">
                  <a:solidFill>
                    <a:srgbClr val="000000"/>
                  </a:solidFill>
                </a:rPr>
                <a:t>1</a:t>
              </a:r>
              <a:r>
                <a:rPr lang="en-US" altLang="en-US" sz="2700">
                  <a:solidFill>
                    <a:srgbClr val="000000"/>
                  </a:solidFill>
                </a:rPr>
                <a:t> </a:t>
              </a:r>
              <a:r>
                <a:rPr lang="en-US" altLang="en-US" sz="2700">
                  <a:solidFill>
                    <a:srgbClr val="000000"/>
                  </a:solidFill>
                  <a:sym typeface="Symbol" panose="05050102010706020507" pitchFamily="18" charset="2"/>
                </a:rPr>
                <a:t></a:t>
              </a:r>
              <a:r>
                <a:rPr lang="en-US" altLang="en-US" sz="2700" i="1">
                  <a:solidFill>
                    <a:srgbClr val="000000"/>
                  </a:solidFill>
                </a:rPr>
                <a:t> P</a:t>
              </a:r>
              <a:r>
                <a:rPr lang="en-US" altLang="en-US" sz="2700" baseline="-25000">
                  <a:solidFill>
                    <a:srgbClr val="000000"/>
                  </a:solidFill>
                </a:rPr>
                <a:t>1</a:t>
              </a:r>
              <a:r>
                <a:rPr lang="en-US" altLang="en-US" sz="2700">
                  <a:solidFill>
                    <a:srgbClr val="000000"/>
                  </a:solidFill>
                </a:rPr>
                <a:t> </a:t>
              </a:r>
              <a:r>
                <a:rPr lang="en-US" altLang="en-US" sz="2700">
                  <a:solidFill>
                    <a:srgbClr val="000000"/>
                  </a:solidFill>
                  <a:sym typeface="Symbol" panose="05050102010706020507" pitchFamily="18" charset="2"/>
                </a:rPr>
                <a:t> </a:t>
              </a:r>
              <a:r>
                <a:rPr lang="en-US" altLang="en-US" sz="2700" i="1">
                  <a:solidFill>
                    <a:srgbClr val="000000"/>
                  </a:solidFill>
                  <a:sym typeface="Symbol" panose="05050102010706020507" pitchFamily="18" charset="2"/>
                </a:rPr>
                <a:t>T</a:t>
              </a:r>
              <a:r>
                <a:rPr lang="en-US" altLang="en-US" sz="2700" baseline="-25000">
                  <a:solidFill>
                    <a:srgbClr val="000000"/>
                  </a:solidFill>
                  <a:sym typeface="Symbol" panose="05050102010706020507" pitchFamily="18" charset="2"/>
                </a:rPr>
                <a:t>1</a:t>
              </a:r>
              <a:endParaRPr lang="en-US" altLang="en-US" sz="2700">
                <a:solidFill>
                  <a:srgbClr val="000000"/>
                </a:solidFill>
                <a:sym typeface="Symbol" panose="05050102010706020507" pitchFamily="18" charset="2"/>
              </a:endParaRPr>
            </a:p>
          </p:txBody>
        </p:sp>
      </p:grpSp>
      <p:sp>
        <p:nvSpPr>
          <p:cNvPr id="2" name="Footer Placeholder 1"/>
          <p:cNvSpPr>
            <a:spLocks noGrp="1"/>
          </p:cNvSpPr>
          <p:nvPr>
            <p:ph type="ftr" sz="quarter" idx="10"/>
          </p:nvPr>
        </p:nvSpPr>
        <p:spPr/>
        <p:txBody>
          <a:bodyPr/>
          <a:lstStyle/>
          <a:p>
            <a:r>
              <a:rPr lang="en-US" altLang="en-US">
                <a:solidFill>
                  <a:srgbClr val="000000"/>
                </a:solidFill>
              </a:rPr>
              <a:t>Chapter 14 Gas Laws</a:t>
            </a:r>
          </a:p>
        </p:txBody>
      </p:sp>
    </p:spTree>
    <p:extLst>
      <p:ext uri="{BB962C8B-B14F-4D97-AF65-F5344CB8AC3E}">
        <p14:creationId xmlns:p14="http://schemas.microsoft.com/office/powerpoint/2010/main" val="40874122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9" name="Text Box 3"/>
          <p:cNvSpPr txBox="1">
            <a:spLocks noChangeArrowheads="1"/>
          </p:cNvSpPr>
          <p:nvPr/>
        </p:nvSpPr>
        <p:spPr bwMode="auto">
          <a:xfrm>
            <a:off x="990600" y="1066805"/>
            <a:ext cx="7391401" cy="80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29" tIns="45615" rIns="91229" bIns="45615">
            <a:spAutoFit/>
          </a:bodyPr>
          <a:lstStyle/>
          <a:p>
            <a:pPr>
              <a:spcBef>
                <a:spcPct val="50000"/>
              </a:spcBef>
            </a:pPr>
            <a:r>
              <a:rPr lang="en-US" altLang="en-US" dirty="0">
                <a:solidFill>
                  <a:srgbClr val="000000"/>
                </a:solidFill>
              </a:rPr>
              <a:t>Which of the following equations could be used to correctly calculate the final temperature of a gas? </a:t>
            </a:r>
          </a:p>
        </p:txBody>
      </p:sp>
      <p:sp>
        <p:nvSpPr>
          <p:cNvPr id="193540" name="Text Box 4"/>
          <p:cNvSpPr txBox="1">
            <a:spLocks noChangeArrowheads="1"/>
          </p:cNvSpPr>
          <p:nvPr/>
        </p:nvSpPr>
        <p:spPr bwMode="auto">
          <a:xfrm>
            <a:off x="1066801" y="2667004"/>
            <a:ext cx="990600" cy="3499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29" tIns="45615" rIns="91229" bIns="45615">
            <a:spAutoFit/>
          </a:bodyPr>
          <a:lstStyle/>
          <a:p>
            <a:pPr>
              <a:lnSpc>
                <a:spcPct val="130000"/>
              </a:lnSpc>
              <a:spcBef>
                <a:spcPct val="100000"/>
              </a:spcBef>
            </a:pPr>
            <a:r>
              <a:rPr lang="en-US" altLang="en-US" sz="2700" dirty="0">
                <a:solidFill>
                  <a:srgbClr val="000000"/>
                </a:solidFill>
              </a:rPr>
              <a:t>A.</a:t>
            </a:r>
          </a:p>
          <a:p>
            <a:pPr>
              <a:lnSpc>
                <a:spcPct val="130000"/>
              </a:lnSpc>
              <a:spcBef>
                <a:spcPct val="100000"/>
              </a:spcBef>
            </a:pPr>
            <a:r>
              <a:rPr lang="en-US" altLang="en-US" sz="2700" dirty="0">
                <a:solidFill>
                  <a:srgbClr val="FFFF00"/>
                </a:solidFill>
                <a:effectLst>
                  <a:outerShdw blurRad="38100" dist="38100" dir="2700000" algn="tl">
                    <a:srgbClr val="000000">
                      <a:alpha val="43137"/>
                    </a:srgbClr>
                  </a:outerShdw>
                </a:effectLst>
              </a:rPr>
              <a:t>B.</a:t>
            </a:r>
          </a:p>
          <a:p>
            <a:pPr>
              <a:lnSpc>
                <a:spcPct val="130000"/>
              </a:lnSpc>
              <a:spcBef>
                <a:spcPct val="100000"/>
              </a:spcBef>
            </a:pPr>
            <a:r>
              <a:rPr lang="en-US" altLang="en-US" sz="2700" dirty="0">
                <a:solidFill>
                  <a:srgbClr val="000000"/>
                </a:solidFill>
              </a:rPr>
              <a:t>C.</a:t>
            </a:r>
          </a:p>
          <a:p>
            <a:pPr>
              <a:lnSpc>
                <a:spcPct val="130000"/>
              </a:lnSpc>
              <a:spcBef>
                <a:spcPct val="100000"/>
              </a:spcBef>
            </a:pPr>
            <a:r>
              <a:rPr lang="en-US" altLang="en-US" sz="2700" dirty="0">
                <a:solidFill>
                  <a:srgbClr val="000000"/>
                </a:solidFill>
              </a:rPr>
              <a:t>D.</a:t>
            </a:r>
          </a:p>
        </p:txBody>
      </p:sp>
      <p:grpSp>
        <p:nvGrpSpPr>
          <p:cNvPr id="193541" name="Group 5"/>
          <p:cNvGrpSpPr>
            <a:grpSpLocks/>
          </p:cNvGrpSpPr>
          <p:nvPr/>
        </p:nvGrpSpPr>
        <p:grpSpPr bwMode="auto">
          <a:xfrm>
            <a:off x="1600201" y="2514600"/>
            <a:ext cx="3276599" cy="965200"/>
            <a:chOff x="2352" y="2352"/>
            <a:chExt cx="2064" cy="608"/>
          </a:xfrm>
        </p:grpSpPr>
        <p:sp>
          <p:nvSpPr>
            <p:cNvPr id="193542" name="Text Box 6"/>
            <p:cNvSpPr txBox="1">
              <a:spLocks noChangeArrowheads="1"/>
            </p:cNvSpPr>
            <p:nvPr/>
          </p:nvSpPr>
          <p:spPr bwMode="auto">
            <a:xfrm>
              <a:off x="2352" y="2496"/>
              <a:ext cx="6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700" i="1">
                  <a:solidFill>
                    <a:srgbClr val="000000"/>
                  </a:solidFill>
                </a:rPr>
                <a:t>T</a:t>
              </a:r>
              <a:r>
                <a:rPr lang="en-US" altLang="en-US" sz="2700" i="1" baseline="-25000">
                  <a:solidFill>
                    <a:srgbClr val="000000"/>
                  </a:solidFill>
                </a:rPr>
                <a:t>2 </a:t>
              </a:r>
              <a:r>
                <a:rPr lang="en-US" altLang="en-US" sz="2700">
                  <a:solidFill>
                    <a:srgbClr val="000000"/>
                  </a:solidFill>
                </a:rPr>
                <a:t>= </a:t>
              </a:r>
            </a:p>
          </p:txBody>
        </p:sp>
        <p:sp>
          <p:nvSpPr>
            <p:cNvPr id="193543" name="Text Box 7"/>
            <p:cNvSpPr txBox="1">
              <a:spLocks noChangeArrowheads="1"/>
            </p:cNvSpPr>
            <p:nvPr/>
          </p:nvSpPr>
          <p:spPr bwMode="auto">
            <a:xfrm>
              <a:off x="3168" y="2640"/>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dirty="0">
                  <a:solidFill>
                    <a:srgbClr val="000000"/>
                  </a:solidFill>
                </a:rPr>
                <a:t>P</a:t>
              </a:r>
              <a:r>
                <a:rPr lang="en-US" altLang="en-US" sz="2700" baseline="-25000" dirty="0">
                  <a:solidFill>
                    <a:srgbClr val="000000"/>
                  </a:solidFill>
                </a:rPr>
                <a:t>2</a:t>
              </a:r>
              <a:r>
                <a:rPr lang="en-US" altLang="en-US" sz="2700" dirty="0">
                  <a:solidFill>
                    <a:srgbClr val="000000"/>
                  </a:solidFill>
                </a:rPr>
                <a:t> </a:t>
              </a:r>
              <a:r>
                <a:rPr lang="en-US" altLang="en-US" sz="2700" dirty="0">
                  <a:solidFill>
                    <a:srgbClr val="000000"/>
                  </a:solidFill>
                  <a:sym typeface="Symbol" panose="05050102010706020507" pitchFamily="18" charset="2"/>
                </a:rPr>
                <a:t></a:t>
              </a:r>
              <a:r>
                <a:rPr lang="en-US" altLang="en-US" sz="2700" i="1" dirty="0">
                  <a:solidFill>
                    <a:srgbClr val="000000"/>
                  </a:solidFill>
                </a:rPr>
                <a:t> T</a:t>
              </a:r>
              <a:r>
                <a:rPr lang="en-US" altLang="en-US" sz="2700" baseline="-25000" dirty="0">
                  <a:solidFill>
                    <a:srgbClr val="000000"/>
                  </a:solidFill>
                </a:rPr>
                <a:t>1</a:t>
              </a:r>
              <a:endParaRPr lang="en-US" altLang="en-US" sz="2700" dirty="0">
                <a:solidFill>
                  <a:srgbClr val="000000"/>
                </a:solidFill>
              </a:endParaRPr>
            </a:p>
          </p:txBody>
        </p:sp>
        <p:sp>
          <p:nvSpPr>
            <p:cNvPr id="193544" name="Line 8"/>
            <p:cNvSpPr>
              <a:spLocks noChangeShapeType="1"/>
            </p:cNvSpPr>
            <p:nvPr/>
          </p:nvSpPr>
          <p:spPr bwMode="auto">
            <a:xfrm>
              <a:off x="2880" y="2688"/>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93545" name="Text Box 9"/>
            <p:cNvSpPr txBox="1">
              <a:spLocks noChangeArrowheads="1"/>
            </p:cNvSpPr>
            <p:nvPr/>
          </p:nvSpPr>
          <p:spPr bwMode="auto">
            <a:xfrm>
              <a:off x="2928" y="2352"/>
              <a:ext cx="148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a:solidFill>
                    <a:srgbClr val="000000"/>
                  </a:solidFill>
                </a:rPr>
                <a:t>V</a:t>
              </a:r>
              <a:r>
                <a:rPr lang="en-US" altLang="en-US" sz="2700" baseline="-25000">
                  <a:solidFill>
                    <a:srgbClr val="000000"/>
                  </a:solidFill>
                </a:rPr>
                <a:t>1</a:t>
              </a:r>
              <a:r>
                <a:rPr lang="en-US" altLang="en-US" sz="2700">
                  <a:solidFill>
                    <a:srgbClr val="000000"/>
                  </a:solidFill>
                </a:rPr>
                <a:t> </a:t>
              </a:r>
              <a:r>
                <a:rPr lang="en-US" altLang="en-US" sz="2700">
                  <a:solidFill>
                    <a:srgbClr val="000000"/>
                  </a:solidFill>
                  <a:sym typeface="Symbol" panose="05050102010706020507" pitchFamily="18" charset="2"/>
                </a:rPr>
                <a:t></a:t>
              </a:r>
              <a:r>
                <a:rPr lang="en-US" altLang="en-US" sz="2700" i="1">
                  <a:solidFill>
                    <a:srgbClr val="000000"/>
                  </a:solidFill>
                </a:rPr>
                <a:t> P</a:t>
              </a:r>
              <a:r>
                <a:rPr lang="en-US" altLang="en-US" sz="2700" baseline="-25000">
                  <a:solidFill>
                    <a:srgbClr val="000000"/>
                  </a:solidFill>
                </a:rPr>
                <a:t>1</a:t>
              </a:r>
              <a:r>
                <a:rPr lang="en-US" altLang="en-US" sz="2700">
                  <a:solidFill>
                    <a:srgbClr val="000000"/>
                  </a:solidFill>
                </a:rPr>
                <a:t> </a:t>
              </a:r>
              <a:r>
                <a:rPr lang="en-US" altLang="en-US" sz="2700">
                  <a:solidFill>
                    <a:srgbClr val="000000"/>
                  </a:solidFill>
                  <a:sym typeface="Symbol" panose="05050102010706020507" pitchFamily="18" charset="2"/>
                </a:rPr>
                <a:t> </a:t>
              </a:r>
              <a:r>
                <a:rPr lang="en-US" altLang="en-US" sz="2700" i="1">
                  <a:solidFill>
                    <a:srgbClr val="000000"/>
                  </a:solidFill>
                  <a:sym typeface="Symbol" panose="05050102010706020507" pitchFamily="18" charset="2"/>
                </a:rPr>
                <a:t>V</a:t>
              </a:r>
              <a:r>
                <a:rPr lang="en-US" altLang="en-US" sz="2700" baseline="-25000">
                  <a:solidFill>
                    <a:srgbClr val="000000"/>
                  </a:solidFill>
                  <a:sym typeface="Symbol" panose="05050102010706020507" pitchFamily="18" charset="2"/>
                </a:rPr>
                <a:t>2</a:t>
              </a:r>
              <a:endParaRPr lang="en-US" altLang="en-US" sz="2700">
                <a:solidFill>
                  <a:srgbClr val="000000"/>
                </a:solidFill>
                <a:sym typeface="Symbol" panose="05050102010706020507" pitchFamily="18" charset="2"/>
              </a:endParaRPr>
            </a:p>
          </p:txBody>
        </p:sp>
      </p:grpSp>
      <p:grpSp>
        <p:nvGrpSpPr>
          <p:cNvPr id="193561" name="Group 25"/>
          <p:cNvGrpSpPr>
            <a:grpSpLocks/>
          </p:cNvGrpSpPr>
          <p:nvPr/>
        </p:nvGrpSpPr>
        <p:grpSpPr bwMode="auto">
          <a:xfrm>
            <a:off x="1600201" y="3505200"/>
            <a:ext cx="3276599" cy="965200"/>
            <a:chOff x="1008" y="2208"/>
            <a:chExt cx="2064" cy="608"/>
          </a:xfrm>
        </p:grpSpPr>
        <p:sp>
          <p:nvSpPr>
            <p:cNvPr id="193547" name="Text Box 11"/>
            <p:cNvSpPr txBox="1">
              <a:spLocks noChangeArrowheads="1"/>
            </p:cNvSpPr>
            <p:nvPr/>
          </p:nvSpPr>
          <p:spPr bwMode="auto">
            <a:xfrm>
              <a:off x="1008" y="2352"/>
              <a:ext cx="6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700" b="1" i="1" dirty="0">
                  <a:solidFill>
                    <a:srgbClr val="FFFF00"/>
                  </a:solidFill>
                  <a:effectLst>
                    <a:outerShdw blurRad="38100" dist="38100" dir="2700000" algn="tl">
                      <a:srgbClr val="000000">
                        <a:alpha val="43137"/>
                      </a:srgbClr>
                    </a:outerShdw>
                  </a:effectLst>
                </a:rPr>
                <a:t>T</a:t>
              </a:r>
              <a:r>
                <a:rPr lang="en-US" altLang="en-US" sz="2700" b="1" i="1" baseline="-25000" dirty="0">
                  <a:solidFill>
                    <a:srgbClr val="FFFF00"/>
                  </a:solidFill>
                  <a:effectLst>
                    <a:outerShdw blurRad="38100" dist="38100" dir="2700000" algn="tl">
                      <a:srgbClr val="000000">
                        <a:alpha val="43137"/>
                      </a:srgbClr>
                    </a:outerShdw>
                  </a:effectLst>
                </a:rPr>
                <a:t>2 </a:t>
              </a:r>
              <a:r>
                <a:rPr lang="en-US" altLang="en-US" sz="2700" b="1" dirty="0">
                  <a:solidFill>
                    <a:srgbClr val="FFFF00"/>
                  </a:solidFill>
                  <a:effectLst>
                    <a:outerShdw blurRad="38100" dist="38100" dir="2700000" algn="tl">
                      <a:srgbClr val="000000">
                        <a:alpha val="43137"/>
                      </a:srgbClr>
                    </a:outerShdw>
                  </a:effectLst>
                </a:rPr>
                <a:t>= </a:t>
              </a:r>
            </a:p>
          </p:txBody>
        </p:sp>
        <p:sp>
          <p:nvSpPr>
            <p:cNvPr id="193548" name="Text Box 12"/>
            <p:cNvSpPr txBox="1">
              <a:spLocks noChangeArrowheads="1"/>
            </p:cNvSpPr>
            <p:nvPr/>
          </p:nvSpPr>
          <p:spPr bwMode="auto">
            <a:xfrm>
              <a:off x="1824" y="2496"/>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b="1" i="1" dirty="0">
                  <a:solidFill>
                    <a:srgbClr val="FFFF00"/>
                  </a:solidFill>
                  <a:effectLst>
                    <a:outerShdw blurRad="38100" dist="38100" dir="2700000" algn="tl">
                      <a:srgbClr val="000000">
                        <a:alpha val="43137"/>
                      </a:srgbClr>
                    </a:outerShdw>
                  </a:effectLst>
                </a:rPr>
                <a:t>V</a:t>
              </a:r>
              <a:r>
                <a:rPr lang="en-US" altLang="en-US" sz="2700" b="1" baseline="-25000" dirty="0">
                  <a:solidFill>
                    <a:srgbClr val="FFFF00"/>
                  </a:solidFill>
                  <a:effectLst>
                    <a:outerShdw blurRad="38100" dist="38100" dir="2700000" algn="tl">
                      <a:srgbClr val="000000">
                        <a:alpha val="43137"/>
                      </a:srgbClr>
                    </a:outerShdw>
                  </a:effectLst>
                </a:rPr>
                <a:t>1</a:t>
              </a:r>
              <a:r>
                <a:rPr lang="en-US" altLang="en-US" sz="2700" b="1" dirty="0">
                  <a:solidFill>
                    <a:srgbClr val="FFFF00"/>
                  </a:solidFill>
                  <a:effectLst>
                    <a:outerShdw blurRad="38100" dist="38100" dir="2700000" algn="tl">
                      <a:srgbClr val="000000">
                        <a:alpha val="43137"/>
                      </a:srgbClr>
                    </a:outerShdw>
                  </a:effectLst>
                </a:rPr>
                <a:t> </a:t>
              </a:r>
              <a:r>
                <a:rPr lang="en-US" altLang="en-US" sz="2700" b="1" dirty="0">
                  <a:solidFill>
                    <a:srgbClr val="FFFF00"/>
                  </a:solidFill>
                  <a:effectLst>
                    <a:outerShdw blurRad="38100" dist="38100" dir="2700000" algn="tl">
                      <a:srgbClr val="000000">
                        <a:alpha val="43137"/>
                      </a:srgbClr>
                    </a:outerShdw>
                  </a:effectLst>
                  <a:sym typeface="Symbol" panose="05050102010706020507" pitchFamily="18" charset="2"/>
                </a:rPr>
                <a:t></a:t>
              </a:r>
              <a:r>
                <a:rPr lang="en-US" altLang="en-US" sz="2700" b="1" i="1" dirty="0">
                  <a:solidFill>
                    <a:srgbClr val="FFFF00"/>
                  </a:solidFill>
                  <a:effectLst>
                    <a:outerShdw blurRad="38100" dist="38100" dir="2700000" algn="tl">
                      <a:srgbClr val="000000">
                        <a:alpha val="43137"/>
                      </a:srgbClr>
                    </a:outerShdw>
                  </a:effectLst>
                </a:rPr>
                <a:t> P</a:t>
              </a:r>
              <a:r>
                <a:rPr lang="en-US" altLang="en-US" sz="2700" b="1" baseline="-25000" dirty="0">
                  <a:solidFill>
                    <a:srgbClr val="FFFF00"/>
                  </a:solidFill>
                  <a:effectLst>
                    <a:outerShdw blurRad="38100" dist="38100" dir="2700000" algn="tl">
                      <a:srgbClr val="000000">
                        <a:alpha val="43137"/>
                      </a:srgbClr>
                    </a:outerShdw>
                  </a:effectLst>
                </a:rPr>
                <a:t>1</a:t>
              </a:r>
              <a:endParaRPr lang="en-US" altLang="en-US" sz="2700" b="1" dirty="0">
                <a:solidFill>
                  <a:srgbClr val="FFFF00"/>
                </a:solidFill>
                <a:effectLst>
                  <a:outerShdw blurRad="38100" dist="38100" dir="2700000" algn="tl">
                    <a:srgbClr val="000000">
                      <a:alpha val="43137"/>
                    </a:srgbClr>
                  </a:outerShdw>
                </a:effectLst>
              </a:endParaRPr>
            </a:p>
          </p:txBody>
        </p:sp>
        <p:sp>
          <p:nvSpPr>
            <p:cNvPr id="193549" name="Line 13"/>
            <p:cNvSpPr>
              <a:spLocks noChangeShapeType="1"/>
            </p:cNvSpPr>
            <p:nvPr/>
          </p:nvSpPr>
          <p:spPr bwMode="auto">
            <a:xfrm>
              <a:off x="1536" y="2544"/>
              <a:ext cx="1392" cy="0"/>
            </a:xfrm>
            <a:prstGeom prst="line">
              <a:avLst/>
            </a:prstGeom>
            <a:noFill/>
            <a:ln w="2857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dirty="0">
                <a:solidFill>
                  <a:srgbClr val="000000"/>
                </a:solidFill>
                <a:effectLst>
                  <a:outerShdw blurRad="38100" dist="38100" dir="2700000" algn="tl">
                    <a:srgbClr val="000000">
                      <a:alpha val="43137"/>
                    </a:srgbClr>
                  </a:outerShdw>
                </a:effectLst>
              </a:endParaRPr>
            </a:p>
          </p:txBody>
        </p:sp>
        <p:sp>
          <p:nvSpPr>
            <p:cNvPr id="193550" name="Text Box 14"/>
            <p:cNvSpPr txBox="1">
              <a:spLocks noChangeArrowheads="1"/>
            </p:cNvSpPr>
            <p:nvPr/>
          </p:nvSpPr>
          <p:spPr bwMode="auto">
            <a:xfrm>
              <a:off x="1584" y="2208"/>
              <a:ext cx="148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b="1" i="1" dirty="0">
                  <a:solidFill>
                    <a:srgbClr val="FFFF00"/>
                  </a:solidFill>
                  <a:effectLst>
                    <a:outerShdw blurRad="38100" dist="38100" dir="2700000" algn="tl">
                      <a:srgbClr val="000000">
                        <a:alpha val="43137"/>
                      </a:srgbClr>
                    </a:outerShdw>
                  </a:effectLst>
                </a:rPr>
                <a:t>V</a:t>
              </a:r>
              <a:r>
                <a:rPr lang="en-US" altLang="en-US" sz="2700" b="1" baseline="-25000" dirty="0">
                  <a:solidFill>
                    <a:srgbClr val="FFFF00"/>
                  </a:solidFill>
                  <a:effectLst>
                    <a:outerShdw blurRad="38100" dist="38100" dir="2700000" algn="tl">
                      <a:srgbClr val="000000">
                        <a:alpha val="43137"/>
                      </a:srgbClr>
                    </a:outerShdw>
                  </a:effectLst>
                </a:rPr>
                <a:t>2</a:t>
              </a:r>
              <a:r>
                <a:rPr lang="en-US" altLang="en-US" sz="2700" b="1" dirty="0">
                  <a:solidFill>
                    <a:srgbClr val="FFFF00"/>
                  </a:solidFill>
                  <a:effectLst>
                    <a:outerShdw blurRad="38100" dist="38100" dir="2700000" algn="tl">
                      <a:srgbClr val="000000">
                        <a:alpha val="43137"/>
                      </a:srgbClr>
                    </a:outerShdw>
                  </a:effectLst>
                </a:rPr>
                <a:t> </a:t>
              </a:r>
              <a:r>
                <a:rPr lang="en-US" altLang="en-US" sz="2700" b="1" dirty="0">
                  <a:solidFill>
                    <a:srgbClr val="FFFF00"/>
                  </a:solidFill>
                  <a:effectLst>
                    <a:outerShdw blurRad="38100" dist="38100" dir="2700000" algn="tl">
                      <a:srgbClr val="000000">
                        <a:alpha val="43137"/>
                      </a:srgbClr>
                    </a:outerShdw>
                  </a:effectLst>
                  <a:sym typeface="Symbol" panose="05050102010706020507" pitchFamily="18" charset="2"/>
                </a:rPr>
                <a:t></a:t>
              </a:r>
              <a:r>
                <a:rPr lang="en-US" altLang="en-US" sz="2700" b="1" i="1" dirty="0">
                  <a:solidFill>
                    <a:srgbClr val="FFFF00"/>
                  </a:solidFill>
                  <a:effectLst>
                    <a:outerShdw blurRad="38100" dist="38100" dir="2700000" algn="tl">
                      <a:srgbClr val="000000">
                        <a:alpha val="43137"/>
                      </a:srgbClr>
                    </a:outerShdw>
                  </a:effectLst>
                </a:rPr>
                <a:t> P</a:t>
              </a:r>
              <a:r>
                <a:rPr lang="en-US" altLang="en-US" sz="2700" b="1" baseline="-25000" dirty="0">
                  <a:solidFill>
                    <a:srgbClr val="FFFF00"/>
                  </a:solidFill>
                  <a:effectLst>
                    <a:outerShdw blurRad="38100" dist="38100" dir="2700000" algn="tl">
                      <a:srgbClr val="000000">
                        <a:alpha val="43137"/>
                      </a:srgbClr>
                    </a:outerShdw>
                  </a:effectLst>
                </a:rPr>
                <a:t>2</a:t>
              </a:r>
              <a:r>
                <a:rPr lang="en-US" altLang="en-US" sz="2700" b="1" dirty="0">
                  <a:solidFill>
                    <a:srgbClr val="FFFF00"/>
                  </a:solidFill>
                  <a:effectLst>
                    <a:outerShdw blurRad="38100" dist="38100" dir="2700000" algn="tl">
                      <a:srgbClr val="000000">
                        <a:alpha val="43137"/>
                      </a:srgbClr>
                    </a:outerShdw>
                  </a:effectLst>
                </a:rPr>
                <a:t> </a:t>
              </a:r>
              <a:r>
                <a:rPr lang="en-US" altLang="en-US" sz="2700" b="1" dirty="0">
                  <a:solidFill>
                    <a:srgbClr val="FFFF00"/>
                  </a:solidFill>
                  <a:effectLst>
                    <a:outerShdw blurRad="38100" dist="38100" dir="2700000" algn="tl">
                      <a:srgbClr val="000000">
                        <a:alpha val="43137"/>
                      </a:srgbClr>
                    </a:outerShdw>
                  </a:effectLst>
                  <a:sym typeface="Symbol" panose="05050102010706020507" pitchFamily="18" charset="2"/>
                </a:rPr>
                <a:t> </a:t>
              </a:r>
              <a:r>
                <a:rPr lang="en-US" altLang="en-US" sz="2700" b="1" i="1" dirty="0">
                  <a:solidFill>
                    <a:srgbClr val="FFFF00"/>
                  </a:solidFill>
                  <a:effectLst>
                    <a:outerShdw blurRad="38100" dist="38100" dir="2700000" algn="tl">
                      <a:srgbClr val="000000">
                        <a:alpha val="43137"/>
                      </a:srgbClr>
                    </a:outerShdw>
                  </a:effectLst>
                  <a:sym typeface="Symbol" panose="05050102010706020507" pitchFamily="18" charset="2"/>
                </a:rPr>
                <a:t>T</a:t>
              </a:r>
              <a:r>
                <a:rPr lang="en-US" altLang="en-US" sz="2700" b="1" baseline="-25000" dirty="0">
                  <a:solidFill>
                    <a:srgbClr val="FFFF00"/>
                  </a:solidFill>
                  <a:effectLst>
                    <a:outerShdw blurRad="38100" dist="38100" dir="2700000" algn="tl">
                      <a:srgbClr val="000000">
                        <a:alpha val="43137"/>
                      </a:srgbClr>
                    </a:outerShdw>
                  </a:effectLst>
                  <a:sym typeface="Symbol" panose="05050102010706020507" pitchFamily="18" charset="2"/>
                </a:rPr>
                <a:t>1</a:t>
              </a:r>
              <a:endParaRPr lang="en-US" altLang="en-US" sz="2700" b="1" dirty="0">
                <a:solidFill>
                  <a:srgbClr val="FFFF00"/>
                </a:solidFill>
                <a:effectLst>
                  <a:outerShdw blurRad="38100" dist="38100" dir="2700000" algn="tl">
                    <a:srgbClr val="000000">
                      <a:alpha val="43137"/>
                    </a:srgbClr>
                  </a:outerShdw>
                </a:effectLst>
                <a:sym typeface="Symbol" panose="05050102010706020507" pitchFamily="18" charset="2"/>
              </a:endParaRPr>
            </a:p>
          </p:txBody>
        </p:sp>
      </p:grpSp>
      <p:grpSp>
        <p:nvGrpSpPr>
          <p:cNvPr id="193551" name="Group 15"/>
          <p:cNvGrpSpPr>
            <a:grpSpLocks/>
          </p:cNvGrpSpPr>
          <p:nvPr/>
        </p:nvGrpSpPr>
        <p:grpSpPr bwMode="auto">
          <a:xfrm>
            <a:off x="1600201" y="4495800"/>
            <a:ext cx="3276599" cy="965200"/>
            <a:chOff x="2352" y="2352"/>
            <a:chExt cx="2064" cy="608"/>
          </a:xfrm>
        </p:grpSpPr>
        <p:sp>
          <p:nvSpPr>
            <p:cNvPr id="193552" name="Text Box 16"/>
            <p:cNvSpPr txBox="1">
              <a:spLocks noChangeArrowheads="1"/>
            </p:cNvSpPr>
            <p:nvPr/>
          </p:nvSpPr>
          <p:spPr bwMode="auto">
            <a:xfrm>
              <a:off x="2352" y="2496"/>
              <a:ext cx="6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700" i="1">
                  <a:solidFill>
                    <a:srgbClr val="000000"/>
                  </a:solidFill>
                </a:rPr>
                <a:t>T</a:t>
              </a:r>
              <a:r>
                <a:rPr lang="en-US" altLang="en-US" sz="2700" i="1" baseline="-25000">
                  <a:solidFill>
                    <a:srgbClr val="000000"/>
                  </a:solidFill>
                </a:rPr>
                <a:t>2 </a:t>
              </a:r>
              <a:r>
                <a:rPr lang="en-US" altLang="en-US" sz="2700">
                  <a:solidFill>
                    <a:srgbClr val="000000"/>
                  </a:solidFill>
                </a:rPr>
                <a:t>= </a:t>
              </a:r>
            </a:p>
          </p:txBody>
        </p:sp>
        <p:sp>
          <p:nvSpPr>
            <p:cNvPr id="193553" name="Text Box 17"/>
            <p:cNvSpPr txBox="1">
              <a:spLocks noChangeArrowheads="1"/>
            </p:cNvSpPr>
            <p:nvPr/>
          </p:nvSpPr>
          <p:spPr bwMode="auto">
            <a:xfrm>
              <a:off x="3168" y="2640"/>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a:solidFill>
                    <a:srgbClr val="000000"/>
                  </a:solidFill>
                </a:rPr>
                <a:t>V</a:t>
              </a:r>
              <a:r>
                <a:rPr lang="en-US" altLang="en-US" sz="2700" baseline="-25000">
                  <a:solidFill>
                    <a:srgbClr val="000000"/>
                  </a:solidFill>
                </a:rPr>
                <a:t>1</a:t>
              </a:r>
              <a:r>
                <a:rPr lang="en-US" altLang="en-US" sz="2700">
                  <a:solidFill>
                    <a:srgbClr val="000000"/>
                  </a:solidFill>
                </a:rPr>
                <a:t> </a:t>
              </a:r>
              <a:r>
                <a:rPr lang="en-US" altLang="en-US" sz="2700">
                  <a:solidFill>
                    <a:srgbClr val="000000"/>
                  </a:solidFill>
                  <a:sym typeface="Symbol" panose="05050102010706020507" pitchFamily="18" charset="2"/>
                </a:rPr>
                <a:t></a:t>
              </a:r>
              <a:r>
                <a:rPr lang="en-US" altLang="en-US" sz="2700" i="1">
                  <a:solidFill>
                    <a:srgbClr val="000000"/>
                  </a:solidFill>
                </a:rPr>
                <a:t> P</a:t>
              </a:r>
              <a:r>
                <a:rPr lang="en-US" altLang="en-US" sz="2700" baseline="-25000">
                  <a:solidFill>
                    <a:srgbClr val="000000"/>
                  </a:solidFill>
                </a:rPr>
                <a:t>2</a:t>
              </a:r>
              <a:endParaRPr lang="en-US" altLang="en-US" sz="2700">
                <a:solidFill>
                  <a:srgbClr val="000000"/>
                </a:solidFill>
              </a:endParaRPr>
            </a:p>
          </p:txBody>
        </p:sp>
        <p:sp>
          <p:nvSpPr>
            <p:cNvPr id="193554" name="Line 18"/>
            <p:cNvSpPr>
              <a:spLocks noChangeShapeType="1"/>
            </p:cNvSpPr>
            <p:nvPr/>
          </p:nvSpPr>
          <p:spPr bwMode="auto">
            <a:xfrm>
              <a:off x="2880" y="2688"/>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93555" name="Text Box 19"/>
            <p:cNvSpPr txBox="1">
              <a:spLocks noChangeArrowheads="1"/>
            </p:cNvSpPr>
            <p:nvPr/>
          </p:nvSpPr>
          <p:spPr bwMode="auto">
            <a:xfrm>
              <a:off x="2928" y="2352"/>
              <a:ext cx="148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a:solidFill>
                    <a:srgbClr val="000000"/>
                  </a:solidFill>
                </a:rPr>
                <a:t>V</a:t>
              </a:r>
              <a:r>
                <a:rPr lang="en-US" altLang="en-US" sz="2700" baseline="-25000">
                  <a:solidFill>
                    <a:srgbClr val="000000"/>
                  </a:solidFill>
                </a:rPr>
                <a:t>2</a:t>
              </a:r>
              <a:r>
                <a:rPr lang="en-US" altLang="en-US" sz="2700">
                  <a:solidFill>
                    <a:srgbClr val="000000"/>
                  </a:solidFill>
                </a:rPr>
                <a:t> </a:t>
              </a:r>
              <a:r>
                <a:rPr lang="en-US" altLang="en-US" sz="2700">
                  <a:solidFill>
                    <a:srgbClr val="000000"/>
                  </a:solidFill>
                  <a:sym typeface="Symbol" panose="05050102010706020507" pitchFamily="18" charset="2"/>
                </a:rPr>
                <a:t></a:t>
              </a:r>
              <a:r>
                <a:rPr lang="en-US" altLang="en-US" sz="2700" i="1">
                  <a:solidFill>
                    <a:srgbClr val="000000"/>
                  </a:solidFill>
                </a:rPr>
                <a:t> P</a:t>
              </a:r>
              <a:r>
                <a:rPr lang="en-US" altLang="en-US" sz="2700" baseline="-25000">
                  <a:solidFill>
                    <a:srgbClr val="000000"/>
                  </a:solidFill>
                </a:rPr>
                <a:t>1</a:t>
              </a:r>
              <a:r>
                <a:rPr lang="en-US" altLang="en-US" sz="2700">
                  <a:solidFill>
                    <a:srgbClr val="000000"/>
                  </a:solidFill>
                </a:rPr>
                <a:t> </a:t>
              </a:r>
              <a:r>
                <a:rPr lang="en-US" altLang="en-US" sz="2700">
                  <a:solidFill>
                    <a:srgbClr val="000000"/>
                  </a:solidFill>
                  <a:sym typeface="Symbol" panose="05050102010706020507" pitchFamily="18" charset="2"/>
                </a:rPr>
                <a:t> </a:t>
              </a:r>
              <a:r>
                <a:rPr lang="en-US" altLang="en-US" sz="2700" i="1">
                  <a:solidFill>
                    <a:srgbClr val="000000"/>
                  </a:solidFill>
                  <a:sym typeface="Symbol" panose="05050102010706020507" pitchFamily="18" charset="2"/>
                </a:rPr>
                <a:t>T</a:t>
              </a:r>
              <a:r>
                <a:rPr lang="en-US" altLang="en-US" sz="2700" baseline="-25000">
                  <a:solidFill>
                    <a:srgbClr val="000000"/>
                  </a:solidFill>
                  <a:sym typeface="Symbol" panose="05050102010706020507" pitchFamily="18" charset="2"/>
                </a:rPr>
                <a:t>1</a:t>
              </a:r>
              <a:endParaRPr lang="en-US" altLang="en-US" sz="2700">
                <a:solidFill>
                  <a:srgbClr val="000000"/>
                </a:solidFill>
                <a:sym typeface="Symbol" panose="05050102010706020507" pitchFamily="18" charset="2"/>
              </a:endParaRPr>
            </a:p>
          </p:txBody>
        </p:sp>
      </p:grpSp>
      <p:grpSp>
        <p:nvGrpSpPr>
          <p:cNvPr id="193556" name="Group 20"/>
          <p:cNvGrpSpPr>
            <a:grpSpLocks/>
          </p:cNvGrpSpPr>
          <p:nvPr/>
        </p:nvGrpSpPr>
        <p:grpSpPr bwMode="auto">
          <a:xfrm>
            <a:off x="1676400" y="5486400"/>
            <a:ext cx="3276599" cy="965200"/>
            <a:chOff x="2352" y="2352"/>
            <a:chExt cx="2064" cy="608"/>
          </a:xfrm>
        </p:grpSpPr>
        <p:sp>
          <p:nvSpPr>
            <p:cNvPr id="193557" name="Text Box 21"/>
            <p:cNvSpPr txBox="1">
              <a:spLocks noChangeArrowheads="1"/>
            </p:cNvSpPr>
            <p:nvPr/>
          </p:nvSpPr>
          <p:spPr bwMode="auto">
            <a:xfrm>
              <a:off x="2352" y="2496"/>
              <a:ext cx="6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700" i="1">
                  <a:solidFill>
                    <a:srgbClr val="000000"/>
                  </a:solidFill>
                </a:rPr>
                <a:t>T</a:t>
              </a:r>
              <a:r>
                <a:rPr lang="en-US" altLang="en-US" sz="2700" i="1" baseline="-25000">
                  <a:solidFill>
                    <a:srgbClr val="000000"/>
                  </a:solidFill>
                </a:rPr>
                <a:t>2 </a:t>
              </a:r>
              <a:r>
                <a:rPr lang="en-US" altLang="en-US" sz="2700">
                  <a:solidFill>
                    <a:srgbClr val="000000"/>
                  </a:solidFill>
                </a:rPr>
                <a:t>= </a:t>
              </a:r>
            </a:p>
          </p:txBody>
        </p:sp>
        <p:sp>
          <p:nvSpPr>
            <p:cNvPr id="193558" name="Text Box 22"/>
            <p:cNvSpPr txBox="1">
              <a:spLocks noChangeArrowheads="1"/>
            </p:cNvSpPr>
            <p:nvPr/>
          </p:nvSpPr>
          <p:spPr bwMode="auto">
            <a:xfrm>
              <a:off x="3168" y="2640"/>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a:solidFill>
                    <a:srgbClr val="000000"/>
                  </a:solidFill>
                </a:rPr>
                <a:t>V</a:t>
              </a:r>
              <a:r>
                <a:rPr lang="en-US" altLang="en-US" sz="2700" baseline="-25000">
                  <a:solidFill>
                    <a:srgbClr val="000000"/>
                  </a:solidFill>
                </a:rPr>
                <a:t>2</a:t>
              </a:r>
              <a:r>
                <a:rPr lang="en-US" altLang="en-US" sz="2700">
                  <a:solidFill>
                    <a:srgbClr val="000000"/>
                  </a:solidFill>
                </a:rPr>
                <a:t> </a:t>
              </a:r>
              <a:r>
                <a:rPr lang="en-US" altLang="en-US" sz="2700">
                  <a:solidFill>
                    <a:srgbClr val="000000"/>
                  </a:solidFill>
                  <a:sym typeface="Symbol" panose="05050102010706020507" pitchFamily="18" charset="2"/>
                </a:rPr>
                <a:t></a:t>
              </a:r>
              <a:r>
                <a:rPr lang="en-US" altLang="en-US" sz="2700" i="1">
                  <a:solidFill>
                    <a:srgbClr val="000000"/>
                  </a:solidFill>
                </a:rPr>
                <a:t> P</a:t>
              </a:r>
              <a:r>
                <a:rPr lang="en-US" altLang="en-US" sz="2700" baseline="-25000">
                  <a:solidFill>
                    <a:srgbClr val="000000"/>
                  </a:solidFill>
                </a:rPr>
                <a:t>2</a:t>
              </a:r>
              <a:endParaRPr lang="en-US" altLang="en-US" sz="2700">
                <a:solidFill>
                  <a:srgbClr val="000000"/>
                </a:solidFill>
              </a:endParaRPr>
            </a:p>
          </p:txBody>
        </p:sp>
        <p:sp>
          <p:nvSpPr>
            <p:cNvPr id="193559" name="Line 23"/>
            <p:cNvSpPr>
              <a:spLocks noChangeShapeType="1"/>
            </p:cNvSpPr>
            <p:nvPr/>
          </p:nvSpPr>
          <p:spPr bwMode="auto">
            <a:xfrm>
              <a:off x="2880" y="2688"/>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93560" name="Text Box 24"/>
            <p:cNvSpPr txBox="1">
              <a:spLocks noChangeArrowheads="1"/>
            </p:cNvSpPr>
            <p:nvPr/>
          </p:nvSpPr>
          <p:spPr bwMode="auto">
            <a:xfrm>
              <a:off x="2928" y="2352"/>
              <a:ext cx="148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i="1">
                  <a:solidFill>
                    <a:srgbClr val="000000"/>
                  </a:solidFill>
                </a:rPr>
                <a:t>V</a:t>
              </a:r>
              <a:r>
                <a:rPr lang="en-US" altLang="en-US" sz="2700" baseline="-25000">
                  <a:solidFill>
                    <a:srgbClr val="000000"/>
                  </a:solidFill>
                </a:rPr>
                <a:t>1</a:t>
              </a:r>
              <a:r>
                <a:rPr lang="en-US" altLang="en-US" sz="2700">
                  <a:solidFill>
                    <a:srgbClr val="000000"/>
                  </a:solidFill>
                </a:rPr>
                <a:t> </a:t>
              </a:r>
              <a:r>
                <a:rPr lang="en-US" altLang="en-US" sz="2700">
                  <a:solidFill>
                    <a:srgbClr val="000000"/>
                  </a:solidFill>
                  <a:sym typeface="Symbol" panose="05050102010706020507" pitchFamily="18" charset="2"/>
                </a:rPr>
                <a:t></a:t>
              </a:r>
              <a:r>
                <a:rPr lang="en-US" altLang="en-US" sz="2700" i="1">
                  <a:solidFill>
                    <a:srgbClr val="000000"/>
                  </a:solidFill>
                </a:rPr>
                <a:t> P</a:t>
              </a:r>
              <a:r>
                <a:rPr lang="en-US" altLang="en-US" sz="2700" baseline="-25000">
                  <a:solidFill>
                    <a:srgbClr val="000000"/>
                  </a:solidFill>
                </a:rPr>
                <a:t>1</a:t>
              </a:r>
              <a:r>
                <a:rPr lang="en-US" altLang="en-US" sz="2700">
                  <a:solidFill>
                    <a:srgbClr val="000000"/>
                  </a:solidFill>
                </a:rPr>
                <a:t> </a:t>
              </a:r>
              <a:r>
                <a:rPr lang="en-US" altLang="en-US" sz="2700">
                  <a:solidFill>
                    <a:srgbClr val="000000"/>
                  </a:solidFill>
                  <a:sym typeface="Symbol" panose="05050102010706020507" pitchFamily="18" charset="2"/>
                </a:rPr>
                <a:t> </a:t>
              </a:r>
              <a:r>
                <a:rPr lang="en-US" altLang="en-US" sz="2700" i="1">
                  <a:solidFill>
                    <a:srgbClr val="000000"/>
                  </a:solidFill>
                  <a:sym typeface="Symbol" panose="05050102010706020507" pitchFamily="18" charset="2"/>
                </a:rPr>
                <a:t>T</a:t>
              </a:r>
              <a:r>
                <a:rPr lang="en-US" altLang="en-US" sz="2700" baseline="-25000">
                  <a:solidFill>
                    <a:srgbClr val="000000"/>
                  </a:solidFill>
                  <a:sym typeface="Symbol" panose="05050102010706020507" pitchFamily="18" charset="2"/>
                </a:rPr>
                <a:t>1</a:t>
              </a:r>
              <a:endParaRPr lang="en-US" altLang="en-US" sz="2700">
                <a:solidFill>
                  <a:srgbClr val="000000"/>
                </a:solidFill>
                <a:sym typeface="Symbol" panose="05050102010706020507" pitchFamily="18" charset="2"/>
              </a:endParaRPr>
            </a:p>
          </p:txBody>
        </p:sp>
      </p:grpSp>
      <p:sp>
        <p:nvSpPr>
          <p:cNvPr id="2" name="Footer Placeholder 1"/>
          <p:cNvSpPr>
            <a:spLocks noGrp="1"/>
          </p:cNvSpPr>
          <p:nvPr>
            <p:ph type="ftr" sz="quarter" idx="10"/>
          </p:nvPr>
        </p:nvSpPr>
        <p:spPr/>
        <p:txBody>
          <a:bodyPr/>
          <a:lstStyle/>
          <a:p>
            <a:r>
              <a:rPr lang="en-US" altLang="en-US">
                <a:solidFill>
                  <a:srgbClr val="000000"/>
                </a:solidFill>
              </a:rPr>
              <a:t>Chapter 14 Gas Laws</a:t>
            </a:r>
          </a:p>
        </p:txBody>
      </p:sp>
      <p:sp>
        <p:nvSpPr>
          <p:cNvPr id="26" name="Text Box 3"/>
          <p:cNvSpPr txBox="1">
            <a:spLocks noChangeArrowheads="1"/>
          </p:cNvSpPr>
          <p:nvPr/>
        </p:nvSpPr>
        <p:spPr bwMode="auto">
          <a:xfrm>
            <a:off x="2362201" y="87452"/>
            <a:ext cx="4419599" cy="44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29" tIns="45615" rIns="91229" bIns="45615">
            <a:spAutoFit/>
          </a:bodyPr>
          <a:lstStyle/>
          <a:p>
            <a:pPr algn="ctr">
              <a:spcBef>
                <a:spcPct val="50000"/>
              </a:spcBef>
            </a:pPr>
            <a:r>
              <a:rPr lang="en-US" altLang="en-US" dirty="0">
                <a:solidFill>
                  <a:srgbClr val="C00000"/>
                </a:solidFill>
                <a:effectLst>
                  <a:outerShdw blurRad="38100" dist="38100" dir="2700000" algn="tl">
                    <a:srgbClr val="000000">
                      <a:alpha val="43137"/>
                    </a:srgbClr>
                  </a:outerShdw>
                </a:effectLst>
              </a:rPr>
              <a:t>Combined Gas Law Problem 2</a:t>
            </a:r>
          </a:p>
        </p:txBody>
      </p:sp>
    </p:spTree>
    <p:extLst>
      <p:ext uri="{BB962C8B-B14F-4D97-AF65-F5344CB8AC3E}">
        <p14:creationId xmlns:p14="http://schemas.microsoft.com/office/powerpoint/2010/main" val="29311068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152400" y="838200"/>
            <a:ext cx="8686818" cy="2414338"/>
          </a:xfrm>
        </p:spPr>
        <p:txBody>
          <a:bodyPr/>
          <a:lstStyle/>
          <a:p>
            <a:pPr marL="0" indent="0"/>
            <a:r>
              <a:rPr lang="en-US" altLang="en-US" sz="2300" b="0" dirty="0">
                <a:solidFill>
                  <a:schemeClr val="tx1"/>
                </a:solidFill>
              </a:rPr>
              <a:t>At 34.0</a:t>
            </a:r>
            <a:r>
              <a:rPr lang="en-US" altLang="en-US" sz="2300" b="0" baseline="50000" dirty="0">
                <a:solidFill>
                  <a:schemeClr val="tx1"/>
                </a:solidFill>
              </a:rPr>
              <a:t>o</a:t>
            </a:r>
            <a:r>
              <a:rPr lang="en-US" altLang="en-US" sz="2300" b="0" dirty="0">
                <a:solidFill>
                  <a:schemeClr val="tx1"/>
                </a:solidFill>
              </a:rPr>
              <a:t>C, the pressure inside a nitrogen-filled tennis ball with a volume of 0.148 L is 212 </a:t>
            </a:r>
            <a:r>
              <a:rPr lang="en-US" altLang="en-US" sz="2300" b="0" dirty="0" err="1">
                <a:solidFill>
                  <a:schemeClr val="tx1"/>
                </a:solidFill>
              </a:rPr>
              <a:t>kPa</a:t>
            </a:r>
            <a:r>
              <a:rPr lang="en-US" altLang="en-US" sz="2300" b="0" dirty="0">
                <a:solidFill>
                  <a:schemeClr val="tx1"/>
                </a:solidFill>
              </a:rPr>
              <a:t>. How many moles of nitrogen gas are in the tennis ball? (R = 8.317 </a:t>
            </a:r>
            <a:r>
              <a:rPr lang="en-US" altLang="en-US" sz="2300" b="0" dirty="0" err="1">
                <a:solidFill>
                  <a:schemeClr val="tx1"/>
                </a:solidFill>
              </a:rPr>
              <a:t>L</a:t>
            </a:r>
            <a:r>
              <a:rPr lang="en-US" altLang="en-US" sz="2300" b="0" dirty="0" err="1">
                <a:solidFill>
                  <a:schemeClr val="tx1"/>
                </a:solidFill>
                <a:latin typeface="Tahoma"/>
                <a:cs typeface="Tahoma"/>
              </a:rPr>
              <a:t>·</a:t>
            </a:r>
            <a:r>
              <a:rPr lang="en-US" altLang="en-US" sz="2300" b="0" dirty="0" err="1">
                <a:solidFill>
                  <a:schemeClr val="tx1"/>
                </a:solidFill>
              </a:rPr>
              <a:t>kPa</a:t>
            </a:r>
            <a:r>
              <a:rPr lang="en-US" altLang="en-US" sz="2300" b="0" dirty="0">
                <a:solidFill>
                  <a:schemeClr val="tx1"/>
                </a:solidFill>
              </a:rPr>
              <a:t>/</a:t>
            </a:r>
            <a:r>
              <a:rPr lang="en-US" altLang="en-US" sz="2300" b="0" dirty="0" err="1">
                <a:solidFill>
                  <a:schemeClr val="tx1"/>
                </a:solidFill>
              </a:rPr>
              <a:t>Mol</a:t>
            </a:r>
            <a:r>
              <a:rPr lang="en-US" altLang="en-US" sz="2300" b="0" dirty="0" err="1">
                <a:solidFill>
                  <a:schemeClr val="tx1"/>
                </a:solidFill>
                <a:latin typeface="Tahoma"/>
                <a:cs typeface="Tahoma"/>
              </a:rPr>
              <a:t>·</a:t>
            </a:r>
            <a:r>
              <a:rPr lang="en-US" altLang="en-US" sz="2300" b="0" dirty="0" err="1">
                <a:solidFill>
                  <a:schemeClr val="tx1"/>
                </a:solidFill>
              </a:rPr>
              <a:t>K</a:t>
            </a:r>
            <a:r>
              <a:rPr lang="en-US" altLang="en-US" sz="2300" b="0" dirty="0">
                <a:solidFill>
                  <a:schemeClr val="tx1"/>
                </a:solidFill>
              </a:rPr>
              <a:t>)</a:t>
            </a:r>
          </a:p>
          <a:p>
            <a:pPr marL="0" indent="0"/>
            <a:endParaRPr lang="en-US" altLang="en-US" sz="800" b="0" dirty="0">
              <a:solidFill>
                <a:schemeClr val="tx1"/>
              </a:solidFill>
            </a:endParaRPr>
          </a:p>
          <a:p>
            <a:pPr marL="0" indent="0"/>
            <a:r>
              <a:rPr lang="en-US" altLang="en-US" sz="2300" b="0" dirty="0">
                <a:solidFill>
                  <a:schemeClr val="tx1"/>
                </a:solidFill>
              </a:rPr>
              <a:t>		</a:t>
            </a:r>
            <a:endParaRPr lang="en-US" altLang="en-US" sz="4000" b="0" dirty="0">
              <a:solidFill>
                <a:schemeClr val="tx1"/>
              </a:solidFill>
            </a:endParaRPr>
          </a:p>
        </p:txBody>
      </p:sp>
      <p:sp>
        <p:nvSpPr>
          <p:cNvPr id="4" name="Footer Placeholder 3"/>
          <p:cNvSpPr>
            <a:spLocks noGrp="1"/>
          </p:cNvSpPr>
          <p:nvPr>
            <p:ph type="ftr" sz="quarter" idx="10"/>
          </p:nvPr>
        </p:nvSpPr>
        <p:spPr/>
        <p:txBody>
          <a:bodyPr/>
          <a:lstStyle/>
          <a:p>
            <a:r>
              <a:rPr lang="en-US" altLang="en-US">
                <a:solidFill>
                  <a:srgbClr val="000000"/>
                </a:solidFill>
              </a:rPr>
              <a:t>Chapter 14 Gas Laws</a:t>
            </a:r>
          </a:p>
        </p:txBody>
      </p:sp>
    </p:spTree>
    <p:extLst>
      <p:ext uri="{BB962C8B-B14F-4D97-AF65-F5344CB8AC3E}">
        <p14:creationId xmlns:p14="http://schemas.microsoft.com/office/powerpoint/2010/main" val="4421871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152400" y="838200"/>
            <a:ext cx="8686818" cy="2414338"/>
          </a:xfrm>
        </p:spPr>
        <p:txBody>
          <a:bodyPr/>
          <a:lstStyle/>
          <a:p>
            <a:pPr marL="0" indent="0"/>
            <a:r>
              <a:rPr lang="en-US" altLang="en-US" sz="2300" b="0" dirty="0">
                <a:solidFill>
                  <a:schemeClr val="tx1"/>
                </a:solidFill>
              </a:rPr>
              <a:t>At 34.0</a:t>
            </a:r>
            <a:r>
              <a:rPr lang="en-US" altLang="en-US" sz="2300" b="0" baseline="50000" dirty="0">
                <a:solidFill>
                  <a:schemeClr val="tx1"/>
                </a:solidFill>
              </a:rPr>
              <a:t>o</a:t>
            </a:r>
            <a:r>
              <a:rPr lang="en-US" altLang="en-US" sz="2300" b="0" dirty="0">
                <a:solidFill>
                  <a:schemeClr val="tx1"/>
                </a:solidFill>
              </a:rPr>
              <a:t>C </a:t>
            </a:r>
            <a:r>
              <a:rPr lang="en-US" altLang="en-US" sz="2400" dirty="0">
                <a:solidFill>
                  <a:srgbClr val="000000"/>
                </a:solidFill>
              </a:rPr>
              <a:t>(</a:t>
            </a:r>
            <a:r>
              <a:rPr lang="en-US" sz="2400" dirty="0">
                <a:solidFill>
                  <a:srgbClr val="B54C8C"/>
                </a:solidFill>
              </a:rPr>
              <a:t>T</a:t>
            </a:r>
            <a:r>
              <a:rPr lang="en-US" altLang="en-US" sz="2400" dirty="0">
                <a:solidFill>
                  <a:srgbClr val="000000"/>
                </a:solidFill>
              </a:rPr>
              <a:t>) </a:t>
            </a:r>
            <a:r>
              <a:rPr lang="en-US" altLang="en-US" sz="2300" b="0" dirty="0">
                <a:solidFill>
                  <a:schemeClr val="tx1"/>
                </a:solidFill>
              </a:rPr>
              <a:t>, the pressure inside a nitrogen-filled tennis ball with a volume of 0.148 L </a:t>
            </a:r>
            <a:r>
              <a:rPr lang="en-US" altLang="en-US" sz="2400" dirty="0">
                <a:solidFill>
                  <a:srgbClr val="000000"/>
                </a:solidFill>
              </a:rPr>
              <a:t>(</a:t>
            </a:r>
            <a:r>
              <a:rPr lang="en-US" sz="2400" dirty="0">
                <a:solidFill>
                  <a:srgbClr val="B54C8C"/>
                </a:solidFill>
              </a:rPr>
              <a:t>V</a:t>
            </a:r>
            <a:r>
              <a:rPr lang="en-US" altLang="en-US" sz="2400" dirty="0">
                <a:solidFill>
                  <a:srgbClr val="000000"/>
                </a:solidFill>
              </a:rPr>
              <a:t>) </a:t>
            </a:r>
            <a:r>
              <a:rPr lang="en-US" altLang="en-US" sz="2300" b="0" dirty="0">
                <a:solidFill>
                  <a:schemeClr val="tx1"/>
                </a:solidFill>
              </a:rPr>
              <a:t>is 212 kPa </a:t>
            </a:r>
            <a:r>
              <a:rPr lang="en-US" altLang="en-US" sz="2400" dirty="0">
                <a:solidFill>
                  <a:srgbClr val="000000"/>
                </a:solidFill>
              </a:rPr>
              <a:t>(</a:t>
            </a:r>
            <a:r>
              <a:rPr lang="en-US" altLang="en-US" sz="2400" dirty="0">
                <a:solidFill>
                  <a:srgbClr val="B54C8C"/>
                </a:solidFill>
              </a:rPr>
              <a:t>P</a:t>
            </a:r>
            <a:r>
              <a:rPr lang="en-US" altLang="en-US" sz="2400" dirty="0">
                <a:solidFill>
                  <a:srgbClr val="000000"/>
                </a:solidFill>
              </a:rPr>
              <a:t>) </a:t>
            </a:r>
            <a:r>
              <a:rPr lang="en-US" altLang="en-US" sz="2300" b="0" dirty="0">
                <a:solidFill>
                  <a:schemeClr val="tx1"/>
                </a:solidFill>
              </a:rPr>
              <a:t>. How many </a:t>
            </a:r>
            <a:r>
              <a:rPr lang="en-US" altLang="en-US" sz="2300" dirty="0">
                <a:solidFill>
                  <a:srgbClr val="FFFF00"/>
                </a:solidFill>
                <a:effectLst>
                  <a:outerShdw blurRad="38100" dist="38100" dir="2700000" algn="tl">
                    <a:srgbClr val="000000">
                      <a:alpha val="43137"/>
                    </a:srgbClr>
                  </a:outerShdw>
                </a:effectLst>
              </a:rPr>
              <a:t>moles</a:t>
            </a:r>
            <a:r>
              <a:rPr lang="en-US" altLang="en-US" sz="2300" b="0" dirty="0">
                <a:solidFill>
                  <a:schemeClr val="tx1"/>
                </a:solidFill>
              </a:rPr>
              <a:t> </a:t>
            </a:r>
            <a:r>
              <a:rPr lang="en-US" altLang="en-US" sz="2400" dirty="0">
                <a:solidFill>
                  <a:srgbClr val="000000"/>
                </a:solidFill>
              </a:rPr>
              <a:t>(</a:t>
            </a:r>
            <a:r>
              <a:rPr lang="en-US" altLang="en-US" sz="2400" dirty="0">
                <a:solidFill>
                  <a:srgbClr val="B54C8C"/>
                </a:solidFill>
              </a:rPr>
              <a:t>n</a:t>
            </a:r>
            <a:r>
              <a:rPr lang="en-US" altLang="en-US" sz="2400" dirty="0">
                <a:solidFill>
                  <a:srgbClr val="000000"/>
                </a:solidFill>
              </a:rPr>
              <a:t>) </a:t>
            </a:r>
            <a:r>
              <a:rPr lang="en-US" altLang="en-US" sz="2300" b="0" dirty="0">
                <a:solidFill>
                  <a:schemeClr val="tx1"/>
                </a:solidFill>
              </a:rPr>
              <a:t>of nitrogen gas are in the tennis ball? (R = 8.317 </a:t>
            </a:r>
            <a:r>
              <a:rPr lang="en-US" altLang="en-US" sz="2300" b="0" dirty="0" err="1">
                <a:solidFill>
                  <a:schemeClr val="tx1"/>
                </a:solidFill>
              </a:rPr>
              <a:t>L</a:t>
            </a:r>
            <a:r>
              <a:rPr lang="en-US" altLang="en-US" sz="2300" b="0" dirty="0" err="1">
                <a:solidFill>
                  <a:schemeClr val="tx1"/>
                </a:solidFill>
                <a:latin typeface="Tahoma"/>
                <a:cs typeface="Tahoma"/>
              </a:rPr>
              <a:t>·</a:t>
            </a:r>
            <a:r>
              <a:rPr lang="en-US" altLang="en-US" sz="2300" b="0" dirty="0" err="1">
                <a:solidFill>
                  <a:schemeClr val="tx1"/>
                </a:solidFill>
              </a:rPr>
              <a:t>kPa</a:t>
            </a:r>
            <a:r>
              <a:rPr lang="en-US" altLang="en-US" sz="2300" b="0" dirty="0">
                <a:solidFill>
                  <a:schemeClr val="tx1"/>
                </a:solidFill>
              </a:rPr>
              <a:t>/</a:t>
            </a:r>
            <a:r>
              <a:rPr lang="en-US" altLang="en-US" sz="2300" b="0" dirty="0" err="1">
                <a:solidFill>
                  <a:schemeClr val="tx1"/>
                </a:solidFill>
              </a:rPr>
              <a:t>Mol</a:t>
            </a:r>
            <a:r>
              <a:rPr lang="en-US" altLang="en-US" sz="2300" b="0" dirty="0" err="1">
                <a:solidFill>
                  <a:schemeClr val="tx1"/>
                </a:solidFill>
                <a:latin typeface="Tahoma"/>
                <a:cs typeface="Tahoma"/>
              </a:rPr>
              <a:t>·</a:t>
            </a:r>
            <a:r>
              <a:rPr lang="en-US" altLang="en-US" sz="2300" b="0" dirty="0" err="1">
                <a:solidFill>
                  <a:schemeClr val="tx1"/>
                </a:solidFill>
              </a:rPr>
              <a:t>K</a:t>
            </a:r>
            <a:r>
              <a:rPr lang="en-US" altLang="en-US" sz="2300" b="0" dirty="0">
                <a:solidFill>
                  <a:schemeClr val="tx1"/>
                </a:solidFill>
              </a:rPr>
              <a:t>)</a:t>
            </a:r>
          </a:p>
          <a:p>
            <a:pPr marL="0" indent="0"/>
            <a:endParaRPr lang="en-US" altLang="en-US" sz="800" b="0" dirty="0">
              <a:solidFill>
                <a:schemeClr val="tx1"/>
              </a:solidFill>
            </a:endParaRPr>
          </a:p>
          <a:p>
            <a:pPr marL="0" indent="0"/>
            <a:r>
              <a:rPr lang="en-US" altLang="en-US" sz="2300" b="0" dirty="0">
                <a:solidFill>
                  <a:schemeClr val="tx1"/>
                </a:solidFill>
              </a:rPr>
              <a:t>		</a:t>
            </a:r>
            <a:r>
              <a:rPr lang="en-US" altLang="en-US" sz="2300" b="0" dirty="0">
                <a:solidFill>
                  <a:srgbClr val="00B050"/>
                </a:solidFill>
              </a:rPr>
              <a:t>T = 34</a:t>
            </a:r>
            <a:r>
              <a:rPr lang="en-US" altLang="en-US" sz="2300" b="0" baseline="30000" dirty="0">
                <a:solidFill>
                  <a:srgbClr val="00B050"/>
                </a:solidFill>
              </a:rPr>
              <a:t>o</a:t>
            </a:r>
            <a:r>
              <a:rPr lang="en-US" altLang="en-US" sz="2300" b="0" dirty="0">
                <a:solidFill>
                  <a:srgbClr val="00B050"/>
                </a:solidFill>
              </a:rPr>
              <a:t>C + 273 = 307 K</a:t>
            </a:r>
          </a:p>
          <a:p>
            <a:pPr marL="0" indent="0"/>
            <a:r>
              <a:rPr lang="en-US" altLang="en-US" sz="2300" b="0" dirty="0">
                <a:solidFill>
                  <a:schemeClr val="tx1"/>
                </a:solidFill>
              </a:rPr>
              <a:t>		</a:t>
            </a:r>
            <a:r>
              <a:rPr lang="en-US" altLang="en-US" sz="4000" b="0" dirty="0">
                <a:solidFill>
                  <a:schemeClr val="tx1"/>
                </a:solidFill>
              </a:rPr>
              <a:t>PV = </a:t>
            </a:r>
            <a:r>
              <a:rPr lang="en-US" altLang="en-US" sz="4000" b="0" dirty="0" err="1">
                <a:solidFill>
                  <a:srgbClr val="FF0000"/>
                </a:solidFill>
              </a:rPr>
              <a:t>n</a:t>
            </a:r>
            <a:r>
              <a:rPr lang="en-US" altLang="en-US" sz="4000" b="0" dirty="0" err="1">
                <a:solidFill>
                  <a:schemeClr val="tx1"/>
                </a:solidFill>
              </a:rPr>
              <a:t>RT</a:t>
            </a:r>
            <a:endParaRPr lang="en-US" altLang="en-US" sz="4000" b="0" dirty="0">
              <a:solidFill>
                <a:schemeClr val="tx1"/>
              </a:solidFill>
            </a:endParaRPr>
          </a:p>
        </p:txBody>
      </p:sp>
      <p:pic>
        <p:nvPicPr>
          <p:cNvPr id="2" name="Picture 1"/>
          <p:cNvPicPr>
            <a:picLocks noChangeAspect="1"/>
          </p:cNvPicPr>
          <p:nvPr/>
        </p:nvPicPr>
        <p:blipFill>
          <a:blip r:embed="rId2"/>
          <a:stretch>
            <a:fillRect/>
          </a:stretch>
        </p:blipFill>
        <p:spPr>
          <a:xfrm>
            <a:off x="1309688" y="3361145"/>
            <a:ext cx="6524624" cy="3268255"/>
          </a:xfrm>
          <a:prstGeom prst="rect">
            <a:avLst/>
          </a:prstGeom>
        </p:spPr>
      </p:pic>
      <p:sp>
        <p:nvSpPr>
          <p:cNvPr id="3" name="TextBox 2"/>
          <p:cNvSpPr txBox="1"/>
          <p:nvPr/>
        </p:nvSpPr>
        <p:spPr>
          <a:xfrm>
            <a:off x="1981201" y="152406"/>
            <a:ext cx="5105399" cy="446064"/>
          </a:xfrm>
          <a:prstGeom prst="rect">
            <a:avLst/>
          </a:prstGeom>
          <a:noFill/>
        </p:spPr>
        <p:txBody>
          <a:bodyPr wrap="square" lIns="91229" tIns="45615" rIns="91229" bIns="45615" rtlCol="0">
            <a:spAutoFit/>
          </a:bodyPr>
          <a:lstStyle/>
          <a:p>
            <a:pPr algn="ctr"/>
            <a:r>
              <a:rPr lang="en-US" dirty="0">
                <a:solidFill>
                  <a:srgbClr val="C00000"/>
                </a:solidFill>
                <a:effectLst>
                  <a:outerShdw blurRad="38100" dist="38100" dir="2700000" algn="tl">
                    <a:srgbClr val="000000">
                      <a:alpha val="43137"/>
                    </a:srgbClr>
                  </a:outerShdw>
                </a:effectLst>
              </a:rPr>
              <a:t>Ideal Gas Law Problem 1</a:t>
            </a:r>
          </a:p>
        </p:txBody>
      </p:sp>
      <p:sp>
        <p:nvSpPr>
          <p:cNvPr id="4" name="Footer Placeholder 3"/>
          <p:cNvSpPr>
            <a:spLocks noGrp="1"/>
          </p:cNvSpPr>
          <p:nvPr>
            <p:ph type="ftr" sz="quarter" idx="10"/>
          </p:nvPr>
        </p:nvSpPr>
        <p:spPr/>
        <p:txBody>
          <a:bodyPr/>
          <a:lstStyle/>
          <a:p>
            <a:r>
              <a:rPr lang="en-US" altLang="en-US">
                <a:solidFill>
                  <a:srgbClr val="000000"/>
                </a:solidFill>
              </a:rPr>
              <a:t>Chapter 14 Gas Laws</a:t>
            </a:r>
          </a:p>
        </p:txBody>
      </p:sp>
    </p:spTree>
    <p:extLst>
      <p:ext uri="{BB962C8B-B14F-4D97-AF65-F5344CB8AC3E}">
        <p14:creationId xmlns:p14="http://schemas.microsoft.com/office/powerpoint/2010/main" val="351507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2">
                                            <p:txEl>
                                              <p:pRg st="2" end="2"/>
                                            </p:txEl>
                                          </p:spTgt>
                                        </p:tgtEl>
                                        <p:attrNameLst>
                                          <p:attrName>style.visibility</p:attrName>
                                        </p:attrNameLst>
                                      </p:cBhvr>
                                      <p:to>
                                        <p:strVal val="visible"/>
                                      </p:to>
                                    </p:set>
                                    <p:animEffect transition="in" filter="fade">
                                      <p:cBhvr>
                                        <p:cTn id="7" dur="500"/>
                                        <p:tgtEl>
                                          <p:spTgt spid="819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22">
                                            <p:txEl>
                                              <p:pRg st="3" end="3"/>
                                            </p:txEl>
                                          </p:spTgt>
                                        </p:tgtEl>
                                        <p:attrNameLst>
                                          <p:attrName>style.visibility</p:attrName>
                                        </p:attrNameLst>
                                      </p:cBhvr>
                                      <p:to>
                                        <p:strVal val="visible"/>
                                      </p:to>
                                    </p:set>
                                    <p:animEffect transition="in" filter="fade">
                                      <p:cBhvr>
                                        <p:cTn id="12" dur="500"/>
                                        <p:tgtEl>
                                          <p:spTgt spid="8192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12577</TotalTime>
  <Words>8449</Words>
  <Application>Microsoft Office PowerPoint</Application>
  <PresentationFormat>On-screen Show (4:3)</PresentationFormat>
  <Paragraphs>974</Paragraphs>
  <Slides>103</Slides>
  <Notes>50</Notes>
  <HiddenSlides>0</HiddenSlides>
  <MMClips>0</MMClips>
  <ScaleCrop>false</ScaleCrop>
  <HeadingPairs>
    <vt:vector size="8" baseType="variant">
      <vt:variant>
        <vt:lpstr>Fonts Used</vt:lpstr>
      </vt:variant>
      <vt:variant>
        <vt:i4>10</vt:i4>
      </vt:variant>
      <vt:variant>
        <vt:lpstr>Theme</vt:lpstr>
      </vt:variant>
      <vt:variant>
        <vt:i4>15</vt:i4>
      </vt:variant>
      <vt:variant>
        <vt:lpstr>Embedded OLE Servers</vt:lpstr>
      </vt:variant>
      <vt:variant>
        <vt:i4>2</vt:i4>
      </vt:variant>
      <vt:variant>
        <vt:lpstr>Slide Titles</vt:lpstr>
      </vt:variant>
      <vt:variant>
        <vt:i4>103</vt:i4>
      </vt:variant>
    </vt:vector>
  </HeadingPairs>
  <TitlesOfParts>
    <vt:vector size="130" baseType="lpstr">
      <vt:lpstr>Arial</vt:lpstr>
      <vt:lpstr>Arial Unicode MS</vt:lpstr>
      <vt:lpstr>Book Antiqua</vt:lpstr>
      <vt:lpstr>Calibri</vt:lpstr>
      <vt:lpstr>Georgia</vt:lpstr>
      <vt:lpstr>Symbol</vt:lpstr>
      <vt:lpstr>Tahoma</vt:lpstr>
      <vt:lpstr>Times New Roman</vt:lpstr>
      <vt:lpstr>Wingdings</vt:lpstr>
      <vt:lpstr>ヒラギノ角ゴ Pro W3</vt:lpstr>
      <vt:lpstr>Blank Presentation</vt:lpstr>
      <vt:lpstr>VIDEO TEMPLATES</vt:lpstr>
      <vt:lpstr>1_VIDEO TEMPLATES</vt:lpstr>
      <vt:lpstr>2_VIDEO TEMPLATES</vt:lpstr>
      <vt:lpstr>3_VIDEO TEMPLATES</vt:lpstr>
      <vt:lpstr>1_Default Design</vt:lpstr>
      <vt:lpstr>TITLE AND ANCHOR TEMPLATES</vt:lpstr>
      <vt:lpstr>TASK TEMPLATES</vt:lpstr>
      <vt:lpstr>4_VIDEO TEMPLATES</vt:lpstr>
      <vt:lpstr>3_Blank Presentation</vt:lpstr>
      <vt:lpstr>1_TASK TEMPLATES</vt:lpstr>
      <vt:lpstr>5_VIDEO TEMPLATES</vt:lpstr>
      <vt:lpstr>1_Blank Presentation</vt:lpstr>
      <vt:lpstr>Default Design</vt:lpstr>
      <vt:lpstr>7_Blank Presentation</vt:lpstr>
      <vt:lpstr>Equation</vt:lpstr>
      <vt:lpstr>Document</vt:lpstr>
      <vt:lpstr>Click on “Slide Show”</vt:lpstr>
      <vt:lpstr>PowerPoint Presentation</vt:lpstr>
      <vt:lpstr> Lesson Objectives</vt:lpstr>
      <vt:lpstr>PowerPoint Presentation</vt:lpstr>
      <vt:lpstr>PowerPoint Presentation</vt:lpstr>
      <vt:lpstr>PowerPoint Presentation</vt:lpstr>
      <vt:lpstr>PowerPoint Presentation</vt:lpstr>
      <vt:lpstr>PowerPoint Presentation</vt:lpstr>
      <vt:lpstr>PowerPoint Presentation</vt:lpstr>
      <vt:lpstr>Standard Temperature and Pressure</vt:lpstr>
      <vt:lpstr>Gas Pressure</vt:lpstr>
      <vt:lpstr>Collapsing Can Experiment</vt:lpstr>
      <vt:lpstr>The Nature of Gases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Combined gas law: For a fixed quantity of gas, pressure &amp; volume vary inversely while temperature varies directly with pressure &amp; volume</vt:lpstr>
      <vt:lpstr>Combined gas law: For a fixed quantity of gas, pressure &amp; volume vary inversely while temperature varies directly with pressure &amp; volume</vt:lpstr>
      <vt:lpstr>Combined gas law: For a fixed quantity of gas, pressure &amp; volume vary inversely while temperature varies directly with pressure &amp; volume</vt:lpstr>
      <vt:lpstr>PowerPoint Presentation</vt:lpstr>
      <vt:lpstr>PowerPoint Presentation</vt:lpstr>
      <vt:lpstr>Real World Application of the Combined Gas Law</vt:lpstr>
      <vt:lpstr>Real World Application of the Combined Gas Law</vt:lpstr>
      <vt:lpstr>Joule-Thomson Effect</vt:lpstr>
      <vt:lpstr>PowerPoint Presentation</vt:lpstr>
      <vt:lpstr>PowerPoint Presentation</vt:lpstr>
      <vt:lpstr> What is the relationship between pressure, temperature, and volume of a gas?</vt:lpstr>
      <vt:lpstr> What is the relationship between pressure, temperature, and volume of a gas?</vt:lpstr>
      <vt:lpstr>PowerPoint Presentation</vt:lpstr>
      <vt:lpstr>PowerPoint Presentation</vt:lpstr>
      <vt:lpstr>Ideal Gases</vt:lpstr>
      <vt:lpstr>Ideal Gases &amp; Real Gases</vt:lpstr>
      <vt:lpstr>Ideal Gases &amp; Real Gases</vt:lpstr>
      <vt:lpstr>Ideal Gases &amp; Real Gases</vt:lpstr>
      <vt:lpstr>Ideal Gases &amp; Real Gases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Partial pressure: The fraction of the total pressure exerted by a mix of gases that is contributed by an individual gas</vt:lpstr>
      <vt:lpstr>Partial pressure: The fraction of the total pressure exerted by a mix of gases that is contributed by an individual gas</vt:lpstr>
      <vt:lpstr>PowerPoint Presentation</vt:lpstr>
      <vt:lpstr>PowerPoint Presentation</vt:lpstr>
      <vt:lpstr>PowerPoint Presentation</vt:lpstr>
      <vt:lpstr>PowerPoint Presentation</vt:lpstr>
      <vt:lpstr>PowerPoint Presentation</vt:lpstr>
      <vt:lpstr>PowerPoint Presentation</vt:lpstr>
      <vt:lpstr> Practice matching graphed relationships to the gas laws. </vt:lpstr>
      <vt:lpstr>Three Gas Laws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282</cp:revision>
  <dcterms:created xsi:type="dcterms:W3CDTF">2009-07-10T02:57:27Z</dcterms:created>
  <dcterms:modified xsi:type="dcterms:W3CDTF">2024-11-04T22:08:15Z</dcterms:modified>
</cp:coreProperties>
</file>