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4.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5.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8.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0.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3" r:id="rId3"/>
    <p:sldMasterId id="2147483682" r:id="rId4"/>
    <p:sldMasterId id="2147483692" r:id="rId5"/>
    <p:sldMasterId id="2147483697" r:id="rId6"/>
    <p:sldMasterId id="2147483705" r:id="rId7"/>
    <p:sldMasterId id="2147483713" r:id="rId8"/>
    <p:sldMasterId id="2147483723" r:id="rId9"/>
    <p:sldMasterId id="2147483743" r:id="rId10"/>
    <p:sldMasterId id="2147483753" r:id="rId11"/>
    <p:sldMasterId id="2147483763" r:id="rId12"/>
    <p:sldMasterId id="2147483772" r:id="rId13"/>
    <p:sldMasterId id="2147483781" r:id="rId14"/>
    <p:sldMasterId id="2147483790" r:id="rId15"/>
    <p:sldMasterId id="2147483795" r:id="rId16"/>
    <p:sldMasterId id="2147483804" r:id="rId17"/>
    <p:sldMasterId id="2147483813" r:id="rId18"/>
    <p:sldMasterId id="2147483821" r:id="rId19"/>
    <p:sldMasterId id="2147483834" r:id="rId20"/>
    <p:sldMasterId id="2147483844" r:id="rId21"/>
  </p:sldMasterIdLst>
  <p:notesMasterIdLst>
    <p:notesMasterId r:id="rId77"/>
  </p:notesMasterIdLst>
  <p:sldIdLst>
    <p:sldId id="1139" r:id="rId22"/>
    <p:sldId id="259" r:id="rId23"/>
    <p:sldId id="675" r:id="rId24"/>
    <p:sldId id="602" r:id="rId25"/>
    <p:sldId id="645" r:id="rId26"/>
    <p:sldId id="641" r:id="rId27"/>
    <p:sldId id="642" r:id="rId28"/>
    <p:sldId id="647" r:id="rId29"/>
    <p:sldId id="649" r:id="rId30"/>
    <p:sldId id="650" r:id="rId31"/>
    <p:sldId id="648" r:id="rId32"/>
    <p:sldId id="680" r:id="rId33"/>
    <p:sldId id="653" r:id="rId34"/>
    <p:sldId id="655" r:id="rId35"/>
    <p:sldId id="583" r:id="rId36"/>
    <p:sldId id="667" r:id="rId37"/>
    <p:sldId id="652" r:id="rId38"/>
    <p:sldId id="654" r:id="rId39"/>
    <p:sldId id="584" r:id="rId40"/>
    <p:sldId id="656" r:id="rId41"/>
    <p:sldId id="643" r:id="rId42"/>
    <p:sldId id="565" r:id="rId43"/>
    <p:sldId id="668" r:id="rId44"/>
    <p:sldId id="566" r:id="rId45"/>
    <p:sldId id="669" r:id="rId46"/>
    <p:sldId id="644" r:id="rId47"/>
    <p:sldId id="678" r:id="rId48"/>
    <p:sldId id="681" r:id="rId49"/>
    <p:sldId id="569" r:id="rId50"/>
    <p:sldId id="676" r:id="rId51"/>
    <p:sldId id="670" r:id="rId52"/>
    <p:sldId id="679" r:id="rId53"/>
    <p:sldId id="662" r:id="rId54"/>
    <p:sldId id="671" r:id="rId55"/>
    <p:sldId id="677" r:id="rId56"/>
    <p:sldId id="682" r:id="rId57"/>
    <p:sldId id="657" r:id="rId58"/>
    <p:sldId id="658" r:id="rId59"/>
    <p:sldId id="659" r:id="rId60"/>
    <p:sldId id="672" r:id="rId61"/>
    <p:sldId id="660" r:id="rId62"/>
    <p:sldId id="661" r:id="rId63"/>
    <p:sldId id="574" r:id="rId64"/>
    <p:sldId id="666" r:id="rId65"/>
    <p:sldId id="575" r:id="rId66"/>
    <p:sldId id="663" r:id="rId67"/>
    <p:sldId id="664" r:id="rId68"/>
    <p:sldId id="674" r:id="rId69"/>
    <p:sldId id="665" r:id="rId70"/>
    <p:sldId id="572" r:id="rId71"/>
    <p:sldId id="673" r:id="rId72"/>
    <p:sldId id="467" r:id="rId73"/>
    <p:sldId id="424" r:id="rId74"/>
    <p:sldId id="409" r:id="rId75"/>
    <p:sldId id="468" r:id="rId76"/>
  </p:sldIdLst>
  <p:sldSz cx="9144000" cy="6858000" type="screen4x3"/>
  <p:notesSz cx="6858000" cy="9144000"/>
  <p:defaultTextStyle>
    <a:defPPr>
      <a:defRPr lang="en-US"/>
    </a:defPPr>
    <a:lvl1pPr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1pPr>
    <a:lvl2pPr marL="453340"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2pPr>
    <a:lvl3pPr marL="906686"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3pPr>
    <a:lvl4pPr marL="1360020"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4pPr>
    <a:lvl5pPr marL="1813364" algn="l" rtl="0" eaLnBrk="0" fontAlgn="base" hangingPunct="0">
      <a:spcBef>
        <a:spcPct val="0"/>
      </a:spcBef>
      <a:spcAft>
        <a:spcPct val="0"/>
      </a:spcAft>
      <a:defRPr sz="2300" i="1" kern="1200">
        <a:solidFill>
          <a:schemeClr val="tx1"/>
        </a:solidFill>
        <a:latin typeface="Arial" panose="020B0604020202020204" pitchFamily="34" charset="0"/>
        <a:ea typeface="ＭＳ Ｐゴシック" panose="020B0600070205080204" pitchFamily="34" charset="-128"/>
        <a:cs typeface="+mn-cs"/>
      </a:defRPr>
    </a:lvl5pPr>
    <a:lvl6pPr marL="2266698" algn="l" defTabSz="906686"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6pPr>
    <a:lvl7pPr marL="2720028" algn="l" defTabSz="906686"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7pPr>
    <a:lvl8pPr marL="3173359" algn="l" defTabSz="906686"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8pPr>
    <a:lvl9pPr marL="3626703" algn="l" defTabSz="906686" rtl="0" eaLnBrk="1" latinLnBrk="0" hangingPunct="1">
      <a:defRPr sz="2300" i="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aig Riesen" initials="CR" lastIdx="2" clrIdx="0"/>
  <p:cmAuthor id="1" name="Katherine Porter" initials="KAP" lastIdx="1" clrIdx="1"/>
  <p:cmAuthor id="2" name="Fran Dziuma" initials="FD" lastIdx="1" clrIdx="2"/>
  <p:cmAuthor id="3" name="Mrs. McCray" initials="MM" lastIdx="1" clrIdx="3"/>
  <p:cmAuthor id="4" name="Yurah Kim" initials="YK"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4C8C"/>
    <a:srgbClr val="A3B53D"/>
    <a:srgbClr val="A3573F"/>
    <a:srgbClr val="FFB732"/>
    <a:srgbClr val="D13426"/>
    <a:srgbClr val="EA6F1E"/>
    <a:srgbClr val="874B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88502" autoAdjust="0"/>
  </p:normalViewPr>
  <p:slideViewPr>
    <p:cSldViewPr>
      <p:cViewPr varScale="1">
        <p:scale>
          <a:sx n="73" d="100"/>
          <a:sy n="73" d="100"/>
        </p:scale>
        <p:origin x="1570" y="6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s>
</file>

<file path=ppt/_rels/viewProps.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slide" Target="slides/slide9.xml"/><Relationship Id="rId1" Type="http://schemas.openxmlformats.org/officeDocument/2006/relationships/slide" Target="slides/slide8.xml"/><Relationship Id="rId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i="0"/>
            </a:lvl1pPr>
          </a:lstStyle>
          <a:p>
            <a:endParaRPr lang="en-US" altLang="en-US" dirty="0"/>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i="0"/>
            </a:lvl1pPr>
          </a:lstStyle>
          <a:p>
            <a:endParaRPr lang="en-US" altLang="en-US"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i="0"/>
            </a:lvl1pPr>
          </a:lstStyle>
          <a:p>
            <a:endParaRPr lang="en-US" altLang="en-US" dirty="0"/>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i="0"/>
            </a:lvl1pPr>
          </a:lstStyle>
          <a:p>
            <a:fld id="{3D004B10-A6BE-45A5-BBEF-F7893E0E0CA3}" type="slidenum">
              <a:rPr lang="en-US" altLang="en-US"/>
              <a:pPr/>
              <a:t>‹#›</a:t>
            </a:fld>
            <a:endParaRPr lang="en-US" altLang="en-US" dirty="0"/>
          </a:p>
        </p:txBody>
      </p:sp>
    </p:spTree>
    <p:extLst>
      <p:ext uri="{BB962C8B-B14F-4D97-AF65-F5344CB8AC3E}">
        <p14:creationId xmlns:p14="http://schemas.microsoft.com/office/powerpoint/2010/main" val="12466393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1pPr>
    <a:lvl2pPr marL="453340"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2pPr>
    <a:lvl3pPr marL="906686"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3pPr>
    <a:lvl4pPr marL="1360020"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4pPr>
    <a:lvl5pPr marL="1813364" algn="l" rtl="0" fontAlgn="base">
      <a:spcBef>
        <a:spcPct val="30000"/>
      </a:spcBef>
      <a:spcAft>
        <a:spcPct val="0"/>
      </a:spcAft>
      <a:defRPr sz="1300" kern="1200">
        <a:solidFill>
          <a:schemeClr val="tx1"/>
        </a:solidFill>
        <a:latin typeface="Arial" panose="020B0604020202020204" pitchFamily="34" charset="0"/>
        <a:ea typeface="ＭＳ Ｐゴシック" panose="020B0600070205080204" pitchFamily="34" charset="-128"/>
        <a:cs typeface="+mn-cs"/>
      </a:defRPr>
    </a:lvl5pPr>
    <a:lvl6pPr marL="2266698" algn="l" defTabSz="906686" rtl="0" eaLnBrk="1" latinLnBrk="0" hangingPunct="1">
      <a:defRPr sz="1300" kern="1200">
        <a:solidFill>
          <a:schemeClr val="tx1"/>
        </a:solidFill>
        <a:latin typeface="+mn-lt"/>
        <a:ea typeface="+mn-ea"/>
        <a:cs typeface="+mn-cs"/>
      </a:defRPr>
    </a:lvl6pPr>
    <a:lvl7pPr marL="2720028" algn="l" defTabSz="906686" rtl="0" eaLnBrk="1" latinLnBrk="0" hangingPunct="1">
      <a:defRPr sz="1300" kern="1200">
        <a:solidFill>
          <a:schemeClr val="tx1"/>
        </a:solidFill>
        <a:latin typeface="+mn-lt"/>
        <a:ea typeface="+mn-ea"/>
        <a:cs typeface="+mn-cs"/>
      </a:defRPr>
    </a:lvl7pPr>
    <a:lvl8pPr marL="3173359" algn="l" defTabSz="906686" rtl="0" eaLnBrk="1" latinLnBrk="0" hangingPunct="1">
      <a:defRPr sz="1300" kern="1200">
        <a:solidFill>
          <a:schemeClr val="tx1"/>
        </a:solidFill>
        <a:latin typeface="+mn-lt"/>
        <a:ea typeface="+mn-ea"/>
        <a:cs typeface="+mn-cs"/>
      </a:defRPr>
    </a:lvl8pPr>
    <a:lvl9pPr marL="3626703" algn="l" defTabSz="90668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87FD7-E00B-440D-A340-ABEA78BC598A}" type="slidenum">
              <a:rPr lang="en-US" altLang="en-US"/>
              <a:pPr/>
              <a:t>2</a:t>
            </a:fld>
            <a:endParaRPr lang="en-US" altLang="en-US" dirty="0"/>
          </a:p>
        </p:txBody>
      </p:sp>
      <p:sp>
        <p:nvSpPr>
          <p:cNvPr id="322562" name="Rectangle 1026"/>
          <p:cNvSpPr>
            <a:spLocks noGrp="1" noRot="1" noChangeAspect="1" noChangeArrowheads="1" noTextEdit="1"/>
          </p:cNvSpPr>
          <p:nvPr>
            <p:ph type="sldImg"/>
          </p:nvPr>
        </p:nvSpPr>
        <p:spPr>
          <a:xfrm>
            <a:off x="1143000" y="685800"/>
            <a:ext cx="4572000" cy="3429000"/>
          </a:xfrm>
          <a:ln/>
        </p:spPr>
      </p:sp>
      <p:sp>
        <p:nvSpPr>
          <p:cNvPr id="322563"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8805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6691E-05E3-4D05-B676-2B98CDBBF76A}" type="slidenum">
              <a:rPr lang="en-US" altLang="en-US">
                <a:solidFill>
                  <a:prstClr val="black"/>
                </a:solidFill>
              </a:rPr>
              <a:pPr/>
              <a:t>11</a:t>
            </a:fld>
            <a:endParaRPr lang="en-US" altLang="en-US" dirty="0">
              <a:solidFill>
                <a:prstClr val="black"/>
              </a:solidFill>
            </a:endParaRPr>
          </a:p>
        </p:txBody>
      </p:sp>
      <p:sp>
        <p:nvSpPr>
          <p:cNvPr id="455682" name="Rectangle 2"/>
          <p:cNvSpPr>
            <a:spLocks noGrp="1" noRot="1" noChangeAspect="1" noChangeArrowheads="1" noTextEdit="1"/>
          </p:cNvSpPr>
          <p:nvPr>
            <p:ph type="sldImg"/>
          </p:nvPr>
        </p:nvSpPr>
        <p:spPr>
          <a:xfrm>
            <a:off x="1143000" y="685800"/>
            <a:ext cx="4572000" cy="3429000"/>
          </a:xfrm>
          <a:ln/>
        </p:spPr>
      </p:sp>
      <p:sp>
        <p:nvSpPr>
          <p:cNvPr id="45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6247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6691E-05E3-4D05-B676-2B98CDBBF76A}" type="slidenum">
              <a:rPr lang="en-US" altLang="en-US">
                <a:solidFill>
                  <a:prstClr val="black"/>
                </a:solidFill>
              </a:rPr>
              <a:pPr/>
              <a:t>12</a:t>
            </a:fld>
            <a:endParaRPr lang="en-US" altLang="en-US" dirty="0">
              <a:solidFill>
                <a:prstClr val="black"/>
              </a:solidFill>
            </a:endParaRPr>
          </a:p>
        </p:txBody>
      </p:sp>
      <p:sp>
        <p:nvSpPr>
          <p:cNvPr id="455682" name="Rectangle 2"/>
          <p:cNvSpPr>
            <a:spLocks noGrp="1" noRot="1" noChangeAspect="1" noChangeArrowheads="1" noTextEdit="1"/>
          </p:cNvSpPr>
          <p:nvPr>
            <p:ph type="sldImg"/>
          </p:nvPr>
        </p:nvSpPr>
        <p:spPr>
          <a:xfrm>
            <a:off x="1143000" y="685800"/>
            <a:ext cx="4572000" cy="3429000"/>
          </a:xfrm>
          <a:ln/>
        </p:spPr>
      </p:sp>
      <p:sp>
        <p:nvSpPr>
          <p:cNvPr id="45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14418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04B10-A6BE-45A5-BBEF-F7893E0E0CA3}" type="slidenum">
              <a:rPr lang="en-US" altLang="en-US" smtClean="0"/>
              <a:pPr/>
              <a:t>15</a:t>
            </a:fld>
            <a:endParaRPr lang="en-US" altLang="en-US" dirty="0"/>
          </a:p>
        </p:txBody>
      </p:sp>
    </p:spTree>
    <p:extLst>
      <p:ext uri="{BB962C8B-B14F-4D97-AF65-F5344CB8AC3E}">
        <p14:creationId xmlns:p14="http://schemas.microsoft.com/office/powerpoint/2010/main" val="724161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04B10-A6BE-45A5-BBEF-F7893E0E0CA3}" type="slidenum">
              <a:rPr lang="en-US" altLang="en-US" smtClean="0"/>
              <a:pPr/>
              <a:t>16</a:t>
            </a:fld>
            <a:endParaRPr lang="en-US" altLang="en-US" dirty="0"/>
          </a:p>
        </p:txBody>
      </p:sp>
    </p:spTree>
    <p:extLst>
      <p:ext uri="{BB962C8B-B14F-4D97-AF65-F5344CB8AC3E}">
        <p14:creationId xmlns:p14="http://schemas.microsoft.com/office/powerpoint/2010/main" val="2534601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 audio:</a:t>
            </a:r>
            <a:r>
              <a:rPr lang="en-US" dirty="0"/>
              <a:t> Apply what you have learned about naming acids to answer these</a:t>
            </a:r>
            <a:r>
              <a:rPr lang="en-US" baseline="0" dirty="0"/>
              <a:t> questions.</a:t>
            </a:r>
            <a:endParaRPr lang="en-US" dirty="0"/>
          </a:p>
          <a:p>
            <a:r>
              <a:rPr lang="en-US" b="1" dirty="0"/>
              <a:t>Hint1 audio:</a:t>
            </a:r>
            <a:r>
              <a:rPr lang="en-US" dirty="0"/>
              <a:t> Remember that oxyacids do not contain the</a:t>
            </a:r>
            <a:r>
              <a:rPr lang="en-US" baseline="0" dirty="0"/>
              <a:t> prefix </a:t>
            </a:r>
            <a:r>
              <a:rPr lang="en-US" i="1" baseline="0" dirty="0"/>
              <a:t>hydro</a:t>
            </a:r>
            <a:r>
              <a:rPr lang="en-US" baseline="0" dirty="0"/>
              <a:t>.</a:t>
            </a:r>
            <a:endParaRPr lang="en-US" dirty="0"/>
          </a:p>
          <a:p>
            <a:r>
              <a:rPr lang="en-US" b="1" dirty="0"/>
              <a:t>Exit audio: </a:t>
            </a:r>
            <a:r>
              <a:rPr lang="en-US" b="0" dirty="0"/>
              <a:t>Just</a:t>
            </a:r>
            <a:r>
              <a:rPr lang="en-US" b="0" baseline="0" dirty="0"/>
              <a:t> as there are rules for naming acids, there are rules for naming bases.</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20</a:t>
            </a:fld>
            <a:endParaRPr lang="en-US" dirty="0">
              <a:solidFill>
                <a:prstClr val="black"/>
              </a:solidFill>
            </a:endParaRPr>
          </a:p>
        </p:txBody>
      </p:sp>
      <p:sp>
        <p:nvSpPr>
          <p:cNvPr id="7" name="Slide Image Placeholder 6"/>
          <p:cNvSpPr>
            <a:spLocks noGrp="1" noRot="1" noChangeAspect="1"/>
          </p:cNvSpPr>
          <p:nvPr>
            <p:ph type="sldImg"/>
          </p:nvPr>
        </p:nvSpPr>
        <p:spPr>
          <a:xfrm>
            <a:off x="1198563" y="611188"/>
            <a:ext cx="4460875" cy="3346450"/>
          </a:xfrm>
        </p:spPr>
      </p:sp>
    </p:spTree>
    <p:extLst>
      <p:ext uri="{BB962C8B-B14F-4D97-AF65-F5344CB8AC3E}">
        <p14:creationId xmlns:p14="http://schemas.microsoft.com/office/powerpoint/2010/main" val="1518639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b="1" dirty="0"/>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b="1" dirty="0"/>
          </a:p>
          <a:p>
            <a:r>
              <a:rPr lang="en-US" b="1" dirty="0"/>
              <a:t>Entry audio:</a:t>
            </a:r>
            <a:r>
              <a:rPr lang="en-US" dirty="0"/>
              <a:t> Apply what you have learned about naming acids to answer these</a:t>
            </a:r>
            <a:r>
              <a:rPr lang="en-US" baseline="0" dirty="0"/>
              <a:t> questions.</a:t>
            </a:r>
            <a:endParaRPr lang="en-US" dirty="0"/>
          </a:p>
          <a:p>
            <a:r>
              <a:rPr lang="en-US" b="1" dirty="0"/>
              <a:t>Hint1 audio:</a:t>
            </a:r>
            <a:r>
              <a:rPr lang="en-US" dirty="0"/>
              <a:t> Remember that oxyacids do not contain the</a:t>
            </a:r>
            <a:r>
              <a:rPr lang="en-US" baseline="0" dirty="0"/>
              <a:t> prefix </a:t>
            </a:r>
            <a:r>
              <a:rPr lang="en-US" i="1" baseline="0" dirty="0"/>
              <a:t>hydro</a:t>
            </a:r>
            <a:r>
              <a:rPr lang="en-US" baseline="0" dirty="0"/>
              <a:t>.</a:t>
            </a:r>
            <a:endParaRPr lang="en-US" dirty="0"/>
          </a:p>
          <a:p>
            <a:r>
              <a:rPr lang="en-US" b="1" dirty="0"/>
              <a:t>Exit audio: </a:t>
            </a:r>
            <a:r>
              <a:rPr lang="en-US" b="0" dirty="0"/>
              <a:t>Just</a:t>
            </a:r>
            <a:r>
              <a:rPr lang="en-US" b="0" baseline="0" dirty="0"/>
              <a:t> as there are rules for naming acids, there are rules for naming bases.</a:t>
            </a:r>
            <a:endParaRPr lang="en-US" b="0" dirty="0"/>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21</a:t>
            </a:fld>
            <a:endParaRPr lang="en-US" dirty="0">
              <a:solidFill>
                <a:prstClr val="black"/>
              </a:solidFill>
            </a:endParaRPr>
          </a:p>
        </p:txBody>
      </p:sp>
      <p:sp>
        <p:nvSpPr>
          <p:cNvPr id="7" name="Slide Image Placeholder 6"/>
          <p:cNvSpPr>
            <a:spLocks noGrp="1" noRot="1" noChangeAspect="1"/>
          </p:cNvSpPr>
          <p:nvPr>
            <p:ph type="sldImg"/>
          </p:nvPr>
        </p:nvSpPr>
        <p:spPr>
          <a:xfrm>
            <a:off x="1198563" y="611188"/>
            <a:ext cx="4460875" cy="3346450"/>
          </a:xfrm>
        </p:spPr>
      </p:sp>
    </p:spTree>
    <p:extLst>
      <p:ext uri="{BB962C8B-B14F-4D97-AF65-F5344CB8AC3E}">
        <p14:creationId xmlns:p14="http://schemas.microsoft.com/office/powerpoint/2010/main" val="1518639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80276-038A-41A4-81F8-27AC03008BD0}" type="slidenum">
              <a:rPr lang="en-US" altLang="en-US"/>
              <a:pPr/>
              <a:t>22</a:t>
            </a:fld>
            <a:endParaRPr lang="en-US" altLang="en-US" dirty="0"/>
          </a:p>
        </p:txBody>
      </p:sp>
      <p:sp>
        <p:nvSpPr>
          <p:cNvPr id="467970" name="Rectangle 2"/>
          <p:cNvSpPr>
            <a:spLocks noGrp="1" noRot="1" noChangeAspect="1" noChangeArrowheads="1" noTextEdit="1"/>
          </p:cNvSpPr>
          <p:nvPr>
            <p:ph type="sldImg"/>
          </p:nvPr>
        </p:nvSpPr>
        <p:spPr>
          <a:xfrm>
            <a:off x="1143000" y="685800"/>
            <a:ext cx="4572000" cy="3429000"/>
          </a:xfrm>
          <a:ln/>
        </p:spPr>
      </p:sp>
      <p:sp>
        <p:nvSpPr>
          <p:cNvPr id="4679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65995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80276-038A-41A4-81F8-27AC03008BD0}" type="slidenum">
              <a:rPr lang="en-US" altLang="en-US"/>
              <a:pPr/>
              <a:t>23</a:t>
            </a:fld>
            <a:endParaRPr lang="en-US" altLang="en-US" dirty="0"/>
          </a:p>
        </p:txBody>
      </p:sp>
      <p:sp>
        <p:nvSpPr>
          <p:cNvPr id="467970" name="Rectangle 2"/>
          <p:cNvSpPr>
            <a:spLocks noGrp="1" noRot="1" noChangeAspect="1" noChangeArrowheads="1" noTextEdit="1"/>
          </p:cNvSpPr>
          <p:nvPr>
            <p:ph type="sldImg"/>
          </p:nvPr>
        </p:nvSpPr>
        <p:spPr>
          <a:xfrm>
            <a:off x="1143000" y="685800"/>
            <a:ext cx="4572000" cy="3429000"/>
          </a:xfrm>
          <a:ln/>
        </p:spPr>
      </p:sp>
      <p:sp>
        <p:nvSpPr>
          <p:cNvPr id="46797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02552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B1D37-3DC6-4A9D-9C2A-ED220C4FCBA3}" type="slidenum">
              <a:rPr lang="en-US" altLang="en-US"/>
              <a:pPr/>
              <a:t>24</a:t>
            </a:fld>
            <a:endParaRPr lang="en-US" altLang="en-US" dirty="0"/>
          </a:p>
        </p:txBody>
      </p:sp>
      <p:sp>
        <p:nvSpPr>
          <p:cNvPr id="471042" name="Rectangle 2"/>
          <p:cNvSpPr>
            <a:spLocks noGrp="1" noRot="1" noChangeAspect="1" noChangeArrowheads="1" noTextEdit="1"/>
          </p:cNvSpPr>
          <p:nvPr>
            <p:ph type="sldImg"/>
          </p:nvPr>
        </p:nvSpPr>
        <p:spPr>
          <a:xfrm>
            <a:off x="1143000" y="685800"/>
            <a:ext cx="4572000" cy="3429000"/>
          </a:xfrm>
          <a:ln/>
        </p:spPr>
      </p:sp>
      <p:sp>
        <p:nvSpPr>
          <p:cNvPr id="471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05216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B1D37-3DC6-4A9D-9C2A-ED220C4FCBA3}" type="slidenum">
              <a:rPr lang="en-US" altLang="en-US"/>
              <a:pPr/>
              <a:t>25</a:t>
            </a:fld>
            <a:endParaRPr lang="en-US" altLang="en-US" dirty="0"/>
          </a:p>
        </p:txBody>
      </p:sp>
      <p:sp>
        <p:nvSpPr>
          <p:cNvPr id="471042" name="Rectangle 2"/>
          <p:cNvSpPr>
            <a:spLocks noGrp="1" noRot="1" noChangeAspect="1" noChangeArrowheads="1" noTextEdit="1"/>
          </p:cNvSpPr>
          <p:nvPr>
            <p:ph type="sldImg"/>
          </p:nvPr>
        </p:nvSpPr>
        <p:spPr>
          <a:xfrm>
            <a:off x="1143000" y="685800"/>
            <a:ext cx="4572000" cy="3429000"/>
          </a:xfrm>
          <a:ln/>
        </p:spPr>
      </p:sp>
      <p:sp>
        <p:nvSpPr>
          <p:cNvPr id="471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9192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87FD7-E00B-440D-A340-ABEA78BC598A}" type="slidenum">
              <a:rPr lang="en-US" altLang="en-US"/>
              <a:pPr/>
              <a:t>3</a:t>
            </a:fld>
            <a:endParaRPr lang="en-US" altLang="en-US" dirty="0"/>
          </a:p>
        </p:txBody>
      </p:sp>
      <p:sp>
        <p:nvSpPr>
          <p:cNvPr id="322562" name="Rectangle 1026"/>
          <p:cNvSpPr>
            <a:spLocks noGrp="1" noRot="1" noChangeAspect="1" noChangeArrowheads="1" noTextEdit="1"/>
          </p:cNvSpPr>
          <p:nvPr>
            <p:ph type="sldImg"/>
          </p:nvPr>
        </p:nvSpPr>
        <p:spPr>
          <a:xfrm>
            <a:off x="1143000" y="685800"/>
            <a:ext cx="4572000" cy="3429000"/>
          </a:xfrm>
          <a:ln/>
        </p:spPr>
      </p:sp>
      <p:sp>
        <p:nvSpPr>
          <p:cNvPr id="322563" name="Rectangle 1027"/>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07503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Dalton’s work was based on that of [Animate stem and picture] Joseph Proust, a Frenchman, who had discovered [Animate</a:t>
            </a:r>
            <a:r>
              <a:rPr lang="en-US" baseline="0" dirty="0"/>
              <a:t> bullet 1] </a:t>
            </a:r>
            <a:r>
              <a:rPr lang="en-US" dirty="0"/>
              <a:t>that regardless of whether a sample of copper carbonate was created in the lab or obtained from nature, the compound was composed of 1 part carbon, 4 parts oxygen, and 5 parts copper by weight. </a:t>
            </a:r>
          </a:p>
          <a:p>
            <a:pPr marL="171450" indent="-171450">
              <a:buFont typeface="Arial" pitchFamily="34" charset="0"/>
              <a:buChar char="•"/>
            </a:pPr>
            <a:r>
              <a:rPr lang="en-US" dirty="0"/>
              <a:t>[Animate bullet 2] This allowed Proust to theorize that pure reactants always combine in the same proportion to produce the same substance,</a:t>
            </a:r>
            <a:r>
              <a:rPr lang="en-US" baseline="0" dirty="0"/>
              <a:t> in other words, Proust had discovered that </a:t>
            </a:r>
            <a:r>
              <a:rPr lang="en-US" dirty="0"/>
              <a:t>each compound contains the exact</a:t>
            </a:r>
            <a:r>
              <a:rPr lang="en-US" baseline="0" dirty="0"/>
              <a:t> same proportion of elements by mass.  </a:t>
            </a:r>
            <a:r>
              <a:rPr lang="en-US" dirty="0"/>
              <a:t>Proust’s</a:t>
            </a:r>
            <a:r>
              <a:rPr lang="en-US" baseline="0" dirty="0"/>
              <a:t> ‘Law of Definite Proportions’ provided a foundation for Dalton’s work on determining the structure of the atom, which in turn, helped explain Proust’s findings. </a:t>
            </a:r>
          </a:p>
          <a:p>
            <a:pPr marL="171450" indent="-171450">
              <a:buFont typeface="Arial" pitchFamily="34" charset="0"/>
              <a:buChar char="•"/>
            </a:pPr>
            <a:endParaRPr lang="en-US" dirty="0"/>
          </a:p>
          <a:p>
            <a:r>
              <a:rPr lang="en-US" dirty="0"/>
              <a:t>source: http://commons.wikimedia.org/wiki/File:Proust_joseph.jpg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58936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Dalton’s work was based on that of [Animate stem and picture] Joseph Proust, a Frenchman, who had discovered [Animate</a:t>
            </a:r>
            <a:r>
              <a:rPr lang="en-US" baseline="0" dirty="0"/>
              <a:t> bullet 1] </a:t>
            </a:r>
            <a:r>
              <a:rPr lang="en-US" dirty="0"/>
              <a:t>that regardless of whether a sample of copper carbonate was created in the lab or obtained from nature, the compound was composed of 1 part carbon, 4 parts oxygen, and 5 parts copper by weight. </a:t>
            </a:r>
          </a:p>
          <a:p>
            <a:pPr marL="171450" indent="-171450">
              <a:buFont typeface="Arial" pitchFamily="34" charset="0"/>
              <a:buChar char="•"/>
            </a:pPr>
            <a:r>
              <a:rPr lang="en-US" dirty="0"/>
              <a:t>[Animate bullet 2] This allowed Proust to theorize that pure reactants always combine in the same proportion to produce the same substance,</a:t>
            </a:r>
            <a:r>
              <a:rPr lang="en-US" baseline="0" dirty="0"/>
              <a:t> in other words, Proust had discovered that </a:t>
            </a:r>
            <a:r>
              <a:rPr lang="en-US" dirty="0"/>
              <a:t>each compound contains the exact</a:t>
            </a:r>
            <a:r>
              <a:rPr lang="en-US" baseline="0" dirty="0"/>
              <a:t> same proportion of elements by mass.  </a:t>
            </a:r>
            <a:r>
              <a:rPr lang="en-US" dirty="0"/>
              <a:t>Proust’s</a:t>
            </a:r>
            <a:r>
              <a:rPr lang="en-US" baseline="0" dirty="0"/>
              <a:t> ‘Law of Definite Proportions’ provided a foundation for Dalton’s work on determining the structure of the atom, which in turn, helped explain Proust’s findings. </a:t>
            </a:r>
          </a:p>
          <a:p>
            <a:pPr marL="171450" indent="-171450">
              <a:buFont typeface="Arial" pitchFamily="34" charset="0"/>
              <a:buChar char="•"/>
            </a:pPr>
            <a:endParaRPr lang="en-US" dirty="0"/>
          </a:p>
          <a:p>
            <a:r>
              <a:rPr lang="en-US" dirty="0"/>
              <a:t>source: http://commons.wikimedia.org/wiki/File:Proust_joseph.jpg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5252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571"/>
              </a:spcBef>
              <a:spcAft>
                <a:spcPct val="0"/>
              </a:spcAft>
              <a:buClrTx/>
              <a:buSzTx/>
              <a:buFontTx/>
              <a:buNone/>
              <a:tabLst/>
              <a:defRPr/>
            </a:pPr>
            <a:r>
              <a:rPr lang="en-US" sz="1050" b="1" kern="1200" dirty="0">
                <a:solidFill>
                  <a:schemeClr val="tx1"/>
                </a:solidFill>
                <a:effectLst/>
                <a:latin typeface="Book Antiqua"/>
                <a:ea typeface="+mn-ea"/>
                <a:cs typeface="Book Antiqua"/>
              </a:rPr>
              <a:t>Timing ≈ 1 min</a:t>
            </a:r>
          </a:p>
          <a:p>
            <a:pPr marL="0" marR="0" indent="0" algn="l" defTabSz="914400" rtl="0" eaLnBrk="1" fontAlgn="base" latinLnBrk="0" hangingPunct="1">
              <a:lnSpc>
                <a:spcPct val="100000"/>
              </a:lnSpc>
              <a:spcBef>
                <a:spcPts val="571"/>
              </a:spcBef>
              <a:spcAft>
                <a:spcPct val="0"/>
              </a:spcAft>
              <a:buClrTx/>
              <a:buSzTx/>
              <a:buFontTx/>
              <a:buNone/>
              <a:tabLst/>
              <a:defRPr/>
            </a:pPr>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dirty="0"/>
              <a:t>Dalton’s work was based on that of [Animate stem and picture] Joseph Proust, a Frenchman, who had discovered [Animate</a:t>
            </a:r>
            <a:r>
              <a:rPr lang="en-US" baseline="0" dirty="0"/>
              <a:t> bullet 1] </a:t>
            </a:r>
            <a:r>
              <a:rPr lang="en-US" dirty="0"/>
              <a:t>that regardless of whether a sample of copper carbonate was created in the lab or obtained from nature, the compound was composed of 1 part carbon, 4 parts oxygen, and 5 parts copper by weight. </a:t>
            </a:r>
          </a:p>
          <a:p>
            <a:pPr marL="171450" indent="-171450">
              <a:buFont typeface="Arial" pitchFamily="34" charset="0"/>
              <a:buChar char="•"/>
            </a:pPr>
            <a:r>
              <a:rPr lang="en-US" dirty="0"/>
              <a:t>[Animate bullet 2] This allowed Proust to theorize that pure reactants always combine in the same proportion to produce the same substance,</a:t>
            </a:r>
            <a:r>
              <a:rPr lang="en-US" baseline="0" dirty="0"/>
              <a:t> in other words, Proust had discovered that </a:t>
            </a:r>
            <a:r>
              <a:rPr lang="en-US" dirty="0"/>
              <a:t>each compound contains the exact</a:t>
            </a:r>
            <a:r>
              <a:rPr lang="en-US" baseline="0" dirty="0"/>
              <a:t> same proportion of elements by mass.  </a:t>
            </a:r>
            <a:r>
              <a:rPr lang="en-US" dirty="0"/>
              <a:t>Proust’s</a:t>
            </a:r>
            <a:r>
              <a:rPr lang="en-US" baseline="0" dirty="0"/>
              <a:t> ‘Law of Definite Proportions’ provided a foundation for Dalton’s work on determining the structure of the atom, which in turn, helped explain Proust’s findings. </a:t>
            </a:r>
          </a:p>
          <a:p>
            <a:pPr marL="171450" indent="-171450">
              <a:buFont typeface="Arial" pitchFamily="34" charset="0"/>
              <a:buChar char="•"/>
            </a:pPr>
            <a:endParaRPr lang="en-US" dirty="0"/>
          </a:p>
          <a:p>
            <a:r>
              <a:rPr lang="en-US" dirty="0"/>
              <a:t>source: http://commons.wikimedia.org/wiki/File:Proust_joseph.jpg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87535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A29B4B-A2DA-432F-9089-B1164B991C9E}" type="slidenum">
              <a:rPr lang="en-US" altLang="en-US"/>
              <a:pPr/>
              <a:t>29</a:t>
            </a:fld>
            <a:endParaRPr lang="en-US" altLang="en-US" dirty="0"/>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255824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A29B4B-A2DA-432F-9089-B1164B991C9E}" type="slidenum">
              <a:rPr lang="en-US" altLang="en-US"/>
              <a:pPr/>
              <a:t>30</a:t>
            </a:fld>
            <a:endParaRPr lang="en-US" altLang="en-US" dirty="0"/>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311407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2A29B4B-A2DA-432F-9089-B1164B991C9E}" type="slidenum">
              <a:rPr lang="en-US" altLang="en-US"/>
              <a:pPr/>
              <a:t>31</a:t>
            </a:fld>
            <a:endParaRPr lang="en-US" altLang="en-US" dirty="0"/>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99893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ADA44B-263E-468B-8E68-E6F3729CA064}" type="slidenum">
              <a:rPr lang="en-US" altLang="en-US">
                <a:solidFill>
                  <a:prstClr val="black"/>
                </a:solidFill>
              </a:rPr>
              <a:pPr/>
              <a:t>32</a:t>
            </a:fld>
            <a:endParaRPr lang="en-US" altLang="en-US" dirty="0">
              <a:solidFill>
                <a:prstClr val="black"/>
              </a:solidFill>
            </a:endParaRPr>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8407571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ADA44B-263E-468B-8E68-E6F3729CA064}" type="slidenum">
              <a:rPr lang="en-US" altLang="en-US">
                <a:solidFill>
                  <a:prstClr val="black"/>
                </a:solidFill>
              </a:rPr>
              <a:pPr/>
              <a:t>33</a:t>
            </a:fld>
            <a:endParaRPr lang="en-US" altLang="en-US" dirty="0">
              <a:solidFill>
                <a:prstClr val="black"/>
              </a:solidFill>
            </a:endParaRPr>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640507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ADA44B-263E-468B-8E68-E6F3729CA064}" type="slidenum">
              <a:rPr lang="en-US" altLang="en-US">
                <a:solidFill>
                  <a:prstClr val="black"/>
                </a:solidFill>
              </a:rPr>
              <a:pPr/>
              <a:t>34</a:t>
            </a:fld>
            <a:endParaRPr lang="en-US" altLang="en-US" dirty="0">
              <a:solidFill>
                <a:prstClr val="black"/>
              </a:solidFill>
            </a:endParaRPr>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12094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ADA44B-263E-468B-8E68-E6F3729CA064}" type="slidenum">
              <a:rPr lang="en-US" altLang="en-US">
                <a:solidFill>
                  <a:prstClr val="black"/>
                </a:solidFill>
              </a:rPr>
              <a:pPr/>
              <a:t>35</a:t>
            </a:fld>
            <a:endParaRPr lang="en-US" altLang="en-US" dirty="0">
              <a:solidFill>
                <a:prstClr val="black"/>
              </a:solidFill>
            </a:endParaRPr>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042847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eaLnBrk="1" hangingPunct="1"/>
            <a:r>
              <a:rPr lang="en-US" b="1" dirty="0">
                <a:latin typeface="Book Antiqua" pitchFamily="18" charset="0"/>
              </a:rPr>
              <a:t>Entry Audio: </a:t>
            </a:r>
            <a:r>
              <a:rPr lang="en-US" dirty="0"/>
              <a:t>In this warm-up, we review the addition of positive and negative integers. </a:t>
            </a:r>
            <a:r>
              <a:rPr lang="en-US" dirty="0">
                <a:latin typeface="Book Antiqua" pitchFamily="18" charset="0"/>
              </a:rPr>
              <a:t>Ionic compounds are made of a positive ion (cation) and a negative ion (anion). Stable ionic compounds are electrically neutral, meaning the overall charge of an ionic</a:t>
            </a:r>
            <a:r>
              <a:rPr lang="en-US" baseline="0" dirty="0">
                <a:latin typeface="Book Antiqua" pitchFamily="18" charset="0"/>
              </a:rPr>
              <a:t> compound adds up to zero</a:t>
            </a:r>
            <a:r>
              <a:rPr lang="en-US" dirty="0">
                <a:latin typeface="Book Antiqua" pitchFamily="18" charset="0"/>
              </a:rPr>
              <a:t>. While doing this activity, you will notice that the ratio of positive to negative ions can be different than one-to-one. </a:t>
            </a:r>
          </a:p>
          <a:p>
            <a:pPr eaLnBrk="1" hangingPunct="1"/>
            <a:r>
              <a:rPr lang="en-US" b="1" dirty="0">
                <a:latin typeface="Book Antiqua" pitchFamily="18" charset="0"/>
              </a:rPr>
              <a:t>Exit Audio: </a:t>
            </a:r>
            <a:r>
              <a:rPr lang="en-US" dirty="0">
                <a:latin typeface="Book Antiqua" pitchFamily="18" charset="0"/>
              </a:rPr>
              <a:t>Just like integers, oxidation numbers of ions are whole numbers that can be positive or negative. You should have noticed that each of the problems were set to equal zero just like the overall charge of an ionic compound. Last, adjusting the number of positive or negative ions to achieve a zero sum is similar to adjusting the ratio of positive and negative ions in an ionic compound to make the overall charge equal to zero.</a:t>
            </a:r>
          </a:p>
        </p:txBody>
      </p:sp>
      <p:sp>
        <p:nvSpPr>
          <p:cNvPr id="45059" name="Slide Number Placeholder 3"/>
          <p:cNvSpPr>
            <a:spLocks noGrp="1"/>
          </p:cNvSpPr>
          <p:nvPr>
            <p:ph type="sldNum" sz="quarter" idx="5"/>
          </p:nvPr>
        </p:nvSpPr>
        <p:spPr>
          <a:noFill/>
          <a:ln>
            <a:miter lim="800000"/>
            <a:headEnd/>
            <a:tailEnd/>
          </a:ln>
        </p:spPr>
        <p:txBody>
          <a:bodyPr/>
          <a:lstStyle/>
          <a:p>
            <a:fld id="{211AAECA-D413-41A8-8768-029FB8AF9B69}"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ADA44B-263E-468B-8E68-E6F3729CA064}" type="slidenum">
              <a:rPr lang="en-US" altLang="en-US">
                <a:solidFill>
                  <a:prstClr val="black"/>
                </a:solidFill>
              </a:rPr>
              <a:pPr/>
              <a:t>36</a:t>
            </a:fld>
            <a:endParaRPr lang="en-US" altLang="en-US" dirty="0">
              <a:solidFill>
                <a:prstClr val="black"/>
              </a:solidFill>
            </a:endParaRPr>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2152414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D0D8928-4974-49CB-A5C8-2AC8B70B61D7}" type="slidenum">
              <a:rPr lang="en-US" altLang="en-US"/>
              <a:pPr/>
              <a:t>43</a:t>
            </a:fld>
            <a:endParaRPr lang="en-US" altLang="en-US" dirty="0"/>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5000543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D0D8928-4974-49CB-A5C8-2AC8B70B61D7}" type="slidenum">
              <a:rPr lang="en-US" altLang="en-US"/>
              <a:pPr/>
              <a:t>44</a:t>
            </a:fld>
            <a:endParaRPr lang="en-US" altLang="en-US" dirty="0"/>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995765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E5F4FE5-320B-4161-8D79-FBE9AC513B3A}" type="slidenum">
              <a:rPr lang="en-US" altLang="en-US"/>
              <a:pPr/>
              <a:t>45</a:t>
            </a:fld>
            <a:endParaRPr lang="en-US" altLang="en-US" dirty="0"/>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5532814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B46A9B2-EC4A-4DC7-9C75-BB3AB791E859}" type="slidenum">
              <a:rPr lang="en-US" altLang="en-US"/>
              <a:pPr/>
              <a:t>49</a:t>
            </a:fld>
            <a:endParaRPr lang="en-US" altLang="en-US" dirty="0"/>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780188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B46A9B2-EC4A-4DC7-9C75-BB3AB791E859}" type="slidenum">
              <a:rPr lang="en-US" altLang="en-US"/>
              <a:pPr/>
              <a:t>50</a:t>
            </a:fld>
            <a:endParaRPr lang="en-US" altLang="en-US" dirty="0"/>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01517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B46A9B2-EC4A-4DC7-9C75-BB3AB791E859}" type="slidenum">
              <a:rPr lang="en-US" altLang="en-US"/>
              <a:pPr/>
              <a:t>51</a:t>
            </a:fld>
            <a:endParaRPr lang="en-US" altLang="en-US" dirty="0"/>
          </a:p>
        </p:txBody>
      </p:sp>
      <p:sp>
        <p:nvSpPr>
          <p:cNvPr id="614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21306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xfrm>
            <a:off x="1143000" y="685800"/>
            <a:ext cx="4572000" cy="3429000"/>
          </a:xfrm>
          <a:ln/>
        </p:spPr>
      </p:sp>
      <p:sp>
        <p:nvSpPr>
          <p:cNvPr id="45058" name="Notes Placeholder 2"/>
          <p:cNvSpPr>
            <a:spLocks noGrp="1"/>
          </p:cNvSpPr>
          <p:nvPr>
            <p:ph type="body" idx="1"/>
          </p:nvPr>
        </p:nvSpPr>
        <p:spPr>
          <a:noFill/>
        </p:spPr>
        <p:txBody>
          <a:bodyPr/>
          <a:lstStyle/>
          <a:p>
            <a:pPr eaLnBrk="1" hangingPunct="1"/>
            <a:r>
              <a:rPr lang="en-US" b="1" dirty="0">
                <a:latin typeface="Book Antiqua" pitchFamily="18" charset="0"/>
              </a:rPr>
              <a:t>Timing ≈ 1 min</a:t>
            </a:r>
          </a:p>
          <a:p>
            <a:pPr eaLnBrk="1" hangingPunct="1"/>
            <a:endParaRPr lang="en-US" b="1" dirty="0">
              <a:latin typeface="Book Antiqua" pitchFamily="18" charset="0"/>
            </a:endParaRPr>
          </a:p>
          <a:p>
            <a:pPr eaLnBrk="1" hangingPunct="1"/>
            <a:r>
              <a:rPr lang="en-US" b="1" dirty="0">
                <a:latin typeface="Book Antiqua" pitchFamily="18" charset="0"/>
              </a:rPr>
              <a:t>Entry Audio: </a:t>
            </a:r>
            <a:r>
              <a:rPr lang="en-US" dirty="0"/>
              <a:t>In this warm-up, we review the addition of positive and negative integers. </a:t>
            </a:r>
            <a:r>
              <a:rPr lang="en-US" dirty="0">
                <a:latin typeface="Book Antiqua" pitchFamily="18" charset="0"/>
              </a:rPr>
              <a:t>Ionic compounds are made of a positive ion (cation) and a negative ion (anion). Stable ionic compounds are electrically neutral, meaning the overall charge of an ionic</a:t>
            </a:r>
            <a:r>
              <a:rPr lang="en-US" baseline="0" dirty="0">
                <a:latin typeface="Book Antiqua" pitchFamily="18" charset="0"/>
              </a:rPr>
              <a:t> compound adds up to zero</a:t>
            </a:r>
            <a:r>
              <a:rPr lang="en-US" dirty="0">
                <a:latin typeface="Book Antiqua" pitchFamily="18" charset="0"/>
              </a:rPr>
              <a:t>. While doing this activity, you will notice that the ratio of positive to negative ions can be different than one-to-one. </a:t>
            </a:r>
          </a:p>
          <a:p>
            <a:pPr eaLnBrk="1" hangingPunct="1"/>
            <a:r>
              <a:rPr lang="en-US" b="1" dirty="0">
                <a:latin typeface="Book Antiqua" pitchFamily="18" charset="0"/>
              </a:rPr>
              <a:t>Exit Audio: </a:t>
            </a:r>
            <a:r>
              <a:rPr lang="en-US" dirty="0">
                <a:latin typeface="Book Antiqua" pitchFamily="18" charset="0"/>
              </a:rPr>
              <a:t>Just like integers, oxidation numbers of ions are whole numbers that can be positive or negative. You should have noticed that each of the problems were set to equal zero just like the overall charge of an ionic compound. Last, adjusting the number of positive or negative ions to achieve a zero sum is similar to adjusting the ratio of positive and negative ions in an ionic compound to make the overall charge equal to zero.</a:t>
            </a:r>
          </a:p>
        </p:txBody>
      </p:sp>
      <p:sp>
        <p:nvSpPr>
          <p:cNvPr id="45059" name="Slide Number Placeholder 3"/>
          <p:cNvSpPr>
            <a:spLocks noGrp="1"/>
          </p:cNvSpPr>
          <p:nvPr>
            <p:ph type="sldNum" sz="quarter" idx="5"/>
          </p:nvPr>
        </p:nvSpPr>
        <p:spPr>
          <a:noFill/>
          <a:ln>
            <a:miter lim="800000"/>
            <a:headEnd/>
            <a:tailEnd/>
          </a:ln>
        </p:spPr>
        <p:txBody>
          <a:bodyPr/>
          <a:lstStyle/>
          <a:p>
            <a:fld id="{211AAECA-D413-41A8-8768-029FB8AF9B69}"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0.5 min</a:t>
            </a:r>
          </a:p>
          <a:p>
            <a:endParaRPr lang="en-US" sz="1050" b="1" kern="1200" dirty="0">
              <a:solidFill>
                <a:schemeClr val="tx1"/>
              </a:solidFill>
              <a:effectLst/>
              <a:latin typeface="Book Antiqua"/>
              <a:ea typeface="+mn-ea"/>
              <a:cs typeface="Book Antiqua"/>
            </a:endParaRPr>
          </a:p>
          <a:p>
            <a:r>
              <a:rPr lang="en-US" sz="1050" b="1" kern="1200" dirty="0">
                <a:solidFill>
                  <a:schemeClr val="tx1"/>
                </a:solidFill>
                <a:effectLst/>
                <a:latin typeface="Book Antiqua"/>
                <a:ea typeface="+mn-ea"/>
                <a:cs typeface="Book Antiqua"/>
              </a:rPr>
              <a:t>Recap:</a:t>
            </a:r>
            <a:r>
              <a:rPr lang="en-US" sz="1050" b="0" kern="1200" dirty="0">
                <a:solidFill>
                  <a:schemeClr val="tx1"/>
                </a:solidFill>
                <a:effectLst/>
                <a:latin typeface="Book Antiqua"/>
                <a:ea typeface="+mn-ea"/>
                <a:cs typeface="Book Antiqua"/>
              </a:rPr>
              <a:t> You now know the rules for naming general</a:t>
            </a:r>
            <a:r>
              <a:rPr lang="en-US" sz="1050" b="0" kern="1200" baseline="0" dirty="0">
                <a:solidFill>
                  <a:schemeClr val="tx1"/>
                </a:solidFill>
                <a:effectLst/>
                <a:latin typeface="Book Antiqua"/>
                <a:ea typeface="+mn-ea"/>
                <a:cs typeface="Book Antiqua"/>
              </a:rPr>
              <a:t> covalent compounds.</a:t>
            </a:r>
          </a:p>
          <a:p>
            <a:r>
              <a:rPr lang="en-US" sz="1050" b="1" kern="1200" baseline="0" dirty="0">
                <a:solidFill>
                  <a:schemeClr val="tx1"/>
                </a:solidFill>
                <a:effectLst/>
                <a:latin typeface="Book Antiqua"/>
                <a:ea typeface="+mn-ea"/>
                <a:cs typeface="Book Antiqua"/>
              </a:rPr>
              <a:t>Connect:</a:t>
            </a:r>
            <a:r>
              <a:rPr lang="en-US" sz="1050" b="0" kern="1200" baseline="0" dirty="0">
                <a:solidFill>
                  <a:schemeClr val="tx1"/>
                </a:solidFill>
                <a:effectLst/>
                <a:latin typeface="Book Antiqua"/>
                <a:ea typeface="+mn-ea"/>
                <a:cs typeface="Book Antiqua"/>
              </a:rPr>
              <a:t> Two special classes of compounds, acids and bases, have some associated specific naming rules.</a:t>
            </a:r>
          </a:p>
          <a:p>
            <a:r>
              <a:rPr lang="en-US" sz="1050" b="1" kern="1200" baseline="0" dirty="0">
                <a:solidFill>
                  <a:schemeClr val="tx1"/>
                </a:solidFill>
                <a:effectLst/>
                <a:latin typeface="Book Antiqua"/>
                <a:ea typeface="+mn-ea"/>
                <a:cs typeface="Book Antiqua"/>
              </a:rPr>
              <a:t>Preview:</a:t>
            </a:r>
            <a:r>
              <a:rPr lang="en-US" sz="1050" b="0" kern="1200" baseline="0" dirty="0">
                <a:solidFill>
                  <a:schemeClr val="tx1"/>
                </a:solidFill>
                <a:effectLst/>
                <a:latin typeface="Book Antiqua"/>
                <a:ea typeface="+mn-ea"/>
                <a:cs typeface="Book Antiqua"/>
              </a:rPr>
              <a:t> Next, you'll learn about the naming rules for acids and bases.</a:t>
            </a:r>
            <a:endParaRPr lang="en-US" sz="1050" b="1" kern="1200" dirty="0">
              <a:solidFill>
                <a:schemeClr val="tx1"/>
              </a:solidFill>
              <a:effectLst/>
              <a:latin typeface="Book Antiqua"/>
              <a:ea typeface="+mn-ea"/>
              <a:cs typeface="Book Antiqua"/>
            </a:endParaRPr>
          </a:p>
          <a:p>
            <a:endParaRPr lang="en-US" dirty="0"/>
          </a:p>
          <a:p>
            <a:r>
              <a:rPr lang="en-US" dirty="0"/>
              <a:t>SOURCES:</a:t>
            </a:r>
          </a:p>
          <a:p>
            <a:r>
              <a:rPr lang="en-US" sz="1050" kern="1200" dirty="0">
                <a:solidFill>
                  <a:schemeClr val="tx1"/>
                </a:solidFill>
                <a:effectLst/>
                <a:latin typeface="Book Antiqua"/>
                <a:ea typeface="+mn-ea"/>
                <a:cs typeface="Book Antiqua"/>
              </a:rPr>
              <a:t>https://commons.wikimedia.org/wiki/File:Acidic_drain_cleaner_containing_sulfuric_acid_%28sulphuric_acid%29.jpg</a:t>
            </a:r>
          </a:p>
          <a:p>
            <a:r>
              <a:rPr lang="en-US" sz="1050" kern="1200" dirty="0">
                <a:solidFill>
                  <a:schemeClr val="tx1"/>
                </a:solidFill>
                <a:effectLst/>
                <a:latin typeface="Book Antiqua"/>
                <a:ea typeface="+mn-ea"/>
                <a:cs typeface="Book Antiqua"/>
              </a:rPr>
              <a:t>https://commons.wikimedia.org/wiki/File:Sodium_hydroxide_solution.jpg</a:t>
            </a: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898917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lstStyle/>
          <a:p>
            <a:r>
              <a:rPr lang="en-US" sz="1050" b="1" kern="1200" dirty="0">
                <a:solidFill>
                  <a:schemeClr val="tx1"/>
                </a:solidFill>
                <a:effectLst/>
                <a:latin typeface="Book Antiqua"/>
                <a:ea typeface="+mn-ea"/>
                <a:cs typeface="Book Antiqua"/>
              </a:rPr>
              <a:t>Timing ≈ 2 min</a:t>
            </a:r>
          </a:p>
          <a:p>
            <a:endParaRPr lang="en-US" sz="1050" b="1" kern="1200" dirty="0">
              <a:solidFill>
                <a:schemeClr val="tx1"/>
              </a:solidFill>
              <a:effectLst/>
              <a:latin typeface="Book Antiqua"/>
              <a:ea typeface="+mn-ea"/>
              <a:cs typeface="Book Antiqua"/>
            </a:endParaRPr>
          </a:p>
          <a:p>
            <a:pPr marL="171450" indent="-171450">
              <a:buFont typeface="Arial" pitchFamily="34" charset="0"/>
              <a:buChar char="•"/>
            </a:pPr>
            <a:r>
              <a:rPr lang="en-US" sz="1050" b="0" kern="1200" dirty="0">
                <a:solidFill>
                  <a:schemeClr val="tx1"/>
                </a:solidFill>
                <a:effectLst/>
                <a:latin typeface="Book Antiqua"/>
                <a:ea typeface="+mn-ea"/>
                <a:cs typeface="Book Antiqua"/>
              </a:rPr>
              <a:t>Two</a:t>
            </a:r>
            <a:r>
              <a:rPr lang="en-US" sz="1050" b="0" kern="1200" baseline="0" dirty="0">
                <a:solidFill>
                  <a:schemeClr val="tx1"/>
                </a:solidFill>
                <a:effectLst/>
                <a:latin typeface="Book Antiqua"/>
                <a:ea typeface="+mn-ea"/>
                <a:cs typeface="Book Antiqua"/>
              </a:rPr>
              <a:t> common types of compounds are acids and bases. There are various ways to define these terms, but for the purposes of this lesson we will use the definitions shown here [animate first bullet on each side].</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Acids are substances that increase the concentration of H+ ions in aqueous solution. Bases increase the concentration of OH- in solution.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2nd bullet on each side] both acids and bases may be ionic or covalent compounds. </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3rd bullet under acids] Most acids contain hydrogen atoms bonded to as the only positive ion bonded to an ion with a negative charge. They may be covalently bonded, as in HCl, or ionically bonded, as in HNO3. In either case, the H atoms are released into solution as ions, causing the H+ concentration to increase.</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3rd bullet under bases] Some bases are ionic compounds. These compounds contain the hydroxide ion. When they dissolve the hydroxide is released into solution, increasing the OH- concentration.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4th bullet under bases] However, covalent bases do not contain OH-. These substances raise the OH- concentration in water by accepting an H+ ion from the water molecules. This leaves behind OH- in solution.</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properties of acids] Acids have some specific, observable properties. They turn blue litmus paper red. They also taste sour, although you should never taste anything in the chemistry lab unless your teacher specifically tells you to do so. Many common sour foods, such as lemons and vinegar, are sour because they contain acids.</a:t>
            </a:r>
          </a:p>
          <a:p>
            <a:pPr marL="171450" indent="-171450">
              <a:buFont typeface="Arial" pitchFamily="34" charset="0"/>
              <a:buChar char="•"/>
            </a:pPr>
            <a:r>
              <a:rPr lang="en-US" sz="1050" b="0" kern="1200" baseline="0" dirty="0">
                <a:solidFill>
                  <a:schemeClr val="tx1"/>
                </a:solidFill>
                <a:effectLst/>
                <a:latin typeface="Book Antiqua"/>
                <a:ea typeface="+mn-ea"/>
                <a:cs typeface="Book Antiqua"/>
              </a:rPr>
              <a:t>[animate properties of bases] Bases also have some common properties. They turn red litmus paper blue. They also feel slippery, although you should not touch any chemicals with your bare hands unless your teacher says you can. The slippery feel of bleach and ammonia is because both are basic solutions.</a:t>
            </a:r>
            <a:endParaRPr lang="en-US" sz="1050" b="0" kern="1200" dirty="0">
              <a:solidFill>
                <a:schemeClr val="tx1"/>
              </a:solidFill>
              <a:effectLst/>
              <a:latin typeface="Book Antiqua"/>
              <a:ea typeface="+mn-ea"/>
              <a:cs typeface="Book Antiqua"/>
            </a:endParaRPr>
          </a:p>
        </p:txBody>
      </p:sp>
      <p:sp>
        <p:nvSpPr>
          <p:cNvPr id="4" name="Slide Number Placeholder 3"/>
          <p:cNvSpPr>
            <a:spLocks noGrp="1"/>
          </p:cNvSpPr>
          <p:nvPr>
            <p:ph type="sldNum" sz="quarter" idx="10"/>
          </p:nvPr>
        </p:nvSpPr>
        <p:spPr/>
        <p:txBody>
          <a:bodyPr/>
          <a:lstStyle/>
          <a:p>
            <a:fld id="{15F324B6-63DA-4FA6-B8C4-616B282EBE8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45942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6691E-05E3-4D05-B676-2B98CDBBF76A}" type="slidenum">
              <a:rPr lang="en-US" altLang="en-US">
                <a:solidFill>
                  <a:prstClr val="black"/>
                </a:solidFill>
              </a:rPr>
              <a:pPr/>
              <a:t>8</a:t>
            </a:fld>
            <a:endParaRPr lang="en-US" altLang="en-US" dirty="0">
              <a:solidFill>
                <a:prstClr val="black"/>
              </a:solidFill>
            </a:endParaRPr>
          </a:p>
        </p:txBody>
      </p:sp>
      <p:sp>
        <p:nvSpPr>
          <p:cNvPr id="455682" name="Rectangle 2"/>
          <p:cNvSpPr>
            <a:spLocks noGrp="1" noRot="1" noChangeAspect="1" noChangeArrowheads="1" noTextEdit="1"/>
          </p:cNvSpPr>
          <p:nvPr>
            <p:ph type="sldImg"/>
          </p:nvPr>
        </p:nvSpPr>
        <p:spPr>
          <a:xfrm>
            <a:off x="1143000" y="685800"/>
            <a:ext cx="4572000" cy="3429000"/>
          </a:xfrm>
          <a:ln/>
        </p:spPr>
      </p:sp>
      <p:sp>
        <p:nvSpPr>
          <p:cNvPr id="45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62474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6691E-05E3-4D05-B676-2B98CDBBF76A}" type="slidenum">
              <a:rPr lang="en-US" altLang="en-US">
                <a:solidFill>
                  <a:prstClr val="black"/>
                </a:solidFill>
              </a:rPr>
              <a:pPr/>
              <a:t>9</a:t>
            </a:fld>
            <a:endParaRPr lang="en-US" altLang="en-US" dirty="0">
              <a:solidFill>
                <a:prstClr val="black"/>
              </a:solidFill>
            </a:endParaRPr>
          </a:p>
        </p:txBody>
      </p:sp>
      <p:sp>
        <p:nvSpPr>
          <p:cNvPr id="455682" name="Rectangle 2"/>
          <p:cNvSpPr>
            <a:spLocks noGrp="1" noRot="1" noChangeAspect="1" noChangeArrowheads="1" noTextEdit="1"/>
          </p:cNvSpPr>
          <p:nvPr>
            <p:ph type="sldImg"/>
          </p:nvPr>
        </p:nvSpPr>
        <p:spPr>
          <a:xfrm>
            <a:off x="1143000" y="685800"/>
            <a:ext cx="4572000" cy="3429000"/>
          </a:xfrm>
          <a:ln/>
        </p:spPr>
      </p:sp>
      <p:sp>
        <p:nvSpPr>
          <p:cNvPr id="4556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62474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15B3B-64DD-4F97-AB25-3F74755CB2CE}" type="slidenum">
              <a:rPr lang="en-US" altLang="en-US">
                <a:solidFill>
                  <a:prstClr val="black"/>
                </a:solidFill>
              </a:rPr>
              <a:pPr/>
              <a:t>10</a:t>
            </a:fld>
            <a:endParaRPr lang="en-US" altLang="en-US" dirty="0">
              <a:solidFill>
                <a:prstClr val="black"/>
              </a:solidFill>
            </a:endParaRPr>
          </a:p>
        </p:txBody>
      </p:sp>
      <p:sp>
        <p:nvSpPr>
          <p:cNvPr id="461826" name="Rectangle 2"/>
          <p:cNvSpPr>
            <a:spLocks noGrp="1" noRot="1" noChangeAspect="1" noChangeArrowheads="1" noTextEdit="1"/>
          </p:cNvSpPr>
          <p:nvPr>
            <p:ph type="sldImg"/>
          </p:nvPr>
        </p:nvSpPr>
        <p:spPr>
          <a:xfrm>
            <a:off x="1143000" y="685800"/>
            <a:ext cx="4572000" cy="3429000"/>
          </a:xfrm>
          <a:ln/>
        </p:spPr>
      </p:sp>
      <p:sp>
        <p:nvSpPr>
          <p:cNvPr id="461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5456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29"/>
            <a:ext cx="6858000" cy="1655763"/>
          </a:xfrm>
        </p:spPr>
        <p:txBody>
          <a:bodyPr/>
          <a:lstStyle>
            <a:lvl1pPr marL="0" indent="0" algn="ctr">
              <a:buNone/>
              <a:defRPr sz="2300"/>
            </a:lvl1pPr>
            <a:lvl2pPr marL="453340" indent="0" algn="ctr">
              <a:buNone/>
              <a:defRPr sz="2100"/>
            </a:lvl2pPr>
            <a:lvl3pPr marL="906686" indent="0" algn="ctr">
              <a:buNone/>
              <a:defRPr sz="1900"/>
            </a:lvl3pPr>
            <a:lvl4pPr marL="1360020" indent="0" algn="ctr">
              <a:buNone/>
              <a:defRPr sz="1700"/>
            </a:lvl4pPr>
            <a:lvl5pPr marL="1813364" indent="0" algn="ctr">
              <a:buNone/>
              <a:defRPr sz="1700"/>
            </a:lvl5pPr>
            <a:lvl6pPr marL="2266698" indent="0" algn="ctr">
              <a:buNone/>
              <a:defRPr sz="1700"/>
            </a:lvl6pPr>
            <a:lvl7pPr marL="2720028" indent="0" algn="ctr">
              <a:buNone/>
              <a:defRPr sz="1700"/>
            </a:lvl7pPr>
            <a:lvl8pPr marL="3173359" indent="0" algn="ctr">
              <a:buNone/>
              <a:defRPr sz="1700"/>
            </a:lvl8pPr>
            <a:lvl9pPr marL="362670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756907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6729993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04164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195257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14123936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3746211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7127064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025295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015957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i="0" dirty="0">
                <a:solidFill>
                  <a:srgbClr val="FFFFFF"/>
                </a:solidFill>
                <a:latin typeface="Arial" charset="0"/>
                <a:ea typeface="+mn-ea"/>
              </a:rPr>
              <a:t>Nomenclature of Covalent Compounds</a:t>
            </a:r>
          </a:p>
        </p:txBody>
      </p:sp>
    </p:spTree>
    <p:extLst>
      <p:ext uri="{BB962C8B-B14F-4D97-AF65-F5344CB8AC3E}">
        <p14:creationId xmlns:p14="http://schemas.microsoft.com/office/powerpoint/2010/main" val="31682485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352053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344" rIns="344344" bIns="191303"/>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3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0543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1" y="0"/>
            <a:ext cx="20383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9626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32209097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35"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91"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385088469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66"/>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93" y="528626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39"/>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7687471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3797821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3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3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3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3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3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9001214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13"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90" y="213126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73413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0268" indent="-1360268"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998" rIns="90998"/>
          <a:lstStyle>
            <a:lvl1pPr marL="0" indent="0">
              <a:spcBef>
                <a:spcPts val="1200"/>
              </a:spcBef>
              <a:buNone/>
              <a:defRPr sz="1500" b="0">
                <a:solidFill>
                  <a:schemeClr val="tx1"/>
                </a:solidFill>
              </a:defRPr>
            </a:lvl1pPr>
            <a:lvl2pPr marL="110595" indent="-110595">
              <a:spcBef>
                <a:spcPts val="0"/>
              </a:spcBef>
              <a:defRPr sz="1500">
                <a:solidFill>
                  <a:schemeClr val="tx1"/>
                </a:solidFill>
              </a:defRPr>
            </a:lvl2pPr>
            <a:lvl3pPr marL="110595" indent="-110595">
              <a:defRPr sz="1300">
                <a:solidFill>
                  <a:schemeClr val="tx1">
                    <a:lumMod val="50000"/>
                  </a:schemeClr>
                </a:solidFill>
              </a:defRPr>
            </a:lvl3pPr>
            <a:lvl4pPr marL="110595" indent="-110595">
              <a:defRPr sz="1300">
                <a:solidFill>
                  <a:schemeClr val="tx1">
                    <a:lumMod val="50000"/>
                  </a:schemeClr>
                </a:solidFill>
              </a:defRPr>
            </a:lvl4pPr>
            <a:lvl5pPr marL="110595" indent="-110595">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2606" tIns="45499" rIns="382606" bIns="45499"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i="0" dirty="0">
                <a:solidFill>
                  <a:srgbClr val="FFFFFF"/>
                </a:solidFill>
                <a:latin typeface="Arial" charset="0"/>
              </a:rPr>
              <a:t>Nomenclature of Covalent Compounds</a:t>
            </a:r>
          </a:p>
        </p:txBody>
      </p:sp>
    </p:spTree>
    <p:extLst>
      <p:ext uri="{BB962C8B-B14F-4D97-AF65-F5344CB8AC3E}">
        <p14:creationId xmlns:p14="http://schemas.microsoft.com/office/powerpoint/2010/main" val="588062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277" anchor="ctr" anchorCtr="0"/>
          <a:lstStyle>
            <a:lvl1pPr marL="1073026" indent="-1073026"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Footer Placeholder 1"/>
          <p:cNvSpPr>
            <a:spLocks noGrp="1"/>
          </p:cNvSpPr>
          <p:nvPr>
            <p:ph type="ftr" sz="quarter" idx="11"/>
          </p:nvPr>
        </p:nvSpPr>
        <p:spPr>
          <a:xfrm>
            <a:off x="8" y="4000500"/>
            <a:ext cx="9144000" cy="1371600"/>
          </a:xfrm>
          <a:prstGeom prst="rect">
            <a:avLst/>
          </a:prstGeom>
          <a:solidFill>
            <a:srgbClr val="4D4F58"/>
          </a:solidFill>
        </p:spPr>
        <p:txBody>
          <a:bodyPr lIns="344424" tIns="45503" rIns="344424" bIns="45503" anchor="ctr" anchorCtr="0"/>
          <a:lstStyle>
            <a:lvl1pPr algn="l">
              <a:lnSpc>
                <a:spcPct val="100000"/>
              </a:lnSpc>
              <a:spcBef>
                <a:spcPts val="0"/>
              </a:spcBef>
              <a:defRPr sz="2900" b="1">
                <a:solidFill>
                  <a:schemeClr val="bg1"/>
                </a:solidFill>
              </a:defRPr>
            </a:lvl1pPr>
          </a:lstStyle>
          <a:p>
            <a:pPr eaLnBrk="1" hangingPunct="1">
              <a:buClr>
                <a:srgbClr val="2877C4"/>
              </a:buClr>
              <a:buFont typeface="Wingdings" pitchFamily="2" charset="2"/>
              <a:buNone/>
            </a:pPr>
            <a:r>
              <a:rPr lang="en-US" i="0" dirty="0">
                <a:solidFill>
                  <a:srgbClr val="FFFFFF"/>
                </a:solidFill>
                <a:latin typeface="Arial" charset="0"/>
                <a:ea typeface="+mn-ea"/>
              </a:rPr>
              <a:t>Nomenclature of Covalent Compounds</a:t>
            </a:r>
          </a:p>
        </p:txBody>
      </p:sp>
    </p:spTree>
    <p:extLst>
      <p:ext uri="{BB962C8B-B14F-4D97-AF65-F5344CB8AC3E}">
        <p14:creationId xmlns:p14="http://schemas.microsoft.com/office/powerpoint/2010/main" val="23596841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nchor="ctr" anchorCtr="0"/>
          <a:lstStyle>
            <a:lvl1pPr marL="1139459" indent="-113945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41"/>
            <a:ext cx="3002330" cy="1485903"/>
          </a:xfrm>
          <a:prstGeom prst="rect">
            <a:avLst/>
          </a:prstGeom>
          <a:solidFill>
            <a:schemeClr val="accent4"/>
          </a:solidFill>
          <a:ln>
            <a:noFill/>
          </a:ln>
          <a:effectLst/>
        </p:spPr>
        <p:txBody>
          <a:bodyPr vert="horz" wrap="square" lIns="574044" tIns="95683" rIns="574044" bIns="95683" numCol="1" rtlCol="0" anchor="t" anchorCtr="0" compatLnSpc="1">
            <a:prstTxWarp prst="textNoShape">
              <a:avLst/>
            </a:prstTxWarp>
          </a:bodyPr>
          <a:lstStyle/>
          <a:p>
            <a:pPr defTabSz="1913501" eaLnBrk="1" hangingPunct="1">
              <a:lnSpc>
                <a:spcPct val="115000"/>
              </a:lnSpc>
              <a:spcBef>
                <a:spcPct val="20000"/>
              </a:spcBef>
              <a:buClr>
                <a:srgbClr val="2877C4"/>
              </a:buClr>
              <a:buFont typeface="Wingdings" pitchFamily="2" charset="2"/>
              <a:buNone/>
            </a:pPr>
            <a:endParaRPr lang="en-US" sz="6700" i="0" dirty="0">
              <a:solidFill>
                <a:srgbClr val="000000"/>
              </a:solidFill>
              <a:latin typeface="Arial" charset="0"/>
              <a:ea typeface="+mn-ea"/>
            </a:endParaRPr>
          </a:p>
        </p:txBody>
      </p:sp>
      <p:sp>
        <p:nvSpPr>
          <p:cNvPr id="4" name="Content Placeholder 3"/>
          <p:cNvSpPr>
            <a:spLocks noGrp="1"/>
          </p:cNvSpPr>
          <p:nvPr>
            <p:ph sz="quarter" idx="13"/>
          </p:nvPr>
        </p:nvSpPr>
        <p:spPr>
          <a:xfrm>
            <a:off x="321679" y="1373188"/>
            <a:ext cx="5819992" cy="5127625"/>
          </a:xfrm>
        </p:spPr>
        <p:txBody>
          <a:bodyPr rIns="344424"/>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944967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 List">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459" indent="-113945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41"/>
            <a:ext cx="3002330" cy="1485903"/>
          </a:xfrm>
          <a:prstGeom prst="rect">
            <a:avLst/>
          </a:prstGeom>
          <a:solidFill>
            <a:schemeClr val="accent4"/>
          </a:solidFill>
          <a:ln>
            <a:noFill/>
          </a:ln>
          <a:effectLst/>
        </p:spPr>
        <p:txBody>
          <a:bodyPr vert="horz" wrap="square" lIns="574044" tIns="95683" rIns="574044" bIns="95683" numCol="1" rtlCol="0" anchor="t" anchorCtr="0" compatLnSpc="1">
            <a:prstTxWarp prst="textNoShape">
              <a:avLst/>
            </a:prstTxWarp>
          </a:bodyPr>
          <a:lstStyle/>
          <a:p>
            <a:pPr defTabSz="1913501" eaLnBrk="1" hangingPunct="1">
              <a:lnSpc>
                <a:spcPct val="115000"/>
              </a:lnSpc>
              <a:spcBef>
                <a:spcPct val="20000"/>
              </a:spcBef>
              <a:buClr>
                <a:srgbClr val="2877C4"/>
              </a:buClr>
              <a:buFont typeface="Wingdings" pitchFamily="2" charset="2"/>
              <a:buNone/>
            </a:pPr>
            <a:endParaRPr lang="en-US" sz="6700" i="0" dirty="0">
              <a:solidFill>
                <a:srgbClr val="000000"/>
              </a:solidFill>
              <a:latin typeface="Arial" charset="0"/>
              <a:ea typeface="+mn-ea"/>
            </a:endParaRPr>
          </a:p>
        </p:txBody>
      </p:sp>
      <p:sp>
        <p:nvSpPr>
          <p:cNvPr id="4" name="Content Placeholder 3"/>
          <p:cNvSpPr>
            <a:spLocks noGrp="1"/>
          </p:cNvSpPr>
          <p:nvPr>
            <p:ph sz="quarter" idx="13" hasCustomPrompt="1"/>
          </p:nvPr>
        </p:nvSpPr>
        <p:spPr>
          <a:xfrm>
            <a:off x="321678" y="1632855"/>
            <a:ext cx="2487645" cy="4867960"/>
          </a:xfrm>
          <a:solidFill>
            <a:srgbClr val="FF0000"/>
          </a:solidFill>
        </p:spPr>
        <p:txBody>
          <a:bodyPr/>
          <a:lstStyle/>
          <a:p>
            <a:pPr lvl="0"/>
            <a:r>
              <a:rPr lang="en-US" dirty="0"/>
              <a:t>PICTURE</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1877114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9459" indent="-113945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019" rIns="91019"/>
          <a:lstStyle>
            <a:lvl1pPr marL="0" indent="0">
              <a:spcBef>
                <a:spcPts val="1200"/>
              </a:spcBef>
              <a:buNone/>
              <a:defRPr sz="1500" b="0">
                <a:solidFill>
                  <a:schemeClr val="tx1"/>
                </a:solidFill>
              </a:defRPr>
            </a:lvl1pPr>
            <a:lvl2pPr marL="110620" indent="-110620">
              <a:spcBef>
                <a:spcPts val="0"/>
              </a:spcBef>
              <a:defRPr sz="1500">
                <a:solidFill>
                  <a:schemeClr val="tx1"/>
                </a:solidFill>
              </a:defRPr>
            </a:lvl2pPr>
            <a:lvl3pPr marL="110620" indent="-110620">
              <a:defRPr sz="1300">
                <a:solidFill>
                  <a:schemeClr val="tx1">
                    <a:lumMod val="50000"/>
                  </a:schemeClr>
                </a:solidFill>
              </a:defRPr>
            </a:lvl3pPr>
            <a:lvl4pPr marL="110620" indent="-110620">
              <a:defRPr sz="1300">
                <a:solidFill>
                  <a:schemeClr val="tx1">
                    <a:lumMod val="50000"/>
                  </a:schemeClr>
                </a:solidFill>
              </a:defRPr>
            </a:lvl4pPr>
            <a:lvl5pPr marL="110620" indent="-110620">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5"/>
          <p:cNvSpPr/>
          <p:nvPr userDrawn="1"/>
        </p:nvSpPr>
        <p:spPr bwMode="auto">
          <a:xfrm>
            <a:off x="6141670" y="5372141"/>
            <a:ext cx="3002330" cy="1485903"/>
          </a:xfrm>
          <a:prstGeom prst="rect">
            <a:avLst/>
          </a:prstGeom>
          <a:solidFill>
            <a:schemeClr val="accent4"/>
          </a:solidFill>
          <a:ln>
            <a:noFill/>
          </a:ln>
          <a:effectLst/>
        </p:spPr>
        <p:txBody>
          <a:bodyPr vert="horz" wrap="square" lIns="574044" tIns="95683" rIns="574044" bIns="95683" numCol="1" rtlCol="0" anchor="t" anchorCtr="0" compatLnSpc="1">
            <a:prstTxWarp prst="textNoShape">
              <a:avLst/>
            </a:prstTxWarp>
          </a:bodyPr>
          <a:lstStyle/>
          <a:p>
            <a:pPr defTabSz="1913501" eaLnBrk="1" hangingPunct="1">
              <a:lnSpc>
                <a:spcPct val="115000"/>
              </a:lnSpc>
              <a:spcBef>
                <a:spcPct val="20000"/>
              </a:spcBef>
              <a:buClr>
                <a:srgbClr val="2877C4"/>
              </a:buClr>
              <a:buFont typeface="Wingdings" pitchFamily="2" charset="2"/>
              <a:buNone/>
            </a:pPr>
            <a:endParaRPr lang="en-US" sz="6700" i="0" dirty="0">
              <a:solidFill>
                <a:srgbClr val="000000"/>
              </a:solidFill>
              <a:latin typeface="Arial" charset="0"/>
              <a:ea typeface="+mn-ea"/>
            </a:endParaRP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141670" y="1371600"/>
            <a:ext cx="3002330" cy="4000500"/>
          </a:xfrm>
          <a:prstGeom prst="rect">
            <a:avLst/>
          </a:prstGeom>
          <a:ln w="3175">
            <a:noFill/>
          </a:ln>
        </p:spPr>
      </p:pic>
    </p:spTree>
    <p:extLst>
      <p:ext uri="{BB962C8B-B14F-4D97-AF65-F5344CB8AC3E}">
        <p14:creationId xmlns:p14="http://schemas.microsoft.com/office/powerpoint/2010/main" val="4045600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29"/>
            <a:ext cx="6858000" cy="1655763"/>
          </a:xfrm>
        </p:spPr>
        <p:txBody>
          <a:bodyPr/>
          <a:lstStyle>
            <a:lvl1pPr marL="0" indent="0" algn="ctr">
              <a:buNone/>
              <a:defRPr sz="2300"/>
            </a:lvl1pPr>
            <a:lvl2pPr marL="453340" indent="0" algn="ctr">
              <a:buNone/>
              <a:defRPr sz="2100"/>
            </a:lvl2pPr>
            <a:lvl3pPr marL="906686" indent="0" algn="ctr">
              <a:buNone/>
              <a:defRPr sz="1900"/>
            </a:lvl3pPr>
            <a:lvl4pPr marL="1360020" indent="0" algn="ctr">
              <a:buNone/>
              <a:defRPr sz="1700"/>
            </a:lvl4pPr>
            <a:lvl5pPr marL="1813364" indent="0" algn="ctr">
              <a:buNone/>
              <a:defRPr sz="1700"/>
            </a:lvl5pPr>
            <a:lvl6pPr marL="2266698" indent="0" algn="ctr">
              <a:buNone/>
              <a:defRPr sz="1700"/>
            </a:lvl6pPr>
            <a:lvl7pPr marL="2720028" indent="0" algn="ctr">
              <a:buNone/>
              <a:defRPr sz="1700"/>
            </a:lvl7pPr>
            <a:lvl8pPr marL="3173359" indent="0" algn="ctr">
              <a:buNone/>
              <a:defRPr sz="1700"/>
            </a:lvl8pPr>
            <a:lvl9pPr marL="362670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9975378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21" tIns="191568" rIns="344821" bIns="1915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874762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2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055570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2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6886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6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80" y="223526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2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9287458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5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5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82" y="528625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2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917611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2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85776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1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1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1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1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2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919948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124" rIns="91124"/>
          <a:lstStyle>
            <a:lvl1pPr marL="0" indent="0">
              <a:spcBef>
                <a:spcPts val="1200"/>
              </a:spcBef>
              <a:buNone/>
              <a:defRPr sz="1500" b="0">
                <a:solidFill>
                  <a:schemeClr val="tx1"/>
                </a:solidFill>
              </a:defRPr>
            </a:lvl1pPr>
            <a:lvl2pPr marL="110746" indent="-110746">
              <a:spcBef>
                <a:spcPts val="0"/>
              </a:spcBef>
              <a:defRPr sz="1500">
                <a:solidFill>
                  <a:schemeClr val="tx1"/>
                </a:solidFill>
              </a:defRPr>
            </a:lvl2pPr>
            <a:lvl3pPr marL="110746" indent="-110746">
              <a:defRPr sz="1300">
                <a:solidFill>
                  <a:schemeClr val="tx1">
                    <a:lumMod val="50000"/>
                  </a:schemeClr>
                </a:solidFill>
              </a:defRPr>
            </a:lvl3pPr>
            <a:lvl4pPr marL="110746" indent="-110746">
              <a:defRPr sz="1300">
                <a:solidFill>
                  <a:schemeClr val="tx1">
                    <a:lumMod val="50000"/>
                  </a:schemeClr>
                </a:solidFill>
              </a:defRPr>
            </a:lvl4pPr>
            <a:lvl5pPr marL="110746" indent="-11074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4821" rIns="344821" bIns="19156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23"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27310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238851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74532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812618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40728804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r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2442241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80" y="2230168"/>
            <a:ext cx="2407237"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40521009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9978"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6" y="1371609"/>
            <a:ext cx="8512560"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73223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0" y="1377155"/>
            <a:ext cx="8512556"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4750068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i="0" dirty="0">
                <a:solidFill>
                  <a:srgbClr val="FFFFFF"/>
                </a:solidFill>
                <a:latin typeface="Arial" charset="0"/>
                <a:ea typeface="+mn-ea"/>
              </a:rPr>
              <a:t>Example Deck</a:t>
            </a:r>
          </a:p>
        </p:txBody>
      </p:sp>
    </p:spTree>
    <p:extLst>
      <p:ext uri="{BB962C8B-B14F-4D97-AF65-F5344CB8AC3E}">
        <p14:creationId xmlns:p14="http://schemas.microsoft.com/office/powerpoint/2010/main" val="26139090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17381954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133818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002722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8478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2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4"/>
            <a:ext cx="7886701" cy="1500188"/>
          </a:xfrm>
        </p:spPr>
        <p:txBody>
          <a:bodyPr/>
          <a:lstStyle>
            <a:lvl1pPr marL="0" indent="0">
              <a:buNone/>
              <a:defRPr sz="2300"/>
            </a:lvl1pPr>
            <a:lvl2pPr marL="453340" indent="0">
              <a:buNone/>
              <a:defRPr sz="2100"/>
            </a:lvl2pPr>
            <a:lvl3pPr marL="906686" indent="0">
              <a:buNone/>
              <a:defRPr sz="1900"/>
            </a:lvl3pPr>
            <a:lvl4pPr marL="1360020" indent="0">
              <a:buNone/>
              <a:defRPr sz="1700"/>
            </a:lvl4pPr>
            <a:lvl5pPr marL="1813364" indent="0">
              <a:buNone/>
              <a:defRPr sz="1700"/>
            </a:lvl5pPr>
            <a:lvl6pPr marL="2266698" indent="0">
              <a:buNone/>
              <a:defRPr sz="1700"/>
            </a:lvl6pPr>
            <a:lvl7pPr marL="2720028" indent="0">
              <a:buNone/>
              <a:defRPr sz="1700"/>
            </a:lvl7pPr>
            <a:lvl8pPr marL="3173359" indent="0">
              <a:buNone/>
              <a:defRPr sz="1700"/>
            </a:lvl8pPr>
            <a:lvl9pPr marL="362670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83676726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75149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5868610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1376" rIns="91376"/>
          <a:lstStyle>
            <a:lvl1pPr marL="0" indent="0">
              <a:spcBef>
                <a:spcPts val="1200"/>
              </a:spcBef>
              <a:buNone/>
              <a:defRPr sz="1500" b="0">
                <a:solidFill>
                  <a:schemeClr val="tx1"/>
                </a:solidFill>
              </a:defRPr>
            </a:lvl1pPr>
            <a:lvl2pPr marL="111048" indent="-111048">
              <a:spcBef>
                <a:spcPts val="0"/>
              </a:spcBef>
              <a:defRPr sz="1500">
                <a:solidFill>
                  <a:schemeClr val="tx1"/>
                </a:solidFill>
              </a:defRPr>
            </a:lvl2pPr>
            <a:lvl3pPr marL="111048" indent="-111048">
              <a:defRPr sz="1300">
                <a:solidFill>
                  <a:schemeClr val="tx1">
                    <a:lumMod val="50000"/>
                  </a:schemeClr>
                </a:solidFill>
              </a:defRPr>
            </a:lvl3pPr>
            <a:lvl4pPr marL="111048" indent="-111048">
              <a:defRPr sz="1300">
                <a:solidFill>
                  <a:schemeClr val="tx1">
                    <a:lumMod val="50000"/>
                  </a:schemeClr>
                </a:solidFill>
              </a:defRPr>
            </a:lvl4pPr>
            <a:lvl5pPr marL="111048" indent="-11104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5716028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8"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8" y="3602129"/>
            <a:ext cx="6858000" cy="1655763"/>
          </a:xfrm>
        </p:spPr>
        <p:txBody>
          <a:bodyPr/>
          <a:lstStyle>
            <a:lvl1pPr marL="0" indent="0" algn="ctr">
              <a:buNone/>
              <a:defRPr sz="2300"/>
            </a:lvl1pPr>
            <a:lvl2pPr marL="453340" indent="0" algn="ctr">
              <a:buNone/>
              <a:defRPr sz="2100"/>
            </a:lvl2pPr>
            <a:lvl3pPr marL="906686" indent="0" algn="ctr">
              <a:buNone/>
              <a:defRPr sz="1900"/>
            </a:lvl3pPr>
            <a:lvl4pPr marL="1360020" indent="0" algn="ctr">
              <a:buNone/>
              <a:defRPr sz="1700"/>
            </a:lvl4pPr>
            <a:lvl5pPr marL="1813364" indent="0" algn="ctr">
              <a:buNone/>
              <a:defRPr sz="1700"/>
            </a:lvl5pPr>
            <a:lvl6pPr marL="2266698" indent="0" algn="ctr">
              <a:buNone/>
              <a:defRPr sz="1700"/>
            </a:lvl6pPr>
            <a:lvl7pPr marL="2720028" indent="0" algn="ctr">
              <a:buNone/>
              <a:defRPr sz="1700"/>
            </a:lvl7pPr>
            <a:lvl8pPr marL="3173359" indent="0" algn="ctr">
              <a:buNone/>
              <a:defRPr sz="1700"/>
            </a:lvl8pPr>
            <a:lvl9pPr marL="3626703"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0729159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47107453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2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4"/>
            <a:ext cx="7886701" cy="1500188"/>
          </a:xfrm>
        </p:spPr>
        <p:txBody>
          <a:bodyPr/>
          <a:lstStyle>
            <a:lvl1pPr marL="0" indent="0">
              <a:buNone/>
              <a:defRPr sz="2300"/>
            </a:lvl1pPr>
            <a:lvl2pPr marL="453340" indent="0">
              <a:buNone/>
              <a:defRPr sz="2100"/>
            </a:lvl2pPr>
            <a:lvl3pPr marL="906686" indent="0">
              <a:buNone/>
              <a:defRPr sz="1900"/>
            </a:lvl3pPr>
            <a:lvl4pPr marL="1360020" indent="0">
              <a:buNone/>
              <a:defRPr sz="1700"/>
            </a:lvl4pPr>
            <a:lvl5pPr marL="1813364" indent="0">
              <a:buNone/>
              <a:defRPr sz="1700"/>
            </a:lvl5pPr>
            <a:lvl6pPr marL="2266698" indent="0">
              <a:buNone/>
              <a:defRPr sz="1700"/>
            </a:lvl6pPr>
            <a:lvl7pPr marL="2720028" indent="0">
              <a:buNone/>
              <a:defRPr sz="1700"/>
            </a:lvl7pPr>
            <a:lvl8pPr marL="3173359" indent="0">
              <a:buNone/>
              <a:defRPr sz="1700"/>
            </a:lvl8pPr>
            <a:lvl9pPr marL="362670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86975367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40900212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6" y="1681254"/>
            <a:ext cx="3868737" cy="823913"/>
          </a:xfrm>
        </p:spPr>
        <p:txBody>
          <a:bodyPr anchor="b"/>
          <a:lstStyle>
            <a:lvl1pPr marL="0" indent="0">
              <a:buNone/>
              <a:defRPr sz="2300" b="1"/>
            </a:lvl1pPr>
            <a:lvl2pPr marL="453340" indent="0">
              <a:buNone/>
              <a:defRPr sz="2100" b="1"/>
            </a:lvl2pPr>
            <a:lvl3pPr marL="906686" indent="0">
              <a:buNone/>
              <a:defRPr sz="1900" b="1"/>
            </a:lvl3pPr>
            <a:lvl4pPr marL="1360020" indent="0">
              <a:buNone/>
              <a:defRPr sz="1700" b="1"/>
            </a:lvl4pPr>
            <a:lvl5pPr marL="1813364" indent="0">
              <a:buNone/>
              <a:defRPr sz="1700" b="1"/>
            </a:lvl5pPr>
            <a:lvl6pPr marL="2266698" indent="0">
              <a:buNone/>
              <a:defRPr sz="1700" b="1"/>
            </a:lvl6pPr>
            <a:lvl7pPr marL="2720028" indent="0">
              <a:buNone/>
              <a:defRPr sz="1700" b="1"/>
            </a:lvl7pPr>
            <a:lvl8pPr marL="3173359" indent="0">
              <a:buNone/>
              <a:defRPr sz="1700" b="1"/>
            </a:lvl8pPr>
            <a:lvl9pPr marL="362670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6"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4"/>
            <a:ext cx="3887788" cy="823913"/>
          </a:xfrm>
        </p:spPr>
        <p:txBody>
          <a:bodyPr anchor="b"/>
          <a:lstStyle>
            <a:lvl1pPr marL="0" indent="0">
              <a:buNone/>
              <a:defRPr sz="2300" b="1"/>
            </a:lvl1pPr>
            <a:lvl2pPr marL="453340" indent="0">
              <a:buNone/>
              <a:defRPr sz="2100" b="1"/>
            </a:lvl2pPr>
            <a:lvl3pPr marL="906686" indent="0">
              <a:buNone/>
              <a:defRPr sz="1900" b="1"/>
            </a:lvl3pPr>
            <a:lvl4pPr marL="1360020" indent="0">
              <a:buNone/>
              <a:defRPr sz="1700" b="1"/>
            </a:lvl4pPr>
            <a:lvl5pPr marL="1813364" indent="0">
              <a:buNone/>
              <a:defRPr sz="1700" b="1"/>
            </a:lvl5pPr>
            <a:lvl6pPr marL="2266698" indent="0">
              <a:buNone/>
              <a:defRPr sz="1700" b="1"/>
            </a:lvl6pPr>
            <a:lvl7pPr marL="2720028" indent="0">
              <a:buNone/>
              <a:defRPr sz="1700" b="1"/>
            </a:lvl7pPr>
            <a:lvl8pPr marL="3173359" indent="0">
              <a:buNone/>
              <a:defRPr sz="1700" b="1"/>
            </a:lvl8pPr>
            <a:lvl9pPr marL="362670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3734904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6541725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535387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38037447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6"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340" indent="0">
              <a:buNone/>
              <a:defRPr sz="1500"/>
            </a:lvl2pPr>
            <a:lvl3pPr marL="906686" indent="0">
              <a:buNone/>
              <a:defRPr sz="1300"/>
            </a:lvl3pPr>
            <a:lvl4pPr marL="1360020" indent="0">
              <a:buNone/>
              <a:defRPr sz="1100"/>
            </a:lvl4pPr>
            <a:lvl5pPr marL="1813364" indent="0">
              <a:buNone/>
              <a:defRPr sz="1100"/>
            </a:lvl5pPr>
            <a:lvl6pPr marL="2266698" indent="0">
              <a:buNone/>
              <a:defRPr sz="1100"/>
            </a:lvl6pPr>
            <a:lvl7pPr marL="2720028" indent="0">
              <a:buNone/>
              <a:defRPr sz="1100"/>
            </a:lvl7pPr>
            <a:lvl8pPr marL="3173359" indent="0">
              <a:buNone/>
              <a:defRPr sz="1100"/>
            </a:lvl8pPr>
            <a:lvl9pPr marL="362670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371013185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6" y="987425"/>
            <a:ext cx="4629151" cy="4873625"/>
          </a:xfrm>
        </p:spPr>
        <p:txBody>
          <a:bodyPr/>
          <a:lstStyle>
            <a:lvl1pPr marL="0" indent="0">
              <a:buNone/>
              <a:defRPr sz="3200"/>
            </a:lvl1pPr>
            <a:lvl2pPr marL="453340" indent="0">
              <a:buNone/>
              <a:defRPr sz="2700"/>
            </a:lvl2pPr>
            <a:lvl3pPr marL="906686" indent="0">
              <a:buNone/>
              <a:defRPr sz="2300"/>
            </a:lvl3pPr>
            <a:lvl4pPr marL="1360020" indent="0">
              <a:buNone/>
              <a:defRPr sz="2100"/>
            </a:lvl4pPr>
            <a:lvl5pPr marL="1813364" indent="0">
              <a:buNone/>
              <a:defRPr sz="2100"/>
            </a:lvl5pPr>
            <a:lvl6pPr marL="2266698" indent="0">
              <a:buNone/>
              <a:defRPr sz="2100"/>
            </a:lvl6pPr>
            <a:lvl7pPr marL="2720028" indent="0">
              <a:buNone/>
              <a:defRPr sz="2100"/>
            </a:lvl7pPr>
            <a:lvl8pPr marL="3173359" indent="0">
              <a:buNone/>
              <a:defRPr sz="2100"/>
            </a:lvl8pPr>
            <a:lvl9pPr marL="3626703"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340" indent="0">
              <a:buNone/>
              <a:defRPr sz="1500"/>
            </a:lvl2pPr>
            <a:lvl3pPr marL="906686" indent="0">
              <a:buNone/>
              <a:defRPr sz="1300"/>
            </a:lvl3pPr>
            <a:lvl4pPr marL="1360020" indent="0">
              <a:buNone/>
              <a:defRPr sz="1100"/>
            </a:lvl4pPr>
            <a:lvl5pPr marL="1813364" indent="0">
              <a:buNone/>
              <a:defRPr sz="1100"/>
            </a:lvl5pPr>
            <a:lvl6pPr marL="2266698" indent="0">
              <a:buNone/>
              <a:defRPr sz="1100"/>
            </a:lvl6pPr>
            <a:lvl7pPr marL="2720028" indent="0">
              <a:buNone/>
              <a:defRPr sz="1100"/>
            </a:lvl7pPr>
            <a:lvl8pPr marL="3173359" indent="0">
              <a:buNone/>
              <a:defRPr sz="1100"/>
            </a:lvl8pPr>
            <a:lvl9pPr marL="362670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6956238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5604484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7382358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7400" y="0"/>
            <a:ext cx="3048001" cy="990600"/>
          </a:xfrm>
        </p:spPr>
        <p:txBody>
          <a:bodyPr/>
          <a:lstStyle/>
          <a:p>
            <a:r>
              <a:rPr lang="en-US"/>
              <a:t>Click to edit Master title style</a:t>
            </a:r>
          </a:p>
        </p:txBody>
      </p:sp>
      <p:sp>
        <p:nvSpPr>
          <p:cNvPr id="3" name="Text Placeholder 2"/>
          <p:cNvSpPr>
            <a:spLocks noGrp="1"/>
          </p:cNvSpPr>
          <p:nvPr>
            <p:ph type="body"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267200" y="6629400"/>
            <a:ext cx="4114800" cy="228600"/>
          </a:xfrm>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31594790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678610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98" rIns="345298" bIns="191832"/>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2"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014779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2"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hasCustomPrompt="1"/>
          </p:nvPr>
        </p:nvSpPr>
        <p:spPr>
          <a:xfrm>
            <a:off x="4896669" y="1658938"/>
            <a:ext cx="3937579" cy="4841875"/>
          </a:xfrm>
          <a:solidFill>
            <a:srgbClr val="FF0000"/>
          </a:solidFill>
        </p:spPr>
        <p:txBody>
          <a:bodyPr lIns="0" rIns="0"/>
          <a:lstStyle>
            <a:lvl1pPr algn="ctr" defTabSz="914190">
              <a:defRPr/>
            </a:lvl1pPr>
          </a:lstStyle>
          <a:p>
            <a:pPr algn="ctr" defTabSz="435163"/>
            <a:r>
              <a:rPr lang="en-US" sz="2100" dirty="0"/>
              <a:t>Figure, Image, or </a:t>
            </a:r>
            <a:r>
              <a:rPr lang="en-US" sz="2100" dirty="0" err="1"/>
              <a:t>JavaSketchpad</a:t>
            </a:r>
            <a:endParaRPr lang="en-US" sz="2100" dirty="0"/>
          </a:p>
          <a:p>
            <a:pPr defTabSz="435163"/>
            <a:r>
              <a:rPr lang="en-US" dirty="0"/>
              <a:t>2.3” wide (≈343px wide)</a:t>
            </a:r>
          </a:p>
          <a:p>
            <a:pPr defTabSz="435163"/>
            <a:r>
              <a:rPr lang="en-US" dirty="0"/>
              <a:t>Height must fit above guideline.</a:t>
            </a:r>
          </a:p>
          <a:p>
            <a:endParaRPr lang="en-US" dirty="0"/>
          </a:p>
          <a:p>
            <a:pPr lvl="1"/>
            <a:endParaRPr lang="en-US" dirty="0"/>
          </a:p>
        </p:txBody>
      </p:sp>
    </p:spTree>
    <p:extLst>
      <p:ext uri="{BB962C8B-B14F-4D97-AF65-F5344CB8AC3E}">
        <p14:creationId xmlns:p14="http://schemas.microsoft.com/office/powerpoint/2010/main" val="648445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44"/>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36"/>
            <a:ext cx="3928643" cy="1214593"/>
          </a:xfrm>
        </p:spPr>
        <p:txBody>
          <a:bodyPr lIns="0" r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671" y="5286236"/>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5217169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80" y="2230168"/>
            <a:ext cx="2407237"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09"/>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17433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6" y="1681254"/>
            <a:ext cx="3868737" cy="823913"/>
          </a:xfrm>
        </p:spPr>
        <p:txBody>
          <a:bodyPr anchor="b"/>
          <a:lstStyle>
            <a:lvl1pPr marL="0" indent="0">
              <a:buNone/>
              <a:defRPr sz="2300" b="1"/>
            </a:lvl1pPr>
            <a:lvl2pPr marL="453340" indent="0">
              <a:buNone/>
              <a:defRPr sz="2100" b="1"/>
            </a:lvl2pPr>
            <a:lvl3pPr marL="906686" indent="0">
              <a:buNone/>
              <a:defRPr sz="1900" b="1"/>
            </a:lvl3pPr>
            <a:lvl4pPr marL="1360020" indent="0">
              <a:buNone/>
              <a:defRPr sz="1700" b="1"/>
            </a:lvl4pPr>
            <a:lvl5pPr marL="1813364" indent="0">
              <a:buNone/>
              <a:defRPr sz="1700" b="1"/>
            </a:lvl5pPr>
            <a:lvl6pPr marL="2266698" indent="0">
              <a:buNone/>
              <a:defRPr sz="1700" b="1"/>
            </a:lvl6pPr>
            <a:lvl7pPr marL="2720028" indent="0">
              <a:buNone/>
              <a:defRPr sz="1700" b="1"/>
            </a:lvl7pPr>
            <a:lvl8pPr marL="3173359" indent="0">
              <a:buNone/>
              <a:defRPr sz="1700" b="1"/>
            </a:lvl8pPr>
            <a:lvl9pPr marL="362670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6"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4"/>
            <a:ext cx="3887788" cy="823913"/>
          </a:xfrm>
        </p:spPr>
        <p:txBody>
          <a:bodyPr anchor="b"/>
          <a:lstStyle>
            <a:lvl1pPr marL="0" indent="0">
              <a:buNone/>
              <a:defRPr sz="2300" b="1"/>
            </a:lvl1pPr>
            <a:lvl2pPr marL="453340" indent="0">
              <a:buNone/>
              <a:defRPr sz="2100" b="1"/>
            </a:lvl2pPr>
            <a:lvl3pPr marL="906686" indent="0">
              <a:buNone/>
              <a:defRPr sz="1900" b="1"/>
            </a:lvl3pPr>
            <a:lvl4pPr marL="1360020" indent="0">
              <a:buNone/>
              <a:defRPr sz="1700" b="1"/>
            </a:lvl4pPr>
            <a:lvl5pPr marL="1813364" indent="0">
              <a:buNone/>
              <a:defRPr sz="1700" b="1"/>
            </a:lvl5pPr>
            <a:lvl6pPr marL="2266698" indent="0">
              <a:buNone/>
              <a:defRPr sz="1700" b="1"/>
            </a:lvl6pPr>
            <a:lvl7pPr marL="2720028" indent="0">
              <a:buNone/>
              <a:defRPr sz="1700" b="1"/>
            </a:lvl7pPr>
            <a:lvl8pPr marL="3173359" indent="0">
              <a:buNone/>
              <a:defRPr sz="1700" b="1"/>
            </a:lvl8pPr>
            <a:lvl9pPr marL="362670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410452577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04"/>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04"/>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04"/>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04"/>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9978"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6" y="1371609"/>
            <a:ext cx="8512560"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2580663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0" y="1377155"/>
            <a:ext cx="8512556"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9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67" y="2131234"/>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502611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nchorCtr="0"/>
          <a:lstStyle>
            <a:lvl1pPr marL="1364020" indent="-136402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1250" rIns="91250"/>
          <a:lstStyle>
            <a:lvl1pPr marL="0" indent="0">
              <a:spcBef>
                <a:spcPts val="1200"/>
              </a:spcBef>
              <a:buNone/>
              <a:defRPr sz="1500" b="0">
                <a:solidFill>
                  <a:schemeClr val="tx1"/>
                </a:solidFill>
              </a:defRPr>
            </a:lvl1pPr>
            <a:lvl2pPr marL="110897" indent="-110897">
              <a:spcBef>
                <a:spcPts val="0"/>
              </a:spcBef>
              <a:defRPr sz="1500">
                <a:solidFill>
                  <a:schemeClr val="tx1"/>
                </a:solidFill>
              </a:defRPr>
            </a:lvl2pPr>
            <a:lvl3pPr marL="110897" indent="-110897">
              <a:defRPr sz="1300">
                <a:solidFill>
                  <a:schemeClr val="tx1">
                    <a:lumMod val="50000"/>
                  </a:schemeClr>
                </a:solidFill>
              </a:defRPr>
            </a:lvl3pPr>
            <a:lvl4pPr marL="110897" indent="-110897">
              <a:defRPr sz="1300">
                <a:solidFill>
                  <a:schemeClr val="tx1">
                    <a:lumMod val="50000"/>
                  </a:schemeClr>
                </a:solidFill>
              </a:defRPr>
            </a:lvl4pPr>
            <a:lvl5pPr marL="110897" indent="-11089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2" name="Footer Placeholder 1"/>
          <p:cNvSpPr>
            <a:spLocks noGrp="1"/>
          </p:cNvSpPr>
          <p:nvPr>
            <p:ph type="ftr" sz="quarter" idx="11"/>
          </p:nvPr>
        </p:nvSpPr>
        <p:spPr>
          <a:xfrm>
            <a:off x="8" y="4000500"/>
            <a:ext cx="9144000" cy="1143000"/>
          </a:xfrm>
          <a:prstGeom prst="rect">
            <a:avLst/>
          </a:prstGeom>
          <a:solidFill>
            <a:srgbClr val="4D4F58"/>
          </a:solidFill>
        </p:spPr>
        <p:txBody>
          <a:bodyPr lIns="383665" tIns="45625" rIns="383665" bIns="45625" anchor="ctr" anchorCtr="0">
            <a:normAutofit/>
          </a:bodyPr>
          <a:lstStyle>
            <a:lvl1pPr algn="r">
              <a:lnSpc>
                <a:spcPct val="100000"/>
              </a:lnSpc>
              <a:spcBef>
                <a:spcPts val="0"/>
              </a:spcBef>
              <a:defRPr sz="2900" b="1">
                <a:solidFill>
                  <a:schemeClr val="bg1"/>
                </a:solidFill>
              </a:defRPr>
            </a:lvl1pPr>
          </a:lstStyle>
          <a:p>
            <a:pPr algn="l" eaLnBrk="1" hangingPunct="1">
              <a:buClr>
                <a:srgbClr val="2877C4"/>
              </a:buClr>
              <a:buFont typeface="Wingdings" pitchFamily="2" charset="2"/>
              <a:buNone/>
            </a:pPr>
            <a:r>
              <a:rPr lang="en-US" i="0" dirty="0">
                <a:solidFill>
                  <a:srgbClr val="FFFFFF"/>
                </a:solidFill>
                <a:latin typeface="Arial" charset="0"/>
              </a:rPr>
              <a:t>Example Deck</a:t>
            </a:r>
          </a:p>
        </p:txBody>
      </p:sp>
    </p:spTree>
    <p:extLst>
      <p:ext uri="{BB962C8B-B14F-4D97-AF65-F5344CB8AC3E}">
        <p14:creationId xmlns:p14="http://schemas.microsoft.com/office/powerpoint/2010/main" val="765236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7" y="1122363"/>
            <a:ext cx="6858000" cy="2387600"/>
          </a:xfrm>
        </p:spPr>
        <p:txBody>
          <a:bodyPr anchor="b"/>
          <a:lstStyle>
            <a:lvl1pPr algn="ctr">
              <a:defRPr sz="6100"/>
            </a:lvl1pPr>
          </a:lstStyle>
          <a:p>
            <a:r>
              <a:rPr lang="en-US"/>
              <a:t>Click to edit Master title style</a:t>
            </a:r>
          </a:p>
        </p:txBody>
      </p:sp>
      <p:sp>
        <p:nvSpPr>
          <p:cNvPr id="3" name="Subtitle 2"/>
          <p:cNvSpPr>
            <a:spLocks noGrp="1"/>
          </p:cNvSpPr>
          <p:nvPr>
            <p:ph type="subTitle" idx="1"/>
          </p:nvPr>
        </p:nvSpPr>
        <p:spPr>
          <a:xfrm>
            <a:off x="1143007" y="3602046"/>
            <a:ext cx="6858000" cy="1655763"/>
          </a:xfrm>
        </p:spPr>
        <p:txBody>
          <a:bodyPr/>
          <a:lstStyle>
            <a:lvl1pPr marL="0" indent="0" algn="ctr">
              <a:buNone/>
              <a:defRPr sz="2300"/>
            </a:lvl1pPr>
            <a:lvl2pPr marL="456779" indent="0" algn="ctr">
              <a:buNone/>
              <a:defRPr sz="2100"/>
            </a:lvl2pPr>
            <a:lvl3pPr marL="913560" indent="0" algn="ctr">
              <a:buNone/>
              <a:defRPr sz="1900"/>
            </a:lvl3pPr>
            <a:lvl4pPr marL="1370346" indent="0" algn="ctr">
              <a:buNone/>
              <a:defRPr sz="1700"/>
            </a:lvl4pPr>
            <a:lvl5pPr marL="1827127" indent="0" algn="ctr">
              <a:buNone/>
              <a:defRPr sz="1700"/>
            </a:lvl5pPr>
            <a:lvl6pPr marL="2283906" indent="0" algn="ctr">
              <a:buNone/>
              <a:defRPr sz="1700"/>
            </a:lvl6pPr>
            <a:lvl7pPr marL="2740687" indent="0" algn="ctr">
              <a:buNone/>
              <a:defRPr sz="1700"/>
            </a:lvl7pPr>
            <a:lvl8pPr marL="3197466" indent="0" algn="ctr">
              <a:buNone/>
              <a:defRPr sz="1700"/>
            </a:lvl8pPr>
            <a:lvl9pPr marL="3654247" indent="0" algn="ctr">
              <a:buNone/>
              <a:defRPr sz="1700"/>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55450160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7379097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6"/>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471"/>
            <a:ext cx="7886701" cy="1500188"/>
          </a:xfrm>
        </p:spPr>
        <p:txBody>
          <a:bodyPr/>
          <a:lstStyle>
            <a:lvl1pPr marL="0" indent="0">
              <a:buNone/>
              <a:defRPr sz="2300"/>
            </a:lvl1pPr>
            <a:lvl2pPr marL="456779" indent="0">
              <a:buNone/>
              <a:defRPr sz="2100"/>
            </a:lvl2pPr>
            <a:lvl3pPr marL="913560" indent="0">
              <a:buNone/>
              <a:defRPr sz="1900"/>
            </a:lvl3pPr>
            <a:lvl4pPr marL="1370346" indent="0">
              <a:buNone/>
              <a:defRPr sz="1700"/>
            </a:lvl4pPr>
            <a:lvl5pPr marL="1827127" indent="0">
              <a:buNone/>
              <a:defRPr sz="1700"/>
            </a:lvl5pPr>
            <a:lvl6pPr marL="2283906" indent="0">
              <a:buNone/>
              <a:defRPr sz="1700"/>
            </a:lvl6pPr>
            <a:lvl7pPr marL="2740687" indent="0">
              <a:buNone/>
              <a:defRPr sz="1700"/>
            </a:lvl7pPr>
            <a:lvl8pPr marL="3197466" indent="0">
              <a:buNone/>
              <a:defRPr sz="1700"/>
            </a:lvl8pPr>
            <a:lvl9pPr marL="3654247"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107073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2756251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34"/>
            <a:ext cx="7886701" cy="1325563"/>
          </a:xfrm>
        </p:spPr>
        <p:txBody>
          <a:bodyPr/>
          <a:lstStyle/>
          <a:p>
            <a:r>
              <a:rPr lang="en-US"/>
              <a:t>Click to edit Master title style</a:t>
            </a:r>
          </a:p>
        </p:txBody>
      </p:sp>
      <p:sp>
        <p:nvSpPr>
          <p:cNvPr id="3" name="Text Placeholder 2"/>
          <p:cNvSpPr>
            <a:spLocks noGrp="1"/>
          </p:cNvSpPr>
          <p:nvPr>
            <p:ph type="body" idx="1"/>
          </p:nvPr>
        </p:nvSpPr>
        <p:spPr>
          <a:xfrm>
            <a:off x="630244" y="1681171"/>
            <a:ext cx="3868737"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4" name="Content Placeholder 3"/>
          <p:cNvSpPr>
            <a:spLocks noGrp="1"/>
          </p:cNvSpPr>
          <p:nvPr>
            <p:ph sz="half" idx="2"/>
          </p:nvPr>
        </p:nvSpPr>
        <p:spPr>
          <a:xfrm>
            <a:off x="630244" y="2505084"/>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71"/>
            <a:ext cx="3887788" cy="823913"/>
          </a:xfrm>
        </p:spPr>
        <p:txBody>
          <a:bodyPr anchor="b"/>
          <a:lstStyle>
            <a:lvl1pPr marL="0" indent="0">
              <a:buNone/>
              <a:defRPr sz="2300" b="1"/>
            </a:lvl1pPr>
            <a:lvl2pPr marL="456779" indent="0">
              <a:buNone/>
              <a:defRPr sz="2100" b="1"/>
            </a:lvl2pPr>
            <a:lvl3pPr marL="913560" indent="0">
              <a:buNone/>
              <a:defRPr sz="1900" b="1"/>
            </a:lvl3pPr>
            <a:lvl4pPr marL="1370346" indent="0">
              <a:buNone/>
              <a:defRPr sz="1700" b="1"/>
            </a:lvl4pPr>
            <a:lvl5pPr marL="1827127" indent="0">
              <a:buNone/>
              <a:defRPr sz="1700" b="1"/>
            </a:lvl5pPr>
            <a:lvl6pPr marL="2283906" indent="0">
              <a:buNone/>
              <a:defRPr sz="1700" b="1"/>
            </a:lvl6pPr>
            <a:lvl7pPr marL="2740687" indent="0">
              <a:buNone/>
              <a:defRPr sz="1700" b="1"/>
            </a:lvl7pPr>
            <a:lvl8pPr marL="3197466" indent="0">
              <a:buNone/>
              <a:defRPr sz="1700" b="1"/>
            </a:lvl8pPr>
            <a:lvl9pPr marL="365424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084"/>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9550568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377548353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120851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4154412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94"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6960850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94" y="987425"/>
            <a:ext cx="4629151" cy="4873625"/>
          </a:xfrm>
        </p:spPr>
        <p:txBody>
          <a:bodyPr/>
          <a:lstStyle>
            <a:lvl1pPr marL="0" indent="0">
              <a:buNone/>
              <a:defRPr sz="3200"/>
            </a:lvl1pPr>
            <a:lvl2pPr marL="456779" indent="0">
              <a:buNone/>
              <a:defRPr sz="2700"/>
            </a:lvl2pPr>
            <a:lvl3pPr marL="913560" indent="0">
              <a:buNone/>
              <a:defRPr sz="2300"/>
            </a:lvl3pPr>
            <a:lvl4pPr marL="1370346" indent="0">
              <a:buNone/>
              <a:defRPr sz="2100"/>
            </a:lvl4pPr>
            <a:lvl5pPr marL="1827127" indent="0">
              <a:buNone/>
              <a:defRPr sz="2100"/>
            </a:lvl5pPr>
            <a:lvl6pPr marL="2283906" indent="0">
              <a:buNone/>
              <a:defRPr sz="2100"/>
            </a:lvl6pPr>
            <a:lvl7pPr marL="2740687" indent="0">
              <a:buNone/>
              <a:defRPr sz="2100"/>
            </a:lvl7pPr>
            <a:lvl8pPr marL="3197466" indent="0">
              <a:buNone/>
              <a:defRPr sz="2100"/>
            </a:lvl8pPr>
            <a:lvl9pPr marL="3654247" indent="0">
              <a:buNone/>
              <a:defRPr sz="2100"/>
            </a:lvl9pPr>
          </a:lstStyle>
          <a:p>
            <a:endParaRPr lang="en-US"/>
          </a:p>
        </p:txBody>
      </p:sp>
      <p:sp>
        <p:nvSpPr>
          <p:cNvPr id="4" name="Text Placeholder 3"/>
          <p:cNvSpPr>
            <a:spLocks noGrp="1"/>
          </p:cNvSpPr>
          <p:nvPr>
            <p:ph type="body" sz="half" idx="2"/>
          </p:nvPr>
        </p:nvSpPr>
        <p:spPr>
          <a:xfrm>
            <a:off x="630242" y="2057409"/>
            <a:ext cx="2949576" cy="3811588"/>
          </a:xfrm>
        </p:spPr>
        <p:txBody>
          <a:bodyPr/>
          <a:lstStyle>
            <a:lvl1pPr marL="0" indent="0">
              <a:buNone/>
              <a:defRPr sz="1700"/>
            </a:lvl1pPr>
            <a:lvl2pPr marL="456779" indent="0">
              <a:buNone/>
              <a:defRPr sz="1500"/>
            </a:lvl2pPr>
            <a:lvl3pPr marL="913560" indent="0">
              <a:buNone/>
              <a:defRPr sz="1300"/>
            </a:lvl3pPr>
            <a:lvl4pPr marL="1370346" indent="0">
              <a:buNone/>
              <a:defRPr sz="1100"/>
            </a:lvl4pPr>
            <a:lvl5pPr marL="1827127" indent="0">
              <a:buNone/>
              <a:defRPr sz="1100"/>
            </a:lvl5pPr>
            <a:lvl6pPr marL="2283906" indent="0">
              <a:buNone/>
              <a:defRPr sz="1100"/>
            </a:lvl6pPr>
            <a:lvl7pPr marL="2740687" indent="0">
              <a:buNone/>
              <a:defRPr sz="1100"/>
            </a:lvl7pPr>
            <a:lvl8pPr marL="3197466" indent="0">
              <a:buNone/>
              <a:defRPr sz="1100"/>
            </a:lvl8pPr>
            <a:lvl9pPr marL="3654247"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7130451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07178862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Tree>
    <p:extLst>
      <p:ext uri="{BB962C8B-B14F-4D97-AF65-F5344CB8AC3E}">
        <p14:creationId xmlns:p14="http://schemas.microsoft.com/office/powerpoint/2010/main" val="1336720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7153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6"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340" indent="0">
              <a:buNone/>
              <a:defRPr sz="1500"/>
            </a:lvl2pPr>
            <a:lvl3pPr marL="906686" indent="0">
              <a:buNone/>
              <a:defRPr sz="1300"/>
            </a:lvl3pPr>
            <a:lvl4pPr marL="1360020" indent="0">
              <a:buNone/>
              <a:defRPr sz="1100"/>
            </a:lvl4pPr>
            <a:lvl5pPr marL="1813364" indent="0">
              <a:buNone/>
              <a:defRPr sz="1100"/>
            </a:lvl5pPr>
            <a:lvl6pPr marL="2266698" indent="0">
              <a:buNone/>
              <a:defRPr sz="1100"/>
            </a:lvl6pPr>
            <a:lvl7pPr marL="2720028" indent="0">
              <a:buNone/>
              <a:defRPr sz="1100"/>
            </a:lvl7pPr>
            <a:lvl8pPr marL="3173359" indent="0">
              <a:buNone/>
              <a:defRPr sz="1100"/>
            </a:lvl8pPr>
            <a:lvl9pPr marL="362670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02403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964478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6" y="987425"/>
            <a:ext cx="4629151" cy="4873625"/>
          </a:xfrm>
        </p:spPr>
        <p:txBody>
          <a:bodyPr/>
          <a:lstStyle>
            <a:lvl1pPr marL="0" indent="0">
              <a:buNone/>
              <a:defRPr sz="3200"/>
            </a:lvl1pPr>
            <a:lvl2pPr marL="453340" indent="0">
              <a:buNone/>
              <a:defRPr sz="2700"/>
            </a:lvl2pPr>
            <a:lvl3pPr marL="906686" indent="0">
              <a:buNone/>
              <a:defRPr sz="2300"/>
            </a:lvl3pPr>
            <a:lvl4pPr marL="1360020" indent="0">
              <a:buNone/>
              <a:defRPr sz="2100"/>
            </a:lvl4pPr>
            <a:lvl5pPr marL="1813364" indent="0">
              <a:buNone/>
              <a:defRPr sz="2100"/>
            </a:lvl5pPr>
            <a:lvl6pPr marL="2266698" indent="0">
              <a:buNone/>
              <a:defRPr sz="2100"/>
            </a:lvl6pPr>
            <a:lvl7pPr marL="2720028" indent="0">
              <a:buNone/>
              <a:defRPr sz="2100"/>
            </a:lvl7pPr>
            <a:lvl8pPr marL="3173359" indent="0">
              <a:buNone/>
              <a:defRPr sz="2100"/>
            </a:lvl8pPr>
            <a:lvl9pPr marL="3626703"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340" indent="0">
              <a:buNone/>
              <a:defRPr sz="1500"/>
            </a:lvl2pPr>
            <a:lvl3pPr marL="906686" indent="0">
              <a:buNone/>
              <a:defRPr sz="1300"/>
            </a:lvl3pPr>
            <a:lvl4pPr marL="1360020" indent="0">
              <a:buNone/>
              <a:defRPr sz="1100"/>
            </a:lvl4pPr>
            <a:lvl5pPr marL="1813364" indent="0">
              <a:buNone/>
              <a:defRPr sz="1100"/>
            </a:lvl5pPr>
            <a:lvl6pPr marL="2266698" indent="0">
              <a:buNone/>
              <a:defRPr sz="1100"/>
            </a:lvl6pPr>
            <a:lvl7pPr marL="2720028" indent="0">
              <a:buNone/>
              <a:defRPr sz="1100"/>
            </a:lvl7pPr>
            <a:lvl8pPr marL="3173359" indent="0">
              <a:buNone/>
              <a:defRPr sz="1100"/>
            </a:lvl8pPr>
            <a:lvl9pPr marL="362670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631782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1019478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057401"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60198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dirty="0">
              <a:solidFill>
                <a:srgbClr val="000000"/>
              </a:solidFill>
            </a:endParaRPr>
          </a:p>
        </p:txBody>
      </p:sp>
    </p:spTree>
    <p:extLst>
      <p:ext uri="{BB962C8B-B14F-4D97-AF65-F5344CB8AC3E}">
        <p14:creationId xmlns:p14="http://schemas.microsoft.com/office/powerpoint/2010/main" val="2648227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1229" rIns="91229"/>
          <a:lstStyle>
            <a:lvl1pPr marL="0" indent="0">
              <a:spcBef>
                <a:spcPts val="1200"/>
              </a:spcBef>
              <a:buNone/>
              <a:defRPr sz="1500" b="0">
                <a:solidFill>
                  <a:schemeClr val="tx1"/>
                </a:solidFill>
              </a:defRPr>
            </a:lvl1pPr>
            <a:lvl2pPr marL="110872" indent="-110872">
              <a:spcBef>
                <a:spcPts val="0"/>
              </a:spcBef>
              <a:defRPr sz="1500">
                <a:solidFill>
                  <a:schemeClr val="tx1"/>
                </a:solidFill>
              </a:defRPr>
            </a:lvl2pPr>
            <a:lvl3pPr marL="110872" indent="-110872">
              <a:defRPr sz="1300">
                <a:solidFill>
                  <a:schemeClr val="tx1">
                    <a:lumMod val="50000"/>
                  </a:schemeClr>
                </a:solidFill>
              </a:defRPr>
            </a:lvl3pPr>
            <a:lvl4pPr marL="110872" indent="-110872">
              <a:defRPr sz="1300">
                <a:solidFill>
                  <a:schemeClr val="tx1">
                    <a:lumMod val="50000"/>
                  </a:schemeClr>
                </a:solidFill>
              </a:defRPr>
            </a:lvl4pPr>
            <a:lvl5pPr marL="110872" indent="-110872">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5218" rIns="345218" bIns="19178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4"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93063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46" tIns="190465" rIns="342846" bIns="1904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5014359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7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436634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7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4579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2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27" y="223532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19333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1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29" y="528631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326044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086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829"/>
            <a:ext cx="7886701" cy="2852738"/>
          </a:xfrm>
        </p:spPr>
        <p:txBody>
          <a:bodyPr anchor="b"/>
          <a:lstStyle>
            <a:lvl1pPr>
              <a:defRPr sz="6100"/>
            </a:lvl1pPr>
          </a:lstStyle>
          <a:p>
            <a:r>
              <a:rPr lang="en-US"/>
              <a:t>Click to edit Master title style</a:t>
            </a:r>
          </a:p>
        </p:txBody>
      </p:sp>
      <p:sp>
        <p:nvSpPr>
          <p:cNvPr id="3" name="Text Placeholder 2"/>
          <p:cNvSpPr>
            <a:spLocks noGrp="1"/>
          </p:cNvSpPr>
          <p:nvPr>
            <p:ph type="body" idx="1"/>
          </p:nvPr>
        </p:nvSpPr>
        <p:spPr>
          <a:xfrm>
            <a:off x="623887" y="4589554"/>
            <a:ext cx="7886701" cy="1500188"/>
          </a:xfrm>
        </p:spPr>
        <p:txBody>
          <a:bodyPr/>
          <a:lstStyle>
            <a:lvl1pPr marL="0" indent="0">
              <a:buNone/>
              <a:defRPr sz="2300"/>
            </a:lvl1pPr>
            <a:lvl2pPr marL="453340" indent="0">
              <a:buNone/>
              <a:defRPr sz="2100"/>
            </a:lvl2pPr>
            <a:lvl3pPr marL="906686" indent="0">
              <a:buNone/>
              <a:defRPr sz="1900"/>
            </a:lvl3pPr>
            <a:lvl4pPr marL="1360020" indent="0">
              <a:buNone/>
              <a:defRPr sz="1700"/>
            </a:lvl4pPr>
            <a:lvl5pPr marL="1813364" indent="0">
              <a:buNone/>
              <a:defRPr sz="1700"/>
            </a:lvl5pPr>
            <a:lvl6pPr marL="2266698" indent="0">
              <a:buNone/>
              <a:defRPr sz="1700"/>
            </a:lvl6pPr>
            <a:lvl7pPr marL="2720028" indent="0">
              <a:buNone/>
              <a:defRPr sz="1700"/>
            </a:lvl7pPr>
            <a:lvl8pPr marL="3173359" indent="0">
              <a:buNone/>
              <a:defRPr sz="1700"/>
            </a:lvl8pPr>
            <a:lvl9pPr marL="3626703" indent="0">
              <a:buNone/>
              <a:defRPr sz="17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8751196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8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8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8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8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04557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342846" rIns="342846" bIns="190465"/>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7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56535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24411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7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61341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70"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27"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29608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1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9" y="528631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0604304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410035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8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8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8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8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45585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48"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25" y="213131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97040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4361" indent="-135436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0936" tIns="45300" rIns="380936" bIns="45300"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endParaRPr lang="en-US" i="0" dirty="0">
              <a:solidFill>
                <a:srgbClr val="FFFFFF"/>
              </a:solidFill>
              <a:latin typeface="Arial" charset="0"/>
              <a:ea typeface="+mn-ea"/>
            </a:endParaRPr>
          </a:p>
        </p:txBody>
      </p:sp>
    </p:spTree>
    <p:extLst>
      <p:ext uri="{BB962C8B-B14F-4D97-AF65-F5344CB8AC3E}">
        <p14:creationId xmlns:p14="http://schemas.microsoft.com/office/powerpoint/2010/main" val="204624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1"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6"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37557821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7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64456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321678" y="5157225"/>
            <a:ext cx="8512560" cy="1700800"/>
          </a:xfrm>
        </p:spPr>
        <p:txBody>
          <a:bodyPr tIns="38109" anchor="ctr"/>
          <a:lstStyle>
            <a:lvl1pPr marL="1068114" indent="-1068114" algn="l">
              <a:defRPr sz="23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94"/>
            <a:ext cx="9144000" cy="1373188"/>
          </a:xfrm>
          <a:prstGeom prst="rect">
            <a:avLst/>
          </a:prstGeom>
          <a:solidFill>
            <a:srgbClr val="4D4F58"/>
          </a:solidFill>
        </p:spPr>
        <p:txBody>
          <a:bodyPr lIns="342846" tIns="45293" rIns="342846" bIns="45293" anchor="ctr" anchorCtr="0"/>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endParaRPr lang="en-US" i="0" dirty="0">
              <a:solidFill>
                <a:srgbClr val="FFFFFF"/>
              </a:solidFill>
              <a:latin typeface="Arial" charset="0"/>
              <a:ea typeface="+mn-ea"/>
            </a:endParaRPr>
          </a:p>
        </p:txBody>
      </p:sp>
    </p:spTree>
    <p:extLst>
      <p:ext uri="{BB962C8B-B14F-4D97-AF65-F5344CB8AC3E}">
        <p14:creationId xmlns:p14="http://schemas.microsoft.com/office/powerpoint/2010/main" val="38347337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6" name="Rectangle 5"/>
          <p:cNvSpPr/>
          <p:nvPr userDrawn="1"/>
        </p:nvSpPr>
        <p:spPr bwMode="auto">
          <a:xfrm>
            <a:off x="6141670" y="5373781"/>
            <a:ext cx="3002330" cy="1484313"/>
          </a:xfrm>
          <a:prstGeom prst="rect">
            <a:avLst/>
          </a:prstGeom>
          <a:solidFill>
            <a:schemeClr val="accent4"/>
          </a:solidFill>
          <a:ln>
            <a:noFill/>
          </a:ln>
          <a:effectLst/>
        </p:spPr>
        <p:txBody>
          <a:bodyPr lIns="571418" tIns="95263" rIns="571418" bIns="95263"/>
          <a:lstStyle/>
          <a:p>
            <a:pPr eaLnBrk="1" hangingPunct="1">
              <a:lnSpc>
                <a:spcPct val="115000"/>
              </a:lnSpc>
              <a:spcBef>
                <a:spcPct val="20000"/>
              </a:spcBef>
              <a:buClr>
                <a:srgbClr val="2877C4"/>
              </a:buClr>
              <a:buFont typeface="Wingdings" pitchFamily="2" charset="2"/>
              <a:buNone/>
              <a:defRPr/>
            </a:pPr>
            <a:endParaRPr lang="en-US" sz="6700" i="0" dirty="0">
              <a:solidFill>
                <a:srgbClr val="000000"/>
              </a:solidFill>
              <a:latin typeface="Arial" charset="0"/>
              <a:ea typeface="+mn-ea"/>
              <a:cs typeface="Arial" charset="0"/>
            </a:endParaRPr>
          </a:p>
        </p:txBody>
      </p:sp>
      <p:pic>
        <p:nvPicPr>
          <p:cNvPr id="7" name="Picture 7"/>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4249" indent="-113424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9" y="1373188"/>
            <a:ext cx="5819992" cy="5127625"/>
          </a:xfrm>
        </p:spPr>
        <p:txBody>
          <a:bodyPr rIns="342846"/>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36105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mage + List">
    <p:spTree>
      <p:nvGrpSpPr>
        <p:cNvPr id="1" name=""/>
        <p:cNvGrpSpPr/>
        <p:nvPr/>
      </p:nvGrpSpPr>
      <p:grpSpPr>
        <a:xfrm>
          <a:off x="0" y="0"/>
          <a:ext cx="0" cy="0"/>
          <a:chOff x="0" y="0"/>
          <a:chExt cx="0" cy="0"/>
        </a:xfrm>
      </p:grpSpPr>
      <p:sp>
        <p:nvSpPr>
          <p:cNvPr id="6" name="Rectangle 5"/>
          <p:cNvSpPr/>
          <p:nvPr userDrawn="1"/>
        </p:nvSpPr>
        <p:spPr bwMode="auto">
          <a:xfrm>
            <a:off x="6141670" y="5373781"/>
            <a:ext cx="3002330" cy="1484313"/>
          </a:xfrm>
          <a:prstGeom prst="rect">
            <a:avLst/>
          </a:prstGeom>
          <a:solidFill>
            <a:schemeClr val="accent4"/>
          </a:solidFill>
          <a:ln>
            <a:noFill/>
          </a:ln>
          <a:effectLst/>
        </p:spPr>
        <p:txBody>
          <a:bodyPr lIns="571418" tIns="95263" rIns="571418" bIns="95263"/>
          <a:lstStyle/>
          <a:p>
            <a:pPr eaLnBrk="1" hangingPunct="1">
              <a:lnSpc>
                <a:spcPct val="115000"/>
              </a:lnSpc>
              <a:spcBef>
                <a:spcPct val="20000"/>
              </a:spcBef>
              <a:buClr>
                <a:srgbClr val="2877C4"/>
              </a:buClr>
              <a:buFont typeface="Wingdings" pitchFamily="2" charset="2"/>
              <a:buNone/>
              <a:defRPr/>
            </a:pPr>
            <a:endParaRPr lang="en-US" sz="6700" i="0" dirty="0">
              <a:solidFill>
                <a:srgbClr val="000000"/>
              </a:solidFill>
              <a:latin typeface="Arial" charset="0"/>
              <a:ea typeface="+mn-ea"/>
              <a:cs typeface="Arial" charset="0"/>
            </a:endParaRPr>
          </a:p>
        </p:txBody>
      </p:sp>
      <p:pic>
        <p:nvPicPr>
          <p:cNvPr id="7" name="Picture 8"/>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4249" indent="-113424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632855"/>
            <a:ext cx="2487645" cy="4867960"/>
          </a:xfrm>
          <a:solidFill>
            <a:srgbClr val="FF0000"/>
          </a:solidFill>
        </p:spPr>
        <p:txBody>
          <a:bodyPr/>
          <a:lstStyle/>
          <a:p>
            <a:pPr lvl="0"/>
            <a:r>
              <a:rPr lang="en-US" dirty="0"/>
              <a:t>Click to edit Master text styles</a:t>
            </a:r>
          </a:p>
        </p:txBody>
      </p:sp>
      <p:sp>
        <p:nvSpPr>
          <p:cNvPr id="8" name="Content Placeholder 3"/>
          <p:cNvSpPr>
            <a:spLocks noGrp="1"/>
          </p:cNvSpPr>
          <p:nvPr>
            <p:ph sz="quarter" idx="14"/>
          </p:nvPr>
        </p:nvSpPr>
        <p:spPr>
          <a:xfrm>
            <a:off x="3259672"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62762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2 Columns">
    <p:spTree>
      <p:nvGrpSpPr>
        <p:cNvPr id="1" name=""/>
        <p:cNvGrpSpPr/>
        <p:nvPr/>
      </p:nvGrpSpPr>
      <p:grpSpPr>
        <a:xfrm>
          <a:off x="0" y="0"/>
          <a:ext cx="0" cy="0"/>
          <a:chOff x="0" y="0"/>
          <a:chExt cx="0" cy="0"/>
        </a:xfrm>
      </p:grpSpPr>
      <p:sp>
        <p:nvSpPr>
          <p:cNvPr id="6" name="Rectangle 5"/>
          <p:cNvSpPr/>
          <p:nvPr userDrawn="1"/>
        </p:nvSpPr>
        <p:spPr bwMode="auto">
          <a:xfrm>
            <a:off x="6141670" y="5373781"/>
            <a:ext cx="3002330" cy="1484313"/>
          </a:xfrm>
          <a:prstGeom prst="rect">
            <a:avLst/>
          </a:prstGeom>
          <a:solidFill>
            <a:schemeClr val="accent4"/>
          </a:solidFill>
          <a:ln>
            <a:noFill/>
          </a:ln>
          <a:effectLst/>
        </p:spPr>
        <p:txBody>
          <a:bodyPr lIns="571418" tIns="95263" rIns="571418" bIns="95263"/>
          <a:lstStyle/>
          <a:p>
            <a:pPr eaLnBrk="1" hangingPunct="1">
              <a:lnSpc>
                <a:spcPct val="115000"/>
              </a:lnSpc>
              <a:spcBef>
                <a:spcPct val="20000"/>
              </a:spcBef>
              <a:buClr>
                <a:srgbClr val="2877C4"/>
              </a:buClr>
              <a:buFont typeface="Wingdings" pitchFamily="2" charset="2"/>
              <a:buNone/>
              <a:defRPr/>
            </a:pPr>
            <a:endParaRPr lang="en-US" sz="6700" i="0" dirty="0">
              <a:solidFill>
                <a:srgbClr val="000000"/>
              </a:solidFill>
              <a:latin typeface="Arial" charset="0"/>
              <a:ea typeface="+mn-ea"/>
              <a:cs typeface="Arial" charset="0"/>
            </a:endParaRPr>
          </a:p>
        </p:txBody>
      </p:sp>
      <p:pic>
        <p:nvPicPr>
          <p:cNvPr id="7" name="Picture 6"/>
          <p:cNvPicPr>
            <a:picLocks noChangeAspect="1"/>
          </p:cNvPicPr>
          <p:nvPr userDrawn="1"/>
        </p:nvPicPr>
        <p:blipFill>
          <a:blip r:embed="rId2" cstate="print"/>
          <a:srcRect/>
          <a:stretch>
            <a:fillRect/>
          </a:stretch>
        </p:blipFill>
        <p:spPr bwMode="auto">
          <a:xfrm>
            <a:off x="6141670" y="1373188"/>
            <a:ext cx="3002330" cy="4000500"/>
          </a:xfrm>
          <a:prstGeom prst="rect">
            <a:avLst/>
          </a:prstGeom>
          <a:noFill/>
          <a:ln w="3175">
            <a:noFill/>
            <a:miter lim="800000"/>
            <a:headEnd/>
            <a:tailEnd/>
          </a:ln>
        </p:spPr>
      </p:pic>
      <p:sp>
        <p:nvSpPr>
          <p:cNvPr id="3" name="Title 2"/>
          <p:cNvSpPr>
            <a:spLocks noGrp="1"/>
          </p:cNvSpPr>
          <p:nvPr>
            <p:ph type="title"/>
          </p:nvPr>
        </p:nvSpPr>
        <p:spPr>
          <a:xfrm>
            <a:off x="10" y="0"/>
            <a:ext cx="9143996" cy="1371600"/>
          </a:xfrm>
          <a:prstGeom prst="rect">
            <a:avLst/>
          </a:prstGeom>
          <a:solidFill>
            <a:schemeClr val="accent4"/>
          </a:solidFill>
        </p:spPr>
        <p:txBody>
          <a:bodyPr/>
          <a:lstStyle>
            <a:lvl1pPr marL="1134249" indent="-1134249">
              <a:defRPr sz="2900">
                <a:solidFill>
                  <a:schemeClr val="bg2"/>
                </a:solidFill>
              </a:defRPr>
            </a:lvl1p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321678" y="1377158"/>
            <a:ext cx="2487645" cy="5123655"/>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3"/>
          <p:cNvSpPr>
            <a:spLocks noGrp="1"/>
          </p:cNvSpPr>
          <p:nvPr>
            <p:ph sz="quarter" idx="14"/>
          </p:nvPr>
        </p:nvSpPr>
        <p:spPr>
          <a:xfrm>
            <a:off x="3255640" y="1371600"/>
            <a:ext cx="2487645" cy="512921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42130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1278829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7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666437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74"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724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2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27" y="223532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5258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1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29" y="528631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64135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83"/>
            <a:ext cx="7886701" cy="1325563"/>
          </a:xfrm>
        </p:spPr>
        <p:txBody>
          <a:bodyPr/>
          <a:lstStyle/>
          <a:p>
            <a:r>
              <a:rPr lang="en-US"/>
              <a:t>Click to edit Master title style</a:t>
            </a:r>
          </a:p>
        </p:txBody>
      </p:sp>
      <p:sp>
        <p:nvSpPr>
          <p:cNvPr id="3" name="Text Placeholder 2"/>
          <p:cNvSpPr>
            <a:spLocks noGrp="1"/>
          </p:cNvSpPr>
          <p:nvPr>
            <p:ph type="body" idx="1"/>
          </p:nvPr>
        </p:nvSpPr>
        <p:spPr>
          <a:xfrm>
            <a:off x="630306" y="1681254"/>
            <a:ext cx="3868737" cy="823913"/>
          </a:xfrm>
        </p:spPr>
        <p:txBody>
          <a:bodyPr anchor="b"/>
          <a:lstStyle>
            <a:lvl1pPr marL="0" indent="0">
              <a:buNone/>
              <a:defRPr sz="2300" b="1"/>
            </a:lvl1pPr>
            <a:lvl2pPr marL="453340" indent="0">
              <a:buNone/>
              <a:defRPr sz="2100" b="1"/>
            </a:lvl2pPr>
            <a:lvl3pPr marL="906686" indent="0">
              <a:buNone/>
              <a:defRPr sz="1900" b="1"/>
            </a:lvl3pPr>
            <a:lvl4pPr marL="1360020" indent="0">
              <a:buNone/>
              <a:defRPr sz="1700" b="1"/>
            </a:lvl4pPr>
            <a:lvl5pPr marL="1813364" indent="0">
              <a:buNone/>
              <a:defRPr sz="1700" b="1"/>
            </a:lvl5pPr>
            <a:lvl6pPr marL="2266698" indent="0">
              <a:buNone/>
              <a:defRPr sz="1700" b="1"/>
            </a:lvl6pPr>
            <a:lvl7pPr marL="2720028" indent="0">
              <a:buNone/>
              <a:defRPr sz="1700" b="1"/>
            </a:lvl7pPr>
            <a:lvl8pPr marL="3173359" indent="0">
              <a:buNone/>
              <a:defRPr sz="1700" b="1"/>
            </a:lvl8pPr>
            <a:lvl9pPr marL="3626703" indent="0">
              <a:buNone/>
              <a:defRPr sz="1700" b="1"/>
            </a:lvl9pPr>
          </a:lstStyle>
          <a:p>
            <a:pPr lvl="0"/>
            <a:r>
              <a:rPr lang="en-US"/>
              <a:t>Click to edit Master text styles</a:t>
            </a:r>
          </a:p>
        </p:txBody>
      </p:sp>
      <p:sp>
        <p:nvSpPr>
          <p:cNvPr id="4" name="Content Placeholder 3"/>
          <p:cNvSpPr>
            <a:spLocks noGrp="1"/>
          </p:cNvSpPr>
          <p:nvPr>
            <p:ph sz="half" idx="2"/>
          </p:nvPr>
        </p:nvSpPr>
        <p:spPr>
          <a:xfrm>
            <a:off x="630306" y="2505161"/>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254"/>
            <a:ext cx="3887788" cy="823913"/>
          </a:xfrm>
        </p:spPr>
        <p:txBody>
          <a:bodyPr anchor="b"/>
          <a:lstStyle>
            <a:lvl1pPr marL="0" indent="0">
              <a:buNone/>
              <a:defRPr sz="2300" b="1"/>
            </a:lvl1pPr>
            <a:lvl2pPr marL="453340" indent="0">
              <a:buNone/>
              <a:defRPr sz="2100" b="1"/>
            </a:lvl2pPr>
            <a:lvl3pPr marL="906686" indent="0">
              <a:buNone/>
              <a:defRPr sz="1900" b="1"/>
            </a:lvl3pPr>
            <a:lvl4pPr marL="1360020" indent="0">
              <a:buNone/>
              <a:defRPr sz="1700" b="1"/>
            </a:lvl4pPr>
            <a:lvl5pPr marL="1813364" indent="0">
              <a:buNone/>
              <a:defRPr sz="1700" b="1"/>
            </a:lvl5pPr>
            <a:lvl6pPr marL="2266698" indent="0">
              <a:buNone/>
              <a:defRPr sz="1700" b="1"/>
            </a:lvl6pPr>
            <a:lvl7pPr marL="2720028" indent="0">
              <a:buNone/>
              <a:defRPr sz="1700" b="1"/>
            </a:lvl7pPr>
            <a:lvl8pPr marL="3173359" indent="0">
              <a:buNone/>
              <a:defRPr sz="1700" b="1"/>
            </a:lvl8pPr>
            <a:lvl9pPr marL="3626703"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629153" y="2505161"/>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2584885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845474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8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8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8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8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120758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02239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63"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8152345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67"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707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1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20" y="223531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050425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30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22" y="528630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34335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96845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683" rIns="90683"/>
          <a:lstStyle>
            <a:lvl1pPr marL="0" indent="0">
              <a:spcBef>
                <a:spcPts val="1200"/>
              </a:spcBef>
              <a:buNone/>
              <a:defRPr sz="1500" b="0">
                <a:solidFill>
                  <a:schemeClr val="tx1"/>
                </a:solidFill>
              </a:defRPr>
            </a:lvl1pPr>
            <a:lvl2pPr marL="110216" indent="-110216">
              <a:spcBef>
                <a:spcPts val="0"/>
              </a:spcBef>
              <a:defRPr sz="1500">
                <a:solidFill>
                  <a:schemeClr val="tx1"/>
                </a:solidFill>
              </a:defRPr>
            </a:lvl2pPr>
            <a:lvl3pPr marL="110216" indent="-110216">
              <a:defRPr sz="1300">
                <a:solidFill>
                  <a:schemeClr val="tx1">
                    <a:lumMod val="50000"/>
                  </a:schemeClr>
                </a:solidFill>
              </a:defRPr>
            </a:lvl3pPr>
            <a:lvl4pPr marL="110216" indent="-110216">
              <a:defRPr sz="1300">
                <a:solidFill>
                  <a:schemeClr val="tx1">
                    <a:lumMod val="50000"/>
                  </a:schemeClr>
                </a:solidFill>
              </a:defRPr>
            </a:lvl4pPr>
            <a:lvl5pPr marL="110216" indent="-1102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7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7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7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7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310163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8484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3003078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70"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66348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70"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27"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17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314"/>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29" y="5286314"/>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380868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9659575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81"/>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81"/>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81"/>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81"/>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8377401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48"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25" y="2131311"/>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840408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4361" indent="-1354361"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0936" tIns="45300" rIns="380936" bIns="45300"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endParaRPr lang="en-US" i="0" dirty="0">
              <a:solidFill>
                <a:srgbClr val="FFFFFF"/>
              </a:solidFill>
              <a:latin typeface="Arial" charset="0"/>
            </a:endParaRPr>
          </a:p>
        </p:txBody>
      </p:sp>
    </p:spTree>
    <p:extLst>
      <p:ext uri="{BB962C8B-B14F-4D97-AF65-F5344CB8AC3E}">
        <p14:creationId xmlns:p14="http://schemas.microsoft.com/office/powerpoint/2010/main" val="13588806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70"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599" rIns="90599"/>
          <a:lstStyle>
            <a:lvl1pPr marL="0" indent="0">
              <a:spcBef>
                <a:spcPts val="1200"/>
              </a:spcBef>
              <a:buNone/>
              <a:defRPr sz="1500" b="0">
                <a:solidFill>
                  <a:schemeClr val="tx1"/>
                </a:solidFill>
              </a:defRPr>
            </a:lvl1pPr>
            <a:lvl2pPr marL="110116" indent="-110116">
              <a:spcBef>
                <a:spcPts val="0"/>
              </a:spcBef>
              <a:defRPr sz="1500">
                <a:solidFill>
                  <a:schemeClr val="tx1"/>
                </a:solidFill>
              </a:defRPr>
            </a:lvl2pPr>
            <a:lvl3pPr marL="110116" indent="-110116">
              <a:defRPr sz="1300">
                <a:solidFill>
                  <a:schemeClr val="tx1">
                    <a:lumMod val="50000"/>
                  </a:schemeClr>
                </a:solidFill>
              </a:defRPr>
            </a:lvl3pPr>
            <a:lvl4pPr marL="110116" indent="-110116">
              <a:defRPr sz="1300">
                <a:solidFill>
                  <a:schemeClr val="tx1">
                    <a:lumMod val="50000"/>
                  </a:schemeClr>
                </a:solidFill>
              </a:defRPr>
            </a:lvl4pPr>
            <a:lvl5pPr marL="110116" indent="-110116">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595630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254967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5"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004093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344554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9"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087978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304"/>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12" y="2235304"/>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5465997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94"/>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14" y="5286294"/>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433758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957840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767" rIns="90767"/>
          <a:lstStyle>
            <a:lvl1pPr marL="0" indent="0">
              <a:spcBef>
                <a:spcPts val="1200"/>
              </a:spcBef>
              <a:buNone/>
              <a:defRPr sz="1500" b="0">
                <a:solidFill>
                  <a:schemeClr val="tx1"/>
                </a:solidFill>
              </a:defRPr>
            </a:lvl1pPr>
            <a:lvl2pPr marL="110317" indent="-110317">
              <a:spcBef>
                <a:spcPts val="0"/>
              </a:spcBef>
              <a:defRPr sz="1500">
                <a:solidFill>
                  <a:schemeClr val="tx1"/>
                </a:solidFill>
              </a:defRPr>
            </a:lvl2pPr>
            <a:lvl3pPr marL="110317" indent="-110317">
              <a:defRPr sz="1300">
                <a:solidFill>
                  <a:schemeClr val="tx1">
                    <a:lumMod val="50000"/>
                  </a:schemeClr>
                </a:solidFill>
              </a:defRPr>
            </a:lvl3pPr>
            <a:lvl4pPr marL="110317" indent="-110317">
              <a:defRPr sz="1300">
                <a:solidFill>
                  <a:schemeClr val="tx1">
                    <a:lumMod val="50000"/>
                  </a:schemeClr>
                </a:solidFill>
              </a:defRPr>
            </a:lvl4pPr>
            <a:lvl5pPr marL="110317" indent="-110317">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61"/>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61"/>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61"/>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61"/>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2939648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64188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04160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08"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54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8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0" y="528628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7793067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317536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856" y="987425"/>
            <a:ext cx="4629151" cy="487362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340" indent="0">
              <a:buNone/>
              <a:defRPr sz="1500"/>
            </a:lvl2pPr>
            <a:lvl3pPr marL="906686" indent="0">
              <a:buNone/>
              <a:defRPr sz="1300"/>
            </a:lvl3pPr>
            <a:lvl4pPr marL="1360020" indent="0">
              <a:buNone/>
              <a:defRPr sz="1100"/>
            </a:lvl4pPr>
            <a:lvl5pPr marL="1813364" indent="0">
              <a:buNone/>
              <a:defRPr sz="1100"/>
            </a:lvl5pPr>
            <a:lvl6pPr marL="2266698" indent="0">
              <a:buNone/>
              <a:defRPr sz="1100"/>
            </a:lvl6pPr>
            <a:lvl7pPr marL="2720028" indent="0">
              <a:buNone/>
              <a:defRPr sz="1100"/>
            </a:lvl7pPr>
            <a:lvl8pPr marL="3173359" indent="0">
              <a:buNone/>
              <a:defRPr sz="1100"/>
            </a:lvl8pPr>
            <a:lvl9pPr marL="362670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13234039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6881312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6" y="213128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277543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7470" indent="-135747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1812" tIns="45405" rIns="381812" bIns="45405"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i="0" dirty="0">
                <a:solidFill>
                  <a:srgbClr val="FFFFFF"/>
                </a:solidFill>
                <a:latin typeface="Arial" charset="0"/>
                <a:ea typeface="+mn-ea"/>
              </a:rPr>
              <a:t>Nomenclature of Ionic Compounds</a:t>
            </a:r>
          </a:p>
        </p:txBody>
      </p:sp>
    </p:spTree>
    <p:extLst>
      <p:ext uri="{BB962C8B-B14F-4D97-AF65-F5344CB8AC3E}">
        <p14:creationId xmlns:p14="http://schemas.microsoft.com/office/powerpoint/2010/main" val="5198449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6188913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8"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68556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319894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5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708"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484759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10"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89"/>
            <a:ext cx="3928643"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4896710" y="5286289"/>
            <a:ext cx="3937575" cy="1214593"/>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651"/>
            <a:ext cx="8512556"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7716464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0" name="Text Placeholder 8"/>
          <p:cNvSpPr>
            <a:spLocks noGrp="1"/>
          </p:cNvSpPr>
          <p:nvPr>
            <p:ph type="body" sz="quarter" idx="15"/>
          </p:nvPr>
        </p:nvSpPr>
        <p:spPr>
          <a:xfrm>
            <a:off x="3360011" y="5253238"/>
            <a:ext cx="2424114"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1" name="Text Placeholder 8"/>
          <p:cNvSpPr>
            <a:spLocks noGrp="1"/>
          </p:cNvSpPr>
          <p:nvPr>
            <p:ph type="body" sz="quarter" idx="16"/>
          </p:nvPr>
        </p:nvSpPr>
        <p:spPr>
          <a:xfrm>
            <a:off x="6415224" y="5265438"/>
            <a:ext cx="2419018" cy="1228725"/>
          </a:xfrm>
        </p:spPr>
        <p:txBody>
          <a:bodyPr lIns="0" tIns="0" rIns="0" bIns="0"/>
          <a:lstStyle>
            <a:lvl1pPr algn="l">
              <a:defRPr sz="1700"/>
            </a:lvl1pPr>
            <a:lvl2pPr>
              <a:defRPr sz="2300"/>
            </a:lvl2pPr>
            <a:lvl3pPr>
              <a:defRPr sz="2300"/>
            </a:lvl3pPr>
            <a:lvl4pPr>
              <a:defRPr sz="2300"/>
            </a:lvl4pPr>
            <a:lvl5pPr>
              <a:defRPr sz="23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86"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2554499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656"/>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656"/>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656"/>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656"/>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700"/>
            </a:lvl1pPr>
            <a:lvl2pPr>
              <a:defRPr sz="1900"/>
            </a:lvl2pPr>
            <a:lvl3pPr>
              <a:defRPr sz="1900"/>
            </a:lvl3pPr>
            <a:lvl4pPr>
              <a:defRPr sz="1900"/>
            </a:lvl4pPr>
            <a:lvl5pPr>
              <a:defRPr sz="1900"/>
            </a:lvl5pPr>
          </a:lstStyle>
          <a:p>
            <a:pPr lvl="0"/>
            <a:r>
              <a:rPr lang="en-US" dirty="0"/>
              <a:t>Click to edit Master text styles</a:t>
            </a:r>
          </a:p>
        </p:txBody>
      </p:sp>
      <p:sp>
        <p:nvSpPr>
          <p:cNvPr id="15" name="Text Placeholder 7"/>
          <p:cNvSpPr>
            <a:spLocks noGrp="1"/>
          </p:cNvSpPr>
          <p:nvPr>
            <p:ph type="body" sz="quarter" idx="19"/>
          </p:nvPr>
        </p:nvSpPr>
        <p:spPr>
          <a:xfrm>
            <a:off x="321677" y="1371651"/>
            <a:ext cx="8512558" cy="863638"/>
          </a:xfrm>
        </p:spPr>
        <p:txBody>
          <a:bodyPr lIns="0" rIns="0"/>
          <a:lstStyle>
            <a:lvl1pPr>
              <a:defRPr sz="17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1504604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6"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856" y="987425"/>
            <a:ext cx="4629151" cy="4873625"/>
          </a:xfrm>
        </p:spPr>
        <p:txBody>
          <a:bodyPr/>
          <a:lstStyle>
            <a:lvl1pPr marL="0" indent="0">
              <a:buNone/>
              <a:defRPr sz="3200"/>
            </a:lvl1pPr>
            <a:lvl2pPr marL="453340" indent="0">
              <a:buNone/>
              <a:defRPr sz="2700"/>
            </a:lvl2pPr>
            <a:lvl3pPr marL="906686" indent="0">
              <a:buNone/>
              <a:defRPr sz="2300"/>
            </a:lvl3pPr>
            <a:lvl4pPr marL="1360020" indent="0">
              <a:buNone/>
              <a:defRPr sz="2100"/>
            </a:lvl4pPr>
            <a:lvl5pPr marL="1813364" indent="0">
              <a:buNone/>
              <a:defRPr sz="2100"/>
            </a:lvl5pPr>
            <a:lvl6pPr marL="2266698" indent="0">
              <a:buNone/>
              <a:defRPr sz="2100"/>
            </a:lvl6pPr>
            <a:lvl7pPr marL="2720028" indent="0">
              <a:buNone/>
              <a:defRPr sz="2100"/>
            </a:lvl7pPr>
            <a:lvl8pPr marL="3173359" indent="0">
              <a:buNone/>
              <a:defRPr sz="2100"/>
            </a:lvl8pPr>
            <a:lvl9pPr marL="3626703" indent="0">
              <a:buNone/>
              <a:defRPr sz="2100"/>
            </a:lvl9pPr>
          </a:lstStyle>
          <a:p>
            <a:endParaRPr lang="en-US" dirty="0"/>
          </a:p>
        </p:txBody>
      </p:sp>
      <p:sp>
        <p:nvSpPr>
          <p:cNvPr id="4" name="Text Placeholder 3"/>
          <p:cNvSpPr>
            <a:spLocks noGrp="1"/>
          </p:cNvSpPr>
          <p:nvPr>
            <p:ph type="body" sz="half" idx="2"/>
          </p:nvPr>
        </p:nvSpPr>
        <p:spPr>
          <a:xfrm>
            <a:off x="630242" y="2057461"/>
            <a:ext cx="2949576" cy="3811588"/>
          </a:xfrm>
        </p:spPr>
        <p:txBody>
          <a:bodyPr/>
          <a:lstStyle>
            <a:lvl1pPr marL="0" indent="0">
              <a:buNone/>
              <a:defRPr sz="1700"/>
            </a:lvl1pPr>
            <a:lvl2pPr marL="453340" indent="0">
              <a:buNone/>
              <a:defRPr sz="1500"/>
            </a:lvl2pPr>
            <a:lvl3pPr marL="906686" indent="0">
              <a:buNone/>
              <a:defRPr sz="1300"/>
            </a:lvl3pPr>
            <a:lvl4pPr marL="1360020" indent="0">
              <a:buNone/>
              <a:defRPr sz="1100"/>
            </a:lvl4pPr>
            <a:lvl5pPr marL="1813364" indent="0">
              <a:buNone/>
              <a:defRPr sz="1100"/>
            </a:lvl5pPr>
            <a:lvl6pPr marL="2266698" indent="0">
              <a:buNone/>
              <a:defRPr sz="1100"/>
            </a:lvl6pPr>
            <a:lvl7pPr marL="2720028" indent="0">
              <a:buNone/>
              <a:defRPr sz="1100"/>
            </a:lvl7pPr>
            <a:lvl8pPr marL="3173359" indent="0">
              <a:buNone/>
              <a:defRPr sz="1100"/>
            </a:lvl8pPr>
            <a:lvl9pPr marL="3626703" indent="0">
              <a:buNone/>
              <a:defRPr sz="11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dirty="0"/>
          </a:p>
        </p:txBody>
      </p:sp>
    </p:spTree>
    <p:extLst>
      <p:ext uri="{BB962C8B-B14F-4D97-AF65-F5344CB8AC3E}">
        <p14:creationId xmlns:p14="http://schemas.microsoft.com/office/powerpoint/2010/main" val="250163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86" y="1377155"/>
            <a:ext cx="8512558" cy="754380"/>
          </a:xfrm>
        </p:spPr>
        <p:txBody>
          <a:bodyPr lIns="0" rIns="0"/>
          <a:lstStyle>
            <a:lvl1pPr algn="l">
              <a:defRPr sz="1700"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730" y="2131535"/>
            <a:ext cx="3928645" cy="4369275"/>
          </a:xfrm>
        </p:spPr>
        <p:txBody>
          <a:bodyPr lIns="0" tIns="0" rIns="0"/>
          <a:lstStyle>
            <a:lvl1pPr>
              <a:defRPr sz="1700"/>
            </a:lvl1pPr>
            <a:lvl2pPr>
              <a:defRPr sz="1700"/>
            </a:lvl2pPr>
            <a:lvl3pPr>
              <a:defRPr sz="17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706" y="2131286"/>
            <a:ext cx="3937579" cy="4369593"/>
          </a:xfrm>
        </p:spPr>
        <p:txBody>
          <a:bodyPr lIns="0" tIns="0" rIns="0"/>
          <a:lstStyle>
            <a:lvl1pPr>
              <a:defRPr sz="1700"/>
            </a:lvl1pPr>
            <a:lvl2pPr>
              <a:defRPr sz="1700"/>
            </a:lvl2pPr>
            <a:lvl3pPr>
              <a:defRPr sz="17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53214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Line Title">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0" y="4800600"/>
            <a:ext cx="9143996" cy="2057400"/>
          </a:xfrm>
        </p:spPr>
        <p:txBody>
          <a:bodyPr anchor="ctr"/>
          <a:lstStyle>
            <a:lvl1pPr marL="1357470" indent="-1357470" algn="l">
              <a:defRPr sz="2500"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Footer Placeholder 1"/>
          <p:cNvSpPr>
            <a:spLocks noGrp="1"/>
          </p:cNvSpPr>
          <p:nvPr>
            <p:ph type="ftr" sz="quarter" idx="11"/>
          </p:nvPr>
        </p:nvSpPr>
        <p:spPr>
          <a:xfrm>
            <a:off x="8" y="4000500"/>
            <a:ext cx="9144000" cy="1143000"/>
          </a:xfrm>
          <a:prstGeom prst="rect">
            <a:avLst/>
          </a:prstGeom>
          <a:solidFill>
            <a:srgbClr val="4D4F58"/>
          </a:solidFill>
        </p:spPr>
        <p:txBody>
          <a:bodyPr lIns="381812" tIns="45405" rIns="381812" bIns="45405" anchor="ctr" anchorCtr="0">
            <a:normAutofit/>
          </a:bodyPr>
          <a:lstStyle>
            <a:lvl1pPr algn="l">
              <a:lnSpc>
                <a:spcPct val="100000"/>
              </a:lnSpc>
              <a:spcBef>
                <a:spcPts val="0"/>
              </a:spcBef>
              <a:buClr>
                <a:srgbClr val="2877C4"/>
              </a:buClr>
              <a:buFont typeface="Wingdings" pitchFamily="2" charset="2"/>
              <a:buNone/>
              <a:defRPr sz="2900" b="1">
                <a:solidFill>
                  <a:schemeClr val="bg1"/>
                </a:solidFill>
                <a:cs typeface="+mn-cs"/>
              </a:defRPr>
            </a:lvl1pPr>
          </a:lstStyle>
          <a:p>
            <a:pPr eaLnBrk="1" hangingPunct="1">
              <a:defRPr/>
            </a:pPr>
            <a:r>
              <a:rPr lang="en-US" i="0" dirty="0">
                <a:solidFill>
                  <a:srgbClr val="FFFFFF"/>
                </a:solidFill>
                <a:latin typeface="Arial" charset="0"/>
              </a:rPr>
              <a:t>Nomenclature of Ionic Compounds</a:t>
            </a:r>
          </a:p>
        </p:txBody>
      </p:sp>
    </p:spTree>
    <p:extLst>
      <p:ext uri="{BB962C8B-B14F-4D97-AF65-F5344CB8AC3E}">
        <p14:creationId xmlns:p14="http://schemas.microsoft.com/office/powerpoint/2010/main" val="11939119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51"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09" rIns="90809"/>
          <a:lstStyle>
            <a:lvl1pPr marL="0" indent="0">
              <a:spcBef>
                <a:spcPts val="1200"/>
              </a:spcBef>
              <a:buNone/>
              <a:defRPr sz="1500" b="0">
                <a:solidFill>
                  <a:schemeClr val="tx1"/>
                </a:solidFill>
              </a:defRPr>
            </a:lvl1pPr>
            <a:lvl2pPr marL="110368" indent="-110368">
              <a:spcBef>
                <a:spcPts val="0"/>
              </a:spcBef>
              <a:defRPr sz="1500">
                <a:solidFill>
                  <a:schemeClr val="tx1"/>
                </a:solidFill>
              </a:defRPr>
            </a:lvl2pPr>
            <a:lvl3pPr marL="110368" indent="-110368">
              <a:defRPr sz="1300">
                <a:solidFill>
                  <a:schemeClr val="tx1">
                    <a:lumMod val="50000"/>
                  </a:schemeClr>
                </a:solidFill>
              </a:defRPr>
            </a:lvl3pPr>
            <a:lvl4pPr marL="110368" indent="-110368">
              <a:defRPr sz="1300">
                <a:solidFill>
                  <a:schemeClr val="tx1">
                    <a:lumMod val="50000"/>
                  </a:schemeClr>
                </a:solidFill>
              </a:defRPr>
            </a:lvl4pPr>
            <a:lvl5pPr marL="110368" indent="-1103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826531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0"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754991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44" y="1377153"/>
            <a:ext cx="4250323"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364889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48" y="1377153"/>
            <a:ext cx="4250319" cy="5480848"/>
          </a:xfrm>
        </p:spPr>
        <p:txBody>
          <a:bodyPr rIns="0"/>
          <a:lstStyle>
            <a:lvl1pPr>
              <a:defRPr sz="2300"/>
            </a:lvl1pPr>
            <a:lvl2pPr>
              <a:lnSpc>
                <a:spcPct val="100000"/>
              </a:lnSpc>
              <a:spcBef>
                <a:spcPts val="1050"/>
              </a:spcBef>
              <a:defRPr sz="2300"/>
            </a:lvl2pPr>
            <a:lvl3pPr>
              <a:lnSpc>
                <a:spcPct val="100000"/>
              </a:lnSpc>
              <a:spcBef>
                <a:spcPts val="1099"/>
              </a:spcBef>
              <a:defRPr sz="2300"/>
            </a:lvl3pPr>
            <a:lvl4pPr>
              <a:defRPr sz="2500"/>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39945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89"/>
            <a:ext cx="3928643"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701" y="2235289"/>
            <a:ext cx="3937579" cy="4265583"/>
          </a:xfrm>
        </p:spPr>
        <p:txBody>
          <a:bodyPr lIns="0" rIns="0"/>
          <a:lstStyle>
            <a:lvl1pPr>
              <a:defRPr sz="2300"/>
            </a:lvl1pPr>
            <a:lvl2pPr>
              <a:defRPr sz="2300"/>
            </a:lvl2pPr>
            <a:lvl3pPr>
              <a:defRPr sz="2300"/>
            </a:lvl3pPr>
            <a:lvl4pPr>
              <a:defRPr sz="2100"/>
            </a:lvl4pPr>
            <a:lvl5pPr>
              <a:defRPr sz="2100"/>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9"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205936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76"/>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79"/>
            <a:ext cx="3928643"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4" name="Text Placeholder 8"/>
          <p:cNvSpPr>
            <a:spLocks noGrp="1"/>
          </p:cNvSpPr>
          <p:nvPr>
            <p:ph type="body" sz="quarter" idx="15"/>
          </p:nvPr>
        </p:nvSpPr>
        <p:spPr>
          <a:xfrm>
            <a:off x="4896703" y="5286279"/>
            <a:ext cx="3937575" cy="1214593"/>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5" name="Text Placeholder 7"/>
          <p:cNvSpPr>
            <a:spLocks noGrp="1"/>
          </p:cNvSpPr>
          <p:nvPr>
            <p:ph type="body" sz="quarter" idx="12"/>
          </p:nvPr>
        </p:nvSpPr>
        <p:spPr>
          <a:xfrm>
            <a:off x="321680" y="1371651"/>
            <a:ext cx="8512556"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16"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715447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68"/>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68"/>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1"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7" name="Text Placeholder 8"/>
          <p:cNvSpPr>
            <a:spLocks noGrp="1"/>
          </p:cNvSpPr>
          <p:nvPr>
            <p:ph type="body" sz="quarter" idx="15"/>
          </p:nvPr>
        </p:nvSpPr>
        <p:spPr>
          <a:xfrm>
            <a:off x="3360011" y="5253238"/>
            <a:ext cx="2424114"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8" name="Text Placeholder 8"/>
          <p:cNvSpPr>
            <a:spLocks noGrp="1"/>
          </p:cNvSpPr>
          <p:nvPr>
            <p:ph type="body" sz="quarter" idx="16"/>
          </p:nvPr>
        </p:nvSpPr>
        <p:spPr>
          <a:xfrm>
            <a:off x="6415224" y="5265438"/>
            <a:ext cx="2419018" cy="1228725"/>
          </a:xfrm>
        </p:spPr>
        <p:txBody>
          <a:bodyPr lIns="0" tIns="0" rIns="0" bIns="0"/>
          <a:lstStyle>
            <a:lvl1pPr algn="l">
              <a:defRPr sz="2100"/>
            </a:lvl1pPr>
            <a:lvl2pPr>
              <a:defRPr sz="2300"/>
            </a:lvl2pPr>
            <a:lvl3pPr>
              <a:defRPr sz="2300"/>
            </a:lvl3pPr>
            <a:lvl4pPr>
              <a:defRPr sz="2300"/>
            </a:lvl4pPr>
            <a:lvl5pPr>
              <a:defRPr sz="2300"/>
            </a:lvl5pPr>
          </a:lstStyle>
          <a:p>
            <a:pPr lvl="0"/>
            <a:r>
              <a:rPr lang="en-US" dirty="0"/>
              <a:t>Click to edit Master text styles</a:t>
            </a:r>
          </a:p>
        </p:txBody>
      </p:sp>
      <p:sp>
        <p:nvSpPr>
          <p:cNvPr id="19" name="Text Placeholder 7"/>
          <p:cNvSpPr>
            <a:spLocks noGrp="1"/>
          </p:cNvSpPr>
          <p:nvPr>
            <p:ph type="body" sz="quarter" idx="17"/>
          </p:nvPr>
        </p:nvSpPr>
        <p:spPr>
          <a:xfrm>
            <a:off x="321686" y="1371651"/>
            <a:ext cx="8512558"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Tree>
    <p:extLst>
      <p:ext uri="{BB962C8B-B14F-4D97-AF65-F5344CB8AC3E}">
        <p14:creationId xmlns:p14="http://schemas.microsoft.com/office/powerpoint/2010/main" val="21460341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90893" rIns="90893"/>
          <a:lstStyle>
            <a:lvl1pPr marL="0" indent="0">
              <a:spcBef>
                <a:spcPts val="1200"/>
              </a:spcBef>
              <a:buNone/>
              <a:defRPr sz="1500" b="0">
                <a:solidFill>
                  <a:schemeClr val="tx1"/>
                </a:solidFill>
              </a:defRPr>
            </a:lvl1pPr>
            <a:lvl2pPr marL="110468" indent="-110468">
              <a:spcBef>
                <a:spcPts val="0"/>
              </a:spcBef>
              <a:defRPr sz="1500">
                <a:solidFill>
                  <a:schemeClr val="tx1"/>
                </a:solidFill>
              </a:defRPr>
            </a:lvl2pPr>
            <a:lvl3pPr marL="110468" indent="-110468">
              <a:defRPr sz="1300">
                <a:solidFill>
                  <a:schemeClr val="tx1">
                    <a:lumMod val="50000"/>
                  </a:schemeClr>
                </a:solidFill>
              </a:defRPr>
            </a:lvl3pPr>
            <a:lvl4pPr marL="110468" indent="-110468">
              <a:defRPr sz="1300">
                <a:solidFill>
                  <a:schemeClr val="tx1">
                    <a:lumMod val="50000"/>
                  </a:schemeClr>
                </a:solidFill>
              </a:defRPr>
            </a:lvl4pPr>
            <a:lvl5pPr marL="110468" indent="-110468">
              <a:defRPr sz="1300">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646"/>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646"/>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646"/>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1" name="Content Placeholder 4"/>
          <p:cNvSpPr>
            <a:spLocks noGrp="1"/>
          </p:cNvSpPr>
          <p:nvPr>
            <p:ph sz="quarter" idx="17"/>
          </p:nvPr>
        </p:nvSpPr>
        <p:spPr>
          <a:xfrm>
            <a:off x="6949856" y="2253646"/>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2100"/>
            </a:lvl1pPr>
            <a:lvl2pPr>
              <a:defRPr sz="1900"/>
            </a:lvl2pPr>
            <a:lvl3pPr>
              <a:defRPr sz="1900"/>
            </a:lvl3pPr>
            <a:lvl4pPr>
              <a:defRPr sz="1900"/>
            </a:lvl4pPr>
            <a:lvl5pPr>
              <a:defRPr sz="1900"/>
            </a:lvl5pPr>
          </a:lstStyle>
          <a:p>
            <a:pPr lvl="0"/>
            <a:r>
              <a:rPr lang="en-US" dirty="0"/>
              <a:t>Click to edit Master text styles</a:t>
            </a:r>
          </a:p>
        </p:txBody>
      </p:sp>
      <p:sp>
        <p:nvSpPr>
          <p:cNvPr id="23" name="Text Placeholder 7"/>
          <p:cNvSpPr>
            <a:spLocks noGrp="1"/>
          </p:cNvSpPr>
          <p:nvPr>
            <p:ph type="body" sz="quarter" idx="19"/>
          </p:nvPr>
        </p:nvSpPr>
        <p:spPr>
          <a:xfrm>
            <a:off x="321676" y="1371651"/>
            <a:ext cx="8512560" cy="863638"/>
          </a:xfrm>
        </p:spPr>
        <p:txBody>
          <a:bodyPr lIns="0" rIns="0"/>
          <a:lstStyle>
            <a:lvl1pPr>
              <a:defRPr sz="2100"/>
            </a:lvl1pPr>
            <a:lvl2pPr>
              <a:defRPr sz="1700"/>
            </a:lvl2pPr>
            <a:lvl3pPr>
              <a:defRPr sz="1700"/>
            </a:lvl3pPr>
            <a:lvl4pPr>
              <a:defRPr sz="2300"/>
            </a:lvl4pPr>
            <a:lvl5pPr>
              <a:defRPr sz="2300"/>
            </a:lvl5pPr>
          </a:lstStyle>
          <a:p>
            <a:pPr lvl="0"/>
            <a:r>
              <a:rPr lang="en-US" dirty="0"/>
              <a:t>Click to edit Master text styles</a:t>
            </a:r>
          </a:p>
        </p:txBody>
      </p:sp>
      <p:sp>
        <p:nvSpPr>
          <p:cNvPr id="24" name="Title 1"/>
          <p:cNvSpPr>
            <a:spLocks noGrp="1"/>
          </p:cNvSpPr>
          <p:nvPr>
            <p:ph type="title"/>
          </p:nvPr>
        </p:nvSpPr>
        <p:spPr>
          <a:xfrm>
            <a:off x="8"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1230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theme" Target="../theme/theme10.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theme" Target="../theme/theme11.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18.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image" Target="../media/image4.jpeg"/><Relationship Id="rId5" Type="http://schemas.openxmlformats.org/officeDocument/2006/relationships/theme" Target="../theme/theme15.xml"/><Relationship Id="rId4" Type="http://schemas.openxmlformats.org/officeDocument/2006/relationships/slideLayout" Target="../slideLayouts/slideLayout11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5" Type="http://schemas.openxmlformats.org/officeDocument/2006/relationships/slideLayout" Target="../slideLayouts/slideLayout124.xml"/><Relationship Id="rId10" Type="http://schemas.openxmlformats.org/officeDocument/2006/relationships/image" Target="../media/image3.png"/><Relationship Id="rId4" Type="http://schemas.openxmlformats.org/officeDocument/2006/relationships/slideLayout" Target="../slideLayouts/slideLayout123.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5" Type="http://schemas.openxmlformats.org/officeDocument/2006/relationships/slideLayout" Target="../slideLayouts/slideLayout132.xml"/><Relationship Id="rId4" Type="http://schemas.openxmlformats.org/officeDocument/2006/relationships/slideLayout" Target="../slideLayouts/slideLayout131.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9.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2.pn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70.xml"/><Relationship Id="rId13" Type="http://schemas.openxmlformats.org/officeDocument/2006/relationships/image" Target="../media/image1.png"/><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21.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3.png"/><Relationship Id="rId4" Type="http://schemas.openxmlformats.org/officeDocument/2006/relationships/slideLayout" Target="../slideLayouts/slideLayout2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10" Type="http://schemas.openxmlformats.org/officeDocument/2006/relationships/theme" Target="../theme/theme4.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4.jpeg"/><Relationship Id="rId5" Type="http://schemas.openxmlformats.org/officeDocument/2006/relationships/theme" Target="../theme/theme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4" Type="http://schemas.openxmlformats.org/officeDocument/2006/relationships/slideLayout" Target="../slideLayouts/slideLayout55.xml"/><Relationship Id="rId9"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theme" Target="../theme/theme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4" Type="http://schemas.openxmlformats.org/officeDocument/2006/relationships/slideLayout" Target="../slideLayouts/slideLayout71.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62" tIns="45331" rIns="90662" bIns="45331" anchor="ctr"/>
          <a:lstStyle/>
          <a:p>
            <a:endParaRPr lang="en-US" dirty="0"/>
          </a:p>
        </p:txBody>
      </p:sp>
      <p:sp>
        <p:nvSpPr>
          <p:cNvPr id="1026" name="Rectangle 2"/>
          <p:cNvSpPr>
            <a:spLocks noGrp="1" noChangeArrowheads="1"/>
          </p:cNvSpPr>
          <p:nvPr>
            <p:ph type="title"/>
          </p:nvPr>
        </p:nvSpPr>
        <p:spPr bwMode="auto">
          <a:xfrm>
            <a:off x="3276668" y="0"/>
            <a:ext cx="5562601"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343400"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lvl1pPr algn="ctr">
              <a:defRPr sz="800" i="0"/>
            </a:lvl1pPr>
          </a:lstStyle>
          <a:p>
            <a:endParaRPr lang="en-US" altLang="en-US" dirty="0"/>
          </a:p>
        </p:txBody>
      </p:sp>
      <p:pic>
        <p:nvPicPr>
          <p:cNvPr id="1034" name="Picture 10" descr="PEA_RGB_bluebg-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7618"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76201" y="76235"/>
            <a:ext cx="3276599" cy="507046"/>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62" tIns="45331" rIns="90662" bIns="45331">
            <a:spAutoFit/>
          </a:bodyPr>
          <a:lstStyle/>
          <a:p>
            <a:pPr>
              <a:spcBef>
                <a:spcPct val="50000"/>
              </a:spcBef>
            </a:pPr>
            <a:r>
              <a:rPr lang="en-US" altLang="en-US" sz="2700" b="1" i="0" dirty="0">
                <a:solidFill>
                  <a:srgbClr val="5D88A2"/>
                </a:solidFill>
                <a:effectLst>
                  <a:outerShdw blurRad="38100" dist="38100" dir="2700000" algn="tl">
                    <a:srgbClr val="C0C0C0"/>
                  </a:outerShdw>
                </a:effectLst>
                <a:ea typeface="ヒラギノ角ゴ Pro W3" pitchFamily="28" charset="-128"/>
              </a:rPr>
              <a:t>9.1 Naming Ions &gt;</a:t>
            </a:r>
          </a:p>
        </p:txBody>
      </p:sp>
      <p:sp>
        <p:nvSpPr>
          <p:cNvPr id="1037" name="Text Box 13"/>
          <p:cNvSpPr txBox="1">
            <a:spLocks noChangeArrowheads="1"/>
          </p:cNvSpPr>
          <p:nvPr/>
        </p:nvSpPr>
        <p:spPr bwMode="auto">
          <a:xfrm>
            <a:off x="0" y="6400831"/>
            <a:ext cx="1371600" cy="4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62" tIns="45331" rIns="90662" bIns="45331">
            <a:spAutoFit/>
          </a:bodyPr>
          <a:lstStyle/>
          <a:p>
            <a:pPr>
              <a:spcBef>
                <a:spcPct val="50000"/>
              </a:spcBef>
            </a:pPr>
            <a:endParaRPr lang="en-US" altLang="en-US" i="0" dirty="0"/>
          </a:p>
        </p:txBody>
      </p:sp>
      <p:sp>
        <p:nvSpPr>
          <p:cNvPr id="1038" name="Text Box 14"/>
          <p:cNvSpPr txBox="1">
            <a:spLocks noChangeArrowheads="1"/>
          </p:cNvSpPr>
          <p:nvPr/>
        </p:nvSpPr>
        <p:spPr bwMode="auto">
          <a:xfrm>
            <a:off x="76200" y="6521478"/>
            <a:ext cx="1524000" cy="35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62" tIns="45331" rIns="90662" bIns="45331">
            <a:spAutoFit/>
          </a:bodyPr>
          <a:lstStyle/>
          <a:p>
            <a:pPr>
              <a:spcBef>
                <a:spcPct val="50000"/>
              </a:spcBef>
            </a:pPr>
            <a:fld id="{8C7D49CC-04CE-4CCE-8DBC-F79F640EDDA4}" type="slidenum">
              <a:rPr lang="en-US" altLang="en-US" sz="1700" i="0"/>
              <a:pPr>
                <a:spcBef>
                  <a:spcPct val="50000"/>
                </a:spcBef>
              </a:pPr>
              <a:t>‹#›</a:t>
            </a:fld>
            <a:endParaRPr lang="en-US" altLang="en-US" sz="1700" i="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686" rtl="0" eaLnBrk="1" latinLnBrk="0" hangingPunct="1">
        <a:defRPr sz="1900" kern="1200">
          <a:solidFill>
            <a:schemeClr val="tx1"/>
          </a:solidFill>
          <a:latin typeface="+mn-lt"/>
          <a:ea typeface="+mn-ea"/>
          <a:cs typeface="+mn-cs"/>
        </a:defRPr>
      </a:lvl1pPr>
      <a:lvl2pPr marL="453340" algn="l" defTabSz="906686" rtl="0" eaLnBrk="1" latinLnBrk="0" hangingPunct="1">
        <a:defRPr sz="1900" kern="1200">
          <a:solidFill>
            <a:schemeClr val="tx1"/>
          </a:solidFill>
          <a:latin typeface="+mn-lt"/>
          <a:ea typeface="+mn-ea"/>
          <a:cs typeface="+mn-cs"/>
        </a:defRPr>
      </a:lvl2pPr>
      <a:lvl3pPr marL="906686" algn="l" defTabSz="906686" rtl="0" eaLnBrk="1" latinLnBrk="0" hangingPunct="1">
        <a:defRPr sz="1900" kern="1200">
          <a:solidFill>
            <a:schemeClr val="tx1"/>
          </a:solidFill>
          <a:latin typeface="+mn-lt"/>
          <a:ea typeface="+mn-ea"/>
          <a:cs typeface="+mn-cs"/>
        </a:defRPr>
      </a:lvl3pPr>
      <a:lvl4pPr marL="1360020" algn="l" defTabSz="906686" rtl="0" eaLnBrk="1" latinLnBrk="0" hangingPunct="1">
        <a:defRPr sz="1900" kern="1200">
          <a:solidFill>
            <a:schemeClr val="tx1"/>
          </a:solidFill>
          <a:latin typeface="+mn-lt"/>
          <a:ea typeface="+mn-ea"/>
          <a:cs typeface="+mn-cs"/>
        </a:defRPr>
      </a:lvl4pPr>
      <a:lvl5pPr marL="1813364" algn="l" defTabSz="906686" rtl="0" eaLnBrk="1" latinLnBrk="0" hangingPunct="1">
        <a:defRPr sz="1900" kern="1200">
          <a:solidFill>
            <a:schemeClr val="tx1"/>
          </a:solidFill>
          <a:latin typeface="+mn-lt"/>
          <a:ea typeface="+mn-ea"/>
          <a:cs typeface="+mn-cs"/>
        </a:defRPr>
      </a:lvl5pPr>
      <a:lvl6pPr marL="2266698" algn="l" defTabSz="906686" rtl="0" eaLnBrk="1" latinLnBrk="0" hangingPunct="1">
        <a:defRPr sz="1900" kern="1200">
          <a:solidFill>
            <a:schemeClr val="tx1"/>
          </a:solidFill>
          <a:latin typeface="+mn-lt"/>
          <a:ea typeface="+mn-ea"/>
          <a:cs typeface="+mn-cs"/>
        </a:defRPr>
      </a:lvl6pPr>
      <a:lvl7pPr marL="2720028" algn="l" defTabSz="906686" rtl="0" eaLnBrk="1" latinLnBrk="0" hangingPunct="1">
        <a:defRPr sz="1900" kern="1200">
          <a:solidFill>
            <a:schemeClr val="tx1"/>
          </a:solidFill>
          <a:latin typeface="+mn-lt"/>
          <a:ea typeface="+mn-ea"/>
          <a:cs typeface="+mn-cs"/>
        </a:defRPr>
      </a:lvl7pPr>
      <a:lvl8pPr marL="3173359" algn="l" defTabSz="906686" rtl="0" eaLnBrk="1" latinLnBrk="0" hangingPunct="1">
        <a:defRPr sz="1900" kern="1200">
          <a:solidFill>
            <a:schemeClr val="tx1"/>
          </a:solidFill>
          <a:latin typeface="+mn-lt"/>
          <a:ea typeface="+mn-ea"/>
          <a:cs typeface="+mn-cs"/>
        </a:defRPr>
      </a:lvl8pPr>
      <a:lvl9pPr marL="3626703" algn="l" defTabSz="906686"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69"/>
            <a:ext cx="9144000" cy="1377158"/>
          </a:xfrm>
          <a:prstGeom prst="rect">
            <a:avLst/>
          </a:prstGeom>
          <a:solidFill>
            <a:schemeClr val="accent4"/>
          </a:solidFill>
          <a:ln>
            <a:noFill/>
          </a:ln>
          <a:effectLst/>
        </p:spPr>
        <p:txBody>
          <a:bodyPr vert="horz" wrap="square" lIns="324550" tIns="133621" rIns="324550" bIns="133621"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26"/>
            <a:ext cx="9144000" cy="5480843"/>
          </a:xfrm>
          <a:prstGeom prst="rect">
            <a:avLst/>
          </a:prstGeom>
          <a:noFill/>
          <a:ln w="9525">
            <a:noFill/>
            <a:miter lim="800000"/>
            <a:headEnd/>
            <a:tailEnd/>
          </a:ln>
        </p:spPr>
        <p:txBody>
          <a:bodyPr vert="horz" wrap="square" lIns="343634" tIns="190906" rIns="343634" bIns="1909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76" y="-702464"/>
            <a:ext cx="497411" cy="1077668"/>
          </a:xfrm>
          <a:prstGeom prst="rect">
            <a:avLst/>
          </a:prstGeom>
          <a:noFill/>
        </p:spPr>
        <p:txBody>
          <a:bodyPr lIns="190906" tIns="95473" rIns="190906" bIns="95473">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ea typeface="+mn-ea"/>
                <a:cs typeface="Arial" charset="0"/>
              </a:rPr>
              <a:t>*</a:t>
            </a:r>
          </a:p>
        </p:txBody>
      </p:sp>
    </p:spTree>
    <p:extLst>
      <p:ext uri="{BB962C8B-B14F-4D97-AF65-F5344CB8AC3E}">
        <p14:creationId xmlns:p14="http://schemas.microsoft.com/office/powerpoint/2010/main" val="230226643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hf sldNum="0" hdr="0" dt="0"/>
  <p:txStyles>
    <p:titleStyle>
      <a:lvl1pPr marL="1136854" indent="-1136854"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854" indent="-1136854" algn="l" rtl="0" eaLnBrk="0" fontAlgn="base" hangingPunct="0">
        <a:lnSpc>
          <a:spcPct val="95000"/>
        </a:lnSpc>
        <a:spcBef>
          <a:spcPct val="0"/>
        </a:spcBef>
        <a:spcAft>
          <a:spcPct val="0"/>
        </a:spcAft>
        <a:defRPr sz="2900" b="1">
          <a:solidFill>
            <a:schemeClr val="bg2"/>
          </a:solidFill>
          <a:latin typeface="Arial" charset="0"/>
        </a:defRPr>
      </a:lvl2pPr>
      <a:lvl3pPr marL="1136854" indent="-1136854" algn="l" rtl="0" eaLnBrk="0" fontAlgn="base" hangingPunct="0">
        <a:lnSpc>
          <a:spcPct val="95000"/>
        </a:lnSpc>
        <a:spcBef>
          <a:spcPct val="0"/>
        </a:spcBef>
        <a:spcAft>
          <a:spcPct val="0"/>
        </a:spcAft>
        <a:defRPr sz="2900" b="1">
          <a:solidFill>
            <a:schemeClr val="bg2"/>
          </a:solidFill>
          <a:latin typeface="Arial" charset="0"/>
        </a:defRPr>
      </a:lvl3pPr>
      <a:lvl4pPr marL="1136854" indent="-1136854" algn="l" rtl="0" eaLnBrk="0" fontAlgn="base" hangingPunct="0">
        <a:lnSpc>
          <a:spcPct val="95000"/>
        </a:lnSpc>
        <a:spcBef>
          <a:spcPct val="0"/>
        </a:spcBef>
        <a:spcAft>
          <a:spcPct val="0"/>
        </a:spcAft>
        <a:defRPr sz="2900" b="1">
          <a:solidFill>
            <a:schemeClr val="bg2"/>
          </a:solidFill>
          <a:latin typeface="Arial" charset="0"/>
        </a:defRPr>
      </a:lvl4pPr>
      <a:lvl5pPr marL="1136854" indent="-1136854" algn="l" rtl="0" eaLnBrk="0" fontAlgn="base" hangingPunct="0">
        <a:lnSpc>
          <a:spcPct val="95000"/>
        </a:lnSpc>
        <a:spcBef>
          <a:spcPct val="0"/>
        </a:spcBef>
        <a:spcAft>
          <a:spcPct val="0"/>
        </a:spcAft>
        <a:defRPr sz="2900" b="1">
          <a:solidFill>
            <a:schemeClr val="bg2"/>
          </a:solidFill>
          <a:latin typeface="Arial" charset="0"/>
        </a:defRPr>
      </a:lvl5pPr>
      <a:lvl6pPr marL="454067" algn="l" rtl="0" eaLnBrk="1" fontAlgn="base" hangingPunct="1">
        <a:spcBef>
          <a:spcPct val="0"/>
        </a:spcBef>
        <a:spcAft>
          <a:spcPct val="0"/>
        </a:spcAft>
        <a:defRPr sz="3200" b="1">
          <a:solidFill>
            <a:srgbClr val="2877C4"/>
          </a:solidFill>
          <a:latin typeface="Arial" charset="0"/>
        </a:defRPr>
      </a:lvl6pPr>
      <a:lvl7pPr marL="908142" algn="l" rtl="0" eaLnBrk="1" fontAlgn="base" hangingPunct="1">
        <a:spcBef>
          <a:spcPct val="0"/>
        </a:spcBef>
        <a:spcAft>
          <a:spcPct val="0"/>
        </a:spcAft>
        <a:defRPr sz="3200" b="1">
          <a:solidFill>
            <a:srgbClr val="2877C4"/>
          </a:solidFill>
          <a:latin typeface="Arial" charset="0"/>
        </a:defRPr>
      </a:lvl7pPr>
      <a:lvl8pPr marL="1362201" algn="l" rtl="0" eaLnBrk="1" fontAlgn="base" hangingPunct="1">
        <a:spcBef>
          <a:spcPct val="0"/>
        </a:spcBef>
        <a:spcAft>
          <a:spcPct val="0"/>
        </a:spcAft>
        <a:defRPr sz="3200" b="1">
          <a:solidFill>
            <a:srgbClr val="2877C4"/>
          </a:solidFill>
          <a:latin typeface="Arial" charset="0"/>
        </a:defRPr>
      </a:lvl8pPr>
      <a:lvl9pPr marL="181627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315" indent="-235315"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4583" indent="-364583"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1556" indent="-23201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1694" indent="-225374" algn="l" rtl="0" eaLnBrk="0" fontAlgn="base" hangingPunct="0">
        <a:lnSpc>
          <a:spcPct val="115000"/>
        </a:lnSpc>
        <a:spcBef>
          <a:spcPct val="20000"/>
        </a:spcBef>
        <a:spcAft>
          <a:spcPct val="0"/>
        </a:spcAft>
        <a:buChar char="»"/>
        <a:defRPr sz="2100">
          <a:solidFill>
            <a:srgbClr val="000000"/>
          </a:solidFill>
          <a:latin typeface="+mn-lt"/>
        </a:defRPr>
      </a:lvl5pPr>
      <a:lvl6pPr marL="2495782" indent="-225445" algn="l" rtl="0" eaLnBrk="1" fontAlgn="base" hangingPunct="1">
        <a:lnSpc>
          <a:spcPct val="115000"/>
        </a:lnSpc>
        <a:spcBef>
          <a:spcPct val="20000"/>
        </a:spcBef>
        <a:spcAft>
          <a:spcPct val="0"/>
        </a:spcAft>
        <a:buChar char="»"/>
        <a:defRPr sz="2100">
          <a:solidFill>
            <a:srgbClr val="000000"/>
          </a:solidFill>
          <a:latin typeface="+mn-lt"/>
        </a:defRPr>
      </a:lvl6pPr>
      <a:lvl7pPr marL="2949849" indent="-225445" algn="l" rtl="0" eaLnBrk="1" fontAlgn="base" hangingPunct="1">
        <a:lnSpc>
          <a:spcPct val="115000"/>
        </a:lnSpc>
        <a:spcBef>
          <a:spcPct val="20000"/>
        </a:spcBef>
        <a:spcAft>
          <a:spcPct val="0"/>
        </a:spcAft>
        <a:buChar char="»"/>
        <a:defRPr sz="2100">
          <a:solidFill>
            <a:srgbClr val="000000"/>
          </a:solidFill>
          <a:latin typeface="+mn-lt"/>
        </a:defRPr>
      </a:lvl7pPr>
      <a:lvl8pPr marL="3403916" indent="-225445" algn="l" rtl="0" eaLnBrk="1" fontAlgn="base" hangingPunct="1">
        <a:lnSpc>
          <a:spcPct val="115000"/>
        </a:lnSpc>
        <a:spcBef>
          <a:spcPct val="20000"/>
        </a:spcBef>
        <a:spcAft>
          <a:spcPct val="0"/>
        </a:spcAft>
        <a:buChar char="»"/>
        <a:defRPr sz="2100">
          <a:solidFill>
            <a:srgbClr val="000000"/>
          </a:solidFill>
          <a:latin typeface="+mn-lt"/>
        </a:defRPr>
      </a:lvl8pPr>
      <a:lvl9pPr marL="3857981" indent="-2254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142" rtl="0" eaLnBrk="1" latinLnBrk="0" hangingPunct="1">
        <a:defRPr sz="1900" kern="1200">
          <a:solidFill>
            <a:schemeClr val="tx1"/>
          </a:solidFill>
          <a:latin typeface="+mn-lt"/>
          <a:ea typeface="+mn-ea"/>
          <a:cs typeface="+mn-cs"/>
        </a:defRPr>
      </a:lvl1pPr>
      <a:lvl2pPr marL="454067" algn="l" defTabSz="908142" rtl="0" eaLnBrk="1" latinLnBrk="0" hangingPunct="1">
        <a:defRPr sz="1900" kern="1200">
          <a:solidFill>
            <a:schemeClr val="tx1"/>
          </a:solidFill>
          <a:latin typeface="+mn-lt"/>
          <a:ea typeface="+mn-ea"/>
          <a:cs typeface="+mn-cs"/>
        </a:defRPr>
      </a:lvl2pPr>
      <a:lvl3pPr marL="908142" algn="l" defTabSz="908142" rtl="0" eaLnBrk="1" latinLnBrk="0" hangingPunct="1">
        <a:defRPr sz="1900" kern="1200">
          <a:solidFill>
            <a:schemeClr val="tx1"/>
          </a:solidFill>
          <a:latin typeface="+mn-lt"/>
          <a:ea typeface="+mn-ea"/>
          <a:cs typeface="+mn-cs"/>
        </a:defRPr>
      </a:lvl3pPr>
      <a:lvl4pPr marL="1362201" algn="l" defTabSz="908142" rtl="0" eaLnBrk="1" latinLnBrk="0" hangingPunct="1">
        <a:defRPr sz="1900" kern="1200">
          <a:solidFill>
            <a:schemeClr val="tx1"/>
          </a:solidFill>
          <a:latin typeface="+mn-lt"/>
          <a:ea typeface="+mn-ea"/>
          <a:cs typeface="+mn-cs"/>
        </a:defRPr>
      </a:lvl4pPr>
      <a:lvl5pPr marL="1816276" algn="l" defTabSz="908142" rtl="0" eaLnBrk="1" latinLnBrk="0" hangingPunct="1">
        <a:defRPr sz="1900" kern="1200">
          <a:solidFill>
            <a:schemeClr val="tx1"/>
          </a:solidFill>
          <a:latin typeface="+mn-lt"/>
          <a:ea typeface="+mn-ea"/>
          <a:cs typeface="+mn-cs"/>
        </a:defRPr>
      </a:lvl5pPr>
      <a:lvl6pPr marL="2270337" algn="l" defTabSz="908142" rtl="0" eaLnBrk="1" latinLnBrk="0" hangingPunct="1">
        <a:defRPr sz="1900" kern="1200">
          <a:solidFill>
            <a:schemeClr val="tx1"/>
          </a:solidFill>
          <a:latin typeface="+mn-lt"/>
          <a:ea typeface="+mn-ea"/>
          <a:cs typeface="+mn-cs"/>
        </a:defRPr>
      </a:lvl6pPr>
      <a:lvl7pPr marL="2724395" algn="l" defTabSz="908142" rtl="0" eaLnBrk="1" latinLnBrk="0" hangingPunct="1">
        <a:defRPr sz="1900" kern="1200">
          <a:solidFill>
            <a:schemeClr val="tx1"/>
          </a:solidFill>
          <a:latin typeface="+mn-lt"/>
          <a:ea typeface="+mn-ea"/>
          <a:cs typeface="+mn-cs"/>
        </a:defRPr>
      </a:lvl7pPr>
      <a:lvl8pPr marL="3178462" algn="l" defTabSz="908142" rtl="0" eaLnBrk="1" latinLnBrk="0" hangingPunct="1">
        <a:defRPr sz="1900" kern="1200">
          <a:solidFill>
            <a:schemeClr val="tx1"/>
          </a:solidFill>
          <a:latin typeface="+mn-lt"/>
          <a:ea typeface="+mn-ea"/>
          <a:cs typeface="+mn-cs"/>
        </a:defRPr>
      </a:lvl8pPr>
      <a:lvl9pPr marL="3632527" algn="l" defTabSz="908142" rtl="0" eaLnBrk="1" latinLnBrk="0" hangingPunct="1">
        <a:defRPr sz="19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69"/>
            <a:ext cx="9144000" cy="1377158"/>
          </a:xfrm>
          <a:prstGeom prst="rect">
            <a:avLst/>
          </a:prstGeom>
          <a:solidFill>
            <a:schemeClr val="accent4"/>
          </a:solidFill>
          <a:ln>
            <a:noFill/>
          </a:ln>
          <a:effectLst/>
        </p:spPr>
        <p:txBody>
          <a:bodyPr vert="horz" wrap="square" lIns="324550" tIns="133621" rIns="324550" bIns="133621"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26"/>
            <a:ext cx="9144000" cy="5480843"/>
          </a:xfrm>
          <a:prstGeom prst="rect">
            <a:avLst/>
          </a:prstGeom>
          <a:noFill/>
          <a:ln w="9525">
            <a:noFill/>
            <a:miter lim="800000"/>
            <a:headEnd/>
            <a:tailEnd/>
          </a:ln>
        </p:spPr>
        <p:txBody>
          <a:bodyPr vert="horz" wrap="square" lIns="343634" tIns="190906" rIns="343634" bIns="1909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76" y="-702464"/>
            <a:ext cx="497411" cy="1077668"/>
          </a:xfrm>
          <a:prstGeom prst="rect">
            <a:avLst/>
          </a:prstGeom>
          <a:noFill/>
        </p:spPr>
        <p:txBody>
          <a:bodyPr lIns="190906" tIns="95473" rIns="190906" bIns="95473">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cs typeface="Arial" charset="0"/>
              </a:rPr>
              <a:t>*</a:t>
            </a:r>
          </a:p>
        </p:txBody>
      </p:sp>
    </p:spTree>
    <p:extLst>
      <p:ext uri="{BB962C8B-B14F-4D97-AF65-F5344CB8AC3E}">
        <p14:creationId xmlns:p14="http://schemas.microsoft.com/office/powerpoint/2010/main" val="32870283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sldNum="0" hdr="0" dt="0"/>
  <p:txStyles>
    <p:titleStyle>
      <a:lvl1pPr marL="1136854" indent="-1136854"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854" indent="-1136854" algn="l" rtl="0" eaLnBrk="0" fontAlgn="base" hangingPunct="0">
        <a:lnSpc>
          <a:spcPct val="95000"/>
        </a:lnSpc>
        <a:spcBef>
          <a:spcPct val="0"/>
        </a:spcBef>
        <a:spcAft>
          <a:spcPct val="0"/>
        </a:spcAft>
        <a:defRPr sz="2900" b="1">
          <a:solidFill>
            <a:schemeClr val="bg2"/>
          </a:solidFill>
          <a:latin typeface="Arial" charset="0"/>
        </a:defRPr>
      </a:lvl2pPr>
      <a:lvl3pPr marL="1136854" indent="-1136854" algn="l" rtl="0" eaLnBrk="0" fontAlgn="base" hangingPunct="0">
        <a:lnSpc>
          <a:spcPct val="95000"/>
        </a:lnSpc>
        <a:spcBef>
          <a:spcPct val="0"/>
        </a:spcBef>
        <a:spcAft>
          <a:spcPct val="0"/>
        </a:spcAft>
        <a:defRPr sz="2900" b="1">
          <a:solidFill>
            <a:schemeClr val="bg2"/>
          </a:solidFill>
          <a:latin typeface="Arial" charset="0"/>
        </a:defRPr>
      </a:lvl3pPr>
      <a:lvl4pPr marL="1136854" indent="-1136854" algn="l" rtl="0" eaLnBrk="0" fontAlgn="base" hangingPunct="0">
        <a:lnSpc>
          <a:spcPct val="95000"/>
        </a:lnSpc>
        <a:spcBef>
          <a:spcPct val="0"/>
        </a:spcBef>
        <a:spcAft>
          <a:spcPct val="0"/>
        </a:spcAft>
        <a:defRPr sz="2900" b="1">
          <a:solidFill>
            <a:schemeClr val="bg2"/>
          </a:solidFill>
          <a:latin typeface="Arial" charset="0"/>
        </a:defRPr>
      </a:lvl4pPr>
      <a:lvl5pPr marL="1136854" indent="-1136854" algn="l" rtl="0" eaLnBrk="0" fontAlgn="base" hangingPunct="0">
        <a:lnSpc>
          <a:spcPct val="95000"/>
        </a:lnSpc>
        <a:spcBef>
          <a:spcPct val="0"/>
        </a:spcBef>
        <a:spcAft>
          <a:spcPct val="0"/>
        </a:spcAft>
        <a:defRPr sz="2900" b="1">
          <a:solidFill>
            <a:schemeClr val="bg2"/>
          </a:solidFill>
          <a:latin typeface="Arial" charset="0"/>
        </a:defRPr>
      </a:lvl5pPr>
      <a:lvl6pPr marL="454067" algn="l" rtl="0" eaLnBrk="1" fontAlgn="base" hangingPunct="1">
        <a:spcBef>
          <a:spcPct val="0"/>
        </a:spcBef>
        <a:spcAft>
          <a:spcPct val="0"/>
        </a:spcAft>
        <a:defRPr sz="3200" b="1">
          <a:solidFill>
            <a:srgbClr val="2877C4"/>
          </a:solidFill>
          <a:latin typeface="Arial" charset="0"/>
        </a:defRPr>
      </a:lvl6pPr>
      <a:lvl7pPr marL="908142" algn="l" rtl="0" eaLnBrk="1" fontAlgn="base" hangingPunct="1">
        <a:spcBef>
          <a:spcPct val="0"/>
        </a:spcBef>
        <a:spcAft>
          <a:spcPct val="0"/>
        </a:spcAft>
        <a:defRPr sz="3200" b="1">
          <a:solidFill>
            <a:srgbClr val="2877C4"/>
          </a:solidFill>
          <a:latin typeface="Arial" charset="0"/>
        </a:defRPr>
      </a:lvl7pPr>
      <a:lvl8pPr marL="1362201" algn="l" rtl="0" eaLnBrk="1" fontAlgn="base" hangingPunct="1">
        <a:spcBef>
          <a:spcPct val="0"/>
        </a:spcBef>
        <a:spcAft>
          <a:spcPct val="0"/>
        </a:spcAft>
        <a:defRPr sz="3200" b="1">
          <a:solidFill>
            <a:srgbClr val="2877C4"/>
          </a:solidFill>
          <a:latin typeface="Arial" charset="0"/>
        </a:defRPr>
      </a:lvl8pPr>
      <a:lvl9pPr marL="181627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5315" indent="-235315"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4583" indent="-364583"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81556" indent="-232017"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1694" indent="-225374" algn="l" rtl="0" eaLnBrk="0" fontAlgn="base" hangingPunct="0">
        <a:lnSpc>
          <a:spcPct val="115000"/>
        </a:lnSpc>
        <a:spcBef>
          <a:spcPct val="20000"/>
        </a:spcBef>
        <a:spcAft>
          <a:spcPct val="0"/>
        </a:spcAft>
        <a:buChar char="»"/>
        <a:defRPr sz="2100">
          <a:solidFill>
            <a:srgbClr val="000000"/>
          </a:solidFill>
          <a:latin typeface="+mn-lt"/>
        </a:defRPr>
      </a:lvl5pPr>
      <a:lvl6pPr marL="2495782" indent="-225445" algn="l" rtl="0" eaLnBrk="1" fontAlgn="base" hangingPunct="1">
        <a:lnSpc>
          <a:spcPct val="115000"/>
        </a:lnSpc>
        <a:spcBef>
          <a:spcPct val="20000"/>
        </a:spcBef>
        <a:spcAft>
          <a:spcPct val="0"/>
        </a:spcAft>
        <a:buChar char="»"/>
        <a:defRPr sz="2100">
          <a:solidFill>
            <a:srgbClr val="000000"/>
          </a:solidFill>
          <a:latin typeface="+mn-lt"/>
        </a:defRPr>
      </a:lvl6pPr>
      <a:lvl7pPr marL="2949849" indent="-225445" algn="l" rtl="0" eaLnBrk="1" fontAlgn="base" hangingPunct="1">
        <a:lnSpc>
          <a:spcPct val="115000"/>
        </a:lnSpc>
        <a:spcBef>
          <a:spcPct val="20000"/>
        </a:spcBef>
        <a:spcAft>
          <a:spcPct val="0"/>
        </a:spcAft>
        <a:buChar char="»"/>
        <a:defRPr sz="2100">
          <a:solidFill>
            <a:srgbClr val="000000"/>
          </a:solidFill>
          <a:latin typeface="+mn-lt"/>
        </a:defRPr>
      </a:lvl7pPr>
      <a:lvl8pPr marL="3403916" indent="-225445" algn="l" rtl="0" eaLnBrk="1" fontAlgn="base" hangingPunct="1">
        <a:lnSpc>
          <a:spcPct val="115000"/>
        </a:lnSpc>
        <a:spcBef>
          <a:spcPct val="20000"/>
        </a:spcBef>
        <a:spcAft>
          <a:spcPct val="0"/>
        </a:spcAft>
        <a:buChar char="»"/>
        <a:defRPr sz="2100">
          <a:solidFill>
            <a:srgbClr val="000000"/>
          </a:solidFill>
          <a:latin typeface="+mn-lt"/>
        </a:defRPr>
      </a:lvl8pPr>
      <a:lvl9pPr marL="3857981" indent="-22544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142" rtl="0" eaLnBrk="1" latinLnBrk="0" hangingPunct="1">
        <a:defRPr sz="1900" kern="1200">
          <a:solidFill>
            <a:schemeClr val="tx1"/>
          </a:solidFill>
          <a:latin typeface="+mn-lt"/>
          <a:ea typeface="+mn-ea"/>
          <a:cs typeface="+mn-cs"/>
        </a:defRPr>
      </a:lvl1pPr>
      <a:lvl2pPr marL="454067" algn="l" defTabSz="908142" rtl="0" eaLnBrk="1" latinLnBrk="0" hangingPunct="1">
        <a:defRPr sz="1900" kern="1200">
          <a:solidFill>
            <a:schemeClr val="tx1"/>
          </a:solidFill>
          <a:latin typeface="+mn-lt"/>
          <a:ea typeface="+mn-ea"/>
          <a:cs typeface="+mn-cs"/>
        </a:defRPr>
      </a:lvl2pPr>
      <a:lvl3pPr marL="908142" algn="l" defTabSz="908142" rtl="0" eaLnBrk="1" latinLnBrk="0" hangingPunct="1">
        <a:defRPr sz="1900" kern="1200">
          <a:solidFill>
            <a:schemeClr val="tx1"/>
          </a:solidFill>
          <a:latin typeface="+mn-lt"/>
          <a:ea typeface="+mn-ea"/>
          <a:cs typeface="+mn-cs"/>
        </a:defRPr>
      </a:lvl3pPr>
      <a:lvl4pPr marL="1362201" algn="l" defTabSz="908142" rtl="0" eaLnBrk="1" latinLnBrk="0" hangingPunct="1">
        <a:defRPr sz="1900" kern="1200">
          <a:solidFill>
            <a:schemeClr val="tx1"/>
          </a:solidFill>
          <a:latin typeface="+mn-lt"/>
          <a:ea typeface="+mn-ea"/>
          <a:cs typeface="+mn-cs"/>
        </a:defRPr>
      </a:lvl4pPr>
      <a:lvl5pPr marL="1816276" algn="l" defTabSz="908142" rtl="0" eaLnBrk="1" latinLnBrk="0" hangingPunct="1">
        <a:defRPr sz="1900" kern="1200">
          <a:solidFill>
            <a:schemeClr val="tx1"/>
          </a:solidFill>
          <a:latin typeface="+mn-lt"/>
          <a:ea typeface="+mn-ea"/>
          <a:cs typeface="+mn-cs"/>
        </a:defRPr>
      </a:lvl5pPr>
      <a:lvl6pPr marL="2270337" algn="l" defTabSz="908142" rtl="0" eaLnBrk="1" latinLnBrk="0" hangingPunct="1">
        <a:defRPr sz="1900" kern="1200">
          <a:solidFill>
            <a:schemeClr val="tx1"/>
          </a:solidFill>
          <a:latin typeface="+mn-lt"/>
          <a:ea typeface="+mn-ea"/>
          <a:cs typeface="+mn-cs"/>
        </a:defRPr>
      </a:lvl6pPr>
      <a:lvl7pPr marL="2724395" algn="l" defTabSz="908142" rtl="0" eaLnBrk="1" latinLnBrk="0" hangingPunct="1">
        <a:defRPr sz="1900" kern="1200">
          <a:solidFill>
            <a:schemeClr val="tx1"/>
          </a:solidFill>
          <a:latin typeface="+mn-lt"/>
          <a:ea typeface="+mn-ea"/>
          <a:cs typeface="+mn-cs"/>
        </a:defRPr>
      </a:lvl7pPr>
      <a:lvl8pPr marL="3178462" algn="l" defTabSz="908142" rtl="0" eaLnBrk="1" latinLnBrk="0" hangingPunct="1">
        <a:defRPr sz="1900" kern="1200">
          <a:solidFill>
            <a:schemeClr val="tx1"/>
          </a:solidFill>
          <a:latin typeface="+mn-lt"/>
          <a:ea typeface="+mn-ea"/>
          <a:cs typeface="+mn-cs"/>
        </a:defRPr>
      </a:lvl8pPr>
      <a:lvl9pPr marL="3632527" algn="l" defTabSz="908142"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4847" tIns="133745" rIns="324847" bIns="133745"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3949" tIns="191082" rIns="343949" bIns="19108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3531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Lst>
  <p:hf sldNum="0" hdr="0" dt="0"/>
  <p:txStyles>
    <p:titleStyle>
      <a:lvl1pPr marL="1137896" indent="-1137896"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4481" algn="l" rtl="0" eaLnBrk="1" fontAlgn="base" hangingPunct="1">
        <a:spcBef>
          <a:spcPct val="0"/>
        </a:spcBef>
        <a:spcAft>
          <a:spcPct val="0"/>
        </a:spcAft>
        <a:defRPr sz="3200" b="1">
          <a:solidFill>
            <a:srgbClr val="2877C4"/>
          </a:solidFill>
          <a:latin typeface="Arial" charset="0"/>
        </a:defRPr>
      </a:lvl6pPr>
      <a:lvl7pPr marL="908974" algn="l" rtl="0" eaLnBrk="1" fontAlgn="base" hangingPunct="1">
        <a:spcBef>
          <a:spcPct val="0"/>
        </a:spcBef>
        <a:spcAft>
          <a:spcPct val="0"/>
        </a:spcAft>
        <a:defRPr sz="3200" b="1">
          <a:solidFill>
            <a:srgbClr val="2877C4"/>
          </a:solidFill>
          <a:latin typeface="Arial" charset="0"/>
        </a:defRPr>
      </a:lvl7pPr>
      <a:lvl8pPr marL="1363453" algn="l" rtl="0" eaLnBrk="1" fontAlgn="base" hangingPunct="1">
        <a:spcBef>
          <a:spcPct val="0"/>
        </a:spcBef>
        <a:spcAft>
          <a:spcPct val="0"/>
        </a:spcAft>
        <a:defRPr sz="3200" b="1">
          <a:solidFill>
            <a:srgbClr val="2877C4"/>
          </a:solidFill>
          <a:latin typeface="Arial" charset="0"/>
        </a:defRPr>
      </a:lvl8pPr>
      <a:lvl9pPr marL="181794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821" indent="-227235"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1722" indent="-225653"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4959" indent="-23355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3595" indent="-225653" algn="l" rtl="0" eaLnBrk="1" fontAlgn="base" hangingPunct="1">
        <a:lnSpc>
          <a:spcPct val="115000"/>
        </a:lnSpc>
        <a:spcBef>
          <a:spcPct val="20000"/>
        </a:spcBef>
        <a:spcAft>
          <a:spcPct val="0"/>
        </a:spcAft>
        <a:buChar char="»"/>
        <a:defRPr sz="2100">
          <a:solidFill>
            <a:srgbClr val="000000"/>
          </a:solidFill>
          <a:latin typeface="+mn-lt"/>
        </a:defRPr>
      </a:lvl5pPr>
      <a:lvl6pPr marL="2498074" indent="-225653" algn="l" rtl="0" eaLnBrk="1" fontAlgn="base" hangingPunct="1">
        <a:lnSpc>
          <a:spcPct val="115000"/>
        </a:lnSpc>
        <a:spcBef>
          <a:spcPct val="20000"/>
        </a:spcBef>
        <a:spcAft>
          <a:spcPct val="0"/>
        </a:spcAft>
        <a:buChar char="»"/>
        <a:defRPr sz="2100">
          <a:solidFill>
            <a:srgbClr val="000000"/>
          </a:solidFill>
          <a:latin typeface="+mn-lt"/>
        </a:defRPr>
      </a:lvl6pPr>
      <a:lvl7pPr marL="2952555" indent="-225653" algn="l" rtl="0" eaLnBrk="1" fontAlgn="base" hangingPunct="1">
        <a:lnSpc>
          <a:spcPct val="115000"/>
        </a:lnSpc>
        <a:spcBef>
          <a:spcPct val="20000"/>
        </a:spcBef>
        <a:spcAft>
          <a:spcPct val="0"/>
        </a:spcAft>
        <a:buChar char="»"/>
        <a:defRPr sz="2100">
          <a:solidFill>
            <a:srgbClr val="000000"/>
          </a:solidFill>
          <a:latin typeface="+mn-lt"/>
        </a:defRPr>
      </a:lvl7pPr>
      <a:lvl8pPr marL="3407040" indent="-225653" algn="l" rtl="0" eaLnBrk="1" fontAlgn="base" hangingPunct="1">
        <a:lnSpc>
          <a:spcPct val="115000"/>
        </a:lnSpc>
        <a:spcBef>
          <a:spcPct val="20000"/>
        </a:spcBef>
        <a:spcAft>
          <a:spcPct val="0"/>
        </a:spcAft>
        <a:buChar char="»"/>
        <a:defRPr sz="2100">
          <a:solidFill>
            <a:srgbClr val="000000"/>
          </a:solidFill>
          <a:latin typeface="+mn-lt"/>
        </a:defRPr>
      </a:lvl8pPr>
      <a:lvl9pPr marL="3861520" indent="-225653"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8974" rtl="0" eaLnBrk="1" latinLnBrk="0" hangingPunct="1">
        <a:defRPr sz="1900" kern="1200">
          <a:solidFill>
            <a:schemeClr val="tx1"/>
          </a:solidFill>
          <a:latin typeface="+mn-lt"/>
          <a:ea typeface="+mn-ea"/>
          <a:cs typeface="+mn-cs"/>
        </a:defRPr>
      </a:lvl1pPr>
      <a:lvl2pPr marL="454481" algn="l" defTabSz="908974" rtl="0" eaLnBrk="1" latinLnBrk="0" hangingPunct="1">
        <a:defRPr sz="1900" kern="1200">
          <a:solidFill>
            <a:schemeClr val="tx1"/>
          </a:solidFill>
          <a:latin typeface="+mn-lt"/>
          <a:ea typeface="+mn-ea"/>
          <a:cs typeface="+mn-cs"/>
        </a:defRPr>
      </a:lvl2pPr>
      <a:lvl3pPr marL="908974" algn="l" defTabSz="908974" rtl="0" eaLnBrk="1" latinLnBrk="0" hangingPunct="1">
        <a:defRPr sz="1900" kern="1200">
          <a:solidFill>
            <a:schemeClr val="tx1"/>
          </a:solidFill>
          <a:latin typeface="+mn-lt"/>
          <a:ea typeface="+mn-ea"/>
          <a:cs typeface="+mn-cs"/>
        </a:defRPr>
      </a:lvl3pPr>
      <a:lvl4pPr marL="1363453" algn="l" defTabSz="908974" rtl="0" eaLnBrk="1" latinLnBrk="0" hangingPunct="1">
        <a:defRPr sz="1900" kern="1200">
          <a:solidFill>
            <a:schemeClr val="tx1"/>
          </a:solidFill>
          <a:latin typeface="+mn-lt"/>
          <a:ea typeface="+mn-ea"/>
          <a:cs typeface="+mn-cs"/>
        </a:defRPr>
      </a:lvl4pPr>
      <a:lvl5pPr marL="1817940" algn="l" defTabSz="908974" rtl="0" eaLnBrk="1" latinLnBrk="0" hangingPunct="1">
        <a:defRPr sz="1900" kern="1200">
          <a:solidFill>
            <a:schemeClr val="tx1"/>
          </a:solidFill>
          <a:latin typeface="+mn-lt"/>
          <a:ea typeface="+mn-ea"/>
          <a:cs typeface="+mn-cs"/>
        </a:defRPr>
      </a:lvl5pPr>
      <a:lvl6pPr marL="2272421" algn="l" defTabSz="908974" rtl="0" eaLnBrk="1" latinLnBrk="0" hangingPunct="1">
        <a:defRPr sz="1900" kern="1200">
          <a:solidFill>
            <a:schemeClr val="tx1"/>
          </a:solidFill>
          <a:latin typeface="+mn-lt"/>
          <a:ea typeface="+mn-ea"/>
          <a:cs typeface="+mn-cs"/>
        </a:defRPr>
      </a:lvl6pPr>
      <a:lvl7pPr marL="2726897" algn="l" defTabSz="908974" rtl="0" eaLnBrk="1" latinLnBrk="0" hangingPunct="1">
        <a:defRPr sz="1900" kern="1200">
          <a:solidFill>
            <a:schemeClr val="tx1"/>
          </a:solidFill>
          <a:latin typeface="+mn-lt"/>
          <a:ea typeface="+mn-ea"/>
          <a:cs typeface="+mn-cs"/>
        </a:defRPr>
      </a:lvl7pPr>
      <a:lvl8pPr marL="3181378" algn="l" defTabSz="908974" rtl="0" eaLnBrk="1" latinLnBrk="0" hangingPunct="1">
        <a:defRPr sz="1900" kern="1200">
          <a:solidFill>
            <a:schemeClr val="tx1"/>
          </a:solidFill>
          <a:latin typeface="+mn-lt"/>
          <a:ea typeface="+mn-ea"/>
          <a:cs typeface="+mn-cs"/>
        </a:defRPr>
      </a:lvl8pPr>
      <a:lvl9pPr marL="3635861" algn="l" defTabSz="908974" rtl="0" eaLnBrk="1" latinLnBrk="0" hangingPunct="1">
        <a:defRPr sz="19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i="0" dirty="0">
                <a:solidFill>
                  <a:srgbClr val="4D4F58"/>
                </a:solidFill>
                <a:latin typeface="Arial" charset="0"/>
                <a:ea typeface="+mn-ea"/>
              </a:rPr>
              <a:t>*</a:t>
            </a:r>
          </a:p>
        </p:txBody>
      </p:sp>
    </p:spTree>
    <p:extLst>
      <p:ext uri="{BB962C8B-B14F-4D97-AF65-F5344CB8AC3E}">
        <p14:creationId xmlns:p14="http://schemas.microsoft.com/office/powerpoint/2010/main" val="257617852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19" tIns="133901" rIns="325219" bIns="133901"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344" tIns="191303" rIns="344344" bIns="19130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2" name="TextBox 1"/>
          <p:cNvSpPr txBox="1"/>
          <p:nvPr/>
        </p:nvSpPr>
        <p:spPr>
          <a:xfrm>
            <a:off x="8697747" y="-702342"/>
            <a:ext cx="495842" cy="1078050"/>
          </a:xfrm>
          <a:prstGeom prst="rect">
            <a:avLst/>
          </a:prstGeom>
          <a:noFill/>
        </p:spPr>
        <p:txBody>
          <a:bodyPr wrap="square" lIns="191303" tIns="95662" rIns="191303" bIns="95662" rtlCol="0">
            <a:spAutoFit/>
          </a:bodyPr>
          <a:lstStyle/>
          <a:p>
            <a:pPr eaLnBrk="1" hangingPunct="1">
              <a:lnSpc>
                <a:spcPct val="115000"/>
              </a:lnSpc>
              <a:spcBef>
                <a:spcPct val="20000"/>
              </a:spcBef>
              <a:buClr>
                <a:srgbClr val="2877C4"/>
              </a:buClr>
              <a:buFont typeface="Wingdings" pitchFamily="2" charset="2"/>
              <a:buNone/>
            </a:pPr>
            <a:r>
              <a:rPr lang="en-US" sz="5000" i="0" dirty="0">
                <a:solidFill>
                  <a:srgbClr val="4D4F58"/>
                </a:solidFill>
                <a:latin typeface="Arial" charset="0"/>
              </a:rPr>
              <a:t>*</a:t>
            </a:r>
          </a:p>
        </p:txBody>
      </p:sp>
    </p:spTree>
    <p:extLst>
      <p:ext uri="{BB962C8B-B14F-4D97-AF65-F5344CB8AC3E}">
        <p14:creationId xmlns:p14="http://schemas.microsoft.com/office/powerpoint/2010/main" val="56217821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Lst>
  <p:hf sldNum="0" hdr="0" dt="0"/>
  <p:txStyles>
    <p:titleStyle>
      <a:lvl1pPr marL="1139199" indent="-113919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000" algn="l" rtl="0" eaLnBrk="1" fontAlgn="base" hangingPunct="1">
        <a:spcBef>
          <a:spcPct val="0"/>
        </a:spcBef>
        <a:spcAft>
          <a:spcPct val="0"/>
        </a:spcAft>
        <a:defRPr sz="3200" b="1">
          <a:solidFill>
            <a:srgbClr val="2877C4"/>
          </a:solidFill>
          <a:latin typeface="Arial" charset="0"/>
        </a:defRPr>
      </a:lvl6pPr>
      <a:lvl7pPr marL="910014" algn="l" rtl="0" eaLnBrk="1" fontAlgn="base" hangingPunct="1">
        <a:spcBef>
          <a:spcPct val="0"/>
        </a:spcBef>
        <a:spcAft>
          <a:spcPct val="0"/>
        </a:spcAft>
        <a:defRPr sz="3200" b="1">
          <a:solidFill>
            <a:srgbClr val="2877C4"/>
          </a:solidFill>
          <a:latin typeface="Arial" charset="0"/>
        </a:defRPr>
      </a:lvl7pPr>
      <a:lvl8pPr marL="1365018" algn="l" rtl="0" eaLnBrk="1" fontAlgn="base" hangingPunct="1">
        <a:spcBef>
          <a:spcPct val="0"/>
        </a:spcBef>
        <a:spcAft>
          <a:spcPct val="0"/>
        </a:spcAft>
        <a:defRPr sz="3200" b="1">
          <a:solidFill>
            <a:srgbClr val="2877C4"/>
          </a:solidFill>
          <a:latin typeface="Arial" charset="0"/>
        </a:defRPr>
      </a:lvl8pPr>
      <a:lvl9pPr marL="1820020"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5804" indent="-235804" algn="l" rtl="0" eaLnBrk="1" fontAlgn="base" hangingPunct="1">
        <a:lnSpc>
          <a:spcPct val="113000"/>
        </a:lnSpc>
        <a:spcBef>
          <a:spcPts val="945"/>
        </a:spcBef>
        <a:spcAft>
          <a:spcPts val="0"/>
        </a:spcAft>
        <a:buClr>
          <a:schemeClr val="accent1"/>
        </a:buClr>
        <a:buFont typeface="Wingdings" charset="2"/>
        <a:buChar char="§"/>
        <a:defRPr sz="1700">
          <a:solidFill>
            <a:srgbClr val="000000"/>
          </a:solidFill>
          <a:latin typeface="+mn-lt"/>
        </a:defRPr>
      </a:lvl2pPr>
      <a:lvl3pPr marL="365340" indent="-365340"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86661" indent="-233819"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5938" indent="-225912" algn="l" rtl="0" eaLnBrk="1" fontAlgn="base" hangingPunct="1">
        <a:lnSpc>
          <a:spcPct val="115000"/>
        </a:lnSpc>
        <a:spcBef>
          <a:spcPct val="20000"/>
        </a:spcBef>
        <a:spcAft>
          <a:spcPct val="0"/>
        </a:spcAft>
        <a:buChar char="»"/>
        <a:defRPr sz="2100">
          <a:solidFill>
            <a:srgbClr val="000000"/>
          </a:solidFill>
          <a:latin typeface="+mn-lt"/>
        </a:defRPr>
      </a:lvl5pPr>
      <a:lvl6pPr marL="2500941" indent="-225912" algn="l" rtl="0" eaLnBrk="1" fontAlgn="base" hangingPunct="1">
        <a:lnSpc>
          <a:spcPct val="115000"/>
        </a:lnSpc>
        <a:spcBef>
          <a:spcPct val="20000"/>
        </a:spcBef>
        <a:spcAft>
          <a:spcPct val="0"/>
        </a:spcAft>
        <a:buChar char="»"/>
        <a:defRPr sz="2100">
          <a:solidFill>
            <a:srgbClr val="000000"/>
          </a:solidFill>
          <a:latin typeface="+mn-lt"/>
        </a:defRPr>
      </a:lvl6pPr>
      <a:lvl7pPr marL="2955941" indent="-225912" algn="l" rtl="0" eaLnBrk="1" fontAlgn="base" hangingPunct="1">
        <a:lnSpc>
          <a:spcPct val="115000"/>
        </a:lnSpc>
        <a:spcBef>
          <a:spcPct val="20000"/>
        </a:spcBef>
        <a:spcAft>
          <a:spcPct val="0"/>
        </a:spcAft>
        <a:buChar char="»"/>
        <a:defRPr sz="2100">
          <a:solidFill>
            <a:srgbClr val="000000"/>
          </a:solidFill>
          <a:latin typeface="+mn-lt"/>
        </a:defRPr>
      </a:lvl7pPr>
      <a:lvl8pPr marL="3410947" indent="-225912" algn="l" rtl="0" eaLnBrk="1" fontAlgn="base" hangingPunct="1">
        <a:lnSpc>
          <a:spcPct val="115000"/>
        </a:lnSpc>
        <a:spcBef>
          <a:spcPct val="20000"/>
        </a:spcBef>
        <a:spcAft>
          <a:spcPct val="0"/>
        </a:spcAft>
        <a:buChar char="»"/>
        <a:defRPr sz="2100">
          <a:solidFill>
            <a:srgbClr val="000000"/>
          </a:solidFill>
          <a:latin typeface="+mn-lt"/>
        </a:defRPr>
      </a:lvl8pPr>
      <a:lvl9pPr marL="3865951" indent="-22591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014" rtl="0" eaLnBrk="1" latinLnBrk="0" hangingPunct="1">
        <a:defRPr sz="1900" kern="1200">
          <a:solidFill>
            <a:schemeClr val="tx1"/>
          </a:solidFill>
          <a:latin typeface="+mn-lt"/>
          <a:ea typeface="+mn-ea"/>
          <a:cs typeface="+mn-cs"/>
        </a:defRPr>
      </a:lvl1pPr>
      <a:lvl2pPr marL="455000" algn="l" defTabSz="910014" rtl="0" eaLnBrk="1" latinLnBrk="0" hangingPunct="1">
        <a:defRPr sz="1900" kern="1200">
          <a:solidFill>
            <a:schemeClr val="tx1"/>
          </a:solidFill>
          <a:latin typeface="+mn-lt"/>
          <a:ea typeface="+mn-ea"/>
          <a:cs typeface="+mn-cs"/>
        </a:defRPr>
      </a:lvl2pPr>
      <a:lvl3pPr marL="910014" algn="l" defTabSz="910014" rtl="0" eaLnBrk="1" latinLnBrk="0" hangingPunct="1">
        <a:defRPr sz="1900" kern="1200">
          <a:solidFill>
            <a:schemeClr val="tx1"/>
          </a:solidFill>
          <a:latin typeface="+mn-lt"/>
          <a:ea typeface="+mn-ea"/>
          <a:cs typeface="+mn-cs"/>
        </a:defRPr>
      </a:lvl3pPr>
      <a:lvl4pPr marL="1365018" algn="l" defTabSz="910014" rtl="0" eaLnBrk="1" latinLnBrk="0" hangingPunct="1">
        <a:defRPr sz="1900" kern="1200">
          <a:solidFill>
            <a:schemeClr val="tx1"/>
          </a:solidFill>
          <a:latin typeface="+mn-lt"/>
          <a:ea typeface="+mn-ea"/>
          <a:cs typeface="+mn-cs"/>
        </a:defRPr>
      </a:lvl4pPr>
      <a:lvl5pPr marL="1820020" algn="l" defTabSz="910014" rtl="0" eaLnBrk="1" latinLnBrk="0" hangingPunct="1">
        <a:defRPr sz="1900" kern="1200">
          <a:solidFill>
            <a:schemeClr val="tx1"/>
          </a:solidFill>
          <a:latin typeface="+mn-lt"/>
          <a:ea typeface="+mn-ea"/>
          <a:cs typeface="+mn-cs"/>
        </a:defRPr>
      </a:lvl5pPr>
      <a:lvl6pPr marL="2275026" algn="l" defTabSz="910014" rtl="0" eaLnBrk="1" latinLnBrk="0" hangingPunct="1">
        <a:defRPr sz="1900" kern="1200">
          <a:solidFill>
            <a:schemeClr val="tx1"/>
          </a:solidFill>
          <a:latin typeface="+mn-lt"/>
          <a:ea typeface="+mn-ea"/>
          <a:cs typeface="+mn-cs"/>
        </a:defRPr>
      </a:lvl6pPr>
      <a:lvl7pPr marL="2730027" algn="l" defTabSz="910014" rtl="0" eaLnBrk="1" latinLnBrk="0" hangingPunct="1">
        <a:defRPr sz="1900" kern="1200">
          <a:solidFill>
            <a:schemeClr val="tx1"/>
          </a:solidFill>
          <a:latin typeface="+mn-lt"/>
          <a:ea typeface="+mn-ea"/>
          <a:cs typeface="+mn-cs"/>
        </a:defRPr>
      </a:lvl7pPr>
      <a:lvl8pPr marL="3185025" algn="l" defTabSz="910014" rtl="0" eaLnBrk="1" latinLnBrk="0" hangingPunct="1">
        <a:defRPr sz="1900" kern="1200">
          <a:solidFill>
            <a:schemeClr val="tx1"/>
          </a:solidFill>
          <a:latin typeface="+mn-lt"/>
          <a:ea typeface="+mn-ea"/>
          <a:cs typeface="+mn-cs"/>
        </a:defRPr>
      </a:lvl8pPr>
      <a:lvl9pPr marL="3640031" algn="l" defTabSz="910014"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5294" tIns="133932" rIns="325294" bIns="133932"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321686" y="1377198"/>
            <a:ext cx="8512558" cy="487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1347" rIns="0" bIns="4551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41674" y="-5"/>
            <a:ext cx="3002330" cy="4000500"/>
          </a:xfrm>
          <a:prstGeom prst="rect">
            <a:avLst/>
          </a:prstGeom>
          <a:ln w="3175">
            <a:noFill/>
          </a:ln>
        </p:spPr>
      </p:pic>
    </p:spTree>
    <p:extLst>
      <p:ext uri="{BB962C8B-B14F-4D97-AF65-F5344CB8AC3E}">
        <p14:creationId xmlns:p14="http://schemas.microsoft.com/office/powerpoint/2010/main" val="417383693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hf sldNum="0" hdr="0" dt="0"/>
  <p:txStyles>
    <p:titleStyle>
      <a:lvl1pPr marL="1139459" indent="-113945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103" algn="l" rtl="0" eaLnBrk="1" fontAlgn="base" hangingPunct="1">
        <a:spcBef>
          <a:spcPct val="0"/>
        </a:spcBef>
        <a:spcAft>
          <a:spcPct val="0"/>
        </a:spcAft>
        <a:defRPr sz="3200" b="1">
          <a:solidFill>
            <a:srgbClr val="2877C4"/>
          </a:solidFill>
          <a:latin typeface="Arial" charset="0"/>
        </a:defRPr>
      </a:lvl6pPr>
      <a:lvl7pPr marL="910222" algn="l" rtl="0" eaLnBrk="1" fontAlgn="base" hangingPunct="1">
        <a:spcBef>
          <a:spcPct val="0"/>
        </a:spcBef>
        <a:spcAft>
          <a:spcPct val="0"/>
        </a:spcAft>
        <a:defRPr sz="3200" b="1">
          <a:solidFill>
            <a:srgbClr val="2877C4"/>
          </a:solidFill>
          <a:latin typeface="Arial" charset="0"/>
        </a:defRPr>
      </a:lvl7pPr>
      <a:lvl8pPr marL="1365331" algn="l" rtl="0" eaLnBrk="1" fontAlgn="base" hangingPunct="1">
        <a:spcBef>
          <a:spcPct val="0"/>
        </a:spcBef>
        <a:spcAft>
          <a:spcPct val="0"/>
        </a:spcAft>
        <a:defRPr sz="3200" b="1">
          <a:solidFill>
            <a:srgbClr val="2877C4"/>
          </a:solidFill>
          <a:latin typeface="Arial" charset="0"/>
        </a:defRPr>
      </a:lvl8pPr>
      <a:lvl9pPr marL="182043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100">
          <a:solidFill>
            <a:srgbClr val="000000"/>
          </a:solidFill>
          <a:latin typeface="+mn-lt"/>
          <a:ea typeface="+mn-ea"/>
          <a:cs typeface="+mn-cs"/>
        </a:defRPr>
      </a:lvl1pPr>
      <a:lvl2pPr marL="229136" indent="-227550" algn="l" rtl="0" eaLnBrk="1" fontAlgn="base" hangingPunct="1">
        <a:lnSpc>
          <a:spcPct val="113000"/>
        </a:lnSpc>
        <a:spcBef>
          <a:spcPts val="1050"/>
        </a:spcBef>
        <a:spcAft>
          <a:spcPts val="0"/>
        </a:spcAft>
        <a:buClr>
          <a:schemeClr val="accent1"/>
        </a:buClr>
        <a:buFont typeface="Wingdings" pitchFamily="2" charset="2"/>
        <a:buChar char="§"/>
        <a:defRPr sz="2100">
          <a:solidFill>
            <a:srgbClr val="000000"/>
          </a:solidFill>
          <a:latin typeface="+mn-lt"/>
        </a:defRPr>
      </a:lvl2pPr>
      <a:lvl3pPr marL="682657" indent="-225964" algn="l" rtl="0" eaLnBrk="1" fontAlgn="base" hangingPunct="1">
        <a:lnSpc>
          <a:spcPct val="113000"/>
        </a:lnSpc>
        <a:spcBef>
          <a:spcPts val="630"/>
        </a:spcBef>
        <a:spcAft>
          <a:spcPts val="0"/>
        </a:spcAft>
        <a:buClr>
          <a:schemeClr val="accent3"/>
        </a:buClr>
        <a:buChar char="•"/>
        <a:defRPr sz="2100">
          <a:solidFill>
            <a:srgbClr val="000000"/>
          </a:solidFill>
          <a:latin typeface="+mn-lt"/>
        </a:defRPr>
      </a:lvl3pPr>
      <a:lvl4pPr marL="1487001" indent="-233872"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6406" indent="-225964" algn="l" rtl="0" eaLnBrk="1" fontAlgn="base" hangingPunct="1">
        <a:lnSpc>
          <a:spcPct val="115000"/>
        </a:lnSpc>
        <a:spcBef>
          <a:spcPct val="20000"/>
        </a:spcBef>
        <a:spcAft>
          <a:spcPct val="0"/>
        </a:spcAft>
        <a:buChar char="»"/>
        <a:defRPr sz="2100">
          <a:solidFill>
            <a:srgbClr val="000000"/>
          </a:solidFill>
          <a:latin typeface="+mn-lt"/>
        </a:defRPr>
      </a:lvl5pPr>
      <a:lvl6pPr marL="2501515" indent="-225964" algn="l" rtl="0" eaLnBrk="1" fontAlgn="base" hangingPunct="1">
        <a:lnSpc>
          <a:spcPct val="115000"/>
        </a:lnSpc>
        <a:spcBef>
          <a:spcPct val="20000"/>
        </a:spcBef>
        <a:spcAft>
          <a:spcPct val="0"/>
        </a:spcAft>
        <a:buChar char="»"/>
        <a:defRPr sz="2100">
          <a:solidFill>
            <a:srgbClr val="000000"/>
          </a:solidFill>
          <a:latin typeface="+mn-lt"/>
        </a:defRPr>
      </a:lvl6pPr>
      <a:lvl7pPr marL="2956620" indent="-225964" algn="l" rtl="0" eaLnBrk="1" fontAlgn="base" hangingPunct="1">
        <a:lnSpc>
          <a:spcPct val="115000"/>
        </a:lnSpc>
        <a:spcBef>
          <a:spcPct val="20000"/>
        </a:spcBef>
        <a:spcAft>
          <a:spcPct val="0"/>
        </a:spcAft>
        <a:buChar char="»"/>
        <a:defRPr sz="2100">
          <a:solidFill>
            <a:srgbClr val="000000"/>
          </a:solidFill>
          <a:latin typeface="+mn-lt"/>
        </a:defRPr>
      </a:lvl7pPr>
      <a:lvl8pPr marL="3411729" indent="-225964" algn="l" rtl="0" eaLnBrk="1" fontAlgn="base" hangingPunct="1">
        <a:lnSpc>
          <a:spcPct val="115000"/>
        </a:lnSpc>
        <a:spcBef>
          <a:spcPct val="20000"/>
        </a:spcBef>
        <a:spcAft>
          <a:spcPct val="0"/>
        </a:spcAft>
        <a:buChar char="»"/>
        <a:defRPr sz="2100">
          <a:solidFill>
            <a:srgbClr val="000000"/>
          </a:solidFill>
          <a:latin typeface="+mn-lt"/>
        </a:defRPr>
      </a:lvl8pPr>
      <a:lvl9pPr marL="3866838" indent="-22596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0222" rtl="0" eaLnBrk="1" latinLnBrk="0" hangingPunct="1">
        <a:defRPr sz="1900" kern="1200">
          <a:solidFill>
            <a:schemeClr val="tx1"/>
          </a:solidFill>
          <a:latin typeface="+mn-lt"/>
          <a:ea typeface="+mn-ea"/>
          <a:cs typeface="+mn-cs"/>
        </a:defRPr>
      </a:lvl1pPr>
      <a:lvl2pPr marL="455103" algn="l" defTabSz="910222" rtl="0" eaLnBrk="1" latinLnBrk="0" hangingPunct="1">
        <a:defRPr sz="1900" kern="1200">
          <a:solidFill>
            <a:schemeClr val="tx1"/>
          </a:solidFill>
          <a:latin typeface="+mn-lt"/>
          <a:ea typeface="+mn-ea"/>
          <a:cs typeface="+mn-cs"/>
        </a:defRPr>
      </a:lvl2pPr>
      <a:lvl3pPr marL="910222" algn="l" defTabSz="910222" rtl="0" eaLnBrk="1" latinLnBrk="0" hangingPunct="1">
        <a:defRPr sz="1900" kern="1200">
          <a:solidFill>
            <a:schemeClr val="tx1"/>
          </a:solidFill>
          <a:latin typeface="+mn-lt"/>
          <a:ea typeface="+mn-ea"/>
          <a:cs typeface="+mn-cs"/>
        </a:defRPr>
      </a:lvl3pPr>
      <a:lvl4pPr marL="1365331" algn="l" defTabSz="910222" rtl="0" eaLnBrk="1" latinLnBrk="0" hangingPunct="1">
        <a:defRPr sz="1900" kern="1200">
          <a:solidFill>
            <a:schemeClr val="tx1"/>
          </a:solidFill>
          <a:latin typeface="+mn-lt"/>
          <a:ea typeface="+mn-ea"/>
          <a:cs typeface="+mn-cs"/>
        </a:defRPr>
      </a:lvl4pPr>
      <a:lvl5pPr marL="1820438" algn="l" defTabSz="910222" rtl="0" eaLnBrk="1" latinLnBrk="0" hangingPunct="1">
        <a:defRPr sz="1900" kern="1200">
          <a:solidFill>
            <a:schemeClr val="tx1"/>
          </a:solidFill>
          <a:latin typeface="+mn-lt"/>
          <a:ea typeface="+mn-ea"/>
          <a:cs typeface="+mn-cs"/>
        </a:defRPr>
      </a:lvl5pPr>
      <a:lvl6pPr marL="2275547" algn="l" defTabSz="910222" rtl="0" eaLnBrk="1" latinLnBrk="0" hangingPunct="1">
        <a:defRPr sz="1900" kern="1200">
          <a:solidFill>
            <a:schemeClr val="tx1"/>
          </a:solidFill>
          <a:latin typeface="+mn-lt"/>
          <a:ea typeface="+mn-ea"/>
          <a:cs typeface="+mn-cs"/>
        </a:defRPr>
      </a:lvl6pPr>
      <a:lvl7pPr marL="2730653" algn="l" defTabSz="910222" rtl="0" eaLnBrk="1" latinLnBrk="0" hangingPunct="1">
        <a:defRPr sz="1900" kern="1200">
          <a:solidFill>
            <a:schemeClr val="tx1"/>
          </a:solidFill>
          <a:latin typeface="+mn-lt"/>
          <a:ea typeface="+mn-ea"/>
          <a:cs typeface="+mn-cs"/>
        </a:defRPr>
      </a:lvl7pPr>
      <a:lvl8pPr marL="3185756" algn="l" defTabSz="910222" rtl="0" eaLnBrk="1" latinLnBrk="0" hangingPunct="1">
        <a:defRPr sz="1900" kern="1200">
          <a:solidFill>
            <a:schemeClr val="tx1"/>
          </a:solidFill>
          <a:latin typeface="+mn-lt"/>
          <a:ea typeface="+mn-ea"/>
          <a:cs typeface="+mn-cs"/>
        </a:defRPr>
      </a:lvl8pPr>
      <a:lvl9pPr marL="3640865" algn="l" defTabSz="910222" rtl="0" eaLnBrk="1" latinLnBrk="0" hangingPunct="1">
        <a:defRPr sz="19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5668" tIns="134090" rIns="325668" bIns="13409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0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4821" tIns="191568" rIns="344821" bIns="19156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26213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hf sldNum="0" hdr="0" dt="0"/>
  <p:txStyles>
    <p:titleStyle>
      <a:lvl1pPr marL="1140768" indent="-1140768"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5624" algn="l" rtl="0" eaLnBrk="1" fontAlgn="base" hangingPunct="1">
        <a:spcBef>
          <a:spcPct val="0"/>
        </a:spcBef>
        <a:spcAft>
          <a:spcPct val="0"/>
        </a:spcAft>
        <a:defRPr sz="3200" b="1">
          <a:solidFill>
            <a:srgbClr val="2877C4"/>
          </a:solidFill>
          <a:latin typeface="Arial" charset="0"/>
        </a:defRPr>
      </a:lvl6pPr>
      <a:lvl7pPr marL="911262" algn="l" rtl="0" eaLnBrk="1" fontAlgn="base" hangingPunct="1">
        <a:spcBef>
          <a:spcPct val="0"/>
        </a:spcBef>
        <a:spcAft>
          <a:spcPct val="0"/>
        </a:spcAft>
        <a:defRPr sz="3200" b="1">
          <a:solidFill>
            <a:srgbClr val="2877C4"/>
          </a:solidFill>
          <a:latin typeface="Arial" charset="0"/>
        </a:defRPr>
      </a:lvl7pPr>
      <a:lvl8pPr marL="1366896" algn="l" rtl="0" eaLnBrk="1" fontAlgn="base" hangingPunct="1">
        <a:spcBef>
          <a:spcPct val="0"/>
        </a:spcBef>
        <a:spcAft>
          <a:spcPct val="0"/>
        </a:spcAft>
        <a:defRPr sz="3200" b="1">
          <a:solidFill>
            <a:srgbClr val="2877C4"/>
          </a:solidFill>
          <a:latin typeface="Arial" charset="0"/>
        </a:defRPr>
      </a:lvl8pPr>
      <a:lvl9pPr marL="1822528"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9399" indent="-22781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3439" indent="-22622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8705" indent="-234140"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48753" indent="-226225" algn="l" rtl="0" eaLnBrk="1" fontAlgn="base" hangingPunct="1">
        <a:lnSpc>
          <a:spcPct val="115000"/>
        </a:lnSpc>
        <a:spcBef>
          <a:spcPct val="20000"/>
        </a:spcBef>
        <a:spcAft>
          <a:spcPct val="0"/>
        </a:spcAft>
        <a:buChar char="»"/>
        <a:defRPr sz="2100">
          <a:solidFill>
            <a:srgbClr val="000000"/>
          </a:solidFill>
          <a:latin typeface="+mn-lt"/>
        </a:defRPr>
      </a:lvl5pPr>
      <a:lvl6pPr marL="2504383" indent="-226225" algn="l" rtl="0" eaLnBrk="1" fontAlgn="base" hangingPunct="1">
        <a:lnSpc>
          <a:spcPct val="115000"/>
        </a:lnSpc>
        <a:spcBef>
          <a:spcPct val="20000"/>
        </a:spcBef>
        <a:spcAft>
          <a:spcPct val="0"/>
        </a:spcAft>
        <a:buChar char="»"/>
        <a:defRPr sz="2100">
          <a:solidFill>
            <a:srgbClr val="000000"/>
          </a:solidFill>
          <a:latin typeface="+mn-lt"/>
        </a:defRPr>
      </a:lvl6pPr>
      <a:lvl7pPr marL="2960012" indent="-226225" algn="l" rtl="0" eaLnBrk="1" fontAlgn="base" hangingPunct="1">
        <a:lnSpc>
          <a:spcPct val="115000"/>
        </a:lnSpc>
        <a:spcBef>
          <a:spcPct val="20000"/>
        </a:spcBef>
        <a:spcAft>
          <a:spcPct val="0"/>
        </a:spcAft>
        <a:buChar char="»"/>
        <a:defRPr sz="2100">
          <a:solidFill>
            <a:srgbClr val="000000"/>
          </a:solidFill>
          <a:latin typeface="+mn-lt"/>
        </a:defRPr>
      </a:lvl7pPr>
      <a:lvl8pPr marL="3415645" indent="-226225" algn="l" rtl="0" eaLnBrk="1" fontAlgn="base" hangingPunct="1">
        <a:lnSpc>
          <a:spcPct val="115000"/>
        </a:lnSpc>
        <a:spcBef>
          <a:spcPct val="20000"/>
        </a:spcBef>
        <a:spcAft>
          <a:spcPct val="0"/>
        </a:spcAft>
        <a:buChar char="»"/>
        <a:defRPr sz="2100">
          <a:solidFill>
            <a:srgbClr val="000000"/>
          </a:solidFill>
          <a:latin typeface="+mn-lt"/>
        </a:defRPr>
      </a:lvl8pPr>
      <a:lvl9pPr marL="3871272" indent="-22622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1262" rtl="0" eaLnBrk="1" latinLnBrk="0" hangingPunct="1">
        <a:defRPr sz="1900" kern="1200">
          <a:solidFill>
            <a:schemeClr val="tx1"/>
          </a:solidFill>
          <a:latin typeface="+mn-lt"/>
          <a:ea typeface="+mn-ea"/>
          <a:cs typeface="+mn-cs"/>
        </a:defRPr>
      </a:lvl1pPr>
      <a:lvl2pPr marL="455624" algn="l" defTabSz="911262" rtl="0" eaLnBrk="1" latinLnBrk="0" hangingPunct="1">
        <a:defRPr sz="1900" kern="1200">
          <a:solidFill>
            <a:schemeClr val="tx1"/>
          </a:solidFill>
          <a:latin typeface="+mn-lt"/>
          <a:ea typeface="+mn-ea"/>
          <a:cs typeface="+mn-cs"/>
        </a:defRPr>
      </a:lvl2pPr>
      <a:lvl3pPr marL="911262" algn="l" defTabSz="911262" rtl="0" eaLnBrk="1" latinLnBrk="0" hangingPunct="1">
        <a:defRPr sz="1900" kern="1200">
          <a:solidFill>
            <a:schemeClr val="tx1"/>
          </a:solidFill>
          <a:latin typeface="+mn-lt"/>
          <a:ea typeface="+mn-ea"/>
          <a:cs typeface="+mn-cs"/>
        </a:defRPr>
      </a:lvl3pPr>
      <a:lvl4pPr marL="1366896" algn="l" defTabSz="911262" rtl="0" eaLnBrk="1" latinLnBrk="0" hangingPunct="1">
        <a:defRPr sz="1900" kern="1200">
          <a:solidFill>
            <a:schemeClr val="tx1"/>
          </a:solidFill>
          <a:latin typeface="+mn-lt"/>
          <a:ea typeface="+mn-ea"/>
          <a:cs typeface="+mn-cs"/>
        </a:defRPr>
      </a:lvl4pPr>
      <a:lvl5pPr marL="1822528" algn="l" defTabSz="911262" rtl="0" eaLnBrk="1" latinLnBrk="0" hangingPunct="1">
        <a:defRPr sz="1900" kern="1200">
          <a:solidFill>
            <a:schemeClr val="tx1"/>
          </a:solidFill>
          <a:latin typeface="+mn-lt"/>
          <a:ea typeface="+mn-ea"/>
          <a:cs typeface="+mn-cs"/>
        </a:defRPr>
      </a:lvl5pPr>
      <a:lvl6pPr marL="2278152" algn="l" defTabSz="911262" rtl="0" eaLnBrk="1" latinLnBrk="0" hangingPunct="1">
        <a:defRPr sz="1900" kern="1200">
          <a:solidFill>
            <a:schemeClr val="tx1"/>
          </a:solidFill>
          <a:latin typeface="+mn-lt"/>
          <a:ea typeface="+mn-ea"/>
          <a:cs typeface="+mn-cs"/>
        </a:defRPr>
      </a:lvl6pPr>
      <a:lvl7pPr marL="2733784" algn="l" defTabSz="911262" rtl="0" eaLnBrk="1" latinLnBrk="0" hangingPunct="1">
        <a:defRPr sz="1900" kern="1200">
          <a:solidFill>
            <a:schemeClr val="tx1"/>
          </a:solidFill>
          <a:latin typeface="+mn-lt"/>
          <a:ea typeface="+mn-ea"/>
          <a:cs typeface="+mn-cs"/>
        </a:defRPr>
      </a:lvl7pPr>
      <a:lvl8pPr marL="3189411" algn="l" defTabSz="911262" rtl="0" eaLnBrk="1" latinLnBrk="0" hangingPunct="1">
        <a:defRPr sz="1900" kern="1200">
          <a:solidFill>
            <a:schemeClr val="tx1"/>
          </a:solidFill>
          <a:latin typeface="+mn-lt"/>
          <a:ea typeface="+mn-ea"/>
          <a:cs typeface="+mn-cs"/>
        </a:defRPr>
      </a:lvl8pPr>
      <a:lvl9pPr marL="3645043" algn="l" defTabSz="911262" rtl="0" eaLnBrk="1" latinLnBrk="0" hangingPunct="1">
        <a:defRPr sz="19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i="0" dirty="0">
                <a:solidFill>
                  <a:srgbClr val="4D4F58"/>
                </a:solidFill>
                <a:latin typeface="Arial" charset="0"/>
                <a:ea typeface="+mn-ea"/>
              </a:rPr>
              <a:t>*</a:t>
            </a:r>
          </a:p>
        </p:txBody>
      </p:sp>
    </p:spTree>
    <p:extLst>
      <p:ext uri="{BB962C8B-B14F-4D97-AF65-F5344CB8AC3E}">
        <p14:creationId xmlns:p14="http://schemas.microsoft.com/office/powerpoint/2010/main" val="328734457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1050"/>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326565" tIns="134468" rIns="326565" bIns="134468"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775" tIns="192097" rIns="345775" bIns="19209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17080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Lst>
  <p:hf sldNum="0" hdr="0" dt="0"/>
  <p:txStyles>
    <p:titleStyle>
      <a:lvl1pPr marL="1143913" indent="-1143913"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884" algn="l" rtl="0" eaLnBrk="1" fontAlgn="base" hangingPunct="1">
        <a:spcBef>
          <a:spcPct val="0"/>
        </a:spcBef>
        <a:spcAft>
          <a:spcPct val="0"/>
        </a:spcAft>
        <a:defRPr sz="3200" b="1">
          <a:solidFill>
            <a:srgbClr val="2877C4"/>
          </a:solidFill>
          <a:latin typeface="Arial" charset="0"/>
        </a:defRPr>
      </a:lvl6pPr>
      <a:lvl7pPr marL="913770" algn="l" rtl="0" eaLnBrk="1" fontAlgn="base" hangingPunct="1">
        <a:spcBef>
          <a:spcPct val="0"/>
        </a:spcBef>
        <a:spcAft>
          <a:spcPct val="0"/>
        </a:spcAft>
        <a:defRPr sz="3200" b="1">
          <a:solidFill>
            <a:srgbClr val="2877C4"/>
          </a:solidFill>
          <a:latin typeface="Arial" charset="0"/>
        </a:defRPr>
      </a:lvl7pPr>
      <a:lvl8pPr marL="1370659" algn="l" rtl="0" eaLnBrk="1" fontAlgn="base" hangingPunct="1">
        <a:spcBef>
          <a:spcPct val="0"/>
        </a:spcBef>
        <a:spcAft>
          <a:spcPct val="0"/>
        </a:spcAft>
        <a:defRPr sz="3200" b="1">
          <a:solidFill>
            <a:srgbClr val="2877C4"/>
          </a:solidFill>
          <a:latin typeface="Arial" charset="0"/>
        </a:defRPr>
      </a:lvl8pPr>
      <a:lvl9pPr marL="1827545"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30029" indent="-228443"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85327" indent="-226855"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92812" indent="-234788"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4400" indent="-226855" algn="l" rtl="0" eaLnBrk="1" fontAlgn="base" hangingPunct="1">
        <a:lnSpc>
          <a:spcPct val="115000"/>
        </a:lnSpc>
        <a:spcBef>
          <a:spcPct val="20000"/>
        </a:spcBef>
        <a:spcAft>
          <a:spcPct val="0"/>
        </a:spcAft>
        <a:buChar char="»"/>
        <a:defRPr sz="2100">
          <a:solidFill>
            <a:srgbClr val="000000"/>
          </a:solidFill>
          <a:latin typeface="+mn-lt"/>
        </a:defRPr>
      </a:lvl5pPr>
      <a:lvl6pPr marL="2511286" indent="-226855" algn="l" rtl="0" eaLnBrk="1" fontAlgn="base" hangingPunct="1">
        <a:lnSpc>
          <a:spcPct val="115000"/>
        </a:lnSpc>
        <a:spcBef>
          <a:spcPct val="20000"/>
        </a:spcBef>
        <a:spcAft>
          <a:spcPct val="0"/>
        </a:spcAft>
        <a:buChar char="»"/>
        <a:defRPr sz="2100">
          <a:solidFill>
            <a:srgbClr val="000000"/>
          </a:solidFill>
          <a:latin typeface="+mn-lt"/>
        </a:defRPr>
      </a:lvl6pPr>
      <a:lvl7pPr marL="2968170" indent="-226855" algn="l" rtl="0" eaLnBrk="1" fontAlgn="base" hangingPunct="1">
        <a:lnSpc>
          <a:spcPct val="115000"/>
        </a:lnSpc>
        <a:spcBef>
          <a:spcPct val="20000"/>
        </a:spcBef>
        <a:spcAft>
          <a:spcPct val="0"/>
        </a:spcAft>
        <a:buChar char="»"/>
        <a:defRPr sz="2100">
          <a:solidFill>
            <a:srgbClr val="000000"/>
          </a:solidFill>
          <a:latin typeface="+mn-lt"/>
        </a:defRPr>
      </a:lvl7pPr>
      <a:lvl8pPr marL="3425056" indent="-226855" algn="l" rtl="0" eaLnBrk="1" fontAlgn="base" hangingPunct="1">
        <a:lnSpc>
          <a:spcPct val="115000"/>
        </a:lnSpc>
        <a:spcBef>
          <a:spcPct val="20000"/>
        </a:spcBef>
        <a:spcAft>
          <a:spcPct val="0"/>
        </a:spcAft>
        <a:buChar char="»"/>
        <a:defRPr sz="2100">
          <a:solidFill>
            <a:srgbClr val="000000"/>
          </a:solidFill>
          <a:latin typeface="+mn-lt"/>
        </a:defRPr>
      </a:lvl8pPr>
      <a:lvl9pPr marL="3881940" indent="-226855"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3770" rtl="0" eaLnBrk="1" latinLnBrk="0" hangingPunct="1">
        <a:defRPr sz="1900" kern="1200">
          <a:solidFill>
            <a:schemeClr val="tx1"/>
          </a:solidFill>
          <a:latin typeface="+mn-lt"/>
          <a:ea typeface="+mn-ea"/>
          <a:cs typeface="+mn-cs"/>
        </a:defRPr>
      </a:lvl1pPr>
      <a:lvl2pPr marL="456884" algn="l" defTabSz="913770" rtl="0" eaLnBrk="1" latinLnBrk="0" hangingPunct="1">
        <a:defRPr sz="1900" kern="1200">
          <a:solidFill>
            <a:schemeClr val="tx1"/>
          </a:solidFill>
          <a:latin typeface="+mn-lt"/>
          <a:ea typeface="+mn-ea"/>
          <a:cs typeface="+mn-cs"/>
        </a:defRPr>
      </a:lvl2pPr>
      <a:lvl3pPr marL="913770" algn="l" defTabSz="913770" rtl="0" eaLnBrk="1" latinLnBrk="0" hangingPunct="1">
        <a:defRPr sz="1900" kern="1200">
          <a:solidFill>
            <a:schemeClr val="tx1"/>
          </a:solidFill>
          <a:latin typeface="+mn-lt"/>
          <a:ea typeface="+mn-ea"/>
          <a:cs typeface="+mn-cs"/>
        </a:defRPr>
      </a:lvl3pPr>
      <a:lvl4pPr marL="1370659" algn="l" defTabSz="913770" rtl="0" eaLnBrk="1" latinLnBrk="0" hangingPunct="1">
        <a:defRPr sz="1900" kern="1200">
          <a:solidFill>
            <a:schemeClr val="tx1"/>
          </a:solidFill>
          <a:latin typeface="+mn-lt"/>
          <a:ea typeface="+mn-ea"/>
          <a:cs typeface="+mn-cs"/>
        </a:defRPr>
      </a:lvl4pPr>
      <a:lvl5pPr marL="1827545" algn="l" defTabSz="913770" rtl="0" eaLnBrk="1" latinLnBrk="0" hangingPunct="1">
        <a:defRPr sz="1900" kern="1200">
          <a:solidFill>
            <a:schemeClr val="tx1"/>
          </a:solidFill>
          <a:latin typeface="+mn-lt"/>
          <a:ea typeface="+mn-ea"/>
          <a:cs typeface="+mn-cs"/>
        </a:defRPr>
      </a:lvl5pPr>
      <a:lvl6pPr marL="2284429" algn="l" defTabSz="913770" rtl="0" eaLnBrk="1" latinLnBrk="0" hangingPunct="1">
        <a:defRPr sz="1900" kern="1200">
          <a:solidFill>
            <a:schemeClr val="tx1"/>
          </a:solidFill>
          <a:latin typeface="+mn-lt"/>
          <a:ea typeface="+mn-ea"/>
          <a:cs typeface="+mn-cs"/>
        </a:defRPr>
      </a:lvl6pPr>
      <a:lvl7pPr marL="2741315" algn="l" defTabSz="913770" rtl="0" eaLnBrk="1" latinLnBrk="0" hangingPunct="1">
        <a:defRPr sz="1900" kern="1200">
          <a:solidFill>
            <a:schemeClr val="tx1"/>
          </a:solidFill>
          <a:latin typeface="+mn-lt"/>
          <a:ea typeface="+mn-ea"/>
          <a:cs typeface="+mn-cs"/>
        </a:defRPr>
      </a:lvl7pPr>
      <a:lvl8pPr marL="3198199" algn="l" defTabSz="913770" rtl="0" eaLnBrk="1" latinLnBrk="0" hangingPunct="1">
        <a:defRPr sz="1900" kern="1200">
          <a:solidFill>
            <a:schemeClr val="tx1"/>
          </a:solidFill>
          <a:latin typeface="+mn-lt"/>
          <a:ea typeface="+mn-ea"/>
          <a:cs typeface="+mn-cs"/>
        </a:defRPr>
      </a:lvl8pPr>
      <a:lvl9pPr marL="3655085" algn="l" defTabSz="913770" rtl="0" eaLnBrk="1" latinLnBrk="0" hangingPunct="1">
        <a:defRPr sz="19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62" tIns="45331" rIns="90662" bIns="45331" anchor="ctr"/>
          <a:lstStyle/>
          <a:p>
            <a:endParaRPr lang="en-US" sz="2700" dirty="0">
              <a:solidFill>
                <a:srgbClr val="000000"/>
              </a:solidFill>
            </a:endParaRPr>
          </a:p>
        </p:txBody>
      </p:sp>
      <p:sp>
        <p:nvSpPr>
          <p:cNvPr id="1026" name="Rectangle 2"/>
          <p:cNvSpPr>
            <a:spLocks noGrp="1" noChangeArrowheads="1"/>
          </p:cNvSpPr>
          <p:nvPr>
            <p:ph type="title"/>
          </p:nvPr>
        </p:nvSpPr>
        <p:spPr bwMode="auto">
          <a:xfrm>
            <a:off x="5867400" y="0"/>
            <a:ext cx="304800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419599"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lvl1pPr algn="ctr">
              <a:defRPr sz="800" i="0"/>
            </a:lvl1pPr>
          </a:lstStyle>
          <a:p>
            <a:endParaRPr lang="en-US" altLang="en-US" dirty="0">
              <a:solidFill>
                <a:srgbClr val="000000"/>
              </a:solidFill>
            </a:endParaRPr>
          </a:p>
        </p:txBody>
      </p:sp>
      <p:pic>
        <p:nvPicPr>
          <p:cNvPr id="1034" name="Picture 10" descr="PEA_RGB_bluebg-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7618"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76267" y="179413"/>
            <a:ext cx="5867401" cy="71479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62" tIns="45331" rIns="90662" bIns="45331">
            <a:spAutoFit/>
          </a:bodyPr>
          <a:lstStyle/>
          <a:p>
            <a:pPr>
              <a:lnSpc>
                <a:spcPct val="50000"/>
              </a:lnSpc>
              <a:spcBef>
                <a:spcPct val="50000"/>
              </a:spcBef>
            </a:pPr>
            <a:r>
              <a:rPr lang="en-US" altLang="en-US" sz="2700" b="1" i="0" dirty="0">
                <a:solidFill>
                  <a:srgbClr val="5D88A2"/>
                </a:solidFill>
                <a:effectLst>
                  <a:outerShdw blurRad="38100" dist="38100" dir="2700000" algn="tl">
                    <a:srgbClr val="C0C0C0"/>
                  </a:outerShdw>
                </a:effectLst>
                <a:ea typeface="ヒラギノ角ゴ Pro W3" pitchFamily="28" charset="-128"/>
              </a:rPr>
              <a:t>9.2 Naming and Writing </a:t>
            </a:r>
          </a:p>
          <a:p>
            <a:pPr>
              <a:lnSpc>
                <a:spcPct val="50000"/>
              </a:lnSpc>
              <a:spcBef>
                <a:spcPct val="50000"/>
              </a:spcBef>
            </a:pPr>
            <a:r>
              <a:rPr lang="en-US" altLang="en-US" sz="2700" b="1" i="0" dirty="0">
                <a:solidFill>
                  <a:srgbClr val="5D88A2"/>
                </a:solidFill>
                <a:effectLst>
                  <a:outerShdw blurRad="38100" dist="38100" dir="2700000" algn="tl">
                    <a:srgbClr val="C0C0C0"/>
                  </a:outerShdw>
                </a:effectLst>
                <a:ea typeface="ヒラギノ角ゴ Pro W3" pitchFamily="28" charset="-128"/>
              </a:rPr>
              <a:t>Formulas for Ionic Compounds</a:t>
            </a:r>
          </a:p>
        </p:txBody>
      </p:sp>
      <p:sp>
        <p:nvSpPr>
          <p:cNvPr id="1037" name="Text Box 13"/>
          <p:cNvSpPr txBox="1">
            <a:spLocks noChangeArrowheads="1"/>
          </p:cNvSpPr>
          <p:nvPr/>
        </p:nvSpPr>
        <p:spPr bwMode="auto">
          <a:xfrm>
            <a:off x="0" y="6400831"/>
            <a:ext cx="1371600" cy="4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62" tIns="45331" rIns="90662" bIns="45331">
            <a:spAutoFit/>
          </a:bodyPr>
          <a:lstStyle/>
          <a:p>
            <a:pPr>
              <a:spcBef>
                <a:spcPct val="50000"/>
              </a:spcBef>
            </a:pPr>
            <a:endParaRPr lang="en-US" altLang="en-US" i="0" dirty="0">
              <a:solidFill>
                <a:srgbClr val="000000"/>
              </a:solidFill>
            </a:endParaRPr>
          </a:p>
        </p:txBody>
      </p:sp>
      <p:sp>
        <p:nvSpPr>
          <p:cNvPr id="1038" name="Text Box 14"/>
          <p:cNvSpPr txBox="1">
            <a:spLocks noChangeArrowheads="1"/>
          </p:cNvSpPr>
          <p:nvPr/>
        </p:nvSpPr>
        <p:spPr bwMode="auto">
          <a:xfrm>
            <a:off x="76200" y="6521478"/>
            <a:ext cx="1524000" cy="35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62" tIns="45331" rIns="90662" bIns="45331">
            <a:spAutoFit/>
          </a:bodyPr>
          <a:lstStyle/>
          <a:p>
            <a:pPr>
              <a:spcBef>
                <a:spcPct val="50000"/>
              </a:spcBef>
            </a:pPr>
            <a:fld id="{97CBDB1A-8A88-4333-8EE1-6B2CBDC24661}" type="slidenum">
              <a:rPr lang="en-US" altLang="en-US" sz="1700" i="0">
                <a:solidFill>
                  <a:srgbClr val="000000"/>
                </a:solidFill>
              </a:rPr>
              <a:pPr>
                <a:spcBef>
                  <a:spcPct val="50000"/>
                </a:spcBef>
              </a:pPr>
              <a:t>‹#›</a:t>
            </a:fld>
            <a:endParaRPr lang="en-US" altLang="en-US" sz="1700" i="0" dirty="0">
              <a:solidFill>
                <a:srgbClr val="000000"/>
              </a:solidFill>
            </a:endParaRPr>
          </a:p>
        </p:txBody>
      </p:sp>
      <p:sp>
        <p:nvSpPr>
          <p:cNvPr id="1040" name="Rectangle 16"/>
          <p:cNvSpPr>
            <a:spLocks noChangeArrowheads="1"/>
          </p:cNvSpPr>
          <p:nvPr/>
        </p:nvSpPr>
        <p:spPr bwMode="auto">
          <a:xfrm>
            <a:off x="5480082" y="90528"/>
            <a:ext cx="542167" cy="83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r>
              <a:rPr lang="en-US" altLang="en-US" sz="4800" b="1" i="0" dirty="0">
                <a:solidFill>
                  <a:srgbClr val="5D88A2"/>
                </a:solidFill>
                <a:effectLst>
                  <a:outerShdw blurRad="38100" dist="38100" dir="2700000" algn="tl">
                    <a:srgbClr val="C0C0C0"/>
                  </a:outerShdw>
                </a:effectLst>
                <a:ea typeface="ヒラギノ角ゴ Pro W3" pitchFamily="28" charset="-128"/>
              </a:rPr>
              <a:t>&gt;</a:t>
            </a:r>
            <a:endParaRPr lang="en-US" altLang="en-US" sz="2700" b="1" i="0" dirty="0">
              <a:solidFill>
                <a:srgbClr val="5D88A2"/>
              </a:solidFill>
              <a:effectLst>
                <a:outerShdw blurRad="38100" dist="38100" dir="2700000" algn="tl">
                  <a:srgbClr val="C0C0C0"/>
                </a:outerShdw>
              </a:effectLst>
              <a:ea typeface="ヒラギノ角ゴ Pro W3" pitchFamily="28" charset="-128"/>
            </a:endParaRPr>
          </a:p>
        </p:txBody>
      </p:sp>
    </p:spTree>
    <p:extLst>
      <p:ext uri="{BB962C8B-B14F-4D97-AF65-F5344CB8AC3E}">
        <p14:creationId xmlns:p14="http://schemas.microsoft.com/office/powerpoint/2010/main" val="2489836863"/>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686" rtl="0" eaLnBrk="1" latinLnBrk="0" hangingPunct="1">
        <a:defRPr sz="1900" kern="1200">
          <a:solidFill>
            <a:schemeClr val="tx1"/>
          </a:solidFill>
          <a:latin typeface="+mn-lt"/>
          <a:ea typeface="+mn-ea"/>
          <a:cs typeface="+mn-cs"/>
        </a:defRPr>
      </a:lvl1pPr>
      <a:lvl2pPr marL="453340" algn="l" defTabSz="906686" rtl="0" eaLnBrk="1" latinLnBrk="0" hangingPunct="1">
        <a:defRPr sz="1900" kern="1200">
          <a:solidFill>
            <a:schemeClr val="tx1"/>
          </a:solidFill>
          <a:latin typeface="+mn-lt"/>
          <a:ea typeface="+mn-ea"/>
          <a:cs typeface="+mn-cs"/>
        </a:defRPr>
      </a:lvl2pPr>
      <a:lvl3pPr marL="906686" algn="l" defTabSz="906686" rtl="0" eaLnBrk="1" latinLnBrk="0" hangingPunct="1">
        <a:defRPr sz="1900" kern="1200">
          <a:solidFill>
            <a:schemeClr val="tx1"/>
          </a:solidFill>
          <a:latin typeface="+mn-lt"/>
          <a:ea typeface="+mn-ea"/>
          <a:cs typeface="+mn-cs"/>
        </a:defRPr>
      </a:lvl3pPr>
      <a:lvl4pPr marL="1360020" algn="l" defTabSz="906686" rtl="0" eaLnBrk="1" latinLnBrk="0" hangingPunct="1">
        <a:defRPr sz="1900" kern="1200">
          <a:solidFill>
            <a:schemeClr val="tx1"/>
          </a:solidFill>
          <a:latin typeface="+mn-lt"/>
          <a:ea typeface="+mn-ea"/>
          <a:cs typeface="+mn-cs"/>
        </a:defRPr>
      </a:lvl4pPr>
      <a:lvl5pPr marL="1813364" algn="l" defTabSz="906686" rtl="0" eaLnBrk="1" latinLnBrk="0" hangingPunct="1">
        <a:defRPr sz="1900" kern="1200">
          <a:solidFill>
            <a:schemeClr val="tx1"/>
          </a:solidFill>
          <a:latin typeface="+mn-lt"/>
          <a:ea typeface="+mn-ea"/>
          <a:cs typeface="+mn-cs"/>
        </a:defRPr>
      </a:lvl5pPr>
      <a:lvl6pPr marL="2266698" algn="l" defTabSz="906686" rtl="0" eaLnBrk="1" latinLnBrk="0" hangingPunct="1">
        <a:defRPr sz="1900" kern="1200">
          <a:solidFill>
            <a:schemeClr val="tx1"/>
          </a:solidFill>
          <a:latin typeface="+mn-lt"/>
          <a:ea typeface="+mn-ea"/>
          <a:cs typeface="+mn-cs"/>
        </a:defRPr>
      </a:lvl6pPr>
      <a:lvl7pPr marL="2720028" algn="l" defTabSz="906686" rtl="0" eaLnBrk="1" latinLnBrk="0" hangingPunct="1">
        <a:defRPr sz="1900" kern="1200">
          <a:solidFill>
            <a:schemeClr val="tx1"/>
          </a:solidFill>
          <a:latin typeface="+mn-lt"/>
          <a:ea typeface="+mn-ea"/>
          <a:cs typeface="+mn-cs"/>
        </a:defRPr>
      </a:lvl7pPr>
      <a:lvl8pPr marL="3173359" algn="l" defTabSz="906686" rtl="0" eaLnBrk="1" latinLnBrk="0" hangingPunct="1">
        <a:defRPr sz="1900" kern="1200">
          <a:solidFill>
            <a:schemeClr val="tx1"/>
          </a:solidFill>
          <a:latin typeface="+mn-lt"/>
          <a:ea typeface="+mn-ea"/>
          <a:cs typeface="+mn-cs"/>
        </a:defRPr>
      </a:lvl8pPr>
      <a:lvl9pPr marL="3626703" algn="l" defTabSz="90668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 y="53"/>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p:nvSpPr>
        <p:spPr bwMode="auto">
          <a:xfrm>
            <a:off x="8"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0662" tIns="45331" rIns="90662" bIns="45331" anchor="ctr"/>
          <a:lstStyle/>
          <a:p>
            <a:endParaRPr lang="en-US" sz="2700" dirty="0">
              <a:solidFill>
                <a:srgbClr val="000000"/>
              </a:solidFill>
            </a:endParaRPr>
          </a:p>
        </p:txBody>
      </p:sp>
      <p:sp>
        <p:nvSpPr>
          <p:cNvPr id="1026" name="Rectangle 2"/>
          <p:cNvSpPr>
            <a:spLocks noGrp="1" noChangeArrowheads="1"/>
          </p:cNvSpPr>
          <p:nvPr>
            <p:ph type="title"/>
          </p:nvPr>
        </p:nvSpPr>
        <p:spPr bwMode="auto">
          <a:xfrm>
            <a:off x="5867400" y="0"/>
            <a:ext cx="3048001"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8"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419599" y="6629400"/>
            <a:ext cx="4038601"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lvl1pPr algn="ctr">
              <a:defRPr sz="800" i="0"/>
            </a:lvl1pPr>
          </a:lstStyle>
          <a:p>
            <a:endParaRPr lang="en-US" altLang="en-US" dirty="0">
              <a:solidFill>
                <a:srgbClr val="000000"/>
              </a:solidFill>
            </a:endParaRPr>
          </a:p>
        </p:txBody>
      </p:sp>
      <p:pic>
        <p:nvPicPr>
          <p:cNvPr id="1034" name="Picture 10" descr="PEA_RGB_bluebg-small"/>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37618"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76267" y="179413"/>
            <a:ext cx="5867401" cy="714795"/>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0662" tIns="45331" rIns="90662" bIns="45331">
            <a:spAutoFit/>
          </a:bodyPr>
          <a:lstStyle/>
          <a:p>
            <a:pPr>
              <a:lnSpc>
                <a:spcPct val="50000"/>
              </a:lnSpc>
              <a:spcBef>
                <a:spcPct val="50000"/>
              </a:spcBef>
            </a:pPr>
            <a:r>
              <a:rPr lang="en-US" altLang="en-US" sz="2700" b="1" i="0" dirty="0">
                <a:solidFill>
                  <a:srgbClr val="5D88A2"/>
                </a:solidFill>
                <a:effectLst>
                  <a:outerShdw blurRad="38100" dist="38100" dir="2700000" algn="tl">
                    <a:srgbClr val="C0C0C0"/>
                  </a:outerShdw>
                </a:effectLst>
                <a:ea typeface="ヒラギノ角ゴ Pro W3" pitchFamily="28" charset="-128"/>
              </a:rPr>
              <a:t>9.2 Naming and Writing </a:t>
            </a:r>
          </a:p>
          <a:p>
            <a:pPr>
              <a:lnSpc>
                <a:spcPct val="50000"/>
              </a:lnSpc>
              <a:spcBef>
                <a:spcPct val="50000"/>
              </a:spcBef>
            </a:pPr>
            <a:r>
              <a:rPr lang="en-US" altLang="en-US" sz="2700" b="1" i="0" dirty="0">
                <a:solidFill>
                  <a:srgbClr val="5D88A2"/>
                </a:solidFill>
                <a:effectLst>
                  <a:outerShdw blurRad="38100" dist="38100" dir="2700000" algn="tl">
                    <a:srgbClr val="C0C0C0"/>
                  </a:outerShdw>
                </a:effectLst>
                <a:ea typeface="ヒラギノ角ゴ Pro W3" pitchFamily="28" charset="-128"/>
              </a:rPr>
              <a:t>Formulas for Ionic Compounds</a:t>
            </a:r>
          </a:p>
        </p:txBody>
      </p:sp>
      <p:sp>
        <p:nvSpPr>
          <p:cNvPr id="1037" name="Text Box 13"/>
          <p:cNvSpPr txBox="1">
            <a:spLocks noChangeArrowheads="1"/>
          </p:cNvSpPr>
          <p:nvPr/>
        </p:nvSpPr>
        <p:spPr bwMode="auto">
          <a:xfrm>
            <a:off x="0" y="6400831"/>
            <a:ext cx="1371600" cy="4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62" tIns="45331" rIns="90662" bIns="45331">
            <a:spAutoFit/>
          </a:bodyPr>
          <a:lstStyle/>
          <a:p>
            <a:pPr>
              <a:spcBef>
                <a:spcPct val="50000"/>
              </a:spcBef>
            </a:pPr>
            <a:endParaRPr lang="en-US" altLang="en-US" i="0" dirty="0">
              <a:solidFill>
                <a:srgbClr val="000000"/>
              </a:solidFill>
            </a:endParaRPr>
          </a:p>
        </p:txBody>
      </p:sp>
      <p:sp>
        <p:nvSpPr>
          <p:cNvPr id="1038" name="Text Box 14"/>
          <p:cNvSpPr txBox="1">
            <a:spLocks noChangeArrowheads="1"/>
          </p:cNvSpPr>
          <p:nvPr/>
        </p:nvSpPr>
        <p:spPr bwMode="auto">
          <a:xfrm>
            <a:off x="76200" y="6521478"/>
            <a:ext cx="1524000" cy="353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0662" tIns="45331" rIns="90662" bIns="45331">
            <a:spAutoFit/>
          </a:bodyPr>
          <a:lstStyle/>
          <a:p>
            <a:pPr>
              <a:spcBef>
                <a:spcPct val="50000"/>
              </a:spcBef>
            </a:pPr>
            <a:fld id="{97CBDB1A-8A88-4333-8EE1-6B2CBDC24661}" type="slidenum">
              <a:rPr lang="en-US" altLang="en-US" sz="1700" i="0">
                <a:solidFill>
                  <a:srgbClr val="000000"/>
                </a:solidFill>
              </a:rPr>
              <a:pPr>
                <a:spcBef>
                  <a:spcPct val="50000"/>
                </a:spcBef>
              </a:pPr>
              <a:t>‹#›</a:t>
            </a:fld>
            <a:endParaRPr lang="en-US" altLang="en-US" sz="1700" i="0" dirty="0">
              <a:solidFill>
                <a:srgbClr val="000000"/>
              </a:solidFill>
            </a:endParaRPr>
          </a:p>
        </p:txBody>
      </p:sp>
      <p:sp>
        <p:nvSpPr>
          <p:cNvPr id="1040" name="Rectangle 16"/>
          <p:cNvSpPr>
            <a:spLocks noChangeArrowheads="1"/>
          </p:cNvSpPr>
          <p:nvPr/>
        </p:nvSpPr>
        <p:spPr bwMode="auto">
          <a:xfrm>
            <a:off x="5480082" y="90528"/>
            <a:ext cx="542167" cy="830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r>
              <a:rPr lang="en-US" altLang="en-US" sz="4800" b="1" i="0" dirty="0">
                <a:solidFill>
                  <a:srgbClr val="5D88A2"/>
                </a:solidFill>
                <a:effectLst>
                  <a:outerShdw blurRad="38100" dist="38100" dir="2700000" algn="tl">
                    <a:srgbClr val="C0C0C0"/>
                  </a:outerShdw>
                </a:effectLst>
                <a:ea typeface="ヒラギノ角ゴ Pro W3" pitchFamily="28" charset="-128"/>
              </a:rPr>
              <a:t>&gt;</a:t>
            </a:r>
            <a:endParaRPr lang="en-US" altLang="en-US" sz="2700" b="1" i="0" dirty="0">
              <a:solidFill>
                <a:srgbClr val="5D88A2"/>
              </a:solidFill>
              <a:effectLst>
                <a:outerShdw blurRad="38100" dist="38100" dir="2700000" algn="tl">
                  <a:srgbClr val="C0C0C0"/>
                </a:outerShdw>
              </a:effectLst>
              <a:ea typeface="ヒラギノ角ゴ Pro W3" pitchFamily="28" charset="-128"/>
            </a:endParaRPr>
          </a:p>
        </p:txBody>
      </p:sp>
    </p:spTree>
    <p:extLst>
      <p:ext uri="{BB962C8B-B14F-4D97-AF65-F5344CB8AC3E}">
        <p14:creationId xmlns:p14="http://schemas.microsoft.com/office/powerpoint/2010/main" val="2719055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43" r:id="rId12"/>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06686" rtl="0" eaLnBrk="1" latinLnBrk="0" hangingPunct="1">
        <a:defRPr sz="1900" kern="1200">
          <a:solidFill>
            <a:schemeClr val="tx1"/>
          </a:solidFill>
          <a:latin typeface="+mn-lt"/>
          <a:ea typeface="+mn-ea"/>
          <a:cs typeface="+mn-cs"/>
        </a:defRPr>
      </a:lvl1pPr>
      <a:lvl2pPr marL="453340" algn="l" defTabSz="906686" rtl="0" eaLnBrk="1" latinLnBrk="0" hangingPunct="1">
        <a:defRPr sz="1900" kern="1200">
          <a:solidFill>
            <a:schemeClr val="tx1"/>
          </a:solidFill>
          <a:latin typeface="+mn-lt"/>
          <a:ea typeface="+mn-ea"/>
          <a:cs typeface="+mn-cs"/>
        </a:defRPr>
      </a:lvl2pPr>
      <a:lvl3pPr marL="906686" algn="l" defTabSz="906686" rtl="0" eaLnBrk="1" latinLnBrk="0" hangingPunct="1">
        <a:defRPr sz="1900" kern="1200">
          <a:solidFill>
            <a:schemeClr val="tx1"/>
          </a:solidFill>
          <a:latin typeface="+mn-lt"/>
          <a:ea typeface="+mn-ea"/>
          <a:cs typeface="+mn-cs"/>
        </a:defRPr>
      </a:lvl3pPr>
      <a:lvl4pPr marL="1360020" algn="l" defTabSz="906686" rtl="0" eaLnBrk="1" latinLnBrk="0" hangingPunct="1">
        <a:defRPr sz="1900" kern="1200">
          <a:solidFill>
            <a:schemeClr val="tx1"/>
          </a:solidFill>
          <a:latin typeface="+mn-lt"/>
          <a:ea typeface="+mn-ea"/>
          <a:cs typeface="+mn-cs"/>
        </a:defRPr>
      </a:lvl4pPr>
      <a:lvl5pPr marL="1813364" algn="l" defTabSz="906686" rtl="0" eaLnBrk="1" latinLnBrk="0" hangingPunct="1">
        <a:defRPr sz="1900" kern="1200">
          <a:solidFill>
            <a:schemeClr val="tx1"/>
          </a:solidFill>
          <a:latin typeface="+mn-lt"/>
          <a:ea typeface="+mn-ea"/>
          <a:cs typeface="+mn-cs"/>
        </a:defRPr>
      </a:lvl5pPr>
      <a:lvl6pPr marL="2266698" algn="l" defTabSz="906686" rtl="0" eaLnBrk="1" latinLnBrk="0" hangingPunct="1">
        <a:defRPr sz="1900" kern="1200">
          <a:solidFill>
            <a:schemeClr val="tx1"/>
          </a:solidFill>
          <a:latin typeface="+mn-lt"/>
          <a:ea typeface="+mn-ea"/>
          <a:cs typeface="+mn-cs"/>
        </a:defRPr>
      </a:lvl6pPr>
      <a:lvl7pPr marL="2720028" algn="l" defTabSz="906686" rtl="0" eaLnBrk="1" latinLnBrk="0" hangingPunct="1">
        <a:defRPr sz="1900" kern="1200">
          <a:solidFill>
            <a:schemeClr val="tx1"/>
          </a:solidFill>
          <a:latin typeface="+mn-lt"/>
          <a:ea typeface="+mn-ea"/>
          <a:cs typeface="+mn-cs"/>
        </a:defRPr>
      </a:lvl7pPr>
      <a:lvl8pPr marL="3173359" algn="l" defTabSz="906686" rtl="0" eaLnBrk="1" latinLnBrk="0" hangingPunct="1">
        <a:defRPr sz="1900" kern="1200">
          <a:solidFill>
            <a:schemeClr val="tx1"/>
          </a:solidFill>
          <a:latin typeface="+mn-lt"/>
          <a:ea typeface="+mn-ea"/>
          <a:cs typeface="+mn-cs"/>
        </a:defRPr>
      </a:lvl8pPr>
      <a:lvl9pPr marL="3626703" algn="l" defTabSz="906686" rtl="0" eaLnBrk="1" latinLnBrk="0" hangingPunct="1">
        <a:defRPr sz="19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 y="-10"/>
            <a:ext cx="9143996" cy="1377165"/>
          </a:xfrm>
          <a:prstGeom prst="rect">
            <a:avLst/>
          </a:prstGeom>
          <a:solidFill>
            <a:schemeClr val="accent4"/>
          </a:solidFill>
          <a:ln>
            <a:noFill/>
          </a:ln>
          <a:effectLst/>
        </p:spPr>
        <p:txBody>
          <a:bodyPr vert="horz" wrap="square" lIns="326116" tIns="134279" rIns="326116" bIns="134279"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8" y="1377155"/>
            <a:ext cx="9144000" cy="548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5298" tIns="191832" rIns="345298" bIns="191832"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97747" y="-702344"/>
            <a:ext cx="495842" cy="1078577"/>
          </a:xfrm>
          <a:prstGeom prst="rect">
            <a:avLst/>
          </a:prstGeom>
          <a:noFill/>
        </p:spPr>
        <p:txBody>
          <a:bodyPr wrap="square" lIns="191832" tIns="95923" rIns="191832" bIns="95923" rtlCol="0">
            <a:spAutoFit/>
          </a:bodyPr>
          <a:lstStyle/>
          <a:p>
            <a:pPr eaLnBrk="1" hangingPunct="1">
              <a:lnSpc>
                <a:spcPct val="115000"/>
              </a:lnSpc>
              <a:spcBef>
                <a:spcPct val="20000"/>
              </a:spcBef>
              <a:buClr>
                <a:srgbClr val="2877C4"/>
              </a:buClr>
              <a:buFont typeface="Wingdings" pitchFamily="2" charset="2"/>
              <a:buNone/>
            </a:pPr>
            <a:r>
              <a:rPr lang="en-US" sz="5000" i="0" dirty="0">
                <a:solidFill>
                  <a:srgbClr val="4D4F58"/>
                </a:solidFill>
                <a:latin typeface="Arial" charset="0"/>
              </a:rPr>
              <a:t>*</a:t>
            </a:r>
          </a:p>
        </p:txBody>
      </p:sp>
    </p:spTree>
    <p:extLst>
      <p:ext uri="{BB962C8B-B14F-4D97-AF65-F5344CB8AC3E}">
        <p14:creationId xmlns:p14="http://schemas.microsoft.com/office/powerpoint/2010/main" val="187467438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Lst>
  <p:hf sldNum="0" hdr="0" dt="0"/>
  <p:txStyles>
    <p:titleStyle>
      <a:lvl1pPr marL="1142339" indent="-114233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6254" algn="l" rtl="0" eaLnBrk="1" fontAlgn="base" hangingPunct="1">
        <a:spcBef>
          <a:spcPct val="0"/>
        </a:spcBef>
        <a:spcAft>
          <a:spcPct val="0"/>
        </a:spcAft>
        <a:defRPr sz="3200" b="1">
          <a:solidFill>
            <a:srgbClr val="2877C4"/>
          </a:solidFill>
          <a:latin typeface="Arial" charset="0"/>
        </a:defRPr>
      </a:lvl6pPr>
      <a:lvl7pPr marL="912510" algn="l" rtl="0" eaLnBrk="1" fontAlgn="base" hangingPunct="1">
        <a:spcBef>
          <a:spcPct val="0"/>
        </a:spcBef>
        <a:spcAft>
          <a:spcPct val="0"/>
        </a:spcAft>
        <a:defRPr sz="3200" b="1">
          <a:solidFill>
            <a:srgbClr val="2877C4"/>
          </a:solidFill>
          <a:latin typeface="Arial" charset="0"/>
        </a:defRPr>
      </a:lvl7pPr>
      <a:lvl8pPr marL="1368774" algn="l" rtl="0" eaLnBrk="1" fontAlgn="base" hangingPunct="1">
        <a:spcBef>
          <a:spcPct val="0"/>
        </a:spcBef>
        <a:spcAft>
          <a:spcPct val="0"/>
        </a:spcAft>
        <a:defRPr sz="3200" b="1">
          <a:solidFill>
            <a:srgbClr val="2877C4"/>
          </a:solidFill>
          <a:latin typeface="Arial" charset="0"/>
        </a:defRPr>
      </a:lvl8pPr>
      <a:lvl9pPr marL="182503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945"/>
        </a:spcBef>
        <a:spcAft>
          <a:spcPts val="0"/>
        </a:spcAft>
        <a:buClr>
          <a:srgbClr val="2877C4"/>
        </a:buClr>
        <a:buFont typeface="Arial Unicode MS" pitchFamily="34" charset="-128"/>
        <a:defRPr sz="1700">
          <a:solidFill>
            <a:srgbClr val="000000"/>
          </a:solidFill>
          <a:latin typeface="+mn-lt"/>
          <a:ea typeface="+mn-ea"/>
          <a:cs typeface="+mn-cs"/>
        </a:defRPr>
      </a:lvl1pPr>
      <a:lvl2pPr marL="236460" indent="-236460" algn="l" rtl="0" eaLnBrk="1" fontAlgn="base" hangingPunct="1">
        <a:lnSpc>
          <a:spcPct val="113000"/>
        </a:lnSpc>
        <a:spcBef>
          <a:spcPts val="1050"/>
        </a:spcBef>
        <a:spcAft>
          <a:spcPts val="0"/>
        </a:spcAft>
        <a:buClr>
          <a:schemeClr val="accent1"/>
        </a:buClr>
        <a:buFont typeface="Wingdings" charset="2"/>
        <a:buChar char="§"/>
        <a:defRPr sz="1700">
          <a:solidFill>
            <a:srgbClr val="000000"/>
          </a:solidFill>
          <a:latin typeface="+mn-lt"/>
        </a:defRPr>
      </a:lvl2pPr>
      <a:lvl3pPr marL="366348" indent="-366348" algn="l" rtl="0" eaLnBrk="1" fontAlgn="base" hangingPunct="1">
        <a:lnSpc>
          <a:spcPct val="113000"/>
        </a:lnSpc>
        <a:spcBef>
          <a:spcPts val="945"/>
        </a:spcBef>
        <a:spcAft>
          <a:spcPts val="0"/>
        </a:spcAft>
        <a:buClr>
          <a:schemeClr val="accent1"/>
        </a:buClr>
        <a:buFont typeface="Wingdings" charset="2"/>
        <a:buNone/>
        <a:defRPr sz="1700">
          <a:solidFill>
            <a:srgbClr val="000000"/>
          </a:solidFill>
          <a:latin typeface="+mn-lt"/>
        </a:defRPr>
      </a:lvl3pPr>
      <a:lvl4pPr marL="1490757" indent="-234466"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51576" indent="-226540" algn="l" rtl="0" eaLnBrk="1" fontAlgn="base" hangingPunct="1">
        <a:lnSpc>
          <a:spcPct val="115000"/>
        </a:lnSpc>
        <a:spcBef>
          <a:spcPct val="20000"/>
        </a:spcBef>
        <a:spcAft>
          <a:spcPct val="0"/>
        </a:spcAft>
        <a:buChar char="»"/>
        <a:defRPr sz="2100">
          <a:solidFill>
            <a:srgbClr val="000000"/>
          </a:solidFill>
          <a:latin typeface="+mn-lt"/>
        </a:defRPr>
      </a:lvl5pPr>
      <a:lvl6pPr marL="2507832" indent="-226540" algn="l" rtl="0" eaLnBrk="1" fontAlgn="base" hangingPunct="1">
        <a:lnSpc>
          <a:spcPct val="115000"/>
        </a:lnSpc>
        <a:spcBef>
          <a:spcPct val="20000"/>
        </a:spcBef>
        <a:spcAft>
          <a:spcPct val="0"/>
        </a:spcAft>
        <a:buChar char="»"/>
        <a:defRPr sz="2100">
          <a:solidFill>
            <a:srgbClr val="000000"/>
          </a:solidFill>
          <a:latin typeface="+mn-lt"/>
        </a:defRPr>
      </a:lvl6pPr>
      <a:lvl7pPr marL="2964088" indent="-226540" algn="l" rtl="0" eaLnBrk="1" fontAlgn="base" hangingPunct="1">
        <a:lnSpc>
          <a:spcPct val="115000"/>
        </a:lnSpc>
        <a:spcBef>
          <a:spcPct val="20000"/>
        </a:spcBef>
        <a:spcAft>
          <a:spcPct val="0"/>
        </a:spcAft>
        <a:buChar char="»"/>
        <a:defRPr sz="2100">
          <a:solidFill>
            <a:srgbClr val="000000"/>
          </a:solidFill>
          <a:latin typeface="+mn-lt"/>
        </a:defRPr>
      </a:lvl7pPr>
      <a:lvl8pPr marL="3420346" indent="-226540" algn="l" rtl="0" eaLnBrk="1" fontAlgn="base" hangingPunct="1">
        <a:lnSpc>
          <a:spcPct val="115000"/>
        </a:lnSpc>
        <a:spcBef>
          <a:spcPct val="20000"/>
        </a:spcBef>
        <a:spcAft>
          <a:spcPct val="0"/>
        </a:spcAft>
        <a:buChar char="»"/>
        <a:defRPr sz="2100">
          <a:solidFill>
            <a:srgbClr val="000000"/>
          </a:solidFill>
          <a:latin typeface="+mn-lt"/>
        </a:defRPr>
      </a:lvl8pPr>
      <a:lvl9pPr marL="3876604" indent="-226540"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12510" rtl="0" eaLnBrk="1" latinLnBrk="0" hangingPunct="1">
        <a:defRPr sz="1900" kern="1200">
          <a:solidFill>
            <a:schemeClr val="tx1"/>
          </a:solidFill>
          <a:latin typeface="+mn-lt"/>
          <a:ea typeface="+mn-ea"/>
          <a:cs typeface="+mn-cs"/>
        </a:defRPr>
      </a:lvl1pPr>
      <a:lvl2pPr marL="456254" algn="l" defTabSz="912510" rtl="0" eaLnBrk="1" latinLnBrk="0" hangingPunct="1">
        <a:defRPr sz="1900" kern="1200">
          <a:solidFill>
            <a:schemeClr val="tx1"/>
          </a:solidFill>
          <a:latin typeface="+mn-lt"/>
          <a:ea typeface="+mn-ea"/>
          <a:cs typeface="+mn-cs"/>
        </a:defRPr>
      </a:lvl2pPr>
      <a:lvl3pPr marL="912510" algn="l" defTabSz="912510" rtl="0" eaLnBrk="1" latinLnBrk="0" hangingPunct="1">
        <a:defRPr sz="1900" kern="1200">
          <a:solidFill>
            <a:schemeClr val="tx1"/>
          </a:solidFill>
          <a:latin typeface="+mn-lt"/>
          <a:ea typeface="+mn-ea"/>
          <a:cs typeface="+mn-cs"/>
        </a:defRPr>
      </a:lvl3pPr>
      <a:lvl4pPr marL="1368774" algn="l" defTabSz="912510" rtl="0" eaLnBrk="1" latinLnBrk="0" hangingPunct="1">
        <a:defRPr sz="1900" kern="1200">
          <a:solidFill>
            <a:schemeClr val="tx1"/>
          </a:solidFill>
          <a:latin typeface="+mn-lt"/>
          <a:ea typeface="+mn-ea"/>
          <a:cs typeface="+mn-cs"/>
        </a:defRPr>
      </a:lvl4pPr>
      <a:lvl5pPr marL="1825036" algn="l" defTabSz="912510" rtl="0" eaLnBrk="1" latinLnBrk="0" hangingPunct="1">
        <a:defRPr sz="1900" kern="1200">
          <a:solidFill>
            <a:schemeClr val="tx1"/>
          </a:solidFill>
          <a:latin typeface="+mn-lt"/>
          <a:ea typeface="+mn-ea"/>
          <a:cs typeface="+mn-cs"/>
        </a:defRPr>
      </a:lvl5pPr>
      <a:lvl6pPr marL="2281290" algn="l" defTabSz="912510" rtl="0" eaLnBrk="1" latinLnBrk="0" hangingPunct="1">
        <a:defRPr sz="1900" kern="1200">
          <a:solidFill>
            <a:schemeClr val="tx1"/>
          </a:solidFill>
          <a:latin typeface="+mn-lt"/>
          <a:ea typeface="+mn-ea"/>
          <a:cs typeface="+mn-cs"/>
        </a:defRPr>
      </a:lvl6pPr>
      <a:lvl7pPr marL="2737546" algn="l" defTabSz="912510" rtl="0" eaLnBrk="1" latinLnBrk="0" hangingPunct="1">
        <a:defRPr sz="1900" kern="1200">
          <a:solidFill>
            <a:schemeClr val="tx1"/>
          </a:solidFill>
          <a:latin typeface="+mn-lt"/>
          <a:ea typeface="+mn-ea"/>
          <a:cs typeface="+mn-cs"/>
        </a:defRPr>
      </a:lvl7pPr>
      <a:lvl8pPr marL="3193800" algn="l" defTabSz="912510" rtl="0" eaLnBrk="1" latinLnBrk="0" hangingPunct="1">
        <a:defRPr sz="1900" kern="1200">
          <a:solidFill>
            <a:schemeClr val="tx1"/>
          </a:solidFill>
          <a:latin typeface="+mn-lt"/>
          <a:ea typeface="+mn-ea"/>
          <a:cs typeface="+mn-cs"/>
        </a:defRPr>
      </a:lvl8pPr>
      <a:lvl9pPr marL="3650060" algn="l" defTabSz="912510" rtl="0" eaLnBrk="1" latinLnBrk="0" hangingPunct="1">
        <a:defRPr sz="19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35" name="Picture 11" descr="ChemPPointcrop"/>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 y="9"/>
            <a:ext cx="7991475" cy="37988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ChangeArrowheads="1"/>
          </p:cNvSpPr>
          <p:nvPr userDrawn="1"/>
        </p:nvSpPr>
        <p:spPr bwMode="auto">
          <a:xfrm>
            <a:off x="7" y="6400800"/>
            <a:ext cx="9144000" cy="457200"/>
          </a:xfrm>
          <a:prstGeom prst="rect">
            <a:avLst/>
          </a:prstGeom>
          <a:gradFill rotWithShape="0">
            <a:gsLst>
              <a:gs pos="0">
                <a:srgbClr val="FFFFFF"/>
              </a:gs>
              <a:gs pos="100000">
                <a:srgbClr val="BFE7F2"/>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91355" tIns="45678" rIns="91355" bIns="45678" anchor="ctr"/>
          <a:lstStyle/>
          <a:p>
            <a:endParaRPr lang="en-US"/>
          </a:p>
        </p:txBody>
      </p:sp>
      <p:sp>
        <p:nvSpPr>
          <p:cNvPr id="1026" name="Rectangle 2"/>
          <p:cNvSpPr>
            <a:spLocks noGrp="1" noChangeArrowheads="1"/>
          </p:cNvSpPr>
          <p:nvPr>
            <p:ph type="title"/>
          </p:nvPr>
        </p:nvSpPr>
        <p:spPr bwMode="auto">
          <a:xfrm>
            <a:off x="4876801" y="0"/>
            <a:ext cx="42671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7"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4114800" y="6553200"/>
            <a:ext cx="4267199"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355" tIns="45678" rIns="91355" bIns="45678" numCol="1" anchor="b" anchorCtr="0" compatLnSpc="1">
            <a:prstTxWarp prst="textNoShape">
              <a:avLst/>
            </a:prstTxWarp>
          </a:bodyPr>
          <a:lstStyle>
            <a:lvl1pPr algn="r">
              <a:defRPr sz="800"/>
            </a:lvl1pPr>
          </a:lstStyle>
          <a:p>
            <a:endParaRPr lang="en-US" altLang="en-US"/>
          </a:p>
        </p:txBody>
      </p:sp>
      <p:pic>
        <p:nvPicPr>
          <p:cNvPr id="1034" name="Picture 10" descr="PEA_RGB_bluebg-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337556" y="6607175"/>
            <a:ext cx="806451" cy="250825"/>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userDrawn="1"/>
        </p:nvSpPr>
        <p:spPr bwMode="auto">
          <a:xfrm>
            <a:off x="76205" y="76201"/>
            <a:ext cx="4876801" cy="507747"/>
          </a:xfrm>
          <a:prstGeom prst="rect">
            <a:avLst/>
          </a:prstGeom>
          <a:noFill/>
          <a:ln>
            <a:noFill/>
          </a:ln>
          <a:extLst>
            <a:ext uri="{909E8E84-426E-40DD-AFC4-6F175D3DCCD1}">
              <a14:hiddenFill xmlns:a14="http://schemas.microsoft.com/office/drawing/2010/main">
                <a:solidFill>
                  <a:schemeClr val="bg1">
                    <a:alpha val="35001"/>
                  </a:schemeClr>
                </a:solidFill>
              </a14:hiddenFill>
            </a:ext>
            <a:ext uri="{91240B29-F687-4F45-9708-019B960494DF}">
              <a14:hiddenLine xmlns:a14="http://schemas.microsoft.com/office/drawing/2010/main" w="9525">
                <a:solidFill>
                  <a:srgbClr val="658B92"/>
                </a:solidFill>
                <a:miter lim="800000"/>
                <a:headEnd/>
                <a:tailEnd/>
              </a14:hiddenLine>
            </a:ext>
          </a:extLst>
        </p:spPr>
        <p:txBody>
          <a:bodyPr lIns="91355" tIns="45678" rIns="91355" bIns="45678">
            <a:spAutoFit/>
          </a:bodyPr>
          <a:lstStyle/>
          <a:p>
            <a:pPr>
              <a:spcBef>
                <a:spcPct val="50000"/>
              </a:spcBef>
            </a:pPr>
            <a:r>
              <a:rPr lang="en-US" altLang="en-US" b="1">
                <a:solidFill>
                  <a:srgbClr val="5D88A2"/>
                </a:solidFill>
                <a:effectLst>
                  <a:outerShdw blurRad="38100" dist="38100" dir="2700000" algn="tl">
                    <a:srgbClr val="C0C0C0"/>
                  </a:outerShdw>
                </a:effectLst>
                <a:ea typeface="ヒラギノ角ゴ Pro W3" pitchFamily="28" charset="-128"/>
              </a:rPr>
              <a:t>13.1 The Nature of Gases &gt;</a:t>
            </a:r>
          </a:p>
        </p:txBody>
      </p:sp>
      <p:sp>
        <p:nvSpPr>
          <p:cNvPr id="1037" name="Text Box 13"/>
          <p:cNvSpPr txBox="1">
            <a:spLocks noChangeArrowheads="1"/>
          </p:cNvSpPr>
          <p:nvPr userDrawn="1"/>
        </p:nvSpPr>
        <p:spPr bwMode="auto">
          <a:xfrm>
            <a:off x="0" y="6400800"/>
            <a:ext cx="1371600" cy="446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endParaRPr lang="en-US" altLang="en-US" sz="2300"/>
          </a:p>
        </p:txBody>
      </p:sp>
      <p:sp>
        <p:nvSpPr>
          <p:cNvPr id="1038" name="Text Box 14"/>
          <p:cNvSpPr txBox="1">
            <a:spLocks noChangeArrowheads="1"/>
          </p:cNvSpPr>
          <p:nvPr userDrawn="1"/>
        </p:nvSpPr>
        <p:spPr bwMode="auto">
          <a:xfrm>
            <a:off x="76200" y="6521456"/>
            <a:ext cx="1524000" cy="353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355" tIns="45678" rIns="91355" bIns="45678">
            <a:spAutoFit/>
          </a:bodyPr>
          <a:lstStyle/>
          <a:p>
            <a:pPr>
              <a:spcBef>
                <a:spcPct val="50000"/>
              </a:spcBef>
            </a:pPr>
            <a:fld id="{B43E22C1-401A-4193-A473-557D7D37B92B}" type="slidenum">
              <a:rPr lang="en-US" altLang="en-US" sz="1700"/>
              <a:pPr>
                <a:spcBef>
                  <a:spcPct val="50000"/>
                </a:spcBef>
              </a:pPr>
              <a:t>‹#›</a:t>
            </a:fld>
            <a:endParaRPr lang="en-US" altLang="en-US" sz="1700"/>
          </a:p>
        </p:txBody>
      </p:sp>
    </p:spTree>
    <p:extLst>
      <p:ext uri="{BB962C8B-B14F-4D97-AF65-F5344CB8AC3E}">
        <p14:creationId xmlns:p14="http://schemas.microsoft.com/office/powerpoint/2010/main" val="34454370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hdr="0" ftr="0" dt="0"/>
  <p:txStyles>
    <p:title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6779"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135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7034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27127"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p:titleStyle>
    <p:bodyStyle>
      <a:lvl1pPr marL="342586" indent="-342586" algn="l" rtl="0" fontAlgn="base">
        <a:spcBef>
          <a:spcPct val="20000"/>
        </a:spcBef>
        <a:spcAft>
          <a:spcPct val="0"/>
        </a:spcAft>
        <a:defRPr sz="3200" b="1" kern="1200">
          <a:solidFill>
            <a:schemeClr val="tx1"/>
          </a:solidFill>
          <a:latin typeface="+mn-lt"/>
          <a:ea typeface="+mn-ea"/>
          <a:cs typeface="+mn-cs"/>
        </a:defRPr>
      </a:lvl1pPr>
      <a:lvl2pPr marL="742269" indent="-285488" algn="l" rtl="0" fontAlgn="base">
        <a:spcBef>
          <a:spcPct val="20000"/>
        </a:spcBef>
        <a:spcAft>
          <a:spcPct val="0"/>
        </a:spcAft>
        <a:defRPr sz="3200" kern="1200">
          <a:solidFill>
            <a:schemeClr val="tx1"/>
          </a:solidFill>
          <a:latin typeface="+mn-lt"/>
          <a:ea typeface="+mn-ea"/>
          <a:cs typeface="+mn-cs"/>
        </a:defRPr>
      </a:lvl2pPr>
      <a:lvl3pPr marL="1141951" indent="-228391" algn="l" rtl="0" fontAlgn="base">
        <a:spcBef>
          <a:spcPct val="20000"/>
        </a:spcBef>
        <a:spcAft>
          <a:spcPct val="0"/>
        </a:spcAft>
        <a:buChar char="•"/>
        <a:defRPr sz="2700" kern="1200">
          <a:solidFill>
            <a:schemeClr val="tx1"/>
          </a:solidFill>
          <a:latin typeface="+mn-lt"/>
          <a:ea typeface="+mn-ea"/>
          <a:cs typeface="+mn-cs"/>
        </a:defRPr>
      </a:lvl3pPr>
      <a:lvl4pPr marL="1598734" indent="-228391" algn="l" rtl="0" fontAlgn="base">
        <a:spcBef>
          <a:spcPct val="20000"/>
        </a:spcBef>
        <a:spcAft>
          <a:spcPct val="0"/>
        </a:spcAft>
        <a:defRPr sz="2700" kern="1200">
          <a:solidFill>
            <a:schemeClr val="tx1"/>
          </a:solidFill>
          <a:latin typeface="+mn-lt"/>
          <a:ea typeface="+mn-ea"/>
          <a:cs typeface="+mn-cs"/>
        </a:defRPr>
      </a:lvl4pPr>
      <a:lvl5pPr marL="2055515" indent="-228391" algn="l" rtl="0" fontAlgn="base">
        <a:spcBef>
          <a:spcPct val="20000"/>
        </a:spcBef>
        <a:spcAft>
          <a:spcPct val="0"/>
        </a:spcAft>
        <a:defRPr sz="2300" kern="1200">
          <a:solidFill>
            <a:schemeClr val="tx1"/>
          </a:solidFill>
          <a:latin typeface="+mn-lt"/>
          <a:ea typeface="+mn-ea"/>
          <a:cs typeface="+mn-cs"/>
        </a:defRPr>
      </a:lvl5pPr>
      <a:lvl6pPr marL="251229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69077"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5856"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2638" indent="-228391" algn="l" defTabSz="91356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3560" rtl="0" eaLnBrk="1" latinLnBrk="0" hangingPunct="1">
        <a:defRPr sz="1900" kern="1200">
          <a:solidFill>
            <a:schemeClr val="tx1"/>
          </a:solidFill>
          <a:latin typeface="+mn-lt"/>
          <a:ea typeface="+mn-ea"/>
          <a:cs typeface="+mn-cs"/>
        </a:defRPr>
      </a:lvl1pPr>
      <a:lvl2pPr marL="456779" algn="l" defTabSz="913560" rtl="0" eaLnBrk="1" latinLnBrk="0" hangingPunct="1">
        <a:defRPr sz="1900" kern="1200">
          <a:solidFill>
            <a:schemeClr val="tx1"/>
          </a:solidFill>
          <a:latin typeface="+mn-lt"/>
          <a:ea typeface="+mn-ea"/>
          <a:cs typeface="+mn-cs"/>
        </a:defRPr>
      </a:lvl2pPr>
      <a:lvl3pPr marL="913560" algn="l" defTabSz="913560" rtl="0" eaLnBrk="1" latinLnBrk="0" hangingPunct="1">
        <a:defRPr sz="1900" kern="1200">
          <a:solidFill>
            <a:schemeClr val="tx1"/>
          </a:solidFill>
          <a:latin typeface="+mn-lt"/>
          <a:ea typeface="+mn-ea"/>
          <a:cs typeface="+mn-cs"/>
        </a:defRPr>
      </a:lvl3pPr>
      <a:lvl4pPr marL="1370346" algn="l" defTabSz="913560" rtl="0" eaLnBrk="1" latinLnBrk="0" hangingPunct="1">
        <a:defRPr sz="1900" kern="1200">
          <a:solidFill>
            <a:schemeClr val="tx1"/>
          </a:solidFill>
          <a:latin typeface="+mn-lt"/>
          <a:ea typeface="+mn-ea"/>
          <a:cs typeface="+mn-cs"/>
        </a:defRPr>
      </a:lvl4pPr>
      <a:lvl5pPr marL="1827127" algn="l" defTabSz="913560" rtl="0" eaLnBrk="1" latinLnBrk="0" hangingPunct="1">
        <a:defRPr sz="1900" kern="1200">
          <a:solidFill>
            <a:schemeClr val="tx1"/>
          </a:solidFill>
          <a:latin typeface="+mn-lt"/>
          <a:ea typeface="+mn-ea"/>
          <a:cs typeface="+mn-cs"/>
        </a:defRPr>
      </a:lvl5pPr>
      <a:lvl6pPr marL="2283906" algn="l" defTabSz="913560" rtl="0" eaLnBrk="1" latinLnBrk="0" hangingPunct="1">
        <a:defRPr sz="1900" kern="1200">
          <a:solidFill>
            <a:schemeClr val="tx1"/>
          </a:solidFill>
          <a:latin typeface="+mn-lt"/>
          <a:ea typeface="+mn-ea"/>
          <a:cs typeface="+mn-cs"/>
        </a:defRPr>
      </a:lvl6pPr>
      <a:lvl7pPr marL="2740687" algn="l" defTabSz="913560" rtl="0" eaLnBrk="1" latinLnBrk="0" hangingPunct="1">
        <a:defRPr sz="1900" kern="1200">
          <a:solidFill>
            <a:schemeClr val="tx1"/>
          </a:solidFill>
          <a:latin typeface="+mn-lt"/>
          <a:ea typeface="+mn-ea"/>
          <a:cs typeface="+mn-cs"/>
        </a:defRPr>
      </a:lvl7pPr>
      <a:lvl8pPr marL="3197466" algn="l" defTabSz="913560" rtl="0" eaLnBrk="1" latinLnBrk="0" hangingPunct="1">
        <a:defRPr sz="1900" kern="1200">
          <a:solidFill>
            <a:schemeClr val="tx1"/>
          </a:solidFill>
          <a:latin typeface="+mn-lt"/>
          <a:ea typeface="+mn-ea"/>
          <a:cs typeface="+mn-cs"/>
        </a:defRPr>
      </a:lvl8pPr>
      <a:lvl9pPr marL="3654247" algn="l" defTabSz="91356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0" y="0"/>
            <a:ext cx="9143996" cy="1377165"/>
          </a:xfrm>
          <a:prstGeom prst="rect">
            <a:avLst/>
          </a:prstGeom>
          <a:solidFill>
            <a:schemeClr val="accent4"/>
          </a:solidFill>
          <a:ln>
            <a:noFill/>
          </a:ln>
          <a:effectLst/>
        </p:spPr>
        <p:txBody>
          <a:bodyPr vert="horz" wrap="square" lIns="323811" tIns="133310" rIns="323811" bIns="133310" numCol="1" anchor="ctr" anchorCtr="0" compatLnSpc="1">
            <a:prstTxWarp prst="textNoShape">
              <a:avLst/>
            </a:prstTxWarp>
            <a:no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10" y="137731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42846" tIns="190465" rIns="342846" bIns="19046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161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hf hdr="0" ftr="0" dt="0"/>
  <p:txStyles>
    <p:titleStyle>
      <a:lvl1pPr marL="1134249" indent="-1134249" algn="l" rtl="0" eaLnBrk="1" fontAlgn="base" hangingPunct="1">
        <a:lnSpc>
          <a:spcPct val="95000"/>
        </a:lnSpc>
        <a:spcBef>
          <a:spcPts val="0"/>
        </a:spcBef>
        <a:spcAft>
          <a:spcPct val="0"/>
        </a:spcAft>
        <a:tabLst/>
        <a:defRPr sz="2900" b="1">
          <a:solidFill>
            <a:schemeClr val="bg2"/>
          </a:solidFill>
          <a:latin typeface="+mj-lt"/>
          <a:ea typeface="+mj-ea"/>
          <a:cs typeface="+mj-cs"/>
        </a:defRPr>
      </a:lvl1pPr>
      <a:lvl2pPr algn="l" rtl="0" eaLnBrk="1" fontAlgn="base" hangingPunct="1">
        <a:spcBef>
          <a:spcPct val="0"/>
        </a:spcBef>
        <a:spcAft>
          <a:spcPct val="0"/>
        </a:spcAft>
        <a:defRPr sz="3200" b="1">
          <a:solidFill>
            <a:srgbClr val="2877C4"/>
          </a:solidFill>
          <a:latin typeface="Arial" charset="0"/>
        </a:defRPr>
      </a:lvl2pPr>
      <a:lvl3pPr algn="l" rtl="0" eaLnBrk="1" fontAlgn="base" hangingPunct="1">
        <a:spcBef>
          <a:spcPct val="0"/>
        </a:spcBef>
        <a:spcAft>
          <a:spcPct val="0"/>
        </a:spcAft>
        <a:defRPr sz="3200" b="1">
          <a:solidFill>
            <a:srgbClr val="2877C4"/>
          </a:solidFill>
          <a:latin typeface="Arial" charset="0"/>
        </a:defRPr>
      </a:lvl3pPr>
      <a:lvl4pPr algn="l" rtl="0" eaLnBrk="1" fontAlgn="base" hangingPunct="1">
        <a:spcBef>
          <a:spcPct val="0"/>
        </a:spcBef>
        <a:spcAft>
          <a:spcPct val="0"/>
        </a:spcAft>
        <a:defRPr sz="3200" b="1">
          <a:solidFill>
            <a:srgbClr val="2877C4"/>
          </a:solidFill>
          <a:latin typeface="Arial" charset="0"/>
        </a:defRPr>
      </a:lvl4pPr>
      <a:lvl5pPr algn="l" rtl="0" eaLnBrk="1" fontAlgn="base" hangingPunct="1">
        <a:spcBef>
          <a:spcPct val="0"/>
        </a:spcBef>
        <a:spcAft>
          <a:spcPct val="0"/>
        </a:spcAft>
        <a:defRPr sz="3200" b="1">
          <a:solidFill>
            <a:srgbClr val="2877C4"/>
          </a:solidFill>
          <a:latin typeface="Arial" charset="0"/>
        </a:defRPr>
      </a:lvl5pPr>
      <a:lvl6pPr marL="453029" algn="l" rtl="0" eaLnBrk="1" fontAlgn="base" hangingPunct="1">
        <a:spcBef>
          <a:spcPct val="0"/>
        </a:spcBef>
        <a:spcAft>
          <a:spcPct val="0"/>
        </a:spcAft>
        <a:defRPr sz="3200" b="1">
          <a:solidFill>
            <a:srgbClr val="2877C4"/>
          </a:solidFill>
          <a:latin typeface="Arial" charset="0"/>
        </a:defRPr>
      </a:lvl6pPr>
      <a:lvl7pPr marL="906062" algn="l" rtl="0" eaLnBrk="1" fontAlgn="base" hangingPunct="1">
        <a:spcBef>
          <a:spcPct val="0"/>
        </a:spcBef>
        <a:spcAft>
          <a:spcPct val="0"/>
        </a:spcAft>
        <a:defRPr sz="3200" b="1">
          <a:solidFill>
            <a:srgbClr val="2877C4"/>
          </a:solidFill>
          <a:latin typeface="Arial" charset="0"/>
        </a:defRPr>
      </a:lvl7pPr>
      <a:lvl8pPr marL="1359087" algn="l" rtl="0" eaLnBrk="1" fontAlgn="base" hangingPunct="1">
        <a:spcBef>
          <a:spcPct val="0"/>
        </a:spcBef>
        <a:spcAft>
          <a:spcPct val="0"/>
        </a:spcAft>
        <a:defRPr sz="3200" b="1">
          <a:solidFill>
            <a:srgbClr val="2877C4"/>
          </a:solidFill>
          <a:latin typeface="Arial" charset="0"/>
        </a:defRPr>
      </a:lvl8pPr>
      <a:lvl9pPr marL="1812116" algn="l" rtl="0" eaLnBrk="1" fontAlgn="base" hangingPunct="1">
        <a:spcBef>
          <a:spcPct val="0"/>
        </a:spcBef>
        <a:spcAft>
          <a:spcPct val="0"/>
        </a:spcAft>
        <a:defRPr sz="3200" b="1">
          <a:solidFill>
            <a:srgbClr val="2877C4"/>
          </a:solidFill>
          <a:latin typeface="Arial" charset="0"/>
        </a:defRPr>
      </a:lvl9pPr>
    </p:titleStyle>
    <p:bodyStyle>
      <a:lvl1pPr algn="l" rtl="0" eaLnBrk="1" fontAlgn="base" hangingPunct="1">
        <a:lnSpc>
          <a:spcPct val="113000"/>
        </a:lnSpc>
        <a:spcBef>
          <a:spcPts val="2101"/>
        </a:spcBef>
        <a:spcAft>
          <a:spcPts val="0"/>
        </a:spcAft>
        <a:buClr>
          <a:srgbClr val="2877C4"/>
        </a:buClr>
        <a:buFont typeface="Arial Unicode MS" pitchFamily="34" charset="-128"/>
        <a:defRPr sz="2300">
          <a:solidFill>
            <a:srgbClr val="000000"/>
          </a:solidFill>
          <a:latin typeface="+mn-lt"/>
          <a:ea typeface="+mn-ea"/>
          <a:cs typeface="+mn-cs"/>
        </a:defRPr>
      </a:lvl1pPr>
      <a:lvl2pPr marL="228086" indent="-226500" algn="l" rtl="0" eaLnBrk="1" fontAlgn="base" hangingPunct="1">
        <a:lnSpc>
          <a:spcPct val="113000"/>
        </a:lnSpc>
        <a:spcBef>
          <a:spcPts val="1050"/>
        </a:spcBef>
        <a:spcAft>
          <a:spcPts val="0"/>
        </a:spcAft>
        <a:buClr>
          <a:schemeClr val="accent1"/>
        </a:buClr>
        <a:buFont typeface="Wingdings" pitchFamily="2" charset="2"/>
        <a:buChar char="§"/>
        <a:defRPr sz="2300">
          <a:solidFill>
            <a:srgbClr val="000000"/>
          </a:solidFill>
          <a:latin typeface="+mn-lt"/>
        </a:defRPr>
      </a:lvl2pPr>
      <a:lvl3pPr marL="679544" indent="-224928" algn="l" rtl="0" eaLnBrk="1" fontAlgn="base" hangingPunct="1">
        <a:lnSpc>
          <a:spcPct val="113000"/>
        </a:lnSpc>
        <a:spcBef>
          <a:spcPts val="630"/>
        </a:spcBef>
        <a:spcAft>
          <a:spcPts val="0"/>
        </a:spcAft>
        <a:buClr>
          <a:schemeClr val="accent3"/>
        </a:buClr>
        <a:buChar char="•"/>
        <a:defRPr sz="2300">
          <a:solidFill>
            <a:srgbClr val="000000"/>
          </a:solidFill>
          <a:latin typeface="+mn-lt"/>
        </a:defRPr>
      </a:lvl3pPr>
      <a:lvl4pPr marL="1480198" indent="-232804" algn="l" rtl="0" eaLnBrk="1" fontAlgn="base" hangingPunct="1">
        <a:lnSpc>
          <a:spcPct val="115000"/>
        </a:lnSpc>
        <a:spcBef>
          <a:spcPts val="0"/>
        </a:spcBef>
        <a:spcAft>
          <a:spcPts val="0"/>
        </a:spcAft>
        <a:buClr>
          <a:schemeClr val="accent4"/>
        </a:buClr>
        <a:buFont typeface="Arial" pitchFamily="34" charset="0"/>
        <a:buChar char="•"/>
        <a:defRPr sz="2700">
          <a:solidFill>
            <a:srgbClr val="000000"/>
          </a:solidFill>
          <a:latin typeface="+mn-lt"/>
        </a:defRPr>
      </a:lvl4pPr>
      <a:lvl5pPr marL="2037043" indent="-224928" algn="l" rtl="0" eaLnBrk="1" fontAlgn="base" hangingPunct="1">
        <a:lnSpc>
          <a:spcPct val="115000"/>
        </a:lnSpc>
        <a:spcBef>
          <a:spcPct val="20000"/>
        </a:spcBef>
        <a:spcAft>
          <a:spcPct val="0"/>
        </a:spcAft>
        <a:buChar char="»"/>
        <a:defRPr sz="2100">
          <a:solidFill>
            <a:srgbClr val="000000"/>
          </a:solidFill>
          <a:latin typeface="+mn-lt"/>
        </a:defRPr>
      </a:lvl5pPr>
      <a:lvl6pPr marL="2490066" indent="-224928" algn="l" rtl="0" eaLnBrk="1" fontAlgn="base" hangingPunct="1">
        <a:lnSpc>
          <a:spcPct val="115000"/>
        </a:lnSpc>
        <a:spcBef>
          <a:spcPct val="20000"/>
        </a:spcBef>
        <a:spcAft>
          <a:spcPct val="0"/>
        </a:spcAft>
        <a:buChar char="»"/>
        <a:defRPr sz="2100">
          <a:solidFill>
            <a:srgbClr val="000000"/>
          </a:solidFill>
          <a:latin typeface="+mn-lt"/>
        </a:defRPr>
      </a:lvl6pPr>
      <a:lvl7pPr marL="2943091" indent="-224928" algn="l" rtl="0" eaLnBrk="1" fontAlgn="base" hangingPunct="1">
        <a:lnSpc>
          <a:spcPct val="115000"/>
        </a:lnSpc>
        <a:spcBef>
          <a:spcPct val="20000"/>
        </a:spcBef>
        <a:spcAft>
          <a:spcPct val="0"/>
        </a:spcAft>
        <a:buChar char="»"/>
        <a:defRPr sz="2100">
          <a:solidFill>
            <a:srgbClr val="000000"/>
          </a:solidFill>
          <a:latin typeface="+mn-lt"/>
        </a:defRPr>
      </a:lvl7pPr>
      <a:lvl8pPr marL="3396120" indent="-224928" algn="l" rtl="0" eaLnBrk="1" fontAlgn="base" hangingPunct="1">
        <a:lnSpc>
          <a:spcPct val="115000"/>
        </a:lnSpc>
        <a:spcBef>
          <a:spcPct val="20000"/>
        </a:spcBef>
        <a:spcAft>
          <a:spcPct val="0"/>
        </a:spcAft>
        <a:buChar char="»"/>
        <a:defRPr sz="2100">
          <a:solidFill>
            <a:srgbClr val="000000"/>
          </a:solidFill>
          <a:latin typeface="+mn-lt"/>
        </a:defRPr>
      </a:lvl8pPr>
      <a:lvl9pPr marL="3849145" indent="-224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062" rtl="0" eaLnBrk="1" latinLnBrk="0" hangingPunct="1">
        <a:defRPr sz="1900" kern="1200">
          <a:solidFill>
            <a:schemeClr val="tx1"/>
          </a:solidFill>
          <a:latin typeface="+mn-lt"/>
          <a:ea typeface="+mn-ea"/>
          <a:cs typeface="+mn-cs"/>
        </a:defRPr>
      </a:lvl1pPr>
      <a:lvl2pPr marL="453029" algn="l" defTabSz="906062" rtl="0" eaLnBrk="1" latinLnBrk="0" hangingPunct="1">
        <a:defRPr sz="1900" kern="1200">
          <a:solidFill>
            <a:schemeClr val="tx1"/>
          </a:solidFill>
          <a:latin typeface="+mn-lt"/>
          <a:ea typeface="+mn-ea"/>
          <a:cs typeface="+mn-cs"/>
        </a:defRPr>
      </a:lvl2pPr>
      <a:lvl3pPr marL="906062" algn="l" defTabSz="906062" rtl="0" eaLnBrk="1" latinLnBrk="0" hangingPunct="1">
        <a:defRPr sz="1900" kern="1200">
          <a:solidFill>
            <a:schemeClr val="tx1"/>
          </a:solidFill>
          <a:latin typeface="+mn-lt"/>
          <a:ea typeface="+mn-ea"/>
          <a:cs typeface="+mn-cs"/>
        </a:defRPr>
      </a:lvl3pPr>
      <a:lvl4pPr marL="1359087" algn="l" defTabSz="906062" rtl="0" eaLnBrk="1" latinLnBrk="0" hangingPunct="1">
        <a:defRPr sz="1900" kern="1200">
          <a:solidFill>
            <a:schemeClr val="tx1"/>
          </a:solidFill>
          <a:latin typeface="+mn-lt"/>
          <a:ea typeface="+mn-ea"/>
          <a:cs typeface="+mn-cs"/>
        </a:defRPr>
      </a:lvl4pPr>
      <a:lvl5pPr marL="1812116" algn="l" defTabSz="906062" rtl="0" eaLnBrk="1" latinLnBrk="0" hangingPunct="1">
        <a:defRPr sz="1900" kern="1200">
          <a:solidFill>
            <a:schemeClr val="tx1"/>
          </a:solidFill>
          <a:latin typeface="+mn-lt"/>
          <a:ea typeface="+mn-ea"/>
          <a:cs typeface="+mn-cs"/>
        </a:defRPr>
      </a:lvl5pPr>
      <a:lvl6pPr marL="2265141" algn="l" defTabSz="906062" rtl="0" eaLnBrk="1" latinLnBrk="0" hangingPunct="1">
        <a:defRPr sz="1900" kern="1200">
          <a:solidFill>
            <a:schemeClr val="tx1"/>
          </a:solidFill>
          <a:latin typeface="+mn-lt"/>
          <a:ea typeface="+mn-ea"/>
          <a:cs typeface="+mn-cs"/>
        </a:defRPr>
      </a:lvl6pPr>
      <a:lvl7pPr marL="2718156" algn="l" defTabSz="906062" rtl="0" eaLnBrk="1" latinLnBrk="0" hangingPunct="1">
        <a:defRPr sz="1900" kern="1200">
          <a:solidFill>
            <a:schemeClr val="tx1"/>
          </a:solidFill>
          <a:latin typeface="+mn-lt"/>
          <a:ea typeface="+mn-ea"/>
          <a:cs typeface="+mn-cs"/>
        </a:defRPr>
      </a:lvl7pPr>
      <a:lvl8pPr marL="3171179" algn="l" defTabSz="906062" rtl="0" eaLnBrk="1" latinLnBrk="0" hangingPunct="1">
        <a:defRPr sz="1900" kern="1200">
          <a:solidFill>
            <a:schemeClr val="tx1"/>
          </a:solidFill>
          <a:latin typeface="+mn-lt"/>
          <a:ea typeface="+mn-ea"/>
          <a:cs typeface="+mn-cs"/>
        </a:defRPr>
      </a:lvl8pPr>
      <a:lvl9pPr marL="3624210" algn="l" defTabSz="906062"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94"/>
            <a:ext cx="9144000" cy="1377158"/>
          </a:xfrm>
          <a:prstGeom prst="rect">
            <a:avLst/>
          </a:prstGeom>
          <a:solidFill>
            <a:schemeClr val="accent4"/>
          </a:solidFill>
          <a:ln>
            <a:noFill/>
          </a:ln>
          <a:effectLst/>
        </p:spPr>
        <p:txBody>
          <a:bodyPr vert="horz" wrap="square" lIns="323811" tIns="133310" rIns="323811" bIns="133310"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51"/>
            <a:ext cx="9144000" cy="5480843"/>
          </a:xfrm>
          <a:prstGeom prst="rect">
            <a:avLst/>
          </a:prstGeom>
          <a:noFill/>
          <a:ln w="9525">
            <a:noFill/>
            <a:miter lim="800000"/>
            <a:headEnd/>
            <a:tailEnd/>
          </a:ln>
        </p:spPr>
        <p:txBody>
          <a:bodyPr vert="horz" wrap="square" lIns="342846" tIns="190465" rIns="342846" bIns="1904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95" y="-702459"/>
            <a:ext cx="497411" cy="1077244"/>
          </a:xfrm>
          <a:prstGeom prst="rect">
            <a:avLst/>
          </a:prstGeom>
          <a:noFill/>
        </p:spPr>
        <p:txBody>
          <a:bodyPr lIns="190465" tIns="95263" rIns="190465" bIns="95263">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ea typeface="+mn-ea"/>
                <a:cs typeface="Arial" charset="0"/>
              </a:rPr>
              <a:t>*</a:t>
            </a:r>
          </a:p>
        </p:txBody>
      </p:sp>
    </p:spTree>
    <p:extLst>
      <p:ext uri="{BB962C8B-B14F-4D97-AF65-F5344CB8AC3E}">
        <p14:creationId xmlns:p14="http://schemas.microsoft.com/office/powerpoint/2010/main" val="10534058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hf hdr="0" ftr="0" dt="0"/>
  <p:txStyles>
    <p:titleStyle>
      <a:lvl1pPr marL="1134249" indent="-113424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4249" indent="-1134249" algn="l" rtl="0" eaLnBrk="0" fontAlgn="base" hangingPunct="0">
        <a:lnSpc>
          <a:spcPct val="95000"/>
        </a:lnSpc>
        <a:spcBef>
          <a:spcPct val="0"/>
        </a:spcBef>
        <a:spcAft>
          <a:spcPct val="0"/>
        </a:spcAft>
        <a:defRPr sz="2900" b="1">
          <a:solidFill>
            <a:schemeClr val="bg2"/>
          </a:solidFill>
          <a:latin typeface="Arial" charset="0"/>
        </a:defRPr>
      </a:lvl2pPr>
      <a:lvl3pPr marL="1134249" indent="-1134249" algn="l" rtl="0" eaLnBrk="0" fontAlgn="base" hangingPunct="0">
        <a:lnSpc>
          <a:spcPct val="95000"/>
        </a:lnSpc>
        <a:spcBef>
          <a:spcPct val="0"/>
        </a:spcBef>
        <a:spcAft>
          <a:spcPct val="0"/>
        </a:spcAft>
        <a:defRPr sz="2900" b="1">
          <a:solidFill>
            <a:schemeClr val="bg2"/>
          </a:solidFill>
          <a:latin typeface="Arial" charset="0"/>
        </a:defRPr>
      </a:lvl3pPr>
      <a:lvl4pPr marL="1134249" indent="-1134249" algn="l" rtl="0" eaLnBrk="0" fontAlgn="base" hangingPunct="0">
        <a:lnSpc>
          <a:spcPct val="95000"/>
        </a:lnSpc>
        <a:spcBef>
          <a:spcPct val="0"/>
        </a:spcBef>
        <a:spcAft>
          <a:spcPct val="0"/>
        </a:spcAft>
        <a:defRPr sz="2900" b="1">
          <a:solidFill>
            <a:schemeClr val="bg2"/>
          </a:solidFill>
          <a:latin typeface="Arial" charset="0"/>
        </a:defRPr>
      </a:lvl4pPr>
      <a:lvl5pPr marL="1134249" indent="-1134249" algn="l" rtl="0" eaLnBrk="0" fontAlgn="base" hangingPunct="0">
        <a:lnSpc>
          <a:spcPct val="95000"/>
        </a:lnSpc>
        <a:spcBef>
          <a:spcPct val="0"/>
        </a:spcBef>
        <a:spcAft>
          <a:spcPct val="0"/>
        </a:spcAft>
        <a:defRPr sz="2900" b="1">
          <a:solidFill>
            <a:schemeClr val="bg2"/>
          </a:solidFill>
          <a:latin typeface="Arial" charset="0"/>
        </a:defRPr>
      </a:lvl5pPr>
      <a:lvl6pPr marL="453029" algn="l" rtl="0" eaLnBrk="1" fontAlgn="base" hangingPunct="1">
        <a:spcBef>
          <a:spcPct val="0"/>
        </a:spcBef>
        <a:spcAft>
          <a:spcPct val="0"/>
        </a:spcAft>
        <a:defRPr sz="3200" b="1">
          <a:solidFill>
            <a:srgbClr val="2877C4"/>
          </a:solidFill>
          <a:latin typeface="Arial" charset="0"/>
        </a:defRPr>
      </a:lvl6pPr>
      <a:lvl7pPr marL="906062" algn="l" rtl="0" eaLnBrk="1" fontAlgn="base" hangingPunct="1">
        <a:spcBef>
          <a:spcPct val="0"/>
        </a:spcBef>
        <a:spcAft>
          <a:spcPct val="0"/>
        </a:spcAft>
        <a:defRPr sz="3200" b="1">
          <a:solidFill>
            <a:srgbClr val="2877C4"/>
          </a:solidFill>
          <a:latin typeface="Arial" charset="0"/>
        </a:defRPr>
      </a:lvl7pPr>
      <a:lvl8pPr marL="1359087" algn="l" rtl="0" eaLnBrk="1" fontAlgn="base" hangingPunct="1">
        <a:spcBef>
          <a:spcPct val="0"/>
        </a:spcBef>
        <a:spcAft>
          <a:spcPct val="0"/>
        </a:spcAft>
        <a:defRPr sz="3200" b="1">
          <a:solidFill>
            <a:srgbClr val="2877C4"/>
          </a:solidFill>
          <a:latin typeface="Arial" charset="0"/>
        </a:defRPr>
      </a:lvl8pPr>
      <a:lvl9pPr marL="181211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4773" indent="-234773"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3743" indent="-363743"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78163" indent="-231489"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37018" indent="-224855" algn="l" rtl="0" eaLnBrk="0" fontAlgn="base" hangingPunct="0">
        <a:lnSpc>
          <a:spcPct val="115000"/>
        </a:lnSpc>
        <a:spcBef>
          <a:spcPct val="20000"/>
        </a:spcBef>
        <a:spcAft>
          <a:spcPct val="0"/>
        </a:spcAft>
        <a:buChar char="»"/>
        <a:defRPr sz="2100">
          <a:solidFill>
            <a:srgbClr val="000000"/>
          </a:solidFill>
          <a:latin typeface="+mn-lt"/>
        </a:defRPr>
      </a:lvl5pPr>
      <a:lvl6pPr marL="2490066" indent="-224928" algn="l" rtl="0" eaLnBrk="1" fontAlgn="base" hangingPunct="1">
        <a:lnSpc>
          <a:spcPct val="115000"/>
        </a:lnSpc>
        <a:spcBef>
          <a:spcPct val="20000"/>
        </a:spcBef>
        <a:spcAft>
          <a:spcPct val="0"/>
        </a:spcAft>
        <a:buChar char="»"/>
        <a:defRPr sz="2100">
          <a:solidFill>
            <a:srgbClr val="000000"/>
          </a:solidFill>
          <a:latin typeface="+mn-lt"/>
        </a:defRPr>
      </a:lvl6pPr>
      <a:lvl7pPr marL="2943091" indent="-224928" algn="l" rtl="0" eaLnBrk="1" fontAlgn="base" hangingPunct="1">
        <a:lnSpc>
          <a:spcPct val="115000"/>
        </a:lnSpc>
        <a:spcBef>
          <a:spcPct val="20000"/>
        </a:spcBef>
        <a:spcAft>
          <a:spcPct val="0"/>
        </a:spcAft>
        <a:buChar char="»"/>
        <a:defRPr sz="2100">
          <a:solidFill>
            <a:srgbClr val="000000"/>
          </a:solidFill>
          <a:latin typeface="+mn-lt"/>
        </a:defRPr>
      </a:lvl7pPr>
      <a:lvl8pPr marL="3396120" indent="-224928" algn="l" rtl="0" eaLnBrk="1" fontAlgn="base" hangingPunct="1">
        <a:lnSpc>
          <a:spcPct val="115000"/>
        </a:lnSpc>
        <a:spcBef>
          <a:spcPct val="20000"/>
        </a:spcBef>
        <a:spcAft>
          <a:spcPct val="0"/>
        </a:spcAft>
        <a:buChar char="»"/>
        <a:defRPr sz="2100">
          <a:solidFill>
            <a:srgbClr val="000000"/>
          </a:solidFill>
          <a:latin typeface="+mn-lt"/>
        </a:defRPr>
      </a:lvl8pPr>
      <a:lvl9pPr marL="3849145" indent="-224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062" rtl="0" eaLnBrk="1" latinLnBrk="0" hangingPunct="1">
        <a:defRPr sz="1900" kern="1200">
          <a:solidFill>
            <a:schemeClr val="tx1"/>
          </a:solidFill>
          <a:latin typeface="+mn-lt"/>
          <a:ea typeface="+mn-ea"/>
          <a:cs typeface="+mn-cs"/>
        </a:defRPr>
      </a:lvl1pPr>
      <a:lvl2pPr marL="453029" algn="l" defTabSz="906062" rtl="0" eaLnBrk="1" latinLnBrk="0" hangingPunct="1">
        <a:defRPr sz="1900" kern="1200">
          <a:solidFill>
            <a:schemeClr val="tx1"/>
          </a:solidFill>
          <a:latin typeface="+mn-lt"/>
          <a:ea typeface="+mn-ea"/>
          <a:cs typeface="+mn-cs"/>
        </a:defRPr>
      </a:lvl2pPr>
      <a:lvl3pPr marL="906062" algn="l" defTabSz="906062" rtl="0" eaLnBrk="1" latinLnBrk="0" hangingPunct="1">
        <a:defRPr sz="1900" kern="1200">
          <a:solidFill>
            <a:schemeClr val="tx1"/>
          </a:solidFill>
          <a:latin typeface="+mn-lt"/>
          <a:ea typeface="+mn-ea"/>
          <a:cs typeface="+mn-cs"/>
        </a:defRPr>
      </a:lvl3pPr>
      <a:lvl4pPr marL="1359087" algn="l" defTabSz="906062" rtl="0" eaLnBrk="1" latinLnBrk="0" hangingPunct="1">
        <a:defRPr sz="1900" kern="1200">
          <a:solidFill>
            <a:schemeClr val="tx1"/>
          </a:solidFill>
          <a:latin typeface="+mn-lt"/>
          <a:ea typeface="+mn-ea"/>
          <a:cs typeface="+mn-cs"/>
        </a:defRPr>
      </a:lvl4pPr>
      <a:lvl5pPr marL="1812116" algn="l" defTabSz="906062" rtl="0" eaLnBrk="1" latinLnBrk="0" hangingPunct="1">
        <a:defRPr sz="1900" kern="1200">
          <a:solidFill>
            <a:schemeClr val="tx1"/>
          </a:solidFill>
          <a:latin typeface="+mn-lt"/>
          <a:ea typeface="+mn-ea"/>
          <a:cs typeface="+mn-cs"/>
        </a:defRPr>
      </a:lvl5pPr>
      <a:lvl6pPr marL="2265141" algn="l" defTabSz="906062" rtl="0" eaLnBrk="1" latinLnBrk="0" hangingPunct="1">
        <a:defRPr sz="1900" kern="1200">
          <a:solidFill>
            <a:schemeClr val="tx1"/>
          </a:solidFill>
          <a:latin typeface="+mn-lt"/>
          <a:ea typeface="+mn-ea"/>
          <a:cs typeface="+mn-cs"/>
        </a:defRPr>
      </a:lvl6pPr>
      <a:lvl7pPr marL="2718156" algn="l" defTabSz="906062" rtl="0" eaLnBrk="1" latinLnBrk="0" hangingPunct="1">
        <a:defRPr sz="1900" kern="1200">
          <a:solidFill>
            <a:schemeClr val="tx1"/>
          </a:solidFill>
          <a:latin typeface="+mn-lt"/>
          <a:ea typeface="+mn-ea"/>
          <a:cs typeface="+mn-cs"/>
        </a:defRPr>
      </a:lvl7pPr>
      <a:lvl8pPr marL="3171179" algn="l" defTabSz="906062" rtl="0" eaLnBrk="1" latinLnBrk="0" hangingPunct="1">
        <a:defRPr sz="1900" kern="1200">
          <a:solidFill>
            <a:schemeClr val="tx1"/>
          </a:solidFill>
          <a:latin typeface="+mn-lt"/>
          <a:ea typeface="+mn-ea"/>
          <a:cs typeface="+mn-cs"/>
        </a:defRPr>
      </a:lvl8pPr>
      <a:lvl9pPr marL="3624210" algn="l" defTabSz="906062"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94"/>
            <a:ext cx="9144000" cy="1377158"/>
          </a:xfrm>
          <a:prstGeom prst="rect">
            <a:avLst/>
          </a:prstGeom>
          <a:solidFill>
            <a:schemeClr val="accent4"/>
          </a:solidFill>
          <a:ln>
            <a:noFill/>
          </a:ln>
          <a:effectLst/>
        </p:spPr>
        <p:txBody>
          <a:bodyPr vert="horz" wrap="square" lIns="323811" tIns="133310" rIns="323811" bIns="133310" numCol="1" anchor="ctr" anchorCtr="0" compatLnSpc="1">
            <a:prstTxWarp prst="textNoShape">
              <a:avLst/>
            </a:prstTxWarp>
            <a:noAutofit/>
          </a:bodyPr>
          <a:lstStyle/>
          <a:p>
            <a:pPr lvl="0"/>
            <a:r>
              <a:rPr lang="en-US" dirty="0"/>
              <a:t>Click to edit Master title style</a:t>
            </a:r>
          </a:p>
        </p:txBody>
      </p:sp>
      <p:sp>
        <p:nvSpPr>
          <p:cNvPr id="10243" name="Rectangle 3"/>
          <p:cNvSpPr>
            <a:spLocks noGrp="1" noChangeArrowheads="1"/>
          </p:cNvSpPr>
          <p:nvPr>
            <p:ph type="body" idx="1"/>
          </p:nvPr>
        </p:nvSpPr>
        <p:spPr bwMode="auto">
          <a:xfrm>
            <a:off x="321686" y="1377158"/>
            <a:ext cx="8512558" cy="4869655"/>
          </a:xfrm>
          <a:prstGeom prst="rect">
            <a:avLst/>
          </a:prstGeom>
          <a:noFill/>
          <a:ln w="9525">
            <a:noFill/>
            <a:miter lim="800000"/>
            <a:headEnd/>
            <a:tailEnd/>
          </a:ln>
        </p:spPr>
        <p:txBody>
          <a:bodyPr vert="horz" wrap="square" lIns="0" tIns="190465" rIns="0" bIns="453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0244" name="Picture 4"/>
          <p:cNvPicPr>
            <a:picLocks noChangeAspect="1"/>
          </p:cNvPicPr>
          <p:nvPr/>
        </p:nvPicPr>
        <p:blipFill>
          <a:blip r:embed="rId6" cstate="print"/>
          <a:srcRect/>
          <a:stretch>
            <a:fillRect/>
          </a:stretch>
        </p:blipFill>
        <p:spPr bwMode="auto">
          <a:xfrm>
            <a:off x="6141670" y="0"/>
            <a:ext cx="3002330" cy="4000500"/>
          </a:xfrm>
          <a:prstGeom prst="rect">
            <a:avLst/>
          </a:prstGeom>
          <a:noFill/>
          <a:ln w="3175">
            <a:noFill/>
            <a:miter lim="800000"/>
            <a:headEnd/>
            <a:tailEnd/>
          </a:ln>
        </p:spPr>
      </p:pic>
    </p:spTree>
    <p:extLst>
      <p:ext uri="{BB962C8B-B14F-4D97-AF65-F5344CB8AC3E}">
        <p14:creationId xmlns:p14="http://schemas.microsoft.com/office/powerpoint/2010/main" val="114006982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hf hdr="0" ftr="0" dt="0"/>
  <p:txStyles>
    <p:titleStyle>
      <a:lvl1pPr marL="1134249" indent="-113424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4249" indent="-1134249" algn="l" rtl="0" eaLnBrk="0" fontAlgn="base" hangingPunct="0">
        <a:lnSpc>
          <a:spcPct val="95000"/>
        </a:lnSpc>
        <a:spcBef>
          <a:spcPct val="0"/>
        </a:spcBef>
        <a:spcAft>
          <a:spcPct val="0"/>
        </a:spcAft>
        <a:defRPr sz="2900" b="1">
          <a:solidFill>
            <a:schemeClr val="bg2"/>
          </a:solidFill>
          <a:latin typeface="Arial" charset="0"/>
        </a:defRPr>
      </a:lvl2pPr>
      <a:lvl3pPr marL="1134249" indent="-1134249" algn="l" rtl="0" eaLnBrk="0" fontAlgn="base" hangingPunct="0">
        <a:lnSpc>
          <a:spcPct val="95000"/>
        </a:lnSpc>
        <a:spcBef>
          <a:spcPct val="0"/>
        </a:spcBef>
        <a:spcAft>
          <a:spcPct val="0"/>
        </a:spcAft>
        <a:defRPr sz="2900" b="1">
          <a:solidFill>
            <a:schemeClr val="bg2"/>
          </a:solidFill>
          <a:latin typeface="Arial" charset="0"/>
        </a:defRPr>
      </a:lvl3pPr>
      <a:lvl4pPr marL="1134249" indent="-1134249" algn="l" rtl="0" eaLnBrk="0" fontAlgn="base" hangingPunct="0">
        <a:lnSpc>
          <a:spcPct val="95000"/>
        </a:lnSpc>
        <a:spcBef>
          <a:spcPct val="0"/>
        </a:spcBef>
        <a:spcAft>
          <a:spcPct val="0"/>
        </a:spcAft>
        <a:defRPr sz="2900" b="1">
          <a:solidFill>
            <a:schemeClr val="bg2"/>
          </a:solidFill>
          <a:latin typeface="Arial" charset="0"/>
        </a:defRPr>
      </a:lvl4pPr>
      <a:lvl5pPr marL="1134249" indent="-1134249" algn="l" rtl="0" eaLnBrk="0" fontAlgn="base" hangingPunct="0">
        <a:lnSpc>
          <a:spcPct val="95000"/>
        </a:lnSpc>
        <a:spcBef>
          <a:spcPct val="0"/>
        </a:spcBef>
        <a:spcAft>
          <a:spcPct val="0"/>
        </a:spcAft>
        <a:defRPr sz="2900" b="1">
          <a:solidFill>
            <a:schemeClr val="bg2"/>
          </a:solidFill>
          <a:latin typeface="Arial" charset="0"/>
        </a:defRPr>
      </a:lvl5pPr>
      <a:lvl6pPr marL="453029" algn="l" rtl="0" eaLnBrk="1" fontAlgn="base" hangingPunct="1">
        <a:spcBef>
          <a:spcPct val="0"/>
        </a:spcBef>
        <a:spcAft>
          <a:spcPct val="0"/>
        </a:spcAft>
        <a:defRPr sz="3200" b="1">
          <a:solidFill>
            <a:srgbClr val="2877C4"/>
          </a:solidFill>
          <a:latin typeface="Arial" charset="0"/>
        </a:defRPr>
      </a:lvl6pPr>
      <a:lvl7pPr marL="906062" algn="l" rtl="0" eaLnBrk="1" fontAlgn="base" hangingPunct="1">
        <a:spcBef>
          <a:spcPct val="0"/>
        </a:spcBef>
        <a:spcAft>
          <a:spcPct val="0"/>
        </a:spcAft>
        <a:defRPr sz="3200" b="1">
          <a:solidFill>
            <a:srgbClr val="2877C4"/>
          </a:solidFill>
          <a:latin typeface="Arial" charset="0"/>
        </a:defRPr>
      </a:lvl7pPr>
      <a:lvl8pPr marL="1359087" algn="l" rtl="0" eaLnBrk="1" fontAlgn="base" hangingPunct="1">
        <a:spcBef>
          <a:spcPct val="0"/>
        </a:spcBef>
        <a:spcAft>
          <a:spcPct val="0"/>
        </a:spcAft>
        <a:defRPr sz="3200" b="1">
          <a:solidFill>
            <a:srgbClr val="2877C4"/>
          </a:solidFill>
          <a:latin typeface="Arial" charset="0"/>
        </a:defRPr>
      </a:lvl8pPr>
      <a:lvl9pPr marL="181211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100">
          <a:solidFill>
            <a:srgbClr val="000000"/>
          </a:solidFill>
          <a:latin typeface="+mn-lt"/>
          <a:ea typeface="+mn-ea"/>
          <a:cs typeface="+mn-cs"/>
        </a:defRPr>
      </a:lvl1pPr>
      <a:lvl2pPr marL="224855" indent="-224855" algn="l" rtl="0" eaLnBrk="0" fontAlgn="base" hangingPunct="0">
        <a:lnSpc>
          <a:spcPct val="113000"/>
        </a:lnSpc>
        <a:spcBef>
          <a:spcPts val="1050"/>
        </a:spcBef>
        <a:spcAft>
          <a:spcPct val="0"/>
        </a:spcAft>
        <a:buClr>
          <a:schemeClr val="accent1"/>
        </a:buClr>
        <a:buFont typeface="Wingdings" pitchFamily="2" charset="2"/>
        <a:buChar char="§"/>
        <a:defRPr sz="2100">
          <a:solidFill>
            <a:srgbClr val="000000"/>
          </a:solidFill>
          <a:latin typeface="+mn-lt"/>
        </a:defRPr>
      </a:lvl2pPr>
      <a:lvl3pPr marL="677918" indent="-224855" algn="l" rtl="0" eaLnBrk="0" fontAlgn="base" hangingPunct="0">
        <a:lnSpc>
          <a:spcPct val="113000"/>
        </a:lnSpc>
        <a:spcBef>
          <a:spcPts val="630"/>
        </a:spcBef>
        <a:spcAft>
          <a:spcPct val="0"/>
        </a:spcAft>
        <a:buClr>
          <a:srgbClr val="5B8F22"/>
        </a:buClr>
        <a:buChar char="•"/>
        <a:defRPr sz="2100">
          <a:solidFill>
            <a:srgbClr val="000000"/>
          </a:solidFill>
          <a:latin typeface="+mn-lt"/>
        </a:defRPr>
      </a:lvl3pPr>
      <a:lvl4pPr marL="1478163" indent="-231489"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37018" indent="-224855" algn="l" rtl="0" eaLnBrk="0" fontAlgn="base" hangingPunct="0">
        <a:lnSpc>
          <a:spcPct val="115000"/>
        </a:lnSpc>
        <a:spcBef>
          <a:spcPct val="20000"/>
        </a:spcBef>
        <a:spcAft>
          <a:spcPct val="0"/>
        </a:spcAft>
        <a:buChar char="»"/>
        <a:defRPr sz="2100">
          <a:solidFill>
            <a:srgbClr val="000000"/>
          </a:solidFill>
          <a:latin typeface="+mn-lt"/>
        </a:defRPr>
      </a:lvl5pPr>
      <a:lvl6pPr marL="2490066" indent="-224928" algn="l" rtl="0" eaLnBrk="1" fontAlgn="base" hangingPunct="1">
        <a:lnSpc>
          <a:spcPct val="115000"/>
        </a:lnSpc>
        <a:spcBef>
          <a:spcPct val="20000"/>
        </a:spcBef>
        <a:spcAft>
          <a:spcPct val="0"/>
        </a:spcAft>
        <a:buChar char="»"/>
        <a:defRPr sz="2100">
          <a:solidFill>
            <a:srgbClr val="000000"/>
          </a:solidFill>
          <a:latin typeface="+mn-lt"/>
        </a:defRPr>
      </a:lvl6pPr>
      <a:lvl7pPr marL="2943091" indent="-224928" algn="l" rtl="0" eaLnBrk="1" fontAlgn="base" hangingPunct="1">
        <a:lnSpc>
          <a:spcPct val="115000"/>
        </a:lnSpc>
        <a:spcBef>
          <a:spcPct val="20000"/>
        </a:spcBef>
        <a:spcAft>
          <a:spcPct val="0"/>
        </a:spcAft>
        <a:buChar char="»"/>
        <a:defRPr sz="2100">
          <a:solidFill>
            <a:srgbClr val="000000"/>
          </a:solidFill>
          <a:latin typeface="+mn-lt"/>
        </a:defRPr>
      </a:lvl7pPr>
      <a:lvl8pPr marL="3396120" indent="-224928" algn="l" rtl="0" eaLnBrk="1" fontAlgn="base" hangingPunct="1">
        <a:lnSpc>
          <a:spcPct val="115000"/>
        </a:lnSpc>
        <a:spcBef>
          <a:spcPct val="20000"/>
        </a:spcBef>
        <a:spcAft>
          <a:spcPct val="0"/>
        </a:spcAft>
        <a:buChar char="»"/>
        <a:defRPr sz="2100">
          <a:solidFill>
            <a:srgbClr val="000000"/>
          </a:solidFill>
          <a:latin typeface="+mn-lt"/>
        </a:defRPr>
      </a:lvl8pPr>
      <a:lvl9pPr marL="3849145" indent="-224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062" rtl="0" eaLnBrk="1" latinLnBrk="0" hangingPunct="1">
        <a:defRPr sz="1900" kern="1200">
          <a:solidFill>
            <a:schemeClr val="tx1"/>
          </a:solidFill>
          <a:latin typeface="+mn-lt"/>
          <a:ea typeface="+mn-ea"/>
          <a:cs typeface="+mn-cs"/>
        </a:defRPr>
      </a:lvl1pPr>
      <a:lvl2pPr marL="453029" algn="l" defTabSz="906062" rtl="0" eaLnBrk="1" latinLnBrk="0" hangingPunct="1">
        <a:defRPr sz="1900" kern="1200">
          <a:solidFill>
            <a:schemeClr val="tx1"/>
          </a:solidFill>
          <a:latin typeface="+mn-lt"/>
          <a:ea typeface="+mn-ea"/>
          <a:cs typeface="+mn-cs"/>
        </a:defRPr>
      </a:lvl2pPr>
      <a:lvl3pPr marL="906062" algn="l" defTabSz="906062" rtl="0" eaLnBrk="1" latinLnBrk="0" hangingPunct="1">
        <a:defRPr sz="1900" kern="1200">
          <a:solidFill>
            <a:schemeClr val="tx1"/>
          </a:solidFill>
          <a:latin typeface="+mn-lt"/>
          <a:ea typeface="+mn-ea"/>
          <a:cs typeface="+mn-cs"/>
        </a:defRPr>
      </a:lvl3pPr>
      <a:lvl4pPr marL="1359087" algn="l" defTabSz="906062" rtl="0" eaLnBrk="1" latinLnBrk="0" hangingPunct="1">
        <a:defRPr sz="1900" kern="1200">
          <a:solidFill>
            <a:schemeClr val="tx1"/>
          </a:solidFill>
          <a:latin typeface="+mn-lt"/>
          <a:ea typeface="+mn-ea"/>
          <a:cs typeface="+mn-cs"/>
        </a:defRPr>
      </a:lvl4pPr>
      <a:lvl5pPr marL="1812116" algn="l" defTabSz="906062" rtl="0" eaLnBrk="1" latinLnBrk="0" hangingPunct="1">
        <a:defRPr sz="1900" kern="1200">
          <a:solidFill>
            <a:schemeClr val="tx1"/>
          </a:solidFill>
          <a:latin typeface="+mn-lt"/>
          <a:ea typeface="+mn-ea"/>
          <a:cs typeface="+mn-cs"/>
        </a:defRPr>
      </a:lvl5pPr>
      <a:lvl6pPr marL="2265141" algn="l" defTabSz="906062" rtl="0" eaLnBrk="1" latinLnBrk="0" hangingPunct="1">
        <a:defRPr sz="1900" kern="1200">
          <a:solidFill>
            <a:schemeClr val="tx1"/>
          </a:solidFill>
          <a:latin typeface="+mn-lt"/>
          <a:ea typeface="+mn-ea"/>
          <a:cs typeface="+mn-cs"/>
        </a:defRPr>
      </a:lvl6pPr>
      <a:lvl7pPr marL="2718156" algn="l" defTabSz="906062" rtl="0" eaLnBrk="1" latinLnBrk="0" hangingPunct="1">
        <a:defRPr sz="1900" kern="1200">
          <a:solidFill>
            <a:schemeClr val="tx1"/>
          </a:solidFill>
          <a:latin typeface="+mn-lt"/>
          <a:ea typeface="+mn-ea"/>
          <a:cs typeface="+mn-cs"/>
        </a:defRPr>
      </a:lvl7pPr>
      <a:lvl8pPr marL="3171179" algn="l" defTabSz="906062" rtl="0" eaLnBrk="1" latinLnBrk="0" hangingPunct="1">
        <a:defRPr sz="1900" kern="1200">
          <a:solidFill>
            <a:schemeClr val="tx1"/>
          </a:solidFill>
          <a:latin typeface="+mn-lt"/>
          <a:ea typeface="+mn-ea"/>
          <a:cs typeface="+mn-cs"/>
        </a:defRPr>
      </a:lvl8pPr>
      <a:lvl9pPr marL="3624210" algn="l" defTabSz="906062"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94"/>
            <a:ext cx="9144000" cy="1377158"/>
          </a:xfrm>
          <a:prstGeom prst="rect">
            <a:avLst/>
          </a:prstGeom>
          <a:solidFill>
            <a:schemeClr val="accent4"/>
          </a:solidFill>
          <a:ln>
            <a:noFill/>
          </a:ln>
          <a:effectLst/>
        </p:spPr>
        <p:txBody>
          <a:bodyPr vert="horz" wrap="square" lIns="323811" tIns="133310" rIns="323811" bIns="133310"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51"/>
            <a:ext cx="9144000" cy="5480843"/>
          </a:xfrm>
          <a:prstGeom prst="rect">
            <a:avLst/>
          </a:prstGeom>
          <a:noFill/>
          <a:ln w="9525">
            <a:noFill/>
            <a:miter lim="800000"/>
            <a:headEnd/>
            <a:tailEnd/>
          </a:ln>
        </p:spPr>
        <p:txBody>
          <a:bodyPr vert="horz" wrap="square" lIns="342846" tIns="190465" rIns="342846" bIns="1904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9" cstate="print"/>
          <a:srcRect/>
          <a:stretch>
            <a:fillRect/>
          </a:stretch>
        </p:blipFill>
        <p:spPr bwMode="auto">
          <a:xfrm>
            <a:off x="7702405" y="94"/>
            <a:ext cx="1441595" cy="1373188"/>
          </a:xfrm>
          <a:prstGeom prst="rect">
            <a:avLst/>
          </a:prstGeom>
          <a:noFill/>
          <a:ln w="9525">
            <a:noFill/>
            <a:miter lim="800000"/>
            <a:headEnd/>
            <a:tailEnd/>
          </a:ln>
        </p:spPr>
      </p:pic>
    </p:spTree>
    <p:extLst>
      <p:ext uri="{BB962C8B-B14F-4D97-AF65-F5344CB8AC3E}">
        <p14:creationId xmlns:p14="http://schemas.microsoft.com/office/powerpoint/2010/main" val="329070692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lvl1pPr marL="1134249" indent="-113424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4249" indent="-1134249" algn="l" rtl="0" eaLnBrk="0" fontAlgn="base" hangingPunct="0">
        <a:lnSpc>
          <a:spcPct val="95000"/>
        </a:lnSpc>
        <a:spcBef>
          <a:spcPct val="0"/>
        </a:spcBef>
        <a:spcAft>
          <a:spcPct val="0"/>
        </a:spcAft>
        <a:defRPr sz="2900" b="1">
          <a:solidFill>
            <a:schemeClr val="bg2"/>
          </a:solidFill>
          <a:latin typeface="Arial" charset="0"/>
        </a:defRPr>
      </a:lvl2pPr>
      <a:lvl3pPr marL="1134249" indent="-1134249" algn="l" rtl="0" eaLnBrk="0" fontAlgn="base" hangingPunct="0">
        <a:lnSpc>
          <a:spcPct val="95000"/>
        </a:lnSpc>
        <a:spcBef>
          <a:spcPct val="0"/>
        </a:spcBef>
        <a:spcAft>
          <a:spcPct val="0"/>
        </a:spcAft>
        <a:defRPr sz="2900" b="1">
          <a:solidFill>
            <a:schemeClr val="bg2"/>
          </a:solidFill>
          <a:latin typeface="Arial" charset="0"/>
        </a:defRPr>
      </a:lvl3pPr>
      <a:lvl4pPr marL="1134249" indent="-1134249" algn="l" rtl="0" eaLnBrk="0" fontAlgn="base" hangingPunct="0">
        <a:lnSpc>
          <a:spcPct val="95000"/>
        </a:lnSpc>
        <a:spcBef>
          <a:spcPct val="0"/>
        </a:spcBef>
        <a:spcAft>
          <a:spcPct val="0"/>
        </a:spcAft>
        <a:defRPr sz="2900" b="1">
          <a:solidFill>
            <a:schemeClr val="bg2"/>
          </a:solidFill>
          <a:latin typeface="Arial" charset="0"/>
        </a:defRPr>
      </a:lvl4pPr>
      <a:lvl5pPr marL="1134249" indent="-1134249" algn="l" rtl="0" eaLnBrk="0" fontAlgn="base" hangingPunct="0">
        <a:lnSpc>
          <a:spcPct val="95000"/>
        </a:lnSpc>
        <a:spcBef>
          <a:spcPct val="0"/>
        </a:spcBef>
        <a:spcAft>
          <a:spcPct val="0"/>
        </a:spcAft>
        <a:defRPr sz="2900" b="1">
          <a:solidFill>
            <a:schemeClr val="bg2"/>
          </a:solidFill>
          <a:latin typeface="Arial" charset="0"/>
        </a:defRPr>
      </a:lvl5pPr>
      <a:lvl6pPr marL="453029" algn="l" rtl="0" eaLnBrk="1" fontAlgn="base" hangingPunct="1">
        <a:spcBef>
          <a:spcPct val="0"/>
        </a:spcBef>
        <a:spcAft>
          <a:spcPct val="0"/>
        </a:spcAft>
        <a:defRPr sz="3200" b="1">
          <a:solidFill>
            <a:srgbClr val="2877C4"/>
          </a:solidFill>
          <a:latin typeface="Arial" charset="0"/>
        </a:defRPr>
      </a:lvl6pPr>
      <a:lvl7pPr marL="906062" algn="l" rtl="0" eaLnBrk="1" fontAlgn="base" hangingPunct="1">
        <a:spcBef>
          <a:spcPct val="0"/>
        </a:spcBef>
        <a:spcAft>
          <a:spcPct val="0"/>
        </a:spcAft>
        <a:defRPr sz="3200" b="1">
          <a:solidFill>
            <a:srgbClr val="2877C4"/>
          </a:solidFill>
          <a:latin typeface="Arial" charset="0"/>
        </a:defRPr>
      </a:lvl7pPr>
      <a:lvl8pPr marL="1359087" algn="l" rtl="0" eaLnBrk="1" fontAlgn="base" hangingPunct="1">
        <a:spcBef>
          <a:spcPct val="0"/>
        </a:spcBef>
        <a:spcAft>
          <a:spcPct val="0"/>
        </a:spcAft>
        <a:defRPr sz="3200" b="1">
          <a:solidFill>
            <a:srgbClr val="2877C4"/>
          </a:solidFill>
          <a:latin typeface="Arial" charset="0"/>
        </a:defRPr>
      </a:lvl8pPr>
      <a:lvl9pPr marL="181211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4855" indent="-224855"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77918" indent="-224855"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78163" indent="-231489"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37018" indent="-224855" algn="l" rtl="0" eaLnBrk="0" fontAlgn="base" hangingPunct="0">
        <a:lnSpc>
          <a:spcPct val="115000"/>
        </a:lnSpc>
        <a:spcBef>
          <a:spcPct val="20000"/>
        </a:spcBef>
        <a:spcAft>
          <a:spcPct val="0"/>
        </a:spcAft>
        <a:buChar char="»"/>
        <a:defRPr sz="2100">
          <a:solidFill>
            <a:srgbClr val="000000"/>
          </a:solidFill>
          <a:latin typeface="+mn-lt"/>
        </a:defRPr>
      </a:lvl5pPr>
      <a:lvl6pPr marL="2490066" indent="-224928" algn="l" rtl="0" eaLnBrk="1" fontAlgn="base" hangingPunct="1">
        <a:lnSpc>
          <a:spcPct val="115000"/>
        </a:lnSpc>
        <a:spcBef>
          <a:spcPct val="20000"/>
        </a:spcBef>
        <a:spcAft>
          <a:spcPct val="0"/>
        </a:spcAft>
        <a:buChar char="»"/>
        <a:defRPr sz="2100">
          <a:solidFill>
            <a:srgbClr val="000000"/>
          </a:solidFill>
          <a:latin typeface="+mn-lt"/>
        </a:defRPr>
      </a:lvl6pPr>
      <a:lvl7pPr marL="2943091" indent="-224928" algn="l" rtl="0" eaLnBrk="1" fontAlgn="base" hangingPunct="1">
        <a:lnSpc>
          <a:spcPct val="115000"/>
        </a:lnSpc>
        <a:spcBef>
          <a:spcPct val="20000"/>
        </a:spcBef>
        <a:spcAft>
          <a:spcPct val="0"/>
        </a:spcAft>
        <a:buChar char="»"/>
        <a:defRPr sz="2100">
          <a:solidFill>
            <a:srgbClr val="000000"/>
          </a:solidFill>
          <a:latin typeface="+mn-lt"/>
        </a:defRPr>
      </a:lvl7pPr>
      <a:lvl8pPr marL="3396120" indent="-224928" algn="l" rtl="0" eaLnBrk="1" fontAlgn="base" hangingPunct="1">
        <a:lnSpc>
          <a:spcPct val="115000"/>
        </a:lnSpc>
        <a:spcBef>
          <a:spcPct val="20000"/>
        </a:spcBef>
        <a:spcAft>
          <a:spcPct val="0"/>
        </a:spcAft>
        <a:buChar char="»"/>
        <a:defRPr sz="2100">
          <a:solidFill>
            <a:srgbClr val="000000"/>
          </a:solidFill>
          <a:latin typeface="+mn-lt"/>
        </a:defRPr>
      </a:lvl8pPr>
      <a:lvl9pPr marL="3849145" indent="-224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062" rtl="0" eaLnBrk="1" latinLnBrk="0" hangingPunct="1">
        <a:defRPr sz="1900" kern="1200">
          <a:solidFill>
            <a:schemeClr val="tx1"/>
          </a:solidFill>
          <a:latin typeface="+mn-lt"/>
          <a:ea typeface="+mn-ea"/>
          <a:cs typeface="+mn-cs"/>
        </a:defRPr>
      </a:lvl1pPr>
      <a:lvl2pPr marL="453029" algn="l" defTabSz="906062" rtl="0" eaLnBrk="1" latinLnBrk="0" hangingPunct="1">
        <a:defRPr sz="1900" kern="1200">
          <a:solidFill>
            <a:schemeClr val="tx1"/>
          </a:solidFill>
          <a:latin typeface="+mn-lt"/>
          <a:ea typeface="+mn-ea"/>
          <a:cs typeface="+mn-cs"/>
        </a:defRPr>
      </a:lvl2pPr>
      <a:lvl3pPr marL="906062" algn="l" defTabSz="906062" rtl="0" eaLnBrk="1" latinLnBrk="0" hangingPunct="1">
        <a:defRPr sz="1900" kern="1200">
          <a:solidFill>
            <a:schemeClr val="tx1"/>
          </a:solidFill>
          <a:latin typeface="+mn-lt"/>
          <a:ea typeface="+mn-ea"/>
          <a:cs typeface="+mn-cs"/>
        </a:defRPr>
      </a:lvl3pPr>
      <a:lvl4pPr marL="1359087" algn="l" defTabSz="906062" rtl="0" eaLnBrk="1" latinLnBrk="0" hangingPunct="1">
        <a:defRPr sz="1900" kern="1200">
          <a:solidFill>
            <a:schemeClr val="tx1"/>
          </a:solidFill>
          <a:latin typeface="+mn-lt"/>
          <a:ea typeface="+mn-ea"/>
          <a:cs typeface="+mn-cs"/>
        </a:defRPr>
      </a:lvl4pPr>
      <a:lvl5pPr marL="1812116" algn="l" defTabSz="906062" rtl="0" eaLnBrk="1" latinLnBrk="0" hangingPunct="1">
        <a:defRPr sz="1900" kern="1200">
          <a:solidFill>
            <a:schemeClr val="tx1"/>
          </a:solidFill>
          <a:latin typeface="+mn-lt"/>
          <a:ea typeface="+mn-ea"/>
          <a:cs typeface="+mn-cs"/>
        </a:defRPr>
      </a:lvl5pPr>
      <a:lvl6pPr marL="2265141" algn="l" defTabSz="906062" rtl="0" eaLnBrk="1" latinLnBrk="0" hangingPunct="1">
        <a:defRPr sz="1900" kern="1200">
          <a:solidFill>
            <a:schemeClr val="tx1"/>
          </a:solidFill>
          <a:latin typeface="+mn-lt"/>
          <a:ea typeface="+mn-ea"/>
          <a:cs typeface="+mn-cs"/>
        </a:defRPr>
      </a:lvl6pPr>
      <a:lvl7pPr marL="2718156" algn="l" defTabSz="906062" rtl="0" eaLnBrk="1" latinLnBrk="0" hangingPunct="1">
        <a:defRPr sz="1900" kern="1200">
          <a:solidFill>
            <a:schemeClr val="tx1"/>
          </a:solidFill>
          <a:latin typeface="+mn-lt"/>
          <a:ea typeface="+mn-ea"/>
          <a:cs typeface="+mn-cs"/>
        </a:defRPr>
      </a:lvl7pPr>
      <a:lvl8pPr marL="3171179" algn="l" defTabSz="906062" rtl="0" eaLnBrk="1" latinLnBrk="0" hangingPunct="1">
        <a:defRPr sz="1900" kern="1200">
          <a:solidFill>
            <a:schemeClr val="tx1"/>
          </a:solidFill>
          <a:latin typeface="+mn-lt"/>
          <a:ea typeface="+mn-ea"/>
          <a:cs typeface="+mn-cs"/>
        </a:defRPr>
      </a:lvl8pPr>
      <a:lvl9pPr marL="3624210" algn="l" defTabSz="906062"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84"/>
            <a:ext cx="9144000" cy="1377158"/>
          </a:xfrm>
          <a:prstGeom prst="rect">
            <a:avLst/>
          </a:prstGeom>
          <a:solidFill>
            <a:schemeClr val="accent4"/>
          </a:solidFill>
          <a:ln>
            <a:noFill/>
          </a:ln>
          <a:effectLst/>
        </p:spPr>
        <p:txBody>
          <a:bodyPr vert="horz" wrap="square" lIns="324105" tIns="133434" rIns="324105" bIns="133434"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41"/>
            <a:ext cx="9144000" cy="5480843"/>
          </a:xfrm>
          <a:prstGeom prst="rect">
            <a:avLst/>
          </a:prstGeom>
          <a:noFill/>
          <a:ln w="9525">
            <a:noFill/>
            <a:miter lim="800000"/>
            <a:headEnd/>
            <a:tailEnd/>
          </a:ln>
        </p:spPr>
        <p:txBody>
          <a:bodyPr vert="horz" wrap="square" lIns="343159" tIns="190641" rIns="343159" bIns="1906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9" cstate="print"/>
          <a:srcRect/>
          <a:stretch>
            <a:fillRect/>
          </a:stretch>
        </p:blipFill>
        <p:spPr bwMode="auto">
          <a:xfrm>
            <a:off x="7702405" y="84"/>
            <a:ext cx="1441595" cy="1373188"/>
          </a:xfrm>
          <a:prstGeom prst="rect">
            <a:avLst/>
          </a:prstGeom>
          <a:noFill/>
          <a:ln w="9525">
            <a:noFill/>
            <a:miter lim="800000"/>
            <a:headEnd/>
            <a:tailEnd/>
          </a:ln>
        </p:spPr>
      </p:pic>
    </p:spTree>
    <p:extLst>
      <p:ext uri="{BB962C8B-B14F-4D97-AF65-F5344CB8AC3E}">
        <p14:creationId xmlns:p14="http://schemas.microsoft.com/office/powerpoint/2010/main" val="5449759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hf hdr="0" ftr="0" dt="0"/>
  <p:txStyles>
    <p:titleStyle>
      <a:lvl1pPr marL="1135291" indent="-1135291"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5291" indent="-1135291" algn="l" rtl="0" eaLnBrk="0" fontAlgn="base" hangingPunct="0">
        <a:lnSpc>
          <a:spcPct val="95000"/>
        </a:lnSpc>
        <a:spcBef>
          <a:spcPct val="0"/>
        </a:spcBef>
        <a:spcAft>
          <a:spcPct val="0"/>
        </a:spcAft>
        <a:defRPr sz="2900" b="1">
          <a:solidFill>
            <a:schemeClr val="bg2"/>
          </a:solidFill>
          <a:latin typeface="Arial" charset="0"/>
        </a:defRPr>
      </a:lvl2pPr>
      <a:lvl3pPr marL="1135291" indent="-1135291" algn="l" rtl="0" eaLnBrk="0" fontAlgn="base" hangingPunct="0">
        <a:lnSpc>
          <a:spcPct val="95000"/>
        </a:lnSpc>
        <a:spcBef>
          <a:spcPct val="0"/>
        </a:spcBef>
        <a:spcAft>
          <a:spcPct val="0"/>
        </a:spcAft>
        <a:defRPr sz="2900" b="1">
          <a:solidFill>
            <a:schemeClr val="bg2"/>
          </a:solidFill>
          <a:latin typeface="Arial" charset="0"/>
        </a:defRPr>
      </a:lvl3pPr>
      <a:lvl4pPr marL="1135291" indent="-1135291" algn="l" rtl="0" eaLnBrk="0" fontAlgn="base" hangingPunct="0">
        <a:lnSpc>
          <a:spcPct val="95000"/>
        </a:lnSpc>
        <a:spcBef>
          <a:spcPct val="0"/>
        </a:spcBef>
        <a:spcAft>
          <a:spcPct val="0"/>
        </a:spcAft>
        <a:defRPr sz="2900" b="1">
          <a:solidFill>
            <a:schemeClr val="bg2"/>
          </a:solidFill>
          <a:latin typeface="Arial" charset="0"/>
        </a:defRPr>
      </a:lvl4pPr>
      <a:lvl5pPr marL="1135291" indent="-1135291" algn="l" rtl="0" eaLnBrk="0" fontAlgn="base" hangingPunct="0">
        <a:lnSpc>
          <a:spcPct val="95000"/>
        </a:lnSpc>
        <a:spcBef>
          <a:spcPct val="0"/>
        </a:spcBef>
        <a:spcAft>
          <a:spcPct val="0"/>
        </a:spcAft>
        <a:defRPr sz="2900" b="1">
          <a:solidFill>
            <a:schemeClr val="bg2"/>
          </a:solidFill>
          <a:latin typeface="Arial" charset="0"/>
        </a:defRPr>
      </a:lvl5pPr>
      <a:lvl6pPr marL="453443" algn="l" rtl="0" eaLnBrk="1" fontAlgn="base" hangingPunct="1">
        <a:spcBef>
          <a:spcPct val="0"/>
        </a:spcBef>
        <a:spcAft>
          <a:spcPct val="0"/>
        </a:spcAft>
        <a:defRPr sz="3200" b="1">
          <a:solidFill>
            <a:srgbClr val="2877C4"/>
          </a:solidFill>
          <a:latin typeface="Arial" charset="0"/>
        </a:defRPr>
      </a:lvl6pPr>
      <a:lvl7pPr marL="906894" algn="l" rtl="0" eaLnBrk="1" fontAlgn="base" hangingPunct="1">
        <a:spcBef>
          <a:spcPct val="0"/>
        </a:spcBef>
        <a:spcAft>
          <a:spcPct val="0"/>
        </a:spcAft>
        <a:defRPr sz="3200" b="1">
          <a:solidFill>
            <a:srgbClr val="2877C4"/>
          </a:solidFill>
          <a:latin typeface="Arial" charset="0"/>
        </a:defRPr>
      </a:lvl7pPr>
      <a:lvl8pPr marL="1360331" algn="l" rtl="0" eaLnBrk="1" fontAlgn="base" hangingPunct="1">
        <a:spcBef>
          <a:spcPct val="0"/>
        </a:spcBef>
        <a:spcAft>
          <a:spcPct val="0"/>
        </a:spcAft>
        <a:defRPr sz="3200" b="1">
          <a:solidFill>
            <a:srgbClr val="2877C4"/>
          </a:solidFill>
          <a:latin typeface="Arial" charset="0"/>
        </a:defRPr>
      </a:lvl8pPr>
      <a:lvl9pPr marL="1813780"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061" indent="-225061"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78539" indent="-225061"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79518" indent="-231699"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38887" indent="-225061" algn="l" rtl="0" eaLnBrk="0" fontAlgn="base" hangingPunct="0">
        <a:lnSpc>
          <a:spcPct val="115000"/>
        </a:lnSpc>
        <a:spcBef>
          <a:spcPct val="20000"/>
        </a:spcBef>
        <a:spcAft>
          <a:spcPct val="0"/>
        </a:spcAft>
        <a:buChar char="»"/>
        <a:defRPr sz="2100">
          <a:solidFill>
            <a:srgbClr val="000000"/>
          </a:solidFill>
          <a:latin typeface="+mn-lt"/>
        </a:defRPr>
      </a:lvl5pPr>
      <a:lvl6pPr marL="2492351" indent="-225134" algn="l" rtl="0" eaLnBrk="1" fontAlgn="base" hangingPunct="1">
        <a:lnSpc>
          <a:spcPct val="115000"/>
        </a:lnSpc>
        <a:spcBef>
          <a:spcPct val="20000"/>
        </a:spcBef>
        <a:spcAft>
          <a:spcPct val="0"/>
        </a:spcAft>
        <a:buChar char="»"/>
        <a:defRPr sz="2100">
          <a:solidFill>
            <a:srgbClr val="000000"/>
          </a:solidFill>
          <a:latin typeface="+mn-lt"/>
        </a:defRPr>
      </a:lvl6pPr>
      <a:lvl7pPr marL="2945792" indent="-225134" algn="l" rtl="0" eaLnBrk="1" fontAlgn="base" hangingPunct="1">
        <a:lnSpc>
          <a:spcPct val="115000"/>
        </a:lnSpc>
        <a:spcBef>
          <a:spcPct val="20000"/>
        </a:spcBef>
        <a:spcAft>
          <a:spcPct val="0"/>
        </a:spcAft>
        <a:buChar char="»"/>
        <a:defRPr sz="2100">
          <a:solidFill>
            <a:srgbClr val="000000"/>
          </a:solidFill>
          <a:latin typeface="+mn-lt"/>
        </a:defRPr>
      </a:lvl7pPr>
      <a:lvl8pPr marL="3399237" indent="-225134" algn="l" rtl="0" eaLnBrk="1" fontAlgn="base" hangingPunct="1">
        <a:lnSpc>
          <a:spcPct val="115000"/>
        </a:lnSpc>
        <a:spcBef>
          <a:spcPct val="20000"/>
        </a:spcBef>
        <a:spcAft>
          <a:spcPct val="0"/>
        </a:spcAft>
        <a:buChar char="»"/>
        <a:defRPr sz="2100">
          <a:solidFill>
            <a:srgbClr val="000000"/>
          </a:solidFill>
          <a:latin typeface="+mn-lt"/>
        </a:defRPr>
      </a:lvl8pPr>
      <a:lvl9pPr marL="3852674" indent="-225134"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894" rtl="0" eaLnBrk="1" latinLnBrk="0" hangingPunct="1">
        <a:defRPr sz="1900" kern="1200">
          <a:solidFill>
            <a:schemeClr val="tx1"/>
          </a:solidFill>
          <a:latin typeface="+mn-lt"/>
          <a:ea typeface="+mn-ea"/>
          <a:cs typeface="+mn-cs"/>
        </a:defRPr>
      </a:lvl1pPr>
      <a:lvl2pPr marL="453443" algn="l" defTabSz="906894" rtl="0" eaLnBrk="1" latinLnBrk="0" hangingPunct="1">
        <a:defRPr sz="1900" kern="1200">
          <a:solidFill>
            <a:schemeClr val="tx1"/>
          </a:solidFill>
          <a:latin typeface="+mn-lt"/>
          <a:ea typeface="+mn-ea"/>
          <a:cs typeface="+mn-cs"/>
        </a:defRPr>
      </a:lvl2pPr>
      <a:lvl3pPr marL="906894" algn="l" defTabSz="906894" rtl="0" eaLnBrk="1" latinLnBrk="0" hangingPunct="1">
        <a:defRPr sz="1900" kern="1200">
          <a:solidFill>
            <a:schemeClr val="tx1"/>
          </a:solidFill>
          <a:latin typeface="+mn-lt"/>
          <a:ea typeface="+mn-ea"/>
          <a:cs typeface="+mn-cs"/>
        </a:defRPr>
      </a:lvl3pPr>
      <a:lvl4pPr marL="1360331" algn="l" defTabSz="906894" rtl="0" eaLnBrk="1" latinLnBrk="0" hangingPunct="1">
        <a:defRPr sz="1900" kern="1200">
          <a:solidFill>
            <a:schemeClr val="tx1"/>
          </a:solidFill>
          <a:latin typeface="+mn-lt"/>
          <a:ea typeface="+mn-ea"/>
          <a:cs typeface="+mn-cs"/>
        </a:defRPr>
      </a:lvl4pPr>
      <a:lvl5pPr marL="1813780" algn="l" defTabSz="906894" rtl="0" eaLnBrk="1" latinLnBrk="0" hangingPunct="1">
        <a:defRPr sz="1900" kern="1200">
          <a:solidFill>
            <a:schemeClr val="tx1"/>
          </a:solidFill>
          <a:latin typeface="+mn-lt"/>
          <a:ea typeface="+mn-ea"/>
          <a:cs typeface="+mn-cs"/>
        </a:defRPr>
      </a:lvl5pPr>
      <a:lvl6pPr marL="2267217" algn="l" defTabSz="906894" rtl="0" eaLnBrk="1" latinLnBrk="0" hangingPunct="1">
        <a:defRPr sz="1900" kern="1200">
          <a:solidFill>
            <a:schemeClr val="tx1"/>
          </a:solidFill>
          <a:latin typeface="+mn-lt"/>
          <a:ea typeface="+mn-ea"/>
          <a:cs typeface="+mn-cs"/>
        </a:defRPr>
      </a:lvl6pPr>
      <a:lvl7pPr marL="2720652" algn="l" defTabSz="906894" rtl="0" eaLnBrk="1" latinLnBrk="0" hangingPunct="1">
        <a:defRPr sz="1900" kern="1200">
          <a:solidFill>
            <a:schemeClr val="tx1"/>
          </a:solidFill>
          <a:latin typeface="+mn-lt"/>
          <a:ea typeface="+mn-ea"/>
          <a:cs typeface="+mn-cs"/>
        </a:defRPr>
      </a:lvl7pPr>
      <a:lvl8pPr marL="3174088" algn="l" defTabSz="906894" rtl="0" eaLnBrk="1" latinLnBrk="0" hangingPunct="1">
        <a:defRPr sz="1900" kern="1200">
          <a:solidFill>
            <a:schemeClr val="tx1"/>
          </a:solidFill>
          <a:latin typeface="+mn-lt"/>
          <a:ea typeface="+mn-ea"/>
          <a:cs typeface="+mn-cs"/>
        </a:defRPr>
      </a:lvl8pPr>
      <a:lvl9pPr marL="3627535" algn="l" defTabSz="90689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 y="94"/>
            <a:ext cx="9144000" cy="1377158"/>
          </a:xfrm>
          <a:prstGeom prst="rect">
            <a:avLst/>
          </a:prstGeom>
          <a:solidFill>
            <a:schemeClr val="accent4"/>
          </a:solidFill>
          <a:ln>
            <a:noFill/>
          </a:ln>
          <a:effectLst/>
        </p:spPr>
        <p:txBody>
          <a:bodyPr vert="horz" wrap="square" lIns="323811" tIns="133310" rIns="323811" bIns="133310" numCol="1" anchor="ctr" anchorCtr="0" compatLnSpc="1">
            <a:prstTxWarp prst="textNoShape">
              <a:avLst/>
            </a:prstTxWarp>
            <a:noAutofit/>
          </a:bodyPr>
          <a:lstStyle/>
          <a:p>
            <a:pPr lvl="0"/>
            <a:r>
              <a:rPr lang="en-US" dirty="0"/>
              <a:t>Click to edit Master title style</a:t>
            </a:r>
          </a:p>
        </p:txBody>
      </p:sp>
      <p:sp>
        <p:nvSpPr>
          <p:cNvPr id="32771" name="Rectangle 3"/>
          <p:cNvSpPr>
            <a:spLocks noGrp="1" noChangeArrowheads="1"/>
          </p:cNvSpPr>
          <p:nvPr>
            <p:ph type="body" idx="1"/>
          </p:nvPr>
        </p:nvSpPr>
        <p:spPr bwMode="auto">
          <a:xfrm>
            <a:off x="8" y="1377251"/>
            <a:ext cx="9144000" cy="5480843"/>
          </a:xfrm>
          <a:prstGeom prst="rect">
            <a:avLst/>
          </a:prstGeom>
          <a:noFill/>
          <a:ln w="9525">
            <a:noFill/>
            <a:miter lim="800000"/>
            <a:headEnd/>
            <a:tailEnd/>
          </a:ln>
        </p:spPr>
        <p:txBody>
          <a:bodyPr vert="horz" wrap="square" lIns="342846" tIns="190465" rIns="342846" bIns="19046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95" y="-702459"/>
            <a:ext cx="497411" cy="1077244"/>
          </a:xfrm>
          <a:prstGeom prst="rect">
            <a:avLst/>
          </a:prstGeom>
          <a:noFill/>
        </p:spPr>
        <p:txBody>
          <a:bodyPr lIns="190465" tIns="95263" rIns="190465" bIns="95263">
            <a:spAutoFit/>
          </a:bodyPr>
          <a:lstStyle/>
          <a:p>
            <a:pPr eaLnBrk="1" hangingPunct="1">
              <a:lnSpc>
                <a:spcPct val="115000"/>
              </a:lnSpc>
              <a:spcBef>
                <a:spcPct val="20000"/>
              </a:spcBef>
              <a:buClr>
                <a:srgbClr val="2877C4"/>
              </a:buClr>
              <a:buFont typeface="Wingdings" pitchFamily="2" charset="2"/>
              <a:buNone/>
              <a:defRPr/>
            </a:pPr>
            <a:r>
              <a:rPr lang="en-US" sz="5000" i="0" dirty="0">
                <a:solidFill>
                  <a:srgbClr val="4D4F58"/>
                </a:solidFill>
                <a:latin typeface="Arial" charset="0"/>
                <a:cs typeface="Arial" charset="0"/>
              </a:rPr>
              <a:t>*</a:t>
            </a:r>
          </a:p>
        </p:txBody>
      </p:sp>
    </p:spTree>
    <p:extLst>
      <p:ext uri="{BB962C8B-B14F-4D97-AF65-F5344CB8AC3E}">
        <p14:creationId xmlns:p14="http://schemas.microsoft.com/office/powerpoint/2010/main" val="368617553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hdr="0" ftr="0" dt="0"/>
  <p:txStyles>
    <p:titleStyle>
      <a:lvl1pPr marL="1134249" indent="-1134249"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4249" indent="-1134249" algn="l" rtl="0" eaLnBrk="0" fontAlgn="base" hangingPunct="0">
        <a:lnSpc>
          <a:spcPct val="95000"/>
        </a:lnSpc>
        <a:spcBef>
          <a:spcPct val="0"/>
        </a:spcBef>
        <a:spcAft>
          <a:spcPct val="0"/>
        </a:spcAft>
        <a:defRPr sz="2900" b="1">
          <a:solidFill>
            <a:schemeClr val="bg2"/>
          </a:solidFill>
          <a:latin typeface="Arial" charset="0"/>
        </a:defRPr>
      </a:lvl2pPr>
      <a:lvl3pPr marL="1134249" indent="-1134249" algn="l" rtl="0" eaLnBrk="0" fontAlgn="base" hangingPunct="0">
        <a:lnSpc>
          <a:spcPct val="95000"/>
        </a:lnSpc>
        <a:spcBef>
          <a:spcPct val="0"/>
        </a:spcBef>
        <a:spcAft>
          <a:spcPct val="0"/>
        </a:spcAft>
        <a:defRPr sz="2900" b="1">
          <a:solidFill>
            <a:schemeClr val="bg2"/>
          </a:solidFill>
          <a:latin typeface="Arial" charset="0"/>
        </a:defRPr>
      </a:lvl3pPr>
      <a:lvl4pPr marL="1134249" indent="-1134249" algn="l" rtl="0" eaLnBrk="0" fontAlgn="base" hangingPunct="0">
        <a:lnSpc>
          <a:spcPct val="95000"/>
        </a:lnSpc>
        <a:spcBef>
          <a:spcPct val="0"/>
        </a:spcBef>
        <a:spcAft>
          <a:spcPct val="0"/>
        </a:spcAft>
        <a:defRPr sz="2900" b="1">
          <a:solidFill>
            <a:schemeClr val="bg2"/>
          </a:solidFill>
          <a:latin typeface="Arial" charset="0"/>
        </a:defRPr>
      </a:lvl4pPr>
      <a:lvl5pPr marL="1134249" indent="-1134249" algn="l" rtl="0" eaLnBrk="0" fontAlgn="base" hangingPunct="0">
        <a:lnSpc>
          <a:spcPct val="95000"/>
        </a:lnSpc>
        <a:spcBef>
          <a:spcPct val="0"/>
        </a:spcBef>
        <a:spcAft>
          <a:spcPct val="0"/>
        </a:spcAft>
        <a:defRPr sz="2900" b="1">
          <a:solidFill>
            <a:schemeClr val="bg2"/>
          </a:solidFill>
          <a:latin typeface="Arial" charset="0"/>
        </a:defRPr>
      </a:lvl5pPr>
      <a:lvl6pPr marL="453029" algn="l" rtl="0" eaLnBrk="1" fontAlgn="base" hangingPunct="1">
        <a:spcBef>
          <a:spcPct val="0"/>
        </a:spcBef>
        <a:spcAft>
          <a:spcPct val="0"/>
        </a:spcAft>
        <a:defRPr sz="3200" b="1">
          <a:solidFill>
            <a:srgbClr val="2877C4"/>
          </a:solidFill>
          <a:latin typeface="Arial" charset="0"/>
        </a:defRPr>
      </a:lvl6pPr>
      <a:lvl7pPr marL="906062" algn="l" rtl="0" eaLnBrk="1" fontAlgn="base" hangingPunct="1">
        <a:spcBef>
          <a:spcPct val="0"/>
        </a:spcBef>
        <a:spcAft>
          <a:spcPct val="0"/>
        </a:spcAft>
        <a:defRPr sz="3200" b="1">
          <a:solidFill>
            <a:srgbClr val="2877C4"/>
          </a:solidFill>
          <a:latin typeface="Arial" charset="0"/>
        </a:defRPr>
      </a:lvl7pPr>
      <a:lvl8pPr marL="1359087" algn="l" rtl="0" eaLnBrk="1" fontAlgn="base" hangingPunct="1">
        <a:spcBef>
          <a:spcPct val="0"/>
        </a:spcBef>
        <a:spcAft>
          <a:spcPct val="0"/>
        </a:spcAft>
        <a:defRPr sz="3200" b="1">
          <a:solidFill>
            <a:srgbClr val="2877C4"/>
          </a:solidFill>
          <a:latin typeface="Arial" charset="0"/>
        </a:defRPr>
      </a:lvl8pPr>
      <a:lvl9pPr marL="1812116"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945"/>
        </a:spcBef>
        <a:spcAft>
          <a:spcPct val="0"/>
        </a:spcAft>
        <a:buClr>
          <a:srgbClr val="2877C4"/>
        </a:buClr>
        <a:buFont typeface="Arial Unicode MS" pitchFamily="34" charset="-128"/>
        <a:defRPr sz="1700">
          <a:solidFill>
            <a:srgbClr val="000000"/>
          </a:solidFill>
          <a:latin typeface="+mn-lt"/>
          <a:ea typeface="+mn-ea"/>
          <a:cs typeface="+mn-cs"/>
        </a:defRPr>
      </a:lvl1pPr>
      <a:lvl2pPr marL="234773" indent="-234773" algn="l" rtl="0" eaLnBrk="0" fontAlgn="base" hangingPunct="0">
        <a:lnSpc>
          <a:spcPct val="113000"/>
        </a:lnSpc>
        <a:spcBef>
          <a:spcPts val="945"/>
        </a:spcBef>
        <a:spcAft>
          <a:spcPct val="0"/>
        </a:spcAft>
        <a:buClr>
          <a:schemeClr val="accent1"/>
        </a:buClr>
        <a:buFont typeface="Wingdings" pitchFamily="2" charset="2"/>
        <a:buChar char="§"/>
        <a:defRPr sz="1700">
          <a:solidFill>
            <a:srgbClr val="000000"/>
          </a:solidFill>
          <a:latin typeface="+mn-lt"/>
        </a:defRPr>
      </a:lvl2pPr>
      <a:lvl3pPr marL="363743" indent="-363743" algn="l" rtl="0" eaLnBrk="0" fontAlgn="base" hangingPunct="0">
        <a:lnSpc>
          <a:spcPct val="113000"/>
        </a:lnSpc>
        <a:spcBef>
          <a:spcPts val="945"/>
        </a:spcBef>
        <a:spcAft>
          <a:spcPct val="0"/>
        </a:spcAft>
        <a:buClr>
          <a:schemeClr val="accent1"/>
        </a:buClr>
        <a:buFont typeface="Wingdings" pitchFamily="2" charset="2"/>
        <a:defRPr sz="1700">
          <a:solidFill>
            <a:srgbClr val="000000"/>
          </a:solidFill>
          <a:latin typeface="+mn-lt"/>
        </a:defRPr>
      </a:lvl3pPr>
      <a:lvl4pPr marL="1478163" indent="-231489"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37018" indent="-224855" algn="l" rtl="0" eaLnBrk="0" fontAlgn="base" hangingPunct="0">
        <a:lnSpc>
          <a:spcPct val="115000"/>
        </a:lnSpc>
        <a:spcBef>
          <a:spcPct val="20000"/>
        </a:spcBef>
        <a:spcAft>
          <a:spcPct val="0"/>
        </a:spcAft>
        <a:buChar char="»"/>
        <a:defRPr sz="2100">
          <a:solidFill>
            <a:srgbClr val="000000"/>
          </a:solidFill>
          <a:latin typeface="+mn-lt"/>
        </a:defRPr>
      </a:lvl5pPr>
      <a:lvl6pPr marL="2490066" indent="-224928" algn="l" rtl="0" eaLnBrk="1" fontAlgn="base" hangingPunct="1">
        <a:lnSpc>
          <a:spcPct val="115000"/>
        </a:lnSpc>
        <a:spcBef>
          <a:spcPct val="20000"/>
        </a:spcBef>
        <a:spcAft>
          <a:spcPct val="0"/>
        </a:spcAft>
        <a:buChar char="»"/>
        <a:defRPr sz="2100">
          <a:solidFill>
            <a:srgbClr val="000000"/>
          </a:solidFill>
          <a:latin typeface="+mn-lt"/>
        </a:defRPr>
      </a:lvl6pPr>
      <a:lvl7pPr marL="2943091" indent="-224928" algn="l" rtl="0" eaLnBrk="1" fontAlgn="base" hangingPunct="1">
        <a:lnSpc>
          <a:spcPct val="115000"/>
        </a:lnSpc>
        <a:spcBef>
          <a:spcPct val="20000"/>
        </a:spcBef>
        <a:spcAft>
          <a:spcPct val="0"/>
        </a:spcAft>
        <a:buChar char="»"/>
        <a:defRPr sz="2100">
          <a:solidFill>
            <a:srgbClr val="000000"/>
          </a:solidFill>
          <a:latin typeface="+mn-lt"/>
        </a:defRPr>
      </a:lvl7pPr>
      <a:lvl8pPr marL="3396120" indent="-224928" algn="l" rtl="0" eaLnBrk="1" fontAlgn="base" hangingPunct="1">
        <a:lnSpc>
          <a:spcPct val="115000"/>
        </a:lnSpc>
        <a:spcBef>
          <a:spcPct val="20000"/>
        </a:spcBef>
        <a:spcAft>
          <a:spcPct val="0"/>
        </a:spcAft>
        <a:buChar char="»"/>
        <a:defRPr sz="2100">
          <a:solidFill>
            <a:srgbClr val="000000"/>
          </a:solidFill>
          <a:latin typeface="+mn-lt"/>
        </a:defRPr>
      </a:lvl8pPr>
      <a:lvl9pPr marL="3849145" indent="-224928"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6062" rtl="0" eaLnBrk="1" latinLnBrk="0" hangingPunct="1">
        <a:defRPr sz="1900" kern="1200">
          <a:solidFill>
            <a:schemeClr val="tx1"/>
          </a:solidFill>
          <a:latin typeface="+mn-lt"/>
          <a:ea typeface="+mn-ea"/>
          <a:cs typeface="+mn-cs"/>
        </a:defRPr>
      </a:lvl1pPr>
      <a:lvl2pPr marL="453029" algn="l" defTabSz="906062" rtl="0" eaLnBrk="1" latinLnBrk="0" hangingPunct="1">
        <a:defRPr sz="1900" kern="1200">
          <a:solidFill>
            <a:schemeClr val="tx1"/>
          </a:solidFill>
          <a:latin typeface="+mn-lt"/>
          <a:ea typeface="+mn-ea"/>
          <a:cs typeface="+mn-cs"/>
        </a:defRPr>
      </a:lvl2pPr>
      <a:lvl3pPr marL="906062" algn="l" defTabSz="906062" rtl="0" eaLnBrk="1" latinLnBrk="0" hangingPunct="1">
        <a:defRPr sz="1900" kern="1200">
          <a:solidFill>
            <a:schemeClr val="tx1"/>
          </a:solidFill>
          <a:latin typeface="+mn-lt"/>
          <a:ea typeface="+mn-ea"/>
          <a:cs typeface="+mn-cs"/>
        </a:defRPr>
      </a:lvl3pPr>
      <a:lvl4pPr marL="1359087" algn="l" defTabSz="906062" rtl="0" eaLnBrk="1" latinLnBrk="0" hangingPunct="1">
        <a:defRPr sz="1900" kern="1200">
          <a:solidFill>
            <a:schemeClr val="tx1"/>
          </a:solidFill>
          <a:latin typeface="+mn-lt"/>
          <a:ea typeface="+mn-ea"/>
          <a:cs typeface="+mn-cs"/>
        </a:defRPr>
      </a:lvl4pPr>
      <a:lvl5pPr marL="1812116" algn="l" defTabSz="906062" rtl="0" eaLnBrk="1" latinLnBrk="0" hangingPunct="1">
        <a:defRPr sz="1900" kern="1200">
          <a:solidFill>
            <a:schemeClr val="tx1"/>
          </a:solidFill>
          <a:latin typeface="+mn-lt"/>
          <a:ea typeface="+mn-ea"/>
          <a:cs typeface="+mn-cs"/>
        </a:defRPr>
      </a:lvl5pPr>
      <a:lvl6pPr marL="2265141" algn="l" defTabSz="906062" rtl="0" eaLnBrk="1" latinLnBrk="0" hangingPunct="1">
        <a:defRPr sz="1900" kern="1200">
          <a:solidFill>
            <a:schemeClr val="tx1"/>
          </a:solidFill>
          <a:latin typeface="+mn-lt"/>
          <a:ea typeface="+mn-ea"/>
          <a:cs typeface="+mn-cs"/>
        </a:defRPr>
      </a:lvl6pPr>
      <a:lvl7pPr marL="2718156" algn="l" defTabSz="906062" rtl="0" eaLnBrk="1" latinLnBrk="0" hangingPunct="1">
        <a:defRPr sz="1900" kern="1200">
          <a:solidFill>
            <a:schemeClr val="tx1"/>
          </a:solidFill>
          <a:latin typeface="+mn-lt"/>
          <a:ea typeface="+mn-ea"/>
          <a:cs typeface="+mn-cs"/>
        </a:defRPr>
      </a:lvl7pPr>
      <a:lvl8pPr marL="3171179" algn="l" defTabSz="906062" rtl="0" eaLnBrk="1" latinLnBrk="0" hangingPunct="1">
        <a:defRPr sz="1900" kern="1200">
          <a:solidFill>
            <a:schemeClr val="tx1"/>
          </a:solidFill>
          <a:latin typeface="+mn-lt"/>
          <a:ea typeface="+mn-ea"/>
          <a:cs typeface="+mn-cs"/>
        </a:defRPr>
      </a:lvl8pPr>
      <a:lvl9pPr marL="3624210" algn="l" defTabSz="906062"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8" y="74"/>
            <a:ext cx="9144000" cy="1377158"/>
          </a:xfrm>
          <a:prstGeom prst="rect">
            <a:avLst/>
          </a:prstGeom>
          <a:solidFill>
            <a:schemeClr val="accent4"/>
          </a:solidFill>
          <a:ln>
            <a:noFill/>
          </a:ln>
          <a:effectLst/>
        </p:spPr>
        <p:txBody>
          <a:bodyPr vert="horz" wrap="square" lIns="324401" tIns="133558" rIns="324401" bIns="13355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8" y="1377231"/>
            <a:ext cx="9144000" cy="5480843"/>
          </a:xfrm>
          <a:prstGeom prst="rect">
            <a:avLst/>
          </a:prstGeom>
          <a:noFill/>
          <a:ln w="9525">
            <a:noFill/>
            <a:miter lim="800000"/>
            <a:headEnd/>
            <a:tailEnd/>
          </a:ln>
        </p:spPr>
        <p:txBody>
          <a:bodyPr vert="horz" wrap="square" lIns="343474" tIns="190818" rIns="343474" bIns="1908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9" cstate="print"/>
          <a:srcRect/>
          <a:stretch>
            <a:fillRect/>
          </a:stretch>
        </p:blipFill>
        <p:spPr bwMode="auto">
          <a:xfrm>
            <a:off x="7702405" y="74"/>
            <a:ext cx="1441595" cy="1373188"/>
          </a:xfrm>
          <a:prstGeom prst="rect">
            <a:avLst/>
          </a:prstGeom>
          <a:noFill/>
          <a:ln w="9525">
            <a:noFill/>
            <a:miter lim="800000"/>
            <a:headEnd/>
            <a:tailEnd/>
          </a:ln>
        </p:spPr>
      </p:pic>
    </p:spTree>
    <p:extLst>
      <p:ext uri="{BB962C8B-B14F-4D97-AF65-F5344CB8AC3E}">
        <p14:creationId xmlns:p14="http://schemas.microsoft.com/office/powerpoint/2010/main" val="4865438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marL="1136333" indent="-1136333" algn="l" rtl="0" eaLnBrk="0" fontAlgn="base" hangingPunct="0">
        <a:lnSpc>
          <a:spcPct val="95000"/>
        </a:lnSpc>
        <a:spcBef>
          <a:spcPct val="0"/>
        </a:spcBef>
        <a:spcAft>
          <a:spcPct val="0"/>
        </a:spcAft>
        <a:defRPr sz="2900" b="1">
          <a:solidFill>
            <a:schemeClr val="bg2"/>
          </a:solidFill>
          <a:latin typeface="+mj-lt"/>
          <a:ea typeface="+mj-ea"/>
          <a:cs typeface="+mj-cs"/>
        </a:defRPr>
      </a:lvl1pPr>
      <a:lvl2pPr marL="1136333" indent="-1136333" algn="l" rtl="0" eaLnBrk="0" fontAlgn="base" hangingPunct="0">
        <a:lnSpc>
          <a:spcPct val="95000"/>
        </a:lnSpc>
        <a:spcBef>
          <a:spcPct val="0"/>
        </a:spcBef>
        <a:spcAft>
          <a:spcPct val="0"/>
        </a:spcAft>
        <a:defRPr sz="2900" b="1">
          <a:solidFill>
            <a:schemeClr val="bg2"/>
          </a:solidFill>
          <a:latin typeface="Arial" charset="0"/>
        </a:defRPr>
      </a:lvl2pPr>
      <a:lvl3pPr marL="1136333" indent="-1136333" algn="l" rtl="0" eaLnBrk="0" fontAlgn="base" hangingPunct="0">
        <a:lnSpc>
          <a:spcPct val="95000"/>
        </a:lnSpc>
        <a:spcBef>
          <a:spcPct val="0"/>
        </a:spcBef>
        <a:spcAft>
          <a:spcPct val="0"/>
        </a:spcAft>
        <a:defRPr sz="2900" b="1">
          <a:solidFill>
            <a:schemeClr val="bg2"/>
          </a:solidFill>
          <a:latin typeface="Arial" charset="0"/>
        </a:defRPr>
      </a:lvl3pPr>
      <a:lvl4pPr marL="1136333" indent="-1136333" algn="l" rtl="0" eaLnBrk="0" fontAlgn="base" hangingPunct="0">
        <a:lnSpc>
          <a:spcPct val="95000"/>
        </a:lnSpc>
        <a:spcBef>
          <a:spcPct val="0"/>
        </a:spcBef>
        <a:spcAft>
          <a:spcPct val="0"/>
        </a:spcAft>
        <a:defRPr sz="2900" b="1">
          <a:solidFill>
            <a:schemeClr val="bg2"/>
          </a:solidFill>
          <a:latin typeface="Arial" charset="0"/>
        </a:defRPr>
      </a:lvl4pPr>
      <a:lvl5pPr marL="1136333" indent="-1136333" algn="l" rtl="0" eaLnBrk="0" fontAlgn="base" hangingPunct="0">
        <a:lnSpc>
          <a:spcPct val="95000"/>
        </a:lnSpc>
        <a:spcBef>
          <a:spcPct val="0"/>
        </a:spcBef>
        <a:spcAft>
          <a:spcPct val="0"/>
        </a:spcAft>
        <a:defRPr sz="2900" b="1">
          <a:solidFill>
            <a:schemeClr val="bg2"/>
          </a:solidFill>
          <a:latin typeface="Arial" charset="0"/>
        </a:defRPr>
      </a:lvl5pPr>
      <a:lvl6pPr marL="453859" algn="l" rtl="0" eaLnBrk="1" fontAlgn="base" hangingPunct="1">
        <a:spcBef>
          <a:spcPct val="0"/>
        </a:spcBef>
        <a:spcAft>
          <a:spcPct val="0"/>
        </a:spcAft>
        <a:defRPr sz="3200" b="1">
          <a:solidFill>
            <a:srgbClr val="2877C4"/>
          </a:solidFill>
          <a:latin typeface="Arial" charset="0"/>
        </a:defRPr>
      </a:lvl6pPr>
      <a:lvl7pPr marL="907726" algn="l" rtl="0" eaLnBrk="1" fontAlgn="base" hangingPunct="1">
        <a:spcBef>
          <a:spcPct val="0"/>
        </a:spcBef>
        <a:spcAft>
          <a:spcPct val="0"/>
        </a:spcAft>
        <a:defRPr sz="3200" b="1">
          <a:solidFill>
            <a:srgbClr val="2877C4"/>
          </a:solidFill>
          <a:latin typeface="Arial" charset="0"/>
        </a:defRPr>
      </a:lvl7pPr>
      <a:lvl8pPr marL="1361575" algn="l" rtl="0" eaLnBrk="1" fontAlgn="base" hangingPunct="1">
        <a:spcBef>
          <a:spcPct val="0"/>
        </a:spcBef>
        <a:spcAft>
          <a:spcPct val="0"/>
        </a:spcAft>
        <a:defRPr sz="3200" b="1">
          <a:solidFill>
            <a:srgbClr val="2877C4"/>
          </a:solidFill>
          <a:latin typeface="Arial" charset="0"/>
        </a:defRPr>
      </a:lvl8pPr>
      <a:lvl9pPr marL="1815444" algn="l" rtl="0" eaLnBrk="1" fontAlgn="base" hangingPunct="1">
        <a:spcBef>
          <a:spcPct val="0"/>
        </a:spcBef>
        <a:spcAft>
          <a:spcPct val="0"/>
        </a:spcAft>
        <a:defRPr sz="3200" b="1">
          <a:solidFill>
            <a:srgbClr val="2877C4"/>
          </a:solidFill>
          <a:latin typeface="Arial" charset="0"/>
        </a:defRPr>
      </a:lvl9pPr>
    </p:titleStyle>
    <p:bodyStyle>
      <a:lvl1pPr algn="l" rtl="0" eaLnBrk="0" fontAlgn="base" hangingPunct="0">
        <a:lnSpc>
          <a:spcPct val="113000"/>
        </a:lnSpc>
        <a:spcBef>
          <a:spcPts val="2101"/>
        </a:spcBef>
        <a:spcAft>
          <a:spcPct val="0"/>
        </a:spcAft>
        <a:buClr>
          <a:srgbClr val="2877C4"/>
        </a:buClr>
        <a:buFont typeface="Arial Unicode MS" pitchFamily="34" charset="-128"/>
        <a:defRPr sz="2300">
          <a:solidFill>
            <a:srgbClr val="000000"/>
          </a:solidFill>
          <a:latin typeface="+mn-lt"/>
          <a:ea typeface="+mn-ea"/>
          <a:cs typeface="+mn-cs"/>
        </a:defRPr>
      </a:lvl1pPr>
      <a:lvl2pPr marL="225269" indent="-225269" algn="l" rtl="0" eaLnBrk="0" fontAlgn="base" hangingPunct="0">
        <a:lnSpc>
          <a:spcPct val="113000"/>
        </a:lnSpc>
        <a:spcBef>
          <a:spcPts val="1050"/>
        </a:spcBef>
        <a:spcAft>
          <a:spcPct val="0"/>
        </a:spcAft>
        <a:buClr>
          <a:schemeClr val="accent1"/>
        </a:buClr>
        <a:buFont typeface="Wingdings" pitchFamily="2" charset="2"/>
        <a:buChar char="§"/>
        <a:defRPr sz="2300">
          <a:solidFill>
            <a:srgbClr val="000000"/>
          </a:solidFill>
          <a:latin typeface="+mn-lt"/>
        </a:defRPr>
      </a:lvl2pPr>
      <a:lvl3pPr marL="679161" indent="-225269" algn="l" rtl="0" eaLnBrk="0" fontAlgn="base" hangingPunct="0">
        <a:lnSpc>
          <a:spcPct val="113000"/>
        </a:lnSpc>
        <a:spcBef>
          <a:spcPts val="630"/>
        </a:spcBef>
        <a:spcAft>
          <a:spcPct val="0"/>
        </a:spcAft>
        <a:buClr>
          <a:srgbClr val="5B8F22"/>
        </a:buClr>
        <a:buChar char="•"/>
        <a:defRPr sz="2300">
          <a:solidFill>
            <a:srgbClr val="000000"/>
          </a:solidFill>
          <a:latin typeface="+mn-lt"/>
        </a:defRPr>
      </a:lvl3pPr>
      <a:lvl4pPr marL="1480877" indent="-231912" algn="l" rtl="0" eaLnBrk="0" fontAlgn="base" hangingPunct="0">
        <a:lnSpc>
          <a:spcPct val="115000"/>
        </a:lnSpc>
        <a:spcBef>
          <a:spcPct val="0"/>
        </a:spcBef>
        <a:spcAft>
          <a:spcPct val="0"/>
        </a:spcAft>
        <a:buClr>
          <a:srgbClr val="4D4F58"/>
        </a:buClr>
        <a:buFont typeface="Arial" charset="0"/>
        <a:buChar char="•"/>
        <a:defRPr sz="2700">
          <a:solidFill>
            <a:srgbClr val="000000"/>
          </a:solidFill>
          <a:latin typeface="+mn-lt"/>
        </a:defRPr>
      </a:lvl4pPr>
      <a:lvl5pPr marL="2040757" indent="-225269" algn="l" rtl="0" eaLnBrk="0" fontAlgn="base" hangingPunct="0">
        <a:lnSpc>
          <a:spcPct val="115000"/>
        </a:lnSpc>
        <a:spcBef>
          <a:spcPct val="20000"/>
        </a:spcBef>
        <a:spcAft>
          <a:spcPct val="0"/>
        </a:spcAft>
        <a:buChar char="»"/>
        <a:defRPr sz="2100">
          <a:solidFill>
            <a:srgbClr val="000000"/>
          </a:solidFill>
          <a:latin typeface="+mn-lt"/>
        </a:defRPr>
      </a:lvl5pPr>
      <a:lvl6pPr marL="2494637" indent="-225342" algn="l" rtl="0" eaLnBrk="1" fontAlgn="base" hangingPunct="1">
        <a:lnSpc>
          <a:spcPct val="115000"/>
        </a:lnSpc>
        <a:spcBef>
          <a:spcPct val="20000"/>
        </a:spcBef>
        <a:spcAft>
          <a:spcPct val="0"/>
        </a:spcAft>
        <a:buChar char="»"/>
        <a:defRPr sz="2100">
          <a:solidFill>
            <a:srgbClr val="000000"/>
          </a:solidFill>
          <a:latin typeface="+mn-lt"/>
        </a:defRPr>
      </a:lvl6pPr>
      <a:lvl7pPr marL="2948496" indent="-225342" algn="l" rtl="0" eaLnBrk="1" fontAlgn="base" hangingPunct="1">
        <a:lnSpc>
          <a:spcPct val="115000"/>
        </a:lnSpc>
        <a:spcBef>
          <a:spcPct val="20000"/>
        </a:spcBef>
        <a:spcAft>
          <a:spcPct val="0"/>
        </a:spcAft>
        <a:buChar char="»"/>
        <a:defRPr sz="2100">
          <a:solidFill>
            <a:srgbClr val="000000"/>
          </a:solidFill>
          <a:latin typeface="+mn-lt"/>
        </a:defRPr>
      </a:lvl7pPr>
      <a:lvl8pPr marL="3402355" indent="-225342" algn="l" rtl="0" eaLnBrk="1" fontAlgn="base" hangingPunct="1">
        <a:lnSpc>
          <a:spcPct val="115000"/>
        </a:lnSpc>
        <a:spcBef>
          <a:spcPct val="20000"/>
        </a:spcBef>
        <a:spcAft>
          <a:spcPct val="0"/>
        </a:spcAft>
        <a:buChar char="»"/>
        <a:defRPr sz="2100">
          <a:solidFill>
            <a:srgbClr val="000000"/>
          </a:solidFill>
          <a:latin typeface="+mn-lt"/>
        </a:defRPr>
      </a:lvl8pPr>
      <a:lvl9pPr marL="3856212" indent="-225342" algn="l" rtl="0" eaLnBrk="1" fontAlgn="base" hangingPunct="1">
        <a:lnSpc>
          <a:spcPct val="115000"/>
        </a:lnSpc>
        <a:spcBef>
          <a:spcPct val="20000"/>
        </a:spcBef>
        <a:spcAft>
          <a:spcPct val="0"/>
        </a:spcAft>
        <a:buChar char="»"/>
        <a:defRPr sz="2100">
          <a:solidFill>
            <a:srgbClr val="000000"/>
          </a:solidFill>
          <a:latin typeface="+mn-lt"/>
        </a:defRPr>
      </a:lvl9pPr>
    </p:bodyStyle>
    <p:otherStyle>
      <a:defPPr>
        <a:defRPr lang="en-US"/>
      </a:defPPr>
      <a:lvl1pPr marL="0" algn="l" defTabSz="907726" rtl="0" eaLnBrk="1" latinLnBrk="0" hangingPunct="1">
        <a:defRPr sz="1900" kern="1200">
          <a:solidFill>
            <a:schemeClr val="tx1"/>
          </a:solidFill>
          <a:latin typeface="+mn-lt"/>
          <a:ea typeface="+mn-ea"/>
          <a:cs typeface="+mn-cs"/>
        </a:defRPr>
      </a:lvl1pPr>
      <a:lvl2pPr marL="453859" algn="l" defTabSz="907726" rtl="0" eaLnBrk="1" latinLnBrk="0" hangingPunct="1">
        <a:defRPr sz="1900" kern="1200">
          <a:solidFill>
            <a:schemeClr val="tx1"/>
          </a:solidFill>
          <a:latin typeface="+mn-lt"/>
          <a:ea typeface="+mn-ea"/>
          <a:cs typeface="+mn-cs"/>
        </a:defRPr>
      </a:lvl2pPr>
      <a:lvl3pPr marL="907726" algn="l" defTabSz="907726" rtl="0" eaLnBrk="1" latinLnBrk="0" hangingPunct="1">
        <a:defRPr sz="1900" kern="1200">
          <a:solidFill>
            <a:schemeClr val="tx1"/>
          </a:solidFill>
          <a:latin typeface="+mn-lt"/>
          <a:ea typeface="+mn-ea"/>
          <a:cs typeface="+mn-cs"/>
        </a:defRPr>
      </a:lvl3pPr>
      <a:lvl4pPr marL="1361575" algn="l" defTabSz="907726" rtl="0" eaLnBrk="1" latinLnBrk="0" hangingPunct="1">
        <a:defRPr sz="1900" kern="1200">
          <a:solidFill>
            <a:schemeClr val="tx1"/>
          </a:solidFill>
          <a:latin typeface="+mn-lt"/>
          <a:ea typeface="+mn-ea"/>
          <a:cs typeface="+mn-cs"/>
        </a:defRPr>
      </a:lvl4pPr>
      <a:lvl5pPr marL="1815444" algn="l" defTabSz="907726" rtl="0" eaLnBrk="1" latinLnBrk="0" hangingPunct="1">
        <a:defRPr sz="1900" kern="1200">
          <a:solidFill>
            <a:schemeClr val="tx1"/>
          </a:solidFill>
          <a:latin typeface="+mn-lt"/>
          <a:ea typeface="+mn-ea"/>
          <a:cs typeface="+mn-cs"/>
        </a:defRPr>
      </a:lvl5pPr>
      <a:lvl6pPr marL="2269295" algn="l" defTabSz="907726" rtl="0" eaLnBrk="1" latinLnBrk="0" hangingPunct="1">
        <a:defRPr sz="1900" kern="1200">
          <a:solidFill>
            <a:schemeClr val="tx1"/>
          </a:solidFill>
          <a:latin typeface="+mn-lt"/>
          <a:ea typeface="+mn-ea"/>
          <a:cs typeface="+mn-cs"/>
        </a:defRPr>
      </a:lvl6pPr>
      <a:lvl7pPr marL="2723147" algn="l" defTabSz="907726" rtl="0" eaLnBrk="1" latinLnBrk="0" hangingPunct="1">
        <a:defRPr sz="1900" kern="1200">
          <a:solidFill>
            <a:schemeClr val="tx1"/>
          </a:solidFill>
          <a:latin typeface="+mn-lt"/>
          <a:ea typeface="+mn-ea"/>
          <a:cs typeface="+mn-cs"/>
        </a:defRPr>
      </a:lvl7pPr>
      <a:lvl8pPr marL="3177004" algn="l" defTabSz="907726" rtl="0" eaLnBrk="1" latinLnBrk="0" hangingPunct="1">
        <a:defRPr sz="1900" kern="1200">
          <a:solidFill>
            <a:schemeClr val="tx1"/>
          </a:solidFill>
          <a:latin typeface="+mn-lt"/>
          <a:ea typeface="+mn-ea"/>
          <a:cs typeface="+mn-cs"/>
        </a:defRPr>
      </a:lvl8pPr>
      <a:lvl9pPr marL="3630863" algn="l" defTabSz="90772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156.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3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3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11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1.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CE6C-D079-A32A-ED4F-DAD298E366EC}"/>
              </a:ext>
            </a:extLst>
          </p:cNvPr>
          <p:cNvSpPr>
            <a:spLocks noGrp="1"/>
          </p:cNvSpPr>
          <p:nvPr>
            <p:ph type="ctrTitle"/>
          </p:nvPr>
        </p:nvSpPr>
        <p:spPr>
          <a:xfrm>
            <a:off x="1143000" y="1122363"/>
            <a:ext cx="6858000" cy="1392237"/>
          </a:xfrm>
        </p:spPr>
        <p:txBody>
          <a:bodyPr/>
          <a:lstStyle/>
          <a:p>
            <a:r>
              <a:rPr lang="en-US" sz="5400" dirty="0"/>
              <a:t>Click on “Slide Show”</a:t>
            </a:r>
          </a:p>
        </p:txBody>
      </p:sp>
      <p:sp>
        <p:nvSpPr>
          <p:cNvPr id="3" name="Subtitle 2">
            <a:extLst>
              <a:ext uri="{FF2B5EF4-FFF2-40B4-BE49-F238E27FC236}">
                <a16:creationId xmlns:a16="http://schemas.microsoft.com/office/drawing/2014/main" id="{4C3ACDD3-0B62-B182-CDBA-AA7ADC3B7E8C}"/>
              </a:ext>
            </a:extLst>
          </p:cNvPr>
          <p:cNvSpPr>
            <a:spLocks noGrp="1"/>
          </p:cNvSpPr>
          <p:nvPr>
            <p:ph type="subTitle" idx="1"/>
          </p:nvPr>
        </p:nvSpPr>
        <p:spPr/>
        <p:txBody>
          <a:bodyPr/>
          <a:lstStyle/>
          <a:p>
            <a:r>
              <a:rPr lang="en-US" sz="4000" dirty="0"/>
              <a:t>Click “Play from Beginning”</a:t>
            </a:r>
          </a:p>
        </p:txBody>
      </p:sp>
    </p:spTree>
    <p:extLst>
      <p:ext uri="{BB962C8B-B14F-4D97-AF65-F5344CB8AC3E}">
        <p14:creationId xmlns:p14="http://schemas.microsoft.com/office/powerpoint/2010/main" val="163376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bg1"/>
            </a:gs>
            <a:gs pos="18000">
              <a:schemeClr val="accent1">
                <a:shade val="67500"/>
                <a:satMod val="115000"/>
                <a:lumMod val="60000"/>
                <a:lumOff val="40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417794" name="Rectangle 2"/>
          <p:cNvSpPr>
            <a:spLocks noGrp="1" noChangeArrowheads="1"/>
          </p:cNvSpPr>
          <p:nvPr>
            <p:ph type="body" sz="half" idx="1"/>
          </p:nvPr>
        </p:nvSpPr>
        <p:spPr>
          <a:xfrm>
            <a:off x="533400" y="4572000"/>
            <a:ext cx="8229599" cy="1447800"/>
          </a:xfrm>
        </p:spPr>
        <p:txBody>
          <a:bodyPr/>
          <a:lstStyle/>
          <a:p>
            <a:pPr marL="3175" lvl="1" indent="0" eaLnBrk="0" hangingPunct="0">
              <a:lnSpc>
                <a:spcPct val="90000"/>
              </a:lnSpc>
              <a:spcBef>
                <a:spcPct val="0"/>
              </a:spcBef>
              <a:buNone/>
            </a:pPr>
            <a:r>
              <a:rPr lang="en-US" altLang="en-US" sz="3200" dirty="0">
                <a:solidFill>
                  <a:srgbClr val="FF0000"/>
                </a:solidFill>
              </a:rPr>
              <a:t>Many industrial processes, including steel and fertilizer manufacturing, use acids. Also, food and drink.</a:t>
            </a:r>
          </a:p>
        </p:txBody>
      </p:sp>
      <p:graphicFrame>
        <p:nvGraphicFramePr>
          <p:cNvPr id="417842" name="Group 50"/>
          <p:cNvGraphicFramePr>
            <a:graphicFrameLocks noGrp="1"/>
          </p:cNvGraphicFramePr>
          <p:nvPr>
            <p:ph sz="half" idx="2"/>
            <p:extLst>
              <p:ext uri="{D42A27DB-BD31-4B8C-83A1-F6EECF244321}">
                <p14:modId xmlns:p14="http://schemas.microsoft.com/office/powerpoint/2010/main" val="2377267736"/>
              </p:ext>
            </p:extLst>
          </p:nvPr>
        </p:nvGraphicFramePr>
        <p:xfrm>
          <a:off x="457200" y="579120"/>
          <a:ext cx="8229600" cy="3611880"/>
        </p:xfrm>
        <a:graphic>
          <a:graphicData uri="http://schemas.openxmlformats.org/drawingml/2006/table">
            <a:tbl>
              <a:tblPr>
                <a:tableStyleId>{616DA210-FB5B-4158-B5E0-FEB733F419BA}</a:tableStyleId>
              </a:tblPr>
              <a:tblGrid>
                <a:gridCol w="2358537">
                  <a:extLst>
                    <a:ext uri="{9D8B030D-6E8A-4147-A177-3AD203B41FA5}">
                      <a16:colId xmlns:a16="http://schemas.microsoft.com/office/drawing/2014/main" val="20000"/>
                    </a:ext>
                  </a:extLst>
                </a:gridCol>
                <a:gridCol w="2927838">
                  <a:extLst>
                    <a:ext uri="{9D8B030D-6E8A-4147-A177-3AD203B41FA5}">
                      <a16:colId xmlns:a16="http://schemas.microsoft.com/office/drawing/2014/main" val="20001"/>
                    </a:ext>
                  </a:extLst>
                </a:gridCol>
                <a:gridCol w="2943225">
                  <a:extLst>
                    <a:ext uri="{9D8B030D-6E8A-4147-A177-3AD203B41FA5}">
                      <a16:colId xmlns:a16="http://schemas.microsoft.com/office/drawing/2014/main" val="20002"/>
                    </a:ext>
                  </a:extLst>
                </a:gridCol>
              </a:tblGrid>
              <a:tr h="929640">
                <a:tc gridSpan="3">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u="none" strike="noStrike" cap="none" normalizeH="0" baseline="0" dirty="0">
                          <a:ln>
                            <a:noFill/>
                          </a:ln>
                          <a:solidFill>
                            <a:srgbClr val="FFFF00"/>
                          </a:solidFill>
                          <a:effectLst>
                            <a:outerShdw blurRad="38100" dist="38100" dir="2700000" algn="tl">
                              <a:srgbClr val="000000">
                                <a:alpha val="43137"/>
                              </a:srgbClr>
                            </a:outerShdw>
                          </a:effectLst>
                        </a:rPr>
                        <a:t>Naming Common Acids </a:t>
                      </a:r>
                      <a:r>
                        <a:rPr kumimoji="0" lang="en-US" altLang="en-US" sz="2000" u="none" strike="noStrike" cap="none" normalizeH="0" baseline="0" dirty="0">
                          <a:ln>
                            <a:noFill/>
                          </a:ln>
                          <a:solidFill>
                            <a:srgbClr val="A3573F"/>
                          </a:solidFill>
                          <a:effectLst>
                            <a:outerShdw blurRad="38100" dist="38100" dir="2700000" algn="tl">
                              <a:srgbClr val="000000">
                                <a:alpha val="43137"/>
                              </a:srgbClr>
                            </a:outerShdw>
                          </a:effectLst>
                        </a:rPr>
                        <a:t>(</a:t>
                      </a:r>
                      <a:r>
                        <a:rPr kumimoji="0" lang="en-US" altLang="en-US" sz="2000" b="1" u="none" strike="noStrike" cap="none" normalizeH="0" baseline="0" dirty="0">
                          <a:ln>
                            <a:noFill/>
                          </a:ln>
                          <a:solidFill>
                            <a:srgbClr val="A3573F"/>
                          </a:solidFill>
                          <a:effectLst>
                            <a:outerShdw blurRad="38100" dist="38100" dir="2700000" algn="tl">
                              <a:srgbClr val="000000">
                                <a:alpha val="43137"/>
                              </a:srgbClr>
                            </a:outerShdw>
                          </a:effectLst>
                        </a:rPr>
                        <a:t>non-binary</a:t>
                      </a:r>
                      <a:r>
                        <a:rPr kumimoji="0" lang="en-US" altLang="en-US" sz="2000" u="none" strike="noStrike" cap="none" normalizeH="0" baseline="0" dirty="0">
                          <a:ln>
                            <a:noFill/>
                          </a:ln>
                          <a:solidFill>
                            <a:srgbClr val="A3573F"/>
                          </a:solidFill>
                          <a:effectLst>
                            <a:outerShdw blurRad="38100" dist="38100" dir="2700000" algn="tl">
                              <a:srgbClr val="000000">
                                <a:alpha val="43137"/>
                              </a:srgbClr>
                            </a:outerShdw>
                          </a:effectLst>
                        </a:rPr>
                        <a:t>)</a:t>
                      </a:r>
                      <a:endParaRPr kumimoji="0" lang="en-US" altLang="en-US" sz="2000" b="0" i="0" u="none" strike="noStrike" cap="none" normalizeH="0" baseline="0" dirty="0">
                        <a:ln>
                          <a:noFill/>
                        </a:ln>
                        <a:solidFill>
                          <a:srgbClr val="A3573F"/>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endParaRPr>
                    </a:p>
                  </a:txBody>
                  <a:tcPr anchor="ctr"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effectLst/>
                        </a:rPr>
                        <a:t>Name</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600" u="none" strike="noStrike" cap="none" normalizeH="0" baseline="0" dirty="0">
                          <a:ln>
                            <a:noFill/>
                          </a:ln>
                          <a:effectLst/>
                        </a:rPr>
                        <a:t>Name (anhydrous)</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effectLst/>
                        </a:rPr>
                        <a:t>Formula</a:t>
                      </a:r>
                      <a:endParaRPr kumimoji="0" lang="en-US" altLang="en-US" sz="15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horzOverflow="overflow"/>
                </a:tc>
                <a:extLst>
                  <a:ext uri="{0D108BD9-81ED-4DB2-BD59-A6C34878D82A}">
                    <a16:rowId xmlns:a16="http://schemas.microsoft.com/office/drawing/2014/main" val="10001"/>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solidFill>
                            <a:srgbClr val="FF0000"/>
                          </a:solidFill>
                          <a:effectLst/>
                        </a:rPr>
                        <a:t>Sulfuric acid</a:t>
                      </a:r>
                      <a:endPar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endParaRPr>
                    </a:p>
                  </a:txBody>
                  <a:tcPr anchor="ctr" horzOverflow="overflow"/>
                </a:tc>
                <a:tc>
                  <a:txBody>
                    <a:bodyPr/>
                    <a:lstStyle/>
                    <a:p>
                      <a:pPr marL="0" marR="0" algn="ctr">
                        <a:spcBef>
                          <a:spcPts val="0"/>
                        </a:spcBef>
                        <a:spcAft>
                          <a:spcPts val="0"/>
                        </a:spcAft>
                      </a:pPr>
                      <a:r>
                        <a:rPr lang="en-US" sz="2000" dirty="0">
                          <a:solidFill>
                            <a:srgbClr val="FF0000"/>
                          </a:solidFill>
                          <a:effectLst/>
                        </a:rPr>
                        <a:t>Hydrogen Sulfate</a:t>
                      </a:r>
                      <a:endParaRPr lang="en-US" sz="2000" b="1" dirty="0">
                        <a:solidFill>
                          <a:srgbClr val="FF0000"/>
                        </a:solidFill>
                        <a:effectLst/>
                        <a:latin typeface="Times New Roman"/>
                      </a:endParaRPr>
                    </a:p>
                  </a:txBody>
                  <a:tcPr marL="68580" marR="68580" marT="0" marB="0" anchor="ct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solidFill>
                            <a:srgbClr val="FF0000"/>
                          </a:solidFill>
                          <a:effectLst/>
                        </a:rPr>
                        <a:t>H</a:t>
                      </a:r>
                      <a:r>
                        <a:rPr kumimoji="0" lang="en-US" altLang="en-US" sz="2000" u="none" strike="noStrike" cap="none" normalizeH="0" baseline="-25000" dirty="0">
                          <a:ln>
                            <a:noFill/>
                          </a:ln>
                          <a:solidFill>
                            <a:srgbClr val="FF0000"/>
                          </a:solidFill>
                          <a:effectLst/>
                        </a:rPr>
                        <a:t>2</a:t>
                      </a:r>
                      <a:r>
                        <a:rPr kumimoji="0" lang="en-US" altLang="en-US" sz="2000" u="none" strike="noStrike" cap="none" normalizeH="0" baseline="0" dirty="0">
                          <a:ln>
                            <a:noFill/>
                          </a:ln>
                          <a:solidFill>
                            <a:srgbClr val="FF0000"/>
                          </a:solidFill>
                          <a:effectLst/>
                        </a:rPr>
                        <a:t>SO</a:t>
                      </a:r>
                      <a:r>
                        <a:rPr kumimoji="0" lang="en-US" altLang="en-US" sz="2000" u="none" strike="noStrike" cap="none" normalizeH="0" baseline="-25000" dirty="0">
                          <a:ln>
                            <a:noFill/>
                          </a:ln>
                          <a:solidFill>
                            <a:srgbClr val="FF0000"/>
                          </a:solidFill>
                          <a:effectLst/>
                        </a:rPr>
                        <a:t>4</a:t>
                      </a:r>
                      <a:endParaRPr kumimoji="0" lang="en-US" altLang="en-US" sz="2000" b="0" i="0" u="none" strike="noStrike" cap="none" normalizeH="0" baseline="0" dirty="0">
                        <a:ln>
                          <a:noFill/>
                        </a:ln>
                        <a:solidFill>
                          <a:srgbClr val="FF0000"/>
                        </a:solidFill>
                        <a:effectLst/>
                        <a:latin typeface="Arial" panose="020B0604020202020204" pitchFamily="34" charset="0"/>
                        <a:ea typeface="ＭＳ Ｐゴシック" panose="020B0600070205080204" pitchFamily="34" charset="-128"/>
                      </a:endParaRPr>
                    </a:p>
                  </a:txBody>
                  <a:tcPr anchor="ctr" horzOverflow="overflow"/>
                </a:tc>
                <a:extLst>
                  <a:ext uri="{0D108BD9-81ED-4DB2-BD59-A6C34878D82A}">
                    <a16:rowId xmlns:a16="http://schemas.microsoft.com/office/drawing/2014/main" val="10002"/>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effectLst/>
                        </a:rPr>
                        <a:t>Nitric acid</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tc>
                  <a:txBody>
                    <a:bodyPr/>
                    <a:lstStyle/>
                    <a:p>
                      <a:pPr marL="0" marR="0" algn="ctr">
                        <a:spcBef>
                          <a:spcPts val="0"/>
                        </a:spcBef>
                        <a:spcAft>
                          <a:spcPts val="0"/>
                        </a:spcAft>
                      </a:pPr>
                      <a:r>
                        <a:rPr lang="en-US" sz="2000" dirty="0">
                          <a:effectLst/>
                        </a:rPr>
                        <a:t>Hydrogen Nitrate </a:t>
                      </a:r>
                      <a:endParaRPr lang="en-US" sz="2000" dirty="0">
                        <a:effectLst/>
                        <a:latin typeface="Times New Roman"/>
                        <a:ea typeface="Times New Roman"/>
                      </a:endParaRPr>
                    </a:p>
                  </a:txBody>
                  <a:tcPr marL="68580" marR="68580" marT="0" marB="0" anchor="ct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effectLst/>
                        </a:rPr>
                        <a:t>HNO</a:t>
                      </a:r>
                      <a:r>
                        <a:rPr kumimoji="0" lang="en-US" altLang="en-US" sz="2000" u="none" strike="noStrike" cap="none" normalizeH="0" baseline="-25000" dirty="0">
                          <a:ln>
                            <a:noFill/>
                          </a:ln>
                          <a:effectLst/>
                        </a:rPr>
                        <a:t>3</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extLst>
                  <a:ext uri="{0D108BD9-81ED-4DB2-BD59-A6C34878D82A}">
                    <a16:rowId xmlns:a16="http://schemas.microsoft.com/office/drawing/2014/main" val="10003"/>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solidFill>
                            <a:srgbClr val="0070C0"/>
                          </a:solidFill>
                          <a:effectLst/>
                        </a:rPr>
                        <a:t>Acetic acid (Vinegar)</a:t>
                      </a:r>
                      <a:endParaRPr kumimoji="0" lang="en-US" altLang="en-US" sz="2000" b="0"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endParaRPr>
                    </a:p>
                  </a:txBody>
                  <a:tcPr anchor="ctr" horzOverflow="overflow"/>
                </a:tc>
                <a:tc>
                  <a:txBody>
                    <a:bodyPr/>
                    <a:lstStyle/>
                    <a:p>
                      <a:pPr marL="0" marR="0" indent="0" algn="ctr" defTabSz="906686" rtl="0" eaLnBrk="1" fontAlgn="auto" latinLnBrk="0" hangingPunct="1">
                        <a:lnSpc>
                          <a:spcPct val="100000"/>
                        </a:lnSpc>
                        <a:spcBef>
                          <a:spcPts val="0"/>
                        </a:spcBef>
                        <a:spcAft>
                          <a:spcPts val="0"/>
                        </a:spcAft>
                        <a:buClrTx/>
                        <a:buSzTx/>
                        <a:buFontTx/>
                        <a:buNone/>
                        <a:tabLst/>
                        <a:defRPr/>
                      </a:pPr>
                      <a:r>
                        <a:rPr lang="en-US" sz="2000" dirty="0">
                          <a:solidFill>
                            <a:srgbClr val="0070C0"/>
                          </a:solidFill>
                          <a:effectLst/>
                        </a:rPr>
                        <a:t>Hydrogen Acetate</a:t>
                      </a:r>
                      <a:endParaRPr lang="en-US" sz="2000" b="0" dirty="0">
                        <a:solidFill>
                          <a:srgbClr val="0070C0"/>
                        </a:solidFill>
                        <a:effectLst/>
                        <a:latin typeface="Times New Roman"/>
                      </a:endParaRPr>
                    </a:p>
                  </a:txBody>
                  <a:tcPr marL="68580" marR="68580" marT="0" marB="0" anchor="ct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solidFill>
                            <a:srgbClr val="0070C0"/>
                          </a:solidFill>
                          <a:effectLst/>
                        </a:rPr>
                        <a:t>HC</a:t>
                      </a:r>
                      <a:r>
                        <a:rPr kumimoji="0" lang="en-US" altLang="en-US" sz="2000" u="none" strike="noStrike" cap="none" normalizeH="0" baseline="-25000" dirty="0">
                          <a:ln>
                            <a:noFill/>
                          </a:ln>
                          <a:solidFill>
                            <a:srgbClr val="0070C0"/>
                          </a:solidFill>
                          <a:effectLst/>
                        </a:rPr>
                        <a:t>2</a:t>
                      </a:r>
                      <a:r>
                        <a:rPr kumimoji="0" lang="en-US" altLang="en-US" sz="2000" u="none" strike="noStrike" cap="none" normalizeH="0" baseline="0" dirty="0">
                          <a:ln>
                            <a:noFill/>
                          </a:ln>
                          <a:solidFill>
                            <a:srgbClr val="0070C0"/>
                          </a:solidFill>
                          <a:effectLst/>
                        </a:rPr>
                        <a:t>H</a:t>
                      </a:r>
                      <a:r>
                        <a:rPr kumimoji="0" lang="en-US" altLang="en-US" sz="2000" u="none" strike="noStrike" cap="none" normalizeH="0" baseline="-25000" dirty="0">
                          <a:ln>
                            <a:noFill/>
                          </a:ln>
                          <a:solidFill>
                            <a:srgbClr val="0070C0"/>
                          </a:solidFill>
                          <a:effectLst/>
                        </a:rPr>
                        <a:t>3</a:t>
                      </a:r>
                      <a:r>
                        <a:rPr kumimoji="0" lang="en-US" altLang="en-US" sz="2000" u="none" strike="noStrike" cap="none" normalizeH="0" baseline="0" dirty="0">
                          <a:ln>
                            <a:noFill/>
                          </a:ln>
                          <a:solidFill>
                            <a:srgbClr val="0070C0"/>
                          </a:solidFill>
                          <a:effectLst/>
                        </a:rPr>
                        <a:t>O</a:t>
                      </a:r>
                      <a:r>
                        <a:rPr kumimoji="0" lang="en-US" altLang="en-US" sz="2000" u="none" strike="noStrike" cap="none" normalizeH="0" baseline="-25000" dirty="0">
                          <a:ln>
                            <a:noFill/>
                          </a:ln>
                          <a:solidFill>
                            <a:srgbClr val="0070C0"/>
                          </a:solidFill>
                          <a:effectLst/>
                        </a:rPr>
                        <a:t>2</a:t>
                      </a:r>
                      <a:endParaRPr kumimoji="0" lang="en-US" altLang="en-US" sz="2000" b="0" i="0" u="none" strike="noStrike" cap="none" normalizeH="0" baseline="0" dirty="0">
                        <a:ln>
                          <a:noFill/>
                        </a:ln>
                        <a:solidFill>
                          <a:srgbClr val="0070C0"/>
                        </a:solidFill>
                        <a:effectLst/>
                        <a:latin typeface="Arial" panose="020B0604020202020204" pitchFamily="34" charset="0"/>
                        <a:ea typeface="ＭＳ Ｐゴシック" panose="020B0600070205080204" pitchFamily="34" charset="-128"/>
                      </a:endParaRPr>
                    </a:p>
                  </a:txBody>
                  <a:tcPr anchor="ctr" horzOverflow="overflow"/>
                </a:tc>
                <a:extLst>
                  <a:ext uri="{0D108BD9-81ED-4DB2-BD59-A6C34878D82A}">
                    <a16:rowId xmlns:a16="http://schemas.microsoft.com/office/drawing/2014/main" val="10004"/>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effectLst/>
                        </a:rPr>
                        <a:t>Phosphoric acid</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tc>
                  <a:txBody>
                    <a:bodyPr/>
                    <a:lstStyle/>
                    <a:p>
                      <a:pPr marL="0" marR="0" algn="ctr">
                        <a:spcBef>
                          <a:spcPts val="0"/>
                        </a:spcBef>
                        <a:spcAft>
                          <a:spcPts val="0"/>
                        </a:spcAft>
                      </a:pPr>
                      <a:r>
                        <a:rPr lang="en-US" sz="2000" dirty="0">
                          <a:effectLst/>
                        </a:rPr>
                        <a:t>Hydrogen Phosphate </a:t>
                      </a:r>
                      <a:endParaRPr lang="en-US" sz="2000" dirty="0">
                        <a:effectLst/>
                        <a:latin typeface="Times New Roman"/>
                        <a:ea typeface="Times New Roman"/>
                      </a:endParaRPr>
                    </a:p>
                  </a:txBody>
                  <a:tcPr marL="68580" marR="68580" marT="0" marB="0" anchor="ct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effectLst/>
                        </a:rPr>
                        <a:t>H</a:t>
                      </a:r>
                      <a:r>
                        <a:rPr kumimoji="0" lang="en-US" altLang="en-US" sz="2000" u="none" strike="noStrike" cap="none" normalizeH="0" baseline="-25000" dirty="0">
                          <a:ln>
                            <a:noFill/>
                          </a:ln>
                          <a:effectLst/>
                        </a:rPr>
                        <a:t>3</a:t>
                      </a:r>
                      <a:r>
                        <a:rPr kumimoji="0" lang="en-US" altLang="en-US" sz="2000" u="none" strike="noStrike" cap="none" normalizeH="0" baseline="0" dirty="0">
                          <a:ln>
                            <a:noFill/>
                          </a:ln>
                          <a:effectLst/>
                        </a:rPr>
                        <a:t>PO</a:t>
                      </a:r>
                      <a:r>
                        <a:rPr kumimoji="0" lang="en-US" altLang="en-US" sz="2000" u="none" strike="noStrike" cap="none" normalizeH="0" baseline="-25000" dirty="0">
                          <a:ln>
                            <a:noFill/>
                          </a:ln>
                          <a:effectLst/>
                        </a:rPr>
                        <a:t>4</a:t>
                      </a:r>
                      <a:endParaRPr kumimoji="0" lang="en-US" altLang="en-US" sz="20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anchor="ctr" horzOverflow="overflow"/>
                </a:tc>
                <a:extLst>
                  <a:ext uri="{0D108BD9-81ED-4DB2-BD59-A6C34878D82A}">
                    <a16:rowId xmlns:a16="http://schemas.microsoft.com/office/drawing/2014/main" val="10005"/>
                  </a:ext>
                </a:extLst>
              </a:tr>
              <a:tr h="396240">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solidFill>
                            <a:srgbClr val="00B050"/>
                          </a:solidFill>
                          <a:effectLst/>
                        </a:rPr>
                        <a:t>Carbonic acid</a:t>
                      </a:r>
                      <a:endParaRPr kumimoji="0" lang="en-US" altLang="en-US" sz="2000" b="0"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endParaRPr>
                    </a:p>
                  </a:txBody>
                  <a:tcPr anchor="ctr" horzOverflow="overflow"/>
                </a:tc>
                <a:tc>
                  <a:txBody>
                    <a:bodyPr/>
                    <a:lstStyle/>
                    <a:p>
                      <a:pPr marL="0" marR="0" indent="0" algn="ctr" defTabSz="906686" rtl="0" eaLnBrk="1" fontAlgn="auto" latinLnBrk="0" hangingPunct="1">
                        <a:lnSpc>
                          <a:spcPct val="100000"/>
                        </a:lnSpc>
                        <a:spcBef>
                          <a:spcPts val="0"/>
                        </a:spcBef>
                        <a:spcAft>
                          <a:spcPts val="0"/>
                        </a:spcAft>
                        <a:buClrTx/>
                        <a:buSzTx/>
                        <a:buFontTx/>
                        <a:buNone/>
                        <a:tabLst/>
                        <a:defRPr/>
                      </a:pPr>
                      <a:r>
                        <a:rPr lang="en-US" sz="2000" dirty="0">
                          <a:solidFill>
                            <a:srgbClr val="00B050"/>
                          </a:solidFill>
                          <a:effectLst/>
                        </a:rPr>
                        <a:t>Hydrogen Carbonate</a:t>
                      </a:r>
                      <a:endParaRPr lang="en-US" sz="2000" dirty="0">
                        <a:solidFill>
                          <a:srgbClr val="00B050"/>
                        </a:solidFill>
                        <a:effectLst/>
                        <a:latin typeface="Times New Roman"/>
                        <a:ea typeface="Times New Roman"/>
                      </a:endParaRPr>
                    </a:p>
                  </a:txBody>
                  <a:tcPr marL="68580" marR="68580" marT="0" marB="0" anchor="ctr"/>
                </a:tc>
                <a:tc>
                  <a:txBody>
                    <a:bodyPr/>
                    <a:lstStyle>
                      <a:lvl1pPr>
                        <a:spcBef>
                          <a:spcPct val="20000"/>
                        </a:spcBef>
                        <a:defRPr sz="24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400">
                          <a:solidFill>
                            <a:schemeClr val="tx1"/>
                          </a:solidFill>
                          <a:latin typeface="Arial" panose="020B0604020202020204" pitchFamily="34" charset="0"/>
                          <a:ea typeface="ＭＳ Ｐゴシック" panose="020B0600070205080204" pitchFamily="34" charset="-128"/>
                        </a:defRPr>
                      </a:lvl3pPr>
                      <a:lvl4pPr>
                        <a:spcBef>
                          <a:spcPct val="20000"/>
                        </a:spcBef>
                        <a:defRPr sz="2400">
                          <a:solidFill>
                            <a:schemeClr val="tx1"/>
                          </a:solidFill>
                          <a:latin typeface="Arial" panose="020B0604020202020204" pitchFamily="34" charset="0"/>
                          <a:ea typeface="ＭＳ Ｐゴシック" panose="020B0600070205080204" pitchFamily="34" charset="-128"/>
                        </a:defRPr>
                      </a:lvl4pPr>
                      <a:lvl5pPr>
                        <a:spcBef>
                          <a:spcPct val="20000"/>
                        </a:spcBef>
                        <a:defRPr sz="2400">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u="none" strike="noStrike" cap="none" normalizeH="0" baseline="0" dirty="0">
                          <a:ln>
                            <a:noFill/>
                          </a:ln>
                          <a:solidFill>
                            <a:srgbClr val="00B050"/>
                          </a:solidFill>
                          <a:effectLst/>
                        </a:rPr>
                        <a:t>H</a:t>
                      </a:r>
                      <a:r>
                        <a:rPr kumimoji="0" lang="en-US" altLang="en-US" sz="2000" u="none" strike="noStrike" cap="none" normalizeH="0" baseline="-25000" dirty="0">
                          <a:ln>
                            <a:noFill/>
                          </a:ln>
                          <a:solidFill>
                            <a:srgbClr val="00B050"/>
                          </a:solidFill>
                          <a:effectLst/>
                        </a:rPr>
                        <a:t>2</a:t>
                      </a:r>
                      <a:r>
                        <a:rPr kumimoji="0" lang="en-US" altLang="en-US" sz="2000" u="none" strike="noStrike" cap="none" normalizeH="0" baseline="0" dirty="0">
                          <a:ln>
                            <a:noFill/>
                          </a:ln>
                          <a:solidFill>
                            <a:srgbClr val="00B050"/>
                          </a:solidFill>
                          <a:effectLst/>
                        </a:rPr>
                        <a:t>CO</a:t>
                      </a:r>
                      <a:r>
                        <a:rPr kumimoji="0" lang="en-US" altLang="en-US" sz="2000" u="none" strike="noStrike" cap="none" normalizeH="0" baseline="-25000" dirty="0">
                          <a:ln>
                            <a:noFill/>
                          </a:ln>
                          <a:solidFill>
                            <a:srgbClr val="00B050"/>
                          </a:solidFill>
                          <a:effectLst/>
                        </a:rPr>
                        <a:t>3</a:t>
                      </a:r>
                      <a:endParaRPr kumimoji="0" lang="en-US" altLang="en-US" sz="2000" b="0" i="0" u="none" strike="noStrike" cap="none" normalizeH="0" baseline="0" dirty="0">
                        <a:ln>
                          <a:noFill/>
                        </a:ln>
                        <a:solidFill>
                          <a:srgbClr val="00B050"/>
                        </a:solidFill>
                        <a:effectLst/>
                        <a:latin typeface="Arial" panose="020B0604020202020204" pitchFamily="34" charset="0"/>
                        <a:ea typeface="ＭＳ Ｐゴシック" panose="020B0600070205080204" pitchFamily="34" charset="-128"/>
                      </a:endParaRPr>
                    </a:p>
                  </a:txBody>
                  <a:tcPr anchor="ctr"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654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7794">
                                            <p:txEl>
                                              <p:pRg st="0" end="0"/>
                                            </p:txEl>
                                          </p:spTgt>
                                        </p:tgtEl>
                                        <p:attrNameLst>
                                          <p:attrName>style.visibility</p:attrName>
                                        </p:attrNameLst>
                                      </p:cBhvr>
                                      <p:to>
                                        <p:strVal val="visible"/>
                                      </p:to>
                                    </p:set>
                                    <p:animEffect transition="in" filter="fade">
                                      <p:cBhvr>
                                        <p:cTn id="7" dur="500"/>
                                        <p:tgtEl>
                                          <p:spTgt spid="4177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5165744" y="2554321"/>
            <a:ext cx="183159" cy="4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endParaRPr lang="en-US" altLang="en-US" dirty="0">
              <a:solidFill>
                <a:srgbClr val="000000"/>
              </a:solidFill>
            </a:endParaRPr>
          </a:p>
        </p:txBody>
      </p:sp>
      <p:sp>
        <p:nvSpPr>
          <p:cNvPr id="5" name="Content Placeholder 1"/>
          <p:cNvSpPr>
            <a:spLocks noGrp="1"/>
          </p:cNvSpPr>
          <p:nvPr>
            <p:ph idx="1"/>
          </p:nvPr>
        </p:nvSpPr>
        <p:spPr>
          <a:xfrm>
            <a:off x="152400" y="990600"/>
            <a:ext cx="8991599" cy="3200400"/>
          </a:xfrm>
        </p:spPr>
        <p:txBody>
          <a:bodyPr>
            <a:normAutofit/>
          </a:bodyPr>
          <a:lstStyle/>
          <a:p>
            <a:pPr marL="0" lvl="0" indent="0">
              <a:spcBef>
                <a:spcPts val="1200"/>
              </a:spcBef>
              <a:buNone/>
            </a:pPr>
            <a:r>
              <a:rPr lang="en-US" dirty="0"/>
              <a:t>These molecules end in “-</a:t>
            </a:r>
            <a:r>
              <a:rPr lang="en-US" dirty="0">
                <a:solidFill>
                  <a:srgbClr val="FF0000"/>
                </a:solidFill>
              </a:rPr>
              <a:t>ate</a:t>
            </a:r>
            <a:r>
              <a:rPr lang="en-US" dirty="0"/>
              <a:t>” or “</a:t>
            </a:r>
            <a:r>
              <a:rPr lang="en-US" dirty="0">
                <a:solidFill>
                  <a:srgbClr val="0070C0"/>
                </a:solidFill>
              </a:rPr>
              <a:t>-ite</a:t>
            </a:r>
            <a:r>
              <a:rPr lang="en-US" dirty="0"/>
              <a:t>”</a:t>
            </a:r>
          </a:p>
          <a:p>
            <a:pPr marL="0" lvl="0" indent="0">
              <a:spcBef>
                <a:spcPts val="1200"/>
              </a:spcBef>
              <a:buNone/>
            </a:pPr>
            <a:r>
              <a:rPr lang="en-US" dirty="0">
                <a:solidFill>
                  <a:srgbClr val="FF0000"/>
                </a:solidFill>
              </a:rPr>
              <a:t>Molecules are named based on the number of </a:t>
            </a:r>
            <a:r>
              <a:rPr lang="en-US" dirty="0">
                <a:solidFill>
                  <a:srgbClr val="7030A0"/>
                </a:solidFill>
              </a:rPr>
              <a:t>oxygens</a:t>
            </a:r>
            <a:r>
              <a:rPr lang="en-US" dirty="0">
                <a:solidFill>
                  <a:srgbClr val="FF0000"/>
                </a:solidFill>
              </a:rPr>
              <a:t> in the molecule</a:t>
            </a:r>
          </a:p>
          <a:p>
            <a:pPr marL="0" lvl="1" indent="0">
              <a:spcBef>
                <a:spcPts val="1200"/>
              </a:spcBef>
              <a:buNone/>
            </a:pPr>
            <a:r>
              <a:rPr lang="en-US" dirty="0"/>
              <a:t>Naming “oxyacids” </a:t>
            </a:r>
            <a:r>
              <a:rPr lang="en-US" sz="2800" dirty="0"/>
              <a:t>when placed in water</a:t>
            </a:r>
            <a:endParaRPr lang="en-US" sz="1800" dirty="0"/>
          </a:p>
          <a:p>
            <a:pPr lvl="1"/>
            <a:r>
              <a:rPr lang="en-US" sz="2800" dirty="0">
                <a:solidFill>
                  <a:srgbClr val="FF0000"/>
                </a:solidFill>
              </a:rPr>
              <a:t>The “</a:t>
            </a:r>
            <a:r>
              <a:rPr lang="en-US" sz="2800" b="1" dirty="0">
                <a:solidFill>
                  <a:srgbClr val="FF0000"/>
                </a:solidFill>
              </a:rPr>
              <a:t>-ate</a:t>
            </a:r>
            <a:r>
              <a:rPr lang="en-US" sz="2800" dirty="0">
                <a:solidFill>
                  <a:srgbClr val="FF0000"/>
                </a:solidFill>
              </a:rPr>
              <a:t>” is changed to “</a:t>
            </a:r>
            <a:r>
              <a:rPr lang="en-US" sz="2800" b="1" dirty="0">
                <a:solidFill>
                  <a:srgbClr val="FF0000"/>
                </a:solidFill>
              </a:rPr>
              <a:t>-ic</a:t>
            </a:r>
            <a:r>
              <a:rPr lang="en-US" sz="2800" dirty="0">
                <a:solidFill>
                  <a:srgbClr val="FF0000"/>
                </a:solidFill>
              </a:rPr>
              <a:t>” </a:t>
            </a:r>
            <a:r>
              <a:rPr lang="en-US" sz="2800" dirty="0"/>
              <a:t>OR </a:t>
            </a:r>
          </a:p>
          <a:p>
            <a:pPr lvl="1"/>
            <a:r>
              <a:rPr lang="en-US" sz="2800" dirty="0">
                <a:solidFill>
                  <a:srgbClr val="0070C0"/>
                </a:solidFill>
              </a:rPr>
              <a:t>the “</a:t>
            </a:r>
            <a:r>
              <a:rPr lang="en-US" sz="2800" b="1" dirty="0">
                <a:solidFill>
                  <a:srgbClr val="0070C0"/>
                </a:solidFill>
              </a:rPr>
              <a:t>-ite</a:t>
            </a:r>
            <a:r>
              <a:rPr lang="en-US" sz="2800" dirty="0">
                <a:solidFill>
                  <a:srgbClr val="0070C0"/>
                </a:solidFill>
              </a:rPr>
              <a:t>” is changed to “</a:t>
            </a:r>
            <a:r>
              <a:rPr lang="en-US" sz="2800" b="1" dirty="0">
                <a:solidFill>
                  <a:srgbClr val="0070C0"/>
                </a:solidFill>
              </a:rPr>
              <a:t>-ous</a:t>
            </a:r>
            <a:r>
              <a:rPr lang="en-US" sz="2800" dirty="0">
                <a:solidFill>
                  <a:srgbClr val="0070C0"/>
                </a:solidFill>
              </a:rPr>
              <a:t>”</a:t>
            </a:r>
            <a:endParaRPr lang="en-US" dirty="0"/>
          </a:p>
        </p:txBody>
      </p:sp>
      <p:sp>
        <p:nvSpPr>
          <p:cNvPr id="6" name="Rectangle 3"/>
          <p:cNvSpPr>
            <a:spLocks noGrp="1" noChangeArrowheads="1"/>
          </p:cNvSpPr>
          <p:nvPr>
            <p:ph type="title"/>
          </p:nvPr>
        </p:nvSpPr>
        <p:spPr>
          <a:xfrm>
            <a:off x="838200" y="0"/>
            <a:ext cx="7315200" cy="1066800"/>
          </a:xfrm>
        </p:spPr>
        <p:txBody>
          <a:bodyPr/>
          <a:lstStyle/>
          <a:p>
            <a:r>
              <a:rPr lang="en-US" altLang="en-US" sz="3600" dirty="0">
                <a:solidFill>
                  <a:srgbClr val="FFFF00"/>
                </a:solidFill>
              </a:rPr>
              <a:t>Naming Acids Containing Oxygen</a:t>
            </a:r>
          </a:p>
        </p:txBody>
      </p:sp>
      <p:graphicFrame>
        <p:nvGraphicFramePr>
          <p:cNvPr id="2" name="Table 1"/>
          <p:cNvGraphicFramePr>
            <a:graphicFrameLocks noGrp="1"/>
          </p:cNvGraphicFramePr>
          <p:nvPr>
            <p:extLst>
              <p:ext uri="{D42A27DB-BD31-4B8C-83A1-F6EECF244321}">
                <p14:modId xmlns:p14="http://schemas.microsoft.com/office/powerpoint/2010/main" val="773964797"/>
              </p:ext>
            </p:extLst>
          </p:nvPr>
        </p:nvGraphicFramePr>
        <p:xfrm>
          <a:off x="381000" y="4137660"/>
          <a:ext cx="8458200" cy="2034540"/>
        </p:xfrm>
        <a:graphic>
          <a:graphicData uri="http://schemas.openxmlformats.org/drawingml/2006/table">
            <a:tbl>
              <a:tblPr>
                <a:tableStyleId>{616DA210-FB5B-4158-B5E0-FEB733F419BA}</a:tableStyleId>
              </a:tblPr>
              <a:tblGrid>
                <a:gridCol w="1526292">
                  <a:extLst>
                    <a:ext uri="{9D8B030D-6E8A-4147-A177-3AD203B41FA5}">
                      <a16:colId xmlns:a16="http://schemas.microsoft.com/office/drawing/2014/main" val="20000"/>
                    </a:ext>
                  </a:extLst>
                </a:gridCol>
                <a:gridCol w="2702808">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78180">
                <a:tc>
                  <a:txBody>
                    <a:bodyPr/>
                    <a:lstStyle/>
                    <a:p>
                      <a:pPr marL="0" marR="0" algn="ctr">
                        <a:spcBef>
                          <a:spcPts val="0"/>
                        </a:spcBef>
                        <a:spcAft>
                          <a:spcPts val="0"/>
                        </a:spcAft>
                      </a:pP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latin typeface="Times New Roman"/>
                          <a:ea typeface="Times New Roman"/>
                        </a:rPr>
                        <a:t>Solid</a:t>
                      </a:r>
                    </a:p>
                  </a:txBody>
                  <a:tcPr marL="68580" marR="68580" marT="0" marB="0" anchor="ctr"/>
                </a:tc>
                <a:tc>
                  <a:txBody>
                    <a:bodyPr/>
                    <a:lstStyle/>
                    <a:p>
                      <a:pPr marL="0" marR="0" algn="ctr">
                        <a:spcBef>
                          <a:spcPts val="0"/>
                        </a:spcBef>
                        <a:spcAft>
                          <a:spcPts val="0"/>
                        </a:spcAft>
                      </a:pPr>
                      <a:r>
                        <a:rPr lang="en-US" sz="2400" dirty="0">
                          <a:effectLst/>
                          <a:latin typeface="Times New Roman"/>
                          <a:ea typeface="Times New Roman"/>
                        </a:rPr>
                        <a:t>aqueous</a:t>
                      </a:r>
                    </a:p>
                  </a:txBody>
                  <a:tcPr marL="68580" marR="68580" marT="0" marB="0" anchor="ctr"/>
                </a:tc>
                <a:tc>
                  <a:txBody>
                    <a:bodyPr/>
                    <a:lstStyle/>
                    <a:p>
                      <a:pPr marL="0" marR="0" algn="ctr">
                        <a:spcBef>
                          <a:spcPts val="0"/>
                        </a:spcBef>
                        <a:spcAft>
                          <a:spcPts val="0"/>
                        </a:spcAft>
                      </a:pPr>
                      <a:r>
                        <a:rPr lang="en-US" sz="2400" dirty="0">
                          <a:effectLst/>
                          <a:latin typeface="Times New Roman"/>
                          <a:ea typeface="Times New Roman"/>
                        </a:rPr>
                        <a:t>In Water</a:t>
                      </a:r>
                    </a:p>
                  </a:txBody>
                  <a:tcPr marL="68580" marR="68580" marT="0" marB="0" anchor="ctr"/>
                </a:tc>
                <a:extLst>
                  <a:ext uri="{0D108BD9-81ED-4DB2-BD59-A6C34878D82A}">
                    <a16:rowId xmlns:a16="http://schemas.microsoft.com/office/drawing/2014/main" val="821365167"/>
                  </a:ext>
                </a:extLst>
              </a:tr>
              <a:tr h="678180">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4</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Hydrogen Sulfate</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4 (aq)</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678180">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3</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Hydrogen Sulfite</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3 (aq)</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Curved Down Arrow 2"/>
          <p:cNvSpPr/>
          <p:nvPr/>
        </p:nvSpPr>
        <p:spPr bwMode="auto">
          <a:xfrm>
            <a:off x="4114800" y="4495800"/>
            <a:ext cx="3657600" cy="533400"/>
          </a:xfrm>
          <a:prstGeom prst="curvedDownArrow">
            <a:avLst>
              <a:gd name="adj1" fmla="val 25000"/>
              <a:gd name="adj2" fmla="val 61715"/>
              <a:gd name="adj3" fmla="val 25000"/>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Curved Down Arrow 6"/>
          <p:cNvSpPr/>
          <p:nvPr/>
        </p:nvSpPr>
        <p:spPr bwMode="auto">
          <a:xfrm flipV="1">
            <a:off x="4114800" y="6019800"/>
            <a:ext cx="3657600" cy="381000"/>
          </a:xfrm>
          <a:prstGeom prst="curvedDownArrow">
            <a:avLst>
              <a:gd name="adj1" fmla="val 25000"/>
              <a:gd name="adj2" fmla="val 119706"/>
              <a:gd name="adj3" fmla="val 25000"/>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pic>
        <p:nvPicPr>
          <p:cNvPr id="8" name="Picture 7"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6200"/>
            <a:ext cx="939798" cy="762000"/>
          </a:xfrm>
          <a:prstGeom prst="rect">
            <a:avLst/>
          </a:prstGeom>
        </p:spPr>
      </p:pic>
    </p:spTree>
    <p:extLst>
      <p:ext uri="{BB962C8B-B14F-4D97-AF65-F5344CB8AC3E}">
        <p14:creationId xmlns:p14="http://schemas.microsoft.com/office/powerpoint/2010/main" val="19375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5165744" y="2554321"/>
            <a:ext cx="183159" cy="4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endParaRPr lang="en-US" altLang="en-US" dirty="0">
              <a:solidFill>
                <a:srgbClr val="000000"/>
              </a:solidFill>
            </a:endParaRPr>
          </a:p>
        </p:txBody>
      </p:sp>
      <p:sp>
        <p:nvSpPr>
          <p:cNvPr id="5" name="Content Placeholder 1"/>
          <p:cNvSpPr>
            <a:spLocks noGrp="1"/>
          </p:cNvSpPr>
          <p:nvPr>
            <p:ph idx="1"/>
          </p:nvPr>
        </p:nvSpPr>
        <p:spPr>
          <a:xfrm>
            <a:off x="152400" y="990600"/>
            <a:ext cx="8991599" cy="3200400"/>
          </a:xfrm>
        </p:spPr>
        <p:txBody>
          <a:bodyPr>
            <a:normAutofit/>
          </a:bodyPr>
          <a:lstStyle/>
          <a:p>
            <a:pPr marL="0" lvl="0" indent="0">
              <a:spcBef>
                <a:spcPts val="1200"/>
              </a:spcBef>
              <a:buNone/>
            </a:pPr>
            <a:r>
              <a:rPr lang="en-US" dirty="0"/>
              <a:t>These molecules end in “-</a:t>
            </a:r>
            <a:r>
              <a:rPr lang="en-US" dirty="0">
                <a:solidFill>
                  <a:srgbClr val="FF0000"/>
                </a:solidFill>
              </a:rPr>
              <a:t>ate</a:t>
            </a:r>
            <a:r>
              <a:rPr lang="en-US" dirty="0"/>
              <a:t>” or “</a:t>
            </a:r>
            <a:r>
              <a:rPr lang="en-US" dirty="0">
                <a:solidFill>
                  <a:srgbClr val="0070C0"/>
                </a:solidFill>
              </a:rPr>
              <a:t>-ite</a:t>
            </a:r>
            <a:r>
              <a:rPr lang="en-US" dirty="0"/>
              <a:t>”</a:t>
            </a:r>
          </a:p>
          <a:p>
            <a:pPr marL="0" lvl="0" indent="0">
              <a:spcBef>
                <a:spcPts val="1200"/>
              </a:spcBef>
              <a:buNone/>
            </a:pPr>
            <a:r>
              <a:rPr lang="en-US" dirty="0">
                <a:solidFill>
                  <a:srgbClr val="FF0000"/>
                </a:solidFill>
              </a:rPr>
              <a:t>Molecules are named based on the number of </a:t>
            </a:r>
            <a:r>
              <a:rPr lang="en-US" dirty="0">
                <a:solidFill>
                  <a:srgbClr val="7030A0"/>
                </a:solidFill>
              </a:rPr>
              <a:t>oxygens</a:t>
            </a:r>
            <a:r>
              <a:rPr lang="en-US" dirty="0">
                <a:solidFill>
                  <a:srgbClr val="FF0000"/>
                </a:solidFill>
              </a:rPr>
              <a:t> in the molecule</a:t>
            </a:r>
          </a:p>
          <a:p>
            <a:pPr marL="0" lvl="1" indent="0">
              <a:spcBef>
                <a:spcPts val="1200"/>
              </a:spcBef>
              <a:buNone/>
            </a:pPr>
            <a:r>
              <a:rPr lang="en-US" dirty="0"/>
              <a:t>Naming “oxyacids” </a:t>
            </a:r>
            <a:r>
              <a:rPr lang="en-US" sz="2800" dirty="0"/>
              <a:t>when placed in water</a:t>
            </a:r>
            <a:endParaRPr lang="en-US" sz="1800" dirty="0"/>
          </a:p>
          <a:p>
            <a:pPr lvl="1"/>
            <a:r>
              <a:rPr lang="en-US" sz="2800" dirty="0">
                <a:solidFill>
                  <a:srgbClr val="FF0000"/>
                </a:solidFill>
              </a:rPr>
              <a:t>The “</a:t>
            </a:r>
            <a:r>
              <a:rPr lang="en-US" sz="2800" b="1" dirty="0">
                <a:solidFill>
                  <a:srgbClr val="FF0000"/>
                </a:solidFill>
              </a:rPr>
              <a:t>-ate</a:t>
            </a:r>
            <a:r>
              <a:rPr lang="en-US" sz="2800" dirty="0">
                <a:solidFill>
                  <a:srgbClr val="FF0000"/>
                </a:solidFill>
              </a:rPr>
              <a:t>” is changed to “</a:t>
            </a:r>
            <a:r>
              <a:rPr lang="en-US" sz="2800" b="1" dirty="0">
                <a:solidFill>
                  <a:srgbClr val="FF0000"/>
                </a:solidFill>
              </a:rPr>
              <a:t>-ic</a:t>
            </a:r>
            <a:r>
              <a:rPr lang="en-US" sz="2800" dirty="0">
                <a:solidFill>
                  <a:srgbClr val="FF0000"/>
                </a:solidFill>
              </a:rPr>
              <a:t>” </a:t>
            </a:r>
            <a:r>
              <a:rPr lang="en-US" sz="2800" dirty="0"/>
              <a:t>OR </a:t>
            </a:r>
          </a:p>
          <a:p>
            <a:pPr lvl="1"/>
            <a:r>
              <a:rPr lang="en-US" sz="2800" dirty="0">
                <a:solidFill>
                  <a:srgbClr val="0070C0"/>
                </a:solidFill>
              </a:rPr>
              <a:t>the “</a:t>
            </a:r>
            <a:r>
              <a:rPr lang="en-US" sz="2800" b="1" dirty="0">
                <a:solidFill>
                  <a:srgbClr val="0070C0"/>
                </a:solidFill>
              </a:rPr>
              <a:t>-ite</a:t>
            </a:r>
            <a:r>
              <a:rPr lang="en-US" sz="2800" dirty="0">
                <a:solidFill>
                  <a:srgbClr val="0070C0"/>
                </a:solidFill>
              </a:rPr>
              <a:t>” is changed to “</a:t>
            </a:r>
            <a:r>
              <a:rPr lang="en-US" sz="2800" b="1" dirty="0">
                <a:solidFill>
                  <a:srgbClr val="0070C0"/>
                </a:solidFill>
              </a:rPr>
              <a:t>-ous</a:t>
            </a:r>
            <a:r>
              <a:rPr lang="en-US" sz="2800" dirty="0">
                <a:solidFill>
                  <a:srgbClr val="0070C0"/>
                </a:solidFill>
              </a:rPr>
              <a:t>”</a:t>
            </a:r>
            <a:endParaRPr lang="en-US" dirty="0"/>
          </a:p>
        </p:txBody>
      </p:sp>
      <p:sp>
        <p:nvSpPr>
          <p:cNvPr id="6" name="Rectangle 3"/>
          <p:cNvSpPr>
            <a:spLocks noGrp="1" noChangeArrowheads="1"/>
          </p:cNvSpPr>
          <p:nvPr>
            <p:ph type="title"/>
          </p:nvPr>
        </p:nvSpPr>
        <p:spPr>
          <a:xfrm>
            <a:off x="838200" y="0"/>
            <a:ext cx="7315200" cy="1066800"/>
          </a:xfrm>
        </p:spPr>
        <p:txBody>
          <a:bodyPr/>
          <a:lstStyle/>
          <a:p>
            <a:r>
              <a:rPr lang="en-US" altLang="en-US" sz="3600" dirty="0">
                <a:solidFill>
                  <a:srgbClr val="FFFF00"/>
                </a:solidFill>
              </a:rPr>
              <a:t>Naming Acids Containing Oxygen</a:t>
            </a:r>
          </a:p>
        </p:txBody>
      </p:sp>
      <p:graphicFrame>
        <p:nvGraphicFramePr>
          <p:cNvPr id="2" name="Table 1"/>
          <p:cNvGraphicFramePr>
            <a:graphicFrameLocks noGrp="1"/>
          </p:cNvGraphicFramePr>
          <p:nvPr>
            <p:extLst>
              <p:ext uri="{D42A27DB-BD31-4B8C-83A1-F6EECF244321}">
                <p14:modId xmlns:p14="http://schemas.microsoft.com/office/powerpoint/2010/main" val="22774914"/>
              </p:ext>
            </p:extLst>
          </p:nvPr>
        </p:nvGraphicFramePr>
        <p:xfrm>
          <a:off x="381000" y="4137660"/>
          <a:ext cx="8458200" cy="2034540"/>
        </p:xfrm>
        <a:graphic>
          <a:graphicData uri="http://schemas.openxmlformats.org/drawingml/2006/table">
            <a:tbl>
              <a:tblPr>
                <a:tableStyleId>{616DA210-FB5B-4158-B5E0-FEB733F419BA}</a:tableStyleId>
              </a:tblPr>
              <a:tblGrid>
                <a:gridCol w="1526292">
                  <a:extLst>
                    <a:ext uri="{9D8B030D-6E8A-4147-A177-3AD203B41FA5}">
                      <a16:colId xmlns:a16="http://schemas.microsoft.com/office/drawing/2014/main" val="20000"/>
                    </a:ext>
                  </a:extLst>
                </a:gridCol>
                <a:gridCol w="2702808">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678180">
                <a:tc>
                  <a:txBody>
                    <a:bodyPr/>
                    <a:lstStyle/>
                    <a:p>
                      <a:pPr marL="0" marR="0" algn="ctr">
                        <a:spcBef>
                          <a:spcPts val="0"/>
                        </a:spcBef>
                        <a:spcAft>
                          <a:spcPts val="0"/>
                        </a:spcAft>
                      </a:pP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latin typeface="Times New Roman"/>
                          <a:ea typeface="Times New Roman"/>
                        </a:rPr>
                        <a:t>Solid</a:t>
                      </a:r>
                    </a:p>
                  </a:txBody>
                  <a:tcPr marL="68580" marR="68580" marT="0" marB="0" anchor="ctr"/>
                </a:tc>
                <a:tc>
                  <a:txBody>
                    <a:bodyPr/>
                    <a:lstStyle/>
                    <a:p>
                      <a:pPr marL="0" marR="0" algn="ctr">
                        <a:spcBef>
                          <a:spcPts val="0"/>
                        </a:spcBef>
                        <a:spcAft>
                          <a:spcPts val="0"/>
                        </a:spcAft>
                      </a:pPr>
                      <a:r>
                        <a:rPr lang="en-US" sz="2400" dirty="0">
                          <a:effectLst/>
                          <a:latin typeface="Times New Roman"/>
                          <a:ea typeface="Times New Roman"/>
                        </a:rPr>
                        <a:t>aqueous</a:t>
                      </a:r>
                    </a:p>
                  </a:txBody>
                  <a:tcPr marL="68580" marR="68580" marT="0" marB="0" anchor="ctr"/>
                </a:tc>
                <a:tc>
                  <a:txBody>
                    <a:bodyPr/>
                    <a:lstStyle/>
                    <a:p>
                      <a:pPr marL="0" marR="0" algn="ctr">
                        <a:spcBef>
                          <a:spcPts val="0"/>
                        </a:spcBef>
                        <a:spcAft>
                          <a:spcPts val="0"/>
                        </a:spcAft>
                      </a:pPr>
                      <a:r>
                        <a:rPr lang="en-US" sz="2400" dirty="0">
                          <a:effectLst/>
                          <a:latin typeface="Times New Roman"/>
                          <a:ea typeface="Times New Roman"/>
                        </a:rPr>
                        <a:t>In Water</a:t>
                      </a:r>
                    </a:p>
                  </a:txBody>
                  <a:tcPr marL="68580" marR="68580" marT="0" marB="0" anchor="ctr"/>
                </a:tc>
                <a:extLst>
                  <a:ext uri="{0D108BD9-81ED-4DB2-BD59-A6C34878D82A}">
                    <a16:rowId xmlns:a16="http://schemas.microsoft.com/office/drawing/2014/main" val="821365167"/>
                  </a:ext>
                </a:extLst>
              </a:tr>
              <a:tr h="678180">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4</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Hydrogen Sulfate</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4 (aq)</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Sulfur</a:t>
                      </a:r>
                      <a:r>
                        <a:rPr lang="en-US" sz="2400" b="1" dirty="0">
                          <a:solidFill>
                            <a:srgbClr val="FF0000"/>
                          </a:solidFill>
                          <a:effectLst/>
                        </a:rPr>
                        <a:t>ic</a:t>
                      </a:r>
                      <a:r>
                        <a:rPr lang="en-US" sz="2400" dirty="0">
                          <a:effectLst/>
                        </a:rPr>
                        <a:t> Acid</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678180">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3</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Hydrogen Sulfite</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H</a:t>
                      </a:r>
                      <a:r>
                        <a:rPr lang="en-US" sz="2400" baseline="-25000" dirty="0">
                          <a:effectLst/>
                        </a:rPr>
                        <a:t>2</a:t>
                      </a:r>
                      <a:r>
                        <a:rPr lang="en-US" sz="2400" dirty="0">
                          <a:effectLst/>
                        </a:rPr>
                        <a:t>SO</a:t>
                      </a:r>
                      <a:r>
                        <a:rPr lang="en-US" sz="2400" baseline="-25000" dirty="0">
                          <a:effectLst/>
                        </a:rPr>
                        <a:t>3 (aq)</a:t>
                      </a:r>
                      <a:endParaRPr lang="en-US" sz="2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400" dirty="0">
                          <a:effectLst/>
                        </a:rPr>
                        <a:t>Sulfur</a:t>
                      </a:r>
                      <a:r>
                        <a:rPr lang="en-US" sz="2400" b="1" dirty="0">
                          <a:solidFill>
                            <a:srgbClr val="0070C0"/>
                          </a:solidFill>
                          <a:effectLst/>
                        </a:rPr>
                        <a:t>ous</a:t>
                      </a:r>
                      <a:r>
                        <a:rPr lang="en-US" sz="2400" dirty="0">
                          <a:effectLst/>
                        </a:rPr>
                        <a:t> Acid</a:t>
                      </a:r>
                      <a:endParaRPr lang="en-US" sz="24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bl>
          </a:graphicData>
        </a:graphic>
      </p:graphicFrame>
      <p:sp>
        <p:nvSpPr>
          <p:cNvPr id="3" name="Curved Down Arrow 2"/>
          <p:cNvSpPr/>
          <p:nvPr/>
        </p:nvSpPr>
        <p:spPr bwMode="auto">
          <a:xfrm>
            <a:off x="4114800" y="4495800"/>
            <a:ext cx="3657600" cy="533400"/>
          </a:xfrm>
          <a:prstGeom prst="curvedDownArrow">
            <a:avLst>
              <a:gd name="adj1" fmla="val 25000"/>
              <a:gd name="adj2" fmla="val 61715"/>
              <a:gd name="adj3" fmla="val 25000"/>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Curved Down Arrow 6"/>
          <p:cNvSpPr/>
          <p:nvPr/>
        </p:nvSpPr>
        <p:spPr bwMode="auto">
          <a:xfrm flipV="1">
            <a:off x="4114800" y="6019800"/>
            <a:ext cx="3657600" cy="381000"/>
          </a:xfrm>
          <a:prstGeom prst="curvedDownArrow">
            <a:avLst>
              <a:gd name="adj1" fmla="val 25000"/>
              <a:gd name="adj2" fmla="val 119706"/>
              <a:gd name="adj3" fmla="val 25000"/>
            </a:avLst>
          </a:prstGeom>
          <a:solidFill>
            <a:srgbClr val="FFC0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pic>
        <p:nvPicPr>
          <p:cNvPr id="8" name="Picture 7"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0" y="76200"/>
            <a:ext cx="939798" cy="762000"/>
          </a:xfrm>
          <a:prstGeom prst="rect">
            <a:avLst/>
          </a:prstGeom>
        </p:spPr>
      </p:pic>
    </p:spTree>
    <p:extLst>
      <p:ext uri="{BB962C8B-B14F-4D97-AF65-F5344CB8AC3E}">
        <p14:creationId xmlns:p14="http://schemas.microsoft.com/office/powerpoint/2010/main" val="135683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9705"/>
            <a:ext cx="6324600" cy="990600"/>
          </a:xfrm>
        </p:spPr>
        <p:txBody>
          <a:bodyPr/>
          <a:lstStyle/>
          <a:p>
            <a:pPr algn="ctr"/>
            <a:r>
              <a:rPr lang="en-US" sz="3600" dirty="0">
                <a:solidFill>
                  <a:srgbClr val="FFFF00"/>
                </a:solidFill>
              </a:rPr>
              <a:t>Sulfate Series</a:t>
            </a:r>
            <a:endParaRPr lang="en-US" sz="36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903935"/>
              </p:ext>
            </p:extLst>
          </p:nvPr>
        </p:nvGraphicFramePr>
        <p:xfrm>
          <a:off x="304800" y="990600"/>
          <a:ext cx="8382000" cy="2895603"/>
        </p:xfrm>
        <a:graphic>
          <a:graphicData uri="http://schemas.openxmlformats.org/drawingml/2006/table">
            <a:tbl>
              <a:tblPr>
                <a:tableStyleId>{D7AC3CCA-C797-4891-BE02-D94E43425B78}</a:tableStyleId>
              </a:tblPr>
              <a:tblGrid>
                <a:gridCol w="1512542">
                  <a:extLst>
                    <a:ext uri="{9D8B030D-6E8A-4147-A177-3AD203B41FA5}">
                      <a16:colId xmlns:a16="http://schemas.microsoft.com/office/drawing/2014/main" val="20000"/>
                    </a:ext>
                  </a:extLst>
                </a:gridCol>
                <a:gridCol w="2678458">
                  <a:extLst>
                    <a:ext uri="{9D8B030D-6E8A-4147-A177-3AD203B41FA5}">
                      <a16:colId xmlns:a16="http://schemas.microsoft.com/office/drawing/2014/main" val="20001"/>
                    </a:ext>
                  </a:extLst>
                </a:gridCol>
                <a:gridCol w="1339230">
                  <a:extLst>
                    <a:ext uri="{9D8B030D-6E8A-4147-A177-3AD203B41FA5}">
                      <a16:colId xmlns:a16="http://schemas.microsoft.com/office/drawing/2014/main" val="20002"/>
                    </a:ext>
                  </a:extLst>
                </a:gridCol>
                <a:gridCol w="2851770">
                  <a:extLst>
                    <a:ext uri="{9D8B030D-6E8A-4147-A177-3AD203B41FA5}">
                      <a16:colId xmlns:a16="http://schemas.microsoft.com/office/drawing/2014/main" val="20003"/>
                    </a:ext>
                  </a:extLst>
                </a:gridCol>
              </a:tblGrid>
              <a:tr h="1240971">
                <a:tc>
                  <a:txBody>
                    <a:bodyPr/>
                    <a:lstStyle/>
                    <a:p>
                      <a:pPr marL="0" marR="0" algn="ctr">
                        <a:spcBef>
                          <a:spcPts val="0"/>
                        </a:spcBef>
                        <a:spcAft>
                          <a:spcPts val="0"/>
                        </a:spcAft>
                      </a:pPr>
                      <a:r>
                        <a:rPr lang="en-US" sz="2000" dirty="0">
                          <a:effectLst/>
                        </a:rPr>
                        <a:t>Dry or Gaseous State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Name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Aqueous</a:t>
                      </a:r>
                      <a:r>
                        <a:rPr lang="en-US" sz="2000" dirty="0">
                          <a:effectLst/>
                        </a:rPr>
                        <a:t> State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Acid Name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5</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5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4</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4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3</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3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2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2"/>
          <p:cNvSpPr txBox="1">
            <a:spLocks noChangeArrowheads="1"/>
          </p:cNvSpPr>
          <p:nvPr/>
        </p:nvSpPr>
        <p:spPr bwMode="auto">
          <a:xfrm>
            <a:off x="76200" y="4114800"/>
            <a:ext cx="8991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111125" lvl="1" indent="0">
              <a:spcBef>
                <a:spcPct val="0"/>
              </a:spcBef>
              <a:buFontTx/>
              <a:buNone/>
            </a:pPr>
            <a:r>
              <a:rPr lang="en-US" altLang="en-US" sz="2300" i="0" dirty="0">
                <a:solidFill>
                  <a:srgbClr val="000000"/>
                </a:solidFill>
              </a:rPr>
              <a:t>Use the “</a:t>
            </a:r>
            <a:r>
              <a:rPr lang="en-US" altLang="en-US" sz="2300" i="0" dirty="0">
                <a:solidFill>
                  <a:srgbClr val="FF0000"/>
                </a:solidFill>
              </a:rPr>
              <a:t>–ate</a:t>
            </a:r>
            <a:r>
              <a:rPr lang="en-US" altLang="en-US" sz="2300" i="0" dirty="0">
                <a:solidFill>
                  <a:srgbClr val="000000"/>
                </a:solidFill>
              </a:rPr>
              <a:t>” acid as the </a:t>
            </a:r>
            <a:r>
              <a:rPr lang="en-US" altLang="en-US" sz="2300" i="0" u="sng" dirty="0">
                <a:solidFill>
                  <a:srgbClr val="000000"/>
                </a:solidFill>
              </a:rPr>
              <a:t>standard of comparison </a:t>
            </a:r>
            <a:r>
              <a:rPr lang="en-US" altLang="en-US" sz="2300" i="0" dirty="0">
                <a:solidFill>
                  <a:srgbClr val="000000"/>
                </a:solidFill>
              </a:rPr>
              <a:t>for the number of oxygen atoms.  E.g. Hydrogen Sulfate becomes Sulfuric Acid.</a:t>
            </a:r>
          </a:p>
          <a:p>
            <a:pPr marL="469900" lvl="1" indent="-174625">
              <a:spcBef>
                <a:spcPts val="1200"/>
              </a:spcBef>
            </a:pPr>
            <a:r>
              <a:rPr lang="en-US" altLang="en-US" sz="2300" i="0" dirty="0">
                <a:solidFill>
                  <a:srgbClr val="0070C0"/>
                </a:solidFill>
              </a:rPr>
              <a:t>One more oxygen atom changes the name to “per” (above)</a:t>
            </a:r>
          </a:p>
          <a:p>
            <a:pPr marL="469900" lvl="1" indent="-174625">
              <a:spcBef>
                <a:spcPts val="1200"/>
              </a:spcBef>
            </a:pPr>
            <a:r>
              <a:rPr lang="en-US" altLang="en-US" sz="2300" i="0" dirty="0">
                <a:solidFill>
                  <a:srgbClr val="00B050"/>
                </a:solidFill>
              </a:rPr>
              <a:t>One less oxygen atom changes the name to “-ite”</a:t>
            </a:r>
          </a:p>
          <a:p>
            <a:pPr marL="469900" lvl="1" indent="-174625">
              <a:spcBef>
                <a:spcPts val="1200"/>
              </a:spcBef>
            </a:pPr>
            <a:r>
              <a:rPr lang="en-US" altLang="en-US" sz="2300" i="0" dirty="0">
                <a:solidFill>
                  <a:srgbClr val="FF0000"/>
                </a:solidFill>
              </a:rPr>
              <a:t>Two less oxygen atoms changes the name to “hypo” (under) … “ite”</a:t>
            </a:r>
          </a:p>
          <a:p>
            <a:pPr marL="111125" lvl="1" indent="0">
              <a:spcBef>
                <a:spcPct val="0"/>
              </a:spcBef>
              <a:buFontTx/>
              <a:buNone/>
            </a:pPr>
            <a:endParaRPr lang="en-US" altLang="en-US" sz="2300" i="0" dirty="0">
              <a:solidFill>
                <a:srgbClr val="000000"/>
              </a:solidFill>
            </a:endParaRPr>
          </a:p>
          <a:p>
            <a:pPr marL="111125" lvl="1" indent="0">
              <a:spcBef>
                <a:spcPct val="0"/>
              </a:spcBef>
              <a:buFontTx/>
              <a:buNone/>
            </a:pPr>
            <a:endParaRPr lang="en-US" altLang="en-US" sz="2300" i="0" dirty="0">
              <a:solidFill>
                <a:srgbClr val="000000"/>
              </a:solidFill>
            </a:endParaRPr>
          </a:p>
        </p:txBody>
      </p:sp>
      <p:pic>
        <p:nvPicPr>
          <p:cNvPr id="6" name="Picture 5" descr="strategy-01.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87" y="0"/>
            <a:ext cx="1033778" cy="838200"/>
          </a:xfrm>
          <a:prstGeom prst="rect">
            <a:avLst/>
          </a:prstGeom>
        </p:spPr>
      </p:pic>
    </p:spTree>
    <p:extLst>
      <p:ext uri="{BB962C8B-B14F-4D97-AF65-F5344CB8AC3E}">
        <p14:creationId xmlns:p14="http://schemas.microsoft.com/office/powerpoint/2010/main" val="240829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9705"/>
            <a:ext cx="3048001" cy="990600"/>
          </a:xfrm>
        </p:spPr>
        <p:txBody>
          <a:bodyPr/>
          <a:lstStyle/>
          <a:p>
            <a:pPr algn="ctr"/>
            <a:r>
              <a:rPr lang="en-US" sz="3600" dirty="0">
                <a:solidFill>
                  <a:srgbClr val="FFFF00"/>
                </a:solidFill>
              </a:rPr>
              <a:t>Sulfate Series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6705157"/>
              </p:ext>
            </p:extLst>
          </p:nvPr>
        </p:nvGraphicFramePr>
        <p:xfrm>
          <a:off x="304800" y="990600"/>
          <a:ext cx="8382000" cy="2895603"/>
        </p:xfrm>
        <a:graphic>
          <a:graphicData uri="http://schemas.openxmlformats.org/drawingml/2006/table">
            <a:tbl>
              <a:tblPr>
                <a:tableStyleId>{D7AC3CCA-C797-4891-BE02-D94E43425B78}</a:tableStyleId>
              </a:tblPr>
              <a:tblGrid>
                <a:gridCol w="1512542">
                  <a:extLst>
                    <a:ext uri="{9D8B030D-6E8A-4147-A177-3AD203B41FA5}">
                      <a16:colId xmlns:a16="http://schemas.microsoft.com/office/drawing/2014/main" val="20000"/>
                    </a:ext>
                  </a:extLst>
                </a:gridCol>
                <a:gridCol w="2678458">
                  <a:extLst>
                    <a:ext uri="{9D8B030D-6E8A-4147-A177-3AD203B41FA5}">
                      <a16:colId xmlns:a16="http://schemas.microsoft.com/office/drawing/2014/main" val="20001"/>
                    </a:ext>
                  </a:extLst>
                </a:gridCol>
                <a:gridCol w="1339230">
                  <a:extLst>
                    <a:ext uri="{9D8B030D-6E8A-4147-A177-3AD203B41FA5}">
                      <a16:colId xmlns:a16="http://schemas.microsoft.com/office/drawing/2014/main" val="20002"/>
                    </a:ext>
                  </a:extLst>
                </a:gridCol>
                <a:gridCol w="2851770">
                  <a:extLst>
                    <a:ext uri="{9D8B030D-6E8A-4147-A177-3AD203B41FA5}">
                      <a16:colId xmlns:a16="http://schemas.microsoft.com/office/drawing/2014/main" val="20003"/>
                    </a:ext>
                  </a:extLst>
                </a:gridCol>
              </a:tblGrid>
              <a:tr h="1240971">
                <a:tc>
                  <a:txBody>
                    <a:bodyPr/>
                    <a:lstStyle/>
                    <a:p>
                      <a:pPr marL="0" marR="0" algn="ctr">
                        <a:spcBef>
                          <a:spcPts val="0"/>
                        </a:spcBef>
                        <a:spcAft>
                          <a:spcPts val="0"/>
                        </a:spcAft>
                      </a:pPr>
                      <a:r>
                        <a:rPr lang="en-US" sz="2000" dirty="0">
                          <a:effectLst/>
                        </a:rPr>
                        <a:t>Dry or Gaseous State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Name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solidFill>
                            <a:srgbClr val="FF0000"/>
                          </a:solidFill>
                          <a:effectLst/>
                        </a:rPr>
                        <a:t>Aqueous</a:t>
                      </a:r>
                      <a:r>
                        <a:rPr lang="en-US" sz="2000" dirty="0">
                          <a:effectLst/>
                        </a:rPr>
                        <a:t> State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Acid Name</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5</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perSulfate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5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err="1">
                          <a:effectLst/>
                        </a:rPr>
                        <a:t>PerSulfuric</a:t>
                      </a:r>
                      <a:r>
                        <a:rPr lang="en-US" sz="2000" dirty="0">
                          <a:effectLst/>
                        </a:rPr>
                        <a:t> Acid</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4</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Sulfate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4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Sulfuric Acid</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3</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Sulfite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3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Sulfurous Acid</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413658">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hypoSulfite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SO</a:t>
                      </a:r>
                      <a:r>
                        <a:rPr lang="en-US" sz="2000" baseline="-25000" dirty="0">
                          <a:effectLst/>
                        </a:rPr>
                        <a:t>2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Hyposulfurous Acid</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5" name="Rectangle 2"/>
          <p:cNvSpPr txBox="1">
            <a:spLocks noChangeArrowheads="1"/>
          </p:cNvSpPr>
          <p:nvPr/>
        </p:nvSpPr>
        <p:spPr bwMode="auto">
          <a:xfrm>
            <a:off x="76200" y="4114800"/>
            <a:ext cx="89916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t" anchorCtr="0" compatLnSpc="1">
            <a:prstTxWarp prst="textNoShape">
              <a:avLst/>
            </a:prstTxWarp>
          </a:bodyPr>
          <a:lst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111125" lvl="1" indent="0">
              <a:spcBef>
                <a:spcPct val="0"/>
              </a:spcBef>
              <a:buFontTx/>
              <a:buNone/>
            </a:pPr>
            <a:r>
              <a:rPr lang="en-US" altLang="en-US" sz="2300" i="0" dirty="0">
                <a:solidFill>
                  <a:srgbClr val="000000"/>
                </a:solidFill>
              </a:rPr>
              <a:t>Use the “</a:t>
            </a:r>
            <a:r>
              <a:rPr lang="en-US" altLang="en-US" sz="2300" i="0" dirty="0">
                <a:solidFill>
                  <a:srgbClr val="FF0000"/>
                </a:solidFill>
              </a:rPr>
              <a:t>–ate</a:t>
            </a:r>
            <a:r>
              <a:rPr lang="en-US" altLang="en-US" sz="2300" i="0" dirty="0">
                <a:solidFill>
                  <a:srgbClr val="000000"/>
                </a:solidFill>
              </a:rPr>
              <a:t>” acid as the </a:t>
            </a:r>
            <a:r>
              <a:rPr lang="en-US" altLang="en-US" sz="2300" i="0" u="sng" dirty="0">
                <a:solidFill>
                  <a:srgbClr val="000000"/>
                </a:solidFill>
              </a:rPr>
              <a:t>standard of comparison </a:t>
            </a:r>
            <a:r>
              <a:rPr lang="en-US" altLang="en-US" sz="2300" i="0" dirty="0">
                <a:solidFill>
                  <a:srgbClr val="000000"/>
                </a:solidFill>
              </a:rPr>
              <a:t>for the number of oxygen atoms.  E.g. Hydrogen Sulfate becomes Sulfuric Acid.</a:t>
            </a:r>
          </a:p>
          <a:p>
            <a:pPr marL="469900" lvl="1" indent="-174625">
              <a:spcBef>
                <a:spcPts val="1200"/>
              </a:spcBef>
            </a:pPr>
            <a:r>
              <a:rPr lang="en-US" altLang="en-US" sz="2300" i="0" dirty="0">
                <a:solidFill>
                  <a:srgbClr val="0070C0"/>
                </a:solidFill>
              </a:rPr>
              <a:t>One more oxygen atom changes the name to “per” (above)</a:t>
            </a:r>
          </a:p>
          <a:p>
            <a:pPr marL="469900" lvl="1" indent="-174625">
              <a:spcBef>
                <a:spcPts val="1200"/>
              </a:spcBef>
            </a:pPr>
            <a:r>
              <a:rPr lang="en-US" altLang="en-US" sz="2300" i="0" dirty="0">
                <a:solidFill>
                  <a:srgbClr val="00B050"/>
                </a:solidFill>
              </a:rPr>
              <a:t>One less oxygen atom changes the name to “-ite”</a:t>
            </a:r>
          </a:p>
          <a:p>
            <a:pPr marL="469900" lvl="1" indent="-174625">
              <a:spcBef>
                <a:spcPts val="1200"/>
              </a:spcBef>
            </a:pPr>
            <a:r>
              <a:rPr lang="en-US" altLang="en-US" sz="2300" i="0" dirty="0">
                <a:solidFill>
                  <a:srgbClr val="FF0000"/>
                </a:solidFill>
              </a:rPr>
              <a:t>Two less oxygen atoms changes the name to “hypo” (under) … “ite”</a:t>
            </a:r>
          </a:p>
          <a:p>
            <a:pPr marL="111125" lvl="1" indent="0">
              <a:spcBef>
                <a:spcPct val="0"/>
              </a:spcBef>
              <a:buFontTx/>
              <a:buNone/>
            </a:pPr>
            <a:endParaRPr lang="en-US" altLang="en-US" sz="2300" i="0" dirty="0">
              <a:solidFill>
                <a:srgbClr val="000000"/>
              </a:solidFill>
            </a:endParaRPr>
          </a:p>
          <a:p>
            <a:pPr marL="111125" lvl="1" indent="0">
              <a:spcBef>
                <a:spcPct val="0"/>
              </a:spcBef>
              <a:buFontTx/>
              <a:buNone/>
            </a:pPr>
            <a:endParaRPr lang="en-US" altLang="en-US" sz="2300" i="0" dirty="0">
              <a:solidFill>
                <a:srgbClr val="000000"/>
              </a:solidFill>
            </a:endParaRPr>
          </a:p>
        </p:txBody>
      </p:sp>
    </p:spTree>
    <p:extLst>
      <p:ext uri="{BB962C8B-B14F-4D97-AF65-F5344CB8AC3E}">
        <p14:creationId xmlns:p14="http://schemas.microsoft.com/office/powerpoint/2010/main" val="382530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132" cy="1066800"/>
          </a:xfrm>
        </p:spPr>
        <p:txBody>
          <a:bodyPr>
            <a:normAutofit/>
          </a:bodyPr>
          <a:lstStyle/>
          <a:p>
            <a:r>
              <a:rPr lang="en-US" sz="2700" dirty="0">
                <a:solidFill>
                  <a:srgbClr val="FFFF00"/>
                </a:solidFill>
                <a:effectLst/>
              </a:rPr>
              <a:t>This convention works with any oxygen containing acids.</a:t>
            </a:r>
            <a:endParaRPr lang="en-US" sz="2700" dirty="0">
              <a:solidFill>
                <a:srgbClr val="FFFF00"/>
              </a:solidFill>
            </a:endParaRPr>
          </a:p>
        </p:txBody>
      </p:sp>
      <p:sp>
        <p:nvSpPr>
          <p:cNvPr id="3" name="Content Placeholder 2"/>
          <p:cNvSpPr>
            <a:spLocks noGrp="1"/>
          </p:cNvSpPr>
          <p:nvPr>
            <p:ph sz="quarter" idx="1"/>
          </p:nvPr>
        </p:nvSpPr>
        <p:spPr>
          <a:xfrm>
            <a:off x="381000" y="4114800"/>
            <a:ext cx="2286000" cy="1560823"/>
          </a:xfrm>
          <a:ln>
            <a:solidFill>
              <a:schemeClr val="bg1"/>
            </a:solidFill>
          </a:ln>
        </p:spPr>
        <p:txBody>
          <a:bodyPr>
            <a:noAutofit/>
          </a:bodyPr>
          <a:lstStyle/>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 </a:t>
            </a:r>
            <a:r>
              <a:rPr lang="en-US" sz="2100" baseline="30000" dirty="0">
                <a:solidFill>
                  <a:schemeClr val="accent1">
                    <a:lumMod val="50000"/>
                  </a:schemeClr>
                </a:solidFill>
                <a:latin typeface="Times New Roman" pitchFamily="18" charset="0"/>
                <a:cs typeface="Times New Roman" pitchFamily="18" charset="0"/>
              </a:rPr>
              <a:t>-  </a:t>
            </a:r>
            <a:r>
              <a:rPr lang="en-US" sz="2100" i="1" dirty="0">
                <a:solidFill>
                  <a:schemeClr val="accent1">
                    <a:lumMod val="50000"/>
                  </a:schemeClr>
                </a:solidFill>
                <a:latin typeface="Times New Roman" pitchFamily="18" charset="0"/>
                <a:cs typeface="Times New Roman" pitchFamily="18" charset="0"/>
              </a:rPr>
              <a:t> </a:t>
            </a:r>
            <a:endParaRPr lang="en-US" sz="2100" baseline="30000" dirty="0">
              <a:solidFill>
                <a:schemeClr val="accent1">
                  <a:lumMod val="50000"/>
                </a:schemeClr>
              </a:solidFill>
              <a:latin typeface="Times New Roman" pitchFamily="18" charset="0"/>
              <a:cs typeface="Times New Roman" pitchFamily="18" charset="0"/>
            </a:endParaRPr>
          </a:p>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a:t>
            </a:r>
            <a:r>
              <a:rPr lang="en-US" sz="2100" baseline="-25000" dirty="0">
                <a:solidFill>
                  <a:schemeClr val="accent1">
                    <a:lumMod val="50000"/>
                  </a:schemeClr>
                </a:solidFill>
                <a:latin typeface="Times New Roman" pitchFamily="18" charset="0"/>
                <a:cs typeface="Times New Roman" pitchFamily="18" charset="0"/>
              </a:rPr>
              <a:t>2</a:t>
            </a:r>
            <a:r>
              <a:rPr lang="en-US" sz="2100" baseline="30000" dirty="0">
                <a:solidFill>
                  <a:schemeClr val="accent1">
                    <a:lumMod val="50000"/>
                  </a:schemeClr>
                </a:solidFill>
                <a:latin typeface="Times New Roman" pitchFamily="18" charset="0"/>
                <a:cs typeface="Times New Roman" pitchFamily="18" charset="0"/>
              </a:rPr>
              <a:t>- </a:t>
            </a:r>
            <a:r>
              <a:rPr lang="en-US" sz="2100" dirty="0">
                <a:solidFill>
                  <a:schemeClr val="accent1">
                    <a:lumMod val="50000"/>
                  </a:schemeClr>
                </a:solidFill>
                <a:latin typeface="Times New Roman" pitchFamily="18" charset="0"/>
                <a:cs typeface="Times New Roman" pitchFamily="18" charset="0"/>
              </a:rPr>
              <a:t>  </a:t>
            </a:r>
            <a:endParaRPr lang="en-US" sz="2100" baseline="30000" dirty="0">
              <a:solidFill>
                <a:schemeClr val="accent1">
                  <a:lumMod val="50000"/>
                </a:schemeClr>
              </a:solidFill>
              <a:latin typeface="Times New Roman" pitchFamily="18" charset="0"/>
              <a:cs typeface="Times New Roman" pitchFamily="18" charset="0"/>
            </a:endParaRPr>
          </a:p>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a:t>
            </a:r>
            <a:r>
              <a:rPr lang="en-US" sz="2100" baseline="-25000" dirty="0">
                <a:solidFill>
                  <a:schemeClr val="accent1">
                    <a:lumMod val="50000"/>
                  </a:schemeClr>
                </a:solidFill>
                <a:latin typeface="Times New Roman" pitchFamily="18" charset="0"/>
                <a:cs typeface="Times New Roman" pitchFamily="18" charset="0"/>
              </a:rPr>
              <a:t>3</a:t>
            </a:r>
            <a:r>
              <a:rPr lang="en-US" sz="2100" baseline="30000" dirty="0">
                <a:solidFill>
                  <a:schemeClr val="accent1">
                    <a:lumMod val="50000"/>
                  </a:schemeClr>
                </a:solidFill>
                <a:latin typeface="Times New Roman" pitchFamily="18" charset="0"/>
                <a:cs typeface="Times New Roman" pitchFamily="18" charset="0"/>
              </a:rPr>
              <a:t>- </a:t>
            </a:r>
            <a:r>
              <a:rPr lang="en-US" sz="2100" dirty="0">
                <a:solidFill>
                  <a:schemeClr val="accent1">
                    <a:lumMod val="50000"/>
                  </a:schemeClr>
                </a:solidFill>
                <a:latin typeface="Times New Roman" pitchFamily="18" charset="0"/>
                <a:cs typeface="Times New Roman" pitchFamily="18" charset="0"/>
              </a:rPr>
              <a:t> Nitrate</a:t>
            </a:r>
            <a:endParaRPr lang="en-US" sz="2100" baseline="30000" dirty="0">
              <a:solidFill>
                <a:schemeClr val="accent1">
                  <a:lumMod val="50000"/>
                </a:schemeClr>
              </a:solidFill>
              <a:latin typeface="Times New Roman" pitchFamily="18" charset="0"/>
              <a:cs typeface="Times New Roman" pitchFamily="18" charset="0"/>
            </a:endParaRPr>
          </a:p>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a:t>
            </a:r>
            <a:r>
              <a:rPr lang="en-US" sz="2100" baseline="-25000" dirty="0">
                <a:solidFill>
                  <a:schemeClr val="accent1">
                    <a:lumMod val="50000"/>
                  </a:schemeClr>
                </a:solidFill>
                <a:latin typeface="Times New Roman" pitchFamily="18" charset="0"/>
                <a:cs typeface="Times New Roman" pitchFamily="18" charset="0"/>
              </a:rPr>
              <a:t>4</a:t>
            </a:r>
            <a:r>
              <a:rPr lang="en-US" sz="2100" baseline="30000" dirty="0">
                <a:solidFill>
                  <a:schemeClr val="accent1">
                    <a:lumMod val="50000"/>
                  </a:schemeClr>
                </a:solidFill>
                <a:latin typeface="Times New Roman" pitchFamily="18" charset="0"/>
                <a:cs typeface="Times New Roman" pitchFamily="18" charset="0"/>
              </a:rPr>
              <a:t>- </a:t>
            </a:r>
            <a:r>
              <a:rPr lang="en-US" sz="2100" dirty="0">
                <a:solidFill>
                  <a:schemeClr val="accent1">
                    <a:lumMod val="50000"/>
                  </a:schemeClr>
                </a:solidFill>
                <a:latin typeface="Times New Roman" pitchFamily="18" charset="0"/>
                <a:cs typeface="Times New Roman" pitchFamily="18" charset="0"/>
              </a:rPr>
              <a:t> </a:t>
            </a:r>
            <a:r>
              <a:rPr lang="en-US" sz="2100" i="1" dirty="0">
                <a:solidFill>
                  <a:schemeClr val="accent1">
                    <a:lumMod val="50000"/>
                  </a:schemeClr>
                </a:solidFill>
                <a:latin typeface="Times New Roman" pitchFamily="18" charset="0"/>
                <a:cs typeface="Times New Roman" pitchFamily="18" charset="0"/>
              </a:rPr>
              <a:t> </a:t>
            </a:r>
            <a:endParaRPr lang="en-US" sz="2100" baseline="30000" dirty="0">
              <a:solidFill>
                <a:schemeClr val="accent1">
                  <a:lumMod val="50000"/>
                </a:schemeClr>
              </a:solidFill>
              <a:latin typeface="Times New Roman" pitchFamily="18" charset="0"/>
              <a:cs typeface="Times New Roman" pitchFamily="18" charset="0"/>
            </a:endParaRPr>
          </a:p>
          <a:p>
            <a:endParaRPr lang="en-US" sz="1100" baseline="30000" dirty="0">
              <a:solidFill>
                <a:schemeClr val="accent3">
                  <a:lumMod val="75000"/>
                </a:scheme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68" y="1143000"/>
            <a:ext cx="4419599" cy="2743200"/>
          </a:xfrm>
          <a:prstGeom prst="rect">
            <a:avLst/>
          </a:prstGeom>
          <a:noFill/>
          <a:ln w="12700">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86167" y="4434099"/>
            <a:ext cx="1485900" cy="1153377"/>
          </a:xfrm>
          <a:prstGeom prst="rect">
            <a:avLst/>
          </a:prstGeom>
          <a:noFill/>
        </p:spPr>
        <p:txBody>
          <a:bodyPr wrap="square" lIns="90662" tIns="45331" rIns="90662" bIns="45331" rtlCol="0">
            <a:spAutoFit/>
          </a:bodyPr>
          <a:lstStyle/>
          <a:p>
            <a:pPr algn="ctr"/>
            <a:r>
              <a:rPr lang="en-US" dirty="0">
                <a:solidFill>
                  <a:schemeClr val="accent1">
                    <a:lumMod val="50000"/>
                  </a:schemeClr>
                </a:solidFill>
                <a:latin typeface="Times New Roman" pitchFamily="18" charset="0"/>
                <a:cs typeface="Times New Roman" pitchFamily="18" charset="0"/>
              </a:rPr>
              <a:t>Addition of another O</a:t>
            </a:r>
          </a:p>
        </p:txBody>
      </p:sp>
      <p:sp>
        <p:nvSpPr>
          <p:cNvPr id="7" name="Down Arrow 6"/>
          <p:cNvSpPr/>
          <p:nvPr/>
        </p:nvSpPr>
        <p:spPr>
          <a:xfrm>
            <a:off x="2890123" y="4366428"/>
            <a:ext cx="152400" cy="1066800"/>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662" tIns="45331" rIns="90662" bIns="45331" rtlCol="0" anchor="ctr"/>
          <a:lstStyle/>
          <a:p>
            <a:pPr algn="ctr"/>
            <a:endParaRPr lang="en-US" dirty="0">
              <a:solidFill>
                <a:schemeClr val="tx1"/>
              </a:solidFill>
            </a:endParaRP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98543" y="1143000"/>
            <a:ext cx="4343398" cy="2743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0" y="2895600"/>
            <a:ext cx="1143000" cy="668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662" tIns="45331" rIns="90662" bIns="45331" rtlCol="0" anchor="ctr"/>
          <a:lstStyle/>
          <a:p>
            <a:pPr algn="ctr"/>
            <a:endParaRPr lang="en-US" dirty="0"/>
          </a:p>
        </p:txBody>
      </p:sp>
      <p:sp>
        <p:nvSpPr>
          <p:cNvPr id="9" name="Content Placeholder 2"/>
          <p:cNvSpPr txBox="1">
            <a:spLocks/>
          </p:cNvSpPr>
          <p:nvPr/>
        </p:nvSpPr>
        <p:spPr bwMode="auto">
          <a:xfrm>
            <a:off x="6172200" y="4114800"/>
            <a:ext cx="2590800" cy="1560823"/>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txBody>
          <a:bodyPr vert="horz" wrap="square" lIns="90662" tIns="45331" rIns="90662" bIns="45331" numCol="1" anchor="t" anchorCtr="0" compatLnSpc="1">
            <a:prstTxWarp prst="textNoShape">
              <a:avLst/>
            </a:prstTxWarp>
            <a:noAutofit/>
          </a:bodyPr>
          <a:lst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eaLnBrk="1" hangingPunct="1"/>
            <a:endParaRPr lang="en-US" sz="1100" i="0" baseline="30000" dirty="0">
              <a:solidFill>
                <a:schemeClr val="accent3">
                  <a:lumMod val="75000"/>
                </a:schemeClr>
              </a:solidFill>
            </a:endParaRPr>
          </a:p>
        </p:txBody>
      </p:sp>
      <p:sp>
        <p:nvSpPr>
          <p:cNvPr id="10" name="TextBox 9"/>
          <p:cNvSpPr txBox="1"/>
          <p:nvPr/>
        </p:nvSpPr>
        <p:spPr>
          <a:xfrm>
            <a:off x="4660469" y="4433100"/>
            <a:ext cx="1485900" cy="799433"/>
          </a:xfrm>
          <a:prstGeom prst="rect">
            <a:avLst/>
          </a:prstGeom>
          <a:noFill/>
        </p:spPr>
        <p:txBody>
          <a:bodyPr wrap="square" lIns="90662" tIns="45331" rIns="90662" bIns="45331" rtlCol="0">
            <a:spAutoFit/>
          </a:bodyPr>
          <a:lstStyle/>
          <a:p>
            <a:pPr algn="ctr"/>
            <a:r>
              <a:rPr lang="en-US" dirty="0">
                <a:solidFill>
                  <a:schemeClr val="accent1">
                    <a:lumMod val="50000"/>
                  </a:schemeClr>
                </a:solidFill>
                <a:latin typeface="Times New Roman" pitchFamily="18" charset="0"/>
                <a:cs typeface="Times New Roman" pitchFamily="18" charset="0"/>
              </a:rPr>
              <a:t>In water</a:t>
            </a:r>
          </a:p>
          <a:p>
            <a:pPr algn="ctr"/>
            <a:endParaRPr lang="en-US" dirty="0">
              <a:solidFill>
                <a:schemeClr val="accent1">
                  <a:lumMod val="50000"/>
                </a:schemeClr>
              </a:solidFill>
              <a:latin typeface="Times New Roman" pitchFamily="18" charset="0"/>
              <a:cs typeface="Times New Roman" pitchFamily="18" charset="0"/>
            </a:endParaRPr>
          </a:p>
        </p:txBody>
      </p:sp>
      <p:sp>
        <p:nvSpPr>
          <p:cNvPr id="11" name="Down Arrow 10"/>
          <p:cNvSpPr/>
          <p:nvPr/>
        </p:nvSpPr>
        <p:spPr>
          <a:xfrm rot="16200000">
            <a:off x="5267263" y="4486338"/>
            <a:ext cx="399413" cy="1180338"/>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662" tIns="45331" rIns="90662" bIns="45331" rtlCol="0" anchor="ctr"/>
          <a:lstStyle/>
          <a:p>
            <a:pPr algn="ctr"/>
            <a:endParaRPr lang="en-US" dirty="0">
              <a:solidFill>
                <a:schemeClr val="tx1"/>
              </a:solidFill>
            </a:endParaRPr>
          </a:p>
        </p:txBody>
      </p:sp>
      <p:sp>
        <p:nvSpPr>
          <p:cNvPr id="4" name="Rectangle 3"/>
          <p:cNvSpPr/>
          <p:nvPr/>
        </p:nvSpPr>
        <p:spPr>
          <a:xfrm>
            <a:off x="1421969" y="5778286"/>
            <a:ext cx="6477000" cy="954107"/>
          </a:xfrm>
          <a:prstGeom prst="rect">
            <a:avLst/>
          </a:prstGeom>
        </p:spPr>
        <p:txBody>
          <a:bodyPr wrap="square">
            <a:spAutoFit/>
          </a:bodyPr>
          <a:lstStyle/>
          <a:p>
            <a:pPr lvl="1"/>
            <a:r>
              <a:rPr lang="en-US" sz="2800" dirty="0">
                <a:solidFill>
                  <a:srgbClr val="FF0000"/>
                </a:solidFill>
              </a:rPr>
              <a:t>The “</a:t>
            </a:r>
            <a:r>
              <a:rPr lang="en-US" sz="2800" b="1" dirty="0">
                <a:solidFill>
                  <a:srgbClr val="FF0000"/>
                </a:solidFill>
              </a:rPr>
              <a:t>-ate</a:t>
            </a:r>
            <a:r>
              <a:rPr lang="en-US" sz="2800" dirty="0">
                <a:solidFill>
                  <a:srgbClr val="FF0000"/>
                </a:solidFill>
              </a:rPr>
              <a:t>” is changed to “</a:t>
            </a:r>
            <a:r>
              <a:rPr lang="en-US" sz="2800" b="1" dirty="0">
                <a:solidFill>
                  <a:srgbClr val="FF0000"/>
                </a:solidFill>
              </a:rPr>
              <a:t>-ic</a:t>
            </a:r>
            <a:r>
              <a:rPr lang="en-US" sz="2800" dirty="0">
                <a:solidFill>
                  <a:srgbClr val="FF0000"/>
                </a:solidFill>
              </a:rPr>
              <a:t>” </a:t>
            </a:r>
            <a:r>
              <a:rPr lang="en-US" sz="2800" dirty="0"/>
              <a:t>OR </a:t>
            </a:r>
          </a:p>
          <a:p>
            <a:pPr lvl="1"/>
            <a:r>
              <a:rPr lang="en-US" sz="2800" dirty="0">
                <a:solidFill>
                  <a:srgbClr val="0070C0"/>
                </a:solidFill>
              </a:rPr>
              <a:t>the “</a:t>
            </a:r>
            <a:r>
              <a:rPr lang="en-US" sz="2800" b="1" dirty="0">
                <a:solidFill>
                  <a:srgbClr val="0070C0"/>
                </a:solidFill>
              </a:rPr>
              <a:t>-ite</a:t>
            </a:r>
            <a:r>
              <a:rPr lang="en-US" sz="2800" dirty="0">
                <a:solidFill>
                  <a:srgbClr val="0070C0"/>
                </a:solidFill>
              </a:rPr>
              <a:t>” is changed to “</a:t>
            </a:r>
            <a:r>
              <a:rPr lang="en-US" sz="2800" b="1" dirty="0">
                <a:solidFill>
                  <a:srgbClr val="0070C0"/>
                </a:solidFill>
              </a:rPr>
              <a:t>-ous</a:t>
            </a:r>
            <a:r>
              <a:rPr lang="en-US" sz="2800" dirty="0">
                <a:solidFill>
                  <a:srgbClr val="0070C0"/>
                </a:solidFill>
              </a:rPr>
              <a:t>”</a:t>
            </a:r>
            <a:endParaRPr lang="en-US" dirty="0"/>
          </a:p>
        </p:txBody>
      </p:sp>
    </p:spTree>
    <p:extLst>
      <p:ext uri="{BB962C8B-B14F-4D97-AF65-F5344CB8AC3E}">
        <p14:creationId xmlns:p14="http://schemas.microsoft.com/office/powerpoint/2010/main" val="269485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839132" cy="1066800"/>
          </a:xfrm>
        </p:spPr>
        <p:txBody>
          <a:bodyPr>
            <a:normAutofit/>
          </a:bodyPr>
          <a:lstStyle/>
          <a:p>
            <a:r>
              <a:rPr lang="en-US" sz="2700" dirty="0">
                <a:solidFill>
                  <a:srgbClr val="FFFF00"/>
                </a:solidFill>
                <a:effectLst/>
              </a:rPr>
              <a:t>This convention works with any oxygen containing acids.</a:t>
            </a:r>
            <a:endParaRPr lang="en-US" sz="2700" dirty="0">
              <a:solidFill>
                <a:srgbClr val="FFFF00"/>
              </a:solidFill>
            </a:endParaRPr>
          </a:p>
        </p:txBody>
      </p:sp>
      <p:sp>
        <p:nvSpPr>
          <p:cNvPr id="3" name="Content Placeholder 2"/>
          <p:cNvSpPr>
            <a:spLocks noGrp="1"/>
          </p:cNvSpPr>
          <p:nvPr>
            <p:ph sz="quarter" idx="1"/>
          </p:nvPr>
        </p:nvSpPr>
        <p:spPr>
          <a:xfrm>
            <a:off x="381000" y="4114800"/>
            <a:ext cx="2286000" cy="1560823"/>
          </a:xfrm>
          <a:ln>
            <a:solidFill>
              <a:schemeClr val="bg1"/>
            </a:solidFill>
          </a:ln>
        </p:spPr>
        <p:txBody>
          <a:bodyPr>
            <a:noAutofit/>
          </a:bodyPr>
          <a:lstStyle/>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 </a:t>
            </a:r>
            <a:r>
              <a:rPr lang="en-US" sz="2100" baseline="30000" dirty="0">
                <a:solidFill>
                  <a:schemeClr val="accent1">
                    <a:lumMod val="50000"/>
                  </a:schemeClr>
                </a:solidFill>
                <a:latin typeface="Times New Roman" pitchFamily="18" charset="0"/>
                <a:cs typeface="Times New Roman" pitchFamily="18" charset="0"/>
              </a:rPr>
              <a:t>-  </a:t>
            </a:r>
            <a:r>
              <a:rPr lang="en-US" sz="2100" i="1" dirty="0">
                <a:solidFill>
                  <a:schemeClr val="accent1">
                    <a:lumMod val="50000"/>
                  </a:schemeClr>
                </a:solidFill>
                <a:latin typeface="Times New Roman" pitchFamily="18" charset="0"/>
                <a:cs typeface="Times New Roman" pitchFamily="18" charset="0"/>
              </a:rPr>
              <a:t>hyponitrite</a:t>
            </a:r>
            <a:endParaRPr lang="en-US" sz="2100" baseline="30000" dirty="0">
              <a:solidFill>
                <a:schemeClr val="accent1">
                  <a:lumMod val="50000"/>
                </a:schemeClr>
              </a:solidFill>
              <a:latin typeface="Times New Roman" pitchFamily="18" charset="0"/>
              <a:cs typeface="Times New Roman" pitchFamily="18" charset="0"/>
            </a:endParaRPr>
          </a:p>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a:t>
            </a:r>
            <a:r>
              <a:rPr lang="en-US" sz="2100" baseline="-25000" dirty="0">
                <a:solidFill>
                  <a:schemeClr val="accent1">
                    <a:lumMod val="50000"/>
                  </a:schemeClr>
                </a:solidFill>
                <a:latin typeface="Times New Roman" pitchFamily="18" charset="0"/>
                <a:cs typeface="Times New Roman" pitchFamily="18" charset="0"/>
              </a:rPr>
              <a:t>2</a:t>
            </a:r>
            <a:r>
              <a:rPr lang="en-US" sz="2100" baseline="30000" dirty="0">
                <a:solidFill>
                  <a:schemeClr val="accent1">
                    <a:lumMod val="50000"/>
                  </a:schemeClr>
                </a:solidFill>
                <a:latin typeface="Times New Roman" pitchFamily="18" charset="0"/>
                <a:cs typeface="Times New Roman" pitchFamily="18" charset="0"/>
              </a:rPr>
              <a:t>- </a:t>
            </a:r>
            <a:r>
              <a:rPr lang="en-US" sz="2100" dirty="0">
                <a:solidFill>
                  <a:schemeClr val="accent1">
                    <a:lumMod val="50000"/>
                  </a:schemeClr>
                </a:solidFill>
                <a:latin typeface="Times New Roman" pitchFamily="18" charset="0"/>
                <a:cs typeface="Times New Roman" pitchFamily="18" charset="0"/>
              </a:rPr>
              <a:t> Nitrite</a:t>
            </a:r>
            <a:endParaRPr lang="en-US" sz="2100" baseline="30000" dirty="0">
              <a:solidFill>
                <a:schemeClr val="accent1">
                  <a:lumMod val="50000"/>
                </a:schemeClr>
              </a:solidFill>
              <a:latin typeface="Times New Roman" pitchFamily="18" charset="0"/>
              <a:cs typeface="Times New Roman" pitchFamily="18" charset="0"/>
            </a:endParaRPr>
          </a:p>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a:t>
            </a:r>
            <a:r>
              <a:rPr lang="en-US" sz="2100" baseline="-25000" dirty="0">
                <a:solidFill>
                  <a:schemeClr val="accent1">
                    <a:lumMod val="50000"/>
                  </a:schemeClr>
                </a:solidFill>
                <a:latin typeface="Times New Roman" pitchFamily="18" charset="0"/>
                <a:cs typeface="Times New Roman" pitchFamily="18" charset="0"/>
              </a:rPr>
              <a:t>3</a:t>
            </a:r>
            <a:r>
              <a:rPr lang="en-US" sz="2100" baseline="30000" dirty="0">
                <a:solidFill>
                  <a:schemeClr val="accent1">
                    <a:lumMod val="50000"/>
                  </a:schemeClr>
                </a:solidFill>
                <a:latin typeface="Times New Roman" pitchFamily="18" charset="0"/>
                <a:cs typeface="Times New Roman" pitchFamily="18" charset="0"/>
              </a:rPr>
              <a:t>- </a:t>
            </a:r>
            <a:r>
              <a:rPr lang="en-US" sz="2100" dirty="0">
                <a:solidFill>
                  <a:schemeClr val="accent1">
                    <a:lumMod val="50000"/>
                  </a:schemeClr>
                </a:solidFill>
                <a:latin typeface="Times New Roman" pitchFamily="18" charset="0"/>
                <a:cs typeface="Times New Roman" pitchFamily="18" charset="0"/>
              </a:rPr>
              <a:t> Nitrate</a:t>
            </a:r>
            <a:endParaRPr lang="en-US" sz="2100" baseline="30000" dirty="0">
              <a:solidFill>
                <a:schemeClr val="accent1">
                  <a:lumMod val="50000"/>
                </a:schemeClr>
              </a:solidFill>
              <a:latin typeface="Times New Roman" pitchFamily="18" charset="0"/>
              <a:cs typeface="Times New Roman" pitchFamily="18" charset="0"/>
            </a:endParaRPr>
          </a:p>
          <a:p>
            <a:pPr marL="0" indent="0">
              <a:spcBef>
                <a:spcPts val="0"/>
              </a:spcBef>
              <a:buNone/>
            </a:pPr>
            <a:r>
              <a:rPr lang="en-US" sz="2100" dirty="0">
                <a:solidFill>
                  <a:schemeClr val="accent1">
                    <a:lumMod val="50000"/>
                  </a:schemeClr>
                </a:solidFill>
                <a:latin typeface="Times New Roman" pitchFamily="18" charset="0"/>
                <a:cs typeface="Times New Roman" pitchFamily="18" charset="0"/>
              </a:rPr>
              <a:t>NO</a:t>
            </a:r>
            <a:r>
              <a:rPr lang="en-US" sz="2100" baseline="-25000" dirty="0">
                <a:solidFill>
                  <a:schemeClr val="accent1">
                    <a:lumMod val="50000"/>
                  </a:schemeClr>
                </a:solidFill>
                <a:latin typeface="Times New Roman" pitchFamily="18" charset="0"/>
                <a:cs typeface="Times New Roman" pitchFamily="18" charset="0"/>
              </a:rPr>
              <a:t>4</a:t>
            </a:r>
            <a:r>
              <a:rPr lang="en-US" sz="2100" baseline="30000" dirty="0">
                <a:solidFill>
                  <a:schemeClr val="accent1">
                    <a:lumMod val="50000"/>
                  </a:schemeClr>
                </a:solidFill>
                <a:latin typeface="Times New Roman" pitchFamily="18" charset="0"/>
                <a:cs typeface="Times New Roman" pitchFamily="18" charset="0"/>
              </a:rPr>
              <a:t>- </a:t>
            </a:r>
            <a:r>
              <a:rPr lang="en-US" sz="2100" dirty="0">
                <a:solidFill>
                  <a:schemeClr val="accent1">
                    <a:lumMod val="50000"/>
                  </a:schemeClr>
                </a:solidFill>
                <a:latin typeface="Times New Roman" pitchFamily="18" charset="0"/>
                <a:cs typeface="Times New Roman" pitchFamily="18" charset="0"/>
              </a:rPr>
              <a:t> </a:t>
            </a:r>
            <a:r>
              <a:rPr lang="en-US" sz="2100" i="1" dirty="0">
                <a:solidFill>
                  <a:schemeClr val="accent1">
                    <a:lumMod val="50000"/>
                  </a:schemeClr>
                </a:solidFill>
                <a:latin typeface="Times New Roman" pitchFamily="18" charset="0"/>
                <a:cs typeface="Times New Roman" pitchFamily="18" charset="0"/>
              </a:rPr>
              <a:t>pernitr</a:t>
            </a:r>
            <a:r>
              <a:rPr lang="en-US" sz="2100" dirty="0">
                <a:solidFill>
                  <a:schemeClr val="accent1">
                    <a:lumMod val="50000"/>
                  </a:schemeClr>
                </a:solidFill>
                <a:latin typeface="Times New Roman" pitchFamily="18" charset="0"/>
                <a:cs typeface="Times New Roman" pitchFamily="18" charset="0"/>
              </a:rPr>
              <a:t>ate</a:t>
            </a:r>
            <a:endParaRPr lang="en-US" sz="2100" baseline="30000" dirty="0">
              <a:solidFill>
                <a:schemeClr val="accent1">
                  <a:lumMod val="50000"/>
                </a:schemeClr>
              </a:solidFill>
              <a:latin typeface="Times New Roman" pitchFamily="18" charset="0"/>
              <a:cs typeface="Times New Roman" pitchFamily="18" charset="0"/>
            </a:endParaRPr>
          </a:p>
          <a:p>
            <a:endParaRPr lang="en-US" sz="1100" baseline="30000" dirty="0">
              <a:solidFill>
                <a:schemeClr val="accent3">
                  <a:lumMod val="75000"/>
                </a:schemeClr>
              </a:solidFill>
            </a:endParaRP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468" y="1143000"/>
            <a:ext cx="4419599" cy="2743200"/>
          </a:xfrm>
          <a:prstGeom prst="rect">
            <a:avLst/>
          </a:prstGeom>
          <a:noFill/>
          <a:ln w="12700">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86167" y="4434099"/>
            <a:ext cx="1485900" cy="1153377"/>
          </a:xfrm>
          <a:prstGeom prst="rect">
            <a:avLst/>
          </a:prstGeom>
          <a:noFill/>
        </p:spPr>
        <p:txBody>
          <a:bodyPr wrap="square" lIns="90662" tIns="45331" rIns="90662" bIns="45331" rtlCol="0">
            <a:spAutoFit/>
          </a:bodyPr>
          <a:lstStyle/>
          <a:p>
            <a:pPr algn="ctr"/>
            <a:r>
              <a:rPr lang="en-US" dirty="0">
                <a:solidFill>
                  <a:schemeClr val="accent1">
                    <a:lumMod val="50000"/>
                  </a:schemeClr>
                </a:solidFill>
                <a:latin typeface="Times New Roman" pitchFamily="18" charset="0"/>
                <a:cs typeface="Times New Roman" pitchFamily="18" charset="0"/>
              </a:rPr>
              <a:t>Addition of another O</a:t>
            </a:r>
          </a:p>
        </p:txBody>
      </p:sp>
      <p:sp>
        <p:nvSpPr>
          <p:cNvPr id="7" name="Down Arrow 6"/>
          <p:cNvSpPr/>
          <p:nvPr/>
        </p:nvSpPr>
        <p:spPr>
          <a:xfrm>
            <a:off x="2890123" y="4366428"/>
            <a:ext cx="152400" cy="1066800"/>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662" tIns="45331" rIns="90662" bIns="45331" rtlCol="0" anchor="ctr"/>
          <a:lstStyle/>
          <a:p>
            <a:pPr algn="ctr"/>
            <a:endParaRPr lang="en-US" dirty="0">
              <a:solidFill>
                <a:schemeClr val="tx1"/>
              </a:solidFill>
            </a:endParaRPr>
          </a:p>
        </p:txBody>
      </p:sp>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598543" y="1143000"/>
            <a:ext cx="4343398" cy="27432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429000" y="2895600"/>
            <a:ext cx="1143000" cy="6680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0662" tIns="45331" rIns="90662" bIns="45331" rtlCol="0" anchor="ctr"/>
          <a:lstStyle/>
          <a:p>
            <a:pPr algn="ctr"/>
            <a:endParaRPr lang="en-US" dirty="0"/>
          </a:p>
        </p:txBody>
      </p:sp>
      <p:sp>
        <p:nvSpPr>
          <p:cNvPr id="9" name="Content Placeholder 2"/>
          <p:cNvSpPr txBox="1">
            <a:spLocks/>
          </p:cNvSpPr>
          <p:nvPr/>
        </p:nvSpPr>
        <p:spPr bwMode="auto">
          <a:xfrm>
            <a:off x="6172200" y="4114800"/>
            <a:ext cx="2590800" cy="1560823"/>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txBody>
          <a:bodyPr vert="horz" wrap="square" lIns="90662" tIns="45331" rIns="90662" bIns="45331" numCol="1" anchor="t" anchorCtr="0" compatLnSpc="1">
            <a:prstTxWarp prst="textNoShape">
              <a:avLst/>
            </a:prstTxWarp>
            <a:noAutofit/>
          </a:bodyPr>
          <a:lstStyle>
            <a:lvl1pPr marL="340017" indent="-340017" algn="l" rtl="0" fontAlgn="base">
              <a:spcBef>
                <a:spcPct val="20000"/>
              </a:spcBef>
              <a:spcAft>
                <a:spcPct val="0"/>
              </a:spcAft>
              <a:buChar char="•"/>
              <a:defRPr sz="2700" kern="1200">
                <a:solidFill>
                  <a:schemeClr val="tx1"/>
                </a:solidFill>
                <a:latin typeface="+mn-lt"/>
                <a:ea typeface="+mn-ea"/>
                <a:cs typeface="+mn-cs"/>
              </a:defRPr>
            </a:lvl1pPr>
            <a:lvl2pPr marL="736671" indent="-283339" algn="l" rtl="0" fontAlgn="base">
              <a:spcBef>
                <a:spcPct val="20000"/>
              </a:spcBef>
              <a:spcAft>
                <a:spcPct val="0"/>
              </a:spcAft>
              <a:buChar char="•"/>
              <a:defRPr sz="2700" kern="1200">
                <a:solidFill>
                  <a:schemeClr val="tx1"/>
                </a:solidFill>
                <a:latin typeface="+mn-lt"/>
                <a:ea typeface="+mn-ea"/>
                <a:cs typeface="+mn-cs"/>
              </a:defRPr>
            </a:lvl2pPr>
            <a:lvl3pPr marL="1133342" indent="-226657" algn="l" rtl="0" fontAlgn="base">
              <a:spcBef>
                <a:spcPct val="20000"/>
              </a:spcBef>
              <a:spcAft>
                <a:spcPct val="0"/>
              </a:spcAft>
              <a:buChar char="•"/>
              <a:defRPr sz="2700" kern="1200">
                <a:solidFill>
                  <a:schemeClr val="tx1"/>
                </a:solidFill>
                <a:latin typeface="+mn-lt"/>
                <a:ea typeface="+mn-ea"/>
                <a:cs typeface="+mn-cs"/>
              </a:defRPr>
            </a:lvl3pPr>
            <a:lvl4pPr marL="1586680" indent="-226657" algn="l" rtl="0" fontAlgn="base">
              <a:spcBef>
                <a:spcPct val="20000"/>
              </a:spcBef>
              <a:spcAft>
                <a:spcPct val="0"/>
              </a:spcAft>
              <a:buChar char="•"/>
              <a:defRPr sz="2700" kern="1200">
                <a:solidFill>
                  <a:schemeClr val="tx1"/>
                </a:solidFill>
                <a:latin typeface="+mn-lt"/>
                <a:ea typeface="+mn-ea"/>
                <a:cs typeface="+mn-cs"/>
              </a:defRPr>
            </a:lvl4pPr>
            <a:lvl5pPr marL="2040024" indent="-226657" algn="l" rtl="0" fontAlgn="base">
              <a:spcBef>
                <a:spcPct val="20000"/>
              </a:spcBef>
              <a:spcAft>
                <a:spcPct val="0"/>
              </a:spcAft>
              <a:buChar char="•"/>
              <a:defRPr sz="2700" kern="1200">
                <a:solidFill>
                  <a:schemeClr val="tx1"/>
                </a:solidFill>
                <a:latin typeface="+mn-lt"/>
                <a:ea typeface="+mn-ea"/>
                <a:cs typeface="+mn-cs"/>
              </a:defRPr>
            </a:lvl5pPr>
            <a:lvl6pPr marL="2493360"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46691"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00027"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53369" indent="-226657" algn="l" defTabSz="906686"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a:lstStyle>
          <a:p>
            <a:pPr marL="0" indent="0" eaLnBrk="1" hangingPunct="1">
              <a:spcBef>
                <a:spcPts val="0"/>
              </a:spcBef>
              <a:buFontTx/>
              <a:buNone/>
            </a:pPr>
            <a:r>
              <a:rPr lang="en-US" sz="2100" i="1" dirty="0">
                <a:solidFill>
                  <a:schemeClr val="accent1">
                    <a:lumMod val="50000"/>
                  </a:schemeClr>
                </a:solidFill>
                <a:latin typeface="Times New Roman" pitchFamily="18" charset="0"/>
                <a:cs typeface="Times New Roman" pitchFamily="18" charset="0"/>
              </a:rPr>
              <a:t>Hyponitrous acid</a:t>
            </a:r>
            <a:endParaRPr lang="en-US" sz="2100" i="0" baseline="30000" dirty="0">
              <a:solidFill>
                <a:schemeClr val="accent1">
                  <a:lumMod val="50000"/>
                </a:schemeClr>
              </a:solidFill>
              <a:latin typeface="Times New Roman" pitchFamily="18" charset="0"/>
              <a:cs typeface="Times New Roman" pitchFamily="18" charset="0"/>
            </a:endParaRPr>
          </a:p>
          <a:p>
            <a:pPr marL="0" indent="0" eaLnBrk="1" hangingPunct="1">
              <a:spcBef>
                <a:spcPts val="0"/>
              </a:spcBef>
              <a:buFontTx/>
              <a:buNone/>
            </a:pPr>
            <a:r>
              <a:rPr lang="en-US" sz="2100" i="0" dirty="0">
                <a:solidFill>
                  <a:schemeClr val="accent1">
                    <a:lumMod val="50000"/>
                  </a:schemeClr>
                </a:solidFill>
                <a:latin typeface="Times New Roman" pitchFamily="18" charset="0"/>
                <a:cs typeface="Times New Roman" pitchFamily="18" charset="0"/>
              </a:rPr>
              <a:t>Nitrous acid</a:t>
            </a:r>
            <a:endParaRPr lang="en-US" sz="2100" i="0" baseline="30000" dirty="0">
              <a:solidFill>
                <a:schemeClr val="accent1">
                  <a:lumMod val="50000"/>
                </a:schemeClr>
              </a:solidFill>
              <a:latin typeface="Times New Roman" pitchFamily="18" charset="0"/>
              <a:cs typeface="Times New Roman" pitchFamily="18" charset="0"/>
            </a:endParaRPr>
          </a:p>
          <a:p>
            <a:pPr marL="0" indent="0" eaLnBrk="1" hangingPunct="1">
              <a:spcBef>
                <a:spcPts val="0"/>
              </a:spcBef>
              <a:buFontTx/>
              <a:buNone/>
            </a:pPr>
            <a:r>
              <a:rPr lang="en-US" sz="2100" i="0" dirty="0">
                <a:solidFill>
                  <a:schemeClr val="accent1">
                    <a:lumMod val="50000"/>
                  </a:schemeClr>
                </a:solidFill>
                <a:latin typeface="Times New Roman" pitchFamily="18" charset="0"/>
                <a:cs typeface="Times New Roman" pitchFamily="18" charset="0"/>
              </a:rPr>
              <a:t>Nitric acid</a:t>
            </a:r>
            <a:endParaRPr lang="en-US" sz="2100" i="0" baseline="30000" dirty="0">
              <a:solidFill>
                <a:schemeClr val="accent1">
                  <a:lumMod val="50000"/>
                </a:schemeClr>
              </a:solidFill>
              <a:latin typeface="Times New Roman" pitchFamily="18" charset="0"/>
              <a:cs typeface="Times New Roman" pitchFamily="18" charset="0"/>
            </a:endParaRPr>
          </a:p>
          <a:p>
            <a:pPr marL="0" indent="0" eaLnBrk="1" hangingPunct="1">
              <a:spcBef>
                <a:spcPts val="0"/>
              </a:spcBef>
              <a:buFontTx/>
              <a:buNone/>
            </a:pPr>
            <a:r>
              <a:rPr lang="en-US" sz="2100" i="1" dirty="0">
                <a:solidFill>
                  <a:schemeClr val="accent1">
                    <a:lumMod val="50000"/>
                  </a:schemeClr>
                </a:solidFill>
                <a:latin typeface="Times New Roman" pitchFamily="18" charset="0"/>
                <a:cs typeface="Times New Roman" pitchFamily="18" charset="0"/>
              </a:rPr>
              <a:t>Pernitric acid</a:t>
            </a:r>
            <a:endParaRPr lang="en-US" sz="2100" i="0" baseline="30000" dirty="0">
              <a:solidFill>
                <a:schemeClr val="accent1">
                  <a:lumMod val="50000"/>
                </a:schemeClr>
              </a:solidFill>
              <a:latin typeface="Times New Roman" pitchFamily="18" charset="0"/>
              <a:cs typeface="Times New Roman" pitchFamily="18" charset="0"/>
            </a:endParaRPr>
          </a:p>
          <a:p>
            <a:pPr eaLnBrk="1" hangingPunct="1"/>
            <a:endParaRPr lang="en-US" sz="1100" i="0" baseline="30000" dirty="0">
              <a:solidFill>
                <a:schemeClr val="accent3">
                  <a:lumMod val="75000"/>
                </a:schemeClr>
              </a:solidFill>
            </a:endParaRPr>
          </a:p>
        </p:txBody>
      </p:sp>
      <p:sp>
        <p:nvSpPr>
          <p:cNvPr id="11" name="Down Arrow 10"/>
          <p:cNvSpPr/>
          <p:nvPr/>
        </p:nvSpPr>
        <p:spPr>
          <a:xfrm rot="16200000">
            <a:off x="5191063" y="4410138"/>
            <a:ext cx="551814" cy="1180338"/>
          </a:xfrm>
          <a:prstGeom prst="down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662" tIns="45331" rIns="90662" bIns="45331" rtlCol="0" anchor="ctr"/>
          <a:lstStyle/>
          <a:p>
            <a:pPr algn="ctr"/>
            <a:endParaRPr lang="en-US" dirty="0">
              <a:solidFill>
                <a:schemeClr val="tx1"/>
              </a:solidFill>
            </a:endParaRPr>
          </a:p>
        </p:txBody>
      </p:sp>
      <p:sp>
        <p:nvSpPr>
          <p:cNvPr id="4" name="Rectangle 3"/>
          <p:cNvSpPr/>
          <p:nvPr/>
        </p:nvSpPr>
        <p:spPr>
          <a:xfrm>
            <a:off x="1421969" y="5778286"/>
            <a:ext cx="6477000" cy="954107"/>
          </a:xfrm>
          <a:prstGeom prst="rect">
            <a:avLst/>
          </a:prstGeom>
        </p:spPr>
        <p:txBody>
          <a:bodyPr wrap="square">
            <a:spAutoFit/>
          </a:bodyPr>
          <a:lstStyle/>
          <a:p>
            <a:pPr lvl="1"/>
            <a:r>
              <a:rPr lang="en-US" sz="2800" dirty="0">
                <a:solidFill>
                  <a:srgbClr val="FF0000"/>
                </a:solidFill>
              </a:rPr>
              <a:t>The “</a:t>
            </a:r>
            <a:r>
              <a:rPr lang="en-US" sz="2800" b="1" dirty="0">
                <a:solidFill>
                  <a:srgbClr val="FF0000"/>
                </a:solidFill>
              </a:rPr>
              <a:t>-ate</a:t>
            </a:r>
            <a:r>
              <a:rPr lang="en-US" sz="2800" dirty="0">
                <a:solidFill>
                  <a:srgbClr val="FF0000"/>
                </a:solidFill>
              </a:rPr>
              <a:t>” is changed to “</a:t>
            </a:r>
            <a:r>
              <a:rPr lang="en-US" sz="2800" b="1" dirty="0">
                <a:solidFill>
                  <a:srgbClr val="FF0000"/>
                </a:solidFill>
              </a:rPr>
              <a:t>-ic</a:t>
            </a:r>
            <a:r>
              <a:rPr lang="en-US" sz="2800" dirty="0">
                <a:solidFill>
                  <a:srgbClr val="FF0000"/>
                </a:solidFill>
              </a:rPr>
              <a:t>” </a:t>
            </a:r>
            <a:r>
              <a:rPr lang="en-US" sz="2800" dirty="0"/>
              <a:t>OR </a:t>
            </a:r>
          </a:p>
          <a:p>
            <a:pPr lvl="1"/>
            <a:r>
              <a:rPr lang="en-US" sz="2800" dirty="0">
                <a:solidFill>
                  <a:srgbClr val="0070C0"/>
                </a:solidFill>
              </a:rPr>
              <a:t>the “</a:t>
            </a:r>
            <a:r>
              <a:rPr lang="en-US" sz="2800" b="1" dirty="0">
                <a:solidFill>
                  <a:srgbClr val="0070C0"/>
                </a:solidFill>
              </a:rPr>
              <a:t>-ite</a:t>
            </a:r>
            <a:r>
              <a:rPr lang="en-US" sz="2800" dirty="0">
                <a:solidFill>
                  <a:srgbClr val="0070C0"/>
                </a:solidFill>
              </a:rPr>
              <a:t>” is changed to “</a:t>
            </a:r>
            <a:r>
              <a:rPr lang="en-US" sz="2800" b="1" dirty="0">
                <a:solidFill>
                  <a:srgbClr val="0070C0"/>
                </a:solidFill>
              </a:rPr>
              <a:t>-ous</a:t>
            </a:r>
            <a:r>
              <a:rPr lang="en-US" sz="2800" dirty="0">
                <a:solidFill>
                  <a:srgbClr val="0070C0"/>
                </a:solidFill>
              </a:rPr>
              <a:t>”</a:t>
            </a:r>
            <a:endParaRPr lang="en-US" dirty="0"/>
          </a:p>
        </p:txBody>
      </p:sp>
      <p:sp>
        <p:nvSpPr>
          <p:cNvPr id="10" name="TextBox 9"/>
          <p:cNvSpPr txBox="1"/>
          <p:nvPr/>
        </p:nvSpPr>
        <p:spPr>
          <a:xfrm>
            <a:off x="4686300" y="4423617"/>
            <a:ext cx="1485900" cy="1153377"/>
          </a:xfrm>
          <a:prstGeom prst="rect">
            <a:avLst/>
          </a:prstGeom>
          <a:noFill/>
        </p:spPr>
        <p:txBody>
          <a:bodyPr wrap="square" lIns="90662" tIns="45331" rIns="90662" bIns="45331" rtlCol="0">
            <a:spAutoFit/>
          </a:bodyPr>
          <a:lstStyle/>
          <a:p>
            <a:pPr algn="ctr"/>
            <a:r>
              <a:rPr lang="en-US" dirty="0">
                <a:solidFill>
                  <a:schemeClr val="accent1">
                    <a:lumMod val="50000"/>
                  </a:schemeClr>
                </a:solidFill>
                <a:latin typeface="Times New Roman" pitchFamily="18" charset="0"/>
                <a:cs typeface="Times New Roman" pitchFamily="18" charset="0"/>
              </a:rPr>
              <a:t>In water </a:t>
            </a:r>
            <a:r>
              <a:rPr lang="en-US" dirty="0">
                <a:solidFill>
                  <a:srgbClr val="FFFF00"/>
                </a:solidFill>
                <a:latin typeface="Times New Roman" pitchFamily="18" charset="0"/>
                <a:cs typeface="Times New Roman" pitchFamily="18" charset="0"/>
              </a:rPr>
              <a:t>(aq)</a:t>
            </a:r>
          </a:p>
          <a:p>
            <a:pPr algn="ctr"/>
            <a:endParaRPr lang="en-US" dirty="0">
              <a:solidFill>
                <a:schemeClr val="accent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52151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9705"/>
            <a:ext cx="3657600" cy="808495"/>
          </a:xfrm>
        </p:spPr>
        <p:txBody>
          <a:bodyPr/>
          <a:lstStyle/>
          <a:p>
            <a:pPr algn="ctr"/>
            <a:r>
              <a:rPr lang="en-US" sz="3600" dirty="0">
                <a:solidFill>
                  <a:srgbClr val="FFFF00"/>
                </a:solidFill>
              </a:rPr>
              <a:t>Chlorate Series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953455"/>
              </p:ext>
            </p:extLst>
          </p:nvPr>
        </p:nvGraphicFramePr>
        <p:xfrm>
          <a:off x="304800" y="838200"/>
          <a:ext cx="8382000" cy="2338252"/>
        </p:xfrm>
        <a:graphic>
          <a:graphicData uri="http://schemas.openxmlformats.org/drawingml/2006/table">
            <a:tbl>
              <a:tblPr>
                <a:tableStyleId>{D7AC3CCA-C797-4891-BE02-D94E43425B78}</a:tableStyleId>
              </a:tblPr>
              <a:tblGrid>
                <a:gridCol w="1512542">
                  <a:extLst>
                    <a:ext uri="{9D8B030D-6E8A-4147-A177-3AD203B41FA5}">
                      <a16:colId xmlns:a16="http://schemas.microsoft.com/office/drawing/2014/main" val="20000"/>
                    </a:ext>
                  </a:extLst>
                </a:gridCol>
                <a:gridCol w="2678458">
                  <a:extLst>
                    <a:ext uri="{9D8B030D-6E8A-4147-A177-3AD203B41FA5}">
                      <a16:colId xmlns:a16="http://schemas.microsoft.com/office/drawing/2014/main" val="20001"/>
                    </a:ext>
                  </a:extLst>
                </a:gridCol>
                <a:gridCol w="1339230">
                  <a:extLst>
                    <a:ext uri="{9D8B030D-6E8A-4147-A177-3AD203B41FA5}">
                      <a16:colId xmlns:a16="http://schemas.microsoft.com/office/drawing/2014/main" val="20002"/>
                    </a:ext>
                  </a:extLst>
                </a:gridCol>
                <a:gridCol w="2851770">
                  <a:extLst>
                    <a:ext uri="{9D8B030D-6E8A-4147-A177-3AD203B41FA5}">
                      <a16:colId xmlns:a16="http://schemas.microsoft.com/office/drawing/2014/main" val="20003"/>
                    </a:ext>
                  </a:extLst>
                </a:gridCol>
              </a:tblGrid>
              <a:tr h="762000">
                <a:tc>
                  <a:txBody>
                    <a:bodyPr/>
                    <a:lstStyle/>
                    <a:p>
                      <a:pPr marL="0" marR="0" algn="ctr">
                        <a:spcBef>
                          <a:spcPts val="0"/>
                        </a:spcBef>
                        <a:spcAft>
                          <a:spcPts val="0"/>
                        </a:spcAft>
                      </a:pPr>
                      <a:r>
                        <a:rPr lang="en-US" sz="1800" dirty="0">
                          <a:effectLst/>
                        </a:rPr>
                        <a:t>Dry or Gaseous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Aqueous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8823">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4</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4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8823">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3</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3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78823">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2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78823">
                <a:tc>
                  <a:txBody>
                    <a:bodyPr/>
                    <a:lstStyle/>
                    <a:p>
                      <a:pPr marL="0" marR="0" algn="ctr">
                        <a:spcBef>
                          <a:spcPts val="0"/>
                        </a:spcBef>
                        <a:spcAft>
                          <a:spcPts val="0"/>
                        </a:spcAft>
                      </a:pPr>
                      <a:r>
                        <a:rPr lang="en-US" sz="2000" dirty="0">
                          <a:effectLst/>
                          <a:latin typeface="Times New Roman"/>
                          <a:ea typeface="Times New Roman"/>
                        </a:rPr>
                        <a:t>HClO</a:t>
                      </a: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95420153"/>
              </p:ext>
            </p:extLst>
          </p:nvPr>
        </p:nvGraphicFramePr>
        <p:xfrm>
          <a:off x="304800" y="4191000"/>
          <a:ext cx="8382000" cy="2338252"/>
        </p:xfrm>
        <a:graphic>
          <a:graphicData uri="http://schemas.openxmlformats.org/drawingml/2006/table">
            <a:tbl>
              <a:tblPr>
                <a:tableStyleId>{D7AC3CCA-C797-4891-BE02-D94E43425B78}</a:tableStyleId>
              </a:tblPr>
              <a:tblGrid>
                <a:gridCol w="1371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339230">
                  <a:extLst>
                    <a:ext uri="{9D8B030D-6E8A-4147-A177-3AD203B41FA5}">
                      <a16:colId xmlns:a16="http://schemas.microsoft.com/office/drawing/2014/main" val="20002"/>
                    </a:ext>
                  </a:extLst>
                </a:gridCol>
                <a:gridCol w="2851770">
                  <a:extLst>
                    <a:ext uri="{9D8B030D-6E8A-4147-A177-3AD203B41FA5}">
                      <a16:colId xmlns:a16="http://schemas.microsoft.com/office/drawing/2014/main" val="20003"/>
                    </a:ext>
                  </a:extLst>
                </a:gridCol>
              </a:tblGrid>
              <a:tr h="762000">
                <a:tc>
                  <a:txBody>
                    <a:bodyPr/>
                    <a:lstStyle/>
                    <a:p>
                      <a:pPr marL="0" marR="0" algn="ctr">
                        <a:spcBef>
                          <a:spcPts val="0"/>
                        </a:spcBef>
                        <a:spcAft>
                          <a:spcPts val="0"/>
                        </a:spcAft>
                      </a:pPr>
                      <a:r>
                        <a:rPr lang="en-US" sz="1800" dirty="0">
                          <a:effectLst/>
                        </a:rPr>
                        <a:t>Dry or Gaseous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Aqueous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5</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5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4</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4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3</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3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2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
        <p:nvSpPr>
          <p:cNvPr id="7" name="Title 1"/>
          <p:cNvSpPr txBox="1">
            <a:spLocks/>
          </p:cNvSpPr>
          <p:nvPr/>
        </p:nvSpPr>
        <p:spPr bwMode="auto">
          <a:xfrm>
            <a:off x="2438400" y="3382505"/>
            <a:ext cx="4038600" cy="80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3600" i="0" dirty="0">
                <a:solidFill>
                  <a:srgbClr val="FFFF00"/>
                </a:solidFill>
              </a:rPr>
              <a:t>Phosphate Series</a:t>
            </a:r>
          </a:p>
        </p:txBody>
      </p:sp>
      <p:pic>
        <p:nvPicPr>
          <p:cNvPr id="8" name="Picture 7" descr="quick_check-01.eps"/>
          <p:cNvPicPr/>
          <p:nvPr/>
        </p:nvPicPr>
        <p:blipFill>
          <a:blip r:embed="rId2">
            <a:extLst>
              <a:ext uri="{28A0092B-C50C-407E-A947-70E740481C1C}">
                <a14:useLocalDpi xmlns:a14="http://schemas.microsoft.com/office/drawing/2010/main" val="0"/>
              </a:ext>
            </a:extLst>
          </a:blip>
          <a:stretch>
            <a:fillRect/>
          </a:stretch>
        </p:blipFill>
        <p:spPr>
          <a:xfrm>
            <a:off x="7924800" y="1"/>
            <a:ext cx="1219200" cy="685800"/>
          </a:xfrm>
          <a:prstGeom prst="rect">
            <a:avLst/>
          </a:prstGeom>
        </p:spPr>
      </p:pic>
    </p:spTree>
    <p:extLst>
      <p:ext uri="{BB962C8B-B14F-4D97-AF65-F5344CB8AC3E}">
        <p14:creationId xmlns:p14="http://schemas.microsoft.com/office/powerpoint/2010/main" val="3198088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9705"/>
            <a:ext cx="3657600" cy="808495"/>
          </a:xfrm>
        </p:spPr>
        <p:txBody>
          <a:bodyPr/>
          <a:lstStyle/>
          <a:p>
            <a:pPr algn="ctr"/>
            <a:r>
              <a:rPr lang="en-US" sz="3600" dirty="0">
                <a:solidFill>
                  <a:srgbClr val="FFFF00"/>
                </a:solidFill>
              </a:rPr>
              <a:t>Chlorate Series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7464353"/>
              </p:ext>
            </p:extLst>
          </p:nvPr>
        </p:nvGraphicFramePr>
        <p:xfrm>
          <a:off x="304800" y="838200"/>
          <a:ext cx="8382000" cy="2338252"/>
        </p:xfrm>
        <a:graphic>
          <a:graphicData uri="http://schemas.openxmlformats.org/drawingml/2006/table">
            <a:tbl>
              <a:tblPr>
                <a:tableStyleId>{D7AC3CCA-C797-4891-BE02-D94E43425B78}</a:tableStyleId>
              </a:tblPr>
              <a:tblGrid>
                <a:gridCol w="1512542">
                  <a:extLst>
                    <a:ext uri="{9D8B030D-6E8A-4147-A177-3AD203B41FA5}">
                      <a16:colId xmlns:a16="http://schemas.microsoft.com/office/drawing/2014/main" val="20000"/>
                    </a:ext>
                  </a:extLst>
                </a:gridCol>
                <a:gridCol w="2678458">
                  <a:extLst>
                    <a:ext uri="{9D8B030D-6E8A-4147-A177-3AD203B41FA5}">
                      <a16:colId xmlns:a16="http://schemas.microsoft.com/office/drawing/2014/main" val="20001"/>
                    </a:ext>
                  </a:extLst>
                </a:gridCol>
                <a:gridCol w="1339230">
                  <a:extLst>
                    <a:ext uri="{9D8B030D-6E8A-4147-A177-3AD203B41FA5}">
                      <a16:colId xmlns:a16="http://schemas.microsoft.com/office/drawing/2014/main" val="20002"/>
                    </a:ext>
                  </a:extLst>
                </a:gridCol>
                <a:gridCol w="2851770">
                  <a:extLst>
                    <a:ext uri="{9D8B030D-6E8A-4147-A177-3AD203B41FA5}">
                      <a16:colId xmlns:a16="http://schemas.microsoft.com/office/drawing/2014/main" val="20003"/>
                    </a:ext>
                  </a:extLst>
                </a:gridCol>
              </a:tblGrid>
              <a:tr h="762000">
                <a:tc>
                  <a:txBody>
                    <a:bodyPr/>
                    <a:lstStyle/>
                    <a:p>
                      <a:pPr marL="0" marR="0" algn="ctr">
                        <a:spcBef>
                          <a:spcPts val="0"/>
                        </a:spcBef>
                        <a:spcAft>
                          <a:spcPts val="0"/>
                        </a:spcAft>
                      </a:pPr>
                      <a:r>
                        <a:rPr lang="en-US" sz="1800" dirty="0">
                          <a:effectLst/>
                        </a:rPr>
                        <a:t>Dry or Gaseous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solidFill>
                            <a:srgbClr val="FF0000"/>
                          </a:solidFill>
                          <a:effectLst/>
                        </a:rPr>
                        <a:t>Aqueous</a:t>
                      </a:r>
                      <a:r>
                        <a:rPr lang="en-US" sz="1800" dirty="0">
                          <a:effectLst/>
                        </a:rPr>
                        <a:t>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8823">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4</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perchlorate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4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Perchloric Acid</a:t>
                      </a:r>
                    </a:p>
                  </a:txBody>
                  <a:tcPr marL="68580" marR="68580" marT="0" marB="0" anchor="ctr"/>
                </a:tc>
                <a:extLst>
                  <a:ext uri="{0D108BD9-81ED-4DB2-BD59-A6C34878D82A}">
                    <a16:rowId xmlns:a16="http://schemas.microsoft.com/office/drawing/2014/main" val="10001"/>
                  </a:ext>
                </a:extLst>
              </a:tr>
              <a:tr h="378823">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3</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Chlorate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3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Chloric Acid</a:t>
                      </a:r>
                    </a:p>
                  </a:txBody>
                  <a:tcPr marL="68580" marR="68580" marT="0" marB="0" anchor="ctr"/>
                </a:tc>
                <a:extLst>
                  <a:ext uri="{0D108BD9-81ED-4DB2-BD59-A6C34878D82A}">
                    <a16:rowId xmlns:a16="http://schemas.microsoft.com/office/drawing/2014/main" val="10002"/>
                  </a:ext>
                </a:extLst>
              </a:tr>
              <a:tr h="378823">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Chlorite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2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Chlorous Acid</a:t>
                      </a:r>
                    </a:p>
                  </a:txBody>
                  <a:tcPr marL="68580" marR="68580" marT="0" marB="0" anchor="ctr"/>
                </a:tc>
                <a:extLst>
                  <a:ext uri="{0D108BD9-81ED-4DB2-BD59-A6C34878D82A}">
                    <a16:rowId xmlns:a16="http://schemas.microsoft.com/office/drawing/2014/main" val="10003"/>
                  </a:ext>
                </a:extLst>
              </a:tr>
              <a:tr h="378823">
                <a:tc>
                  <a:txBody>
                    <a:bodyPr/>
                    <a:lstStyle/>
                    <a:p>
                      <a:pPr marL="0" marR="0" algn="ctr">
                        <a:spcBef>
                          <a:spcPts val="0"/>
                        </a:spcBef>
                        <a:spcAft>
                          <a:spcPts val="0"/>
                        </a:spcAft>
                      </a:pPr>
                      <a:r>
                        <a:rPr lang="en-US" sz="2000" dirty="0">
                          <a:effectLst/>
                          <a:latin typeface="Times New Roman"/>
                          <a:ea typeface="Times New Roman"/>
                        </a:rPr>
                        <a:t>HClO</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hypoChlorite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HClO</a:t>
                      </a:r>
                      <a:r>
                        <a:rPr lang="en-US" sz="2000" baseline="-25000" dirty="0">
                          <a:effectLst/>
                          <a:latin typeface="Times New Roman"/>
                          <a:ea typeface="Times New Roman"/>
                        </a:rPr>
                        <a:t>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HypoChlorous Acid</a:t>
                      </a:r>
                    </a:p>
                  </a:txBody>
                  <a:tcPr marL="68580" marR="68580" marT="0" marB="0" anchor="ctr"/>
                </a:tc>
                <a:extLst>
                  <a:ext uri="{0D108BD9-81ED-4DB2-BD59-A6C34878D82A}">
                    <a16:rowId xmlns:a16="http://schemas.microsoft.com/office/drawing/2014/main" val="10004"/>
                  </a:ext>
                </a:extLst>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4190888054"/>
              </p:ext>
            </p:extLst>
          </p:nvPr>
        </p:nvGraphicFramePr>
        <p:xfrm>
          <a:off x="304800" y="4191000"/>
          <a:ext cx="8382000" cy="2338252"/>
        </p:xfrm>
        <a:graphic>
          <a:graphicData uri="http://schemas.openxmlformats.org/drawingml/2006/table">
            <a:tbl>
              <a:tblPr>
                <a:tableStyleId>{D7AC3CCA-C797-4891-BE02-D94E43425B78}</a:tableStyleId>
              </a:tblPr>
              <a:tblGrid>
                <a:gridCol w="13716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339230">
                  <a:extLst>
                    <a:ext uri="{9D8B030D-6E8A-4147-A177-3AD203B41FA5}">
                      <a16:colId xmlns:a16="http://schemas.microsoft.com/office/drawing/2014/main" val="20002"/>
                    </a:ext>
                  </a:extLst>
                </a:gridCol>
                <a:gridCol w="2851770">
                  <a:extLst>
                    <a:ext uri="{9D8B030D-6E8A-4147-A177-3AD203B41FA5}">
                      <a16:colId xmlns:a16="http://schemas.microsoft.com/office/drawing/2014/main" val="20003"/>
                    </a:ext>
                  </a:extLst>
                </a:gridCol>
              </a:tblGrid>
              <a:tr h="762000">
                <a:tc>
                  <a:txBody>
                    <a:bodyPr/>
                    <a:lstStyle/>
                    <a:p>
                      <a:pPr marL="0" marR="0" algn="ctr">
                        <a:spcBef>
                          <a:spcPts val="0"/>
                        </a:spcBef>
                        <a:spcAft>
                          <a:spcPts val="0"/>
                        </a:spcAft>
                      </a:pPr>
                      <a:r>
                        <a:rPr lang="en-US" sz="1800" dirty="0">
                          <a:effectLst/>
                        </a:rPr>
                        <a:t>Dry or Gaseous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b="1" dirty="0">
                          <a:solidFill>
                            <a:srgbClr val="FF0000"/>
                          </a:solidFill>
                          <a:effectLst/>
                        </a:rPr>
                        <a:t>Aqueous</a:t>
                      </a:r>
                      <a:r>
                        <a:rPr lang="en-US" sz="1800" dirty="0">
                          <a:effectLst/>
                        </a:rPr>
                        <a:t> State</a:t>
                      </a:r>
                      <a:endParaRPr lang="en-US" sz="18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800" dirty="0">
                          <a:effectLst/>
                        </a:rPr>
                        <a:t>Name</a:t>
                      </a:r>
                      <a:endParaRPr lang="en-US" sz="18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5</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Perphosphate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5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Perphosphoric Acid</a:t>
                      </a:r>
                    </a:p>
                  </a:txBody>
                  <a:tcPr marL="68580" marR="68580" marT="0" marB="0" anchor="ctr"/>
                </a:tc>
                <a:extLst>
                  <a:ext uri="{0D108BD9-81ED-4DB2-BD59-A6C34878D82A}">
                    <a16:rowId xmlns:a16="http://schemas.microsoft.com/office/drawing/2014/main" val="10001"/>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4</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Phosphate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4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Phosphoric Acid</a:t>
                      </a:r>
                    </a:p>
                  </a:txBody>
                  <a:tcPr marL="68580" marR="68580" marT="0" marB="0" anchor="ctr"/>
                </a:tc>
                <a:extLst>
                  <a:ext uri="{0D108BD9-81ED-4DB2-BD59-A6C34878D82A}">
                    <a16:rowId xmlns:a16="http://schemas.microsoft.com/office/drawing/2014/main" val="10002"/>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3</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Phosphite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3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Phosphorous Acid</a:t>
                      </a:r>
                    </a:p>
                  </a:txBody>
                  <a:tcPr marL="68580" marR="68580" marT="0" marB="0" anchor="ctr"/>
                </a:tc>
                <a:extLst>
                  <a:ext uri="{0D108BD9-81ED-4DB2-BD59-A6C34878D82A}">
                    <a16:rowId xmlns:a16="http://schemas.microsoft.com/office/drawing/2014/main" val="10003"/>
                  </a:ext>
                </a:extLst>
              </a:tr>
              <a:tr h="378823">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2</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Hydrogen hypoPhosphite</a:t>
                      </a: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a:t>
                      </a:r>
                      <a:r>
                        <a:rPr lang="en-US" sz="2000" baseline="-25000" dirty="0">
                          <a:effectLst/>
                          <a:latin typeface="Times New Roman"/>
                          <a:ea typeface="Times New Roman"/>
                        </a:rPr>
                        <a:t>3</a:t>
                      </a:r>
                      <a:r>
                        <a:rPr lang="en-US" sz="2000" dirty="0">
                          <a:effectLst/>
                          <a:latin typeface="Times New Roman"/>
                          <a:ea typeface="Times New Roman"/>
                        </a:rPr>
                        <a:t>PO</a:t>
                      </a:r>
                      <a:r>
                        <a:rPr lang="en-US" sz="2000" baseline="-25000" dirty="0">
                          <a:effectLst/>
                          <a:latin typeface="Times New Roman"/>
                          <a:ea typeface="Times New Roman"/>
                        </a:rPr>
                        <a:t>2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Times New Roman"/>
                          <a:ea typeface="Times New Roman"/>
                        </a:rPr>
                        <a:t>HypoPhosphorous Acid</a:t>
                      </a:r>
                    </a:p>
                  </a:txBody>
                  <a:tcPr marL="68580" marR="68580" marT="0" marB="0" anchor="ctr"/>
                </a:tc>
                <a:extLst>
                  <a:ext uri="{0D108BD9-81ED-4DB2-BD59-A6C34878D82A}">
                    <a16:rowId xmlns:a16="http://schemas.microsoft.com/office/drawing/2014/main" val="10004"/>
                  </a:ext>
                </a:extLst>
              </a:tr>
            </a:tbl>
          </a:graphicData>
        </a:graphic>
      </p:graphicFrame>
      <p:sp>
        <p:nvSpPr>
          <p:cNvPr id="7" name="Title 1"/>
          <p:cNvSpPr txBox="1">
            <a:spLocks/>
          </p:cNvSpPr>
          <p:nvPr/>
        </p:nvSpPr>
        <p:spPr bwMode="auto">
          <a:xfrm>
            <a:off x="2438400" y="3382505"/>
            <a:ext cx="4038600" cy="808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3600" i="0" dirty="0">
                <a:solidFill>
                  <a:srgbClr val="FFFF00"/>
                </a:solidFill>
              </a:rPr>
              <a:t>Phosphate Series</a:t>
            </a:r>
          </a:p>
        </p:txBody>
      </p:sp>
      <p:pic>
        <p:nvPicPr>
          <p:cNvPr id="8" name="Picture 7" descr="quick_check-01.eps"/>
          <p:cNvPicPr/>
          <p:nvPr/>
        </p:nvPicPr>
        <p:blipFill>
          <a:blip r:embed="rId2">
            <a:extLst>
              <a:ext uri="{28A0092B-C50C-407E-A947-70E740481C1C}">
                <a14:useLocalDpi xmlns:a14="http://schemas.microsoft.com/office/drawing/2010/main" val="0"/>
              </a:ext>
            </a:extLst>
          </a:blip>
          <a:stretch>
            <a:fillRect/>
          </a:stretch>
        </p:blipFill>
        <p:spPr>
          <a:xfrm>
            <a:off x="7924800" y="1"/>
            <a:ext cx="1219200" cy="685800"/>
          </a:xfrm>
          <a:prstGeom prst="rect">
            <a:avLst/>
          </a:prstGeom>
        </p:spPr>
      </p:pic>
    </p:spTree>
    <p:extLst>
      <p:ext uri="{BB962C8B-B14F-4D97-AF65-F5344CB8AC3E}">
        <p14:creationId xmlns:p14="http://schemas.microsoft.com/office/powerpoint/2010/main" val="149737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30199" y="152426"/>
            <a:ext cx="8153400" cy="4323475"/>
          </a:xfrm>
          <a:prstGeom prst="rect">
            <a:avLst/>
          </a:prstGeom>
          <a:noFill/>
        </p:spPr>
        <p:txBody>
          <a:bodyPr wrap="square" lIns="90662" tIns="45331" rIns="90662" bIns="45331" rtlCol="0">
            <a:spAutoFit/>
          </a:bodyPr>
          <a:lstStyle/>
          <a:p>
            <a:pPr marL="0" lvl="7" algn="ctr"/>
            <a:r>
              <a:rPr lang="en-US" i="0" dirty="0">
                <a:solidFill>
                  <a:srgbClr val="FFFF00"/>
                </a:solidFill>
              </a:rPr>
              <a:t>Polyatomic Ion Lewis Structures</a:t>
            </a:r>
            <a:endParaRPr lang="en-US" sz="1700" dirty="0">
              <a:solidFill>
                <a:srgbClr val="FFFF00"/>
              </a:solidFill>
            </a:endParaRPr>
          </a:p>
          <a:p>
            <a:pPr algn="ctr"/>
            <a:endParaRPr lang="en-US" sz="3600" dirty="0">
              <a:solidFill>
                <a:schemeClr val="accent2">
                  <a:lumMod val="75000"/>
                </a:schemeClr>
              </a:solidFill>
            </a:endParaRPr>
          </a:p>
          <a:p>
            <a:pPr algn="ctr"/>
            <a:endParaRPr lang="en-US" sz="3600" dirty="0">
              <a:solidFill>
                <a:schemeClr val="accent2">
                  <a:lumMod val="75000"/>
                </a:schemeClr>
              </a:solidFill>
            </a:endParaRPr>
          </a:p>
          <a:p>
            <a:pPr algn="ctr"/>
            <a:endParaRPr lang="en-US" sz="3600" dirty="0">
              <a:solidFill>
                <a:schemeClr val="accent2">
                  <a:lumMod val="75000"/>
                </a:schemeClr>
              </a:solidFill>
            </a:endParaRPr>
          </a:p>
          <a:p>
            <a:pPr algn="ctr"/>
            <a:endParaRPr lang="en-US" sz="3600" dirty="0">
              <a:solidFill>
                <a:schemeClr val="accent2">
                  <a:lumMod val="75000"/>
                </a:schemeClr>
              </a:solidFill>
            </a:endParaRPr>
          </a:p>
          <a:p>
            <a:pPr algn="ctr"/>
            <a:endParaRPr lang="en-US" sz="3600" dirty="0">
              <a:solidFill>
                <a:schemeClr val="accent2">
                  <a:lumMod val="75000"/>
                </a:schemeClr>
              </a:solidFill>
            </a:endParaRPr>
          </a:p>
          <a:p>
            <a:pPr algn="ctr"/>
            <a:endParaRPr lang="en-US" sz="3600" dirty="0">
              <a:solidFill>
                <a:schemeClr val="accent2">
                  <a:lumMod val="75000"/>
                </a:schemeClr>
              </a:solidFill>
            </a:endParaRPr>
          </a:p>
          <a:p>
            <a:pPr algn="ctr"/>
            <a:endParaRPr lang="en-US" sz="3600" dirty="0">
              <a:solidFill>
                <a:schemeClr val="accent2">
                  <a:lumMod val="75000"/>
                </a:schemeClr>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27446" y="838203"/>
            <a:ext cx="7856152" cy="5481783"/>
          </a:xfrm>
          <a:prstGeom prst="rect">
            <a:avLst/>
          </a:prstGeom>
        </p:spPr>
      </p:pic>
      <p:sp>
        <p:nvSpPr>
          <p:cNvPr id="5" name="TextBox 4"/>
          <p:cNvSpPr txBox="1"/>
          <p:nvPr/>
        </p:nvSpPr>
        <p:spPr>
          <a:xfrm>
            <a:off x="212122" y="2286036"/>
            <a:ext cx="8686800" cy="4338864"/>
          </a:xfrm>
          <a:prstGeom prst="rect">
            <a:avLst/>
          </a:prstGeom>
          <a:noFill/>
        </p:spPr>
        <p:txBody>
          <a:bodyPr wrap="square" lIns="90662" tIns="45331" rIns="90662" bIns="45331" rtlCol="0">
            <a:spAutoFit/>
          </a:bodyPr>
          <a:lstStyle/>
          <a:p>
            <a:r>
              <a:rPr lang="en-US" dirty="0"/>
              <a:t>      Ammonium     Hydroxide   Chlorate    Chlorite   Nitrate</a:t>
            </a:r>
          </a:p>
          <a:p>
            <a:endParaRPr lang="en-US" dirty="0"/>
          </a:p>
          <a:p>
            <a:endParaRPr lang="en-US" dirty="0"/>
          </a:p>
          <a:p>
            <a:endParaRPr lang="en-US" dirty="0"/>
          </a:p>
          <a:p>
            <a:endParaRPr lang="en-US" dirty="0"/>
          </a:p>
          <a:p>
            <a:r>
              <a:rPr lang="en-US" dirty="0"/>
              <a:t>       Nitrite            Acetate                 Cyanide       Carbonate</a:t>
            </a:r>
          </a:p>
          <a:p>
            <a:endParaRPr lang="en-US" dirty="0"/>
          </a:p>
          <a:p>
            <a:endParaRPr lang="en-US" dirty="0"/>
          </a:p>
          <a:p>
            <a:endParaRPr lang="en-US" dirty="0"/>
          </a:p>
          <a:p>
            <a:endParaRPr lang="en-US" dirty="0"/>
          </a:p>
          <a:p>
            <a:endParaRPr lang="en-US" dirty="0"/>
          </a:p>
          <a:p>
            <a:r>
              <a:rPr lang="en-US" dirty="0"/>
              <a:t>            Sulfate                           Sulfite                     Phosphate</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90600" y="3232271"/>
            <a:ext cx="1106055" cy="887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
          <a:stretch/>
        </p:blipFill>
        <p:spPr bwMode="auto">
          <a:xfrm>
            <a:off x="4515878" y="2863273"/>
            <a:ext cx="1775534" cy="1256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6553201" y="2667000"/>
            <a:ext cx="1095376" cy="145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13B2C1BB-4495-48DF-881E-5A016897DDE2}"/>
              </a:ext>
            </a:extLst>
          </p:cNvPr>
          <p:cNvSpPr txBox="1"/>
          <p:nvPr/>
        </p:nvSpPr>
        <p:spPr>
          <a:xfrm>
            <a:off x="645292" y="838199"/>
            <a:ext cx="3455261" cy="1938992"/>
          </a:xfrm>
          <a:prstGeom prst="rect">
            <a:avLst/>
          </a:prstGeom>
          <a:solidFill>
            <a:schemeClr val="accent1"/>
          </a:solidFill>
        </p:spPr>
        <p:txBody>
          <a:bodyPr wrap="square" rtlCol="0">
            <a:spAutoFit/>
          </a:bodyPr>
          <a:lstStyle/>
          <a:p>
            <a:r>
              <a:rPr lang="en-US" sz="3000" dirty="0"/>
              <a:t>All of these polyatomic ions can form acid in water.</a:t>
            </a:r>
          </a:p>
        </p:txBody>
      </p:sp>
      <p:sp>
        <p:nvSpPr>
          <p:cNvPr id="6" name="TextBox 5">
            <a:extLst>
              <a:ext uri="{FF2B5EF4-FFF2-40B4-BE49-F238E27FC236}">
                <a16:creationId xmlns:a16="http://schemas.microsoft.com/office/drawing/2014/main" id="{99B29939-D791-4A26-99DB-E757D9CD2A50}"/>
              </a:ext>
            </a:extLst>
          </p:cNvPr>
          <p:cNvSpPr txBox="1"/>
          <p:nvPr/>
        </p:nvSpPr>
        <p:spPr>
          <a:xfrm>
            <a:off x="4724400" y="2863273"/>
            <a:ext cx="1567012" cy="16126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03801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32" name="Picture 12" descr="0132525763_R25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1" y="1981200"/>
            <a:ext cx="4267199" cy="3657600"/>
          </a:xfrm>
          <a:prstGeom prst="rect">
            <a:avLst/>
          </a:prstGeom>
          <a:noFill/>
          <a:extLst>
            <a:ext uri="{909E8E84-426E-40DD-AFC4-6F175D3DCCD1}">
              <a14:hiddenFill xmlns:a14="http://schemas.microsoft.com/office/drawing/2010/main">
                <a:solidFill>
                  <a:srgbClr val="FFFFFF"/>
                </a:solidFill>
              </a14:hiddenFill>
            </a:ext>
          </a:extLst>
        </p:spPr>
      </p:pic>
      <p:sp>
        <p:nvSpPr>
          <p:cNvPr id="5126" name="AutoShape 6"/>
          <p:cNvSpPr>
            <a:spLocks noChangeArrowheads="1"/>
          </p:cNvSpPr>
          <p:nvPr/>
        </p:nvSpPr>
        <p:spPr bwMode="auto">
          <a:xfrm>
            <a:off x="4648200" y="1981200"/>
            <a:ext cx="4038601" cy="3657600"/>
          </a:xfrm>
          <a:prstGeom prst="roundRect">
            <a:avLst>
              <a:gd name="adj" fmla="val 0"/>
            </a:avLst>
          </a:pr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lIns="90662" tIns="45331" rIns="90662" bIns="45331"/>
          <a:lstStyle>
            <a:lvl1pPr marL="342900" indent="-342900">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700" i="0" dirty="0">
                <a:solidFill>
                  <a:srgbClr val="FFB732"/>
                </a:solidFill>
                <a:ea typeface="ヒラギノ角ゴ Pro W3" pitchFamily="28" charset="-128"/>
              </a:rPr>
              <a:t>Chapter 9</a:t>
            </a:r>
            <a:endParaRPr lang="en-US" altLang="en-US" sz="2700" i="0" dirty="0">
              <a:solidFill>
                <a:schemeClr val="bg1"/>
              </a:solidFill>
              <a:ea typeface="ヒラギノ角ゴ Pro W3" pitchFamily="28" charset="-128"/>
            </a:endParaRPr>
          </a:p>
          <a:p>
            <a:r>
              <a:rPr lang="en-US" altLang="en-US" sz="2100" i="0" dirty="0">
                <a:solidFill>
                  <a:schemeClr val="bg1"/>
                </a:solidFill>
              </a:rPr>
              <a:t>Chemical Names and Formulas</a:t>
            </a:r>
          </a:p>
          <a:p>
            <a:endParaRPr lang="en-US" altLang="en-US" sz="1100" b="1" i="0" dirty="0">
              <a:solidFill>
                <a:srgbClr val="FFB732"/>
              </a:solidFill>
            </a:endParaRPr>
          </a:p>
          <a:p>
            <a:pPr>
              <a:spcBef>
                <a:spcPts val="601"/>
              </a:spcBef>
            </a:pPr>
            <a:r>
              <a:rPr lang="en-US" altLang="en-US" sz="2100" i="0" dirty="0">
                <a:solidFill>
                  <a:srgbClr val="FFFF00"/>
                </a:solidFill>
              </a:rPr>
              <a:t>Naming and Writing Formulas for </a:t>
            </a:r>
          </a:p>
          <a:p>
            <a:pPr>
              <a:spcBef>
                <a:spcPts val="601"/>
              </a:spcBef>
            </a:pPr>
            <a:r>
              <a:rPr lang="en-US" altLang="en-US" sz="2100" i="0" dirty="0">
                <a:solidFill>
                  <a:srgbClr val="FFFF00"/>
                </a:solidFill>
              </a:rPr>
              <a:t>	</a:t>
            </a:r>
            <a:r>
              <a:rPr lang="en-US" altLang="en-US" sz="2100" i="0" dirty="0">
                <a:solidFill>
                  <a:schemeClr val="bg1"/>
                </a:solidFill>
              </a:rPr>
              <a:t>Ionic Compounds</a:t>
            </a:r>
          </a:p>
          <a:p>
            <a:pPr>
              <a:spcBef>
                <a:spcPts val="601"/>
              </a:spcBef>
            </a:pPr>
            <a:r>
              <a:rPr lang="en-US" altLang="en-US" sz="2100" i="0" dirty="0">
                <a:solidFill>
                  <a:schemeClr val="bg1"/>
                </a:solidFill>
              </a:rPr>
              <a:t>	Covalent Molecules</a:t>
            </a:r>
          </a:p>
          <a:p>
            <a:pPr>
              <a:spcBef>
                <a:spcPts val="601"/>
              </a:spcBef>
            </a:pPr>
            <a:r>
              <a:rPr lang="en-US" altLang="en-US" sz="2100" i="0" dirty="0">
                <a:solidFill>
                  <a:srgbClr val="FFFF00"/>
                </a:solidFill>
              </a:rPr>
              <a:t>	Acids and Bases</a:t>
            </a:r>
          </a:p>
          <a:p>
            <a:endParaRPr lang="en-US" altLang="en-US" sz="2100" i="0" dirty="0">
              <a:solidFill>
                <a:srgbClr val="FFFF00"/>
              </a:solidFill>
            </a:endParaRPr>
          </a:p>
          <a:p>
            <a:r>
              <a:rPr lang="en-US" altLang="en-US" sz="2100" i="0" dirty="0">
                <a:solidFill>
                  <a:srgbClr val="FFFF00"/>
                </a:solidFill>
              </a:rPr>
              <a:t>Law of Definite Proportions</a:t>
            </a:r>
          </a:p>
          <a:p>
            <a:r>
              <a:rPr lang="en-US" altLang="en-US" sz="2100" i="0" dirty="0">
                <a:solidFill>
                  <a:srgbClr val="FFFF00"/>
                </a:solidFill>
              </a:rPr>
              <a:t>Law of Multiple Proportions</a:t>
            </a:r>
          </a:p>
        </p:txBody>
      </p:sp>
      <p:sp>
        <p:nvSpPr>
          <p:cNvPr id="5134" name="Rectangle 14"/>
          <p:cNvSpPr>
            <a:spLocks noChangeArrowheads="1"/>
          </p:cNvSpPr>
          <p:nvPr/>
        </p:nvSpPr>
        <p:spPr bwMode="auto">
          <a:xfrm>
            <a:off x="5699149" y="6423056"/>
            <a:ext cx="183159" cy="4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endParaRPr lang="en-US" altLang="en-US" dirty="0"/>
          </a:p>
        </p:txBody>
      </p:sp>
      <p:pic>
        <p:nvPicPr>
          <p:cNvPr id="5136" name="Picture 16" descr="CHEM12_cust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57"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5137" name="Picture 17"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69" y="91"/>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00"/>
                </a:solidFill>
              </a:rPr>
              <a:t>Name the Acid or Give its Formula</a:t>
            </a:r>
            <a:r>
              <a:rPr lang="en-US" dirty="0"/>
              <a:t>	</a:t>
            </a:r>
          </a:p>
        </p:txBody>
      </p:sp>
      <p:sp>
        <p:nvSpPr>
          <p:cNvPr id="3" name="Text Placeholder 2"/>
          <p:cNvSpPr>
            <a:spLocks noGrp="1"/>
          </p:cNvSpPr>
          <p:nvPr>
            <p:ph sz="quarter" idx="15"/>
          </p:nvPr>
        </p:nvSpPr>
        <p:spPr/>
        <p:txBody>
          <a:bodyPr lIns="182880" tIns="91440"/>
          <a:lstStyle/>
          <a:p>
            <a:r>
              <a:rPr lang="en-US" sz="2400" dirty="0"/>
              <a:t>Carbonic acid in carbonated beverages</a:t>
            </a:r>
          </a:p>
          <a:p>
            <a:pPr marL="719207" indent="-482800"/>
            <a:r>
              <a:rPr lang="en-US" sz="2400" dirty="0"/>
              <a:t> </a:t>
            </a:r>
          </a:p>
          <a:p>
            <a:endParaRPr lang="en-US" sz="1000" dirty="0"/>
          </a:p>
          <a:p>
            <a:r>
              <a:rPr lang="en-US" sz="2400" dirty="0"/>
              <a:t>Hydrofluoric acid</a:t>
            </a:r>
          </a:p>
          <a:p>
            <a:pPr marL="719207" indent="-482800"/>
            <a:r>
              <a:rPr lang="en-US" sz="2400" dirty="0"/>
              <a:t> </a:t>
            </a:r>
          </a:p>
          <a:p>
            <a:pPr marL="68263" indent="-6350"/>
            <a:endParaRPr lang="en-US" sz="1000" dirty="0"/>
          </a:p>
          <a:p>
            <a:pPr marL="68263" indent="-6350"/>
            <a:r>
              <a:rPr lang="en-US" sz="2400" dirty="0"/>
              <a:t>Phosphoric acid </a:t>
            </a:r>
            <a:r>
              <a:rPr lang="en-US" altLang="en-US" sz="2400" dirty="0"/>
              <a:t>in soft drinks, teeth whitener, preserving foods</a:t>
            </a:r>
          </a:p>
          <a:p>
            <a:pPr marL="68263" indent="-6350"/>
            <a:r>
              <a:rPr lang="en-US" altLang="en-US" sz="2400" dirty="0"/>
              <a:t> </a:t>
            </a:r>
            <a:endParaRPr lang="en-US" sz="2400" dirty="0"/>
          </a:p>
        </p:txBody>
      </p:sp>
      <p:sp>
        <p:nvSpPr>
          <p:cNvPr id="2" name="Text Placeholder 1"/>
          <p:cNvSpPr>
            <a:spLocks noGrp="1"/>
          </p:cNvSpPr>
          <p:nvPr>
            <p:ph type="body" sz="quarter" idx="16"/>
          </p:nvPr>
        </p:nvSpPr>
        <p:spPr/>
        <p:txBody>
          <a:bodyPr lIns="182880" tIns="91440"/>
          <a:lstStyle/>
          <a:p>
            <a:r>
              <a:rPr lang="en-US" sz="2400" dirty="0"/>
              <a:t>HNO</a:t>
            </a:r>
            <a:r>
              <a:rPr lang="en-US" sz="2400" baseline="-25000" dirty="0"/>
              <a:t>2 (aq)</a:t>
            </a:r>
            <a:r>
              <a:rPr lang="en-US" sz="2400" dirty="0"/>
              <a:t>	</a:t>
            </a:r>
          </a:p>
          <a:p>
            <a:r>
              <a:rPr lang="en-US" sz="2400" dirty="0"/>
              <a:t> </a:t>
            </a:r>
          </a:p>
          <a:p>
            <a:r>
              <a:rPr lang="en-US" sz="2400" dirty="0"/>
              <a:t>HI </a:t>
            </a:r>
            <a:r>
              <a:rPr lang="en-US" sz="2400" baseline="-25000" dirty="0"/>
              <a:t>(aq)</a:t>
            </a:r>
            <a:endParaRPr lang="en-US" sz="2400" dirty="0"/>
          </a:p>
          <a:p>
            <a:r>
              <a:rPr lang="en-US" sz="2400" dirty="0"/>
              <a:t> </a:t>
            </a:r>
          </a:p>
          <a:p>
            <a:r>
              <a:rPr lang="en-US" sz="2400" dirty="0"/>
              <a:t>HClO</a:t>
            </a:r>
            <a:r>
              <a:rPr lang="en-US" sz="2400" baseline="-25000" dirty="0"/>
              <a:t>4 (aq)</a:t>
            </a:r>
            <a:r>
              <a:rPr lang="en-US" altLang="en-US" sz="2400" dirty="0"/>
              <a:t> </a:t>
            </a:r>
          </a:p>
          <a:p>
            <a:endParaRPr lang="en-US" altLang="en-US" sz="2400" dirty="0"/>
          </a:p>
          <a:p>
            <a:r>
              <a:rPr lang="en-US" altLang="en-US" sz="2400" dirty="0"/>
              <a:t>HClO </a:t>
            </a:r>
            <a:r>
              <a:rPr lang="en-US" sz="2400" baseline="-25000" dirty="0"/>
              <a:t>(aq)</a:t>
            </a:r>
            <a:r>
              <a:rPr lang="en-US" altLang="en-US" sz="2400" dirty="0"/>
              <a:t> </a:t>
            </a:r>
          </a:p>
          <a:p>
            <a:r>
              <a:rPr lang="en-US" sz="2400" dirty="0"/>
              <a:t> </a:t>
            </a:r>
          </a:p>
          <a:p>
            <a:r>
              <a:rPr lang="en-US" altLang="en-US" sz="2400" dirty="0"/>
              <a:t>HCN </a:t>
            </a:r>
            <a:r>
              <a:rPr lang="en-US" sz="2400" baseline="-25000" dirty="0"/>
              <a:t>(aq)</a:t>
            </a:r>
            <a:r>
              <a:rPr lang="en-US" altLang="en-US" sz="2400" dirty="0"/>
              <a:t> </a:t>
            </a:r>
            <a:r>
              <a:rPr lang="en-US" altLang="en-US" sz="1400" dirty="0"/>
              <a:t>(cyanide)     </a:t>
            </a:r>
          </a:p>
        </p:txBody>
      </p:sp>
      <p:pic>
        <p:nvPicPr>
          <p:cNvPr id="8" name="Picture 7" descr="quick_check-01.eps"/>
          <p:cNvPicPr/>
          <p:nvPr/>
        </p:nvPicPr>
        <p:blipFill>
          <a:blip r:embed="rId3">
            <a:extLst>
              <a:ext uri="{28A0092B-C50C-407E-A947-70E740481C1C}">
                <a14:useLocalDpi xmlns:a14="http://schemas.microsoft.com/office/drawing/2010/main" val="0"/>
              </a:ext>
            </a:extLst>
          </a:blip>
          <a:stretch>
            <a:fillRect/>
          </a:stretch>
        </p:blipFill>
        <p:spPr>
          <a:xfrm>
            <a:off x="8010207" y="24765"/>
            <a:ext cx="1133793" cy="965835"/>
          </a:xfrm>
          <a:prstGeom prst="rect">
            <a:avLst/>
          </a:prstGeom>
        </p:spPr>
      </p:pic>
    </p:spTree>
    <p:extLst>
      <p:ext uri="{BB962C8B-B14F-4D97-AF65-F5344CB8AC3E}">
        <p14:creationId xmlns:p14="http://schemas.microsoft.com/office/powerpoint/2010/main" val="10137169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FF00"/>
                </a:solidFill>
              </a:rPr>
              <a:t>Name the Acid or Give its Formula</a:t>
            </a:r>
            <a:r>
              <a:rPr lang="en-US" dirty="0"/>
              <a:t>	</a:t>
            </a:r>
          </a:p>
        </p:txBody>
      </p:sp>
      <p:sp>
        <p:nvSpPr>
          <p:cNvPr id="3" name="Text Placeholder 2"/>
          <p:cNvSpPr>
            <a:spLocks noGrp="1"/>
          </p:cNvSpPr>
          <p:nvPr>
            <p:ph sz="quarter" idx="15"/>
          </p:nvPr>
        </p:nvSpPr>
        <p:spPr/>
        <p:txBody>
          <a:bodyPr lIns="182880" tIns="91440"/>
          <a:lstStyle/>
          <a:p>
            <a:r>
              <a:rPr lang="en-US" sz="2400" dirty="0"/>
              <a:t>Carbonic acid in carbonated beverages</a:t>
            </a:r>
          </a:p>
          <a:p>
            <a:pPr marL="719207" indent="-482800"/>
            <a:r>
              <a:rPr lang="en-US" sz="2400" dirty="0">
                <a:solidFill>
                  <a:srgbClr val="FF0000"/>
                </a:solidFill>
              </a:rPr>
              <a:t>H</a:t>
            </a:r>
            <a:r>
              <a:rPr lang="en-US" sz="2400" baseline="-25000" dirty="0">
                <a:solidFill>
                  <a:srgbClr val="FF0000"/>
                </a:solidFill>
              </a:rPr>
              <a:t>2</a:t>
            </a:r>
            <a:r>
              <a:rPr lang="en-US" sz="2400" dirty="0">
                <a:solidFill>
                  <a:srgbClr val="FF0000"/>
                </a:solidFill>
              </a:rPr>
              <a:t>CO</a:t>
            </a:r>
            <a:r>
              <a:rPr lang="en-US" sz="2400" baseline="-25000" dirty="0">
                <a:solidFill>
                  <a:srgbClr val="FF0000"/>
                </a:solidFill>
              </a:rPr>
              <a:t>3 (aq)</a:t>
            </a:r>
            <a:endParaRPr lang="en-US" sz="2400" dirty="0">
              <a:solidFill>
                <a:srgbClr val="FF0000"/>
              </a:solidFill>
            </a:endParaRPr>
          </a:p>
          <a:p>
            <a:endParaRPr lang="en-US" sz="1000" dirty="0"/>
          </a:p>
          <a:p>
            <a:r>
              <a:rPr lang="en-US" sz="2400" dirty="0">
                <a:solidFill>
                  <a:schemeClr val="tx1"/>
                </a:solidFill>
              </a:rPr>
              <a:t>Hydrofluoric acid</a:t>
            </a:r>
          </a:p>
          <a:p>
            <a:pPr marL="719207" indent="-482800"/>
            <a:r>
              <a:rPr lang="en-US" sz="2400" dirty="0">
                <a:solidFill>
                  <a:srgbClr val="FF0000"/>
                </a:solidFill>
              </a:rPr>
              <a:t>HF </a:t>
            </a:r>
            <a:r>
              <a:rPr lang="en-US" sz="2400" baseline="-25000" dirty="0">
                <a:solidFill>
                  <a:srgbClr val="FF0000"/>
                </a:solidFill>
              </a:rPr>
              <a:t>(aq)</a:t>
            </a:r>
            <a:endParaRPr lang="en-US" sz="2400" dirty="0">
              <a:solidFill>
                <a:srgbClr val="FF0000"/>
              </a:solidFill>
            </a:endParaRPr>
          </a:p>
          <a:p>
            <a:pPr marL="68263" indent="-6350"/>
            <a:endParaRPr lang="en-US" sz="1000" dirty="0"/>
          </a:p>
          <a:p>
            <a:pPr marL="68263" indent="-6350"/>
            <a:r>
              <a:rPr lang="en-US" sz="2400" dirty="0"/>
              <a:t>Phosphoric acid </a:t>
            </a:r>
            <a:r>
              <a:rPr lang="en-US" altLang="en-US" sz="2400" dirty="0"/>
              <a:t>in soft drinks, teeth whitener, preserving foods</a:t>
            </a:r>
          </a:p>
          <a:p>
            <a:pPr marL="68263" indent="-6350"/>
            <a:r>
              <a:rPr lang="en-US" altLang="en-US" sz="2400" dirty="0">
                <a:solidFill>
                  <a:srgbClr val="FF0000"/>
                </a:solidFill>
              </a:rPr>
              <a:t>H</a:t>
            </a:r>
            <a:r>
              <a:rPr lang="en-US" altLang="en-US" sz="2400" baseline="-25000" dirty="0">
                <a:solidFill>
                  <a:srgbClr val="FF0000"/>
                </a:solidFill>
              </a:rPr>
              <a:t>3</a:t>
            </a:r>
            <a:r>
              <a:rPr lang="en-US" altLang="en-US" sz="2400" dirty="0">
                <a:solidFill>
                  <a:srgbClr val="FF0000"/>
                </a:solidFill>
              </a:rPr>
              <a:t>PO</a:t>
            </a:r>
            <a:r>
              <a:rPr lang="en-US" altLang="en-US" sz="2400" baseline="-25000" dirty="0">
                <a:solidFill>
                  <a:srgbClr val="FF0000"/>
                </a:solidFill>
              </a:rPr>
              <a:t>4 (aq)</a:t>
            </a:r>
            <a:endParaRPr lang="en-US" sz="2400" dirty="0">
              <a:solidFill>
                <a:srgbClr val="FF0000"/>
              </a:solidFill>
            </a:endParaRPr>
          </a:p>
        </p:txBody>
      </p:sp>
      <p:sp>
        <p:nvSpPr>
          <p:cNvPr id="2" name="Text Placeholder 1"/>
          <p:cNvSpPr>
            <a:spLocks noGrp="1"/>
          </p:cNvSpPr>
          <p:nvPr>
            <p:ph type="body" sz="quarter" idx="16"/>
          </p:nvPr>
        </p:nvSpPr>
        <p:spPr/>
        <p:txBody>
          <a:bodyPr lIns="182880" tIns="91440"/>
          <a:lstStyle/>
          <a:p>
            <a:r>
              <a:rPr lang="en-US" sz="2400" dirty="0">
                <a:solidFill>
                  <a:schemeClr val="tx1"/>
                </a:solidFill>
              </a:rPr>
              <a:t>HNO</a:t>
            </a:r>
            <a:r>
              <a:rPr lang="en-US" sz="2400" baseline="-25000" dirty="0">
                <a:solidFill>
                  <a:schemeClr val="tx1"/>
                </a:solidFill>
              </a:rPr>
              <a:t>2 (aq)</a:t>
            </a:r>
            <a:r>
              <a:rPr lang="en-US" sz="2400" dirty="0">
                <a:solidFill>
                  <a:srgbClr val="FF0000"/>
                </a:solidFill>
              </a:rPr>
              <a:t>	</a:t>
            </a:r>
          </a:p>
          <a:p>
            <a:r>
              <a:rPr lang="en-US" sz="2400" dirty="0">
                <a:solidFill>
                  <a:srgbClr val="FF0000"/>
                </a:solidFill>
              </a:rPr>
              <a:t>nitrous acid</a:t>
            </a:r>
          </a:p>
          <a:p>
            <a:r>
              <a:rPr lang="en-US" sz="2400" dirty="0"/>
              <a:t>HI </a:t>
            </a:r>
            <a:r>
              <a:rPr lang="en-US" sz="2400" baseline="-25000" dirty="0"/>
              <a:t>(aq)</a:t>
            </a:r>
            <a:endParaRPr lang="en-US" sz="2400" dirty="0"/>
          </a:p>
          <a:p>
            <a:r>
              <a:rPr lang="en-US" sz="2400" dirty="0">
                <a:solidFill>
                  <a:srgbClr val="FF0000"/>
                </a:solidFill>
              </a:rPr>
              <a:t>hydroiodic acid</a:t>
            </a:r>
          </a:p>
          <a:p>
            <a:r>
              <a:rPr lang="en-US" sz="2400" dirty="0">
                <a:solidFill>
                  <a:schemeClr val="tx1"/>
                </a:solidFill>
              </a:rPr>
              <a:t>HClO</a:t>
            </a:r>
            <a:r>
              <a:rPr lang="en-US" sz="2400" baseline="-25000" dirty="0">
                <a:solidFill>
                  <a:schemeClr val="tx1"/>
                </a:solidFill>
              </a:rPr>
              <a:t>4 (aq)</a:t>
            </a:r>
          </a:p>
          <a:p>
            <a:r>
              <a:rPr lang="en-US" sz="2400" dirty="0">
                <a:solidFill>
                  <a:srgbClr val="FF0000"/>
                </a:solidFill>
              </a:rPr>
              <a:t>perchloric acid</a:t>
            </a:r>
          </a:p>
          <a:p>
            <a:r>
              <a:rPr lang="en-US" altLang="en-US" sz="2400" dirty="0"/>
              <a:t>HClO </a:t>
            </a:r>
            <a:r>
              <a:rPr lang="en-US" sz="2400" baseline="-25000" dirty="0"/>
              <a:t>(aq)</a:t>
            </a:r>
            <a:r>
              <a:rPr lang="en-US" altLang="en-US" sz="2400" dirty="0"/>
              <a:t> </a:t>
            </a:r>
          </a:p>
          <a:p>
            <a:r>
              <a:rPr lang="en-US" altLang="en-US" sz="2400" dirty="0">
                <a:solidFill>
                  <a:srgbClr val="FF0000"/>
                </a:solidFill>
              </a:rPr>
              <a:t>hypochlorous acid </a:t>
            </a:r>
          </a:p>
          <a:p>
            <a:r>
              <a:rPr lang="en-US" altLang="en-US" sz="2400" dirty="0">
                <a:solidFill>
                  <a:schemeClr val="tx1"/>
                </a:solidFill>
              </a:rPr>
              <a:t>HCN </a:t>
            </a:r>
            <a:r>
              <a:rPr lang="en-US" sz="2400" baseline="-25000" dirty="0">
                <a:solidFill>
                  <a:schemeClr val="tx1"/>
                </a:solidFill>
              </a:rPr>
              <a:t>(aq)</a:t>
            </a:r>
            <a:r>
              <a:rPr lang="en-US" altLang="en-US" sz="2400" dirty="0">
                <a:solidFill>
                  <a:schemeClr val="tx1"/>
                </a:solidFill>
              </a:rPr>
              <a:t> </a:t>
            </a:r>
            <a:r>
              <a:rPr lang="en-US" altLang="en-US" sz="1400" dirty="0">
                <a:solidFill>
                  <a:schemeClr val="tx1"/>
                </a:solidFill>
              </a:rPr>
              <a:t>(cyanide)       </a:t>
            </a:r>
          </a:p>
          <a:p>
            <a:r>
              <a:rPr lang="en-US" altLang="en-US" sz="2400" dirty="0">
                <a:solidFill>
                  <a:srgbClr val="FF0000"/>
                </a:solidFill>
              </a:rPr>
              <a:t>hydrocyanic acid </a:t>
            </a:r>
            <a:r>
              <a:rPr lang="en-US" altLang="en-US" sz="1600" dirty="0">
                <a:solidFill>
                  <a:srgbClr val="00B050"/>
                </a:solidFill>
              </a:rPr>
              <a:t>(treated as binary) </a:t>
            </a:r>
            <a:endParaRPr lang="en-US" sz="1600" dirty="0">
              <a:solidFill>
                <a:srgbClr val="00B050"/>
              </a:solidFill>
            </a:endParaRPr>
          </a:p>
          <a:p>
            <a:endParaRPr lang="en-US" sz="2400" baseline="-25000" dirty="0">
              <a:solidFill>
                <a:schemeClr val="tx1"/>
              </a:solidFill>
            </a:endParaRPr>
          </a:p>
        </p:txBody>
      </p:sp>
      <p:pic>
        <p:nvPicPr>
          <p:cNvPr id="8" name="Picture 7" descr="quick_check-01.eps"/>
          <p:cNvPicPr/>
          <p:nvPr/>
        </p:nvPicPr>
        <p:blipFill>
          <a:blip r:embed="rId3">
            <a:extLst>
              <a:ext uri="{28A0092B-C50C-407E-A947-70E740481C1C}">
                <a14:useLocalDpi xmlns:a14="http://schemas.microsoft.com/office/drawing/2010/main" val="0"/>
              </a:ext>
            </a:extLst>
          </a:blip>
          <a:stretch>
            <a:fillRect/>
          </a:stretch>
        </p:blipFill>
        <p:spPr>
          <a:xfrm>
            <a:off x="8010207" y="24765"/>
            <a:ext cx="1133793" cy="965835"/>
          </a:xfrm>
          <a:prstGeom prst="rect">
            <a:avLst/>
          </a:prstGeom>
        </p:spPr>
      </p:pic>
    </p:spTree>
    <p:extLst>
      <p:ext uri="{BB962C8B-B14F-4D97-AF65-F5344CB8AC3E}">
        <p14:creationId xmlns:p14="http://schemas.microsoft.com/office/powerpoint/2010/main" val="5287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0" end="0"/>
                                            </p:txEl>
                                          </p:spTgt>
                                        </p:tgtEl>
                                        <p:attrNameLst>
                                          <p:attrName>style.visibility</p:attrName>
                                        </p:attrNameLst>
                                      </p:cBhvr>
                                      <p:to>
                                        <p:strVal val="visible"/>
                                      </p:to>
                                    </p:set>
                                    <p:animEffect transition="in" filter="fade">
                                      <p:cBhvr>
                                        <p:cTn id="52" dur="500"/>
                                        <p:tgtEl>
                                          <p:spTgt spid="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animEffect transition="in" filter="fade">
                                      <p:cBhvr>
                                        <p:cTn id="57" dur="500"/>
                                        <p:tgtEl>
                                          <p:spTgt spid="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fade">
                                      <p:cBhvr>
                                        <p:cTn id="62" dur="500"/>
                                        <p:tgtEl>
                                          <p:spTgt spid="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animEffect transition="in" filter="fade">
                                      <p:cBhvr>
                                        <p:cTn id="67" dur="500"/>
                                        <p:tgtEl>
                                          <p:spTgt spid="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fade">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7" end="7"/>
                                            </p:txEl>
                                          </p:spTgt>
                                        </p:tgtEl>
                                        <p:attrNameLst>
                                          <p:attrName>style.visibility</p:attrName>
                                        </p:attrNameLst>
                                      </p:cBhvr>
                                      <p:to>
                                        <p:strVal val="visible"/>
                                      </p:to>
                                    </p:set>
                                    <p:animEffect transition="in" filter="fade">
                                      <p:cBhvr>
                                        <p:cTn id="7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ChangeArrowheads="1"/>
          </p:cNvSpPr>
          <p:nvPr>
            <p:ph type="body" idx="1"/>
          </p:nvPr>
        </p:nvSpPr>
        <p:spPr>
          <a:xfrm>
            <a:off x="152400" y="1066800"/>
            <a:ext cx="8686869" cy="5257800"/>
          </a:xfrm>
        </p:spPr>
        <p:txBody>
          <a:bodyPr/>
          <a:lstStyle/>
          <a:p>
            <a:pPr marL="0" indent="0" eaLnBrk="0" hangingPunct="0">
              <a:spcBef>
                <a:spcPct val="0"/>
              </a:spcBef>
              <a:buNone/>
            </a:pPr>
            <a:r>
              <a:rPr lang="en-US" altLang="en-US" sz="2400" dirty="0"/>
              <a:t>Simple </a:t>
            </a:r>
            <a:r>
              <a:rPr lang="en-US" altLang="en-US" sz="2400" b="1" dirty="0">
                <a:solidFill>
                  <a:schemeClr val="accent1">
                    <a:lumMod val="50000"/>
                  </a:schemeClr>
                </a:solidFill>
              </a:rPr>
              <a:t>bases</a:t>
            </a:r>
            <a:r>
              <a:rPr lang="en-US" altLang="en-US" sz="2400" dirty="0"/>
              <a:t> are ionic compounds which produce hydroxide ions (OH)</a:t>
            </a:r>
            <a:r>
              <a:rPr lang="en-US" altLang="en-US" sz="2400" baseline="30000" dirty="0"/>
              <a:t>–</a:t>
            </a:r>
            <a:r>
              <a:rPr lang="en-US" altLang="en-US" sz="2400" dirty="0"/>
              <a:t> when dissolved in water (aq).</a:t>
            </a:r>
          </a:p>
          <a:p>
            <a:pPr marL="0" indent="0" eaLnBrk="0" hangingPunct="0">
              <a:spcBef>
                <a:spcPct val="0"/>
              </a:spcBef>
              <a:buNone/>
            </a:pPr>
            <a:endParaRPr lang="en-US" altLang="en-US" sz="2400" dirty="0"/>
          </a:p>
          <a:p>
            <a:pPr marL="0" indent="0" eaLnBrk="0" hangingPunct="0">
              <a:spcBef>
                <a:spcPct val="0"/>
              </a:spcBef>
              <a:buNone/>
            </a:pPr>
            <a:r>
              <a:rPr lang="en-US" altLang="en-US" sz="2400" dirty="0">
                <a:solidFill>
                  <a:srgbClr val="00B050"/>
                </a:solidFill>
              </a:rPr>
              <a:t>Bases are named in the same way as other ionic compounds </a:t>
            </a:r>
            <a:r>
              <a:rPr lang="en-US" altLang="en-US" sz="2400" dirty="0">
                <a:solidFill>
                  <a:srgbClr val="00B050"/>
                </a:solidFill>
                <a:sym typeface="Wingdings" panose="05000000000000000000" pitchFamily="2" charset="2"/>
              </a:rPr>
              <a:t> </a:t>
            </a:r>
            <a:r>
              <a:rPr lang="en-US" altLang="en-US" sz="2400" dirty="0">
                <a:solidFill>
                  <a:srgbClr val="00B050"/>
                </a:solidFill>
              </a:rPr>
              <a:t>the name of the </a:t>
            </a:r>
            <a:r>
              <a:rPr lang="en-US" altLang="en-US" sz="2400" dirty="0">
                <a:solidFill>
                  <a:srgbClr val="FF0000"/>
                </a:solidFill>
              </a:rPr>
              <a:t>cation</a:t>
            </a:r>
            <a:r>
              <a:rPr lang="en-US" altLang="en-US" sz="2400" dirty="0">
                <a:solidFill>
                  <a:srgbClr val="00B050"/>
                </a:solidFill>
              </a:rPr>
              <a:t> is followed by the name of the </a:t>
            </a:r>
            <a:r>
              <a:rPr lang="en-US" altLang="en-US" sz="2400" dirty="0">
                <a:solidFill>
                  <a:srgbClr val="0070C0"/>
                </a:solidFill>
              </a:rPr>
              <a:t>anion</a:t>
            </a:r>
            <a:r>
              <a:rPr lang="en-US" altLang="en-US" sz="2400" dirty="0">
                <a:solidFill>
                  <a:srgbClr val="00B050"/>
                </a:solidFill>
              </a:rPr>
              <a:t>.</a:t>
            </a:r>
          </a:p>
          <a:p>
            <a:pPr marL="0" indent="0" eaLnBrk="0" hangingPunct="0">
              <a:lnSpc>
                <a:spcPct val="90000"/>
              </a:lnSpc>
              <a:spcBef>
                <a:spcPct val="0"/>
              </a:spcBef>
              <a:buNone/>
            </a:pPr>
            <a:endParaRPr lang="en-US" altLang="en-US" sz="2400" dirty="0"/>
          </a:p>
          <a:p>
            <a:pPr marL="0" indent="0" eaLnBrk="0" hangingPunct="0">
              <a:lnSpc>
                <a:spcPct val="90000"/>
              </a:lnSpc>
              <a:spcBef>
                <a:spcPct val="0"/>
              </a:spcBef>
              <a:buNone/>
            </a:pPr>
            <a:r>
              <a:rPr lang="en-US" altLang="en-US" sz="2400" dirty="0"/>
              <a:t>Sodium hydroxide (NaOH) dissociates into </a:t>
            </a:r>
            <a:r>
              <a:rPr lang="en-US" altLang="en-US" sz="2400" dirty="0">
                <a:solidFill>
                  <a:srgbClr val="FF0000"/>
                </a:solidFill>
              </a:rPr>
              <a:t>sodium cations (Na</a:t>
            </a:r>
            <a:r>
              <a:rPr lang="en-US" altLang="en-US" sz="2400" baseline="30000" dirty="0">
                <a:solidFill>
                  <a:srgbClr val="FF0000"/>
                </a:solidFill>
              </a:rPr>
              <a:t>+</a:t>
            </a:r>
            <a:r>
              <a:rPr lang="en-US" altLang="en-US" sz="2400" dirty="0">
                <a:solidFill>
                  <a:srgbClr val="FF0000"/>
                </a:solidFill>
              </a:rPr>
              <a:t>)</a:t>
            </a:r>
            <a:r>
              <a:rPr lang="en-US" altLang="en-US" sz="2400" dirty="0"/>
              <a:t> and </a:t>
            </a:r>
            <a:r>
              <a:rPr lang="en-US" altLang="en-US" sz="2400" dirty="0">
                <a:solidFill>
                  <a:srgbClr val="0070C0"/>
                </a:solidFill>
              </a:rPr>
              <a:t>hydroxide anions (OH)</a:t>
            </a:r>
            <a:r>
              <a:rPr lang="en-US" altLang="en-US" sz="2400" baseline="30000" dirty="0">
                <a:solidFill>
                  <a:srgbClr val="0070C0"/>
                </a:solidFill>
              </a:rPr>
              <a:t>–</a:t>
            </a:r>
            <a:r>
              <a:rPr lang="en-US" altLang="en-US" sz="2400" dirty="0"/>
              <a:t>.</a:t>
            </a:r>
          </a:p>
          <a:p>
            <a:pPr marL="0" indent="0" eaLnBrk="0" hangingPunct="0">
              <a:spcBef>
                <a:spcPct val="0"/>
              </a:spcBef>
              <a:buNone/>
            </a:pPr>
            <a:endParaRPr lang="en-US" altLang="en-US" sz="2400" dirty="0"/>
          </a:p>
          <a:p>
            <a:pPr marL="0" indent="0" eaLnBrk="0" hangingPunct="0">
              <a:spcBef>
                <a:spcPct val="0"/>
              </a:spcBef>
              <a:buNone/>
            </a:pPr>
            <a:endParaRPr lang="en-US" altLang="en-US" sz="2300" dirty="0"/>
          </a:p>
        </p:txBody>
      </p:sp>
      <p:sp>
        <p:nvSpPr>
          <p:cNvPr id="4" name="Rectangle 3"/>
          <p:cNvSpPr txBox="1">
            <a:spLocks noChangeArrowheads="1"/>
          </p:cNvSpPr>
          <p:nvPr/>
        </p:nvSpPr>
        <p:spPr bwMode="auto">
          <a:xfrm>
            <a:off x="2895609" y="0"/>
            <a:ext cx="3200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9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793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18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58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sz="3600" i="0" dirty="0">
                <a:solidFill>
                  <a:srgbClr val="FFFF00"/>
                </a:solidFill>
              </a:rPr>
              <a:t>Naming Bases</a:t>
            </a:r>
          </a:p>
        </p:txBody>
      </p:sp>
      <p:graphicFrame>
        <p:nvGraphicFramePr>
          <p:cNvPr id="5" name="Table 4"/>
          <p:cNvGraphicFramePr>
            <a:graphicFrameLocks noGrp="1"/>
          </p:cNvGraphicFramePr>
          <p:nvPr>
            <p:extLst>
              <p:ext uri="{D42A27DB-BD31-4B8C-83A1-F6EECF244321}">
                <p14:modId xmlns:p14="http://schemas.microsoft.com/office/powerpoint/2010/main" val="2073158655"/>
              </p:ext>
            </p:extLst>
          </p:nvPr>
        </p:nvGraphicFramePr>
        <p:xfrm>
          <a:off x="1981200" y="4236720"/>
          <a:ext cx="4571999" cy="2011680"/>
        </p:xfrm>
        <a:graphic>
          <a:graphicData uri="http://schemas.openxmlformats.org/drawingml/2006/table">
            <a:tbl>
              <a:tblPr>
                <a:tableStyleId>{616DA210-FB5B-4158-B5E0-FEB733F419BA}</a:tableStyleId>
              </a:tblPr>
              <a:tblGrid>
                <a:gridCol w="1561170">
                  <a:extLst>
                    <a:ext uri="{9D8B030D-6E8A-4147-A177-3AD203B41FA5}">
                      <a16:colId xmlns:a16="http://schemas.microsoft.com/office/drawing/2014/main" val="20000"/>
                    </a:ext>
                  </a:extLst>
                </a:gridCol>
                <a:gridCol w="3010829">
                  <a:extLst>
                    <a:ext uri="{9D8B030D-6E8A-4147-A177-3AD203B41FA5}">
                      <a16:colId xmlns:a16="http://schemas.microsoft.com/office/drawing/2014/main" val="20001"/>
                    </a:ext>
                  </a:extLst>
                </a:gridCol>
              </a:tblGrid>
              <a:tr h="502920">
                <a:tc>
                  <a:txBody>
                    <a:bodyPr/>
                    <a:lstStyle/>
                    <a:p>
                      <a:pPr marL="0" marR="0" algn="ctr">
                        <a:spcBef>
                          <a:spcPts val="0"/>
                        </a:spcBef>
                        <a:spcAft>
                          <a:spcPts val="0"/>
                        </a:spcAft>
                      </a:pPr>
                      <a:r>
                        <a:rPr lang="en-US" sz="2000" b="1" dirty="0">
                          <a:effectLst/>
                        </a:rPr>
                        <a:t>Formula</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Base</a:t>
                      </a:r>
                      <a:r>
                        <a:rPr lang="en-US" sz="2000" b="1" baseline="0" dirty="0">
                          <a:effectLst/>
                        </a:rPr>
                        <a:t> Name</a:t>
                      </a:r>
                      <a:endParaRPr lang="en-US" sz="2000" b="1"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02920">
                <a:tc>
                  <a:txBody>
                    <a:bodyPr/>
                    <a:lstStyle/>
                    <a:p>
                      <a:pPr marL="0" marR="0" algn="ctr">
                        <a:spcBef>
                          <a:spcPts val="0"/>
                        </a:spcBef>
                        <a:spcAft>
                          <a:spcPts val="0"/>
                        </a:spcAft>
                      </a:pPr>
                      <a:r>
                        <a:rPr lang="en-US" sz="2000" dirty="0">
                          <a:effectLst/>
                        </a:rPr>
                        <a:t>NaOH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ndParaRPr>
                    </a:p>
                  </a:txBody>
                  <a:tcPr marL="68580" marR="68580" marT="0" marB="0" anchor="ctr"/>
                </a:tc>
                <a:extLst>
                  <a:ext uri="{0D108BD9-81ED-4DB2-BD59-A6C34878D82A}">
                    <a16:rowId xmlns:a16="http://schemas.microsoft.com/office/drawing/2014/main" val="10001"/>
                  </a:ext>
                </a:extLst>
              </a:tr>
              <a:tr h="502920">
                <a:tc>
                  <a:txBody>
                    <a:bodyPr/>
                    <a:lstStyle/>
                    <a:p>
                      <a:pPr marL="0" marR="0" algn="ctr">
                        <a:spcBef>
                          <a:spcPts val="0"/>
                        </a:spcBef>
                        <a:spcAft>
                          <a:spcPts val="0"/>
                        </a:spcAft>
                      </a:pPr>
                      <a:r>
                        <a:rPr lang="en-US" sz="2000" dirty="0">
                          <a:effectLst/>
                          <a:latin typeface="+mn-lt"/>
                          <a:ea typeface="+mn-ea"/>
                        </a:rPr>
                        <a:t>KOH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ndParaRPr>
                    </a:p>
                  </a:txBody>
                  <a:tcPr marL="68580" marR="68580" marT="0" marB="0" anchor="ctr"/>
                </a:tc>
                <a:extLst>
                  <a:ext uri="{0D108BD9-81ED-4DB2-BD59-A6C34878D82A}">
                    <a16:rowId xmlns:a16="http://schemas.microsoft.com/office/drawing/2014/main" val="10002"/>
                  </a:ext>
                </a:extLst>
              </a:tr>
              <a:tr h="502920">
                <a:tc>
                  <a:txBody>
                    <a:bodyPr/>
                    <a:lstStyle/>
                    <a:p>
                      <a:pPr marL="0" marR="0" algn="ctr">
                        <a:spcBef>
                          <a:spcPts val="0"/>
                        </a:spcBef>
                        <a:spcAft>
                          <a:spcPts val="0"/>
                        </a:spcAft>
                      </a:pPr>
                      <a:r>
                        <a:rPr lang="en-US" sz="2000" dirty="0">
                          <a:effectLst/>
                          <a:latin typeface="+mn-lt"/>
                          <a:ea typeface="+mn-ea"/>
                        </a:rPr>
                        <a:t>Ca(OH)</a:t>
                      </a:r>
                      <a:r>
                        <a:rPr lang="en-US" sz="2000" baseline="-25000" dirty="0">
                          <a:effectLst/>
                          <a:latin typeface="+mn-lt"/>
                          <a:ea typeface="+mn-ea"/>
                        </a:rPr>
                        <a:t>2 </a:t>
                      </a:r>
                      <a:r>
                        <a:rPr lang="en-US" sz="2000" baseline="0" dirty="0">
                          <a:effectLst/>
                          <a:latin typeface="+mn-lt"/>
                          <a:ea typeface="+mn-ea"/>
                        </a:rPr>
                        <a:t>aq</a:t>
                      </a:r>
                      <a:endParaRPr lang="en-US" sz="2000" baseline="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9962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animEffect transition="in" filter="fade">
                                      <p:cBhvr>
                                        <p:cTn id="7" dur="500"/>
                                        <p:tgtEl>
                                          <p:spTgt spid="429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9058">
                                            <p:txEl>
                                              <p:pRg st="2" end="2"/>
                                            </p:txEl>
                                          </p:spTgt>
                                        </p:tgtEl>
                                        <p:attrNameLst>
                                          <p:attrName>style.visibility</p:attrName>
                                        </p:attrNameLst>
                                      </p:cBhvr>
                                      <p:to>
                                        <p:strVal val="visible"/>
                                      </p:to>
                                    </p:set>
                                    <p:animEffect transition="in" filter="fade">
                                      <p:cBhvr>
                                        <p:cTn id="12" dur="500"/>
                                        <p:tgtEl>
                                          <p:spTgt spid="429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9058">
                                            <p:txEl>
                                              <p:pRg st="4" end="4"/>
                                            </p:txEl>
                                          </p:spTgt>
                                        </p:tgtEl>
                                        <p:attrNameLst>
                                          <p:attrName>style.visibility</p:attrName>
                                        </p:attrNameLst>
                                      </p:cBhvr>
                                      <p:to>
                                        <p:strVal val="visible"/>
                                      </p:to>
                                    </p:set>
                                    <p:animEffect transition="in" filter="fade">
                                      <p:cBhvr>
                                        <p:cTn id="17" dur="500"/>
                                        <p:tgtEl>
                                          <p:spTgt spid="42905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9058" name="Rectangle 2"/>
          <p:cNvSpPr>
            <a:spLocks noGrp="1" noChangeArrowheads="1"/>
          </p:cNvSpPr>
          <p:nvPr>
            <p:ph type="body" idx="1"/>
          </p:nvPr>
        </p:nvSpPr>
        <p:spPr>
          <a:xfrm>
            <a:off x="152400" y="1066800"/>
            <a:ext cx="8686869" cy="5257800"/>
          </a:xfrm>
        </p:spPr>
        <p:txBody>
          <a:bodyPr/>
          <a:lstStyle/>
          <a:p>
            <a:pPr marL="0" indent="0" eaLnBrk="0" hangingPunct="0">
              <a:spcBef>
                <a:spcPct val="0"/>
              </a:spcBef>
              <a:buNone/>
            </a:pPr>
            <a:r>
              <a:rPr lang="en-US" altLang="en-US" sz="2400" dirty="0"/>
              <a:t>Simple </a:t>
            </a:r>
            <a:r>
              <a:rPr lang="en-US" altLang="en-US" sz="2400" b="1" dirty="0">
                <a:solidFill>
                  <a:schemeClr val="accent1">
                    <a:lumMod val="50000"/>
                  </a:schemeClr>
                </a:solidFill>
              </a:rPr>
              <a:t>bases</a:t>
            </a:r>
            <a:r>
              <a:rPr lang="en-US" altLang="en-US" sz="2400" dirty="0"/>
              <a:t> are ionic compounds which produce hydroxide ions (OH)</a:t>
            </a:r>
            <a:r>
              <a:rPr lang="en-US" altLang="en-US" sz="2400" baseline="30000" dirty="0"/>
              <a:t>–</a:t>
            </a:r>
            <a:r>
              <a:rPr lang="en-US" altLang="en-US" sz="2400" dirty="0"/>
              <a:t> when dissolved in water.</a:t>
            </a:r>
          </a:p>
          <a:p>
            <a:pPr marL="0" indent="0" eaLnBrk="0" hangingPunct="0">
              <a:spcBef>
                <a:spcPct val="0"/>
              </a:spcBef>
              <a:buNone/>
            </a:pPr>
            <a:endParaRPr lang="en-US" altLang="en-US" sz="2400" dirty="0"/>
          </a:p>
          <a:p>
            <a:pPr marL="0" indent="0" eaLnBrk="0" hangingPunct="0">
              <a:spcBef>
                <a:spcPct val="0"/>
              </a:spcBef>
              <a:buNone/>
            </a:pPr>
            <a:r>
              <a:rPr lang="en-US" altLang="en-US" sz="2400" dirty="0">
                <a:solidFill>
                  <a:srgbClr val="00B050"/>
                </a:solidFill>
              </a:rPr>
              <a:t>Bases are named in the same way as other ionic compounds </a:t>
            </a:r>
            <a:r>
              <a:rPr lang="en-US" altLang="en-US" sz="2400" dirty="0">
                <a:solidFill>
                  <a:srgbClr val="00B050"/>
                </a:solidFill>
                <a:sym typeface="Wingdings" panose="05000000000000000000" pitchFamily="2" charset="2"/>
              </a:rPr>
              <a:t> </a:t>
            </a:r>
            <a:r>
              <a:rPr lang="en-US" altLang="en-US" sz="2400" dirty="0">
                <a:solidFill>
                  <a:srgbClr val="00B050"/>
                </a:solidFill>
              </a:rPr>
              <a:t>the name of the </a:t>
            </a:r>
            <a:r>
              <a:rPr lang="en-US" altLang="en-US" sz="2400" dirty="0">
                <a:solidFill>
                  <a:srgbClr val="FF0000"/>
                </a:solidFill>
              </a:rPr>
              <a:t>cation</a:t>
            </a:r>
            <a:r>
              <a:rPr lang="en-US" altLang="en-US" sz="2400" dirty="0">
                <a:solidFill>
                  <a:srgbClr val="00B050"/>
                </a:solidFill>
              </a:rPr>
              <a:t> is followed by the name of the </a:t>
            </a:r>
            <a:r>
              <a:rPr lang="en-US" altLang="en-US" sz="2400" dirty="0">
                <a:solidFill>
                  <a:srgbClr val="0070C0"/>
                </a:solidFill>
              </a:rPr>
              <a:t>anion</a:t>
            </a:r>
            <a:r>
              <a:rPr lang="en-US" altLang="en-US" sz="2400" dirty="0">
                <a:solidFill>
                  <a:srgbClr val="00B050"/>
                </a:solidFill>
              </a:rPr>
              <a:t>.</a:t>
            </a:r>
          </a:p>
          <a:p>
            <a:pPr marL="0" indent="0" eaLnBrk="0" hangingPunct="0">
              <a:lnSpc>
                <a:spcPct val="90000"/>
              </a:lnSpc>
              <a:spcBef>
                <a:spcPct val="0"/>
              </a:spcBef>
              <a:buNone/>
            </a:pPr>
            <a:endParaRPr lang="en-US" altLang="en-US" sz="2400" dirty="0"/>
          </a:p>
          <a:p>
            <a:pPr marL="0" indent="0" eaLnBrk="0" hangingPunct="0">
              <a:lnSpc>
                <a:spcPct val="90000"/>
              </a:lnSpc>
              <a:spcBef>
                <a:spcPct val="0"/>
              </a:spcBef>
              <a:buNone/>
            </a:pPr>
            <a:r>
              <a:rPr lang="en-US" altLang="en-US" sz="2400" dirty="0"/>
              <a:t>Sodium hydroxide (NaOH) dissociates into </a:t>
            </a:r>
            <a:r>
              <a:rPr lang="en-US" altLang="en-US" sz="2400" dirty="0">
                <a:solidFill>
                  <a:srgbClr val="FF0000"/>
                </a:solidFill>
              </a:rPr>
              <a:t>sodium cations (Na</a:t>
            </a:r>
            <a:r>
              <a:rPr lang="en-US" altLang="en-US" sz="2400" baseline="30000" dirty="0">
                <a:solidFill>
                  <a:srgbClr val="FF0000"/>
                </a:solidFill>
              </a:rPr>
              <a:t>+</a:t>
            </a:r>
            <a:r>
              <a:rPr lang="en-US" altLang="en-US" sz="2400" dirty="0">
                <a:solidFill>
                  <a:srgbClr val="FF0000"/>
                </a:solidFill>
              </a:rPr>
              <a:t>)</a:t>
            </a:r>
            <a:r>
              <a:rPr lang="en-US" altLang="en-US" sz="2400" dirty="0"/>
              <a:t> and </a:t>
            </a:r>
            <a:r>
              <a:rPr lang="en-US" altLang="en-US" sz="2400" dirty="0">
                <a:solidFill>
                  <a:srgbClr val="0070C0"/>
                </a:solidFill>
              </a:rPr>
              <a:t>hydroxide anions (OH)</a:t>
            </a:r>
            <a:r>
              <a:rPr lang="en-US" altLang="en-US" sz="2400" baseline="30000" dirty="0">
                <a:solidFill>
                  <a:srgbClr val="0070C0"/>
                </a:solidFill>
              </a:rPr>
              <a:t>–</a:t>
            </a:r>
            <a:r>
              <a:rPr lang="en-US" altLang="en-US" sz="2400" dirty="0"/>
              <a:t>.</a:t>
            </a:r>
          </a:p>
          <a:p>
            <a:pPr marL="0" indent="0" eaLnBrk="0" hangingPunct="0">
              <a:spcBef>
                <a:spcPct val="0"/>
              </a:spcBef>
              <a:buNone/>
            </a:pPr>
            <a:endParaRPr lang="en-US" altLang="en-US" sz="2400" dirty="0"/>
          </a:p>
          <a:p>
            <a:pPr marL="0" indent="0" eaLnBrk="0" hangingPunct="0">
              <a:spcBef>
                <a:spcPct val="0"/>
              </a:spcBef>
              <a:buNone/>
            </a:pPr>
            <a:endParaRPr lang="en-US" altLang="en-US" sz="2300" dirty="0"/>
          </a:p>
        </p:txBody>
      </p:sp>
      <p:sp>
        <p:nvSpPr>
          <p:cNvPr id="4" name="Rectangle 3"/>
          <p:cNvSpPr txBox="1">
            <a:spLocks noChangeArrowheads="1"/>
          </p:cNvSpPr>
          <p:nvPr/>
        </p:nvSpPr>
        <p:spPr bwMode="auto">
          <a:xfrm>
            <a:off x="2895609" y="0"/>
            <a:ext cx="3200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9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793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18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58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sz="3600" i="0" dirty="0">
                <a:solidFill>
                  <a:srgbClr val="FFFF00"/>
                </a:solidFill>
              </a:rPr>
              <a:t>Naming Bases</a:t>
            </a:r>
          </a:p>
        </p:txBody>
      </p:sp>
      <p:graphicFrame>
        <p:nvGraphicFramePr>
          <p:cNvPr id="5" name="Table 4"/>
          <p:cNvGraphicFramePr>
            <a:graphicFrameLocks noGrp="1"/>
          </p:cNvGraphicFramePr>
          <p:nvPr>
            <p:extLst>
              <p:ext uri="{D42A27DB-BD31-4B8C-83A1-F6EECF244321}">
                <p14:modId xmlns:p14="http://schemas.microsoft.com/office/powerpoint/2010/main" val="57222291"/>
              </p:ext>
            </p:extLst>
          </p:nvPr>
        </p:nvGraphicFramePr>
        <p:xfrm>
          <a:off x="1981200" y="4236720"/>
          <a:ext cx="4571999" cy="2011680"/>
        </p:xfrm>
        <a:graphic>
          <a:graphicData uri="http://schemas.openxmlformats.org/drawingml/2006/table">
            <a:tbl>
              <a:tblPr>
                <a:tableStyleId>{616DA210-FB5B-4158-B5E0-FEB733F419BA}</a:tableStyleId>
              </a:tblPr>
              <a:tblGrid>
                <a:gridCol w="1561170">
                  <a:extLst>
                    <a:ext uri="{9D8B030D-6E8A-4147-A177-3AD203B41FA5}">
                      <a16:colId xmlns:a16="http://schemas.microsoft.com/office/drawing/2014/main" val="20000"/>
                    </a:ext>
                  </a:extLst>
                </a:gridCol>
                <a:gridCol w="3010829">
                  <a:extLst>
                    <a:ext uri="{9D8B030D-6E8A-4147-A177-3AD203B41FA5}">
                      <a16:colId xmlns:a16="http://schemas.microsoft.com/office/drawing/2014/main" val="20001"/>
                    </a:ext>
                  </a:extLst>
                </a:gridCol>
              </a:tblGrid>
              <a:tr h="502920">
                <a:tc>
                  <a:txBody>
                    <a:bodyPr/>
                    <a:lstStyle/>
                    <a:p>
                      <a:pPr marL="0" marR="0" algn="ctr">
                        <a:spcBef>
                          <a:spcPts val="0"/>
                        </a:spcBef>
                        <a:spcAft>
                          <a:spcPts val="0"/>
                        </a:spcAft>
                      </a:pPr>
                      <a:r>
                        <a:rPr lang="en-US" sz="2000" b="1" dirty="0">
                          <a:effectLst/>
                        </a:rPr>
                        <a:t>Formula</a:t>
                      </a:r>
                      <a:endParaRPr lang="en-US" sz="2000" b="1"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b="1" dirty="0">
                          <a:effectLst/>
                        </a:rPr>
                        <a:t>Base</a:t>
                      </a:r>
                      <a:r>
                        <a:rPr lang="en-US" sz="2000" b="1" baseline="0" dirty="0">
                          <a:effectLst/>
                        </a:rPr>
                        <a:t> Name</a:t>
                      </a:r>
                      <a:endParaRPr lang="en-US" sz="2000" b="1"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02920">
                <a:tc>
                  <a:txBody>
                    <a:bodyPr/>
                    <a:lstStyle/>
                    <a:p>
                      <a:pPr marL="0" marR="0" algn="ctr">
                        <a:spcBef>
                          <a:spcPts val="0"/>
                        </a:spcBef>
                        <a:spcAft>
                          <a:spcPts val="0"/>
                        </a:spcAft>
                      </a:pPr>
                      <a:r>
                        <a:rPr lang="en-US" sz="2000" dirty="0">
                          <a:effectLst/>
                        </a:rPr>
                        <a:t>NaOH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Sodium hydroxide</a:t>
                      </a:r>
                      <a:endParaRPr lang="en-US" sz="2000" b="1" dirty="0">
                        <a:effectLst/>
                        <a:latin typeface="Times New Roman"/>
                      </a:endParaRPr>
                    </a:p>
                  </a:txBody>
                  <a:tcPr marL="68580" marR="68580" marT="0" marB="0" anchor="ctr"/>
                </a:tc>
                <a:extLst>
                  <a:ext uri="{0D108BD9-81ED-4DB2-BD59-A6C34878D82A}">
                    <a16:rowId xmlns:a16="http://schemas.microsoft.com/office/drawing/2014/main" val="10001"/>
                  </a:ext>
                </a:extLst>
              </a:tr>
              <a:tr h="502920">
                <a:tc>
                  <a:txBody>
                    <a:bodyPr/>
                    <a:lstStyle/>
                    <a:p>
                      <a:pPr marL="0" marR="0" algn="ctr">
                        <a:spcBef>
                          <a:spcPts val="0"/>
                        </a:spcBef>
                        <a:spcAft>
                          <a:spcPts val="0"/>
                        </a:spcAft>
                      </a:pPr>
                      <a:r>
                        <a:rPr lang="en-US" sz="2000" dirty="0">
                          <a:effectLst/>
                          <a:latin typeface="+mn-lt"/>
                          <a:ea typeface="+mn-ea"/>
                        </a:rPr>
                        <a:t>KOH aq</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Potassium hydroxide</a:t>
                      </a:r>
                      <a:endParaRPr lang="en-US" sz="2000" b="1" dirty="0">
                        <a:effectLst/>
                        <a:latin typeface="Times New Roman"/>
                      </a:endParaRPr>
                    </a:p>
                  </a:txBody>
                  <a:tcPr marL="68580" marR="68580" marT="0" marB="0" anchor="ctr"/>
                </a:tc>
                <a:extLst>
                  <a:ext uri="{0D108BD9-81ED-4DB2-BD59-A6C34878D82A}">
                    <a16:rowId xmlns:a16="http://schemas.microsoft.com/office/drawing/2014/main" val="10002"/>
                  </a:ext>
                </a:extLst>
              </a:tr>
              <a:tr h="502920">
                <a:tc>
                  <a:txBody>
                    <a:bodyPr/>
                    <a:lstStyle/>
                    <a:p>
                      <a:pPr marL="0" marR="0" algn="ctr">
                        <a:spcBef>
                          <a:spcPts val="0"/>
                        </a:spcBef>
                        <a:spcAft>
                          <a:spcPts val="0"/>
                        </a:spcAft>
                      </a:pPr>
                      <a:r>
                        <a:rPr lang="en-US" sz="2000" dirty="0">
                          <a:effectLst/>
                          <a:latin typeface="+mn-lt"/>
                          <a:ea typeface="+mn-ea"/>
                        </a:rPr>
                        <a:t>Ca(OH)</a:t>
                      </a:r>
                      <a:r>
                        <a:rPr lang="en-US" sz="2000" baseline="-25000" dirty="0">
                          <a:effectLst/>
                          <a:latin typeface="+mn-lt"/>
                          <a:ea typeface="+mn-ea"/>
                        </a:rPr>
                        <a:t>2 </a:t>
                      </a:r>
                      <a:r>
                        <a:rPr lang="en-US" sz="2000" baseline="0" dirty="0">
                          <a:effectLst/>
                          <a:latin typeface="+mn-lt"/>
                          <a:ea typeface="+mn-ea"/>
                        </a:rPr>
                        <a:t>aq</a:t>
                      </a:r>
                      <a:endParaRPr lang="en-US" sz="2000" baseline="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Calcium hydroxide</a:t>
                      </a:r>
                      <a:endParaRPr lang="en-US" sz="2000" b="1" dirty="0">
                        <a:effectLst/>
                        <a:latin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818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Rectangle 2"/>
          <p:cNvSpPr>
            <a:spLocks noGrp="1" noChangeArrowheads="1"/>
          </p:cNvSpPr>
          <p:nvPr>
            <p:ph type="body" idx="1"/>
          </p:nvPr>
        </p:nvSpPr>
        <p:spPr>
          <a:xfrm>
            <a:off x="381069" y="914400"/>
            <a:ext cx="8534401" cy="5638800"/>
          </a:xfrm>
        </p:spPr>
        <p:txBody>
          <a:bodyPr/>
          <a:lstStyle/>
          <a:p>
            <a:pPr marL="0" indent="0" eaLnBrk="0" hangingPunct="0">
              <a:spcBef>
                <a:spcPct val="0"/>
              </a:spcBef>
              <a:buNone/>
            </a:pPr>
            <a:r>
              <a:rPr lang="en-US" altLang="en-US" sz="2400" dirty="0"/>
              <a:t>To write the formula for a base:</a:t>
            </a:r>
          </a:p>
          <a:p>
            <a:pPr marL="681038" indent="-215900" eaLnBrk="0" hangingPunct="0">
              <a:spcBef>
                <a:spcPts val="600"/>
              </a:spcBef>
            </a:pPr>
            <a:r>
              <a:rPr lang="en-US" altLang="en-US" sz="2400" dirty="0">
                <a:solidFill>
                  <a:srgbClr val="FF0000"/>
                </a:solidFill>
              </a:rPr>
              <a:t>Write the symbol for the metal cation </a:t>
            </a:r>
          </a:p>
          <a:p>
            <a:pPr marL="681038" indent="-215900" eaLnBrk="0" hangingPunct="0">
              <a:spcBef>
                <a:spcPts val="600"/>
              </a:spcBef>
            </a:pPr>
            <a:r>
              <a:rPr lang="en-US" altLang="en-US" sz="2400" dirty="0"/>
              <a:t>Then write the formula for the hydroxide ion. </a:t>
            </a:r>
          </a:p>
          <a:p>
            <a:pPr marL="681038" indent="-215900" eaLnBrk="0" hangingPunct="0">
              <a:spcBef>
                <a:spcPts val="600"/>
              </a:spcBef>
            </a:pPr>
            <a:r>
              <a:rPr lang="en-US" altLang="en-US" sz="2400" dirty="0">
                <a:solidFill>
                  <a:srgbClr val="0070C0"/>
                </a:solidFill>
              </a:rPr>
              <a:t>Then, balance the ionic charges just as you would for any ionic compound.</a:t>
            </a:r>
          </a:p>
          <a:p>
            <a:pPr marL="0" indent="0" eaLnBrk="0" hangingPunct="0">
              <a:spcBef>
                <a:spcPct val="0"/>
              </a:spcBef>
              <a:buNone/>
            </a:pPr>
            <a:endParaRPr lang="en-US" altLang="en-US" sz="2300" dirty="0"/>
          </a:p>
          <a:p>
            <a:pPr marL="0" indent="0" eaLnBrk="0" hangingPunct="0">
              <a:spcBef>
                <a:spcPct val="0"/>
              </a:spcBef>
              <a:buNone/>
            </a:pPr>
            <a:r>
              <a:rPr lang="en-US" altLang="en-US" sz="2300" dirty="0"/>
              <a:t>Write the formula and give the name for the base formed when Aluminum is dissolved in water:</a:t>
            </a:r>
          </a:p>
          <a:p>
            <a:pPr marL="0" indent="0" eaLnBrk="0" hangingPunct="0">
              <a:spcBef>
                <a:spcPct val="0"/>
              </a:spcBef>
              <a:buNone/>
            </a:pPr>
            <a:r>
              <a:rPr lang="en-US" altLang="en-US" sz="2300" dirty="0"/>
              <a:t> </a:t>
            </a:r>
          </a:p>
          <a:p>
            <a:pPr marL="0" indent="0" eaLnBrk="0" hangingPunct="0">
              <a:spcBef>
                <a:spcPct val="0"/>
              </a:spcBef>
              <a:buNone/>
              <a:tabLst>
                <a:tab pos="465138" algn="l"/>
                <a:tab pos="4572000" algn="l"/>
              </a:tabLst>
            </a:pPr>
            <a:r>
              <a:rPr lang="en-US" altLang="en-US" sz="2300" dirty="0"/>
              <a:t>	</a:t>
            </a:r>
            <a:endParaRPr lang="en-US" altLang="en-US" sz="3600" dirty="0"/>
          </a:p>
        </p:txBody>
      </p:sp>
      <p:sp>
        <p:nvSpPr>
          <p:cNvPr id="5" name="Rectangle 3"/>
          <p:cNvSpPr txBox="1">
            <a:spLocks noChangeArrowheads="1"/>
          </p:cNvSpPr>
          <p:nvPr/>
        </p:nvSpPr>
        <p:spPr bwMode="auto">
          <a:xfrm>
            <a:off x="2895609" y="0"/>
            <a:ext cx="3200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9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793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18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58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sz="3600" i="0" dirty="0">
                <a:solidFill>
                  <a:srgbClr val="FFFF00"/>
                </a:solidFill>
              </a:rPr>
              <a:t>Naming Bases</a:t>
            </a:r>
          </a:p>
        </p:txBody>
      </p:sp>
      <p:pic>
        <p:nvPicPr>
          <p:cNvPr id="6" name="Picture 5"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82226"/>
            <a:ext cx="1143000" cy="926758"/>
          </a:xfrm>
          <a:prstGeom prst="rect">
            <a:avLst/>
          </a:prstGeom>
        </p:spPr>
      </p:pic>
    </p:spTree>
    <p:extLst>
      <p:ext uri="{BB962C8B-B14F-4D97-AF65-F5344CB8AC3E}">
        <p14:creationId xmlns:p14="http://schemas.microsoft.com/office/powerpoint/2010/main" val="39135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130">
                                            <p:txEl>
                                              <p:pRg st="0" end="0"/>
                                            </p:txEl>
                                          </p:spTgt>
                                        </p:tgtEl>
                                        <p:attrNameLst>
                                          <p:attrName>style.visibility</p:attrName>
                                        </p:attrNameLst>
                                      </p:cBhvr>
                                      <p:to>
                                        <p:strVal val="visible"/>
                                      </p:to>
                                    </p:set>
                                    <p:animEffect transition="in" filter="fade">
                                      <p:cBhvr>
                                        <p:cTn id="7" dur="500"/>
                                        <p:tgtEl>
                                          <p:spTgt spid="432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130">
                                            <p:txEl>
                                              <p:pRg st="1" end="1"/>
                                            </p:txEl>
                                          </p:spTgt>
                                        </p:tgtEl>
                                        <p:attrNameLst>
                                          <p:attrName>style.visibility</p:attrName>
                                        </p:attrNameLst>
                                      </p:cBhvr>
                                      <p:to>
                                        <p:strVal val="visible"/>
                                      </p:to>
                                    </p:set>
                                    <p:animEffect transition="in" filter="fade">
                                      <p:cBhvr>
                                        <p:cTn id="12" dur="500"/>
                                        <p:tgtEl>
                                          <p:spTgt spid="4321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2130">
                                            <p:txEl>
                                              <p:pRg st="2" end="2"/>
                                            </p:txEl>
                                          </p:spTgt>
                                        </p:tgtEl>
                                        <p:attrNameLst>
                                          <p:attrName>style.visibility</p:attrName>
                                        </p:attrNameLst>
                                      </p:cBhvr>
                                      <p:to>
                                        <p:strVal val="visible"/>
                                      </p:to>
                                    </p:set>
                                    <p:animEffect transition="in" filter="fade">
                                      <p:cBhvr>
                                        <p:cTn id="17" dur="500"/>
                                        <p:tgtEl>
                                          <p:spTgt spid="4321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2130">
                                            <p:txEl>
                                              <p:pRg st="3" end="3"/>
                                            </p:txEl>
                                          </p:spTgt>
                                        </p:tgtEl>
                                        <p:attrNameLst>
                                          <p:attrName>style.visibility</p:attrName>
                                        </p:attrNameLst>
                                      </p:cBhvr>
                                      <p:to>
                                        <p:strVal val="visible"/>
                                      </p:to>
                                    </p:set>
                                    <p:animEffect transition="in" filter="fade">
                                      <p:cBhvr>
                                        <p:cTn id="22" dur="500"/>
                                        <p:tgtEl>
                                          <p:spTgt spid="43213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32130">
                                            <p:txEl>
                                              <p:pRg st="5" end="5"/>
                                            </p:txEl>
                                          </p:spTgt>
                                        </p:tgtEl>
                                        <p:attrNameLst>
                                          <p:attrName>style.visibility</p:attrName>
                                        </p:attrNameLst>
                                      </p:cBhvr>
                                      <p:to>
                                        <p:strVal val="visible"/>
                                      </p:to>
                                    </p:set>
                                    <p:animEffect transition="in" filter="fade">
                                      <p:cBhvr>
                                        <p:cTn id="27" dur="500"/>
                                        <p:tgtEl>
                                          <p:spTgt spid="4321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2130" name="Rectangle 2"/>
          <p:cNvSpPr>
            <a:spLocks noGrp="1" noChangeArrowheads="1"/>
          </p:cNvSpPr>
          <p:nvPr>
            <p:ph type="body" idx="1"/>
          </p:nvPr>
        </p:nvSpPr>
        <p:spPr>
          <a:xfrm>
            <a:off x="381069" y="914400"/>
            <a:ext cx="8534401" cy="5638800"/>
          </a:xfrm>
        </p:spPr>
        <p:txBody>
          <a:bodyPr/>
          <a:lstStyle/>
          <a:p>
            <a:pPr marL="0" indent="0" eaLnBrk="0" hangingPunct="0">
              <a:spcBef>
                <a:spcPct val="0"/>
              </a:spcBef>
              <a:buNone/>
            </a:pPr>
            <a:r>
              <a:rPr lang="en-US" altLang="en-US" sz="2400" dirty="0"/>
              <a:t>To write the formula for a base:</a:t>
            </a:r>
          </a:p>
          <a:p>
            <a:pPr marL="681038" indent="-215900" eaLnBrk="0" hangingPunct="0">
              <a:spcBef>
                <a:spcPts val="600"/>
              </a:spcBef>
            </a:pPr>
            <a:r>
              <a:rPr lang="en-US" altLang="en-US" sz="2400" dirty="0">
                <a:solidFill>
                  <a:srgbClr val="FF0000"/>
                </a:solidFill>
              </a:rPr>
              <a:t>Write the symbol for the metal cation </a:t>
            </a:r>
          </a:p>
          <a:p>
            <a:pPr marL="681038" indent="-215900" eaLnBrk="0" hangingPunct="0">
              <a:spcBef>
                <a:spcPts val="600"/>
              </a:spcBef>
            </a:pPr>
            <a:r>
              <a:rPr lang="en-US" altLang="en-US" sz="2400" dirty="0"/>
              <a:t>Then write the formula for the hydroxide ion. </a:t>
            </a:r>
          </a:p>
          <a:p>
            <a:pPr marL="681038" indent="-215900" eaLnBrk="0" hangingPunct="0">
              <a:spcBef>
                <a:spcPts val="600"/>
              </a:spcBef>
            </a:pPr>
            <a:r>
              <a:rPr lang="en-US" altLang="en-US" sz="2400" dirty="0">
                <a:solidFill>
                  <a:srgbClr val="0070C0"/>
                </a:solidFill>
              </a:rPr>
              <a:t>Then, balance the ionic charges just as you would for any ionic compound.</a:t>
            </a:r>
          </a:p>
          <a:p>
            <a:pPr marL="0" indent="0" eaLnBrk="0" hangingPunct="0">
              <a:spcBef>
                <a:spcPct val="0"/>
              </a:spcBef>
              <a:buNone/>
            </a:pPr>
            <a:endParaRPr lang="en-US" altLang="en-US" sz="2300" dirty="0"/>
          </a:p>
          <a:p>
            <a:pPr marL="0" indent="0" eaLnBrk="0" hangingPunct="0">
              <a:spcBef>
                <a:spcPct val="0"/>
              </a:spcBef>
              <a:buNone/>
            </a:pPr>
            <a:r>
              <a:rPr lang="en-US" altLang="en-US" sz="2300" dirty="0"/>
              <a:t>Write the formula and give the name for the base formed when Aluminum is dissolved in water:</a:t>
            </a:r>
          </a:p>
          <a:p>
            <a:pPr marL="0" indent="0" eaLnBrk="0" hangingPunct="0">
              <a:spcBef>
                <a:spcPct val="0"/>
              </a:spcBef>
              <a:buNone/>
            </a:pPr>
            <a:r>
              <a:rPr lang="en-US" altLang="en-US" sz="2300" dirty="0"/>
              <a:t> </a:t>
            </a:r>
          </a:p>
          <a:p>
            <a:pPr marL="0" indent="0" eaLnBrk="0" hangingPunct="0">
              <a:spcBef>
                <a:spcPct val="0"/>
              </a:spcBef>
              <a:buNone/>
              <a:tabLst>
                <a:tab pos="465138" algn="l"/>
                <a:tab pos="4572000" algn="l"/>
              </a:tabLst>
            </a:pPr>
            <a:r>
              <a:rPr lang="en-US" altLang="en-US" sz="2300" dirty="0"/>
              <a:t>	</a:t>
            </a:r>
            <a:r>
              <a:rPr lang="en-US" altLang="en-US" sz="2300" dirty="0">
                <a:solidFill>
                  <a:srgbClr val="0070C0"/>
                </a:solidFill>
              </a:rPr>
              <a:t>Aluminum cation (Al</a:t>
            </a:r>
            <a:r>
              <a:rPr lang="en-US" altLang="en-US" sz="2300" baseline="30000" dirty="0">
                <a:solidFill>
                  <a:srgbClr val="0070C0"/>
                </a:solidFill>
              </a:rPr>
              <a:t>3+</a:t>
            </a:r>
            <a:r>
              <a:rPr lang="en-US" altLang="en-US" sz="2300" dirty="0">
                <a:solidFill>
                  <a:srgbClr val="0070C0"/>
                </a:solidFill>
              </a:rPr>
              <a:t>) 	hydroxide anion (OH)</a:t>
            </a:r>
            <a:r>
              <a:rPr lang="en-US" altLang="en-US" sz="2300" baseline="30000" dirty="0">
                <a:solidFill>
                  <a:srgbClr val="0070C0"/>
                </a:solidFill>
              </a:rPr>
              <a:t>–</a:t>
            </a:r>
            <a:endParaRPr lang="en-US" altLang="en-US" sz="2300" dirty="0">
              <a:solidFill>
                <a:srgbClr val="0070C0"/>
              </a:solidFill>
            </a:endParaRPr>
          </a:p>
          <a:p>
            <a:pPr marL="0" indent="0" eaLnBrk="0" hangingPunct="0">
              <a:spcBef>
                <a:spcPct val="0"/>
              </a:spcBef>
              <a:buNone/>
              <a:tabLst>
                <a:tab pos="465138" algn="l"/>
                <a:tab pos="4572000" algn="l"/>
              </a:tabLst>
            </a:pPr>
            <a:endParaRPr lang="en-US" altLang="en-US" sz="1000" dirty="0">
              <a:solidFill>
                <a:srgbClr val="0070C0"/>
              </a:solidFill>
            </a:endParaRPr>
          </a:p>
          <a:p>
            <a:pPr marL="0" indent="0" algn="ctr" eaLnBrk="0" hangingPunct="0">
              <a:spcBef>
                <a:spcPct val="0"/>
              </a:spcBef>
              <a:buNone/>
            </a:pPr>
            <a:r>
              <a:rPr lang="en-US" altLang="en-US" sz="3600" dirty="0">
                <a:solidFill>
                  <a:srgbClr val="0070C0"/>
                </a:solidFill>
              </a:rPr>
              <a:t>Al</a:t>
            </a:r>
            <a:r>
              <a:rPr lang="en-US" altLang="en-US" sz="3600" baseline="30000" dirty="0">
                <a:solidFill>
                  <a:srgbClr val="0070C0"/>
                </a:solidFill>
              </a:rPr>
              <a:t>3+</a:t>
            </a:r>
            <a:r>
              <a:rPr lang="en-US" altLang="en-US" sz="3600" dirty="0">
                <a:solidFill>
                  <a:srgbClr val="0070C0"/>
                </a:solidFill>
              </a:rPr>
              <a:t>(OH)</a:t>
            </a:r>
            <a:r>
              <a:rPr lang="en-US" altLang="en-US" sz="3600" baseline="30000" dirty="0">
                <a:solidFill>
                  <a:srgbClr val="0070C0"/>
                </a:solidFill>
              </a:rPr>
              <a:t>–</a:t>
            </a:r>
            <a:endParaRPr lang="en-US" altLang="en-US" sz="1000" dirty="0"/>
          </a:p>
          <a:p>
            <a:pPr marL="0" indent="0" algn="ctr" eaLnBrk="0" hangingPunct="0">
              <a:spcBef>
                <a:spcPct val="0"/>
              </a:spcBef>
              <a:buNone/>
            </a:pPr>
            <a:endParaRPr lang="en-US" altLang="en-US" sz="1600" dirty="0"/>
          </a:p>
          <a:p>
            <a:pPr marL="0" indent="0" algn="ctr" eaLnBrk="0" hangingPunct="0">
              <a:spcBef>
                <a:spcPct val="0"/>
              </a:spcBef>
              <a:buNone/>
            </a:pPr>
            <a:r>
              <a:rPr lang="en-US" altLang="en-US" sz="3600" dirty="0"/>
              <a:t>Aluminum hydroxide:  Al(OH)</a:t>
            </a:r>
            <a:r>
              <a:rPr lang="en-US" altLang="en-US" sz="3600" baseline="-25000" dirty="0"/>
              <a:t>3 </a:t>
            </a:r>
            <a:r>
              <a:rPr lang="en-US" sz="3600" baseline="-25000" dirty="0"/>
              <a:t>(aq)</a:t>
            </a:r>
            <a:endParaRPr lang="en-US" sz="3600" dirty="0"/>
          </a:p>
          <a:p>
            <a:pPr marL="0" indent="0" algn="ctr" eaLnBrk="0" hangingPunct="0">
              <a:spcBef>
                <a:spcPct val="0"/>
              </a:spcBef>
              <a:buNone/>
            </a:pPr>
            <a:endParaRPr lang="en-US" altLang="en-US" sz="3600" dirty="0"/>
          </a:p>
        </p:txBody>
      </p:sp>
      <p:sp>
        <p:nvSpPr>
          <p:cNvPr id="5" name="Rectangle 3"/>
          <p:cNvSpPr txBox="1">
            <a:spLocks noChangeArrowheads="1"/>
          </p:cNvSpPr>
          <p:nvPr/>
        </p:nvSpPr>
        <p:spPr bwMode="auto">
          <a:xfrm>
            <a:off x="2895609" y="0"/>
            <a:ext cx="32004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962"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793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1888"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586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eaLnBrk="1" hangingPunct="1"/>
            <a:r>
              <a:rPr lang="en-US" altLang="en-US" sz="3600" i="0" dirty="0">
                <a:solidFill>
                  <a:srgbClr val="FFFF00"/>
                </a:solidFill>
              </a:rPr>
              <a:t>Naming Bases</a:t>
            </a:r>
          </a:p>
        </p:txBody>
      </p:sp>
      <p:cxnSp>
        <p:nvCxnSpPr>
          <p:cNvPr id="3" name="Straight Arrow Connector 2"/>
          <p:cNvCxnSpPr/>
          <p:nvPr/>
        </p:nvCxnSpPr>
        <p:spPr bwMode="auto">
          <a:xfrm>
            <a:off x="4431242" y="5181600"/>
            <a:ext cx="978958" cy="3048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H="1">
            <a:off x="4343400" y="5181600"/>
            <a:ext cx="1066800" cy="190500"/>
          </a:xfrm>
          <a:prstGeom prst="straightConnector1">
            <a:avLst/>
          </a:prstGeom>
          <a:solidFill>
            <a:schemeClr val="accent1"/>
          </a:solidFill>
          <a:ln w="28575"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Picture 5"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82226"/>
            <a:ext cx="1143000" cy="926758"/>
          </a:xfrm>
          <a:prstGeom prst="rect">
            <a:avLst/>
          </a:prstGeom>
        </p:spPr>
      </p:pic>
    </p:spTree>
    <p:extLst>
      <p:ext uri="{BB962C8B-B14F-4D97-AF65-F5344CB8AC3E}">
        <p14:creationId xmlns:p14="http://schemas.microsoft.com/office/powerpoint/2010/main" val="419825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2130">
                                            <p:txEl>
                                              <p:pRg st="7" end="7"/>
                                            </p:txEl>
                                          </p:spTgt>
                                        </p:tgtEl>
                                        <p:attrNameLst>
                                          <p:attrName>style.visibility</p:attrName>
                                        </p:attrNameLst>
                                      </p:cBhvr>
                                      <p:to>
                                        <p:strVal val="visible"/>
                                      </p:to>
                                    </p:set>
                                    <p:animEffect transition="in" filter="fade">
                                      <p:cBhvr>
                                        <p:cTn id="7" dur="500"/>
                                        <p:tgtEl>
                                          <p:spTgt spid="432130">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130">
                                            <p:txEl>
                                              <p:pRg st="9" end="9"/>
                                            </p:txEl>
                                          </p:spTgt>
                                        </p:tgtEl>
                                        <p:attrNameLst>
                                          <p:attrName>style.visibility</p:attrName>
                                        </p:attrNameLst>
                                      </p:cBhvr>
                                      <p:to>
                                        <p:strVal val="visible"/>
                                      </p:to>
                                    </p:set>
                                    <p:animEffect transition="in" filter="fade">
                                      <p:cBhvr>
                                        <p:cTn id="12" dur="500"/>
                                        <p:tgtEl>
                                          <p:spTgt spid="432130">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32130">
                                            <p:txEl>
                                              <p:pRg st="11" end="11"/>
                                            </p:txEl>
                                          </p:spTgt>
                                        </p:tgtEl>
                                        <p:attrNameLst>
                                          <p:attrName>style.visibility</p:attrName>
                                        </p:attrNameLst>
                                      </p:cBhvr>
                                      <p:to>
                                        <p:strVal val="visible"/>
                                      </p:to>
                                    </p:set>
                                    <p:animEffect transition="in" filter="fade">
                                      <p:cBhvr>
                                        <p:cTn id="25" dur="500"/>
                                        <p:tgtEl>
                                          <p:spTgt spid="43213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 y="1377153"/>
            <a:ext cx="5029199" cy="5480848"/>
          </a:xfrm>
        </p:spPr>
        <p:txBody>
          <a:bodyPr lIns="182880" tIns="91440"/>
          <a:lstStyle/>
          <a:p>
            <a:pPr marL="0" lvl="1" indent="0">
              <a:buNone/>
            </a:pPr>
            <a:r>
              <a:rPr lang="en-US" sz="2800" dirty="0"/>
              <a:t>Proust’s discovery:</a:t>
            </a:r>
          </a:p>
          <a:p>
            <a:pPr marL="265005" lvl="1" indent="-263407">
              <a:spcBef>
                <a:spcPts val="1800"/>
              </a:spcBef>
            </a:pPr>
            <a:r>
              <a:rPr lang="en-US" sz="2400" dirty="0">
                <a:solidFill>
                  <a:srgbClr val="FF0000"/>
                </a:solidFill>
              </a:rPr>
              <a:t>Samples of a compound have the same ratio of elements.</a:t>
            </a:r>
          </a:p>
          <a:p>
            <a:pPr marL="265005" lvl="1" indent="-263407">
              <a:spcBef>
                <a:spcPts val="1800"/>
              </a:spcBef>
            </a:pPr>
            <a:r>
              <a:rPr lang="en-US" sz="2400" dirty="0"/>
              <a:t>CopperII carbonate was composed of 1 part carbon, 4 parts oxygen, and 5 parts copper by weight. </a:t>
            </a:r>
          </a:p>
          <a:p>
            <a:pPr marL="265005" lvl="1" indent="-263407">
              <a:spcBef>
                <a:spcPts val="1800"/>
              </a:spcBef>
            </a:pPr>
            <a:r>
              <a:rPr lang="en-US" sz="2400" b="1" dirty="0">
                <a:solidFill>
                  <a:srgbClr val="5B8F22"/>
                </a:solidFill>
              </a:rPr>
              <a:t>Law of definite proportions</a:t>
            </a:r>
            <a:r>
              <a:rPr lang="en-US" sz="2400" dirty="0">
                <a:solidFill>
                  <a:srgbClr val="5B8F22"/>
                </a:solidFill>
              </a:rPr>
              <a:t>:</a:t>
            </a:r>
            <a:r>
              <a:rPr lang="en-US" sz="2400" dirty="0"/>
              <a:t> </a:t>
            </a:r>
            <a:r>
              <a:rPr lang="en-US" sz="2400" dirty="0">
                <a:solidFill>
                  <a:srgbClr val="0070C0"/>
                </a:solidFill>
              </a:rPr>
              <a:t>pure reactants always combine in the same proportion to produce a given substance.</a:t>
            </a:r>
            <a:endParaRPr lang="en-US" sz="2400" b="1" dirty="0">
              <a:solidFill>
                <a:srgbClr val="0070C0"/>
              </a:solidFill>
            </a:endParaRPr>
          </a:p>
        </p:txBody>
      </p:sp>
      <p:sp>
        <p:nvSpPr>
          <p:cNvPr id="2" name="Title 1"/>
          <p:cNvSpPr>
            <a:spLocks noGrp="1"/>
          </p:cNvSpPr>
          <p:nvPr>
            <p:ph type="title"/>
          </p:nvPr>
        </p:nvSpPr>
        <p:spPr>
          <a:xfrm>
            <a:off x="4" y="0"/>
            <a:ext cx="9143995" cy="1371600"/>
          </a:xfrm>
        </p:spPr>
        <p:txBody>
          <a:bodyPr/>
          <a:lstStyle/>
          <a:p>
            <a:pPr marL="0" indent="0"/>
            <a:r>
              <a:rPr lang="en-US" dirty="0">
                <a:solidFill>
                  <a:srgbClr val="FFFF00"/>
                </a:solidFill>
              </a:rPr>
              <a:t>The Law of Definite Proportions</a:t>
            </a:r>
          </a:p>
        </p:txBody>
      </p:sp>
      <p:pic>
        <p:nvPicPr>
          <p:cNvPr id="6146" name="Picture 2" descr="File:Proust josep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085" y="1581868"/>
            <a:ext cx="2890434" cy="503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6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 y="1377153"/>
            <a:ext cx="9143995" cy="5480848"/>
          </a:xfrm>
        </p:spPr>
        <p:txBody>
          <a:bodyPr lIns="182880" tIns="91440"/>
          <a:lstStyle/>
          <a:p>
            <a:pPr marL="1598" lvl="1" indent="0">
              <a:spcBef>
                <a:spcPts val="1800"/>
              </a:spcBef>
              <a:buNone/>
            </a:pPr>
            <a:r>
              <a:rPr lang="en-US" sz="2400" dirty="0"/>
              <a:t>CopperII carbonate was composed of </a:t>
            </a:r>
            <a:r>
              <a:rPr lang="en-US" sz="3200" dirty="0">
                <a:solidFill>
                  <a:srgbClr val="00B050"/>
                </a:solidFill>
                <a:effectLst>
                  <a:outerShdw blurRad="38100" dist="38100" dir="2700000" algn="tl">
                    <a:srgbClr val="000000">
                      <a:alpha val="43137"/>
                    </a:srgbClr>
                  </a:outerShdw>
                </a:effectLst>
              </a:rPr>
              <a:t>1</a:t>
            </a:r>
            <a:r>
              <a:rPr lang="en-US" sz="2400" dirty="0"/>
              <a:t> part carbon, </a:t>
            </a:r>
            <a:r>
              <a:rPr lang="en-US" sz="3200" dirty="0">
                <a:solidFill>
                  <a:srgbClr val="00B050"/>
                </a:solidFill>
                <a:effectLst>
                  <a:outerShdw blurRad="38100" dist="38100" dir="2700000" algn="tl">
                    <a:srgbClr val="000000">
                      <a:alpha val="43137"/>
                    </a:srgbClr>
                  </a:outerShdw>
                </a:effectLst>
              </a:rPr>
              <a:t>4</a:t>
            </a:r>
            <a:r>
              <a:rPr lang="en-US" sz="2400" dirty="0"/>
              <a:t> parts oxygen, and </a:t>
            </a:r>
            <a:r>
              <a:rPr lang="en-US" sz="3200" dirty="0">
                <a:solidFill>
                  <a:srgbClr val="00B050"/>
                </a:solidFill>
                <a:effectLst>
                  <a:outerShdw blurRad="38100" dist="38100" dir="2700000" algn="tl">
                    <a:srgbClr val="000000">
                      <a:alpha val="43137"/>
                    </a:srgbClr>
                  </a:outerShdw>
                </a:effectLst>
              </a:rPr>
              <a:t>5</a:t>
            </a:r>
            <a:r>
              <a:rPr lang="en-US" sz="2400" dirty="0"/>
              <a:t> parts copper by weight. Prove definite proportions. </a:t>
            </a:r>
          </a:p>
        </p:txBody>
      </p:sp>
      <p:sp>
        <p:nvSpPr>
          <p:cNvPr id="2" name="Title 1"/>
          <p:cNvSpPr>
            <a:spLocks noGrp="1"/>
          </p:cNvSpPr>
          <p:nvPr>
            <p:ph type="title"/>
          </p:nvPr>
        </p:nvSpPr>
        <p:spPr>
          <a:xfrm>
            <a:off x="4" y="0"/>
            <a:ext cx="9143995" cy="1371600"/>
          </a:xfrm>
        </p:spPr>
        <p:txBody>
          <a:bodyPr/>
          <a:lstStyle/>
          <a:p>
            <a:pPr marL="0" indent="0"/>
            <a:r>
              <a:rPr lang="en-US" dirty="0">
                <a:solidFill>
                  <a:srgbClr val="FFFF00"/>
                </a:solidFill>
              </a:rPr>
              <a:t>The Law of Definite Proportions</a:t>
            </a:r>
          </a:p>
        </p:txBody>
      </p:sp>
      <p:pic>
        <p:nvPicPr>
          <p:cNvPr id="5" name="Picture 4">
            <a:extLst>
              <a:ext uri="{FF2B5EF4-FFF2-40B4-BE49-F238E27FC236}">
                <a16:creationId xmlns:a16="http://schemas.microsoft.com/office/drawing/2014/main" id="{C3887FA9-C328-4147-A30A-AAED4652B8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7785"/>
            <a:ext cx="1143000" cy="1256030"/>
          </a:xfrm>
          <a:prstGeom prst="rect">
            <a:avLst/>
          </a:prstGeom>
          <a:noFill/>
          <a:ln>
            <a:noFill/>
          </a:ln>
          <a:effectLst/>
        </p:spPr>
      </p:pic>
    </p:spTree>
    <p:extLst>
      <p:ext uri="{BB962C8B-B14F-4D97-AF65-F5344CB8AC3E}">
        <p14:creationId xmlns:p14="http://schemas.microsoft.com/office/powerpoint/2010/main" val="52254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 y="1377153"/>
            <a:ext cx="9143995" cy="5480848"/>
          </a:xfrm>
        </p:spPr>
        <p:txBody>
          <a:bodyPr lIns="182880" tIns="91440"/>
          <a:lstStyle/>
          <a:p>
            <a:pPr marL="265005" lvl="1" indent="-263407">
              <a:spcBef>
                <a:spcPts val="1800"/>
              </a:spcBef>
            </a:pPr>
            <a:r>
              <a:rPr lang="en-US" sz="2400" dirty="0"/>
              <a:t>CopperII carbonate was composed of </a:t>
            </a:r>
            <a:r>
              <a:rPr lang="en-US" sz="3200" dirty="0">
                <a:solidFill>
                  <a:srgbClr val="00B050"/>
                </a:solidFill>
                <a:effectLst>
                  <a:outerShdw blurRad="38100" dist="38100" dir="2700000" algn="tl">
                    <a:srgbClr val="000000">
                      <a:alpha val="43137"/>
                    </a:srgbClr>
                  </a:outerShdw>
                </a:effectLst>
              </a:rPr>
              <a:t>1</a:t>
            </a:r>
            <a:r>
              <a:rPr lang="en-US" sz="2400" dirty="0"/>
              <a:t> part carbon, </a:t>
            </a:r>
            <a:r>
              <a:rPr lang="en-US" sz="3200" dirty="0">
                <a:solidFill>
                  <a:srgbClr val="00B050"/>
                </a:solidFill>
                <a:effectLst>
                  <a:outerShdw blurRad="38100" dist="38100" dir="2700000" algn="tl">
                    <a:srgbClr val="000000">
                      <a:alpha val="43137"/>
                    </a:srgbClr>
                  </a:outerShdw>
                </a:effectLst>
              </a:rPr>
              <a:t>4</a:t>
            </a:r>
            <a:r>
              <a:rPr lang="en-US" sz="2400" dirty="0"/>
              <a:t> parts oxygen, and </a:t>
            </a:r>
            <a:r>
              <a:rPr lang="en-US" sz="3200" dirty="0">
                <a:solidFill>
                  <a:srgbClr val="00B050"/>
                </a:solidFill>
                <a:effectLst>
                  <a:outerShdw blurRad="38100" dist="38100" dir="2700000" algn="tl">
                    <a:srgbClr val="000000">
                      <a:alpha val="43137"/>
                    </a:srgbClr>
                  </a:outerShdw>
                </a:effectLst>
              </a:rPr>
              <a:t>5</a:t>
            </a:r>
            <a:r>
              <a:rPr lang="en-US" sz="2400" dirty="0"/>
              <a:t> parts copper by weight: </a:t>
            </a:r>
          </a:p>
          <a:p>
            <a:pPr marL="1598" lvl="1" indent="0" algn="ctr">
              <a:spcBef>
                <a:spcPts val="1800"/>
              </a:spcBef>
              <a:buNone/>
            </a:pPr>
            <a:r>
              <a:rPr lang="en-US" sz="2400" dirty="0">
                <a:solidFill>
                  <a:srgbClr val="FF0000"/>
                </a:solidFill>
                <a:effectLst>
                  <a:outerShdw blurRad="38100" dist="38100" dir="2700000" algn="tl">
                    <a:srgbClr val="000000">
                      <a:alpha val="43137"/>
                    </a:srgbClr>
                  </a:outerShdw>
                </a:effectLst>
              </a:rPr>
              <a:t>Cu</a:t>
            </a:r>
            <a:r>
              <a:rPr lang="en-US" sz="2400" baseline="30000" dirty="0">
                <a:solidFill>
                  <a:srgbClr val="FF0000"/>
                </a:solidFill>
                <a:effectLst>
                  <a:outerShdw blurRad="38100" dist="38100" dir="2700000" algn="tl">
                    <a:srgbClr val="000000">
                      <a:alpha val="43137"/>
                    </a:srgbClr>
                  </a:outerShdw>
                </a:effectLst>
              </a:rPr>
              <a:t>+2</a:t>
            </a:r>
            <a:r>
              <a:rPr lang="en-US" sz="2400" dirty="0">
                <a:solidFill>
                  <a:srgbClr val="FF0000"/>
                </a:solidFill>
                <a:effectLst>
                  <a:outerShdw blurRad="38100" dist="38100" dir="2700000" algn="tl">
                    <a:srgbClr val="000000">
                      <a:alpha val="43137"/>
                    </a:srgbClr>
                  </a:outerShdw>
                </a:effectLst>
              </a:rPr>
              <a:t>(CO</a:t>
            </a:r>
            <a:r>
              <a:rPr lang="en-US" sz="2400" baseline="-25000" dirty="0">
                <a:solidFill>
                  <a:srgbClr val="FF0000"/>
                </a:solidFill>
                <a:effectLst>
                  <a:outerShdw blurRad="38100" dist="38100" dir="2700000" algn="tl">
                    <a:srgbClr val="000000">
                      <a:alpha val="43137"/>
                    </a:srgbClr>
                  </a:outerShdw>
                </a:effectLst>
              </a:rPr>
              <a:t>3</a:t>
            </a:r>
            <a:r>
              <a:rPr lang="en-US" sz="2400" dirty="0">
                <a:solidFill>
                  <a:srgbClr val="FF0000"/>
                </a:solidFill>
                <a:effectLst>
                  <a:outerShdw blurRad="38100" dist="38100" dir="2700000" algn="tl">
                    <a:srgbClr val="000000">
                      <a:alpha val="43137"/>
                    </a:srgbClr>
                  </a:outerShdw>
                </a:effectLst>
              </a:rPr>
              <a:t>)</a:t>
            </a:r>
            <a:r>
              <a:rPr lang="en-US" sz="2400" baseline="30000" dirty="0">
                <a:solidFill>
                  <a:srgbClr val="FF0000"/>
                </a:solidFill>
                <a:effectLst>
                  <a:outerShdw blurRad="38100" dist="38100" dir="2700000" algn="tl">
                    <a:srgbClr val="000000">
                      <a:alpha val="43137"/>
                    </a:srgbClr>
                  </a:outerShdw>
                </a:effectLst>
              </a:rPr>
              <a:t>-2 </a:t>
            </a:r>
            <a:r>
              <a:rPr lang="en-US" sz="2400" dirty="0">
                <a:solidFill>
                  <a:srgbClr val="FF0000"/>
                </a:solidFill>
                <a:effectLst>
                  <a:outerShdw blurRad="38100" dist="38100" dir="2700000" algn="tl">
                    <a:srgbClr val="000000">
                      <a:alpha val="43137"/>
                    </a:srgbClr>
                  </a:outerShdw>
                </a:effectLst>
              </a:rPr>
              <a:t>total mass of 124 g/mol </a:t>
            </a:r>
            <a:r>
              <a:rPr lang="en-US" sz="1600" dirty="0">
                <a:solidFill>
                  <a:srgbClr val="FF0000"/>
                </a:solidFill>
                <a:effectLst>
                  <a:outerShdw blurRad="38100" dist="38100" dir="2700000" algn="tl">
                    <a:srgbClr val="000000">
                      <a:alpha val="43137"/>
                    </a:srgbClr>
                  </a:outerShdw>
                </a:effectLst>
              </a:rPr>
              <a:t>(see periodic table)</a:t>
            </a:r>
          </a:p>
          <a:p>
            <a:pPr marL="1598" lvl="1" indent="0">
              <a:spcBef>
                <a:spcPts val="1800"/>
              </a:spcBef>
              <a:buNone/>
              <a:tabLst>
                <a:tab pos="2457450" algn="l"/>
                <a:tab pos="5486400" algn="l"/>
              </a:tabLst>
            </a:pPr>
            <a:r>
              <a:rPr lang="en-US" sz="2400" dirty="0"/>
              <a:t>Cu (~64 g/mol)	Carbon (12 g/mol)	Oxygen  3(16) = 48 g/mol</a:t>
            </a:r>
          </a:p>
          <a:p>
            <a:pPr marL="1598" lvl="1" indent="0">
              <a:spcBef>
                <a:spcPts val="1800"/>
              </a:spcBef>
              <a:buNone/>
              <a:tabLst>
                <a:tab pos="2800350" algn="l"/>
                <a:tab pos="6229350" algn="l"/>
              </a:tabLst>
            </a:pPr>
            <a:r>
              <a:rPr lang="en-US" sz="2400" dirty="0"/>
              <a:t>   </a:t>
            </a:r>
            <a:r>
              <a:rPr lang="en-US" sz="2400" dirty="0">
                <a:solidFill>
                  <a:srgbClr val="FF0000"/>
                </a:solidFill>
                <a:effectLst>
                  <a:outerShdw blurRad="38100" dist="38100" dir="2700000" algn="tl">
                    <a:srgbClr val="000000">
                      <a:alpha val="43137"/>
                    </a:srgbClr>
                  </a:outerShdw>
                </a:effectLst>
              </a:rPr>
              <a:t>64/124 = .5	12/124 = 0.1	48/124 = 0.4</a:t>
            </a:r>
          </a:p>
          <a:p>
            <a:pPr marL="1598" lvl="1" indent="0">
              <a:spcBef>
                <a:spcPts val="1800"/>
              </a:spcBef>
              <a:buNone/>
              <a:tabLst>
                <a:tab pos="2800350" algn="l"/>
                <a:tab pos="6229350" algn="l"/>
              </a:tabLst>
            </a:pPr>
            <a:r>
              <a:rPr lang="en-US" sz="2400" dirty="0">
                <a:solidFill>
                  <a:srgbClr val="FF0000"/>
                </a:solidFill>
                <a:effectLst>
                  <a:outerShdw blurRad="38100" dist="38100" dir="2700000" algn="tl">
                    <a:srgbClr val="000000">
                      <a:alpha val="43137"/>
                    </a:srgbClr>
                  </a:outerShdw>
                </a:effectLst>
              </a:rPr>
              <a:t>	0.1 : 0.4 : 0.5  = </a:t>
            </a:r>
            <a:r>
              <a:rPr lang="en-US" sz="3600" b="1" dirty="0">
                <a:solidFill>
                  <a:srgbClr val="00B050"/>
                </a:solidFill>
                <a:effectLst>
                  <a:outerShdw blurRad="38100" dist="38100" dir="2700000" algn="tl">
                    <a:srgbClr val="000000">
                      <a:alpha val="43137"/>
                    </a:srgbClr>
                  </a:outerShdw>
                </a:effectLst>
              </a:rPr>
              <a:t>1 : 4 : 5</a:t>
            </a:r>
          </a:p>
          <a:p>
            <a:pPr marL="265005" lvl="1" indent="-263407">
              <a:spcBef>
                <a:spcPts val="1800"/>
              </a:spcBef>
            </a:pPr>
            <a:r>
              <a:rPr lang="en-US" sz="2400" b="1" dirty="0">
                <a:solidFill>
                  <a:srgbClr val="5B8F22"/>
                </a:solidFill>
              </a:rPr>
              <a:t>Law of definite proportions</a:t>
            </a:r>
            <a:r>
              <a:rPr lang="en-US" sz="2400" dirty="0">
                <a:solidFill>
                  <a:srgbClr val="5B8F22"/>
                </a:solidFill>
              </a:rPr>
              <a:t>:</a:t>
            </a:r>
            <a:r>
              <a:rPr lang="en-US" sz="2400" dirty="0"/>
              <a:t> </a:t>
            </a:r>
            <a:r>
              <a:rPr lang="en-US" sz="2400" dirty="0">
                <a:solidFill>
                  <a:srgbClr val="0070C0"/>
                </a:solidFill>
              </a:rPr>
              <a:t>Copper, carbon, and oxygen will always combine in the same proportion to produce </a:t>
            </a:r>
            <a:r>
              <a:rPr lang="en-US" sz="2400" dirty="0">
                <a:solidFill>
                  <a:srgbClr val="FF0000"/>
                </a:solidFill>
                <a:effectLst>
                  <a:outerShdw blurRad="38100" dist="38100" dir="2700000" algn="tl">
                    <a:srgbClr val="000000">
                      <a:alpha val="43137"/>
                    </a:srgbClr>
                  </a:outerShdw>
                </a:effectLst>
              </a:rPr>
              <a:t>Cu</a:t>
            </a:r>
            <a:r>
              <a:rPr lang="en-US" sz="2400" baseline="30000" dirty="0">
                <a:solidFill>
                  <a:srgbClr val="FF0000"/>
                </a:solidFill>
                <a:effectLst>
                  <a:outerShdw blurRad="38100" dist="38100" dir="2700000" algn="tl">
                    <a:srgbClr val="000000">
                      <a:alpha val="43137"/>
                    </a:srgbClr>
                  </a:outerShdw>
                </a:effectLst>
              </a:rPr>
              <a:t>+2</a:t>
            </a:r>
            <a:r>
              <a:rPr lang="en-US" sz="2400" dirty="0">
                <a:solidFill>
                  <a:srgbClr val="FF0000"/>
                </a:solidFill>
                <a:effectLst>
                  <a:outerShdw blurRad="38100" dist="38100" dir="2700000" algn="tl">
                    <a:srgbClr val="000000">
                      <a:alpha val="43137"/>
                    </a:srgbClr>
                  </a:outerShdw>
                </a:effectLst>
              </a:rPr>
              <a:t>(CO</a:t>
            </a:r>
            <a:r>
              <a:rPr lang="en-US" sz="2400" baseline="-25000" dirty="0">
                <a:solidFill>
                  <a:srgbClr val="FF0000"/>
                </a:solidFill>
                <a:effectLst>
                  <a:outerShdw blurRad="38100" dist="38100" dir="2700000" algn="tl">
                    <a:srgbClr val="000000">
                      <a:alpha val="43137"/>
                    </a:srgbClr>
                  </a:outerShdw>
                </a:effectLst>
              </a:rPr>
              <a:t>3</a:t>
            </a:r>
            <a:r>
              <a:rPr lang="en-US" sz="2400" dirty="0">
                <a:solidFill>
                  <a:srgbClr val="FF0000"/>
                </a:solidFill>
                <a:effectLst>
                  <a:outerShdw blurRad="38100" dist="38100" dir="2700000" algn="tl">
                    <a:srgbClr val="000000">
                      <a:alpha val="43137"/>
                    </a:srgbClr>
                  </a:outerShdw>
                </a:effectLst>
              </a:rPr>
              <a:t>)</a:t>
            </a:r>
            <a:r>
              <a:rPr lang="en-US" sz="2400" baseline="30000" dirty="0">
                <a:solidFill>
                  <a:srgbClr val="FF0000"/>
                </a:solidFill>
                <a:effectLst>
                  <a:outerShdw blurRad="38100" dist="38100" dir="2700000" algn="tl">
                    <a:srgbClr val="000000">
                      <a:alpha val="43137"/>
                    </a:srgbClr>
                  </a:outerShdw>
                </a:effectLst>
              </a:rPr>
              <a:t>-2</a:t>
            </a:r>
            <a:r>
              <a:rPr lang="en-US" sz="2400" dirty="0">
                <a:solidFill>
                  <a:srgbClr val="FF0000"/>
                </a:solidFill>
                <a:effectLst>
                  <a:outerShdw blurRad="38100" dist="38100" dir="2700000" algn="tl">
                    <a:srgbClr val="000000">
                      <a:alpha val="43137"/>
                    </a:srgbClr>
                  </a:outerShdw>
                </a:effectLst>
              </a:rPr>
              <a:t>.</a:t>
            </a:r>
            <a:endParaRPr lang="en-US" sz="2400" b="1" dirty="0">
              <a:solidFill>
                <a:srgbClr val="0070C0"/>
              </a:solidFill>
            </a:endParaRPr>
          </a:p>
        </p:txBody>
      </p:sp>
      <p:sp>
        <p:nvSpPr>
          <p:cNvPr id="2" name="Title 1"/>
          <p:cNvSpPr>
            <a:spLocks noGrp="1"/>
          </p:cNvSpPr>
          <p:nvPr>
            <p:ph type="title"/>
          </p:nvPr>
        </p:nvSpPr>
        <p:spPr>
          <a:xfrm>
            <a:off x="4" y="0"/>
            <a:ext cx="9143995" cy="1371600"/>
          </a:xfrm>
        </p:spPr>
        <p:txBody>
          <a:bodyPr/>
          <a:lstStyle/>
          <a:p>
            <a:pPr marL="0" indent="0"/>
            <a:r>
              <a:rPr lang="en-US" dirty="0">
                <a:solidFill>
                  <a:srgbClr val="FFFF00"/>
                </a:solidFill>
              </a:rPr>
              <a:t>The Law of Definite Proportions</a:t>
            </a:r>
          </a:p>
        </p:txBody>
      </p:sp>
      <p:pic>
        <p:nvPicPr>
          <p:cNvPr id="5" name="Picture 4">
            <a:extLst>
              <a:ext uri="{FF2B5EF4-FFF2-40B4-BE49-F238E27FC236}">
                <a16:creationId xmlns:a16="http://schemas.microsoft.com/office/drawing/2014/main" id="{F28EF8B6-5708-483E-BE9D-683FB1DF5F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57785"/>
            <a:ext cx="1143000" cy="1256030"/>
          </a:xfrm>
          <a:prstGeom prst="rect">
            <a:avLst/>
          </a:prstGeom>
          <a:noFill/>
          <a:ln>
            <a:noFill/>
          </a:ln>
          <a:effectLst/>
        </p:spPr>
      </p:pic>
    </p:spTree>
    <p:extLst>
      <p:ext uri="{BB962C8B-B14F-4D97-AF65-F5344CB8AC3E}">
        <p14:creationId xmlns:p14="http://schemas.microsoft.com/office/powerpoint/2010/main" val="350139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180110" y="1066800"/>
            <a:ext cx="8963890" cy="5029200"/>
          </a:xfrm>
          <a:ln/>
        </p:spPr>
        <p:txBody>
          <a:bodyPr anchor="t"/>
          <a:lstStyle/>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FF0000"/>
                </a:solidFill>
                <a:effectLst/>
              </a:rPr>
              <a:t>Example Set Up</a:t>
            </a:r>
            <a:r>
              <a:rPr lang="en-US" altLang="en-US" dirty="0">
                <a:solidFill>
                  <a:srgbClr val="000000"/>
                </a:solidFill>
                <a:effectLst/>
              </a:rPr>
              <a:t>:</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Magnesium sulfide (MgS) is composed of magnesium cations and sulfide anions.</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Use the periodic table and “molar” masses of the elements</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	Mg = ?</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	S = ?</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The Mg:S ratio of these masses is ?</a:t>
            </a:r>
          </a:p>
        </p:txBody>
      </p:sp>
      <p:sp>
        <p:nvSpPr>
          <p:cNvPr id="2" name="Rectangle 1"/>
          <p:cNvSpPr/>
          <p:nvPr/>
        </p:nvSpPr>
        <p:spPr>
          <a:xfrm>
            <a:off x="1295400" y="304800"/>
            <a:ext cx="6647974" cy="646331"/>
          </a:xfrm>
          <a:prstGeom prst="rect">
            <a:avLst/>
          </a:prstGeom>
        </p:spPr>
        <p:txBody>
          <a:bodyPr wrap="none">
            <a:spAutoFit/>
          </a:bodyPr>
          <a:lstStyle/>
          <a:p>
            <a:r>
              <a:rPr lang="en-US" sz="3600" dirty="0">
                <a:solidFill>
                  <a:srgbClr val="FFFF00"/>
                </a:solidFill>
              </a:rPr>
              <a:t>The Law of Definite Proportions</a:t>
            </a:r>
            <a:endParaRPr lang="en-US" sz="3600" dirty="0"/>
          </a:p>
        </p:txBody>
      </p:sp>
    </p:spTree>
    <p:extLst>
      <p:ext uri="{BB962C8B-B14F-4D97-AF65-F5344CB8AC3E}">
        <p14:creationId xmlns:p14="http://schemas.microsoft.com/office/powerpoint/2010/main" val="17360615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
                                            <p:txEl>
                                              <p:pRg st="0" end="0"/>
                                            </p:txEl>
                                          </p:spTgt>
                                        </p:tgtEl>
                                        <p:attrNameLst>
                                          <p:attrName>style.visibility</p:attrName>
                                        </p:attrNameLst>
                                      </p:cBhvr>
                                      <p:to>
                                        <p:strVal val="visible"/>
                                      </p:to>
                                    </p:set>
                                    <p:animEffect transition="in" filter="fade">
                                      <p:cBhvr>
                                        <p:cTn id="7" dur="500"/>
                                        <p:tgtEl>
                                          <p:spTgt spid="81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3">
                                            <p:txEl>
                                              <p:pRg st="1" end="1"/>
                                            </p:txEl>
                                          </p:spTgt>
                                        </p:tgtEl>
                                        <p:attrNameLst>
                                          <p:attrName>style.visibility</p:attrName>
                                        </p:attrNameLst>
                                      </p:cBhvr>
                                      <p:to>
                                        <p:strVal val="visible"/>
                                      </p:to>
                                    </p:set>
                                    <p:animEffect transition="in" filter="fade">
                                      <p:cBhvr>
                                        <p:cTn id="12" dur="500"/>
                                        <p:tgtEl>
                                          <p:spTgt spid="81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3">
                                            <p:txEl>
                                              <p:pRg st="2" end="2"/>
                                            </p:txEl>
                                          </p:spTgt>
                                        </p:tgtEl>
                                        <p:attrNameLst>
                                          <p:attrName>style.visibility</p:attrName>
                                        </p:attrNameLst>
                                      </p:cBhvr>
                                      <p:to>
                                        <p:strVal val="visible"/>
                                      </p:to>
                                    </p:set>
                                    <p:animEffect transition="in" filter="fade">
                                      <p:cBhvr>
                                        <p:cTn id="17" dur="500"/>
                                        <p:tgtEl>
                                          <p:spTgt spid="81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3">
                                            <p:txEl>
                                              <p:pRg st="3" end="3"/>
                                            </p:txEl>
                                          </p:spTgt>
                                        </p:tgtEl>
                                        <p:attrNameLst>
                                          <p:attrName>style.visibility</p:attrName>
                                        </p:attrNameLst>
                                      </p:cBhvr>
                                      <p:to>
                                        <p:strVal val="visible"/>
                                      </p:to>
                                    </p:set>
                                    <p:animEffect transition="in" filter="fade">
                                      <p:cBhvr>
                                        <p:cTn id="22" dur="500"/>
                                        <p:tgtEl>
                                          <p:spTgt spid="81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3">
                                            <p:txEl>
                                              <p:pRg st="4" end="4"/>
                                            </p:txEl>
                                          </p:spTgt>
                                        </p:tgtEl>
                                        <p:attrNameLst>
                                          <p:attrName>style.visibility</p:attrName>
                                        </p:attrNameLst>
                                      </p:cBhvr>
                                      <p:to>
                                        <p:strVal val="visible"/>
                                      </p:to>
                                    </p:set>
                                    <p:animEffect transition="in" filter="fade">
                                      <p:cBhvr>
                                        <p:cTn id="27" dur="500"/>
                                        <p:tgtEl>
                                          <p:spTgt spid="81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93">
                                            <p:txEl>
                                              <p:pRg st="5" end="5"/>
                                            </p:txEl>
                                          </p:spTgt>
                                        </p:tgtEl>
                                        <p:attrNameLst>
                                          <p:attrName>style.visibility</p:attrName>
                                        </p:attrNameLst>
                                      </p:cBhvr>
                                      <p:to>
                                        <p:strVal val="visible"/>
                                      </p:to>
                                    </p:set>
                                    <p:animEffect transition="in" filter="fade">
                                      <p:cBhvr>
                                        <p:cTn id="32" dur="500"/>
                                        <p:tgtEl>
                                          <p:spTgt spid="81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34" name="Rectangle 14"/>
          <p:cNvSpPr>
            <a:spLocks noChangeArrowheads="1"/>
          </p:cNvSpPr>
          <p:nvPr/>
        </p:nvSpPr>
        <p:spPr bwMode="auto">
          <a:xfrm>
            <a:off x="5699149" y="6423056"/>
            <a:ext cx="183159" cy="4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endParaRPr lang="en-US" altLang="en-US" dirty="0"/>
          </a:p>
        </p:txBody>
      </p:sp>
      <p:pic>
        <p:nvPicPr>
          <p:cNvPr id="5136" name="Picture 16" descr="CHEM12_cust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357" y="152400"/>
            <a:ext cx="7173911" cy="8953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E09AA17-DF46-476C-992B-4928838ADDAA}"/>
              </a:ext>
            </a:extLst>
          </p:cNvPr>
          <p:cNvPicPr>
            <a:picLocks noChangeAspect="1"/>
          </p:cNvPicPr>
          <p:nvPr/>
        </p:nvPicPr>
        <p:blipFill>
          <a:blip r:embed="rId4"/>
          <a:stretch>
            <a:fillRect/>
          </a:stretch>
        </p:blipFill>
        <p:spPr>
          <a:xfrm>
            <a:off x="51960" y="1131370"/>
            <a:ext cx="9117793" cy="5726539"/>
          </a:xfrm>
          <a:prstGeom prst="rect">
            <a:avLst/>
          </a:prstGeom>
        </p:spPr>
      </p:pic>
      <p:pic>
        <p:nvPicPr>
          <p:cNvPr id="5137" name="Picture 17" descr="CHEM12_thumbnai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69" y="91"/>
            <a:ext cx="1279525" cy="1665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03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180110" y="1066800"/>
            <a:ext cx="8963890" cy="5029200"/>
          </a:xfrm>
          <a:ln/>
        </p:spPr>
        <p:txBody>
          <a:bodyPr anchor="t"/>
          <a:lstStyle/>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FF0000"/>
                </a:solidFill>
                <a:effectLst/>
              </a:rPr>
              <a:t>Example Set Up</a:t>
            </a:r>
            <a:r>
              <a:rPr lang="en-US" altLang="en-US" dirty="0">
                <a:solidFill>
                  <a:srgbClr val="000000"/>
                </a:solidFill>
                <a:effectLst/>
              </a:rPr>
              <a:t>:</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Magnesium sulfide (MgS) is composed of magnesium cations and sulfide anions.</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Use the periodic table and “molar” masses of the elements</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	</a:t>
            </a:r>
            <a:r>
              <a:rPr lang="en-US" altLang="en-US" b="1" dirty="0">
                <a:solidFill>
                  <a:srgbClr val="FFFF00"/>
                </a:solidFill>
                <a:effectLst>
                  <a:outerShdw blurRad="38100" dist="38100" dir="2700000" algn="tl">
                    <a:srgbClr val="000000">
                      <a:alpha val="43137"/>
                    </a:srgbClr>
                  </a:outerShdw>
                </a:effectLst>
              </a:rPr>
              <a:t>Mg = 24.3 g/mol</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b="1" dirty="0">
                <a:solidFill>
                  <a:srgbClr val="FFFF00"/>
                </a:solidFill>
                <a:effectLst>
                  <a:outerShdw blurRad="38100" dist="38100" dir="2700000" algn="tl">
                    <a:srgbClr val="000000">
                      <a:alpha val="43137"/>
                    </a:srgbClr>
                  </a:outerShdw>
                </a:effectLst>
              </a:rPr>
              <a:t>	S = 32.1 g/mol</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The </a:t>
            </a:r>
            <a:r>
              <a:rPr lang="en-US" altLang="en-US" dirty="0" err="1">
                <a:solidFill>
                  <a:srgbClr val="000000"/>
                </a:solidFill>
                <a:effectLst/>
              </a:rPr>
              <a:t>Mg:S</a:t>
            </a:r>
            <a:r>
              <a:rPr lang="en-US" altLang="en-US" dirty="0">
                <a:solidFill>
                  <a:srgbClr val="000000"/>
                </a:solidFill>
                <a:effectLst/>
              </a:rPr>
              <a:t> ratio of these masses is 24.3/32.1 or </a:t>
            </a:r>
            <a:r>
              <a:rPr lang="en-US" altLang="en-US" sz="3200" dirty="0">
                <a:solidFill>
                  <a:srgbClr val="FF0000"/>
                </a:solidFill>
                <a:effectLst>
                  <a:outerShdw blurRad="38100" dist="38100" dir="2700000" algn="tl">
                    <a:srgbClr val="000000">
                      <a:alpha val="43137"/>
                    </a:srgbClr>
                  </a:outerShdw>
                </a:effectLst>
              </a:rPr>
              <a:t>0.757:1</a:t>
            </a:r>
            <a:r>
              <a:rPr lang="en-US" altLang="en-US" dirty="0">
                <a:solidFill>
                  <a:srgbClr val="000000"/>
                </a:solidFill>
                <a:effectLst/>
              </a:rPr>
              <a:t>; this ratio never changes. </a:t>
            </a:r>
          </a:p>
        </p:txBody>
      </p:sp>
      <p:sp>
        <p:nvSpPr>
          <p:cNvPr id="2" name="Rectangle 1"/>
          <p:cNvSpPr/>
          <p:nvPr/>
        </p:nvSpPr>
        <p:spPr>
          <a:xfrm>
            <a:off x="1295400" y="304800"/>
            <a:ext cx="6647974" cy="646331"/>
          </a:xfrm>
          <a:prstGeom prst="rect">
            <a:avLst/>
          </a:prstGeom>
        </p:spPr>
        <p:txBody>
          <a:bodyPr wrap="none">
            <a:spAutoFit/>
          </a:bodyPr>
          <a:lstStyle/>
          <a:p>
            <a:r>
              <a:rPr lang="en-US" sz="3600" dirty="0">
                <a:solidFill>
                  <a:srgbClr val="FFFF00"/>
                </a:solidFill>
              </a:rPr>
              <a:t>The Law of Definite Proportions</a:t>
            </a:r>
            <a:endParaRPr lang="en-US" sz="3600" dirty="0"/>
          </a:p>
        </p:txBody>
      </p:sp>
    </p:spTree>
    <p:extLst>
      <p:ext uri="{BB962C8B-B14F-4D97-AF65-F5344CB8AC3E}">
        <p14:creationId xmlns:p14="http://schemas.microsoft.com/office/powerpoint/2010/main" val="21882404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
                                            <p:txEl>
                                              <p:pRg st="3" end="3"/>
                                            </p:txEl>
                                          </p:spTgt>
                                        </p:tgtEl>
                                        <p:attrNameLst>
                                          <p:attrName>style.visibility</p:attrName>
                                        </p:attrNameLst>
                                      </p:cBhvr>
                                      <p:to>
                                        <p:strVal val="visible"/>
                                      </p:to>
                                    </p:set>
                                    <p:animEffect transition="in" filter="fade">
                                      <p:cBhvr>
                                        <p:cTn id="7" dur="500"/>
                                        <p:tgtEl>
                                          <p:spTgt spid="819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3">
                                            <p:txEl>
                                              <p:pRg st="4" end="4"/>
                                            </p:txEl>
                                          </p:spTgt>
                                        </p:tgtEl>
                                        <p:attrNameLst>
                                          <p:attrName>style.visibility</p:attrName>
                                        </p:attrNameLst>
                                      </p:cBhvr>
                                      <p:to>
                                        <p:strVal val="visible"/>
                                      </p:to>
                                    </p:set>
                                    <p:animEffect transition="in" filter="fade">
                                      <p:cBhvr>
                                        <p:cTn id="12" dur="500"/>
                                        <p:tgtEl>
                                          <p:spTgt spid="819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3">
                                            <p:txEl>
                                              <p:pRg st="5" end="5"/>
                                            </p:txEl>
                                          </p:spTgt>
                                        </p:tgtEl>
                                        <p:attrNameLst>
                                          <p:attrName>style.visibility</p:attrName>
                                        </p:attrNameLst>
                                      </p:cBhvr>
                                      <p:to>
                                        <p:strVal val="visible"/>
                                      </p:to>
                                    </p:set>
                                    <p:animEffect transition="in" filter="fade">
                                      <p:cBhvr>
                                        <p:cTn id="17" dur="500"/>
                                        <p:tgtEl>
                                          <p:spTgt spid="819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180110" y="1066800"/>
            <a:ext cx="8963890" cy="5029200"/>
          </a:xfrm>
          <a:ln/>
        </p:spPr>
        <p:txBody>
          <a:bodyPr anchor="t"/>
          <a:lstStyle/>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FF0000"/>
                </a:solidFill>
                <a:effectLst/>
              </a:rPr>
              <a:t>Example</a:t>
            </a:r>
            <a:r>
              <a:rPr lang="en-US" altLang="en-US" dirty="0">
                <a:solidFill>
                  <a:srgbClr val="000000"/>
                </a:solidFill>
                <a:effectLst/>
              </a:rPr>
              <a:t>:</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Magnesium sulfide (MgS) is composed of magnesium cations and sulfide anions.</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When a 100.00 g sample of magnesium sulfide is decomposed into its elements, 43.13 g of magnesium and 56.87 g of sulfur result.</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The Mg:S ratio of these masses is </a:t>
            </a:r>
            <a:r>
              <a:rPr lang="en-US" altLang="en-US" b="1" dirty="0">
                <a:solidFill>
                  <a:srgbClr val="00B050"/>
                </a:solidFill>
                <a:effectLst>
                  <a:outerShdw blurRad="38100" dist="38100" dir="2700000" algn="tl">
                    <a:srgbClr val="000000">
                      <a:alpha val="43137"/>
                    </a:srgbClr>
                  </a:outerShdw>
                </a:effectLst>
              </a:rPr>
              <a:t>43.13 / 56.87</a:t>
            </a:r>
            <a:r>
              <a:rPr lang="en-US" altLang="en-US" dirty="0">
                <a:solidFill>
                  <a:srgbClr val="000000"/>
                </a:solidFill>
                <a:effectLst/>
              </a:rPr>
              <a:t> or </a:t>
            </a:r>
            <a:r>
              <a:rPr lang="en-US" altLang="en-US" sz="3200" dirty="0">
                <a:solidFill>
                  <a:srgbClr val="FF0000"/>
                </a:solidFill>
                <a:effectLst/>
              </a:rPr>
              <a:t>0.758 : 1</a:t>
            </a:r>
            <a:r>
              <a:rPr lang="en-US" altLang="en-US" dirty="0">
                <a:solidFill>
                  <a:srgbClr val="000000"/>
                </a:solidFill>
                <a:effectLst/>
              </a:rPr>
              <a:t>; this ratio never changes. </a:t>
            </a:r>
          </a:p>
          <a:p>
            <a:pPr marL="111125" lvl="1" eaLnBrk="0" hangingPunct="0">
              <a:spcBef>
                <a:spcPts val="18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Magnesium sulfide obeys the Law of Definite Proportions, which states that in samples of any chemical compound, the masses of the elements are always in the same proportions.</a:t>
            </a:r>
          </a:p>
        </p:txBody>
      </p:sp>
      <p:sp>
        <p:nvSpPr>
          <p:cNvPr id="2" name="Rectangle 1"/>
          <p:cNvSpPr/>
          <p:nvPr/>
        </p:nvSpPr>
        <p:spPr>
          <a:xfrm>
            <a:off x="1295400" y="304800"/>
            <a:ext cx="6647974" cy="646331"/>
          </a:xfrm>
          <a:prstGeom prst="rect">
            <a:avLst/>
          </a:prstGeom>
        </p:spPr>
        <p:txBody>
          <a:bodyPr wrap="none">
            <a:spAutoFit/>
          </a:bodyPr>
          <a:lstStyle/>
          <a:p>
            <a:r>
              <a:rPr lang="en-US" sz="3600" dirty="0">
                <a:solidFill>
                  <a:srgbClr val="FFFF00"/>
                </a:solidFill>
              </a:rPr>
              <a:t>The Law of Definite Proportions</a:t>
            </a:r>
            <a:endParaRPr lang="en-US" sz="3600" dirty="0"/>
          </a:p>
        </p:txBody>
      </p:sp>
    </p:spTree>
    <p:extLst>
      <p:ext uri="{BB962C8B-B14F-4D97-AF65-F5344CB8AC3E}">
        <p14:creationId xmlns:p14="http://schemas.microsoft.com/office/powerpoint/2010/main" val="37140803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3">
                                            <p:txEl>
                                              <p:pRg st="2" end="2"/>
                                            </p:txEl>
                                          </p:spTgt>
                                        </p:tgtEl>
                                        <p:attrNameLst>
                                          <p:attrName>style.visibility</p:attrName>
                                        </p:attrNameLst>
                                      </p:cBhvr>
                                      <p:to>
                                        <p:strVal val="visible"/>
                                      </p:to>
                                    </p:set>
                                    <p:animEffect transition="in" filter="fade">
                                      <p:cBhvr>
                                        <p:cTn id="7" dur="500"/>
                                        <p:tgtEl>
                                          <p:spTgt spid="819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3">
                                            <p:txEl>
                                              <p:pRg st="3" end="3"/>
                                            </p:txEl>
                                          </p:spTgt>
                                        </p:tgtEl>
                                        <p:attrNameLst>
                                          <p:attrName>style.visibility</p:attrName>
                                        </p:attrNameLst>
                                      </p:cBhvr>
                                      <p:to>
                                        <p:strVal val="visible"/>
                                      </p:to>
                                    </p:set>
                                    <p:animEffect transition="in" filter="fade">
                                      <p:cBhvr>
                                        <p:cTn id="12" dur="500"/>
                                        <p:tgtEl>
                                          <p:spTgt spid="819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3">
                                            <p:txEl>
                                              <p:pRg st="4" end="4"/>
                                            </p:txEl>
                                          </p:spTgt>
                                        </p:tgtEl>
                                        <p:attrNameLst>
                                          <p:attrName>style.visibility</p:attrName>
                                        </p:attrNameLst>
                                      </p:cBhvr>
                                      <p:to>
                                        <p:strVal val="visible"/>
                                      </p:to>
                                    </p:set>
                                    <p:animEffect transition="in" filter="fade">
                                      <p:cBhvr>
                                        <p:cTn id="17" dur="500"/>
                                        <p:tgtEl>
                                          <p:spTgt spid="81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6928" y="1052991"/>
            <a:ext cx="9150927" cy="5576409"/>
          </a:xfrm>
          <a:ln/>
        </p:spPr>
        <p:txBody>
          <a:bodyPr anchor="t"/>
          <a:lstStyle/>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sz="2600" dirty="0">
                <a:effectLst/>
              </a:rPr>
              <a:t>When </a:t>
            </a:r>
            <a:r>
              <a:rPr lang="en-US" sz="3600" dirty="0">
                <a:solidFill>
                  <a:srgbClr val="002060"/>
                </a:solidFill>
                <a:effectLst>
                  <a:outerShdw blurRad="38100" dist="38100" dir="2700000" algn="tl">
                    <a:srgbClr val="000000">
                      <a:alpha val="43137"/>
                    </a:srgbClr>
                  </a:outerShdw>
                </a:effectLst>
              </a:rPr>
              <a:t>one element </a:t>
            </a:r>
            <a:r>
              <a:rPr lang="en-US" sz="2600" dirty="0">
                <a:effectLst/>
              </a:rPr>
              <a:t>combines with another to form </a:t>
            </a:r>
            <a:r>
              <a:rPr lang="en-US" sz="2800" dirty="0">
                <a:solidFill>
                  <a:srgbClr val="002060"/>
                </a:solidFill>
                <a:effectLst>
                  <a:outerShdw blurRad="38100" dist="38100" dir="2700000" algn="tl">
                    <a:srgbClr val="000000">
                      <a:alpha val="43137"/>
                    </a:srgbClr>
                  </a:outerShdw>
                </a:effectLst>
              </a:rPr>
              <a:t>more than one compound</a:t>
            </a:r>
            <a:r>
              <a:rPr lang="en-US" sz="2600" dirty="0">
                <a:effectLst/>
              </a:rPr>
              <a:t>, the </a:t>
            </a:r>
            <a:r>
              <a:rPr lang="en-US" sz="2800" b="1" u="sng" dirty="0">
                <a:solidFill>
                  <a:srgbClr val="00B050"/>
                </a:solidFill>
                <a:effectLst>
                  <a:outerShdw blurRad="38100" dist="38100" dir="2700000" algn="tl">
                    <a:srgbClr val="000000">
                      <a:alpha val="43137"/>
                    </a:srgbClr>
                  </a:outerShdw>
                </a:effectLst>
              </a:rPr>
              <a:t>mass ratios</a:t>
            </a:r>
            <a:r>
              <a:rPr lang="en-US" sz="2800" dirty="0">
                <a:solidFill>
                  <a:srgbClr val="00B050"/>
                </a:solidFill>
                <a:effectLst>
                  <a:outerShdw blurRad="38100" dist="38100" dir="2700000" algn="tl">
                    <a:srgbClr val="000000">
                      <a:alpha val="43137"/>
                    </a:srgbClr>
                  </a:outerShdw>
                </a:effectLst>
              </a:rPr>
              <a:t> </a:t>
            </a:r>
            <a:r>
              <a:rPr lang="en-US" sz="2600" dirty="0">
                <a:effectLst/>
              </a:rPr>
              <a:t>of the elements in the compounds are simple whole numbers of each other.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600" dirty="0">
                <a:solidFill>
                  <a:srgbClr val="B54C8C"/>
                </a:solidFill>
                <a:effectLst/>
              </a:rPr>
              <a:t>Law of </a:t>
            </a:r>
            <a:r>
              <a:rPr lang="en-US" altLang="en-US" sz="3600" dirty="0">
                <a:solidFill>
                  <a:srgbClr val="00B0F0"/>
                </a:solidFill>
                <a:effectLst/>
              </a:rPr>
              <a:t>Definite Proportions </a:t>
            </a:r>
            <a:r>
              <a:rPr lang="en-US" altLang="en-US" sz="2600" dirty="0">
                <a:solidFill>
                  <a:srgbClr val="B54C8C"/>
                </a:solidFill>
                <a:effectLst/>
              </a:rPr>
              <a:t>compares S to O </a:t>
            </a:r>
            <a:r>
              <a:rPr lang="en-US" altLang="en-US" sz="4000" dirty="0">
                <a:solidFill>
                  <a:srgbClr val="00B0F0"/>
                </a:solidFill>
                <a:effectLst/>
              </a:rPr>
              <a:t>within</a:t>
            </a:r>
            <a:r>
              <a:rPr lang="en-US" altLang="en-US" sz="2600" dirty="0">
                <a:solidFill>
                  <a:srgbClr val="B54C8C"/>
                </a:solidFill>
                <a:effectLst/>
              </a:rPr>
              <a:t> EACH compound.</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sz="700" dirty="0">
              <a:solidFill>
                <a:srgbClr val="0070C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600" dirty="0">
                <a:solidFill>
                  <a:srgbClr val="0070C0"/>
                </a:solidFill>
                <a:effectLst/>
              </a:rPr>
              <a:t>Sulfate series SO</a:t>
            </a:r>
            <a:r>
              <a:rPr lang="en-US" altLang="en-US" sz="2600" baseline="-25000" dirty="0">
                <a:solidFill>
                  <a:srgbClr val="0070C0"/>
                </a:solidFill>
                <a:effectLst/>
              </a:rPr>
              <a:t>4</a:t>
            </a:r>
            <a:r>
              <a:rPr lang="en-US" altLang="en-US" sz="2600" baseline="30000" dirty="0">
                <a:solidFill>
                  <a:srgbClr val="0070C0"/>
                </a:solidFill>
                <a:effectLst/>
              </a:rPr>
              <a:t>-2</a:t>
            </a:r>
            <a:r>
              <a:rPr lang="en-US" altLang="en-US" sz="2600" dirty="0">
                <a:solidFill>
                  <a:srgbClr val="0070C0"/>
                </a:solidFill>
                <a:effectLst/>
              </a:rPr>
              <a:t>  … SO</a:t>
            </a:r>
            <a:r>
              <a:rPr lang="en-US" altLang="en-US" sz="2600" baseline="-25000" dirty="0">
                <a:solidFill>
                  <a:srgbClr val="0070C0"/>
                </a:solidFill>
                <a:effectLst/>
              </a:rPr>
              <a:t>5</a:t>
            </a:r>
            <a:r>
              <a:rPr lang="en-US" altLang="en-US" sz="2600" baseline="30000" dirty="0">
                <a:solidFill>
                  <a:srgbClr val="0070C0"/>
                </a:solidFill>
                <a:effectLst/>
              </a:rPr>
              <a:t>-2</a:t>
            </a:r>
            <a:r>
              <a:rPr lang="en-US" altLang="en-US" sz="2600" dirty="0">
                <a:solidFill>
                  <a:srgbClr val="0070C0"/>
                </a:solidFill>
                <a:effectLst/>
              </a:rPr>
              <a:t> , SO</a:t>
            </a:r>
            <a:r>
              <a:rPr lang="en-US" altLang="en-US" sz="2600" baseline="-25000" dirty="0">
                <a:solidFill>
                  <a:srgbClr val="0070C0"/>
                </a:solidFill>
                <a:effectLst/>
              </a:rPr>
              <a:t>4</a:t>
            </a:r>
            <a:r>
              <a:rPr lang="en-US" altLang="en-US" sz="2600" baseline="30000" dirty="0">
                <a:solidFill>
                  <a:srgbClr val="0070C0"/>
                </a:solidFill>
                <a:effectLst/>
              </a:rPr>
              <a:t>-2</a:t>
            </a:r>
            <a:r>
              <a:rPr lang="en-US" altLang="en-US" sz="2600" dirty="0">
                <a:solidFill>
                  <a:srgbClr val="0070C0"/>
                </a:solidFill>
                <a:effectLst/>
              </a:rPr>
              <a:t> , SO</a:t>
            </a:r>
            <a:r>
              <a:rPr lang="en-US" altLang="en-US" sz="2600" baseline="-25000" dirty="0">
                <a:solidFill>
                  <a:srgbClr val="0070C0"/>
                </a:solidFill>
                <a:effectLst/>
              </a:rPr>
              <a:t>3</a:t>
            </a:r>
            <a:r>
              <a:rPr lang="en-US" altLang="en-US" sz="2600" baseline="30000" dirty="0">
                <a:solidFill>
                  <a:srgbClr val="0070C0"/>
                </a:solidFill>
                <a:effectLst/>
              </a:rPr>
              <a:t>-2</a:t>
            </a:r>
            <a:r>
              <a:rPr lang="en-US" altLang="en-US" sz="2600" dirty="0">
                <a:solidFill>
                  <a:srgbClr val="0070C0"/>
                </a:solidFill>
                <a:effectLst/>
              </a:rPr>
              <a:t> , SO</a:t>
            </a:r>
            <a:r>
              <a:rPr lang="en-US" altLang="en-US" sz="2600" baseline="-25000" dirty="0">
                <a:solidFill>
                  <a:srgbClr val="0070C0"/>
                </a:solidFill>
                <a:effectLst/>
              </a:rPr>
              <a:t>2</a:t>
            </a:r>
            <a:r>
              <a:rPr lang="en-US" altLang="en-US" sz="2600" baseline="30000" dirty="0">
                <a:solidFill>
                  <a:srgbClr val="0070C0"/>
                </a:solidFill>
                <a:effectLst/>
              </a:rPr>
              <a:t>-2</a:t>
            </a:r>
            <a:r>
              <a:rPr lang="en-US" altLang="en-US" sz="2600" dirty="0">
                <a:solidFill>
                  <a:srgbClr val="0070C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sz="2600" dirty="0">
              <a:solidFill>
                <a:srgbClr val="00B05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400" dirty="0">
                <a:solidFill>
                  <a:srgbClr val="00B050"/>
                </a:solidFill>
                <a:effectLst/>
              </a:rPr>
              <a:t>Law of </a:t>
            </a:r>
            <a:r>
              <a:rPr lang="en-US" altLang="en-US" sz="3600" dirty="0">
                <a:solidFill>
                  <a:srgbClr val="B54C8C"/>
                </a:solidFill>
                <a:effectLst/>
              </a:rPr>
              <a:t>Multiple Proportions </a:t>
            </a:r>
            <a:r>
              <a:rPr lang="en-US" altLang="en-US" sz="2600" dirty="0">
                <a:solidFill>
                  <a:srgbClr val="00B050"/>
                </a:solidFill>
                <a:effectLst/>
              </a:rPr>
              <a:t>compares the amount of “Oxygen” </a:t>
            </a:r>
            <a:r>
              <a:rPr lang="en-US" altLang="en-US" sz="4000" dirty="0">
                <a:solidFill>
                  <a:srgbClr val="B54C8C"/>
                </a:solidFill>
                <a:effectLst>
                  <a:outerShdw blurRad="38100" dist="38100" dir="2700000" algn="tl">
                    <a:srgbClr val="000000">
                      <a:alpha val="43137"/>
                    </a:srgbClr>
                  </a:outerShdw>
                </a:effectLst>
              </a:rPr>
              <a:t>BETWEEN</a:t>
            </a:r>
            <a:r>
              <a:rPr lang="en-US" altLang="en-US" sz="2600" dirty="0">
                <a:solidFill>
                  <a:srgbClr val="00B050"/>
                </a:solidFill>
                <a:effectLst/>
              </a:rPr>
              <a:t> each compound.</a:t>
            </a:r>
            <a:endParaRPr lang="en-US" altLang="en-US" sz="2600" dirty="0">
              <a:solidFill>
                <a:srgbClr val="FF0000"/>
              </a:solidFill>
              <a:effectLst/>
            </a:endParaRPr>
          </a:p>
        </p:txBody>
      </p:sp>
      <p:sp>
        <p:nvSpPr>
          <p:cNvPr id="12291" name="Text Box 3"/>
          <p:cNvSpPr txBox="1">
            <a:spLocks noChangeArrowheads="1"/>
          </p:cNvSpPr>
          <p:nvPr/>
        </p:nvSpPr>
        <p:spPr bwMode="auto">
          <a:xfrm>
            <a:off x="533400" y="152400"/>
            <a:ext cx="8153400" cy="592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223" tIns="46411" rIns="89223" bIns="4641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spcBef>
                <a:spcPts val="700"/>
              </a:spcBef>
            </a:pPr>
            <a:r>
              <a:rPr lang="en-US" altLang="en-US" sz="3600" b="1" i="0" dirty="0">
                <a:solidFill>
                  <a:srgbClr val="FFC000"/>
                </a:solidFill>
              </a:rPr>
              <a:t>Law of Multiple Proportions (Dalton)</a:t>
            </a:r>
          </a:p>
        </p:txBody>
      </p:sp>
      <p:sp>
        <p:nvSpPr>
          <p:cNvPr id="2" name="Left Bracket 1">
            <a:extLst>
              <a:ext uri="{FF2B5EF4-FFF2-40B4-BE49-F238E27FC236}">
                <a16:creationId xmlns:a16="http://schemas.microsoft.com/office/drawing/2014/main" id="{55998DA7-70DA-4338-9415-5BD38C16D9B7}"/>
              </a:ext>
            </a:extLst>
          </p:cNvPr>
          <p:cNvSpPr/>
          <p:nvPr/>
        </p:nvSpPr>
        <p:spPr bwMode="auto">
          <a:xfrm rot="5400000">
            <a:off x="2400300" y="4000500"/>
            <a:ext cx="228600" cy="304800"/>
          </a:xfrm>
          <a:prstGeom prst="leftBracke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rgbClr val="00B0F0"/>
              </a:solidFill>
              <a:effectLst/>
              <a:latin typeface="Arial" panose="020B0604020202020204" pitchFamily="34" charset="0"/>
              <a:ea typeface="ＭＳ Ｐゴシック" panose="020B0600070205080204" pitchFamily="34" charset="-128"/>
            </a:endParaRPr>
          </a:p>
        </p:txBody>
      </p:sp>
      <p:sp>
        <p:nvSpPr>
          <p:cNvPr id="5" name="Left Bracket 4">
            <a:extLst>
              <a:ext uri="{FF2B5EF4-FFF2-40B4-BE49-F238E27FC236}">
                <a16:creationId xmlns:a16="http://schemas.microsoft.com/office/drawing/2014/main" id="{5EFF5C3B-B92A-4B62-96C2-3C4E9B96EDC3}"/>
              </a:ext>
            </a:extLst>
          </p:cNvPr>
          <p:cNvSpPr/>
          <p:nvPr/>
        </p:nvSpPr>
        <p:spPr bwMode="auto">
          <a:xfrm rot="16200000">
            <a:off x="4596765" y="4291965"/>
            <a:ext cx="255270" cy="1066800"/>
          </a:xfrm>
          <a:prstGeom prst="leftBracke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6" name="Left Bracket 5">
            <a:extLst>
              <a:ext uri="{FF2B5EF4-FFF2-40B4-BE49-F238E27FC236}">
                <a16:creationId xmlns:a16="http://schemas.microsoft.com/office/drawing/2014/main" id="{1A976C0A-CAA8-4715-B090-30D218DDDA40}"/>
              </a:ext>
            </a:extLst>
          </p:cNvPr>
          <p:cNvSpPr/>
          <p:nvPr/>
        </p:nvSpPr>
        <p:spPr bwMode="auto">
          <a:xfrm rot="16200000">
            <a:off x="5701664" y="4330064"/>
            <a:ext cx="255271" cy="990600"/>
          </a:xfrm>
          <a:prstGeom prst="leftBracke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
        <p:nvSpPr>
          <p:cNvPr id="7" name="Left Bracket 6">
            <a:extLst>
              <a:ext uri="{FF2B5EF4-FFF2-40B4-BE49-F238E27FC236}">
                <a16:creationId xmlns:a16="http://schemas.microsoft.com/office/drawing/2014/main" id="{603E0005-B453-46AF-B81B-998817F68E2B}"/>
              </a:ext>
            </a:extLst>
          </p:cNvPr>
          <p:cNvSpPr/>
          <p:nvPr/>
        </p:nvSpPr>
        <p:spPr bwMode="auto">
          <a:xfrm rot="16200000">
            <a:off x="6806565" y="4291965"/>
            <a:ext cx="255270" cy="1066800"/>
          </a:xfrm>
          <a:prstGeom prst="leftBracke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159012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500"/>
                                        <p:tgtEl>
                                          <p:spTgt spid="12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9">
                                            <p:txEl>
                                              <p:pRg st="1" end="1"/>
                                            </p:txEl>
                                          </p:spTgt>
                                        </p:tgtEl>
                                        <p:attrNameLst>
                                          <p:attrName>style.visibility</p:attrName>
                                        </p:attrNameLst>
                                      </p:cBhvr>
                                      <p:to>
                                        <p:strVal val="visible"/>
                                      </p:to>
                                    </p:set>
                                    <p:animEffect transition="in" filter="fade">
                                      <p:cBhvr>
                                        <p:cTn id="12" dur="500"/>
                                        <p:tgtEl>
                                          <p:spTgt spid="122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9">
                                            <p:txEl>
                                              <p:pRg st="3" end="3"/>
                                            </p:txEl>
                                          </p:spTgt>
                                        </p:tgtEl>
                                        <p:attrNameLst>
                                          <p:attrName>style.visibility</p:attrName>
                                        </p:attrNameLst>
                                      </p:cBhvr>
                                      <p:to>
                                        <p:strVal val="visible"/>
                                      </p:to>
                                    </p:set>
                                    <p:animEffect transition="in" filter="fade">
                                      <p:cBhvr>
                                        <p:cTn id="17" dur="500"/>
                                        <p:tgtEl>
                                          <p:spTgt spid="1228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89">
                                            <p:txEl>
                                              <p:pRg st="5" end="5"/>
                                            </p:txEl>
                                          </p:spTgt>
                                        </p:tgtEl>
                                        <p:attrNameLst>
                                          <p:attrName>style.visibility</p:attrName>
                                        </p:attrNameLst>
                                      </p:cBhvr>
                                      <p:to>
                                        <p:strVal val="visible"/>
                                      </p:to>
                                    </p:set>
                                    <p:animEffect transition="in" filter="fade">
                                      <p:cBhvr>
                                        <p:cTn id="27" dur="500"/>
                                        <p:tgtEl>
                                          <p:spTgt spid="12289">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6928" y="976791"/>
            <a:ext cx="9150927" cy="5576409"/>
          </a:xfrm>
          <a:ln/>
        </p:spPr>
        <p:txBody>
          <a:bodyPr anchor="t"/>
          <a:lstStyle/>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sz="2600" dirty="0">
                <a:effectLst/>
              </a:rPr>
              <a:t>When </a:t>
            </a:r>
            <a:r>
              <a:rPr lang="en-US" sz="2600" dirty="0">
                <a:solidFill>
                  <a:srgbClr val="002060"/>
                </a:solidFill>
                <a:effectLst>
                  <a:outerShdw blurRad="38100" dist="38100" dir="2700000" algn="tl">
                    <a:srgbClr val="000000">
                      <a:alpha val="43137"/>
                    </a:srgbClr>
                  </a:outerShdw>
                </a:effectLst>
              </a:rPr>
              <a:t>one element </a:t>
            </a:r>
            <a:r>
              <a:rPr lang="en-US" sz="2600" dirty="0">
                <a:effectLst/>
              </a:rPr>
              <a:t>combines with another to form </a:t>
            </a:r>
            <a:r>
              <a:rPr lang="en-US" sz="2600" dirty="0">
                <a:solidFill>
                  <a:srgbClr val="002060"/>
                </a:solidFill>
                <a:effectLst>
                  <a:outerShdw blurRad="38100" dist="38100" dir="2700000" algn="tl">
                    <a:srgbClr val="000000">
                      <a:alpha val="43137"/>
                    </a:srgbClr>
                  </a:outerShdw>
                </a:effectLst>
              </a:rPr>
              <a:t>more than one compound</a:t>
            </a:r>
            <a:r>
              <a:rPr lang="en-US" sz="2600" dirty="0">
                <a:effectLst/>
              </a:rPr>
              <a:t>, the </a:t>
            </a:r>
            <a:r>
              <a:rPr lang="en-US" sz="2600" b="1" u="sng" dirty="0">
                <a:solidFill>
                  <a:srgbClr val="00B050"/>
                </a:solidFill>
                <a:effectLst>
                  <a:outerShdw blurRad="38100" dist="38100" dir="2700000" algn="tl">
                    <a:srgbClr val="000000">
                      <a:alpha val="43137"/>
                    </a:srgbClr>
                  </a:outerShdw>
                </a:effectLst>
              </a:rPr>
              <a:t>mass ratios</a:t>
            </a:r>
            <a:r>
              <a:rPr lang="en-US" sz="2600" dirty="0">
                <a:solidFill>
                  <a:srgbClr val="00B050"/>
                </a:solidFill>
                <a:effectLst>
                  <a:outerShdw blurRad="38100" dist="38100" dir="2700000" algn="tl">
                    <a:srgbClr val="000000">
                      <a:alpha val="43137"/>
                    </a:srgbClr>
                  </a:outerShdw>
                </a:effectLst>
              </a:rPr>
              <a:t> </a:t>
            </a:r>
            <a:r>
              <a:rPr lang="en-US" sz="2600" dirty="0">
                <a:effectLst/>
              </a:rPr>
              <a:t>of the elements in the compounds are simple whole numbers of each other.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sz="2600" dirty="0">
              <a:solidFill>
                <a:srgbClr val="0070C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600" dirty="0">
                <a:solidFill>
                  <a:srgbClr val="0070C0"/>
                </a:solidFill>
                <a:effectLst/>
              </a:rPr>
              <a:t>Phosphate series PO</a:t>
            </a:r>
            <a:r>
              <a:rPr lang="en-US" altLang="en-US" sz="2600" baseline="-25000" dirty="0">
                <a:solidFill>
                  <a:srgbClr val="0070C0"/>
                </a:solidFill>
                <a:effectLst/>
              </a:rPr>
              <a:t>4</a:t>
            </a:r>
            <a:r>
              <a:rPr lang="en-US" altLang="en-US" sz="2600" baseline="30000" dirty="0">
                <a:solidFill>
                  <a:srgbClr val="0070C0"/>
                </a:solidFill>
                <a:effectLst/>
              </a:rPr>
              <a:t>-3</a:t>
            </a:r>
            <a:r>
              <a:rPr lang="en-US" altLang="en-US" sz="2600" dirty="0">
                <a:solidFill>
                  <a:srgbClr val="0070C0"/>
                </a:solidFill>
                <a:effectLst/>
              </a:rPr>
              <a:t>  … PO</a:t>
            </a:r>
            <a:r>
              <a:rPr lang="en-US" altLang="en-US" sz="2600" baseline="-25000" dirty="0">
                <a:solidFill>
                  <a:srgbClr val="0070C0"/>
                </a:solidFill>
                <a:effectLst/>
              </a:rPr>
              <a:t>5</a:t>
            </a:r>
            <a:r>
              <a:rPr lang="en-US" altLang="en-US" sz="2600" baseline="30000" dirty="0">
                <a:solidFill>
                  <a:srgbClr val="0070C0"/>
                </a:solidFill>
                <a:effectLst/>
              </a:rPr>
              <a:t>-3</a:t>
            </a:r>
            <a:r>
              <a:rPr lang="en-US" altLang="en-US" sz="2600" dirty="0">
                <a:solidFill>
                  <a:srgbClr val="0070C0"/>
                </a:solidFill>
                <a:effectLst/>
              </a:rPr>
              <a:t> , PO</a:t>
            </a:r>
            <a:r>
              <a:rPr lang="en-US" altLang="en-US" sz="2600" baseline="-25000" dirty="0">
                <a:solidFill>
                  <a:srgbClr val="0070C0"/>
                </a:solidFill>
                <a:effectLst/>
              </a:rPr>
              <a:t>4</a:t>
            </a:r>
            <a:r>
              <a:rPr lang="en-US" altLang="en-US" sz="2600" baseline="30000" dirty="0">
                <a:solidFill>
                  <a:srgbClr val="0070C0"/>
                </a:solidFill>
                <a:effectLst/>
              </a:rPr>
              <a:t>-3</a:t>
            </a:r>
            <a:r>
              <a:rPr lang="en-US" altLang="en-US" sz="2600" dirty="0">
                <a:solidFill>
                  <a:srgbClr val="0070C0"/>
                </a:solidFill>
                <a:effectLst/>
              </a:rPr>
              <a:t> , PO</a:t>
            </a:r>
            <a:r>
              <a:rPr lang="en-US" altLang="en-US" sz="2600" baseline="-25000" dirty="0">
                <a:solidFill>
                  <a:srgbClr val="0070C0"/>
                </a:solidFill>
                <a:effectLst/>
              </a:rPr>
              <a:t>3</a:t>
            </a:r>
            <a:r>
              <a:rPr lang="en-US" altLang="en-US" sz="2600" baseline="30000" dirty="0">
                <a:solidFill>
                  <a:srgbClr val="0070C0"/>
                </a:solidFill>
                <a:effectLst/>
              </a:rPr>
              <a:t>-3</a:t>
            </a:r>
            <a:r>
              <a:rPr lang="en-US" altLang="en-US" sz="2600" dirty="0">
                <a:solidFill>
                  <a:srgbClr val="0070C0"/>
                </a:solidFill>
                <a:effectLst/>
              </a:rPr>
              <a:t> , PO</a:t>
            </a:r>
            <a:r>
              <a:rPr lang="en-US" altLang="en-US" sz="2600" baseline="-25000" dirty="0">
                <a:solidFill>
                  <a:srgbClr val="0070C0"/>
                </a:solidFill>
                <a:effectLst/>
              </a:rPr>
              <a:t>2</a:t>
            </a:r>
            <a:r>
              <a:rPr lang="en-US" altLang="en-US" sz="2600" baseline="30000" dirty="0">
                <a:solidFill>
                  <a:srgbClr val="0070C0"/>
                </a:solidFill>
                <a:effectLst/>
              </a:rPr>
              <a:t>-3</a:t>
            </a:r>
            <a:r>
              <a:rPr lang="en-US" altLang="en-US" sz="2600" dirty="0">
                <a:solidFill>
                  <a:srgbClr val="0070C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600" dirty="0">
                <a:solidFill>
                  <a:srgbClr val="0070C0"/>
                </a:solidFill>
                <a:effectLst/>
              </a:rPr>
              <a:t>Chlorate series ClO</a:t>
            </a:r>
            <a:r>
              <a:rPr lang="en-US" altLang="en-US" sz="2600" baseline="-25000" dirty="0">
                <a:solidFill>
                  <a:srgbClr val="0070C0"/>
                </a:solidFill>
                <a:effectLst/>
              </a:rPr>
              <a:t>3</a:t>
            </a:r>
            <a:r>
              <a:rPr lang="en-US" altLang="en-US" sz="2600" baseline="30000" dirty="0">
                <a:solidFill>
                  <a:srgbClr val="0070C0"/>
                </a:solidFill>
                <a:effectLst/>
              </a:rPr>
              <a:t>-1</a:t>
            </a:r>
            <a:r>
              <a:rPr lang="en-US" altLang="en-US" sz="2600" dirty="0">
                <a:solidFill>
                  <a:srgbClr val="0070C0"/>
                </a:solidFill>
                <a:effectLst/>
              </a:rPr>
              <a:t>  … ClO</a:t>
            </a:r>
            <a:r>
              <a:rPr lang="en-US" altLang="en-US" sz="2600" baseline="-25000" dirty="0">
                <a:solidFill>
                  <a:srgbClr val="0070C0"/>
                </a:solidFill>
                <a:effectLst/>
              </a:rPr>
              <a:t>4</a:t>
            </a:r>
            <a:r>
              <a:rPr lang="en-US" altLang="en-US" sz="2600" baseline="30000" dirty="0">
                <a:solidFill>
                  <a:srgbClr val="0070C0"/>
                </a:solidFill>
                <a:effectLst/>
              </a:rPr>
              <a:t>-1</a:t>
            </a:r>
            <a:r>
              <a:rPr lang="en-US" altLang="en-US" sz="2600" dirty="0">
                <a:solidFill>
                  <a:srgbClr val="0070C0"/>
                </a:solidFill>
                <a:effectLst/>
              </a:rPr>
              <a:t> , ClO</a:t>
            </a:r>
            <a:r>
              <a:rPr lang="en-US" altLang="en-US" sz="2600" baseline="-25000" dirty="0">
                <a:solidFill>
                  <a:srgbClr val="0070C0"/>
                </a:solidFill>
                <a:effectLst/>
              </a:rPr>
              <a:t>3</a:t>
            </a:r>
            <a:r>
              <a:rPr lang="en-US" altLang="en-US" sz="2600" baseline="30000" dirty="0">
                <a:solidFill>
                  <a:srgbClr val="0070C0"/>
                </a:solidFill>
                <a:effectLst/>
              </a:rPr>
              <a:t>-1</a:t>
            </a:r>
            <a:r>
              <a:rPr lang="en-US" altLang="en-US" sz="2600" dirty="0">
                <a:solidFill>
                  <a:srgbClr val="0070C0"/>
                </a:solidFill>
                <a:effectLst/>
              </a:rPr>
              <a:t> , ClO</a:t>
            </a:r>
            <a:r>
              <a:rPr lang="en-US" altLang="en-US" sz="2600" baseline="-25000" dirty="0">
                <a:solidFill>
                  <a:srgbClr val="0070C0"/>
                </a:solidFill>
                <a:effectLst/>
              </a:rPr>
              <a:t>2</a:t>
            </a:r>
            <a:r>
              <a:rPr lang="en-US" altLang="en-US" sz="2600" baseline="30000" dirty="0">
                <a:solidFill>
                  <a:srgbClr val="0070C0"/>
                </a:solidFill>
                <a:effectLst/>
              </a:rPr>
              <a:t>-1</a:t>
            </a:r>
            <a:r>
              <a:rPr lang="en-US" altLang="en-US" sz="2600" dirty="0">
                <a:solidFill>
                  <a:srgbClr val="0070C0"/>
                </a:solidFill>
                <a:effectLst/>
              </a:rPr>
              <a:t> , ClO</a:t>
            </a:r>
            <a:r>
              <a:rPr lang="en-US" altLang="en-US" sz="2600" baseline="30000" dirty="0">
                <a:solidFill>
                  <a:srgbClr val="0070C0"/>
                </a:solidFill>
                <a:effectLst/>
              </a:rPr>
              <a:t>-1</a:t>
            </a:r>
            <a:r>
              <a:rPr lang="en-US" altLang="en-US" sz="2600" dirty="0">
                <a:solidFill>
                  <a:srgbClr val="0070C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600" dirty="0">
                <a:solidFill>
                  <a:srgbClr val="0070C0"/>
                </a:solidFill>
                <a:effectLst/>
              </a:rPr>
              <a:t>Nitrate series NO</a:t>
            </a:r>
            <a:r>
              <a:rPr lang="en-US" altLang="en-US" sz="2600" baseline="-25000" dirty="0">
                <a:solidFill>
                  <a:srgbClr val="0070C0"/>
                </a:solidFill>
                <a:effectLst/>
              </a:rPr>
              <a:t>3</a:t>
            </a:r>
            <a:r>
              <a:rPr lang="en-US" altLang="en-US" sz="2600" baseline="30000" dirty="0">
                <a:solidFill>
                  <a:srgbClr val="0070C0"/>
                </a:solidFill>
                <a:effectLst/>
              </a:rPr>
              <a:t>-1</a:t>
            </a:r>
            <a:r>
              <a:rPr lang="en-US" altLang="en-US" sz="2600" dirty="0">
                <a:solidFill>
                  <a:srgbClr val="0070C0"/>
                </a:solidFill>
                <a:effectLst/>
              </a:rPr>
              <a:t>  … NO</a:t>
            </a:r>
            <a:r>
              <a:rPr lang="en-US" altLang="en-US" sz="2600" baseline="-25000" dirty="0">
                <a:solidFill>
                  <a:srgbClr val="0070C0"/>
                </a:solidFill>
                <a:effectLst/>
              </a:rPr>
              <a:t>4</a:t>
            </a:r>
            <a:r>
              <a:rPr lang="en-US" altLang="en-US" sz="2600" baseline="30000" dirty="0">
                <a:solidFill>
                  <a:srgbClr val="0070C0"/>
                </a:solidFill>
                <a:effectLst/>
              </a:rPr>
              <a:t>-1</a:t>
            </a:r>
            <a:r>
              <a:rPr lang="en-US" altLang="en-US" sz="2600" dirty="0">
                <a:solidFill>
                  <a:srgbClr val="0070C0"/>
                </a:solidFill>
                <a:effectLst/>
              </a:rPr>
              <a:t> , NO</a:t>
            </a:r>
            <a:r>
              <a:rPr lang="en-US" altLang="en-US" sz="2600" baseline="-25000" dirty="0">
                <a:solidFill>
                  <a:srgbClr val="0070C0"/>
                </a:solidFill>
                <a:effectLst/>
              </a:rPr>
              <a:t>3</a:t>
            </a:r>
            <a:r>
              <a:rPr lang="en-US" altLang="en-US" sz="2600" baseline="30000" dirty="0">
                <a:solidFill>
                  <a:srgbClr val="0070C0"/>
                </a:solidFill>
                <a:effectLst/>
              </a:rPr>
              <a:t>-1 </a:t>
            </a:r>
            <a:r>
              <a:rPr lang="en-US" altLang="en-US" sz="2600" dirty="0">
                <a:solidFill>
                  <a:srgbClr val="0070C0"/>
                </a:solidFill>
                <a:effectLst/>
              </a:rPr>
              <a:t>, NO</a:t>
            </a:r>
            <a:r>
              <a:rPr lang="en-US" altLang="en-US" sz="2600" baseline="-25000" dirty="0">
                <a:solidFill>
                  <a:srgbClr val="0070C0"/>
                </a:solidFill>
                <a:effectLst/>
              </a:rPr>
              <a:t>2</a:t>
            </a:r>
            <a:r>
              <a:rPr lang="en-US" altLang="en-US" sz="2600" baseline="30000" dirty="0">
                <a:solidFill>
                  <a:srgbClr val="0070C0"/>
                </a:solidFill>
                <a:effectLst/>
              </a:rPr>
              <a:t>-1</a:t>
            </a:r>
            <a:r>
              <a:rPr lang="en-US" altLang="en-US" sz="2600" dirty="0">
                <a:solidFill>
                  <a:srgbClr val="0070C0"/>
                </a:solidFill>
                <a:effectLst/>
              </a:rPr>
              <a:t> , NO</a:t>
            </a:r>
            <a:r>
              <a:rPr lang="en-US" altLang="en-US" sz="2600" baseline="30000" dirty="0">
                <a:solidFill>
                  <a:srgbClr val="0070C0"/>
                </a:solidFill>
                <a:effectLst/>
              </a:rPr>
              <a:t>-1</a:t>
            </a:r>
            <a:r>
              <a:rPr lang="en-US" altLang="en-US" sz="2600" dirty="0">
                <a:solidFill>
                  <a:srgbClr val="0070C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sz="2600" dirty="0">
              <a:solidFill>
                <a:srgbClr val="00B05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600" dirty="0">
                <a:solidFill>
                  <a:srgbClr val="00B050"/>
                </a:solidFill>
                <a:effectLst/>
              </a:rPr>
              <a:t>Consider the ratio of “Oxygen” </a:t>
            </a:r>
            <a:r>
              <a:rPr lang="en-US" altLang="en-US" sz="2600" dirty="0">
                <a:solidFill>
                  <a:srgbClr val="B54C8C"/>
                </a:solidFill>
                <a:effectLst>
                  <a:outerShdw blurRad="38100" dist="38100" dir="2700000" algn="tl">
                    <a:srgbClr val="000000">
                      <a:alpha val="43137"/>
                    </a:srgbClr>
                  </a:outerShdw>
                </a:effectLst>
              </a:rPr>
              <a:t>BETWEEN</a:t>
            </a:r>
            <a:r>
              <a:rPr lang="en-US" altLang="en-US" sz="2600" dirty="0">
                <a:solidFill>
                  <a:srgbClr val="00B050"/>
                </a:solidFill>
                <a:effectLst/>
              </a:rPr>
              <a:t> each compound.</a:t>
            </a:r>
            <a:endParaRPr lang="en-US" altLang="en-US" sz="2600" dirty="0">
              <a:solidFill>
                <a:srgbClr val="FF0000"/>
              </a:solidFill>
              <a:effectLst/>
            </a:endParaRPr>
          </a:p>
        </p:txBody>
      </p:sp>
      <p:sp>
        <p:nvSpPr>
          <p:cNvPr id="12291" name="Text Box 3"/>
          <p:cNvSpPr txBox="1">
            <a:spLocks noChangeArrowheads="1"/>
          </p:cNvSpPr>
          <p:nvPr/>
        </p:nvSpPr>
        <p:spPr bwMode="auto">
          <a:xfrm>
            <a:off x="533400" y="152400"/>
            <a:ext cx="8153400" cy="592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223" tIns="46411" rIns="89223" bIns="4641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spcBef>
                <a:spcPts val="700"/>
              </a:spcBef>
            </a:pPr>
            <a:r>
              <a:rPr lang="en-US" altLang="en-US" sz="3600" b="1" i="0" dirty="0">
                <a:solidFill>
                  <a:srgbClr val="FFC000"/>
                </a:solidFill>
              </a:rPr>
              <a:t>Law of Multiple Proportions (Dalton)</a:t>
            </a:r>
          </a:p>
        </p:txBody>
      </p:sp>
    </p:spTree>
    <p:extLst>
      <p:ext uri="{BB962C8B-B14F-4D97-AF65-F5344CB8AC3E}">
        <p14:creationId xmlns:p14="http://schemas.microsoft.com/office/powerpoint/2010/main" val="42089738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xEl>
                                              <p:pRg st="2" end="2"/>
                                            </p:txEl>
                                          </p:spTgt>
                                        </p:tgtEl>
                                        <p:attrNameLst>
                                          <p:attrName>style.visibility</p:attrName>
                                        </p:attrNameLst>
                                      </p:cBhvr>
                                      <p:to>
                                        <p:strVal val="visible"/>
                                      </p:to>
                                    </p:set>
                                    <p:animEffect transition="in" filter="fade">
                                      <p:cBhvr>
                                        <p:cTn id="7" dur="500"/>
                                        <p:tgtEl>
                                          <p:spTgt spid="1228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9">
                                            <p:txEl>
                                              <p:pRg st="3" end="3"/>
                                            </p:txEl>
                                          </p:spTgt>
                                        </p:tgtEl>
                                        <p:attrNameLst>
                                          <p:attrName>style.visibility</p:attrName>
                                        </p:attrNameLst>
                                      </p:cBhvr>
                                      <p:to>
                                        <p:strVal val="visible"/>
                                      </p:to>
                                    </p:set>
                                    <p:animEffect transition="in" filter="fade">
                                      <p:cBhvr>
                                        <p:cTn id="12" dur="500"/>
                                        <p:tgtEl>
                                          <p:spTgt spid="1228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9">
                                            <p:txEl>
                                              <p:pRg st="4" end="4"/>
                                            </p:txEl>
                                          </p:spTgt>
                                        </p:tgtEl>
                                        <p:attrNameLst>
                                          <p:attrName>style.visibility</p:attrName>
                                        </p:attrNameLst>
                                      </p:cBhvr>
                                      <p:to>
                                        <p:strVal val="visible"/>
                                      </p:to>
                                    </p:set>
                                    <p:animEffect transition="in" filter="fade">
                                      <p:cBhvr>
                                        <p:cTn id="17" dur="500"/>
                                        <p:tgtEl>
                                          <p:spTgt spid="1228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9">
                                            <p:txEl>
                                              <p:pRg st="6" end="6"/>
                                            </p:txEl>
                                          </p:spTgt>
                                        </p:tgtEl>
                                        <p:attrNameLst>
                                          <p:attrName>style.visibility</p:attrName>
                                        </p:attrNameLst>
                                      </p:cBhvr>
                                      <p:to>
                                        <p:strVal val="visible"/>
                                      </p:to>
                                    </p:set>
                                    <p:animEffect transition="in" filter="fade">
                                      <p:cBhvr>
                                        <p:cTn id="22" dur="500"/>
                                        <p:tgtEl>
                                          <p:spTgt spid="122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6927" y="976791"/>
            <a:ext cx="8922326" cy="5576409"/>
          </a:xfrm>
          <a:ln/>
        </p:spPr>
        <p:txBody>
          <a:bodyPr anchor="t"/>
          <a:lstStyle/>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sz="2800" dirty="0">
                <a:effectLst/>
              </a:rPr>
              <a:t>When two elements combine to form more than one compound, the </a:t>
            </a:r>
            <a:r>
              <a:rPr lang="en-US" sz="2800" b="1" u="sng" dirty="0">
                <a:solidFill>
                  <a:srgbClr val="00B050"/>
                </a:solidFill>
                <a:effectLst/>
              </a:rPr>
              <a:t>masses</a:t>
            </a:r>
            <a:r>
              <a:rPr lang="en-US" sz="2800" dirty="0">
                <a:effectLst/>
              </a:rPr>
              <a:t> of one element which combines with a fixed mass of the other element are in a </a:t>
            </a:r>
            <a:r>
              <a:rPr lang="en-US" sz="2800" b="1" u="sng" dirty="0">
                <a:solidFill>
                  <a:srgbClr val="00B050"/>
                </a:solidFill>
                <a:effectLst/>
              </a:rPr>
              <a:t>ratio of small whole numbers</a:t>
            </a:r>
            <a:r>
              <a:rPr lang="en-US" sz="2800" dirty="0">
                <a:effectLst/>
              </a:rPr>
              <a:t>.</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sz="2800" dirty="0">
              <a:solidFill>
                <a:srgbClr val="00000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800" dirty="0">
                <a:solidFill>
                  <a:srgbClr val="000000"/>
                </a:solidFill>
                <a:effectLst/>
              </a:rPr>
              <a:t>Two familiar compounds:</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B050"/>
                </a:solidFill>
                <a:effectLst/>
              </a:rPr>
              <a:t> </a:t>
            </a:r>
            <a:r>
              <a:rPr lang="en-US" altLang="en-US" sz="3600" dirty="0">
                <a:solidFill>
                  <a:srgbClr val="00B050"/>
                </a:solidFill>
                <a:effectLst/>
              </a:rPr>
              <a:t>water, H</a:t>
            </a:r>
            <a:r>
              <a:rPr lang="en-US" altLang="en-US" sz="3600" baseline="-25000" dirty="0">
                <a:solidFill>
                  <a:srgbClr val="00B050"/>
                </a:solidFill>
                <a:effectLst/>
              </a:rPr>
              <a:t>2</a:t>
            </a:r>
            <a:r>
              <a:rPr lang="en-US" altLang="en-US" sz="3600" dirty="0">
                <a:solidFill>
                  <a:srgbClr val="00B050"/>
                </a:solidFill>
                <a:effectLst/>
              </a:rPr>
              <a:t>O</a:t>
            </a:r>
            <a:r>
              <a:rPr lang="en-US" altLang="en-US" dirty="0">
                <a:solidFill>
                  <a:srgbClr val="00B050"/>
                </a:solidFill>
                <a:effectLst/>
              </a:rPr>
              <a:t> </a:t>
            </a:r>
            <a:r>
              <a:rPr lang="en-US" altLang="en-US" dirty="0">
                <a:solidFill>
                  <a:srgbClr val="000000"/>
                </a:solidFill>
                <a:effectLst/>
              </a:rPr>
              <a:t>and </a:t>
            </a:r>
            <a:r>
              <a:rPr lang="en-US" altLang="en-US" sz="4000" dirty="0">
                <a:solidFill>
                  <a:srgbClr val="7030A0"/>
                </a:solidFill>
                <a:effectLst/>
              </a:rPr>
              <a:t>hydrogen peroxide H</a:t>
            </a:r>
            <a:r>
              <a:rPr lang="en-US" altLang="en-US" sz="4000" baseline="-25000" dirty="0">
                <a:solidFill>
                  <a:srgbClr val="7030A0"/>
                </a:solidFill>
                <a:effectLst/>
              </a:rPr>
              <a:t>2</a:t>
            </a:r>
            <a:r>
              <a:rPr lang="en-US" altLang="en-US" sz="4000" dirty="0">
                <a:solidFill>
                  <a:srgbClr val="7030A0"/>
                </a:solidFill>
                <a:effectLst/>
              </a:rPr>
              <a:t>O</a:t>
            </a:r>
            <a:r>
              <a:rPr lang="en-US" altLang="en-US" sz="4000" baseline="-25000" dirty="0">
                <a:solidFill>
                  <a:srgbClr val="7030A0"/>
                </a:solidFill>
                <a:effectLst/>
              </a:rPr>
              <a:t>2</a:t>
            </a:r>
            <a:r>
              <a:rPr lang="en-US" altLang="en-US" dirty="0">
                <a:solidFill>
                  <a:srgbClr val="00000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800" dirty="0">
                <a:solidFill>
                  <a:srgbClr val="000000"/>
                </a:solidFill>
                <a:effectLst/>
              </a:rPr>
              <a:t>are formed from the </a:t>
            </a:r>
            <a:r>
              <a:rPr lang="en-US" altLang="en-US" sz="2800" dirty="0">
                <a:solidFill>
                  <a:srgbClr val="FF0000"/>
                </a:solidFill>
                <a:effectLst/>
              </a:rPr>
              <a:t>same two elements</a:t>
            </a:r>
            <a:r>
              <a:rPr lang="en-US" altLang="en-US" sz="2800" dirty="0">
                <a:solidFill>
                  <a:srgbClr val="00000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800" dirty="0">
                <a:solidFill>
                  <a:srgbClr val="0070C0"/>
                </a:solidFill>
                <a:effectLst/>
              </a:rPr>
              <a:t>Although these compounds are formed by the elements hydrogen and oxygen, they have different physical and chemical properties.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sz="2800" dirty="0">
              <a:solidFill>
                <a:srgbClr val="FF0000"/>
              </a:solidFill>
              <a:effectLst/>
            </a:endParaRPr>
          </a:p>
        </p:txBody>
      </p:sp>
      <p:sp>
        <p:nvSpPr>
          <p:cNvPr id="12291" name="Text Box 3"/>
          <p:cNvSpPr txBox="1">
            <a:spLocks noChangeArrowheads="1"/>
          </p:cNvSpPr>
          <p:nvPr/>
        </p:nvSpPr>
        <p:spPr bwMode="auto">
          <a:xfrm>
            <a:off x="533400" y="152400"/>
            <a:ext cx="8153400" cy="592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223" tIns="46411" rIns="89223" bIns="4641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spcBef>
                <a:spcPts val="700"/>
              </a:spcBef>
            </a:pPr>
            <a:r>
              <a:rPr lang="en-US" altLang="en-US" sz="3600" b="1" i="0" dirty="0">
                <a:solidFill>
                  <a:srgbClr val="FFC000"/>
                </a:solidFill>
              </a:rPr>
              <a:t>Law of Multiple Proportions (Dalton)</a:t>
            </a:r>
          </a:p>
        </p:txBody>
      </p:sp>
    </p:spTree>
    <p:extLst>
      <p:ext uri="{BB962C8B-B14F-4D97-AF65-F5344CB8AC3E}">
        <p14:creationId xmlns:p14="http://schemas.microsoft.com/office/powerpoint/2010/main" val="19942036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500"/>
                                        <p:tgtEl>
                                          <p:spTgt spid="12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9">
                                            <p:txEl>
                                              <p:pRg st="2" end="2"/>
                                            </p:txEl>
                                          </p:spTgt>
                                        </p:tgtEl>
                                        <p:attrNameLst>
                                          <p:attrName>style.visibility</p:attrName>
                                        </p:attrNameLst>
                                      </p:cBhvr>
                                      <p:to>
                                        <p:strVal val="visible"/>
                                      </p:to>
                                    </p:set>
                                    <p:animEffect transition="in" filter="fade">
                                      <p:cBhvr>
                                        <p:cTn id="12" dur="500"/>
                                        <p:tgtEl>
                                          <p:spTgt spid="122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9">
                                            <p:txEl>
                                              <p:pRg st="3" end="3"/>
                                            </p:txEl>
                                          </p:spTgt>
                                        </p:tgtEl>
                                        <p:attrNameLst>
                                          <p:attrName>style.visibility</p:attrName>
                                        </p:attrNameLst>
                                      </p:cBhvr>
                                      <p:to>
                                        <p:strVal val="visible"/>
                                      </p:to>
                                    </p:set>
                                    <p:animEffect transition="in" filter="fade">
                                      <p:cBhvr>
                                        <p:cTn id="17" dur="500"/>
                                        <p:tgtEl>
                                          <p:spTgt spid="12289">
                                            <p:txEl>
                                              <p:pRg st="3" end="3"/>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2289">
                                            <p:txEl>
                                              <p:pRg st="4" end="4"/>
                                            </p:txEl>
                                          </p:spTgt>
                                        </p:tgtEl>
                                        <p:attrNameLst>
                                          <p:attrName>style.visibility</p:attrName>
                                        </p:attrNameLst>
                                      </p:cBhvr>
                                      <p:to>
                                        <p:strVal val="visible"/>
                                      </p:to>
                                    </p:set>
                                    <p:animEffect transition="in" filter="fade">
                                      <p:cBhvr>
                                        <p:cTn id="21" dur="500"/>
                                        <p:tgtEl>
                                          <p:spTgt spid="1228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289">
                                            <p:txEl>
                                              <p:pRg st="5" end="5"/>
                                            </p:txEl>
                                          </p:spTgt>
                                        </p:tgtEl>
                                        <p:attrNameLst>
                                          <p:attrName>style.visibility</p:attrName>
                                        </p:attrNameLst>
                                      </p:cBhvr>
                                      <p:to>
                                        <p:strVal val="visible"/>
                                      </p:to>
                                    </p:set>
                                    <p:animEffect transition="in" filter="fade">
                                      <p:cBhvr>
                                        <p:cTn id="26" dur="500"/>
                                        <p:tgtEl>
                                          <p:spTgt spid="122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6927" y="976791"/>
            <a:ext cx="8922326" cy="5576409"/>
          </a:xfrm>
          <a:ln/>
        </p:spPr>
        <p:txBody>
          <a:bodyPr anchor="t"/>
          <a:lstStyle/>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Two familiar compounds, water, H</a:t>
            </a:r>
            <a:r>
              <a:rPr lang="en-US" altLang="en-US" baseline="-25000" dirty="0">
                <a:solidFill>
                  <a:srgbClr val="000000"/>
                </a:solidFill>
                <a:effectLst/>
              </a:rPr>
              <a:t>2</a:t>
            </a:r>
            <a:r>
              <a:rPr lang="en-US" altLang="en-US" dirty="0">
                <a:solidFill>
                  <a:srgbClr val="000000"/>
                </a:solidFill>
                <a:effectLst/>
              </a:rPr>
              <a:t>O, and hydrogen peroxide H</a:t>
            </a:r>
            <a:r>
              <a:rPr lang="en-US" altLang="en-US" baseline="-25000" dirty="0">
                <a:solidFill>
                  <a:srgbClr val="000000"/>
                </a:solidFill>
                <a:effectLst/>
              </a:rPr>
              <a:t>2</a:t>
            </a:r>
            <a:r>
              <a:rPr lang="en-US" altLang="en-US" dirty="0">
                <a:solidFill>
                  <a:srgbClr val="000000"/>
                </a:solidFill>
                <a:effectLst/>
              </a:rPr>
              <a:t>O</a:t>
            </a:r>
            <a:r>
              <a:rPr lang="en-US" altLang="en-US" baseline="-25000" dirty="0">
                <a:solidFill>
                  <a:srgbClr val="000000"/>
                </a:solidFill>
                <a:effectLst/>
              </a:rPr>
              <a:t>2</a:t>
            </a:r>
            <a:r>
              <a:rPr lang="en-US" altLang="en-US" dirty="0">
                <a:solidFill>
                  <a:srgbClr val="000000"/>
                </a:solidFill>
                <a:effectLst/>
              </a:rPr>
              <a:t>, are formed from the </a:t>
            </a:r>
            <a:r>
              <a:rPr lang="en-US" altLang="en-US" dirty="0">
                <a:solidFill>
                  <a:srgbClr val="FF0000"/>
                </a:solidFill>
                <a:effectLst/>
              </a:rPr>
              <a:t>same two elements</a:t>
            </a:r>
            <a:r>
              <a:rPr lang="en-US" altLang="en-US" dirty="0">
                <a:solidFill>
                  <a:srgbClr val="00000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dirty="0">
              <a:solidFill>
                <a:schemeClr val="tx1"/>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chemeClr val="tx1"/>
                </a:solidFill>
                <a:effectLst/>
              </a:rPr>
              <a:t>DEFINITE PROPORTIONS: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B050"/>
                </a:solidFill>
                <a:effectLst/>
              </a:rPr>
              <a:t>In hydrogen peroxide, </a:t>
            </a:r>
            <a:r>
              <a:rPr lang="en-US" altLang="en-US" dirty="0">
                <a:solidFill>
                  <a:srgbClr val="000000"/>
                </a:solidFill>
                <a:effectLst/>
              </a:rPr>
              <a:t>H</a:t>
            </a:r>
            <a:r>
              <a:rPr lang="en-US" altLang="en-US" baseline="-25000" dirty="0">
                <a:solidFill>
                  <a:srgbClr val="000000"/>
                </a:solidFill>
                <a:effectLst/>
              </a:rPr>
              <a:t>2</a:t>
            </a:r>
            <a:r>
              <a:rPr lang="en-US" altLang="en-US" dirty="0">
                <a:solidFill>
                  <a:srgbClr val="000000"/>
                </a:solidFill>
                <a:effectLst/>
              </a:rPr>
              <a:t>O</a:t>
            </a:r>
            <a:r>
              <a:rPr lang="en-US" altLang="en-US" baseline="-25000" dirty="0">
                <a:solidFill>
                  <a:srgbClr val="000000"/>
                </a:solidFill>
                <a:effectLst/>
              </a:rPr>
              <a:t>2</a:t>
            </a:r>
            <a:r>
              <a:rPr lang="en-US" altLang="en-US" dirty="0">
                <a:solidFill>
                  <a:srgbClr val="000000"/>
                </a:solidFill>
                <a:effectLst/>
              </a:rPr>
              <a:t>,</a:t>
            </a:r>
            <a:r>
              <a:rPr lang="en-US" altLang="en-US" dirty="0">
                <a:solidFill>
                  <a:srgbClr val="00B050"/>
                </a:solidFill>
                <a:effectLst/>
              </a:rPr>
              <a:t> </a:t>
            </a:r>
            <a:r>
              <a:rPr lang="en-US" altLang="en-US" b="1" dirty="0">
                <a:solidFill>
                  <a:srgbClr val="00B050"/>
                </a:solidFill>
                <a:effectLst/>
              </a:rPr>
              <a:t>___</a:t>
            </a:r>
            <a:r>
              <a:rPr lang="en-US" altLang="en-US" dirty="0">
                <a:solidFill>
                  <a:srgbClr val="00B050"/>
                </a:solidFill>
                <a:effectLst/>
              </a:rPr>
              <a:t> g of oxygen are present for </a:t>
            </a:r>
            <a:r>
              <a:rPr lang="en-US" altLang="en-US" b="1" dirty="0">
                <a:solidFill>
                  <a:srgbClr val="00B050"/>
                </a:solidFill>
                <a:effectLst/>
              </a:rPr>
              <a:t>___</a:t>
            </a:r>
            <a:r>
              <a:rPr lang="en-US" altLang="en-US" dirty="0">
                <a:solidFill>
                  <a:srgbClr val="00B050"/>
                </a:solidFill>
                <a:effectLst/>
              </a:rPr>
              <a:t> g of hydrogen. The mass ratio of oxygen to hydrogen is always </a:t>
            </a:r>
            <a:r>
              <a:rPr lang="en-US" altLang="en-US" dirty="0">
                <a:solidFill>
                  <a:srgbClr val="0070C0"/>
                </a:solidFill>
                <a:effectLst>
                  <a:outerShdw blurRad="38100" dist="38100" dir="2700000" algn="tl">
                    <a:srgbClr val="000000">
                      <a:alpha val="43137"/>
                    </a:srgbClr>
                  </a:outerShdw>
                </a:effectLst>
              </a:rPr>
              <a:t>___</a:t>
            </a:r>
            <a:r>
              <a:rPr lang="en-US" altLang="en-US" dirty="0">
                <a:solidFill>
                  <a:srgbClr val="00B05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In water, </a:t>
            </a:r>
            <a:r>
              <a:rPr lang="en-US" altLang="en-US" dirty="0">
                <a:solidFill>
                  <a:srgbClr val="000000"/>
                </a:solidFill>
                <a:effectLst/>
              </a:rPr>
              <a:t>H</a:t>
            </a:r>
            <a:r>
              <a:rPr lang="en-US" altLang="en-US" baseline="-25000" dirty="0">
                <a:solidFill>
                  <a:srgbClr val="000000"/>
                </a:solidFill>
                <a:effectLst/>
              </a:rPr>
              <a:t>2</a:t>
            </a:r>
            <a:r>
              <a:rPr lang="en-US" altLang="en-US" dirty="0">
                <a:solidFill>
                  <a:srgbClr val="000000"/>
                </a:solidFill>
                <a:effectLst/>
              </a:rPr>
              <a:t>O, </a:t>
            </a:r>
            <a:r>
              <a:rPr lang="en-US" altLang="en-US" dirty="0">
                <a:solidFill>
                  <a:srgbClr val="0070C0"/>
                </a:solidFill>
                <a:effectLst/>
              </a:rPr>
              <a:t>the mass ratio of oxygen to hydrogen is always </a:t>
            </a:r>
            <a:r>
              <a:rPr lang="en-US" altLang="en-US" b="1" dirty="0">
                <a:solidFill>
                  <a:srgbClr val="0070C0"/>
                </a:solidFill>
                <a:effectLst/>
              </a:rPr>
              <a:t>___</a:t>
            </a:r>
            <a:r>
              <a:rPr lang="en-US" altLang="en-US" dirty="0">
                <a:solidFill>
                  <a:srgbClr val="0070C0"/>
                </a:solidFill>
                <a:effectLst/>
              </a:rPr>
              <a:t> or </a:t>
            </a:r>
            <a:r>
              <a:rPr lang="en-US" altLang="en-US" dirty="0">
                <a:solidFill>
                  <a:srgbClr val="0070C0"/>
                </a:solidFill>
                <a:effectLst>
                  <a:outerShdw blurRad="38100" dist="38100" dir="2700000" algn="tl">
                    <a:srgbClr val="000000">
                      <a:alpha val="43137"/>
                    </a:srgbClr>
                  </a:outerShdw>
                </a:effectLst>
              </a:rPr>
              <a:t>___</a:t>
            </a:r>
            <a:r>
              <a:rPr lang="en-US" altLang="en-US" dirty="0">
                <a:solidFill>
                  <a:srgbClr val="0070C0"/>
                </a:solidFill>
                <a:effectLst/>
              </a:rPr>
              <a:t>.</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dirty="0">
              <a:solidFill>
                <a:srgbClr val="0070C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800" dirty="0">
                <a:solidFill>
                  <a:srgbClr val="FF0000"/>
                </a:solidFill>
                <a:effectLst/>
              </a:rPr>
              <a:t>MULTIPLE PROPORTIONS:</a:t>
            </a:r>
          </a:p>
        </p:txBody>
      </p:sp>
      <p:sp>
        <p:nvSpPr>
          <p:cNvPr id="12291" name="Text Box 3"/>
          <p:cNvSpPr txBox="1">
            <a:spLocks noChangeArrowheads="1"/>
          </p:cNvSpPr>
          <p:nvPr/>
        </p:nvSpPr>
        <p:spPr bwMode="auto">
          <a:xfrm>
            <a:off x="533400" y="152400"/>
            <a:ext cx="8153400" cy="592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223" tIns="46411" rIns="89223" bIns="4641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spcBef>
                <a:spcPts val="700"/>
              </a:spcBef>
            </a:pPr>
            <a:r>
              <a:rPr lang="en-US" altLang="en-US" sz="3600" b="1" i="0" dirty="0">
                <a:solidFill>
                  <a:srgbClr val="FFC000"/>
                </a:solidFill>
              </a:rPr>
              <a:t>Law of Multiple Proportions (Dalton)</a:t>
            </a:r>
          </a:p>
        </p:txBody>
      </p:sp>
      <p:grpSp>
        <p:nvGrpSpPr>
          <p:cNvPr id="4" name="Group 18"/>
          <p:cNvGrpSpPr>
            <a:grpSpLocks/>
          </p:cNvGrpSpPr>
          <p:nvPr/>
        </p:nvGrpSpPr>
        <p:grpSpPr bwMode="auto">
          <a:xfrm>
            <a:off x="228601" y="5334000"/>
            <a:ext cx="8845982" cy="914400"/>
            <a:chOff x="480" y="2496"/>
            <a:chExt cx="5330" cy="576"/>
          </a:xfrm>
        </p:grpSpPr>
        <p:sp>
          <p:nvSpPr>
            <p:cNvPr id="5" name="Rectangle 5"/>
            <p:cNvSpPr>
              <a:spLocks noChangeArrowheads="1"/>
            </p:cNvSpPr>
            <p:nvPr/>
          </p:nvSpPr>
          <p:spPr bwMode="auto">
            <a:xfrm>
              <a:off x="480" y="2496"/>
              <a:ext cx="350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00B050"/>
                  </a:solidFill>
                  <a:effectLst>
                    <a:outerShdw blurRad="38100" dist="38100" dir="2700000" algn="tl">
                      <a:srgbClr val="000000">
                        <a:alpha val="43137"/>
                      </a:srgbClr>
                    </a:outerShdw>
                  </a:effectLst>
                </a:rPr>
                <a:t>__ g O </a:t>
              </a:r>
              <a:r>
                <a:rPr lang="en-US" altLang="en-US" sz="2300" i="0" dirty="0"/>
                <a:t>(in H</a:t>
              </a:r>
              <a:r>
                <a:rPr lang="en-US" altLang="en-US" sz="2300" i="0" baseline="-25000" dirty="0"/>
                <a:t>2</a:t>
              </a:r>
              <a:r>
                <a:rPr lang="en-US" altLang="en-US" sz="2300" i="0" dirty="0"/>
                <a:t>O</a:t>
              </a:r>
              <a:r>
                <a:rPr lang="en-US" altLang="en-US" sz="2300" i="0" baseline="-25000" dirty="0"/>
                <a:t>2</a:t>
              </a:r>
              <a:r>
                <a:rPr lang="en-US" altLang="en-US" sz="2300" i="0" dirty="0"/>
                <a:t> sample that has 1 g H)</a:t>
              </a:r>
            </a:p>
          </p:txBody>
        </p:sp>
        <p:sp>
          <p:nvSpPr>
            <p:cNvPr id="6" name="Rectangle 6"/>
            <p:cNvSpPr>
              <a:spLocks noChangeArrowheads="1"/>
            </p:cNvSpPr>
            <p:nvPr/>
          </p:nvSpPr>
          <p:spPr bwMode="auto">
            <a:xfrm>
              <a:off x="480" y="2784"/>
              <a:ext cx="336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0070C0"/>
                  </a:solidFill>
                  <a:effectLst>
                    <a:outerShdw blurRad="38100" dist="38100" dir="2700000" algn="tl">
                      <a:srgbClr val="000000">
                        <a:alpha val="43137"/>
                      </a:srgbClr>
                    </a:outerShdw>
                  </a:effectLst>
                </a:rPr>
                <a:t>__ g O </a:t>
              </a:r>
              <a:r>
                <a:rPr lang="en-US" altLang="en-US" sz="2300" i="0" dirty="0"/>
                <a:t>(in H</a:t>
              </a:r>
              <a:r>
                <a:rPr lang="en-US" altLang="en-US" sz="2300" i="0" baseline="-25000" dirty="0"/>
                <a:t>2</a:t>
              </a:r>
              <a:r>
                <a:rPr lang="en-US" altLang="en-US" sz="2300" i="0" dirty="0"/>
                <a:t>O sample that has 1 g H)</a:t>
              </a:r>
            </a:p>
          </p:txBody>
        </p:sp>
        <p:sp>
          <p:nvSpPr>
            <p:cNvPr id="7" name="Line 8"/>
            <p:cNvSpPr>
              <a:spLocks noChangeShapeType="1"/>
            </p:cNvSpPr>
            <p:nvPr/>
          </p:nvSpPr>
          <p:spPr bwMode="auto">
            <a:xfrm>
              <a:off x="528" y="2784"/>
              <a:ext cx="3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Rectangle 9"/>
            <p:cNvSpPr>
              <a:spLocks noChangeArrowheads="1"/>
            </p:cNvSpPr>
            <p:nvPr/>
          </p:nvSpPr>
          <p:spPr bwMode="auto">
            <a:xfrm>
              <a:off x="3936"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9" name="Rectangle 10"/>
            <p:cNvSpPr>
              <a:spLocks noChangeArrowheads="1"/>
            </p:cNvSpPr>
            <p:nvPr/>
          </p:nvSpPr>
          <p:spPr bwMode="auto">
            <a:xfrm>
              <a:off x="4176" y="249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endParaRPr lang="en-US" altLang="en-US" sz="2300" i="0" dirty="0"/>
            </a:p>
          </p:txBody>
        </p:sp>
        <p:sp>
          <p:nvSpPr>
            <p:cNvPr id="10" name="Rectangle 11"/>
            <p:cNvSpPr>
              <a:spLocks noChangeArrowheads="1"/>
            </p:cNvSpPr>
            <p:nvPr/>
          </p:nvSpPr>
          <p:spPr bwMode="auto">
            <a:xfrm>
              <a:off x="4272"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endParaRPr lang="en-US" altLang="en-US" sz="2300" i="0" dirty="0"/>
            </a:p>
          </p:txBody>
        </p:sp>
        <p:sp>
          <p:nvSpPr>
            <p:cNvPr id="11" name="Line 12"/>
            <p:cNvSpPr>
              <a:spLocks noChangeShapeType="1"/>
            </p:cNvSpPr>
            <p:nvPr/>
          </p:nvSpPr>
          <p:spPr bwMode="auto">
            <a:xfrm>
              <a:off x="4224"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Rectangle 13"/>
            <p:cNvSpPr>
              <a:spLocks noChangeArrowheads="1"/>
            </p:cNvSpPr>
            <p:nvPr/>
          </p:nvSpPr>
          <p:spPr bwMode="auto">
            <a:xfrm>
              <a:off x="4560"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13" name="Rectangle 14"/>
            <p:cNvSpPr>
              <a:spLocks noChangeArrowheads="1"/>
            </p:cNvSpPr>
            <p:nvPr/>
          </p:nvSpPr>
          <p:spPr bwMode="auto">
            <a:xfrm>
              <a:off x="4800" y="249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endParaRPr lang="en-US" altLang="en-US" sz="2300" i="0" dirty="0"/>
            </a:p>
          </p:txBody>
        </p:sp>
        <p:sp>
          <p:nvSpPr>
            <p:cNvPr id="14" name="Rectangle 15"/>
            <p:cNvSpPr>
              <a:spLocks noChangeArrowheads="1"/>
            </p:cNvSpPr>
            <p:nvPr/>
          </p:nvSpPr>
          <p:spPr bwMode="auto">
            <a:xfrm>
              <a:off x="4800"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endParaRPr lang="en-US" altLang="en-US" sz="2300" i="0" dirty="0"/>
            </a:p>
          </p:txBody>
        </p:sp>
        <p:sp>
          <p:nvSpPr>
            <p:cNvPr id="15" name="Line 16"/>
            <p:cNvSpPr>
              <a:spLocks noChangeShapeType="1"/>
            </p:cNvSpPr>
            <p:nvPr/>
          </p:nvSpPr>
          <p:spPr bwMode="auto">
            <a:xfrm>
              <a:off x="4752"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Rectangle 17"/>
            <p:cNvSpPr>
              <a:spLocks noChangeArrowheads="1"/>
            </p:cNvSpPr>
            <p:nvPr/>
          </p:nvSpPr>
          <p:spPr bwMode="auto">
            <a:xfrm>
              <a:off x="5088" y="2640"/>
              <a:ext cx="72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 </a:t>
              </a:r>
              <a:r>
                <a:rPr lang="en-US" altLang="en-US" sz="3600" i="0" dirty="0">
                  <a:solidFill>
                    <a:srgbClr val="FF0000"/>
                  </a:solidFill>
                </a:rPr>
                <a:t>___</a:t>
              </a:r>
            </a:p>
          </p:txBody>
        </p:sp>
      </p:grpSp>
    </p:spTree>
    <p:extLst>
      <p:ext uri="{BB962C8B-B14F-4D97-AF65-F5344CB8AC3E}">
        <p14:creationId xmlns:p14="http://schemas.microsoft.com/office/powerpoint/2010/main" val="16081767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Effect transition="in" filter="fade">
                                      <p:cBhvr>
                                        <p:cTn id="7" dur="500"/>
                                        <p:tgtEl>
                                          <p:spTgt spid="122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9">
                                            <p:txEl>
                                              <p:pRg st="2" end="2"/>
                                            </p:txEl>
                                          </p:spTgt>
                                        </p:tgtEl>
                                        <p:attrNameLst>
                                          <p:attrName>style.visibility</p:attrName>
                                        </p:attrNameLst>
                                      </p:cBhvr>
                                      <p:to>
                                        <p:strVal val="visible"/>
                                      </p:to>
                                    </p:set>
                                    <p:animEffect transition="in" filter="fade">
                                      <p:cBhvr>
                                        <p:cTn id="12" dur="500"/>
                                        <p:tgtEl>
                                          <p:spTgt spid="122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9">
                                            <p:txEl>
                                              <p:pRg st="3" end="3"/>
                                            </p:txEl>
                                          </p:spTgt>
                                        </p:tgtEl>
                                        <p:attrNameLst>
                                          <p:attrName>style.visibility</p:attrName>
                                        </p:attrNameLst>
                                      </p:cBhvr>
                                      <p:to>
                                        <p:strVal val="visible"/>
                                      </p:to>
                                    </p:set>
                                    <p:animEffect transition="in" filter="fade">
                                      <p:cBhvr>
                                        <p:cTn id="17" dur="500"/>
                                        <p:tgtEl>
                                          <p:spTgt spid="1228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9">
                                            <p:txEl>
                                              <p:pRg st="4" end="4"/>
                                            </p:txEl>
                                          </p:spTgt>
                                        </p:tgtEl>
                                        <p:attrNameLst>
                                          <p:attrName>style.visibility</p:attrName>
                                        </p:attrNameLst>
                                      </p:cBhvr>
                                      <p:to>
                                        <p:strVal val="visible"/>
                                      </p:to>
                                    </p:set>
                                    <p:animEffect transition="in" filter="fade">
                                      <p:cBhvr>
                                        <p:cTn id="22" dur="500"/>
                                        <p:tgtEl>
                                          <p:spTgt spid="1228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89">
                                            <p:txEl>
                                              <p:pRg st="6" end="6"/>
                                            </p:txEl>
                                          </p:spTgt>
                                        </p:tgtEl>
                                        <p:attrNameLst>
                                          <p:attrName>style.visibility</p:attrName>
                                        </p:attrNameLst>
                                      </p:cBhvr>
                                      <p:to>
                                        <p:strVal val="visible"/>
                                      </p:to>
                                    </p:set>
                                    <p:animEffect transition="in" filter="fade">
                                      <p:cBhvr>
                                        <p:cTn id="27" dur="500"/>
                                        <p:tgtEl>
                                          <p:spTgt spid="1228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body"/>
          </p:nvPr>
        </p:nvSpPr>
        <p:spPr>
          <a:xfrm>
            <a:off x="-6927" y="976791"/>
            <a:ext cx="8922326" cy="5576409"/>
          </a:xfrm>
          <a:ln/>
        </p:spPr>
        <p:txBody>
          <a:bodyPr anchor="t"/>
          <a:lstStyle/>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0000"/>
                </a:solidFill>
                <a:effectLst/>
              </a:rPr>
              <a:t>Two familiar compounds, water, H</a:t>
            </a:r>
            <a:r>
              <a:rPr lang="en-US" altLang="en-US" baseline="-25000" dirty="0">
                <a:solidFill>
                  <a:srgbClr val="000000"/>
                </a:solidFill>
                <a:effectLst/>
              </a:rPr>
              <a:t>2</a:t>
            </a:r>
            <a:r>
              <a:rPr lang="en-US" altLang="en-US" dirty="0">
                <a:solidFill>
                  <a:srgbClr val="000000"/>
                </a:solidFill>
                <a:effectLst/>
              </a:rPr>
              <a:t>O, and hydrogen peroxide H</a:t>
            </a:r>
            <a:r>
              <a:rPr lang="en-US" altLang="en-US" baseline="-25000" dirty="0">
                <a:solidFill>
                  <a:srgbClr val="000000"/>
                </a:solidFill>
                <a:effectLst/>
              </a:rPr>
              <a:t>2</a:t>
            </a:r>
            <a:r>
              <a:rPr lang="en-US" altLang="en-US" dirty="0">
                <a:solidFill>
                  <a:srgbClr val="000000"/>
                </a:solidFill>
                <a:effectLst/>
              </a:rPr>
              <a:t>O</a:t>
            </a:r>
            <a:r>
              <a:rPr lang="en-US" altLang="en-US" baseline="-25000" dirty="0">
                <a:solidFill>
                  <a:srgbClr val="000000"/>
                </a:solidFill>
                <a:effectLst/>
              </a:rPr>
              <a:t>2</a:t>
            </a:r>
            <a:r>
              <a:rPr lang="en-US" altLang="en-US" dirty="0">
                <a:solidFill>
                  <a:srgbClr val="000000"/>
                </a:solidFill>
                <a:effectLst/>
              </a:rPr>
              <a:t>, are formed from the </a:t>
            </a:r>
            <a:r>
              <a:rPr lang="en-US" altLang="en-US" dirty="0">
                <a:solidFill>
                  <a:srgbClr val="FF0000"/>
                </a:solidFill>
                <a:effectLst/>
              </a:rPr>
              <a:t>same two elements</a:t>
            </a:r>
            <a:r>
              <a:rPr lang="en-US" altLang="en-US" dirty="0">
                <a:solidFill>
                  <a:srgbClr val="00000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dirty="0">
              <a:solidFill>
                <a:schemeClr val="tx1"/>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chemeClr val="tx1"/>
                </a:solidFill>
                <a:effectLst/>
              </a:rPr>
              <a:t>DEFINITE PROPORTIONS: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B050"/>
                </a:solidFill>
                <a:effectLst/>
              </a:rPr>
              <a:t>In hydrogen peroxide, </a:t>
            </a:r>
            <a:r>
              <a:rPr lang="en-US" altLang="en-US" dirty="0">
                <a:solidFill>
                  <a:srgbClr val="000000"/>
                </a:solidFill>
                <a:effectLst/>
              </a:rPr>
              <a:t>H</a:t>
            </a:r>
            <a:r>
              <a:rPr lang="en-US" altLang="en-US" baseline="-25000" dirty="0">
                <a:solidFill>
                  <a:srgbClr val="000000"/>
                </a:solidFill>
                <a:effectLst/>
              </a:rPr>
              <a:t>2</a:t>
            </a:r>
            <a:r>
              <a:rPr lang="en-US" altLang="en-US" dirty="0">
                <a:solidFill>
                  <a:srgbClr val="000000"/>
                </a:solidFill>
                <a:effectLst/>
              </a:rPr>
              <a:t>O</a:t>
            </a:r>
            <a:r>
              <a:rPr lang="en-US" altLang="en-US" baseline="-25000" dirty="0">
                <a:solidFill>
                  <a:srgbClr val="000000"/>
                </a:solidFill>
                <a:effectLst/>
              </a:rPr>
              <a:t>2</a:t>
            </a:r>
            <a:r>
              <a:rPr lang="en-US" altLang="en-US" dirty="0">
                <a:solidFill>
                  <a:srgbClr val="000000"/>
                </a:solidFill>
                <a:effectLst/>
              </a:rPr>
              <a:t>,</a:t>
            </a:r>
            <a:r>
              <a:rPr lang="en-US" altLang="en-US" dirty="0">
                <a:solidFill>
                  <a:srgbClr val="00B050"/>
                </a:solidFill>
                <a:effectLst/>
              </a:rPr>
              <a:t> 32.0 g of oxygen are present for 2.0 g of hydrogen. The mass ratio of oxygen to hydrogen is always </a:t>
            </a:r>
            <a:r>
              <a:rPr lang="en-US" altLang="en-US" dirty="0">
                <a:solidFill>
                  <a:srgbClr val="0070C0"/>
                </a:solidFill>
                <a:effectLst>
                  <a:outerShdw blurRad="38100" dist="38100" dir="2700000" algn="tl">
                    <a:srgbClr val="000000">
                      <a:alpha val="43137"/>
                    </a:srgbClr>
                  </a:outerShdw>
                </a:effectLst>
              </a:rPr>
              <a:t>16:1</a:t>
            </a:r>
            <a:r>
              <a:rPr lang="en-US" altLang="en-US" dirty="0">
                <a:solidFill>
                  <a:srgbClr val="00B050"/>
                </a:solidFill>
                <a:effectLst/>
              </a:rPr>
              <a:t>. </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dirty="0">
                <a:solidFill>
                  <a:srgbClr val="0070C0"/>
                </a:solidFill>
                <a:effectLst/>
              </a:rPr>
              <a:t>In water, </a:t>
            </a:r>
            <a:r>
              <a:rPr lang="en-US" altLang="en-US" dirty="0">
                <a:solidFill>
                  <a:srgbClr val="000000"/>
                </a:solidFill>
                <a:effectLst/>
              </a:rPr>
              <a:t>H</a:t>
            </a:r>
            <a:r>
              <a:rPr lang="en-US" altLang="en-US" baseline="-25000" dirty="0">
                <a:solidFill>
                  <a:srgbClr val="000000"/>
                </a:solidFill>
                <a:effectLst/>
              </a:rPr>
              <a:t>2</a:t>
            </a:r>
            <a:r>
              <a:rPr lang="en-US" altLang="en-US" dirty="0">
                <a:solidFill>
                  <a:srgbClr val="000000"/>
                </a:solidFill>
                <a:effectLst/>
              </a:rPr>
              <a:t>O, </a:t>
            </a:r>
            <a:r>
              <a:rPr lang="en-US" altLang="en-US" dirty="0">
                <a:solidFill>
                  <a:srgbClr val="0070C0"/>
                </a:solidFill>
                <a:effectLst/>
              </a:rPr>
              <a:t>the mass ratio of oxygen to hydrogen is always 16:2 or </a:t>
            </a:r>
            <a:r>
              <a:rPr lang="en-US" altLang="en-US" dirty="0">
                <a:solidFill>
                  <a:srgbClr val="00B050"/>
                </a:solidFill>
                <a:effectLst>
                  <a:outerShdw blurRad="38100" dist="38100" dir="2700000" algn="tl">
                    <a:srgbClr val="000000">
                      <a:alpha val="43137"/>
                    </a:srgbClr>
                  </a:outerShdw>
                </a:effectLst>
              </a:rPr>
              <a:t>8:1</a:t>
            </a:r>
            <a:r>
              <a:rPr lang="en-US" altLang="en-US" dirty="0">
                <a:solidFill>
                  <a:srgbClr val="0070C0"/>
                </a:solidFill>
                <a:effectLst/>
              </a:rPr>
              <a:t>.</a:t>
            </a: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endParaRPr lang="en-US" altLang="en-US" dirty="0">
              <a:solidFill>
                <a:srgbClr val="0070C0"/>
              </a:solidFill>
              <a:effectLst/>
            </a:endParaRPr>
          </a:p>
          <a:p>
            <a:pPr marL="111125" lvl="1" eaLnBrk="0" hangingPunct="0">
              <a:lnSpc>
                <a:spcPct val="90000"/>
              </a:lnSpc>
              <a:spcBef>
                <a:spcPts val="1200"/>
              </a:spcBef>
              <a:tabLst>
                <a:tab pos="626473" algn="l"/>
                <a:tab pos="1533155" algn="l"/>
                <a:tab pos="2439840" algn="l"/>
                <a:tab pos="3346516" algn="l"/>
                <a:tab pos="4253177" algn="l"/>
                <a:tab pos="5159857" algn="l"/>
                <a:tab pos="6066535" algn="l"/>
                <a:tab pos="6973211" algn="l"/>
                <a:tab pos="7879889" algn="l"/>
                <a:tab pos="8786562" algn="l"/>
                <a:tab pos="9693238" algn="l"/>
              </a:tabLst>
            </a:pPr>
            <a:r>
              <a:rPr lang="en-US" altLang="en-US" sz="2800" dirty="0">
                <a:solidFill>
                  <a:srgbClr val="FF0000"/>
                </a:solidFill>
                <a:effectLst/>
              </a:rPr>
              <a:t>MULTIPLE PROPORTIONS:</a:t>
            </a:r>
          </a:p>
        </p:txBody>
      </p:sp>
      <p:sp>
        <p:nvSpPr>
          <p:cNvPr id="12291" name="Text Box 3"/>
          <p:cNvSpPr txBox="1">
            <a:spLocks noChangeArrowheads="1"/>
          </p:cNvSpPr>
          <p:nvPr/>
        </p:nvSpPr>
        <p:spPr bwMode="auto">
          <a:xfrm>
            <a:off x="533400" y="152400"/>
            <a:ext cx="8153400" cy="592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9223" tIns="46411" rIns="89223" bIns="4641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eaLnBrk="1" hangingPunct="1">
              <a:lnSpc>
                <a:spcPct val="90000"/>
              </a:lnSpc>
              <a:spcBef>
                <a:spcPts val="700"/>
              </a:spcBef>
            </a:pPr>
            <a:r>
              <a:rPr lang="en-US" altLang="en-US" sz="3600" b="1" i="0" dirty="0">
                <a:solidFill>
                  <a:srgbClr val="FFC000"/>
                </a:solidFill>
              </a:rPr>
              <a:t>Law of Multiple Proportions (Dalton)</a:t>
            </a:r>
          </a:p>
        </p:txBody>
      </p:sp>
      <p:grpSp>
        <p:nvGrpSpPr>
          <p:cNvPr id="4" name="Group 18"/>
          <p:cNvGrpSpPr>
            <a:grpSpLocks/>
          </p:cNvGrpSpPr>
          <p:nvPr/>
        </p:nvGrpSpPr>
        <p:grpSpPr bwMode="auto">
          <a:xfrm>
            <a:off x="228601" y="5334000"/>
            <a:ext cx="8382001" cy="914400"/>
            <a:chOff x="480" y="2496"/>
            <a:chExt cx="5280" cy="576"/>
          </a:xfrm>
        </p:grpSpPr>
        <p:sp>
          <p:nvSpPr>
            <p:cNvPr id="5" name="Rectangle 5"/>
            <p:cNvSpPr>
              <a:spLocks noChangeArrowheads="1"/>
            </p:cNvSpPr>
            <p:nvPr/>
          </p:nvSpPr>
          <p:spPr bwMode="auto">
            <a:xfrm>
              <a:off x="480" y="2496"/>
              <a:ext cx="350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00B050"/>
                  </a:solidFill>
                  <a:effectLst>
                    <a:outerShdw blurRad="38100" dist="38100" dir="2700000" algn="tl">
                      <a:srgbClr val="000000">
                        <a:alpha val="43137"/>
                      </a:srgbClr>
                    </a:outerShdw>
                  </a:effectLst>
                </a:rPr>
                <a:t>16 g O </a:t>
              </a:r>
              <a:r>
                <a:rPr lang="en-US" altLang="en-US" sz="2300" i="0" dirty="0"/>
                <a:t>(in H</a:t>
              </a:r>
              <a:r>
                <a:rPr lang="en-US" altLang="en-US" sz="2300" i="0" baseline="-25000" dirty="0"/>
                <a:t>2</a:t>
              </a:r>
              <a:r>
                <a:rPr lang="en-US" altLang="en-US" sz="2300" i="0" dirty="0"/>
                <a:t>O</a:t>
              </a:r>
              <a:r>
                <a:rPr lang="en-US" altLang="en-US" sz="2300" i="0" baseline="-25000" dirty="0"/>
                <a:t>2</a:t>
              </a:r>
              <a:r>
                <a:rPr lang="en-US" altLang="en-US" sz="2300" i="0" dirty="0"/>
                <a:t> sample that has 1 g H)</a:t>
              </a:r>
            </a:p>
          </p:txBody>
        </p:sp>
        <p:sp>
          <p:nvSpPr>
            <p:cNvPr id="6" name="Rectangle 6"/>
            <p:cNvSpPr>
              <a:spLocks noChangeArrowheads="1"/>
            </p:cNvSpPr>
            <p:nvPr/>
          </p:nvSpPr>
          <p:spPr bwMode="auto">
            <a:xfrm>
              <a:off x="576" y="2784"/>
              <a:ext cx="32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0070C0"/>
                  </a:solidFill>
                  <a:effectLst>
                    <a:outerShdw blurRad="38100" dist="38100" dir="2700000" algn="tl">
                      <a:srgbClr val="000000">
                        <a:alpha val="43137"/>
                      </a:srgbClr>
                    </a:outerShdw>
                  </a:effectLst>
                </a:rPr>
                <a:t>8 g O </a:t>
              </a:r>
              <a:r>
                <a:rPr lang="en-US" altLang="en-US" sz="2300" i="0" dirty="0"/>
                <a:t>(in H</a:t>
              </a:r>
              <a:r>
                <a:rPr lang="en-US" altLang="en-US" sz="2300" i="0" baseline="-25000" dirty="0"/>
                <a:t>2</a:t>
              </a:r>
              <a:r>
                <a:rPr lang="en-US" altLang="en-US" sz="2300" i="0" dirty="0"/>
                <a:t>O sample that has 1 g H)</a:t>
              </a:r>
            </a:p>
          </p:txBody>
        </p:sp>
        <p:sp>
          <p:nvSpPr>
            <p:cNvPr id="7" name="Line 8"/>
            <p:cNvSpPr>
              <a:spLocks noChangeShapeType="1"/>
            </p:cNvSpPr>
            <p:nvPr/>
          </p:nvSpPr>
          <p:spPr bwMode="auto">
            <a:xfrm>
              <a:off x="528" y="2784"/>
              <a:ext cx="3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 name="Rectangle 9"/>
            <p:cNvSpPr>
              <a:spLocks noChangeArrowheads="1"/>
            </p:cNvSpPr>
            <p:nvPr/>
          </p:nvSpPr>
          <p:spPr bwMode="auto">
            <a:xfrm>
              <a:off x="3936"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9" name="Rectangle 10"/>
            <p:cNvSpPr>
              <a:spLocks noChangeArrowheads="1"/>
            </p:cNvSpPr>
            <p:nvPr/>
          </p:nvSpPr>
          <p:spPr bwMode="auto">
            <a:xfrm>
              <a:off x="4176" y="249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16</a:t>
              </a:r>
            </a:p>
          </p:txBody>
        </p:sp>
        <p:sp>
          <p:nvSpPr>
            <p:cNvPr id="10" name="Rectangle 11"/>
            <p:cNvSpPr>
              <a:spLocks noChangeArrowheads="1"/>
            </p:cNvSpPr>
            <p:nvPr/>
          </p:nvSpPr>
          <p:spPr bwMode="auto">
            <a:xfrm>
              <a:off x="4272"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8</a:t>
              </a:r>
            </a:p>
          </p:txBody>
        </p:sp>
        <p:sp>
          <p:nvSpPr>
            <p:cNvPr id="11" name="Line 12"/>
            <p:cNvSpPr>
              <a:spLocks noChangeShapeType="1"/>
            </p:cNvSpPr>
            <p:nvPr/>
          </p:nvSpPr>
          <p:spPr bwMode="auto">
            <a:xfrm>
              <a:off x="4224"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Rectangle 13"/>
            <p:cNvSpPr>
              <a:spLocks noChangeArrowheads="1"/>
            </p:cNvSpPr>
            <p:nvPr/>
          </p:nvSpPr>
          <p:spPr bwMode="auto">
            <a:xfrm>
              <a:off x="4560"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13" name="Rectangle 14"/>
            <p:cNvSpPr>
              <a:spLocks noChangeArrowheads="1"/>
            </p:cNvSpPr>
            <p:nvPr/>
          </p:nvSpPr>
          <p:spPr bwMode="auto">
            <a:xfrm>
              <a:off x="4800" y="249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2</a:t>
              </a:r>
            </a:p>
          </p:txBody>
        </p:sp>
        <p:sp>
          <p:nvSpPr>
            <p:cNvPr id="14" name="Rectangle 15"/>
            <p:cNvSpPr>
              <a:spLocks noChangeArrowheads="1"/>
            </p:cNvSpPr>
            <p:nvPr/>
          </p:nvSpPr>
          <p:spPr bwMode="auto">
            <a:xfrm>
              <a:off x="4800"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1</a:t>
              </a:r>
            </a:p>
          </p:txBody>
        </p:sp>
        <p:sp>
          <p:nvSpPr>
            <p:cNvPr id="15" name="Line 16"/>
            <p:cNvSpPr>
              <a:spLocks noChangeShapeType="1"/>
            </p:cNvSpPr>
            <p:nvPr/>
          </p:nvSpPr>
          <p:spPr bwMode="auto">
            <a:xfrm>
              <a:off x="4752"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Rectangle 17"/>
            <p:cNvSpPr>
              <a:spLocks noChangeArrowheads="1"/>
            </p:cNvSpPr>
            <p:nvPr/>
          </p:nvSpPr>
          <p:spPr bwMode="auto">
            <a:xfrm>
              <a:off x="5088" y="2640"/>
              <a:ext cx="67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 </a:t>
              </a:r>
              <a:r>
                <a:rPr lang="en-US" altLang="en-US" sz="3600" i="0" dirty="0">
                  <a:solidFill>
                    <a:srgbClr val="FF0000"/>
                  </a:solidFill>
                </a:rPr>
                <a:t>2:1</a:t>
              </a:r>
            </a:p>
          </p:txBody>
        </p:sp>
      </p:grpSp>
    </p:spTree>
    <p:extLst>
      <p:ext uri="{BB962C8B-B14F-4D97-AF65-F5344CB8AC3E}">
        <p14:creationId xmlns:p14="http://schemas.microsoft.com/office/powerpoint/2010/main" val="27758217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xEl>
                                              <p:pRg st="2" end="2"/>
                                            </p:txEl>
                                          </p:spTgt>
                                        </p:tgtEl>
                                        <p:attrNameLst>
                                          <p:attrName>style.visibility</p:attrName>
                                        </p:attrNameLst>
                                      </p:cBhvr>
                                      <p:to>
                                        <p:strVal val="visible"/>
                                      </p:to>
                                    </p:set>
                                    <p:animEffect transition="in" filter="fade">
                                      <p:cBhvr>
                                        <p:cTn id="7" dur="500"/>
                                        <p:tgtEl>
                                          <p:spTgt spid="1228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9">
                                            <p:txEl>
                                              <p:pRg st="3" end="3"/>
                                            </p:txEl>
                                          </p:spTgt>
                                        </p:tgtEl>
                                        <p:attrNameLst>
                                          <p:attrName>style.visibility</p:attrName>
                                        </p:attrNameLst>
                                      </p:cBhvr>
                                      <p:to>
                                        <p:strVal val="visible"/>
                                      </p:to>
                                    </p:set>
                                    <p:animEffect transition="in" filter="fade">
                                      <p:cBhvr>
                                        <p:cTn id="12" dur="500"/>
                                        <p:tgtEl>
                                          <p:spTgt spid="1228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9">
                                            <p:txEl>
                                              <p:pRg st="4" end="4"/>
                                            </p:txEl>
                                          </p:spTgt>
                                        </p:tgtEl>
                                        <p:attrNameLst>
                                          <p:attrName>style.visibility</p:attrName>
                                        </p:attrNameLst>
                                      </p:cBhvr>
                                      <p:to>
                                        <p:strVal val="visible"/>
                                      </p:to>
                                    </p:set>
                                    <p:animEffect transition="in" filter="fade">
                                      <p:cBhvr>
                                        <p:cTn id="17" dur="500"/>
                                        <p:tgtEl>
                                          <p:spTgt spid="1228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9">
                                            <p:txEl>
                                              <p:pRg st="6" end="6"/>
                                            </p:txEl>
                                          </p:spTgt>
                                        </p:tgtEl>
                                        <p:attrNameLst>
                                          <p:attrName>style.visibility</p:attrName>
                                        </p:attrNameLst>
                                      </p:cBhvr>
                                      <p:to>
                                        <p:strVal val="visible"/>
                                      </p:to>
                                    </p:set>
                                    <p:animEffect transition="in" filter="fade">
                                      <p:cBhvr>
                                        <p:cTn id="22" dur="500"/>
                                        <p:tgtEl>
                                          <p:spTgt spid="1228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31567" cy="990600"/>
          </a:xfrm>
        </p:spPr>
        <p:txBody>
          <a:bodyPr/>
          <a:lstStyle/>
          <a:p>
            <a:pPr algn="ctr"/>
            <a:r>
              <a:rPr lang="en-US" dirty="0">
                <a:solidFill>
                  <a:srgbClr val="FFFF00"/>
                </a:solidFill>
              </a:rPr>
              <a:t>Laws of Definite &amp; Multiple Proportion Application</a:t>
            </a:r>
          </a:p>
        </p:txBody>
      </p:sp>
      <p:sp>
        <p:nvSpPr>
          <p:cNvPr id="3" name="Content Placeholder 2"/>
          <p:cNvSpPr>
            <a:spLocks noGrp="1"/>
          </p:cNvSpPr>
          <p:nvPr>
            <p:ph idx="1"/>
          </p:nvPr>
        </p:nvSpPr>
        <p:spPr>
          <a:xfrm>
            <a:off x="76200" y="816034"/>
            <a:ext cx="8915400" cy="1165166"/>
          </a:xfrm>
        </p:spPr>
        <p:txBody>
          <a:bodyPr/>
          <a:lstStyle/>
          <a:p>
            <a:pPr marL="0" indent="0">
              <a:buNone/>
            </a:pPr>
            <a:r>
              <a:rPr lang="en-US" dirty="0"/>
              <a:t>The small paper clip’s mass is 0.5 g, the large 1.5 g</a:t>
            </a:r>
          </a:p>
          <a:p>
            <a:pPr marL="0" indent="0">
              <a:buNone/>
            </a:pPr>
            <a:r>
              <a:rPr lang="en-US" dirty="0">
                <a:solidFill>
                  <a:srgbClr val="FF0000"/>
                </a:solidFill>
              </a:rPr>
              <a:t>Determine the Definite &amp; Multiple Proportions:</a:t>
            </a:r>
          </a:p>
        </p:txBody>
      </p:sp>
      <p:sp>
        <p:nvSpPr>
          <p:cNvPr id="16" name="Rectangle 15"/>
          <p:cNvSpPr/>
          <p:nvPr/>
        </p:nvSpPr>
        <p:spPr>
          <a:xfrm>
            <a:off x="2957812" y="2590800"/>
            <a:ext cx="5347988" cy="446276"/>
          </a:xfrm>
          <a:prstGeom prst="rect">
            <a:avLst/>
          </a:prstGeom>
        </p:spPr>
        <p:txBody>
          <a:bodyPr wrap="square">
            <a:spAutoFit/>
          </a:bodyPr>
          <a:lstStyle/>
          <a:p>
            <a:r>
              <a:rPr lang="en-US" dirty="0"/>
              <a:t>_____  </a:t>
            </a:r>
            <a:r>
              <a:rPr lang="en-US" b="1" dirty="0"/>
              <a:t>:</a:t>
            </a:r>
            <a:r>
              <a:rPr lang="en-US" dirty="0"/>
              <a:t>  _____	</a:t>
            </a:r>
          </a:p>
        </p:txBody>
      </p:sp>
      <p:sp>
        <p:nvSpPr>
          <p:cNvPr id="17" name="Rectangle 16"/>
          <p:cNvSpPr/>
          <p:nvPr/>
        </p:nvSpPr>
        <p:spPr>
          <a:xfrm>
            <a:off x="2957812" y="4800600"/>
            <a:ext cx="5347988" cy="446276"/>
          </a:xfrm>
          <a:prstGeom prst="rect">
            <a:avLst/>
          </a:prstGeom>
        </p:spPr>
        <p:txBody>
          <a:bodyPr wrap="square">
            <a:spAutoFit/>
          </a:bodyPr>
          <a:lstStyle/>
          <a:p>
            <a:r>
              <a:rPr lang="en-US" dirty="0"/>
              <a:t>_____  </a:t>
            </a:r>
            <a:r>
              <a:rPr lang="en-US" b="1" dirty="0"/>
              <a:t>:</a:t>
            </a:r>
            <a:r>
              <a:rPr lang="en-US" dirty="0"/>
              <a:t>  _____	   ____  </a:t>
            </a:r>
            <a:r>
              <a:rPr lang="en-US" b="1" dirty="0"/>
              <a:t>:</a:t>
            </a:r>
            <a:r>
              <a:rPr lang="en-US" dirty="0"/>
              <a:t>  ____</a:t>
            </a:r>
          </a:p>
        </p:txBody>
      </p:sp>
      <p:sp>
        <p:nvSpPr>
          <p:cNvPr id="18" name="Rectangle 17"/>
          <p:cNvSpPr/>
          <p:nvPr/>
        </p:nvSpPr>
        <p:spPr>
          <a:xfrm>
            <a:off x="2971800" y="3581400"/>
            <a:ext cx="5347988" cy="446276"/>
          </a:xfrm>
          <a:prstGeom prst="rect">
            <a:avLst/>
          </a:prstGeom>
        </p:spPr>
        <p:txBody>
          <a:bodyPr wrap="square">
            <a:spAutoFit/>
          </a:bodyPr>
          <a:lstStyle/>
          <a:p>
            <a:r>
              <a:rPr lang="en-US" dirty="0"/>
              <a:t>_____  </a:t>
            </a:r>
            <a:r>
              <a:rPr lang="en-US" b="1" dirty="0"/>
              <a:t>:</a:t>
            </a:r>
            <a:r>
              <a:rPr lang="en-US" dirty="0"/>
              <a:t>  _____	   ____  </a:t>
            </a:r>
            <a:r>
              <a:rPr lang="en-US" b="1" dirty="0"/>
              <a:t>:</a:t>
            </a:r>
            <a:r>
              <a:rPr lang="en-US" dirty="0"/>
              <a:t>  ____</a:t>
            </a:r>
          </a:p>
        </p:txBody>
      </p:sp>
      <p:sp>
        <p:nvSpPr>
          <p:cNvPr id="19" name="Rectangle 18"/>
          <p:cNvSpPr/>
          <p:nvPr/>
        </p:nvSpPr>
        <p:spPr>
          <a:xfrm>
            <a:off x="2971800" y="1981200"/>
            <a:ext cx="5867400" cy="446276"/>
          </a:xfrm>
          <a:prstGeom prst="rect">
            <a:avLst/>
          </a:prstGeom>
        </p:spPr>
        <p:txBody>
          <a:bodyPr wrap="square">
            <a:spAutoFit/>
          </a:bodyPr>
          <a:lstStyle/>
          <a:p>
            <a:r>
              <a:rPr lang="en-US" dirty="0">
                <a:solidFill>
                  <a:srgbClr val="00B050"/>
                </a:solidFill>
                <a:latin typeface="Times New Roman" panose="02020603050405020304" pitchFamily="18" charset="0"/>
                <a:cs typeface="Times New Roman" panose="02020603050405020304" pitchFamily="18" charset="0"/>
              </a:rPr>
              <a:t>Definite Proportion	</a:t>
            </a:r>
            <a:r>
              <a:rPr lang="en-US" dirty="0">
                <a:solidFill>
                  <a:srgbClr val="0070C0"/>
                </a:solidFill>
                <a:latin typeface="Times New Roman" panose="02020603050405020304" pitchFamily="18" charset="0"/>
                <a:cs typeface="Times New Roman" panose="02020603050405020304" pitchFamily="18" charset="0"/>
              </a:rPr>
              <a:t>Multiple Proportion</a:t>
            </a:r>
            <a:r>
              <a:rPr lang="en-US" dirty="0"/>
              <a:t>	</a:t>
            </a:r>
          </a:p>
        </p:txBody>
      </p:sp>
      <p:grpSp>
        <p:nvGrpSpPr>
          <p:cNvPr id="20" name="Group 2"/>
          <p:cNvGrpSpPr>
            <a:grpSpLocks/>
          </p:cNvGrpSpPr>
          <p:nvPr/>
        </p:nvGrpSpPr>
        <p:grpSpPr bwMode="auto">
          <a:xfrm>
            <a:off x="304800" y="3505200"/>
            <a:ext cx="2193925" cy="365125"/>
            <a:chOff x="1584" y="8168"/>
            <a:chExt cx="3456" cy="576"/>
          </a:xfrm>
        </p:grpSpPr>
        <p:sp>
          <p:nvSpPr>
            <p:cNvPr id="21" name="AutoShape 3"/>
            <p:cNvSpPr>
              <a:spLocks noChangeArrowheads="1"/>
            </p:cNvSpPr>
            <p:nvPr/>
          </p:nvSpPr>
          <p:spPr bwMode="auto">
            <a:xfrm>
              <a:off x="4032" y="8312"/>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AutoShape 4"/>
            <p:cNvSpPr>
              <a:spLocks noChangeArrowheads="1"/>
            </p:cNvSpPr>
            <p:nvPr/>
          </p:nvSpPr>
          <p:spPr bwMode="auto">
            <a:xfrm>
              <a:off x="1584" y="8312"/>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AutoShape 5"/>
            <p:cNvSpPr>
              <a:spLocks noChangeArrowheads="1"/>
            </p:cNvSpPr>
            <p:nvPr/>
          </p:nvSpPr>
          <p:spPr bwMode="auto">
            <a:xfrm>
              <a:off x="2304" y="8168"/>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6"/>
          <p:cNvGrpSpPr>
            <a:grpSpLocks/>
          </p:cNvGrpSpPr>
          <p:nvPr/>
        </p:nvGrpSpPr>
        <p:grpSpPr bwMode="auto">
          <a:xfrm>
            <a:off x="581192" y="2590800"/>
            <a:ext cx="1736725" cy="365125"/>
            <a:chOff x="1800" y="5996"/>
            <a:chExt cx="2736" cy="576"/>
          </a:xfrm>
        </p:grpSpPr>
        <p:sp>
          <p:nvSpPr>
            <p:cNvPr id="25" name="AutoShape 7"/>
            <p:cNvSpPr>
              <a:spLocks noChangeArrowheads="1"/>
            </p:cNvSpPr>
            <p:nvPr/>
          </p:nvSpPr>
          <p:spPr bwMode="auto">
            <a:xfrm>
              <a:off x="3528" y="6140"/>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AutoShape 8"/>
            <p:cNvSpPr>
              <a:spLocks noChangeArrowheads="1"/>
            </p:cNvSpPr>
            <p:nvPr/>
          </p:nvSpPr>
          <p:spPr bwMode="auto">
            <a:xfrm>
              <a:off x="1800" y="5996"/>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oup 9"/>
          <p:cNvGrpSpPr>
            <a:grpSpLocks/>
          </p:cNvGrpSpPr>
          <p:nvPr/>
        </p:nvGrpSpPr>
        <p:grpSpPr bwMode="auto">
          <a:xfrm>
            <a:off x="381000" y="4419600"/>
            <a:ext cx="2193925" cy="665163"/>
            <a:chOff x="1872" y="10328"/>
            <a:chExt cx="3456" cy="1048"/>
          </a:xfrm>
        </p:grpSpPr>
        <p:sp>
          <p:nvSpPr>
            <p:cNvPr id="28" name="AutoShape 10"/>
            <p:cNvSpPr>
              <a:spLocks noChangeArrowheads="1"/>
            </p:cNvSpPr>
            <p:nvPr/>
          </p:nvSpPr>
          <p:spPr bwMode="auto">
            <a:xfrm>
              <a:off x="2592" y="10800"/>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AutoShape 11"/>
            <p:cNvSpPr>
              <a:spLocks noChangeArrowheads="1"/>
            </p:cNvSpPr>
            <p:nvPr/>
          </p:nvSpPr>
          <p:spPr bwMode="auto">
            <a:xfrm>
              <a:off x="4320" y="10944"/>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AutoShape 12"/>
            <p:cNvSpPr>
              <a:spLocks noChangeArrowheads="1"/>
            </p:cNvSpPr>
            <p:nvPr/>
          </p:nvSpPr>
          <p:spPr bwMode="auto">
            <a:xfrm>
              <a:off x="1872" y="10944"/>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AutoShape 13"/>
            <p:cNvSpPr>
              <a:spLocks noChangeArrowheads="1"/>
            </p:cNvSpPr>
            <p:nvPr/>
          </p:nvSpPr>
          <p:spPr bwMode="auto">
            <a:xfrm>
              <a:off x="3456" y="10328"/>
              <a:ext cx="288" cy="864"/>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8"/>
          <p:cNvGrpSpPr>
            <a:grpSpLocks/>
          </p:cNvGrpSpPr>
          <p:nvPr/>
        </p:nvGrpSpPr>
        <p:grpSpPr bwMode="auto">
          <a:xfrm>
            <a:off x="381000" y="5581650"/>
            <a:ext cx="2193925" cy="1123950"/>
            <a:chOff x="1872" y="9251"/>
            <a:chExt cx="3456" cy="1769"/>
          </a:xfrm>
        </p:grpSpPr>
        <p:sp>
          <p:nvSpPr>
            <p:cNvPr id="33" name="Rectangle 9"/>
            <p:cNvSpPr>
              <a:spLocks noChangeArrowheads="1"/>
            </p:cNvSpPr>
            <p:nvPr/>
          </p:nvSpPr>
          <p:spPr bwMode="auto">
            <a:xfrm>
              <a:off x="3456" y="10255"/>
              <a:ext cx="288" cy="7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AutoShape 10"/>
            <p:cNvSpPr>
              <a:spLocks noChangeArrowheads="1"/>
            </p:cNvSpPr>
            <p:nvPr/>
          </p:nvSpPr>
          <p:spPr bwMode="auto">
            <a:xfrm>
              <a:off x="2592" y="9823"/>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AutoShape 11"/>
            <p:cNvSpPr>
              <a:spLocks noChangeArrowheads="1"/>
            </p:cNvSpPr>
            <p:nvPr/>
          </p:nvSpPr>
          <p:spPr bwMode="auto">
            <a:xfrm>
              <a:off x="4320" y="9967"/>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AutoShape 12"/>
            <p:cNvSpPr>
              <a:spLocks noChangeArrowheads="1"/>
            </p:cNvSpPr>
            <p:nvPr/>
          </p:nvSpPr>
          <p:spPr bwMode="auto">
            <a:xfrm>
              <a:off x="1872" y="9967"/>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AutoShape 13"/>
            <p:cNvSpPr>
              <a:spLocks noChangeArrowheads="1"/>
            </p:cNvSpPr>
            <p:nvPr/>
          </p:nvSpPr>
          <p:spPr bwMode="auto">
            <a:xfrm>
              <a:off x="3456" y="9251"/>
              <a:ext cx="288" cy="864"/>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38" name="Rectangle 37"/>
          <p:cNvSpPr/>
          <p:nvPr/>
        </p:nvSpPr>
        <p:spPr>
          <a:xfrm>
            <a:off x="2957812" y="5878324"/>
            <a:ext cx="5347988" cy="446276"/>
          </a:xfrm>
          <a:prstGeom prst="rect">
            <a:avLst/>
          </a:prstGeom>
        </p:spPr>
        <p:txBody>
          <a:bodyPr wrap="square">
            <a:spAutoFit/>
          </a:bodyPr>
          <a:lstStyle/>
          <a:p>
            <a:r>
              <a:rPr lang="en-US" dirty="0"/>
              <a:t>_____  </a:t>
            </a:r>
            <a:r>
              <a:rPr lang="en-US" b="1" dirty="0"/>
              <a:t>:</a:t>
            </a:r>
            <a:r>
              <a:rPr lang="en-US" dirty="0"/>
              <a:t>  _____	   ____  </a:t>
            </a:r>
            <a:r>
              <a:rPr lang="en-US" b="1" dirty="0"/>
              <a:t>:</a:t>
            </a:r>
            <a:r>
              <a:rPr lang="en-US" dirty="0"/>
              <a:t>  ____</a:t>
            </a:r>
          </a:p>
        </p:txBody>
      </p:sp>
      <p:sp>
        <p:nvSpPr>
          <p:cNvPr id="39" name="Rectangle 38"/>
          <p:cNvSpPr/>
          <p:nvPr/>
        </p:nvSpPr>
        <p:spPr>
          <a:xfrm>
            <a:off x="5791200" y="2362200"/>
            <a:ext cx="2514600" cy="1015663"/>
          </a:xfrm>
          <a:prstGeom prst="rect">
            <a:avLst/>
          </a:prstGeom>
          <a:solidFill>
            <a:srgbClr val="FFC000"/>
          </a:solidFill>
        </p:spPr>
        <p:txBody>
          <a:bodyPr wrap="square">
            <a:spAutoFit/>
          </a:bodyPr>
          <a:lstStyle/>
          <a:p>
            <a:pPr algn="ctr"/>
            <a:r>
              <a:rPr lang="en-US" sz="2000" dirty="0">
                <a:latin typeface="Times New Roman" panose="02020603050405020304" pitchFamily="18" charset="0"/>
                <a:cs typeface="Times New Roman" panose="02020603050405020304" pitchFamily="18" charset="0"/>
              </a:rPr>
              <a:t>Comparing # of small clips in first molecule to the other molecules</a:t>
            </a:r>
          </a:p>
        </p:txBody>
      </p:sp>
    </p:spTree>
    <p:extLst>
      <p:ext uri="{BB962C8B-B14F-4D97-AF65-F5344CB8AC3E}">
        <p14:creationId xmlns:p14="http://schemas.microsoft.com/office/powerpoint/2010/main" val="234471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31567" cy="990600"/>
          </a:xfrm>
        </p:spPr>
        <p:txBody>
          <a:bodyPr/>
          <a:lstStyle/>
          <a:p>
            <a:pPr algn="ctr"/>
            <a:r>
              <a:rPr lang="en-US" dirty="0">
                <a:solidFill>
                  <a:srgbClr val="FFFF00"/>
                </a:solidFill>
              </a:rPr>
              <a:t>Laws of Definite &amp; Multiple Proportion Application</a:t>
            </a:r>
          </a:p>
        </p:txBody>
      </p:sp>
      <p:sp>
        <p:nvSpPr>
          <p:cNvPr id="3" name="Content Placeholder 2"/>
          <p:cNvSpPr>
            <a:spLocks noGrp="1"/>
          </p:cNvSpPr>
          <p:nvPr>
            <p:ph idx="1"/>
          </p:nvPr>
        </p:nvSpPr>
        <p:spPr>
          <a:xfrm>
            <a:off x="76200" y="816034"/>
            <a:ext cx="8915400" cy="1165166"/>
          </a:xfrm>
        </p:spPr>
        <p:txBody>
          <a:bodyPr/>
          <a:lstStyle/>
          <a:p>
            <a:pPr marL="0" indent="0">
              <a:buNone/>
            </a:pPr>
            <a:r>
              <a:rPr lang="en-US" dirty="0"/>
              <a:t>The small paper clip’s mass is 0.5 g, the large 1.5 g</a:t>
            </a:r>
          </a:p>
          <a:p>
            <a:pPr marL="0" indent="0">
              <a:buNone/>
            </a:pPr>
            <a:r>
              <a:rPr lang="en-US" dirty="0">
                <a:solidFill>
                  <a:srgbClr val="FF0000"/>
                </a:solidFill>
              </a:rPr>
              <a:t>Determine the Definite &amp; Multiple Proportions:</a:t>
            </a:r>
          </a:p>
        </p:txBody>
      </p:sp>
      <p:grpSp>
        <p:nvGrpSpPr>
          <p:cNvPr id="4" name="Group 2"/>
          <p:cNvGrpSpPr>
            <a:grpSpLocks/>
          </p:cNvGrpSpPr>
          <p:nvPr/>
        </p:nvGrpSpPr>
        <p:grpSpPr bwMode="auto">
          <a:xfrm>
            <a:off x="304800" y="3505200"/>
            <a:ext cx="2193925" cy="365125"/>
            <a:chOff x="1584" y="8168"/>
            <a:chExt cx="3456" cy="576"/>
          </a:xfrm>
        </p:grpSpPr>
        <p:sp>
          <p:nvSpPr>
            <p:cNvPr id="5" name="AutoShape 3"/>
            <p:cNvSpPr>
              <a:spLocks noChangeArrowheads="1"/>
            </p:cNvSpPr>
            <p:nvPr/>
          </p:nvSpPr>
          <p:spPr bwMode="auto">
            <a:xfrm>
              <a:off x="4032" y="8312"/>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4"/>
            <p:cNvSpPr>
              <a:spLocks noChangeArrowheads="1"/>
            </p:cNvSpPr>
            <p:nvPr/>
          </p:nvSpPr>
          <p:spPr bwMode="auto">
            <a:xfrm>
              <a:off x="1584" y="8312"/>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5"/>
            <p:cNvSpPr>
              <a:spLocks noChangeArrowheads="1"/>
            </p:cNvSpPr>
            <p:nvPr/>
          </p:nvSpPr>
          <p:spPr bwMode="auto">
            <a:xfrm>
              <a:off x="2304" y="8168"/>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6"/>
          <p:cNvGrpSpPr>
            <a:grpSpLocks/>
          </p:cNvGrpSpPr>
          <p:nvPr/>
        </p:nvGrpSpPr>
        <p:grpSpPr bwMode="auto">
          <a:xfrm>
            <a:off x="581192" y="2590800"/>
            <a:ext cx="1736725" cy="365125"/>
            <a:chOff x="1800" y="5996"/>
            <a:chExt cx="2736" cy="576"/>
          </a:xfrm>
        </p:grpSpPr>
        <p:sp>
          <p:nvSpPr>
            <p:cNvPr id="9" name="AutoShape 7"/>
            <p:cNvSpPr>
              <a:spLocks noChangeArrowheads="1"/>
            </p:cNvSpPr>
            <p:nvPr/>
          </p:nvSpPr>
          <p:spPr bwMode="auto">
            <a:xfrm>
              <a:off x="3528" y="6140"/>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8"/>
            <p:cNvSpPr>
              <a:spLocks noChangeArrowheads="1"/>
            </p:cNvSpPr>
            <p:nvPr/>
          </p:nvSpPr>
          <p:spPr bwMode="auto">
            <a:xfrm>
              <a:off x="1800" y="5996"/>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1" name="Group 9"/>
          <p:cNvGrpSpPr>
            <a:grpSpLocks/>
          </p:cNvGrpSpPr>
          <p:nvPr/>
        </p:nvGrpSpPr>
        <p:grpSpPr bwMode="auto">
          <a:xfrm>
            <a:off x="381000" y="4419600"/>
            <a:ext cx="2193925" cy="665163"/>
            <a:chOff x="1872" y="10328"/>
            <a:chExt cx="3456" cy="1048"/>
          </a:xfrm>
        </p:grpSpPr>
        <p:sp>
          <p:nvSpPr>
            <p:cNvPr id="12" name="AutoShape 10"/>
            <p:cNvSpPr>
              <a:spLocks noChangeArrowheads="1"/>
            </p:cNvSpPr>
            <p:nvPr/>
          </p:nvSpPr>
          <p:spPr bwMode="auto">
            <a:xfrm>
              <a:off x="2592" y="10800"/>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 name="AutoShape 11"/>
            <p:cNvSpPr>
              <a:spLocks noChangeArrowheads="1"/>
            </p:cNvSpPr>
            <p:nvPr/>
          </p:nvSpPr>
          <p:spPr bwMode="auto">
            <a:xfrm>
              <a:off x="4320" y="10944"/>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12"/>
            <p:cNvSpPr>
              <a:spLocks noChangeArrowheads="1"/>
            </p:cNvSpPr>
            <p:nvPr/>
          </p:nvSpPr>
          <p:spPr bwMode="auto">
            <a:xfrm>
              <a:off x="1872" y="10944"/>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13"/>
            <p:cNvSpPr>
              <a:spLocks noChangeArrowheads="1"/>
            </p:cNvSpPr>
            <p:nvPr/>
          </p:nvSpPr>
          <p:spPr bwMode="auto">
            <a:xfrm>
              <a:off x="3456" y="10328"/>
              <a:ext cx="288" cy="864"/>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Rectangle 18"/>
          <p:cNvSpPr/>
          <p:nvPr/>
        </p:nvSpPr>
        <p:spPr>
          <a:xfrm>
            <a:off x="2971800" y="1905000"/>
            <a:ext cx="5867400" cy="446276"/>
          </a:xfrm>
          <a:prstGeom prst="rect">
            <a:avLst/>
          </a:prstGeom>
        </p:spPr>
        <p:txBody>
          <a:bodyPr wrap="square">
            <a:spAutoFit/>
          </a:bodyPr>
          <a:lstStyle/>
          <a:p>
            <a:r>
              <a:rPr lang="en-US" dirty="0">
                <a:solidFill>
                  <a:srgbClr val="00B050"/>
                </a:solidFill>
                <a:latin typeface="Times New Roman" panose="02020603050405020304" pitchFamily="18" charset="0"/>
                <a:cs typeface="Times New Roman" panose="02020603050405020304" pitchFamily="18" charset="0"/>
              </a:rPr>
              <a:t>Definite Proportion	</a:t>
            </a:r>
            <a:r>
              <a:rPr lang="en-US" dirty="0">
                <a:solidFill>
                  <a:srgbClr val="0070C0"/>
                </a:solidFill>
                <a:latin typeface="Times New Roman" panose="02020603050405020304" pitchFamily="18" charset="0"/>
                <a:cs typeface="Times New Roman" panose="02020603050405020304" pitchFamily="18" charset="0"/>
              </a:rPr>
              <a:t>Multiple Proportion</a:t>
            </a:r>
            <a:r>
              <a:rPr lang="en-US" dirty="0"/>
              <a:t>	</a:t>
            </a:r>
          </a:p>
        </p:txBody>
      </p:sp>
      <p:grpSp>
        <p:nvGrpSpPr>
          <p:cNvPr id="24" name="Group 23"/>
          <p:cNvGrpSpPr/>
          <p:nvPr/>
        </p:nvGrpSpPr>
        <p:grpSpPr>
          <a:xfrm>
            <a:off x="2957812" y="2514600"/>
            <a:ext cx="5347988" cy="846386"/>
            <a:chOff x="2957812" y="2830324"/>
            <a:chExt cx="5347988" cy="846386"/>
          </a:xfrm>
        </p:grpSpPr>
        <p:sp>
          <p:nvSpPr>
            <p:cNvPr id="16" name="Rectangle 15"/>
            <p:cNvSpPr/>
            <p:nvPr/>
          </p:nvSpPr>
          <p:spPr>
            <a:xfrm>
              <a:off x="2957812" y="2830324"/>
              <a:ext cx="5347988" cy="446276"/>
            </a:xfrm>
            <a:prstGeom prst="rect">
              <a:avLst/>
            </a:prstGeom>
          </p:spPr>
          <p:txBody>
            <a:bodyPr wrap="square">
              <a:spAutoFit/>
            </a:bodyPr>
            <a:lstStyle/>
            <a:p>
              <a:r>
                <a:rPr lang="en-US" dirty="0"/>
                <a:t>__1__  </a:t>
              </a:r>
              <a:r>
                <a:rPr lang="en-US" b="1" dirty="0"/>
                <a:t>:</a:t>
              </a:r>
              <a:r>
                <a:rPr lang="en-US" dirty="0"/>
                <a:t>  __3__	</a:t>
              </a:r>
            </a:p>
          </p:txBody>
        </p:sp>
        <p:sp>
          <p:nvSpPr>
            <p:cNvPr id="20" name="Rectangle 19"/>
            <p:cNvSpPr/>
            <p:nvPr/>
          </p:nvSpPr>
          <p:spPr>
            <a:xfrm>
              <a:off x="3083090" y="3276600"/>
              <a:ext cx="1946110" cy="400110"/>
            </a:xfrm>
            <a:prstGeom prst="rect">
              <a:avLst/>
            </a:prstGeom>
          </p:spPr>
          <p:txBody>
            <a:bodyPr wrap="square">
              <a:spAutoFit/>
            </a:bodyPr>
            <a:lstStyle/>
            <a:p>
              <a:pPr algn="ctr"/>
              <a:r>
                <a:rPr lang="en-US" sz="2000" i="0" dirty="0">
                  <a:latin typeface="Times New Roman" panose="02020603050405020304" pitchFamily="18" charset="0"/>
                  <a:cs typeface="Times New Roman" panose="02020603050405020304" pitchFamily="18" charset="0"/>
                </a:rPr>
                <a:t>0.5 g / 1.5 g</a:t>
              </a:r>
            </a:p>
          </p:txBody>
        </p:sp>
      </p:grpSp>
      <p:grpSp>
        <p:nvGrpSpPr>
          <p:cNvPr id="25" name="Group 24"/>
          <p:cNvGrpSpPr/>
          <p:nvPr/>
        </p:nvGrpSpPr>
        <p:grpSpPr>
          <a:xfrm>
            <a:off x="2971800" y="3505200"/>
            <a:ext cx="5347988" cy="800920"/>
            <a:chOff x="2971800" y="4049524"/>
            <a:chExt cx="5347988" cy="800920"/>
          </a:xfrm>
        </p:grpSpPr>
        <p:sp>
          <p:nvSpPr>
            <p:cNvPr id="18" name="Rectangle 17"/>
            <p:cNvSpPr/>
            <p:nvPr/>
          </p:nvSpPr>
          <p:spPr>
            <a:xfrm>
              <a:off x="2971800" y="4049524"/>
              <a:ext cx="5347988" cy="446276"/>
            </a:xfrm>
            <a:prstGeom prst="rect">
              <a:avLst/>
            </a:prstGeom>
          </p:spPr>
          <p:txBody>
            <a:bodyPr wrap="square">
              <a:spAutoFit/>
            </a:bodyPr>
            <a:lstStyle/>
            <a:p>
              <a:r>
                <a:rPr lang="en-US" dirty="0"/>
                <a:t>__2__  </a:t>
              </a:r>
              <a:r>
                <a:rPr lang="en-US" b="1" dirty="0"/>
                <a:t>:</a:t>
              </a:r>
              <a:r>
                <a:rPr lang="en-US" dirty="0"/>
                <a:t>  __3__	__1_  </a:t>
              </a:r>
              <a:r>
                <a:rPr lang="en-US" b="1" dirty="0"/>
                <a:t>:</a:t>
              </a:r>
              <a:r>
                <a:rPr lang="en-US" dirty="0"/>
                <a:t>  __2__</a:t>
              </a:r>
            </a:p>
          </p:txBody>
        </p:sp>
        <p:sp>
          <p:nvSpPr>
            <p:cNvPr id="21" name="Rectangle 20"/>
            <p:cNvSpPr/>
            <p:nvPr/>
          </p:nvSpPr>
          <p:spPr>
            <a:xfrm>
              <a:off x="3201910" y="4450334"/>
              <a:ext cx="1946110" cy="400110"/>
            </a:xfrm>
            <a:prstGeom prst="rect">
              <a:avLst/>
            </a:prstGeom>
          </p:spPr>
          <p:txBody>
            <a:bodyPr wrap="square">
              <a:spAutoFit/>
            </a:bodyPr>
            <a:lstStyle/>
            <a:p>
              <a:pPr algn="ctr"/>
              <a:r>
                <a:rPr lang="en-US" sz="2000" i="0" dirty="0">
                  <a:latin typeface="Times New Roman" panose="02020603050405020304" pitchFamily="18" charset="0"/>
                  <a:cs typeface="Times New Roman" panose="02020603050405020304" pitchFamily="18" charset="0"/>
                </a:rPr>
                <a:t>2(0.5 g) / 1.5 g</a:t>
              </a:r>
            </a:p>
          </p:txBody>
        </p:sp>
      </p:grpSp>
      <p:grpSp>
        <p:nvGrpSpPr>
          <p:cNvPr id="26" name="Group 25"/>
          <p:cNvGrpSpPr/>
          <p:nvPr/>
        </p:nvGrpSpPr>
        <p:grpSpPr>
          <a:xfrm>
            <a:off x="2957812" y="4724400"/>
            <a:ext cx="5347988" cy="860330"/>
            <a:chOff x="2957812" y="5497324"/>
            <a:chExt cx="5347988" cy="860330"/>
          </a:xfrm>
        </p:grpSpPr>
        <p:sp>
          <p:nvSpPr>
            <p:cNvPr id="17" name="Rectangle 16"/>
            <p:cNvSpPr/>
            <p:nvPr/>
          </p:nvSpPr>
          <p:spPr>
            <a:xfrm>
              <a:off x="2957812" y="5497324"/>
              <a:ext cx="5347988" cy="446276"/>
            </a:xfrm>
            <a:prstGeom prst="rect">
              <a:avLst/>
            </a:prstGeom>
          </p:spPr>
          <p:txBody>
            <a:bodyPr wrap="square">
              <a:spAutoFit/>
            </a:bodyPr>
            <a:lstStyle/>
            <a:p>
              <a:r>
                <a:rPr lang="en-US" dirty="0"/>
                <a:t>__3__  </a:t>
              </a:r>
              <a:r>
                <a:rPr lang="en-US" b="1" dirty="0"/>
                <a:t>:</a:t>
              </a:r>
              <a:r>
                <a:rPr lang="en-US" dirty="0"/>
                <a:t>  __3__	__1_  </a:t>
              </a:r>
              <a:r>
                <a:rPr lang="en-US" b="1" dirty="0"/>
                <a:t>:</a:t>
              </a:r>
              <a:r>
                <a:rPr lang="en-US" dirty="0"/>
                <a:t>  __3__</a:t>
              </a:r>
            </a:p>
          </p:txBody>
        </p:sp>
        <p:sp>
          <p:nvSpPr>
            <p:cNvPr id="22" name="Rectangle 21"/>
            <p:cNvSpPr/>
            <p:nvPr/>
          </p:nvSpPr>
          <p:spPr>
            <a:xfrm>
              <a:off x="3201910" y="5957544"/>
              <a:ext cx="1946110" cy="400110"/>
            </a:xfrm>
            <a:prstGeom prst="rect">
              <a:avLst/>
            </a:prstGeom>
          </p:spPr>
          <p:txBody>
            <a:bodyPr wrap="square">
              <a:spAutoFit/>
            </a:bodyPr>
            <a:lstStyle/>
            <a:p>
              <a:pPr algn="ctr"/>
              <a:r>
                <a:rPr lang="en-US" sz="2000" i="0" dirty="0">
                  <a:latin typeface="Times New Roman" panose="02020603050405020304" pitchFamily="18" charset="0"/>
                  <a:cs typeface="Times New Roman" panose="02020603050405020304" pitchFamily="18" charset="0"/>
                </a:rPr>
                <a:t>3(0.5 g) / 1.5 g</a:t>
              </a:r>
            </a:p>
          </p:txBody>
        </p:sp>
      </p:grpSp>
      <p:grpSp>
        <p:nvGrpSpPr>
          <p:cNvPr id="27" name="Group 26"/>
          <p:cNvGrpSpPr/>
          <p:nvPr/>
        </p:nvGrpSpPr>
        <p:grpSpPr>
          <a:xfrm>
            <a:off x="3110212" y="5845270"/>
            <a:ext cx="5347988" cy="860330"/>
            <a:chOff x="2957812" y="5497324"/>
            <a:chExt cx="5347988" cy="860330"/>
          </a:xfrm>
        </p:grpSpPr>
        <p:sp>
          <p:nvSpPr>
            <p:cNvPr id="28" name="Rectangle 27"/>
            <p:cNvSpPr/>
            <p:nvPr/>
          </p:nvSpPr>
          <p:spPr>
            <a:xfrm>
              <a:off x="2957812" y="5497324"/>
              <a:ext cx="5347988" cy="446276"/>
            </a:xfrm>
            <a:prstGeom prst="rect">
              <a:avLst/>
            </a:prstGeom>
          </p:spPr>
          <p:txBody>
            <a:bodyPr wrap="square">
              <a:spAutoFit/>
            </a:bodyPr>
            <a:lstStyle/>
            <a:p>
              <a:r>
                <a:rPr lang="en-US" dirty="0"/>
                <a:t>__4__  </a:t>
              </a:r>
              <a:r>
                <a:rPr lang="en-US" b="1" dirty="0"/>
                <a:t>:</a:t>
              </a:r>
              <a:r>
                <a:rPr lang="en-US" dirty="0"/>
                <a:t>  __3__       __1_  </a:t>
              </a:r>
              <a:r>
                <a:rPr lang="en-US" b="1" dirty="0"/>
                <a:t>:</a:t>
              </a:r>
              <a:r>
                <a:rPr lang="en-US" dirty="0"/>
                <a:t>  __4__</a:t>
              </a:r>
            </a:p>
          </p:txBody>
        </p:sp>
        <p:sp>
          <p:nvSpPr>
            <p:cNvPr id="29" name="Rectangle 28"/>
            <p:cNvSpPr/>
            <p:nvPr/>
          </p:nvSpPr>
          <p:spPr>
            <a:xfrm>
              <a:off x="3201910" y="5957544"/>
              <a:ext cx="1946110" cy="400110"/>
            </a:xfrm>
            <a:prstGeom prst="rect">
              <a:avLst/>
            </a:prstGeom>
          </p:spPr>
          <p:txBody>
            <a:bodyPr wrap="square">
              <a:spAutoFit/>
            </a:bodyPr>
            <a:lstStyle/>
            <a:p>
              <a:pPr algn="ctr"/>
              <a:r>
                <a:rPr lang="en-US" sz="2000" i="0" dirty="0">
                  <a:latin typeface="Times New Roman" panose="02020603050405020304" pitchFamily="18" charset="0"/>
                  <a:cs typeface="Times New Roman" panose="02020603050405020304" pitchFamily="18" charset="0"/>
                </a:rPr>
                <a:t>4(0.5 g) / 1.5 g</a:t>
              </a:r>
            </a:p>
          </p:txBody>
        </p:sp>
      </p:grpSp>
      <p:grpSp>
        <p:nvGrpSpPr>
          <p:cNvPr id="36" name="Group 8"/>
          <p:cNvGrpSpPr>
            <a:grpSpLocks/>
          </p:cNvGrpSpPr>
          <p:nvPr/>
        </p:nvGrpSpPr>
        <p:grpSpPr bwMode="auto">
          <a:xfrm>
            <a:off x="381000" y="5581650"/>
            <a:ext cx="2193925" cy="1123950"/>
            <a:chOff x="1872" y="9251"/>
            <a:chExt cx="3456" cy="1769"/>
          </a:xfrm>
        </p:grpSpPr>
        <p:sp>
          <p:nvSpPr>
            <p:cNvPr id="37" name="Rectangle 9"/>
            <p:cNvSpPr>
              <a:spLocks noChangeArrowheads="1"/>
            </p:cNvSpPr>
            <p:nvPr/>
          </p:nvSpPr>
          <p:spPr bwMode="auto">
            <a:xfrm>
              <a:off x="3456" y="10255"/>
              <a:ext cx="288" cy="7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AutoShape 10"/>
            <p:cNvSpPr>
              <a:spLocks noChangeArrowheads="1"/>
            </p:cNvSpPr>
            <p:nvPr/>
          </p:nvSpPr>
          <p:spPr bwMode="auto">
            <a:xfrm>
              <a:off x="2592" y="9823"/>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AutoShape 11"/>
            <p:cNvSpPr>
              <a:spLocks noChangeArrowheads="1"/>
            </p:cNvSpPr>
            <p:nvPr/>
          </p:nvSpPr>
          <p:spPr bwMode="auto">
            <a:xfrm>
              <a:off x="4320" y="9967"/>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AutoShape 12"/>
            <p:cNvSpPr>
              <a:spLocks noChangeArrowheads="1"/>
            </p:cNvSpPr>
            <p:nvPr/>
          </p:nvSpPr>
          <p:spPr bwMode="auto">
            <a:xfrm>
              <a:off x="1872" y="9967"/>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AutoShape 13"/>
            <p:cNvSpPr>
              <a:spLocks noChangeArrowheads="1"/>
            </p:cNvSpPr>
            <p:nvPr/>
          </p:nvSpPr>
          <p:spPr bwMode="auto">
            <a:xfrm>
              <a:off x="3456" y="9251"/>
              <a:ext cx="288" cy="864"/>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42" name="Rectangle 41"/>
          <p:cNvSpPr/>
          <p:nvPr/>
        </p:nvSpPr>
        <p:spPr>
          <a:xfrm>
            <a:off x="5697623" y="5123865"/>
            <a:ext cx="2912977" cy="338554"/>
          </a:xfrm>
          <a:prstGeom prst="rect">
            <a:avLst/>
          </a:prstGeom>
          <a:solidFill>
            <a:srgbClr val="FFC000"/>
          </a:solidFill>
        </p:spPr>
        <p:txBody>
          <a:bodyPr wrap="none">
            <a:spAutoFit/>
          </a:bodyPr>
          <a:lstStyle/>
          <a:p>
            <a:r>
              <a:rPr lang="en-US" sz="1600" dirty="0">
                <a:latin typeface="Times New Roman" panose="02020603050405020304" pitchFamily="18" charset="0"/>
                <a:cs typeface="Times New Roman" panose="02020603050405020304" pitchFamily="18" charset="0"/>
              </a:rPr>
              <a:t>[E.g. CO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ClO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SO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NO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 PO</a:t>
            </a:r>
            <a:r>
              <a:rPr lang="en-US" sz="1600" baseline="-25000" dirty="0">
                <a:latin typeface="Times New Roman" panose="02020603050405020304" pitchFamily="18" charset="0"/>
                <a:cs typeface="Times New Roman" panose="02020603050405020304" pitchFamily="18" charset="0"/>
              </a:rPr>
              <a:t>3</a:t>
            </a:r>
            <a:r>
              <a:rPr lang="en-US" sz="1600" dirty="0">
                <a:latin typeface="Times New Roman" panose="02020603050405020304" pitchFamily="18" charset="0"/>
                <a:cs typeface="Times New Roman" panose="02020603050405020304" pitchFamily="18" charset="0"/>
              </a:rPr>
              <a:t>]</a:t>
            </a:r>
          </a:p>
        </p:txBody>
      </p:sp>
      <p:sp>
        <p:nvSpPr>
          <p:cNvPr id="43" name="Rectangle 42"/>
          <p:cNvSpPr/>
          <p:nvPr/>
        </p:nvSpPr>
        <p:spPr>
          <a:xfrm>
            <a:off x="5647301" y="6311042"/>
            <a:ext cx="3191899" cy="400110"/>
          </a:xfrm>
          <a:prstGeom prst="rect">
            <a:avLst/>
          </a:prstGeom>
          <a:solidFill>
            <a:srgbClr val="FFC000"/>
          </a:solidFill>
        </p:spPr>
        <p:txBody>
          <a:bodyPr wrap="none">
            <a:spAutoFit/>
          </a:bodyPr>
          <a:lstStyle/>
          <a:p>
            <a:r>
              <a:rPr lang="en-US" sz="2000" dirty="0">
                <a:latin typeface="Times New Roman" panose="02020603050405020304" pitchFamily="18" charset="0"/>
                <a:cs typeface="Times New Roman" panose="02020603050405020304" pitchFamily="18" charset="0"/>
              </a:rPr>
              <a:t>[E.g.  ClO</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SO</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PO</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CrO</a:t>
            </a:r>
            <a:r>
              <a:rPr lang="en-US" sz="2000" baseline="-25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p>
        </p:txBody>
      </p:sp>
      <p:sp>
        <p:nvSpPr>
          <p:cNvPr id="44" name="Rectangle 43"/>
          <p:cNvSpPr/>
          <p:nvPr/>
        </p:nvSpPr>
        <p:spPr>
          <a:xfrm>
            <a:off x="5643979" y="3973324"/>
            <a:ext cx="3042821" cy="400110"/>
          </a:xfrm>
          <a:prstGeom prst="rect">
            <a:avLst/>
          </a:prstGeom>
          <a:solidFill>
            <a:srgbClr val="FFC000"/>
          </a:solidFill>
        </p:spPr>
        <p:txBody>
          <a:bodyPr wrap="none">
            <a:spAutoFit/>
          </a:bodyPr>
          <a:lstStyle/>
          <a:p>
            <a:r>
              <a:rPr lang="en-US" sz="2000" dirty="0">
                <a:latin typeface="Times New Roman" panose="02020603050405020304" pitchFamily="18" charset="0"/>
                <a:cs typeface="Times New Roman" panose="02020603050405020304" pitchFamily="18" charset="0"/>
              </a:rPr>
              <a:t>[E.g. CO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ClO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SO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 NO</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t>
            </a:r>
          </a:p>
        </p:txBody>
      </p:sp>
      <p:sp>
        <p:nvSpPr>
          <p:cNvPr id="45" name="Rectangle 44"/>
          <p:cNvSpPr/>
          <p:nvPr/>
        </p:nvSpPr>
        <p:spPr>
          <a:xfrm>
            <a:off x="5638800" y="2664589"/>
            <a:ext cx="2367956" cy="400110"/>
          </a:xfrm>
          <a:prstGeom prst="rect">
            <a:avLst/>
          </a:prstGeom>
          <a:solidFill>
            <a:srgbClr val="FFC000"/>
          </a:solidFill>
        </p:spPr>
        <p:txBody>
          <a:bodyPr wrap="none">
            <a:spAutoFit/>
          </a:bodyPr>
          <a:lstStyle/>
          <a:p>
            <a:r>
              <a:rPr lang="en-US" sz="2000" dirty="0">
                <a:latin typeface="Times New Roman" panose="02020603050405020304" pitchFamily="18" charset="0"/>
                <a:cs typeface="Times New Roman" panose="02020603050405020304" pitchFamily="18" charset="0"/>
              </a:rPr>
              <a:t>[E.g.  CO, NO, PbO]</a:t>
            </a:r>
          </a:p>
        </p:txBody>
      </p:sp>
      <p:sp>
        <p:nvSpPr>
          <p:cNvPr id="23" name="Rectangle 22">
            <a:extLst>
              <a:ext uri="{FF2B5EF4-FFF2-40B4-BE49-F238E27FC236}">
                <a16:creationId xmlns:a16="http://schemas.microsoft.com/office/drawing/2014/main" id="{E1F91BE5-D449-4A8D-99CB-FB273CBD93CF}"/>
              </a:ext>
            </a:extLst>
          </p:cNvPr>
          <p:cNvSpPr/>
          <p:nvPr/>
        </p:nvSpPr>
        <p:spPr>
          <a:xfrm>
            <a:off x="1820339" y="2369760"/>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46" name="Rectangle 45">
            <a:extLst>
              <a:ext uri="{FF2B5EF4-FFF2-40B4-BE49-F238E27FC236}">
                <a16:creationId xmlns:a16="http://schemas.microsoft.com/office/drawing/2014/main" id="{ACE04853-77C4-4960-8AD3-2FCD76879EC9}"/>
              </a:ext>
            </a:extLst>
          </p:cNvPr>
          <p:cNvSpPr/>
          <p:nvPr/>
        </p:nvSpPr>
        <p:spPr>
          <a:xfrm>
            <a:off x="1980678" y="3277416"/>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47" name="Rectangle 46">
            <a:extLst>
              <a:ext uri="{FF2B5EF4-FFF2-40B4-BE49-F238E27FC236}">
                <a16:creationId xmlns:a16="http://schemas.microsoft.com/office/drawing/2014/main" id="{EAC93DE9-5C2A-4912-B97F-BB21348F02A3}"/>
              </a:ext>
            </a:extLst>
          </p:cNvPr>
          <p:cNvSpPr/>
          <p:nvPr/>
        </p:nvSpPr>
        <p:spPr>
          <a:xfrm>
            <a:off x="2104663" y="4491509"/>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48" name="Rectangle 47">
            <a:extLst>
              <a:ext uri="{FF2B5EF4-FFF2-40B4-BE49-F238E27FC236}">
                <a16:creationId xmlns:a16="http://schemas.microsoft.com/office/drawing/2014/main" id="{33B12362-C124-493A-A280-170A5EE1F0C6}"/>
              </a:ext>
            </a:extLst>
          </p:cNvPr>
          <p:cNvSpPr/>
          <p:nvPr/>
        </p:nvSpPr>
        <p:spPr>
          <a:xfrm>
            <a:off x="1543379" y="4286723"/>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49" name="Rectangle 48">
            <a:extLst>
              <a:ext uri="{FF2B5EF4-FFF2-40B4-BE49-F238E27FC236}">
                <a16:creationId xmlns:a16="http://schemas.microsoft.com/office/drawing/2014/main" id="{2238261F-322C-49B7-B1F3-F0FE74965C12}"/>
              </a:ext>
            </a:extLst>
          </p:cNvPr>
          <p:cNvSpPr/>
          <p:nvPr/>
        </p:nvSpPr>
        <p:spPr>
          <a:xfrm>
            <a:off x="283674" y="4459585"/>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50" name="Rectangle 49">
            <a:extLst>
              <a:ext uri="{FF2B5EF4-FFF2-40B4-BE49-F238E27FC236}">
                <a16:creationId xmlns:a16="http://schemas.microsoft.com/office/drawing/2014/main" id="{AE5A960A-3ABB-4EDD-A111-2B1E4D45661A}"/>
              </a:ext>
            </a:extLst>
          </p:cNvPr>
          <p:cNvSpPr/>
          <p:nvPr/>
        </p:nvSpPr>
        <p:spPr>
          <a:xfrm>
            <a:off x="850264" y="6367046"/>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51" name="Rectangle 50">
            <a:extLst>
              <a:ext uri="{FF2B5EF4-FFF2-40B4-BE49-F238E27FC236}">
                <a16:creationId xmlns:a16="http://schemas.microsoft.com/office/drawing/2014/main" id="{022308E4-9320-4959-8ECC-BC2BBDC1A4B8}"/>
              </a:ext>
            </a:extLst>
          </p:cNvPr>
          <p:cNvSpPr/>
          <p:nvPr/>
        </p:nvSpPr>
        <p:spPr>
          <a:xfrm>
            <a:off x="256227" y="5750927"/>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52" name="Rectangle 51">
            <a:extLst>
              <a:ext uri="{FF2B5EF4-FFF2-40B4-BE49-F238E27FC236}">
                <a16:creationId xmlns:a16="http://schemas.microsoft.com/office/drawing/2014/main" id="{C5B76661-7BBA-4FAF-A9CB-A29F705E4621}"/>
              </a:ext>
            </a:extLst>
          </p:cNvPr>
          <p:cNvSpPr/>
          <p:nvPr/>
        </p:nvSpPr>
        <p:spPr>
          <a:xfrm>
            <a:off x="1522822" y="5581650"/>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53" name="Rectangle 52">
            <a:extLst>
              <a:ext uri="{FF2B5EF4-FFF2-40B4-BE49-F238E27FC236}">
                <a16:creationId xmlns:a16="http://schemas.microsoft.com/office/drawing/2014/main" id="{6BF38146-04B4-4A05-A144-1183C01E94D4}"/>
              </a:ext>
            </a:extLst>
          </p:cNvPr>
          <p:cNvSpPr/>
          <p:nvPr/>
        </p:nvSpPr>
        <p:spPr>
          <a:xfrm>
            <a:off x="2104663" y="6136213"/>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54" name="Rectangle 53">
            <a:extLst>
              <a:ext uri="{FF2B5EF4-FFF2-40B4-BE49-F238E27FC236}">
                <a16:creationId xmlns:a16="http://schemas.microsoft.com/office/drawing/2014/main" id="{75C0DC11-7039-4A49-9573-D4A273631974}"/>
              </a:ext>
            </a:extLst>
          </p:cNvPr>
          <p:cNvSpPr/>
          <p:nvPr/>
        </p:nvSpPr>
        <p:spPr>
          <a:xfrm>
            <a:off x="227812" y="3290177"/>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0.5 g</a:t>
            </a:r>
            <a:endParaRPr lang="en-US" sz="1600" dirty="0"/>
          </a:p>
        </p:txBody>
      </p:sp>
      <p:sp>
        <p:nvSpPr>
          <p:cNvPr id="55" name="Rectangle 54">
            <a:extLst>
              <a:ext uri="{FF2B5EF4-FFF2-40B4-BE49-F238E27FC236}">
                <a16:creationId xmlns:a16="http://schemas.microsoft.com/office/drawing/2014/main" id="{14923D22-7A79-40C2-9A22-5767CEDF62FB}"/>
              </a:ext>
            </a:extLst>
          </p:cNvPr>
          <p:cNvSpPr/>
          <p:nvPr/>
        </p:nvSpPr>
        <p:spPr>
          <a:xfrm>
            <a:off x="799514" y="2605326"/>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1.5 g</a:t>
            </a:r>
            <a:endParaRPr lang="en-US" sz="1600" dirty="0"/>
          </a:p>
        </p:txBody>
      </p:sp>
      <p:sp>
        <p:nvSpPr>
          <p:cNvPr id="57" name="Rectangle 56">
            <a:extLst>
              <a:ext uri="{FF2B5EF4-FFF2-40B4-BE49-F238E27FC236}">
                <a16:creationId xmlns:a16="http://schemas.microsoft.com/office/drawing/2014/main" id="{01540500-B440-469E-A5FC-8E8C09C4FFBC}"/>
              </a:ext>
            </a:extLst>
          </p:cNvPr>
          <p:cNvSpPr/>
          <p:nvPr/>
        </p:nvSpPr>
        <p:spPr>
          <a:xfrm>
            <a:off x="1083036" y="3487529"/>
            <a:ext cx="595035" cy="338554"/>
          </a:xfrm>
          <a:prstGeom prst="rect">
            <a:avLst/>
          </a:prstGeom>
        </p:spPr>
        <p:txBody>
          <a:bodyPr wrap="none">
            <a:spAutoFit/>
          </a:bodyPr>
          <a:lstStyle/>
          <a:p>
            <a:r>
              <a:rPr lang="en-US" sz="1600" i="0" dirty="0">
                <a:latin typeface="Times New Roman" panose="02020603050405020304" pitchFamily="18" charset="0"/>
                <a:cs typeface="Times New Roman" panose="02020603050405020304" pitchFamily="18" charset="0"/>
              </a:rPr>
              <a:t>1.5 g</a:t>
            </a:r>
            <a:endParaRPr lang="en-US" sz="1600" dirty="0"/>
          </a:p>
        </p:txBody>
      </p:sp>
      <p:sp>
        <p:nvSpPr>
          <p:cNvPr id="58" name="Rectangle 57">
            <a:extLst>
              <a:ext uri="{FF2B5EF4-FFF2-40B4-BE49-F238E27FC236}">
                <a16:creationId xmlns:a16="http://schemas.microsoft.com/office/drawing/2014/main" id="{820FFC2A-D7D8-4EBE-AEC6-B248DF840F40}"/>
              </a:ext>
            </a:extLst>
          </p:cNvPr>
          <p:cNvSpPr/>
          <p:nvPr/>
        </p:nvSpPr>
        <p:spPr>
          <a:xfrm>
            <a:off x="1201939" y="4766846"/>
            <a:ext cx="595034" cy="338554"/>
          </a:xfrm>
          <a:prstGeom prst="rect">
            <a:avLst/>
          </a:prstGeom>
          <a:solidFill>
            <a:schemeClr val="bg1"/>
          </a:solidFill>
        </p:spPr>
        <p:txBody>
          <a:bodyPr wrap="square">
            <a:spAutoFit/>
          </a:bodyPr>
          <a:lstStyle/>
          <a:p>
            <a:r>
              <a:rPr lang="en-US" sz="1600" i="0" dirty="0">
                <a:latin typeface="Times New Roman" panose="02020603050405020304" pitchFamily="18" charset="0"/>
                <a:cs typeface="Times New Roman" panose="02020603050405020304" pitchFamily="18" charset="0"/>
              </a:rPr>
              <a:t>1.5 g</a:t>
            </a:r>
            <a:endParaRPr lang="en-US" sz="1600" dirty="0"/>
          </a:p>
        </p:txBody>
      </p:sp>
      <p:sp>
        <p:nvSpPr>
          <p:cNvPr id="60" name="Rectangle 59">
            <a:extLst>
              <a:ext uri="{FF2B5EF4-FFF2-40B4-BE49-F238E27FC236}">
                <a16:creationId xmlns:a16="http://schemas.microsoft.com/office/drawing/2014/main" id="{5EFEAB03-75F2-42DF-AAE5-E4A7A20EA239}"/>
              </a:ext>
            </a:extLst>
          </p:cNvPr>
          <p:cNvSpPr/>
          <p:nvPr/>
        </p:nvSpPr>
        <p:spPr>
          <a:xfrm>
            <a:off x="1157169" y="6009934"/>
            <a:ext cx="595034" cy="338554"/>
          </a:xfrm>
          <a:prstGeom prst="rect">
            <a:avLst/>
          </a:prstGeom>
          <a:solidFill>
            <a:schemeClr val="bg1"/>
          </a:solidFill>
        </p:spPr>
        <p:txBody>
          <a:bodyPr wrap="square">
            <a:spAutoFit/>
          </a:bodyPr>
          <a:lstStyle/>
          <a:p>
            <a:r>
              <a:rPr lang="en-US" sz="1600" i="0" dirty="0">
                <a:latin typeface="Times New Roman" panose="02020603050405020304" pitchFamily="18" charset="0"/>
                <a:cs typeface="Times New Roman" panose="02020603050405020304" pitchFamily="18" charset="0"/>
              </a:rPr>
              <a:t>1.5 g</a:t>
            </a:r>
            <a:endParaRPr lang="en-US" sz="1600" dirty="0"/>
          </a:p>
        </p:txBody>
      </p:sp>
      <p:sp>
        <p:nvSpPr>
          <p:cNvPr id="61" name="Rectangle 60">
            <a:extLst>
              <a:ext uri="{FF2B5EF4-FFF2-40B4-BE49-F238E27FC236}">
                <a16:creationId xmlns:a16="http://schemas.microsoft.com/office/drawing/2014/main" id="{287652E3-2015-47E5-9E02-B1C782B24169}"/>
              </a:ext>
            </a:extLst>
          </p:cNvPr>
          <p:cNvSpPr/>
          <p:nvPr/>
        </p:nvSpPr>
        <p:spPr>
          <a:xfrm>
            <a:off x="685800" y="2045694"/>
            <a:ext cx="595034" cy="338554"/>
          </a:xfrm>
          <a:prstGeom prst="rect">
            <a:avLst/>
          </a:prstGeom>
          <a:solidFill>
            <a:srgbClr val="A3B53D"/>
          </a:solidFill>
        </p:spPr>
        <p:txBody>
          <a:bodyPr wrap="square">
            <a:spAutoFit/>
          </a:bodyPr>
          <a:lstStyle/>
          <a:p>
            <a:pPr algn="ctr"/>
            <a:r>
              <a:rPr lang="en-US" sz="1600" i="0" dirty="0">
                <a:latin typeface="Times New Roman" panose="02020603050405020304" pitchFamily="18" charset="0"/>
                <a:cs typeface="Times New Roman" panose="02020603050405020304" pitchFamily="18" charset="0"/>
              </a:rPr>
              <a:t>AX</a:t>
            </a:r>
            <a:endParaRPr lang="en-US" sz="1600" dirty="0"/>
          </a:p>
        </p:txBody>
      </p:sp>
      <p:sp>
        <p:nvSpPr>
          <p:cNvPr id="62" name="Rectangle 61">
            <a:extLst>
              <a:ext uri="{FF2B5EF4-FFF2-40B4-BE49-F238E27FC236}">
                <a16:creationId xmlns:a16="http://schemas.microsoft.com/office/drawing/2014/main" id="{FF729CBF-70A2-47D5-A5CA-B6F4E779427B}"/>
              </a:ext>
            </a:extLst>
          </p:cNvPr>
          <p:cNvSpPr/>
          <p:nvPr/>
        </p:nvSpPr>
        <p:spPr>
          <a:xfrm>
            <a:off x="962953" y="3154601"/>
            <a:ext cx="595034" cy="338554"/>
          </a:xfrm>
          <a:prstGeom prst="rect">
            <a:avLst/>
          </a:prstGeom>
          <a:solidFill>
            <a:srgbClr val="A3B53D"/>
          </a:solidFill>
        </p:spPr>
        <p:txBody>
          <a:bodyPr wrap="square">
            <a:spAutoFit/>
          </a:bodyPr>
          <a:lstStyle/>
          <a:p>
            <a:pPr algn="ctr"/>
            <a:r>
              <a:rPr lang="en-US" sz="1600" i="0" dirty="0">
                <a:latin typeface="Times New Roman" panose="02020603050405020304" pitchFamily="18" charset="0"/>
                <a:cs typeface="Times New Roman" panose="02020603050405020304" pitchFamily="18" charset="0"/>
              </a:rPr>
              <a:t>AX</a:t>
            </a:r>
            <a:r>
              <a:rPr lang="en-US" sz="1600" i="0" baseline="-25000" dirty="0">
                <a:latin typeface="Times New Roman" panose="02020603050405020304" pitchFamily="18" charset="0"/>
                <a:cs typeface="Times New Roman" panose="02020603050405020304" pitchFamily="18" charset="0"/>
              </a:rPr>
              <a:t>2</a:t>
            </a:r>
            <a:endParaRPr lang="en-US" sz="1600" dirty="0"/>
          </a:p>
        </p:txBody>
      </p:sp>
      <p:sp>
        <p:nvSpPr>
          <p:cNvPr id="63" name="Rectangle 62">
            <a:extLst>
              <a:ext uri="{FF2B5EF4-FFF2-40B4-BE49-F238E27FC236}">
                <a16:creationId xmlns:a16="http://schemas.microsoft.com/office/drawing/2014/main" id="{6C81772A-97EF-4AC3-8817-251C13E60C5E}"/>
              </a:ext>
            </a:extLst>
          </p:cNvPr>
          <p:cNvSpPr/>
          <p:nvPr/>
        </p:nvSpPr>
        <p:spPr>
          <a:xfrm>
            <a:off x="757871" y="5410200"/>
            <a:ext cx="595034" cy="338554"/>
          </a:xfrm>
          <a:prstGeom prst="rect">
            <a:avLst/>
          </a:prstGeom>
          <a:solidFill>
            <a:srgbClr val="A3B53D"/>
          </a:solidFill>
        </p:spPr>
        <p:txBody>
          <a:bodyPr wrap="square">
            <a:spAutoFit/>
          </a:bodyPr>
          <a:lstStyle/>
          <a:p>
            <a:pPr algn="ctr"/>
            <a:r>
              <a:rPr lang="en-US" sz="1600" i="0" dirty="0">
                <a:latin typeface="Times New Roman" panose="02020603050405020304" pitchFamily="18" charset="0"/>
                <a:cs typeface="Times New Roman" panose="02020603050405020304" pitchFamily="18" charset="0"/>
              </a:rPr>
              <a:t>AX</a:t>
            </a:r>
            <a:r>
              <a:rPr lang="en-US" sz="1600" i="0" baseline="-25000" dirty="0">
                <a:latin typeface="Times New Roman" panose="02020603050405020304" pitchFamily="18" charset="0"/>
                <a:cs typeface="Times New Roman" panose="02020603050405020304" pitchFamily="18" charset="0"/>
              </a:rPr>
              <a:t>4</a:t>
            </a:r>
            <a:endParaRPr lang="en-US" sz="1600" dirty="0"/>
          </a:p>
        </p:txBody>
      </p:sp>
      <p:sp>
        <p:nvSpPr>
          <p:cNvPr id="64" name="Rectangle 63">
            <a:extLst>
              <a:ext uri="{FF2B5EF4-FFF2-40B4-BE49-F238E27FC236}">
                <a16:creationId xmlns:a16="http://schemas.microsoft.com/office/drawing/2014/main" id="{F66E3B99-F351-44E2-8AC7-31051C085F17}"/>
              </a:ext>
            </a:extLst>
          </p:cNvPr>
          <p:cNvSpPr/>
          <p:nvPr/>
        </p:nvSpPr>
        <p:spPr>
          <a:xfrm>
            <a:off x="749903" y="4197577"/>
            <a:ext cx="595034" cy="338554"/>
          </a:xfrm>
          <a:prstGeom prst="rect">
            <a:avLst/>
          </a:prstGeom>
          <a:solidFill>
            <a:srgbClr val="A3B53D"/>
          </a:solidFill>
        </p:spPr>
        <p:txBody>
          <a:bodyPr wrap="square">
            <a:spAutoFit/>
          </a:bodyPr>
          <a:lstStyle/>
          <a:p>
            <a:pPr algn="ctr"/>
            <a:r>
              <a:rPr lang="en-US" sz="1600" i="0" dirty="0">
                <a:latin typeface="Times New Roman" panose="02020603050405020304" pitchFamily="18" charset="0"/>
                <a:cs typeface="Times New Roman" panose="02020603050405020304" pitchFamily="18" charset="0"/>
              </a:rPr>
              <a:t>AX</a:t>
            </a:r>
            <a:r>
              <a:rPr lang="en-US" sz="1600" i="0" baseline="-25000" dirty="0">
                <a:latin typeface="Times New Roman" panose="02020603050405020304" pitchFamily="18" charset="0"/>
                <a:cs typeface="Times New Roman" panose="02020603050405020304" pitchFamily="18" charset="0"/>
              </a:rPr>
              <a:t>3</a:t>
            </a:r>
            <a:endParaRPr lang="en-US" sz="1600" dirty="0"/>
          </a:p>
        </p:txBody>
      </p:sp>
    </p:spTree>
    <p:extLst>
      <p:ext uri="{BB962C8B-B14F-4D97-AF65-F5344CB8AC3E}">
        <p14:creationId xmlns:p14="http://schemas.microsoft.com/office/powerpoint/2010/main" val="261919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500"/>
                                        <p:tgtEl>
                                          <p:spTgt spid="4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500"/>
                                        <p:tgtEl>
                                          <p:spTgt spid="4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500"/>
                                        <p:tgtEl>
                                          <p:spTgt spid="6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2"/>
                                        </p:tgtEl>
                                        <p:attrNameLst>
                                          <p:attrName>style.visibility</p:attrName>
                                        </p:attrNameLst>
                                      </p:cBhvr>
                                      <p:to>
                                        <p:strVal val="visible"/>
                                      </p:to>
                                    </p:set>
                                    <p:animEffect transition="in" filter="fade">
                                      <p:cBhvr>
                                        <p:cTn id="92" dur="500"/>
                                        <p:tgtEl>
                                          <p:spTgt spid="42"/>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fade">
                                      <p:cBhvr>
                                        <p:cTn id="107" dur="500"/>
                                        <p:tgtEl>
                                          <p:spTgt spid="52"/>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500"/>
                                        <p:tgtEl>
                                          <p:spTgt spid="5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fade">
                                      <p:cBhvr>
                                        <p:cTn id="127" dur="500"/>
                                        <p:tgtEl>
                                          <p:spTgt spid="6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animEffect transition="in" filter="fade">
                                      <p:cBhvr>
                                        <p:cTn id="13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23" grpId="0"/>
      <p:bldP spid="46" grpId="0"/>
      <p:bldP spid="47" grpId="0"/>
      <p:bldP spid="48" grpId="0"/>
      <p:bldP spid="49" grpId="0"/>
      <p:bldP spid="50" grpId="0"/>
      <p:bldP spid="51" grpId="0"/>
      <p:bldP spid="52" grpId="0"/>
      <p:bldP spid="53" grpId="0"/>
      <p:bldP spid="54" grpId="0"/>
      <p:bldP spid="55" grpId="0"/>
      <p:bldP spid="57" grpId="0"/>
      <p:bldP spid="58" grpId="0" animBg="1"/>
      <p:bldP spid="60" grpId="0" animBg="1"/>
      <p:bldP spid="61" grpId="0" animBg="1"/>
      <p:bldP spid="62" grpId="0" animBg="1"/>
      <p:bldP spid="63" grpId="0" animBg="1"/>
      <p:bldP spid="6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31567" cy="685800"/>
          </a:xfrm>
        </p:spPr>
        <p:txBody>
          <a:bodyPr/>
          <a:lstStyle/>
          <a:p>
            <a:pPr algn="ctr"/>
            <a:r>
              <a:rPr lang="en-US" dirty="0">
                <a:solidFill>
                  <a:srgbClr val="FFC000"/>
                </a:solidFill>
              </a:rPr>
              <a:t>Laws of Definite &amp; Multiple Proportion Application</a:t>
            </a:r>
          </a:p>
        </p:txBody>
      </p:sp>
      <p:sp>
        <p:nvSpPr>
          <p:cNvPr id="3" name="Content Placeholder 2"/>
          <p:cNvSpPr>
            <a:spLocks noGrp="1"/>
          </p:cNvSpPr>
          <p:nvPr>
            <p:ph idx="1"/>
          </p:nvPr>
        </p:nvSpPr>
        <p:spPr>
          <a:xfrm>
            <a:off x="0" y="1524000"/>
            <a:ext cx="8915400" cy="3581400"/>
          </a:xfrm>
        </p:spPr>
        <p:txBody>
          <a:bodyPr/>
          <a:lstStyle/>
          <a:p>
            <a:pPr lvl="0"/>
            <a:r>
              <a:rPr lang="en-US" sz="2800" b="1" i="1" dirty="0">
                <a:solidFill>
                  <a:srgbClr val="FFFF00"/>
                </a:solidFill>
              </a:rPr>
              <a:t>Definite proportions</a:t>
            </a:r>
            <a:r>
              <a:rPr lang="en-US" sz="2800" b="1" i="1" dirty="0">
                <a:solidFill>
                  <a:srgbClr val="0070C0"/>
                </a:solidFill>
              </a:rPr>
              <a:t> compares the </a:t>
            </a:r>
            <a:r>
              <a:rPr lang="en-US" sz="2800" b="1" i="1" dirty="0">
                <a:solidFill>
                  <a:srgbClr val="00B050"/>
                </a:solidFill>
              </a:rPr>
              <a:t>mass</a:t>
            </a:r>
            <a:r>
              <a:rPr lang="en-US" sz="2800" b="1" i="1" dirty="0">
                <a:solidFill>
                  <a:srgbClr val="0070C0"/>
                </a:solidFill>
              </a:rPr>
              <a:t> of the elements </a:t>
            </a:r>
            <a:r>
              <a:rPr lang="en-US" sz="4000" b="1" i="1" dirty="0">
                <a:solidFill>
                  <a:srgbClr val="FFFF00"/>
                </a:solidFill>
                <a:effectLst>
                  <a:outerShdw blurRad="38100" dist="38100" dir="2700000" algn="tl">
                    <a:srgbClr val="000000">
                      <a:alpha val="43137"/>
                    </a:srgbClr>
                  </a:outerShdw>
                </a:effectLst>
              </a:rPr>
              <a:t>WITHIN</a:t>
            </a:r>
            <a:r>
              <a:rPr lang="en-US" sz="2800" b="1" i="1" dirty="0">
                <a:solidFill>
                  <a:srgbClr val="FFFF00"/>
                </a:solidFill>
              </a:rPr>
              <a:t> the same molecule.</a:t>
            </a:r>
            <a:r>
              <a:rPr lang="en-US" sz="2800" b="1" i="1" dirty="0">
                <a:solidFill>
                  <a:srgbClr val="0070C0"/>
                </a:solidFill>
              </a:rPr>
              <a:t> </a:t>
            </a:r>
          </a:p>
          <a:p>
            <a:pPr marL="0" lvl="0" indent="0" algn="ctr">
              <a:buNone/>
            </a:pPr>
            <a:r>
              <a:rPr lang="en-US" sz="2400" b="1" i="1" dirty="0">
                <a:solidFill>
                  <a:srgbClr val="0070C0"/>
                </a:solidFill>
              </a:rPr>
              <a:t>(</a:t>
            </a:r>
            <a:r>
              <a:rPr lang="en-US" sz="2400" b="1" i="1" dirty="0">
                <a:solidFill>
                  <a:srgbClr val="0070C0"/>
                </a:solidFill>
                <a:latin typeface="Times New Roman" panose="02020603050405020304" pitchFamily="18" charset="0"/>
                <a:cs typeface="Times New Roman" panose="02020603050405020304" pitchFamily="18" charset="0"/>
              </a:rPr>
              <a:t>small paper clip : large paper clip</a:t>
            </a:r>
            <a:r>
              <a:rPr lang="en-US" sz="2400" b="1" i="1" dirty="0">
                <a:solidFill>
                  <a:srgbClr val="0070C0"/>
                </a:solidFill>
              </a:rPr>
              <a:t>)</a:t>
            </a:r>
          </a:p>
          <a:p>
            <a:pPr marL="0" lvl="0" indent="0" algn="ctr">
              <a:buNone/>
            </a:pPr>
            <a:endParaRPr lang="en-US" sz="2800" dirty="0">
              <a:solidFill>
                <a:srgbClr val="0070C0"/>
              </a:solidFill>
            </a:endParaRPr>
          </a:p>
          <a:p>
            <a:pPr marL="0" indent="0">
              <a:buNone/>
            </a:pPr>
            <a:endParaRPr lang="en-US" sz="2000" dirty="0"/>
          </a:p>
          <a:p>
            <a:pPr lvl="0"/>
            <a:r>
              <a:rPr lang="en-US" sz="2800" b="1" i="1" dirty="0">
                <a:solidFill>
                  <a:srgbClr val="FF0000"/>
                </a:solidFill>
              </a:rPr>
              <a:t>Multiple proportions</a:t>
            </a:r>
            <a:r>
              <a:rPr lang="en-US" sz="2800" b="1" i="1" dirty="0"/>
              <a:t> compares the </a:t>
            </a:r>
            <a:r>
              <a:rPr lang="en-US" sz="2800" b="1" i="1" dirty="0">
                <a:solidFill>
                  <a:srgbClr val="00B050"/>
                </a:solidFill>
              </a:rPr>
              <a:t>mass</a:t>
            </a:r>
            <a:r>
              <a:rPr lang="en-US" sz="2800" b="1" i="1" dirty="0"/>
              <a:t> of </a:t>
            </a:r>
            <a:r>
              <a:rPr lang="en-US" sz="2800" b="1" i="1" u="sng" dirty="0">
                <a:solidFill>
                  <a:srgbClr val="00B0F0"/>
                </a:solidFill>
              </a:rPr>
              <a:t>same element</a:t>
            </a:r>
            <a:r>
              <a:rPr lang="en-US" sz="2800" b="1" i="1" dirty="0"/>
              <a:t> </a:t>
            </a:r>
            <a:r>
              <a:rPr lang="en-US" sz="4000" b="1" i="1" dirty="0">
                <a:solidFill>
                  <a:srgbClr val="FF0000"/>
                </a:solidFill>
                <a:effectLst>
                  <a:outerShdw blurRad="38100" dist="38100" dir="2700000" algn="tl">
                    <a:srgbClr val="000000">
                      <a:alpha val="43137"/>
                    </a:srgbClr>
                  </a:outerShdw>
                </a:effectLst>
              </a:rPr>
              <a:t>BETWEEN</a:t>
            </a:r>
            <a:r>
              <a:rPr lang="en-US" sz="2800" b="1" i="1" dirty="0">
                <a:solidFill>
                  <a:srgbClr val="FF0000"/>
                </a:solidFill>
              </a:rPr>
              <a:t> different molecules.</a:t>
            </a:r>
          </a:p>
          <a:p>
            <a:pPr marL="914400" lvl="0" indent="0" algn="ctr">
              <a:buNone/>
            </a:pPr>
            <a:r>
              <a:rPr lang="en-US" sz="2400" b="1" i="1" dirty="0"/>
              <a:t>(</a:t>
            </a:r>
            <a:r>
              <a:rPr lang="en-US" sz="2400" b="1" i="1" dirty="0">
                <a:latin typeface="Times New Roman" panose="02020603050405020304" pitchFamily="18" charset="0"/>
                <a:cs typeface="Times New Roman" panose="02020603050405020304" pitchFamily="18" charset="0"/>
              </a:rPr>
              <a:t>the SMALL paper clip in the first compound </a:t>
            </a:r>
          </a:p>
          <a:p>
            <a:pPr marL="914400" lvl="0" indent="0" algn="ctr">
              <a:buNone/>
            </a:pPr>
            <a:r>
              <a:rPr lang="en-US" sz="2400" b="1" i="1" dirty="0">
                <a:latin typeface="Times New Roman" panose="02020603050405020304" pitchFamily="18" charset="0"/>
                <a:cs typeface="Times New Roman" panose="02020603050405020304" pitchFamily="18" charset="0"/>
              </a:rPr>
              <a:t>to the SMALL paper clip in the other compounds</a:t>
            </a:r>
            <a:r>
              <a:rPr lang="en-US" sz="2400" b="1" i="1" dirty="0"/>
              <a:t>)</a:t>
            </a:r>
            <a:endParaRPr lang="en-US" sz="2400" dirty="0"/>
          </a:p>
        </p:txBody>
      </p:sp>
      <p:grpSp>
        <p:nvGrpSpPr>
          <p:cNvPr id="4" name="Group 6">
            <a:extLst>
              <a:ext uri="{FF2B5EF4-FFF2-40B4-BE49-F238E27FC236}">
                <a16:creationId xmlns:a16="http://schemas.microsoft.com/office/drawing/2014/main" id="{0BBFA588-711C-4A99-A0A1-8F2D459D2F22}"/>
              </a:ext>
            </a:extLst>
          </p:cNvPr>
          <p:cNvGrpSpPr>
            <a:grpSpLocks/>
          </p:cNvGrpSpPr>
          <p:nvPr/>
        </p:nvGrpSpPr>
        <p:grpSpPr bwMode="auto">
          <a:xfrm rot="10800000">
            <a:off x="3703637" y="3216274"/>
            <a:ext cx="1736725" cy="365125"/>
            <a:chOff x="1800" y="5996"/>
            <a:chExt cx="2736" cy="576"/>
          </a:xfrm>
        </p:grpSpPr>
        <p:sp>
          <p:nvSpPr>
            <p:cNvPr id="5" name="AutoShape 7">
              <a:extLst>
                <a:ext uri="{FF2B5EF4-FFF2-40B4-BE49-F238E27FC236}">
                  <a16:creationId xmlns:a16="http://schemas.microsoft.com/office/drawing/2014/main" id="{0768404B-4FD4-434D-9964-A416D0A0051B}"/>
                </a:ext>
              </a:extLst>
            </p:cNvPr>
            <p:cNvSpPr>
              <a:spLocks noChangeArrowheads="1"/>
            </p:cNvSpPr>
            <p:nvPr/>
          </p:nvSpPr>
          <p:spPr bwMode="auto">
            <a:xfrm>
              <a:off x="3528" y="6140"/>
              <a:ext cx="1008" cy="288"/>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a:extLst>
                <a:ext uri="{FF2B5EF4-FFF2-40B4-BE49-F238E27FC236}">
                  <a16:creationId xmlns:a16="http://schemas.microsoft.com/office/drawing/2014/main" id="{701DF944-FAE8-4149-9BA0-B4B5509618D4}"/>
                </a:ext>
              </a:extLst>
            </p:cNvPr>
            <p:cNvSpPr>
              <a:spLocks noChangeArrowheads="1"/>
            </p:cNvSpPr>
            <p:nvPr/>
          </p:nvSpPr>
          <p:spPr bwMode="auto">
            <a:xfrm>
              <a:off x="1800" y="5996"/>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 name="Group 9">
            <a:extLst>
              <a:ext uri="{FF2B5EF4-FFF2-40B4-BE49-F238E27FC236}">
                <a16:creationId xmlns:a16="http://schemas.microsoft.com/office/drawing/2014/main" id="{F557818D-75A1-4249-9A9A-373BD2E320C2}"/>
              </a:ext>
            </a:extLst>
          </p:cNvPr>
          <p:cNvGrpSpPr>
            <a:grpSpLocks/>
          </p:cNvGrpSpPr>
          <p:nvPr/>
        </p:nvGrpSpPr>
        <p:grpSpPr bwMode="auto">
          <a:xfrm>
            <a:off x="5112556" y="6022098"/>
            <a:ext cx="2193925" cy="665163"/>
            <a:chOff x="1872" y="10328"/>
            <a:chExt cx="3456" cy="1048"/>
          </a:xfrm>
        </p:grpSpPr>
        <p:sp>
          <p:nvSpPr>
            <p:cNvPr id="8" name="AutoShape 10">
              <a:extLst>
                <a:ext uri="{FF2B5EF4-FFF2-40B4-BE49-F238E27FC236}">
                  <a16:creationId xmlns:a16="http://schemas.microsoft.com/office/drawing/2014/main" id="{9E3EEF24-F640-44D8-96E6-9FFE458B3CF4}"/>
                </a:ext>
              </a:extLst>
            </p:cNvPr>
            <p:cNvSpPr>
              <a:spLocks noChangeArrowheads="1"/>
            </p:cNvSpPr>
            <p:nvPr/>
          </p:nvSpPr>
          <p:spPr bwMode="auto">
            <a:xfrm>
              <a:off x="2592" y="10800"/>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1">
              <a:extLst>
                <a:ext uri="{FF2B5EF4-FFF2-40B4-BE49-F238E27FC236}">
                  <a16:creationId xmlns:a16="http://schemas.microsoft.com/office/drawing/2014/main" id="{49869689-13F3-4923-ABDE-FF72AB8233F2}"/>
                </a:ext>
              </a:extLst>
            </p:cNvPr>
            <p:cNvSpPr>
              <a:spLocks noChangeArrowheads="1"/>
            </p:cNvSpPr>
            <p:nvPr/>
          </p:nvSpPr>
          <p:spPr bwMode="auto">
            <a:xfrm>
              <a:off x="4320" y="10944"/>
              <a:ext cx="1008" cy="288"/>
            </a:xfrm>
            <a:prstGeom prst="flowChartAlternateProcess">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12">
              <a:extLst>
                <a:ext uri="{FF2B5EF4-FFF2-40B4-BE49-F238E27FC236}">
                  <a16:creationId xmlns:a16="http://schemas.microsoft.com/office/drawing/2014/main" id="{C9625041-BEAA-4DAE-BED2-56D56DC36E55}"/>
                </a:ext>
              </a:extLst>
            </p:cNvPr>
            <p:cNvSpPr>
              <a:spLocks noChangeArrowheads="1"/>
            </p:cNvSpPr>
            <p:nvPr/>
          </p:nvSpPr>
          <p:spPr bwMode="auto">
            <a:xfrm>
              <a:off x="1872" y="10944"/>
              <a:ext cx="1008" cy="288"/>
            </a:xfrm>
            <a:prstGeom prst="flowChartAlternateProcess">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AutoShape 13">
              <a:extLst>
                <a:ext uri="{FF2B5EF4-FFF2-40B4-BE49-F238E27FC236}">
                  <a16:creationId xmlns:a16="http://schemas.microsoft.com/office/drawing/2014/main" id="{D813741A-FFE1-4CAB-ABA3-8161F34991AB}"/>
                </a:ext>
              </a:extLst>
            </p:cNvPr>
            <p:cNvSpPr>
              <a:spLocks noChangeArrowheads="1"/>
            </p:cNvSpPr>
            <p:nvPr/>
          </p:nvSpPr>
          <p:spPr bwMode="auto">
            <a:xfrm>
              <a:off x="3456" y="10328"/>
              <a:ext cx="288" cy="864"/>
            </a:xfrm>
            <a:prstGeom prst="flowChartAlternateProcess">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6">
            <a:extLst>
              <a:ext uri="{FF2B5EF4-FFF2-40B4-BE49-F238E27FC236}">
                <a16:creationId xmlns:a16="http://schemas.microsoft.com/office/drawing/2014/main" id="{EA7BEF9B-F4CE-4D40-A67D-1D5D4AA9018E}"/>
              </a:ext>
            </a:extLst>
          </p:cNvPr>
          <p:cNvGrpSpPr>
            <a:grpSpLocks/>
          </p:cNvGrpSpPr>
          <p:nvPr/>
        </p:nvGrpSpPr>
        <p:grpSpPr bwMode="auto">
          <a:xfrm>
            <a:off x="2233228" y="6296287"/>
            <a:ext cx="1736725" cy="365125"/>
            <a:chOff x="1800" y="5996"/>
            <a:chExt cx="2736" cy="576"/>
          </a:xfrm>
        </p:grpSpPr>
        <p:sp>
          <p:nvSpPr>
            <p:cNvPr id="13" name="AutoShape 7">
              <a:extLst>
                <a:ext uri="{FF2B5EF4-FFF2-40B4-BE49-F238E27FC236}">
                  <a16:creationId xmlns:a16="http://schemas.microsoft.com/office/drawing/2014/main" id="{984A18FB-4BB1-44FE-BCB2-71F0855BAFE7}"/>
                </a:ext>
              </a:extLst>
            </p:cNvPr>
            <p:cNvSpPr>
              <a:spLocks noChangeArrowheads="1"/>
            </p:cNvSpPr>
            <p:nvPr/>
          </p:nvSpPr>
          <p:spPr bwMode="auto">
            <a:xfrm>
              <a:off x="3528" y="6140"/>
              <a:ext cx="1008" cy="288"/>
            </a:xfrm>
            <a:prstGeom prst="flowChartAlternateProcess">
              <a:avLst/>
            </a:prstGeom>
            <a:noFill/>
            <a:ln w="9525">
              <a:solidFill>
                <a:srgbClr val="FFFF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AutoShape 8">
              <a:extLst>
                <a:ext uri="{FF2B5EF4-FFF2-40B4-BE49-F238E27FC236}">
                  <a16:creationId xmlns:a16="http://schemas.microsoft.com/office/drawing/2014/main" id="{7BD55FFB-6298-4ED9-A0DD-07458B5E5DD3}"/>
                </a:ext>
              </a:extLst>
            </p:cNvPr>
            <p:cNvSpPr>
              <a:spLocks noChangeArrowheads="1"/>
            </p:cNvSpPr>
            <p:nvPr/>
          </p:nvSpPr>
          <p:spPr bwMode="auto">
            <a:xfrm>
              <a:off x="1800" y="5996"/>
              <a:ext cx="2016" cy="576"/>
            </a:xfrm>
            <a:prstGeom prst="flowChartAlternate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5" name="Arrow: Right 14">
            <a:extLst>
              <a:ext uri="{FF2B5EF4-FFF2-40B4-BE49-F238E27FC236}">
                <a16:creationId xmlns:a16="http://schemas.microsoft.com/office/drawing/2014/main" id="{AE9ABC6D-3892-4D80-A37B-D1A610F4D62D}"/>
              </a:ext>
            </a:extLst>
          </p:cNvPr>
          <p:cNvSpPr/>
          <p:nvPr/>
        </p:nvSpPr>
        <p:spPr bwMode="auto">
          <a:xfrm>
            <a:off x="4114800" y="6387568"/>
            <a:ext cx="868529" cy="182563"/>
          </a:xfrm>
          <a:prstGeom prst="rightArrow">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1"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909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eaLnBrk="1" hangingPunct="1"/>
            <a:r>
              <a:rPr lang="en-US" dirty="0"/>
              <a:t>	Naming and Making Chemical Formulas</a:t>
            </a:r>
          </a:p>
        </p:txBody>
      </p:sp>
      <p:sp>
        <p:nvSpPr>
          <p:cNvPr id="8" name="Content Placeholder 7"/>
          <p:cNvSpPr>
            <a:spLocks noGrp="1"/>
          </p:cNvSpPr>
          <p:nvPr>
            <p:ph sz="quarter" idx="15"/>
          </p:nvPr>
        </p:nvSpPr>
        <p:spPr>
          <a:xfrm>
            <a:off x="0" y="1384907"/>
            <a:ext cx="9144000" cy="901093"/>
          </a:xfrm>
        </p:spPr>
        <p:txBody>
          <a:bodyPr lIns="181326" tIns="90662"/>
          <a:lstStyle/>
          <a:p>
            <a:pPr algn="ctr" eaLnBrk="1" hangingPunct="1">
              <a:buClr>
                <a:srgbClr val="FF6600"/>
              </a:buClr>
            </a:pPr>
            <a:r>
              <a:rPr lang="en-US" sz="1800" dirty="0"/>
              <a:t>If the formula is provided, name the compound or molecule.</a:t>
            </a:r>
          </a:p>
          <a:p>
            <a:pPr algn="ctr" eaLnBrk="1" hangingPunct="1">
              <a:buClr>
                <a:srgbClr val="FF6600"/>
              </a:buClr>
            </a:pPr>
            <a:r>
              <a:rPr lang="en-US" sz="1600" dirty="0">
                <a:solidFill>
                  <a:srgbClr val="FF0000"/>
                </a:solidFill>
              </a:rPr>
              <a:t>If the formula name is provided, make the formula. (add a second name if appropriate)</a:t>
            </a:r>
          </a:p>
        </p:txBody>
      </p:sp>
      <p:pic>
        <p:nvPicPr>
          <p:cNvPr id="44037" name="Picture 9" descr="warm_up-01.eps"/>
          <p:cNvPicPr>
            <a:picLocks noChangeAspect="1"/>
          </p:cNvPicPr>
          <p:nvPr/>
        </p:nvPicPr>
        <p:blipFill>
          <a:blip r:embed="rId3" cstate="print"/>
          <a:srcRect/>
          <a:stretch>
            <a:fillRect/>
          </a:stretch>
        </p:blipFill>
        <p:spPr bwMode="auto">
          <a:xfrm>
            <a:off x="278062" y="223193"/>
            <a:ext cx="881636" cy="9525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3420789857"/>
              </p:ext>
            </p:extLst>
          </p:nvPr>
        </p:nvGraphicFramePr>
        <p:xfrm>
          <a:off x="278062" y="2209800"/>
          <a:ext cx="8484938" cy="4572000"/>
        </p:xfrm>
        <a:graphic>
          <a:graphicData uri="http://schemas.openxmlformats.org/drawingml/2006/table">
            <a:tbl>
              <a:tblPr firstRow="1" firstCol="1" lastRow="1" lastCol="1" bandRow="1" bandCol="1">
                <a:tableStyleId>{5940675A-B579-460E-94D1-54222C63F5DA}</a:tableStyleId>
              </a:tblPr>
              <a:tblGrid>
                <a:gridCol w="5052482">
                  <a:extLst>
                    <a:ext uri="{9D8B030D-6E8A-4147-A177-3AD203B41FA5}">
                      <a16:colId xmlns:a16="http://schemas.microsoft.com/office/drawing/2014/main" val="20000"/>
                    </a:ext>
                  </a:extLst>
                </a:gridCol>
                <a:gridCol w="3432456">
                  <a:extLst>
                    <a:ext uri="{9D8B030D-6E8A-4147-A177-3AD203B41FA5}">
                      <a16:colId xmlns:a16="http://schemas.microsoft.com/office/drawing/2014/main" val="20001"/>
                    </a:ext>
                  </a:extLst>
                </a:gridCol>
              </a:tblGrid>
              <a:tr h="381000">
                <a:tc>
                  <a:txBody>
                    <a:bodyPr/>
                    <a:lstStyle/>
                    <a:p>
                      <a:pPr marL="0" marR="0" algn="l">
                        <a:spcBef>
                          <a:spcPts val="0"/>
                        </a:spcBef>
                        <a:spcAft>
                          <a:spcPts val="0"/>
                        </a:spcAft>
                        <a:tabLst>
                          <a:tab pos="4572000" algn="l"/>
                        </a:tabLst>
                      </a:pPr>
                      <a:r>
                        <a:rPr lang="en-US" sz="2000" dirty="0">
                          <a:effectLst/>
                        </a:rPr>
                        <a:t>Potassium nitride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81000">
                <a:tc>
                  <a:txBody>
                    <a:bodyPr/>
                    <a:lstStyle/>
                    <a:p>
                      <a:pPr marL="0" marR="0" algn="l">
                        <a:spcBef>
                          <a:spcPts val="0"/>
                        </a:spcBef>
                        <a:spcAft>
                          <a:spcPts val="0"/>
                        </a:spcAft>
                        <a:tabLst>
                          <a:tab pos="4572000" algn="l"/>
                        </a:tabLst>
                      </a:pPr>
                      <a:r>
                        <a:rPr lang="en-US" sz="2000" dirty="0">
                          <a:effectLst/>
                        </a:rPr>
                        <a:t>Potassium chromate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81000">
                <a:tc>
                  <a:txBody>
                    <a:bodyPr/>
                    <a:lstStyle/>
                    <a:p>
                      <a:pPr marL="0" marR="0" algn="l">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Fe</a:t>
                      </a:r>
                      <a:r>
                        <a:rPr lang="en-US" sz="2000" baseline="-25000" dirty="0">
                          <a:effectLst/>
                        </a:rPr>
                        <a:t>2</a:t>
                      </a:r>
                      <a:r>
                        <a:rPr lang="en-US" sz="2000" dirty="0">
                          <a:effectLst/>
                        </a:rPr>
                        <a:t>S</a:t>
                      </a:r>
                      <a:r>
                        <a:rPr lang="en-US" sz="2000" baseline="-25000" dirty="0">
                          <a:effectLst/>
                        </a:rPr>
                        <a:t>3</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81000">
                <a:tc>
                  <a:txBody>
                    <a:bodyPr/>
                    <a:lstStyle/>
                    <a:p>
                      <a:pPr marL="0" marR="0" algn="l">
                        <a:spcBef>
                          <a:spcPts val="0"/>
                        </a:spcBef>
                        <a:spcAft>
                          <a:spcPts val="0"/>
                        </a:spcAft>
                        <a:tabLst>
                          <a:tab pos="4572000" algn="l"/>
                        </a:tabLs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Ba(C</a:t>
                      </a:r>
                      <a:r>
                        <a:rPr lang="en-US" sz="2000" baseline="-25000" dirty="0">
                          <a:effectLst/>
                        </a:rPr>
                        <a:t>2</a:t>
                      </a:r>
                      <a:r>
                        <a:rPr lang="en-US" sz="2000" dirty="0">
                          <a:effectLst/>
                        </a:rPr>
                        <a:t>H</a:t>
                      </a:r>
                      <a:r>
                        <a:rPr lang="en-US" sz="2000" baseline="-25000" dirty="0">
                          <a:effectLst/>
                        </a:rPr>
                        <a:t>3</a:t>
                      </a:r>
                      <a:r>
                        <a:rPr lang="en-US" sz="2000" dirty="0">
                          <a:effectLst/>
                        </a:rPr>
                        <a:t>O</a:t>
                      </a:r>
                      <a:r>
                        <a:rPr lang="en-US" sz="2000" baseline="-25000" dirty="0">
                          <a:effectLst/>
                        </a:rPr>
                        <a:t>2</a:t>
                      </a:r>
                      <a:r>
                        <a:rPr lang="en-US" sz="2000" dirty="0">
                          <a:effectLst/>
                        </a:rPr>
                        <a:t>)</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81000">
                <a:tc>
                  <a:txBody>
                    <a:bodyPr/>
                    <a:lstStyle/>
                    <a:p>
                      <a:pPr marL="0" marR="0" algn="l">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Zn</a:t>
                      </a:r>
                      <a:r>
                        <a:rPr lang="en-US" sz="2000" baseline="-25000" dirty="0">
                          <a:effectLst/>
                        </a:rPr>
                        <a:t>3</a:t>
                      </a:r>
                      <a:r>
                        <a:rPr lang="en-US" sz="2000" dirty="0">
                          <a:effectLst/>
                        </a:rPr>
                        <a:t>(PO</a:t>
                      </a:r>
                      <a:r>
                        <a:rPr lang="en-US" sz="2000" baseline="-25000" dirty="0">
                          <a:effectLst/>
                        </a:rPr>
                        <a:t>4</a:t>
                      </a:r>
                      <a:r>
                        <a:rPr lang="en-US" sz="2000" dirty="0">
                          <a:effectLst/>
                        </a:rPr>
                        <a:t>)</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81000">
                <a:tc>
                  <a:txBody>
                    <a:bodyPr/>
                    <a:lstStyle/>
                    <a:p>
                      <a:pPr marL="0" marR="0" algn="l">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NaBr</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381000">
                <a:tc>
                  <a:txBody>
                    <a:bodyPr/>
                    <a:lstStyle/>
                    <a:p>
                      <a:pPr marL="0" marR="0" algn="l">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Cu(ClO</a:t>
                      </a:r>
                      <a:r>
                        <a:rPr lang="en-US" sz="2000" baseline="-25000" dirty="0">
                          <a:effectLst/>
                        </a:rPr>
                        <a:t>3</a:t>
                      </a:r>
                      <a:r>
                        <a:rPr lang="en-US" sz="2000" dirty="0">
                          <a:effectLst/>
                        </a:rPr>
                        <a:t>)</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381000">
                <a:tc>
                  <a:txBody>
                    <a:bodyPr/>
                    <a:lstStyle/>
                    <a:p>
                      <a:pPr marL="0" marR="0" algn="l">
                        <a:spcBef>
                          <a:spcPts val="0"/>
                        </a:spcBef>
                        <a:spcAft>
                          <a:spcPts val="0"/>
                        </a:spcAft>
                        <a:tabLst>
                          <a:tab pos="4572000" algn="l"/>
                        </a:tabLst>
                      </a:pPr>
                      <a:r>
                        <a:rPr lang="en-US" sz="2000" dirty="0">
                          <a:effectLst/>
                        </a:rPr>
                        <a:t>Nitrogen dioxide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381000">
                <a:tc>
                  <a:txBody>
                    <a:bodyPr/>
                    <a:lstStyle/>
                    <a:p>
                      <a:pPr marL="0" marR="0" algn="l">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Hg</a:t>
                      </a:r>
                      <a:r>
                        <a:rPr lang="en-US" sz="2000" baseline="-25000" dirty="0">
                          <a:effectLst/>
                        </a:rPr>
                        <a:t>2</a:t>
                      </a:r>
                      <a:r>
                        <a:rPr lang="en-US" sz="2000" dirty="0">
                          <a:effectLst/>
                        </a:rPr>
                        <a:t>Br</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381000">
                <a:tc>
                  <a:txBody>
                    <a:bodyPr/>
                    <a:lstStyle/>
                    <a:p>
                      <a:pPr marL="0" marR="0" algn="l">
                        <a:spcBef>
                          <a:spcPts val="0"/>
                        </a:spcBef>
                        <a:spcAft>
                          <a:spcPts val="0"/>
                        </a:spcAft>
                        <a:tabLst>
                          <a:tab pos="4572000" algn="l"/>
                        </a:tabLst>
                      </a:pPr>
                      <a:r>
                        <a:rPr lang="en-US" sz="2000" dirty="0">
                          <a:effectLst/>
                        </a:rPr>
                        <a:t>Hydrogen peroxide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 </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r h="381000">
                <a:tc>
                  <a:txBody>
                    <a:bodyPr/>
                    <a:lstStyle/>
                    <a:p>
                      <a:pPr marL="0" marR="0" lvl="0" indent="0" algn="l" defTabSz="906062" rtl="0" eaLnBrk="1" fontAlgn="auto" latinLnBrk="0" hangingPunct="1">
                        <a:lnSpc>
                          <a:spcPct val="100000"/>
                        </a:lnSpc>
                        <a:spcBef>
                          <a:spcPts val="0"/>
                        </a:spcBef>
                        <a:spcAft>
                          <a:spcPts val="0"/>
                        </a:spcAft>
                        <a:buClrTx/>
                        <a:buSzTx/>
                        <a:buFontTx/>
                        <a:buNone/>
                        <a:tabLst>
                          <a:tab pos="4572000" algn="l"/>
                        </a:tabLst>
                        <a:defRPr/>
                      </a:pPr>
                      <a:r>
                        <a:rPr lang="en-US" sz="2000" dirty="0">
                          <a:effectLst/>
                        </a:rPr>
                        <a:t>Potassium hydroxide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2265612378"/>
                  </a:ext>
                </a:extLst>
              </a:tr>
              <a:tr h="381000">
                <a:tc>
                  <a:txBody>
                    <a:bodyPr/>
                    <a:lstStyle/>
                    <a:p>
                      <a:pPr marL="0" marR="0" algn="l">
                        <a:spcBef>
                          <a:spcPts val="0"/>
                        </a:spcBef>
                        <a:spcAft>
                          <a:spcPts val="0"/>
                        </a:spcAft>
                        <a:tabLst>
                          <a:tab pos="4572000" algn="l"/>
                        </a:tabLst>
                      </a:pPr>
                      <a:endParaRPr lang="en-US" sz="2000" dirty="0">
                        <a:effectLst/>
                        <a:latin typeface="Times New Roman"/>
                        <a:ea typeface="Times New Roman"/>
                      </a:endParaRPr>
                    </a:p>
                  </a:txBody>
                  <a:tcPr marL="68580" marR="68580" marT="0" marB="0" anchor="ctr"/>
                </a:tc>
                <a:tc>
                  <a:txBody>
                    <a:bodyPr/>
                    <a:lstStyle/>
                    <a:p>
                      <a:pPr marL="0" marR="0" lvl="0" indent="0" algn="ctr" defTabSz="906062" rtl="0" eaLnBrk="1" fontAlgn="auto" latinLnBrk="0" hangingPunct="1">
                        <a:lnSpc>
                          <a:spcPct val="100000"/>
                        </a:lnSpc>
                        <a:spcBef>
                          <a:spcPts val="0"/>
                        </a:spcBef>
                        <a:spcAft>
                          <a:spcPts val="0"/>
                        </a:spcAft>
                        <a:buClrTx/>
                        <a:buSzTx/>
                        <a:buFontTx/>
                        <a:buNone/>
                        <a:tabLst>
                          <a:tab pos="4572000" algn="l"/>
                        </a:tabLst>
                        <a:defRPr/>
                      </a:pPr>
                      <a:r>
                        <a:rPr lang="en-US" sz="2000" dirty="0">
                          <a:effectLst/>
                        </a:rPr>
                        <a:t>PF</a:t>
                      </a:r>
                      <a:r>
                        <a:rPr lang="en-US" sz="2000" baseline="-25000" dirty="0">
                          <a:effectLst/>
                        </a:rPr>
                        <a:t>3</a:t>
                      </a:r>
                      <a:r>
                        <a:rPr lang="en-US" sz="2000" dirty="0">
                          <a:effectLst/>
                        </a:rPr>
                        <a:t> </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17372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31567" cy="685800"/>
          </a:xfrm>
        </p:spPr>
        <p:txBody>
          <a:bodyPr/>
          <a:lstStyle/>
          <a:p>
            <a:pPr algn="ctr"/>
            <a:r>
              <a:rPr lang="en-US" dirty="0">
                <a:solidFill>
                  <a:srgbClr val="FFC000"/>
                </a:solidFill>
              </a:rPr>
              <a:t>Laws of Definite &amp; Multiple Proportion Application</a:t>
            </a:r>
          </a:p>
        </p:txBody>
      </p:sp>
      <p:sp>
        <p:nvSpPr>
          <p:cNvPr id="3" name="Content Placeholder 2"/>
          <p:cNvSpPr>
            <a:spLocks noGrp="1"/>
          </p:cNvSpPr>
          <p:nvPr>
            <p:ph idx="1"/>
          </p:nvPr>
        </p:nvSpPr>
        <p:spPr>
          <a:xfrm>
            <a:off x="12734" y="1828800"/>
            <a:ext cx="9131265" cy="5029200"/>
          </a:xfrm>
        </p:spPr>
        <p:txBody>
          <a:bodyPr/>
          <a:lstStyle/>
          <a:p>
            <a:pPr marL="115888" lvl="0" indent="0">
              <a:buNone/>
            </a:pPr>
            <a:r>
              <a:rPr lang="en-US" b="1" i="1" dirty="0">
                <a:solidFill>
                  <a:srgbClr val="FFFF00"/>
                </a:solidFill>
                <a:effectLst>
                  <a:outerShdw blurRad="38100" dist="38100" dir="2700000" algn="tl">
                    <a:srgbClr val="000000">
                      <a:alpha val="43137"/>
                    </a:srgbClr>
                  </a:outerShdw>
                </a:effectLst>
              </a:rPr>
              <a:t>Definite proportions</a:t>
            </a:r>
            <a:r>
              <a:rPr lang="en-US" b="1" i="1" dirty="0">
                <a:solidFill>
                  <a:srgbClr val="0070C0"/>
                </a:solidFill>
                <a:effectLst>
                  <a:outerShdw blurRad="38100" dist="38100" dir="2700000" algn="tl">
                    <a:srgbClr val="000000">
                      <a:alpha val="43137"/>
                    </a:srgbClr>
                  </a:outerShdw>
                </a:effectLst>
              </a:rPr>
              <a:t> </a:t>
            </a:r>
            <a:r>
              <a:rPr lang="en-US" sz="2400" b="1" i="1" dirty="0">
                <a:solidFill>
                  <a:srgbClr val="0070C0"/>
                </a:solidFill>
              </a:rPr>
              <a:t>compares the </a:t>
            </a:r>
            <a:r>
              <a:rPr lang="en-US" sz="2400" b="1" i="1" dirty="0">
                <a:solidFill>
                  <a:srgbClr val="00B050"/>
                </a:solidFill>
              </a:rPr>
              <a:t>mass</a:t>
            </a:r>
            <a:r>
              <a:rPr lang="en-US" sz="2400" b="1" i="1" dirty="0">
                <a:solidFill>
                  <a:srgbClr val="0070C0"/>
                </a:solidFill>
              </a:rPr>
              <a:t> of the two elements </a:t>
            </a:r>
            <a:r>
              <a:rPr lang="en-US" sz="2400" b="1" i="1" u="sng" dirty="0">
                <a:solidFill>
                  <a:srgbClr val="B54C8C"/>
                </a:solidFill>
              </a:rPr>
              <a:t>WITHIN</a:t>
            </a:r>
            <a:r>
              <a:rPr lang="en-US" sz="2400" b="1" i="1" dirty="0">
                <a:solidFill>
                  <a:srgbClr val="FFFF00"/>
                </a:solidFill>
              </a:rPr>
              <a:t> the same molecule.</a:t>
            </a:r>
            <a:r>
              <a:rPr lang="en-US" sz="2400" b="1" i="1" dirty="0">
                <a:solidFill>
                  <a:srgbClr val="0070C0"/>
                </a:solidFill>
              </a:rPr>
              <a:t> </a:t>
            </a:r>
          </a:p>
          <a:p>
            <a:pPr marL="461963" lvl="2" indent="0">
              <a:buNone/>
            </a:pPr>
            <a:r>
              <a:rPr lang="en-US" sz="2400" b="1" dirty="0">
                <a:solidFill>
                  <a:srgbClr val="00B050"/>
                </a:solidFill>
                <a:latin typeface="Times New Roman" panose="02020603050405020304" pitchFamily="18" charset="0"/>
                <a:cs typeface="Times New Roman" panose="02020603050405020304" pitchFamily="18" charset="0"/>
              </a:rPr>
              <a:t>Copper(I) chloride [CuCl] </a:t>
            </a:r>
            <a:r>
              <a:rPr lang="en-US" sz="2400" b="1" dirty="0">
                <a:solidFill>
                  <a:srgbClr val="FF0000"/>
                </a:solidFill>
                <a:latin typeface="Times New Roman" panose="02020603050405020304" pitchFamily="18" charset="0"/>
                <a:cs typeface="Times New Roman" panose="02020603050405020304" pitchFamily="18" charset="0"/>
              </a:rPr>
              <a:t>and</a:t>
            </a:r>
            <a:r>
              <a:rPr lang="en-US" sz="2400" b="1" dirty="0">
                <a:solidFill>
                  <a:srgbClr val="00B0F0"/>
                </a:solidFill>
                <a:latin typeface="Times New Roman" panose="02020603050405020304" pitchFamily="18" charset="0"/>
                <a:cs typeface="Times New Roman" panose="02020603050405020304" pitchFamily="18" charset="0"/>
              </a:rPr>
              <a:t> copper (II) chloride [CuCl</a:t>
            </a:r>
            <a:r>
              <a:rPr lang="en-US" sz="2400" b="1" baseline="-25000" dirty="0">
                <a:solidFill>
                  <a:srgbClr val="00B0F0"/>
                </a:solidFill>
                <a:latin typeface="Times New Roman" panose="02020603050405020304" pitchFamily="18" charset="0"/>
                <a:cs typeface="Times New Roman" panose="02020603050405020304" pitchFamily="18" charset="0"/>
              </a:rPr>
              <a:t>2</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a:solidFill>
                  <a:srgbClr val="002060"/>
                </a:solidFill>
                <a:latin typeface="Times New Roman" panose="02020603050405020304" pitchFamily="18" charset="0"/>
                <a:cs typeface="Times New Roman" panose="02020603050405020304" pitchFamily="18" charset="0"/>
              </a:rPr>
              <a:t>both contain chlorine. </a:t>
            </a:r>
            <a:r>
              <a:rPr lang="en-US" sz="2400" b="1" dirty="0">
                <a:solidFill>
                  <a:srgbClr val="FF0000"/>
                </a:solidFill>
                <a:latin typeface="Times New Roman" panose="02020603050405020304" pitchFamily="18" charset="0"/>
                <a:cs typeface="Times New Roman" panose="02020603050405020304" pitchFamily="18" charset="0"/>
              </a:rPr>
              <a:t>We can compare the mass of </a:t>
            </a:r>
            <a:r>
              <a:rPr lang="en-US" sz="2400" b="1" u="sng" dirty="0">
                <a:solidFill>
                  <a:srgbClr val="0070C0"/>
                </a:solidFill>
                <a:latin typeface="Times New Roman" panose="02020603050405020304" pitchFamily="18" charset="0"/>
                <a:cs typeface="Times New Roman" panose="02020603050405020304" pitchFamily="18" charset="0"/>
              </a:rPr>
              <a:t>copper</a:t>
            </a:r>
            <a:r>
              <a:rPr lang="en-US" sz="2400" b="1" dirty="0">
                <a:solidFill>
                  <a:srgbClr val="0070C0"/>
                </a:solidFill>
                <a:latin typeface="Times New Roman" panose="02020603050405020304" pitchFamily="18" charset="0"/>
                <a:cs typeface="Times New Roman" panose="02020603050405020304" pitchFamily="18" charset="0"/>
              </a:rPr>
              <a:t> to </a:t>
            </a:r>
            <a:r>
              <a:rPr lang="en-US" sz="2400" b="1" u="sng" dirty="0">
                <a:solidFill>
                  <a:srgbClr val="0070C0"/>
                </a:solidFill>
                <a:latin typeface="Times New Roman" panose="02020603050405020304" pitchFamily="18" charset="0"/>
                <a:cs typeface="Times New Roman" panose="02020603050405020304" pitchFamily="18" charset="0"/>
              </a:rPr>
              <a:t>chlorine</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WITHIN each molecule (</a:t>
            </a:r>
            <a:r>
              <a:rPr lang="en-US" sz="2400" b="1" u="sng" dirty="0">
                <a:solidFill>
                  <a:srgbClr val="FF0000"/>
                </a:solidFill>
                <a:latin typeface="Times New Roman" panose="02020603050405020304" pitchFamily="18" charset="0"/>
                <a:cs typeface="Times New Roman" panose="02020603050405020304" pitchFamily="18" charset="0"/>
              </a:rPr>
              <a:t>Definite Proportions</a:t>
            </a:r>
            <a:r>
              <a:rPr lang="en-US" sz="2400" b="1" dirty="0">
                <a:solidFill>
                  <a:srgbClr val="FF0000"/>
                </a:solidFill>
                <a:latin typeface="Times New Roman" panose="02020603050405020304" pitchFamily="18" charset="0"/>
                <a:cs typeface="Times New Roman" panose="02020603050405020304" pitchFamily="18" charset="0"/>
              </a:rPr>
              <a:t>).</a:t>
            </a:r>
          </a:p>
          <a:p>
            <a:pPr marL="461963" lvl="2" indent="0">
              <a:buNone/>
            </a:pPr>
            <a:endParaRPr lang="en-US" sz="2400" b="1" i="1" dirty="0">
              <a:solidFill>
                <a:srgbClr val="0070C0"/>
              </a:solidFill>
            </a:endParaRPr>
          </a:p>
          <a:p>
            <a:pPr marL="0" indent="0">
              <a:buNone/>
            </a:pPr>
            <a:endParaRPr lang="en-US" sz="800" dirty="0"/>
          </a:p>
          <a:p>
            <a:pPr marL="115888" lvl="0" indent="0">
              <a:buNone/>
            </a:pPr>
            <a:r>
              <a:rPr lang="en-US" b="1" i="1" dirty="0">
                <a:solidFill>
                  <a:srgbClr val="FF0000"/>
                </a:solidFill>
                <a:effectLst>
                  <a:outerShdw blurRad="38100" dist="38100" dir="2700000" algn="tl">
                    <a:srgbClr val="000000">
                      <a:alpha val="43137"/>
                    </a:srgbClr>
                  </a:outerShdw>
                </a:effectLst>
              </a:rPr>
              <a:t>Multiple proportions</a:t>
            </a:r>
            <a:r>
              <a:rPr lang="en-US" b="1" i="1" dirty="0">
                <a:effectLst>
                  <a:outerShdw blurRad="38100" dist="38100" dir="2700000" algn="tl">
                    <a:srgbClr val="000000">
                      <a:alpha val="43137"/>
                    </a:srgbClr>
                  </a:outerShdw>
                </a:effectLst>
              </a:rPr>
              <a:t> </a:t>
            </a:r>
            <a:r>
              <a:rPr lang="en-US" sz="2400" b="1" i="1" dirty="0"/>
              <a:t>compares the </a:t>
            </a:r>
            <a:r>
              <a:rPr lang="en-US" sz="2400" b="1" i="1" dirty="0">
                <a:solidFill>
                  <a:srgbClr val="00B050"/>
                </a:solidFill>
              </a:rPr>
              <a:t>mass</a:t>
            </a:r>
            <a:r>
              <a:rPr lang="en-US" sz="2400" b="1" i="1" dirty="0"/>
              <a:t> of </a:t>
            </a:r>
            <a:r>
              <a:rPr lang="en-US" sz="2400" b="1" i="1" dirty="0">
                <a:solidFill>
                  <a:srgbClr val="00B0F0"/>
                </a:solidFill>
              </a:rPr>
              <a:t>same element</a:t>
            </a:r>
            <a:r>
              <a:rPr lang="en-US" sz="2400" b="1" i="1" dirty="0"/>
              <a:t> </a:t>
            </a:r>
            <a:r>
              <a:rPr lang="en-US" sz="2400" b="1" i="1" u="sng" dirty="0">
                <a:solidFill>
                  <a:srgbClr val="00B050"/>
                </a:solidFill>
              </a:rPr>
              <a:t>BETWEEN</a:t>
            </a:r>
            <a:r>
              <a:rPr lang="en-US" sz="2400" b="1" i="1" dirty="0">
                <a:solidFill>
                  <a:srgbClr val="FF0000"/>
                </a:solidFill>
              </a:rPr>
              <a:t> different molecules.</a:t>
            </a:r>
          </a:p>
          <a:p>
            <a:pPr marL="461963" lvl="2" indent="0">
              <a:buNone/>
            </a:pPr>
            <a:r>
              <a:rPr lang="en-US" sz="2400" b="1" dirty="0">
                <a:solidFill>
                  <a:srgbClr val="00B050"/>
                </a:solidFill>
                <a:latin typeface="Times New Roman" panose="02020603050405020304" pitchFamily="18" charset="0"/>
                <a:cs typeface="Times New Roman" panose="02020603050405020304" pitchFamily="18" charset="0"/>
              </a:rPr>
              <a:t>We can compare the mass of </a:t>
            </a:r>
            <a:r>
              <a:rPr lang="en-US" sz="2400" b="1" u="sng" dirty="0">
                <a:solidFill>
                  <a:srgbClr val="0070C0"/>
                </a:solidFill>
                <a:latin typeface="Times New Roman" panose="02020603050405020304" pitchFamily="18" charset="0"/>
                <a:cs typeface="Times New Roman" panose="02020603050405020304" pitchFamily="18" charset="0"/>
              </a:rPr>
              <a:t>chlorine</a:t>
            </a:r>
            <a:r>
              <a:rPr lang="en-US" sz="2400" b="1" dirty="0">
                <a:solidFill>
                  <a:srgbClr val="0070C0"/>
                </a:solidFill>
                <a:latin typeface="Times New Roman" panose="02020603050405020304" pitchFamily="18" charset="0"/>
                <a:cs typeface="Times New Roman" panose="02020603050405020304" pitchFamily="18" charset="0"/>
              </a:rPr>
              <a:t> to </a:t>
            </a:r>
            <a:r>
              <a:rPr lang="en-US" sz="2400" b="1" u="sng" dirty="0">
                <a:solidFill>
                  <a:srgbClr val="0070C0"/>
                </a:solidFill>
                <a:latin typeface="Times New Roman" panose="02020603050405020304" pitchFamily="18" charset="0"/>
                <a:cs typeface="Times New Roman" panose="02020603050405020304" pitchFamily="18" charset="0"/>
              </a:rPr>
              <a:t>chlorine</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BETWEEN each molecule (</a:t>
            </a:r>
            <a:r>
              <a:rPr lang="en-US" sz="2400" b="1" u="sng" dirty="0">
                <a:solidFill>
                  <a:srgbClr val="00B050"/>
                </a:solidFill>
                <a:latin typeface="Times New Roman" panose="02020603050405020304" pitchFamily="18" charset="0"/>
                <a:cs typeface="Times New Roman" panose="02020603050405020304" pitchFamily="18" charset="0"/>
              </a:rPr>
              <a:t>Multiple Proportions</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b="1" i="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5" y="531223"/>
            <a:ext cx="15525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590550"/>
            <a:ext cx="15621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610B057A-8A6F-4626-8A70-0376B3212D64}"/>
              </a:ext>
            </a:extLst>
          </p:cNvPr>
          <p:cNvSpPr/>
          <p:nvPr/>
        </p:nvSpPr>
        <p:spPr>
          <a:xfrm>
            <a:off x="1680318" y="910957"/>
            <a:ext cx="1213794" cy="461665"/>
          </a:xfrm>
          <a:prstGeom prst="rect">
            <a:avLst/>
          </a:prstGeom>
        </p:spPr>
        <p:txBody>
          <a:bodyPr wrap="none">
            <a:spAutoFit/>
          </a:bodyPr>
          <a:lstStyle/>
          <a:p>
            <a:r>
              <a:rPr lang="en-US" sz="2400" b="1" dirty="0">
                <a:solidFill>
                  <a:srgbClr val="00B050"/>
                </a:solidFill>
                <a:latin typeface="Times New Roman" panose="02020603050405020304" pitchFamily="18" charset="0"/>
                <a:cs typeface="Times New Roman" panose="02020603050405020304" pitchFamily="18" charset="0"/>
              </a:rPr>
              <a:t>Cu</a:t>
            </a:r>
            <a:r>
              <a:rPr lang="en-US" sz="2400" b="1" baseline="30000" dirty="0">
                <a:solidFill>
                  <a:srgbClr val="00B050"/>
                </a:solidFill>
                <a:latin typeface="Times New Roman" panose="02020603050405020304" pitchFamily="18" charset="0"/>
                <a:cs typeface="Times New Roman" panose="02020603050405020304" pitchFamily="18" charset="0"/>
              </a:rPr>
              <a:t>+1</a:t>
            </a:r>
            <a:r>
              <a:rPr lang="en-US" sz="2400" b="1" dirty="0">
                <a:solidFill>
                  <a:srgbClr val="00B050"/>
                </a:solidFill>
                <a:latin typeface="Times New Roman" panose="02020603050405020304" pitchFamily="18" charset="0"/>
                <a:cs typeface="Times New Roman" panose="02020603050405020304" pitchFamily="18" charset="0"/>
              </a:rPr>
              <a:t>Cl</a:t>
            </a:r>
            <a:r>
              <a:rPr lang="en-US" sz="2000" b="1" baseline="30000" dirty="0">
                <a:solidFill>
                  <a:srgbClr val="00B050"/>
                </a:solidFill>
                <a:latin typeface="Times New Roman" panose="02020603050405020304" pitchFamily="18" charset="0"/>
                <a:cs typeface="Times New Roman" panose="02020603050405020304" pitchFamily="18" charset="0"/>
              </a:rPr>
              <a:t>-1</a:t>
            </a:r>
            <a:endParaRPr lang="en-US" dirty="0"/>
          </a:p>
        </p:txBody>
      </p:sp>
      <p:sp>
        <p:nvSpPr>
          <p:cNvPr id="7" name="Rectangle 6">
            <a:extLst>
              <a:ext uri="{FF2B5EF4-FFF2-40B4-BE49-F238E27FC236}">
                <a16:creationId xmlns:a16="http://schemas.microsoft.com/office/drawing/2014/main" id="{74EE3120-D95B-4325-A3C5-A2751636C3E6}"/>
              </a:ext>
            </a:extLst>
          </p:cNvPr>
          <p:cNvSpPr/>
          <p:nvPr/>
        </p:nvSpPr>
        <p:spPr>
          <a:xfrm>
            <a:off x="6096000" y="802277"/>
            <a:ext cx="1367682" cy="461665"/>
          </a:xfrm>
          <a:prstGeom prst="rect">
            <a:avLst/>
          </a:prstGeom>
        </p:spPr>
        <p:txBody>
          <a:bodyPr wrap="none">
            <a:spAutoFit/>
          </a:bodyPr>
          <a:lstStyle/>
          <a:p>
            <a:r>
              <a:rPr lang="en-US" sz="24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a:t>
            </a:r>
            <a:r>
              <a:rPr lang="en-US" sz="2400" b="1" baseline="30000"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4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t>
            </a:r>
            <a:r>
              <a:rPr lang="en-US" sz="2400" b="1" baseline="-25000"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en-US" sz="2000" b="1" baseline="30000"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US" dirty="0">
              <a:solidFill>
                <a:srgbClr val="00B0F0"/>
              </a:solidFill>
              <a:effectLst>
                <a:outerShdw blurRad="38100" dist="38100" dir="2700000" algn="tl">
                  <a:srgbClr val="000000">
                    <a:alpha val="43137"/>
                  </a:srgbClr>
                </a:outerShdw>
              </a:effectLst>
            </a:endParaRPr>
          </a:p>
        </p:txBody>
      </p:sp>
      <p:cxnSp>
        <p:nvCxnSpPr>
          <p:cNvPr id="6" name="Straight Connector 5">
            <a:extLst>
              <a:ext uri="{FF2B5EF4-FFF2-40B4-BE49-F238E27FC236}">
                <a16:creationId xmlns:a16="http://schemas.microsoft.com/office/drawing/2014/main" id="{8DE8F306-46BC-4DDA-B687-58B4BF00249B}"/>
              </a:ext>
            </a:extLst>
          </p:cNvPr>
          <p:cNvCxnSpPr/>
          <p:nvPr/>
        </p:nvCxnSpPr>
        <p:spPr bwMode="auto">
          <a:xfrm>
            <a:off x="1680318" y="4114800"/>
            <a:ext cx="540628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7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31567" cy="990600"/>
          </a:xfrm>
        </p:spPr>
        <p:txBody>
          <a:bodyPr/>
          <a:lstStyle/>
          <a:p>
            <a:pPr algn="ctr"/>
            <a:r>
              <a:rPr lang="en-US" dirty="0">
                <a:solidFill>
                  <a:srgbClr val="FFC000"/>
                </a:solidFill>
              </a:rPr>
              <a:t>Laws of Definite &amp; Multiple Proportion Application</a:t>
            </a:r>
          </a:p>
        </p:txBody>
      </p:sp>
      <p:sp>
        <p:nvSpPr>
          <p:cNvPr id="3" name="Content Placeholder 2"/>
          <p:cNvSpPr>
            <a:spLocks noGrp="1"/>
          </p:cNvSpPr>
          <p:nvPr>
            <p:ph idx="1"/>
          </p:nvPr>
        </p:nvSpPr>
        <p:spPr>
          <a:xfrm>
            <a:off x="0" y="3962400"/>
            <a:ext cx="8991600" cy="2743200"/>
          </a:xfrm>
        </p:spPr>
        <p:txBody>
          <a:bodyPr/>
          <a:lstStyle/>
          <a:p>
            <a:pPr marL="0" lvl="0" indent="0">
              <a:buNone/>
            </a:pPr>
            <a:r>
              <a:rPr lang="en-US" sz="2400" dirty="0">
                <a:solidFill>
                  <a:srgbClr val="FF0000"/>
                </a:solidFill>
              </a:rPr>
              <a:t>Chlorate series   </a:t>
            </a:r>
            <a:r>
              <a:rPr lang="en-US" sz="2400" dirty="0">
                <a:solidFill>
                  <a:srgbClr val="002060"/>
                </a:solidFill>
              </a:rPr>
              <a:t>[give the multiple proportion of each series]</a:t>
            </a:r>
          </a:p>
          <a:p>
            <a:pPr marL="0" indent="0">
              <a:buNone/>
            </a:pPr>
            <a:r>
              <a:rPr lang="en-US" sz="2000" dirty="0">
                <a:solidFill>
                  <a:srgbClr val="FF0000"/>
                </a:solidFill>
              </a:rPr>
              <a:t>perchlorate (ClO</a:t>
            </a:r>
            <a:r>
              <a:rPr lang="en-US" sz="2000" baseline="-25000" dirty="0">
                <a:solidFill>
                  <a:srgbClr val="FF0000"/>
                </a:solidFill>
              </a:rPr>
              <a:t>4</a:t>
            </a:r>
            <a:r>
              <a:rPr lang="en-US" sz="2000" baseline="30000" dirty="0">
                <a:solidFill>
                  <a:srgbClr val="FF0000"/>
                </a:solidFill>
              </a:rPr>
              <a:t>-</a:t>
            </a:r>
            <a:r>
              <a:rPr lang="en-US" sz="2000" dirty="0">
                <a:solidFill>
                  <a:srgbClr val="FF0000"/>
                </a:solidFill>
              </a:rPr>
              <a:t>), chlorate (ClO</a:t>
            </a:r>
            <a:r>
              <a:rPr lang="en-US" sz="2000" baseline="-25000" dirty="0">
                <a:solidFill>
                  <a:srgbClr val="FF0000"/>
                </a:solidFill>
              </a:rPr>
              <a:t>3</a:t>
            </a:r>
            <a:r>
              <a:rPr lang="en-US" sz="2000" baseline="30000" dirty="0">
                <a:solidFill>
                  <a:srgbClr val="FF0000"/>
                </a:solidFill>
              </a:rPr>
              <a:t>-</a:t>
            </a:r>
            <a:r>
              <a:rPr lang="en-US" sz="2000" dirty="0">
                <a:solidFill>
                  <a:srgbClr val="FF0000"/>
                </a:solidFill>
              </a:rPr>
              <a:t>), chlorite (ClO</a:t>
            </a:r>
            <a:r>
              <a:rPr lang="en-US" sz="2000" baseline="-25000" dirty="0">
                <a:solidFill>
                  <a:srgbClr val="FF0000"/>
                </a:solidFill>
              </a:rPr>
              <a:t>2</a:t>
            </a:r>
            <a:r>
              <a:rPr lang="en-US" sz="2000" baseline="30000" dirty="0">
                <a:solidFill>
                  <a:srgbClr val="FF0000"/>
                </a:solidFill>
              </a:rPr>
              <a:t>-</a:t>
            </a:r>
            <a:r>
              <a:rPr lang="en-US" sz="2000" dirty="0">
                <a:solidFill>
                  <a:srgbClr val="FF0000"/>
                </a:solidFill>
              </a:rPr>
              <a:t>), hypochlorite (ClO</a:t>
            </a:r>
            <a:r>
              <a:rPr lang="en-US" sz="2000" baseline="30000" dirty="0">
                <a:solidFill>
                  <a:srgbClr val="FF0000"/>
                </a:solidFill>
              </a:rPr>
              <a:t>-</a:t>
            </a:r>
            <a:r>
              <a:rPr lang="en-US" sz="2000" dirty="0">
                <a:solidFill>
                  <a:srgbClr val="FF0000"/>
                </a:solidFill>
              </a:rPr>
              <a:t>)</a:t>
            </a:r>
          </a:p>
          <a:p>
            <a:pPr marL="0" lvl="0" indent="0">
              <a:buNone/>
            </a:pPr>
            <a:endParaRPr lang="en-US" sz="600" dirty="0">
              <a:solidFill>
                <a:srgbClr val="0070C0"/>
              </a:solidFill>
            </a:endParaRPr>
          </a:p>
          <a:p>
            <a:pPr marL="0" lvl="0" indent="0">
              <a:buNone/>
            </a:pPr>
            <a:r>
              <a:rPr lang="en-US" sz="2400" dirty="0">
                <a:solidFill>
                  <a:srgbClr val="0070C0"/>
                </a:solidFill>
              </a:rPr>
              <a:t>Phosphate series</a:t>
            </a:r>
          </a:p>
          <a:p>
            <a:pPr marL="0" indent="0">
              <a:buNone/>
            </a:pPr>
            <a:r>
              <a:rPr lang="en-US" sz="1800" dirty="0">
                <a:solidFill>
                  <a:srgbClr val="0070C0"/>
                </a:solidFill>
              </a:rPr>
              <a:t>perphosphate (PO</a:t>
            </a:r>
            <a:r>
              <a:rPr lang="en-US" sz="1800" baseline="-25000" dirty="0">
                <a:solidFill>
                  <a:srgbClr val="0070C0"/>
                </a:solidFill>
              </a:rPr>
              <a:t>5</a:t>
            </a:r>
            <a:r>
              <a:rPr lang="en-US" sz="1800" baseline="30000" dirty="0">
                <a:solidFill>
                  <a:srgbClr val="0070C0"/>
                </a:solidFill>
              </a:rPr>
              <a:t>-3</a:t>
            </a:r>
            <a:r>
              <a:rPr lang="en-US" sz="1800" dirty="0">
                <a:solidFill>
                  <a:srgbClr val="0070C0"/>
                </a:solidFill>
              </a:rPr>
              <a:t>), phosphate (PO</a:t>
            </a:r>
            <a:r>
              <a:rPr lang="en-US" sz="1800" baseline="-25000" dirty="0">
                <a:solidFill>
                  <a:srgbClr val="0070C0"/>
                </a:solidFill>
              </a:rPr>
              <a:t>4</a:t>
            </a:r>
            <a:r>
              <a:rPr lang="en-US" sz="1800" baseline="30000" dirty="0">
                <a:solidFill>
                  <a:srgbClr val="0070C0"/>
                </a:solidFill>
              </a:rPr>
              <a:t>-3</a:t>
            </a:r>
            <a:r>
              <a:rPr lang="en-US" sz="1800" dirty="0">
                <a:solidFill>
                  <a:srgbClr val="0070C0"/>
                </a:solidFill>
              </a:rPr>
              <a:t>), phosphite (PO</a:t>
            </a:r>
            <a:r>
              <a:rPr lang="en-US" sz="1800" baseline="-25000" dirty="0">
                <a:solidFill>
                  <a:srgbClr val="0070C0"/>
                </a:solidFill>
              </a:rPr>
              <a:t>3</a:t>
            </a:r>
            <a:r>
              <a:rPr lang="en-US" sz="1800" baseline="30000" dirty="0">
                <a:solidFill>
                  <a:srgbClr val="0070C0"/>
                </a:solidFill>
              </a:rPr>
              <a:t>-3</a:t>
            </a:r>
            <a:r>
              <a:rPr lang="en-US" sz="1800" dirty="0">
                <a:solidFill>
                  <a:srgbClr val="0070C0"/>
                </a:solidFill>
              </a:rPr>
              <a:t>), hypophosphite (PO</a:t>
            </a:r>
            <a:r>
              <a:rPr lang="en-US" sz="1800" baseline="-25000" dirty="0">
                <a:solidFill>
                  <a:srgbClr val="0070C0"/>
                </a:solidFill>
              </a:rPr>
              <a:t>2</a:t>
            </a:r>
            <a:r>
              <a:rPr lang="en-US" sz="1800" baseline="30000" dirty="0">
                <a:solidFill>
                  <a:srgbClr val="0070C0"/>
                </a:solidFill>
              </a:rPr>
              <a:t>-3</a:t>
            </a:r>
            <a:r>
              <a:rPr lang="en-US" sz="1800" dirty="0">
                <a:solidFill>
                  <a:srgbClr val="0070C0"/>
                </a:solidFill>
              </a:rPr>
              <a:t>)</a:t>
            </a:r>
          </a:p>
          <a:p>
            <a:pPr marL="0" lvl="0" indent="0">
              <a:buNone/>
            </a:pPr>
            <a:endParaRPr lang="en-US" sz="600" dirty="0">
              <a:solidFill>
                <a:srgbClr val="00B050"/>
              </a:solidFill>
            </a:endParaRPr>
          </a:p>
          <a:p>
            <a:pPr marL="0" lvl="0" indent="0">
              <a:buNone/>
            </a:pPr>
            <a:r>
              <a:rPr lang="en-US" sz="2400" dirty="0">
                <a:solidFill>
                  <a:srgbClr val="00B050"/>
                </a:solidFill>
              </a:rPr>
              <a:t>Chromate series</a:t>
            </a:r>
          </a:p>
          <a:p>
            <a:pPr marL="0" indent="0">
              <a:buNone/>
            </a:pPr>
            <a:r>
              <a:rPr lang="en-US" sz="1800" dirty="0">
                <a:solidFill>
                  <a:srgbClr val="00B050"/>
                </a:solidFill>
              </a:rPr>
              <a:t>perchromate (CrO</a:t>
            </a:r>
            <a:r>
              <a:rPr lang="en-US" sz="1800" baseline="-25000" dirty="0">
                <a:solidFill>
                  <a:srgbClr val="00B050"/>
                </a:solidFill>
              </a:rPr>
              <a:t>5</a:t>
            </a:r>
            <a:r>
              <a:rPr lang="en-US" sz="1800" baseline="30000" dirty="0">
                <a:solidFill>
                  <a:srgbClr val="00B050"/>
                </a:solidFill>
              </a:rPr>
              <a:t>-2</a:t>
            </a:r>
            <a:r>
              <a:rPr lang="en-US" sz="1800" dirty="0">
                <a:solidFill>
                  <a:srgbClr val="00B050"/>
                </a:solidFill>
              </a:rPr>
              <a:t>), chromate (CrO</a:t>
            </a:r>
            <a:r>
              <a:rPr lang="en-US" sz="1800" baseline="-25000" dirty="0">
                <a:solidFill>
                  <a:srgbClr val="00B050"/>
                </a:solidFill>
              </a:rPr>
              <a:t>4</a:t>
            </a:r>
            <a:r>
              <a:rPr lang="en-US" sz="1800" baseline="30000" dirty="0">
                <a:solidFill>
                  <a:srgbClr val="00B050"/>
                </a:solidFill>
              </a:rPr>
              <a:t>-2</a:t>
            </a:r>
            <a:r>
              <a:rPr lang="en-US" sz="1800" dirty="0">
                <a:solidFill>
                  <a:srgbClr val="00B050"/>
                </a:solidFill>
              </a:rPr>
              <a:t>), chromite (CrO</a:t>
            </a:r>
            <a:r>
              <a:rPr lang="en-US" sz="1800" baseline="-25000" dirty="0">
                <a:solidFill>
                  <a:srgbClr val="00B050"/>
                </a:solidFill>
              </a:rPr>
              <a:t>3</a:t>
            </a:r>
            <a:r>
              <a:rPr lang="en-US" sz="1800" baseline="30000" dirty="0">
                <a:solidFill>
                  <a:srgbClr val="00B050"/>
                </a:solidFill>
              </a:rPr>
              <a:t>-2</a:t>
            </a:r>
            <a:r>
              <a:rPr lang="en-US" sz="1800" dirty="0">
                <a:solidFill>
                  <a:srgbClr val="00B050"/>
                </a:solidFill>
              </a:rPr>
              <a:t>), hypochromite (CrO</a:t>
            </a:r>
            <a:r>
              <a:rPr lang="en-US" sz="1800" baseline="-25000" dirty="0">
                <a:solidFill>
                  <a:srgbClr val="00B050"/>
                </a:solidFill>
              </a:rPr>
              <a:t>2</a:t>
            </a:r>
            <a:r>
              <a:rPr lang="en-US" sz="1800" baseline="30000" dirty="0">
                <a:solidFill>
                  <a:srgbClr val="00B050"/>
                </a:solidFill>
              </a:rPr>
              <a:t>-2</a:t>
            </a:r>
            <a:r>
              <a:rPr lang="en-US" sz="1800" dirty="0">
                <a:solidFill>
                  <a:srgbClr val="00B050"/>
                </a:solidFill>
              </a:rPr>
              <a:t>)</a:t>
            </a:r>
          </a:p>
        </p:txBody>
      </p:sp>
      <p:graphicFrame>
        <p:nvGraphicFramePr>
          <p:cNvPr id="31" name="Table 30"/>
          <p:cNvGraphicFramePr>
            <a:graphicFrameLocks noGrp="1"/>
          </p:cNvGraphicFramePr>
          <p:nvPr>
            <p:extLst>
              <p:ext uri="{D42A27DB-BD31-4B8C-83A1-F6EECF244321}">
                <p14:modId xmlns:p14="http://schemas.microsoft.com/office/powerpoint/2010/main" val="948939098"/>
              </p:ext>
            </p:extLst>
          </p:nvPr>
        </p:nvGraphicFramePr>
        <p:xfrm>
          <a:off x="304800" y="914400"/>
          <a:ext cx="8610601" cy="2819402"/>
        </p:xfrm>
        <a:graphic>
          <a:graphicData uri="http://schemas.openxmlformats.org/drawingml/2006/table">
            <a:tbl>
              <a:tblPr>
                <a:tableStyleId>{5940675A-B579-460E-94D1-54222C63F5DA}</a:tableStyleId>
              </a:tblPr>
              <a:tblGrid>
                <a:gridCol w="1359570">
                  <a:extLst>
                    <a:ext uri="{9D8B030D-6E8A-4147-A177-3AD203B41FA5}">
                      <a16:colId xmlns:a16="http://schemas.microsoft.com/office/drawing/2014/main" val="20000"/>
                    </a:ext>
                  </a:extLst>
                </a:gridCol>
                <a:gridCol w="1472866">
                  <a:extLst>
                    <a:ext uri="{9D8B030D-6E8A-4147-A177-3AD203B41FA5}">
                      <a16:colId xmlns:a16="http://schemas.microsoft.com/office/drawing/2014/main" val="20001"/>
                    </a:ext>
                  </a:extLst>
                </a:gridCol>
                <a:gridCol w="1544620">
                  <a:extLst>
                    <a:ext uri="{9D8B030D-6E8A-4147-A177-3AD203B41FA5}">
                      <a16:colId xmlns:a16="http://schemas.microsoft.com/office/drawing/2014/main" val="20002"/>
                    </a:ext>
                  </a:extLst>
                </a:gridCol>
                <a:gridCol w="2420787">
                  <a:extLst>
                    <a:ext uri="{9D8B030D-6E8A-4147-A177-3AD203B41FA5}">
                      <a16:colId xmlns:a16="http://schemas.microsoft.com/office/drawing/2014/main" val="20003"/>
                    </a:ext>
                  </a:extLst>
                </a:gridCol>
                <a:gridCol w="1812758">
                  <a:extLst>
                    <a:ext uri="{9D8B030D-6E8A-4147-A177-3AD203B41FA5}">
                      <a16:colId xmlns:a16="http://schemas.microsoft.com/office/drawing/2014/main" val="20004"/>
                    </a:ext>
                  </a:extLst>
                </a:gridCol>
              </a:tblGrid>
              <a:tr h="1039232">
                <a:tc>
                  <a:txBody>
                    <a:bodyPr/>
                    <a:lstStyle/>
                    <a:p>
                      <a:pPr marL="0" marR="0" algn="ctr">
                        <a:spcBef>
                          <a:spcPts val="0"/>
                        </a:spcBef>
                        <a:spcAft>
                          <a:spcPts val="0"/>
                        </a:spcAft>
                        <a:tabLst>
                          <a:tab pos="1371600" algn="l"/>
                          <a:tab pos="1600200" algn="l"/>
                        </a:tabLst>
                      </a:pPr>
                      <a:r>
                        <a:rPr lang="en-US" sz="2000" dirty="0">
                          <a:effectLst/>
                        </a:rPr>
                        <a:t>Fixed mass of Nitrogen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Empirical Formula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General Formula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Mass of Oxygen reacted with 1 g Nitrogen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Ratio of Oxygen to Oxygen</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a:t>
                      </a:r>
                      <a:r>
                        <a:rPr lang="en-US" sz="2000" baseline="-25000" dirty="0">
                          <a:effectLst/>
                        </a:rPr>
                        <a:t>2</a:t>
                      </a:r>
                      <a:r>
                        <a:rPr lang="en-US" sz="2000" dirty="0">
                          <a:effectLst/>
                        </a:rPr>
                        <a:t>B</a:t>
                      </a:r>
                      <a:endParaRPr lang="en-US" sz="2000" dirty="0">
                        <a:effectLst/>
                        <a:latin typeface="Times New Roman"/>
                        <a:ea typeface="Times New Roman"/>
                      </a:endParaRPr>
                    </a:p>
                  </a:txBody>
                  <a:tcPr marL="68580" marR="68580" marT="0" marB="0"/>
                </a:tc>
                <a:tc>
                  <a:txBody>
                    <a:bodyPr/>
                    <a:lstStyle/>
                    <a:p>
                      <a:pPr marL="0" marR="0" indent="0" algn="r" defTabSz="906686" rtl="0" eaLnBrk="1" fontAlgn="auto" latinLnBrk="0" hangingPunct="1">
                        <a:lnSpc>
                          <a:spcPct val="100000"/>
                        </a:lnSpc>
                        <a:spcBef>
                          <a:spcPts val="0"/>
                        </a:spcBef>
                        <a:spcAft>
                          <a:spcPts val="0"/>
                        </a:spcAft>
                        <a:buClrTx/>
                        <a:buSzTx/>
                        <a:buFontTx/>
                        <a:buNone/>
                        <a:tabLst>
                          <a:tab pos="1371600" algn="l"/>
                          <a:tab pos="1600200" algn="l"/>
                        </a:tabLst>
                        <a:defRPr/>
                      </a:pPr>
                      <a:r>
                        <a:rPr lang="en-US" sz="2000" dirty="0">
                          <a:effectLst/>
                          <a:latin typeface="Times New Roman"/>
                          <a:ea typeface="Times New Roman"/>
                        </a:rPr>
                        <a:t>?</a:t>
                      </a:r>
                      <a:r>
                        <a:rPr lang="en-US" sz="2000" baseline="0" dirty="0">
                          <a:effectLst/>
                          <a:latin typeface="Times New Roman"/>
                          <a:ea typeface="Times New Roman"/>
                        </a:rPr>
                        <a:t>       </a:t>
                      </a:r>
                      <a:r>
                        <a:rPr lang="en-US" sz="2000" dirty="0">
                          <a:effectLst/>
                        </a:rPr>
                        <a:t>  16 g/28 g  </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latin typeface="Times New Roman"/>
                          <a:ea typeface="Times New Roman"/>
                        </a:rPr>
                        <a:t>?</a:t>
                      </a:r>
                    </a:p>
                  </a:txBody>
                  <a:tcPr marL="68580" marR="68580" marT="0" marB="0"/>
                </a:tc>
                <a:extLst>
                  <a:ext uri="{0D108BD9-81ED-4DB2-BD59-A6C34878D82A}">
                    <a16:rowId xmlns:a16="http://schemas.microsoft.com/office/drawing/2014/main" val="10001"/>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AB</a:t>
                      </a:r>
                      <a:endParaRPr lang="en-US" sz="2000" dirty="0">
                        <a:effectLst/>
                        <a:latin typeface="Times New Roman"/>
                        <a:ea typeface="Times New Roman"/>
                      </a:endParaRPr>
                    </a:p>
                  </a:txBody>
                  <a:tcPr marL="68580" marR="68580" marT="0" marB="0"/>
                </a:tc>
                <a:tc>
                  <a:txBody>
                    <a:bodyPr/>
                    <a:lstStyle/>
                    <a:p>
                      <a:pPr marL="0" marR="0" algn="r">
                        <a:spcBef>
                          <a:spcPts val="0"/>
                        </a:spcBef>
                        <a:spcAft>
                          <a:spcPts val="0"/>
                        </a:spcAft>
                        <a:tabLst>
                          <a:tab pos="1371600" algn="l"/>
                          <a:tab pos="1600200" algn="l"/>
                        </a:tabLst>
                      </a:pPr>
                      <a:r>
                        <a:rPr lang="en-US" sz="2000" dirty="0">
                          <a:effectLst/>
                          <a:latin typeface="Times New Roman"/>
                          <a:ea typeface="Times New Roman"/>
                        </a:rPr>
                        <a:t>?</a:t>
                      </a:r>
                      <a:r>
                        <a:rPr lang="en-US" sz="2000" baseline="0" dirty="0">
                          <a:effectLst/>
                          <a:latin typeface="Times New Roman"/>
                          <a:ea typeface="Times New Roman"/>
                        </a:rPr>
                        <a:t>     </a:t>
                      </a:r>
                      <a:r>
                        <a:rPr lang="en-US" sz="2000" dirty="0">
                          <a:effectLst/>
                        </a:rPr>
                        <a:t>    32 g/28 g</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latin typeface="Times New Roman"/>
                          <a:ea typeface="Times New Roman"/>
                        </a:rPr>
                        <a:t>?</a:t>
                      </a:r>
                    </a:p>
                  </a:txBody>
                  <a:tcPr marL="68580" marR="68580" marT="0" marB="0"/>
                </a:tc>
                <a:extLst>
                  <a:ext uri="{0D108BD9-81ED-4DB2-BD59-A6C34878D82A}">
                    <a16:rowId xmlns:a16="http://schemas.microsoft.com/office/drawing/2014/main" val="10002"/>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3</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3</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a:t>
                      </a:r>
                      <a:r>
                        <a:rPr lang="en-US" sz="2000" baseline="-25000" dirty="0">
                          <a:effectLst/>
                        </a:rPr>
                        <a:t>2</a:t>
                      </a:r>
                      <a:r>
                        <a:rPr lang="en-US" sz="2000" dirty="0">
                          <a:effectLst/>
                        </a:rPr>
                        <a:t>B</a:t>
                      </a:r>
                      <a:r>
                        <a:rPr lang="en-US" sz="2000" baseline="-25000" dirty="0">
                          <a:effectLst/>
                        </a:rPr>
                        <a:t>3</a:t>
                      </a:r>
                      <a:endParaRPr lang="en-US" sz="2000" dirty="0">
                        <a:effectLst/>
                        <a:latin typeface="Times New Roman"/>
                        <a:ea typeface="Times New Roman"/>
                      </a:endParaRPr>
                    </a:p>
                  </a:txBody>
                  <a:tcPr marL="68580" marR="68580" marT="0" marB="0"/>
                </a:tc>
                <a:tc>
                  <a:txBody>
                    <a:bodyPr/>
                    <a:lstStyle/>
                    <a:p>
                      <a:pPr marL="0" marR="0" algn="r">
                        <a:spcBef>
                          <a:spcPts val="0"/>
                        </a:spcBef>
                        <a:spcAft>
                          <a:spcPts val="0"/>
                        </a:spcAft>
                        <a:tabLst>
                          <a:tab pos="1371600" algn="l"/>
                          <a:tab pos="1600200" algn="l"/>
                        </a:tabLst>
                      </a:pPr>
                      <a:r>
                        <a:rPr lang="en-US" sz="2000" dirty="0">
                          <a:effectLst/>
                          <a:latin typeface="Times New Roman"/>
                          <a:ea typeface="Times New Roman"/>
                        </a:rPr>
                        <a:t>?</a:t>
                      </a:r>
                      <a:r>
                        <a:rPr lang="en-US" sz="2000" baseline="0" dirty="0">
                          <a:effectLst/>
                          <a:latin typeface="Times New Roman"/>
                          <a:ea typeface="Times New Roman"/>
                        </a:rPr>
                        <a:t>        </a:t>
                      </a:r>
                      <a:r>
                        <a:rPr lang="en-US" sz="2000" dirty="0">
                          <a:effectLst/>
                        </a:rPr>
                        <a:t> 48 g/28 g</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latin typeface="Times New Roman"/>
                          <a:ea typeface="Times New Roman"/>
                        </a:rPr>
                        <a:t>?</a:t>
                      </a:r>
                    </a:p>
                  </a:txBody>
                  <a:tcPr marL="68580" marR="68580" marT="0" marB="0"/>
                </a:tc>
                <a:extLst>
                  <a:ext uri="{0D108BD9-81ED-4DB2-BD59-A6C34878D82A}">
                    <a16:rowId xmlns:a16="http://schemas.microsoft.com/office/drawing/2014/main" val="10003"/>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4</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NO</a:t>
                      </a:r>
                      <a:r>
                        <a:rPr lang="en-US" sz="2000" baseline="-25000" dirty="0">
                          <a:effectLst/>
                        </a:rPr>
                        <a:t>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AB</a:t>
                      </a:r>
                      <a:r>
                        <a:rPr lang="en-US" sz="2000" baseline="-25000" dirty="0">
                          <a:effectLst/>
                        </a:rPr>
                        <a:t>2</a:t>
                      </a:r>
                      <a:endParaRPr lang="en-US" sz="2000" dirty="0">
                        <a:effectLst/>
                        <a:latin typeface="Times New Roman"/>
                        <a:ea typeface="Times New Roman"/>
                      </a:endParaRPr>
                    </a:p>
                  </a:txBody>
                  <a:tcPr marL="68580" marR="68580" marT="0" marB="0"/>
                </a:tc>
                <a:tc>
                  <a:txBody>
                    <a:bodyPr/>
                    <a:lstStyle/>
                    <a:p>
                      <a:pPr marL="0" marR="0" algn="r">
                        <a:spcBef>
                          <a:spcPts val="0"/>
                        </a:spcBef>
                        <a:spcAft>
                          <a:spcPts val="0"/>
                        </a:spcAft>
                        <a:tabLst>
                          <a:tab pos="1371600" algn="l"/>
                          <a:tab pos="1600200" algn="l"/>
                        </a:tabLst>
                      </a:pPr>
                      <a:r>
                        <a:rPr lang="en-US" sz="2000" dirty="0">
                          <a:effectLst/>
                          <a:latin typeface="Times New Roman"/>
                          <a:ea typeface="Times New Roman"/>
                        </a:rPr>
                        <a:t>?</a:t>
                      </a:r>
                      <a:r>
                        <a:rPr lang="en-US" sz="2000" baseline="0" dirty="0">
                          <a:effectLst/>
                          <a:latin typeface="Times New Roman"/>
                          <a:ea typeface="Times New Roman"/>
                        </a:rPr>
                        <a:t>        </a:t>
                      </a:r>
                      <a:r>
                        <a:rPr lang="en-US" sz="2000" dirty="0">
                          <a:effectLst/>
                        </a:rPr>
                        <a:t> 64 g/28 g</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latin typeface="Times New Roman"/>
                          <a:ea typeface="Times New Roman"/>
                        </a:rPr>
                        <a:t>?</a:t>
                      </a:r>
                    </a:p>
                  </a:txBody>
                  <a:tcPr marL="68580" marR="68580" marT="0" marB="0"/>
                </a:tc>
                <a:extLst>
                  <a:ext uri="{0D108BD9-81ED-4DB2-BD59-A6C34878D82A}">
                    <a16:rowId xmlns:a16="http://schemas.microsoft.com/office/drawing/2014/main" val="10004"/>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5</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5</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a:t>
                      </a:r>
                      <a:r>
                        <a:rPr lang="en-US" sz="2000" baseline="-25000" dirty="0">
                          <a:effectLst/>
                        </a:rPr>
                        <a:t>2</a:t>
                      </a:r>
                      <a:r>
                        <a:rPr lang="en-US" sz="2000" dirty="0">
                          <a:effectLst/>
                        </a:rPr>
                        <a:t>B</a:t>
                      </a:r>
                      <a:r>
                        <a:rPr lang="en-US" sz="2000" baseline="-25000" dirty="0">
                          <a:effectLst/>
                        </a:rPr>
                        <a:t>5</a:t>
                      </a:r>
                      <a:endParaRPr lang="en-US" sz="2000" dirty="0">
                        <a:effectLst/>
                        <a:latin typeface="Times New Roman"/>
                        <a:ea typeface="Times New Roman"/>
                      </a:endParaRPr>
                    </a:p>
                  </a:txBody>
                  <a:tcPr marL="68580" marR="68580" marT="0" marB="0"/>
                </a:tc>
                <a:tc>
                  <a:txBody>
                    <a:bodyPr/>
                    <a:lstStyle/>
                    <a:p>
                      <a:pPr marL="0" marR="0" algn="r">
                        <a:spcBef>
                          <a:spcPts val="0"/>
                        </a:spcBef>
                        <a:spcAft>
                          <a:spcPts val="0"/>
                        </a:spcAft>
                        <a:tabLst>
                          <a:tab pos="1371600" algn="l"/>
                          <a:tab pos="1600200" algn="l"/>
                        </a:tabLst>
                      </a:pPr>
                      <a:r>
                        <a:rPr lang="en-US" sz="2000" dirty="0">
                          <a:effectLst/>
                          <a:latin typeface="Times New Roman"/>
                          <a:ea typeface="Times New Roman"/>
                        </a:rPr>
                        <a:t>?</a:t>
                      </a:r>
                      <a:r>
                        <a:rPr lang="en-US" sz="2000" baseline="0" dirty="0">
                          <a:effectLst/>
                          <a:latin typeface="Times New Roman"/>
                          <a:ea typeface="Times New Roman"/>
                        </a:rPr>
                        <a:t>        </a:t>
                      </a:r>
                      <a:r>
                        <a:rPr lang="en-US" sz="2000" dirty="0">
                          <a:effectLst/>
                        </a:rPr>
                        <a:t> 80 g/28 g</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latin typeface="Times New Roman"/>
                          <a:ea typeface="Times New Roman"/>
                        </a:rPr>
                        <a:t>?</a:t>
                      </a: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6392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39189"/>
            <a:ext cx="4114800" cy="914400"/>
          </a:xfrm>
        </p:spPr>
        <p:txBody>
          <a:bodyPr/>
          <a:lstStyle/>
          <a:p>
            <a:pPr algn="ctr"/>
            <a:r>
              <a:rPr lang="en-US" dirty="0">
                <a:solidFill>
                  <a:srgbClr val="FFC000"/>
                </a:solidFill>
              </a:rPr>
              <a:t>Laws of Definite &amp; Multiple Proportion Application</a:t>
            </a:r>
          </a:p>
        </p:txBody>
      </p:sp>
      <p:sp>
        <p:nvSpPr>
          <p:cNvPr id="3" name="Content Placeholder 2"/>
          <p:cNvSpPr>
            <a:spLocks noGrp="1"/>
          </p:cNvSpPr>
          <p:nvPr>
            <p:ph idx="1"/>
          </p:nvPr>
        </p:nvSpPr>
        <p:spPr>
          <a:xfrm>
            <a:off x="0" y="3962400"/>
            <a:ext cx="8991600" cy="2743200"/>
          </a:xfrm>
        </p:spPr>
        <p:txBody>
          <a:bodyPr/>
          <a:lstStyle/>
          <a:p>
            <a:pPr marL="0" lvl="0" indent="0">
              <a:buNone/>
            </a:pPr>
            <a:r>
              <a:rPr lang="en-US" sz="2400" dirty="0">
                <a:solidFill>
                  <a:srgbClr val="FF0000"/>
                </a:solidFill>
              </a:rPr>
              <a:t>Chlorate series </a:t>
            </a:r>
            <a:r>
              <a:rPr lang="en-US" sz="2400" dirty="0">
                <a:solidFill>
                  <a:srgbClr val="002060"/>
                </a:solidFill>
              </a:rPr>
              <a:t>[4:3:2:1]</a:t>
            </a:r>
          </a:p>
          <a:p>
            <a:pPr marL="0" indent="0">
              <a:buNone/>
            </a:pPr>
            <a:r>
              <a:rPr lang="en-US" sz="2000" dirty="0">
                <a:solidFill>
                  <a:srgbClr val="FF0000"/>
                </a:solidFill>
              </a:rPr>
              <a:t>perchlorate (ClO</a:t>
            </a:r>
            <a:r>
              <a:rPr lang="en-US" sz="2000" baseline="-25000" dirty="0">
                <a:solidFill>
                  <a:srgbClr val="FF0000"/>
                </a:solidFill>
              </a:rPr>
              <a:t>4</a:t>
            </a:r>
            <a:r>
              <a:rPr lang="en-US" sz="2000" baseline="30000" dirty="0">
                <a:solidFill>
                  <a:srgbClr val="FF0000"/>
                </a:solidFill>
              </a:rPr>
              <a:t>-</a:t>
            </a:r>
            <a:r>
              <a:rPr lang="en-US" sz="2000" dirty="0">
                <a:solidFill>
                  <a:srgbClr val="FF0000"/>
                </a:solidFill>
              </a:rPr>
              <a:t>), chlorate (ClO</a:t>
            </a:r>
            <a:r>
              <a:rPr lang="en-US" sz="2000" baseline="-25000" dirty="0">
                <a:solidFill>
                  <a:srgbClr val="FF0000"/>
                </a:solidFill>
              </a:rPr>
              <a:t>3</a:t>
            </a:r>
            <a:r>
              <a:rPr lang="en-US" sz="2000" baseline="30000" dirty="0">
                <a:solidFill>
                  <a:srgbClr val="FF0000"/>
                </a:solidFill>
              </a:rPr>
              <a:t>-</a:t>
            </a:r>
            <a:r>
              <a:rPr lang="en-US" sz="2000" dirty="0">
                <a:solidFill>
                  <a:srgbClr val="FF0000"/>
                </a:solidFill>
              </a:rPr>
              <a:t>), chlorite (ClO</a:t>
            </a:r>
            <a:r>
              <a:rPr lang="en-US" sz="2000" baseline="-25000" dirty="0">
                <a:solidFill>
                  <a:srgbClr val="FF0000"/>
                </a:solidFill>
              </a:rPr>
              <a:t>2</a:t>
            </a:r>
            <a:r>
              <a:rPr lang="en-US" sz="2000" baseline="30000" dirty="0">
                <a:solidFill>
                  <a:srgbClr val="FF0000"/>
                </a:solidFill>
              </a:rPr>
              <a:t>-</a:t>
            </a:r>
            <a:r>
              <a:rPr lang="en-US" sz="2000" dirty="0">
                <a:solidFill>
                  <a:srgbClr val="FF0000"/>
                </a:solidFill>
              </a:rPr>
              <a:t>), hypochlorite (ClO</a:t>
            </a:r>
            <a:r>
              <a:rPr lang="en-US" sz="2000" baseline="30000" dirty="0">
                <a:solidFill>
                  <a:srgbClr val="FF0000"/>
                </a:solidFill>
              </a:rPr>
              <a:t>-</a:t>
            </a:r>
            <a:r>
              <a:rPr lang="en-US" sz="2000" dirty="0">
                <a:solidFill>
                  <a:srgbClr val="FF0000"/>
                </a:solidFill>
              </a:rPr>
              <a:t>)</a:t>
            </a:r>
          </a:p>
          <a:p>
            <a:pPr marL="0" lvl="0" indent="0">
              <a:buNone/>
            </a:pPr>
            <a:endParaRPr lang="en-US" sz="600" dirty="0">
              <a:solidFill>
                <a:srgbClr val="0070C0"/>
              </a:solidFill>
            </a:endParaRPr>
          </a:p>
          <a:p>
            <a:pPr marL="0" indent="0">
              <a:buNone/>
            </a:pPr>
            <a:r>
              <a:rPr lang="en-US" sz="2400" dirty="0">
                <a:solidFill>
                  <a:srgbClr val="0070C0"/>
                </a:solidFill>
              </a:rPr>
              <a:t>Phosphate series </a:t>
            </a:r>
            <a:r>
              <a:rPr lang="en-US" sz="2400" dirty="0">
                <a:solidFill>
                  <a:srgbClr val="002060"/>
                </a:solidFill>
              </a:rPr>
              <a:t>[5:4:3:2]</a:t>
            </a:r>
          </a:p>
          <a:p>
            <a:pPr marL="0" indent="0">
              <a:buNone/>
            </a:pPr>
            <a:r>
              <a:rPr lang="en-US" sz="1800" dirty="0">
                <a:solidFill>
                  <a:srgbClr val="0070C0"/>
                </a:solidFill>
              </a:rPr>
              <a:t>perphosphate (PO</a:t>
            </a:r>
            <a:r>
              <a:rPr lang="en-US" sz="1800" baseline="-25000" dirty="0">
                <a:solidFill>
                  <a:srgbClr val="0070C0"/>
                </a:solidFill>
              </a:rPr>
              <a:t>5</a:t>
            </a:r>
            <a:r>
              <a:rPr lang="en-US" sz="1800" baseline="30000" dirty="0">
                <a:solidFill>
                  <a:srgbClr val="0070C0"/>
                </a:solidFill>
              </a:rPr>
              <a:t>-3</a:t>
            </a:r>
            <a:r>
              <a:rPr lang="en-US" sz="1800" dirty="0">
                <a:solidFill>
                  <a:srgbClr val="0070C0"/>
                </a:solidFill>
              </a:rPr>
              <a:t>), phosphate (PO</a:t>
            </a:r>
            <a:r>
              <a:rPr lang="en-US" sz="1800" baseline="-25000" dirty="0">
                <a:solidFill>
                  <a:srgbClr val="0070C0"/>
                </a:solidFill>
              </a:rPr>
              <a:t>4</a:t>
            </a:r>
            <a:r>
              <a:rPr lang="en-US" sz="1800" baseline="30000" dirty="0">
                <a:solidFill>
                  <a:srgbClr val="0070C0"/>
                </a:solidFill>
              </a:rPr>
              <a:t>-3</a:t>
            </a:r>
            <a:r>
              <a:rPr lang="en-US" sz="1800" dirty="0">
                <a:solidFill>
                  <a:srgbClr val="0070C0"/>
                </a:solidFill>
              </a:rPr>
              <a:t>), phosphite (PO</a:t>
            </a:r>
            <a:r>
              <a:rPr lang="en-US" sz="1800" baseline="-25000" dirty="0">
                <a:solidFill>
                  <a:srgbClr val="0070C0"/>
                </a:solidFill>
              </a:rPr>
              <a:t>3</a:t>
            </a:r>
            <a:r>
              <a:rPr lang="en-US" sz="1800" baseline="30000" dirty="0">
                <a:solidFill>
                  <a:srgbClr val="0070C0"/>
                </a:solidFill>
              </a:rPr>
              <a:t>-3</a:t>
            </a:r>
            <a:r>
              <a:rPr lang="en-US" sz="1800" dirty="0">
                <a:solidFill>
                  <a:srgbClr val="0070C0"/>
                </a:solidFill>
              </a:rPr>
              <a:t>), hypophosphite (PO</a:t>
            </a:r>
            <a:r>
              <a:rPr lang="en-US" sz="1800" baseline="-25000" dirty="0">
                <a:solidFill>
                  <a:srgbClr val="0070C0"/>
                </a:solidFill>
              </a:rPr>
              <a:t>2</a:t>
            </a:r>
            <a:r>
              <a:rPr lang="en-US" sz="1800" baseline="30000" dirty="0">
                <a:solidFill>
                  <a:srgbClr val="0070C0"/>
                </a:solidFill>
              </a:rPr>
              <a:t>-3</a:t>
            </a:r>
            <a:r>
              <a:rPr lang="en-US" sz="1800" dirty="0">
                <a:solidFill>
                  <a:srgbClr val="0070C0"/>
                </a:solidFill>
              </a:rPr>
              <a:t>)</a:t>
            </a:r>
          </a:p>
          <a:p>
            <a:pPr marL="0" lvl="0" indent="0">
              <a:buNone/>
            </a:pPr>
            <a:endParaRPr lang="en-US" sz="600" dirty="0">
              <a:solidFill>
                <a:srgbClr val="00B050"/>
              </a:solidFill>
            </a:endParaRPr>
          </a:p>
          <a:p>
            <a:pPr marL="0" indent="0">
              <a:buNone/>
            </a:pPr>
            <a:r>
              <a:rPr lang="en-US" sz="2400" dirty="0">
                <a:solidFill>
                  <a:srgbClr val="00B050"/>
                </a:solidFill>
              </a:rPr>
              <a:t>Chromate series </a:t>
            </a:r>
            <a:r>
              <a:rPr lang="en-US" sz="2400" dirty="0">
                <a:solidFill>
                  <a:srgbClr val="002060"/>
                </a:solidFill>
              </a:rPr>
              <a:t>[5:4:3:2]</a:t>
            </a:r>
          </a:p>
          <a:p>
            <a:pPr marL="0" indent="0">
              <a:buNone/>
            </a:pPr>
            <a:r>
              <a:rPr lang="en-US" sz="1800" dirty="0">
                <a:solidFill>
                  <a:srgbClr val="00B050"/>
                </a:solidFill>
              </a:rPr>
              <a:t>perchromate (CrO</a:t>
            </a:r>
            <a:r>
              <a:rPr lang="en-US" sz="1800" baseline="-25000" dirty="0">
                <a:solidFill>
                  <a:srgbClr val="00B050"/>
                </a:solidFill>
              </a:rPr>
              <a:t>5</a:t>
            </a:r>
            <a:r>
              <a:rPr lang="en-US" sz="1800" baseline="30000" dirty="0">
                <a:solidFill>
                  <a:srgbClr val="00B050"/>
                </a:solidFill>
              </a:rPr>
              <a:t>-2</a:t>
            </a:r>
            <a:r>
              <a:rPr lang="en-US" sz="1800" dirty="0">
                <a:solidFill>
                  <a:srgbClr val="00B050"/>
                </a:solidFill>
              </a:rPr>
              <a:t>), chromate (CrO</a:t>
            </a:r>
            <a:r>
              <a:rPr lang="en-US" sz="1800" baseline="-25000" dirty="0">
                <a:solidFill>
                  <a:srgbClr val="00B050"/>
                </a:solidFill>
              </a:rPr>
              <a:t>4</a:t>
            </a:r>
            <a:r>
              <a:rPr lang="en-US" sz="1800" baseline="30000" dirty="0">
                <a:solidFill>
                  <a:srgbClr val="00B050"/>
                </a:solidFill>
              </a:rPr>
              <a:t>-2</a:t>
            </a:r>
            <a:r>
              <a:rPr lang="en-US" sz="1800" dirty="0">
                <a:solidFill>
                  <a:srgbClr val="00B050"/>
                </a:solidFill>
              </a:rPr>
              <a:t>), chromite (CrO</a:t>
            </a:r>
            <a:r>
              <a:rPr lang="en-US" sz="1800" baseline="-25000" dirty="0">
                <a:solidFill>
                  <a:srgbClr val="00B050"/>
                </a:solidFill>
              </a:rPr>
              <a:t>3</a:t>
            </a:r>
            <a:r>
              <a:rPr lang="en-US" sz="1800" baseline="30000" dirty="0">
                <a:solidFill>
                  <a:srgbClr val="00B050"/>
                </a:solidFill>
              </a:rPr>
              <a:t>-2</a:t>
            </a:r>
            <a:r>
              <a:rPr lang="en-US" sz="1800" dirty="0">
                <a:solidFill>
                  <a:srgbClr val="00B050"/>
                </a:solidFill>
              </a:rPr>
              <a:t>), hypochromite (CrO</a:t>
            </a:r>
            <a:r>
              <a:rPr lang="en-US" sz="1800" baseline="-25000" dirty="0">
                <a:solidFill>
                  <a:srgbClr val="00B050"/>
                </a:solidFill>
              </a:rPr>
              <a:t>2</a:t>
            </a:r>
            <a:r>
              <a:rPr lang="en-US" sz="1800" baseline="30000" dirty="0">
                <a:solidFill>
                  <a:srgbClr val="00B050"/>
                </a:solidFill>
              </a:rPr>
              <a:t>-2</a:t>
            </a:r>
            <a:r>
              <a:rPr lang="en-US" sz="1800" dirty="0">
                <a:solidFill>
                  <a:srgbClr val="00B050"/>
                </a:solidFill>
              </a:rPr>
              <a:t>)</a:t>
            </a:r>
          </a:p>
        </p:txBody>
      </p:sp>
      <p:graphicFrame>
        <p:nvGraphicFramePr>
          <p:cNvPr id="31" name="Table 30"/>
          <p:cNvGraphicFramePr>
            <a:graphicFrameLocks noGrp="1"/>
          </p:cNvGraphicFramePr>
          <p:nvPr>
            <p:extLst>
              <p:ext uri="{D42A27DB-BD31-4B8C-83A1-F6EECF244321}">
                <p14:modId xmlns:p14="http://schemas.microsoft.com/office/powerpoint/2010/main" val="54627176"/>
              </p:ext>
            </p:extLst>
          </p:nvPr>
        </p:nvGraphicFramePr>
        <p:xfrm>
          <a:off x="304800" y="914400"/>
          <a:ext cx="8610601" cy="2819402"/>
        </p:xfrm>
        <a:graphic>
          <a:graphicData uri="http://schemas.openxmlformats.org/drawingml/2006/table">
            <a:tbl>
              <a:tblPr>
                <a:tableStyleId>{5940675A-B579-460E-94D1-54222C63F5DA}</a:tableStyleId>
              </a:tblPr>
              <a:tblGrid>
                <a:gridCol w="1359570">
                  <a:extLst>
                    <a:ext uri="{9D8B030D-6E8A-4147-A177-3AD203B41FA5}">
                      <a16:colId xmlns:a16="http://schemas.microsoft.com/office/drawing/2014/main" val="20000"/>
                    </a:ext>
                  </a:extLst>
                </a:gridCol>
                <a:gridCol w="1472866">
                  <a:extLst>
                    <a:ext uri="{9D8B030D-6E8A-4147-A177-3AD203B41FA5}">
                      <a16:colId xmlns:a16="http://schemas.microsoft.com/office/drawing/2014/main" val="20001"/>
                    </a:ext>
                  </a:extLst>
                </a:gridCol>
                <a:gridCol w="1544620">
                  <a:extLst>
                    <a:ext uri="{9D8B030D-6E8A-4147-A177-3AD203B41FA5}">
                      <a16:colId xmlns:a16="http://schemas.microsoft.com/office/drawing/2014/main" val="20002"/>
                    </a:ext>
                  </a:extLst>
                </a:gridCol>
                <a:gridCol w="2420787">
                  <a:extLst>
                    <a:ext uri="{9D8B030D-6E8A-4147-A177-3AD203B41FA5}">
                      <a16:colId xmlns:a16="http://schemas.microsoft.com/office/drawing/2014/main" val="20003"/>
                    </a:ext>
                  </a:extLst>
                </a:gridCol>
                <a:gridCol w="1812758">
                  <a:extLst>
                    <a:ext uri="{9D8B030D-6E8A-4147-A177-3AD203B41FA5}">
                      <a16:colId xmlns:a16="http://schemas.microsoft.com/office/drawing/2014/main" val="20004"/>
                    </a:ext>
                  </a:extLst>
                </a:gridCol>
              </a:tblGrid>
              <a:tr h="1039232">
                <a:tc>
                  <a:txBody>
                    <a:bodyPr/>
                    <a:lstStyle/>
                    <a:p>
                      <a:pPr marL="0" marR="0" algn="ctr">
                        <a:spcBef>
                          <a:spcPts val="0"/>
                        </a:spcBef>
                        <a:spcAft>
                          <a:spcPts val="0"/>
                        </a:spcAft>
                        <a:tabLst>
                          <a:tab pos="1371600" algn="l"/>
                          <a:tab pos="1600200" algn="l"/>
                        </a:tabLst>
                      </a:pPr>
                      <a:r>
                        <a:rPr lang="en-US" sz="2000" dirty="0">
                          <a:effectLst/>
                        </a:rPr>
                        <a:t>Fixed mass of Nitrogen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Empirical Formula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General Formula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Mass of Oxygen reacted with 1 g Nitrogen</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1371600" algn="l"/>
                          <a:tab pos="1600200" algn="l"/>
                        </a:tabLst>
                      </a:pPr>
                      <a:r>
                        <a:rPr lang="en-US" sz="2000" dirty="0">
                          <a:effectLst/>
                        </a:rPr>
                        <a:t>Ratio of Oxygen to Oxygen</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a:t>
                      </a:r>
                      <a:r>
                        <a:rPr lang="en-US" sz="2000" baseline="-25000" dirty="0">
                          <a:effectLst/>
                        </a:rPr>
                        <a:t>2</a:t>
                      </a:r>
                      <a:r>
                        <a:rPr lang="en-US" sz="2000" dirty="0">
                          <a:effectLst/>
                        </a:rPr>
                        <a:t>B</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0.5711  16g/28g</a:t>
                      </a:r>
                      <a:endParaRPr lang="en-US" sz="2000" dirty="0">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tabLst>
                          <a:tab pos="1371600" algn="l"/>
                          <a:tab pos="1600200" algn="l"/>
                        </a:tabLst>
                      </a:pPr>
                      <a:r>
                        <a:rPr lang="en-US" sz="2000" dirty="0">
                          <a:effectLst/>
                        </a:rPr>
                        <a:t>1</a:t>
                      </a:r>
                      <a:endParaRPr lang="en-US" sz="2000" dirty="0">
                        <a:effectLst/>
                        <a:latin typeface="Times New Roman"/>
                        <a:ea typeface="Times New Roman"/>
                      </a:endParaRPr>
                    </a:p>
                  </a:txBody>
                  <a:tcPr marL="68580" marR="68580" marT="0" marB="0">
                    <a:solidFill>
                      <a:srgbClr val="FFFF00"/>
                    </a:solidFill>
                  </a:tcPr>
                </a:tc>
                <a:extLst>
                  <a:ext uri="{0D108BD9-81ED-4DB2-BD59-A6C34878D82A}">
                    <a16:rowId xmlns:a16="http://schemas.microsoft.com/office/drawing/2014/main" val="10001"/>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NO</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AB</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1.1422   32g/28g</a:t>
                      </a:r>
                      <a:endParaRPr lang="en-US" sz="2000" dirty="0">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tabLst>
                          <a:tab pos="1371600" algn="l"/>
                          <a:tab pos="1600200" algn="l"/>
                        </a:tabLst>
                      </a:pPr>
                      <a:r>
                        <a:rPr lang="en-US" sz="2000" dirty="0">
                          <a:effectLst/>
                        </a:rPr>
                        <a:t>2</a:t>
                      </a:r>
                      <a:endParaRPr lang="en-US" sz="2000" dirty="0">
                        <a:effectLst/>
                        <a:latin typeface="Times New Roman"/>
                        <a:ea typeface="Times New Roman"/>
                      </a:endParaRPr>
                    </a:p>
                  </a:txBody>
                  <a:tcPr marL="68580" marR="68580" marT="0" marB="0">
                    <a:solidFill>
                      <a:srgbClr val="FFFF00"/>
                    </a:solidFill>
                  </a:tcPr>
                </a:tc>
                <a:extLst>
                  <a:ext uri="{0D108BD9-81ED-4DB2-BD59-A6C34878D82A}">
                    <a16:rowId xmlns:a16="http://schemas.microsoft.com/office/drawing/2014/main" val="10002"/>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3</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3</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a:t>
                      </a:r>
                      <a:r>
                        <a:rPr lang="en-US" sz="2000" baseline="-25000" dirty="0">
                          <a:effectLst/>
                        </a:rPr>
                        <a:t>2</a:t>
                      </a:r>
                      <a:r>
                        <a:rPr lang="en-US" sz="2000" dirty="0">
                          <a:effectLst/>
                        </a:rPr>
                        <a:t>B</a:t>
                      </a:r>
                      <a:r>
                        <a:rPr lang="en-US" sz="2000" baseline="-25000" dirty="0">
                          <a:effectLst/>
                        </a:rPr>
                        <a:t>3</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1.7134   48g/28g</a:t>
                      </a:r>
                      <a:endParaRPr lang="en-US" sz="2000" dirty="0">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tabLst>
                          <a:tab pos="1371600" algn="l"/>
                          <a:tab pos="1600200" algn="l"/>
                        </a:tabLst>
                      </a:pPr>
                      <a:r>
                        <a:rPr lang="en-US" sz="2000" dirty="0">
                          <a:effectLst/>
                        </a:rPr>
                        <a:t>3</a:t>
                      </a:r>
                      <a:endParaRPr lang="en-US" sz="2000" dirty="0">
                        <a:effectLst/>
                        <a:latin typeface="Times New Roman"/>
                        <a:ea typeface="Times New Roman"/>
                      </a:endParaRPr>
                    </a:p>
                  </a:txBody>
                  <a:tcPr marL="68580" marR="68580" marT="0" marB="0">
                    <a:solidFill>
                      <a:srgbClr val="FFFF00"/>
                    </a:solidFill>
                  </a:tcPr>
                </a:tc>
                <a:extLst>
                  <a:ext uri="{0D108BD9-81ED-4DB2-BD59-A6C34878D82A}">
                    <a16:rowId xmlns:a16="http://schemas.microsoft.com/office/drawing/2014/main" val="10003"/>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4</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NO</a:t>
                      </a:r>
                      <a:r>
                        <a:rPr lang="en-US" sz="2000" baseline="-25000" dirty="0">
                          <a:effectLst/>
                        </a:rPr>
                        <a:t>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AB</a:t>
                      </a:r>
                      <a:r>
                        <a:rPr lang="en-US" sz="2000" baseline="-25000" dirty="0">
                          <a:effectLst/>
                        </a:rPr>
                        <a:t>2</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2.2845   64g/28g</a:t>
                      </a:r>
                      <a:endParaRPr lang="en-US" sz="2000" dirty="0">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tabLst>
                          <a:tab pos="1371600" algn="l"/>
                          <a:tab pos="1600200" algn="l"/>
                        </a:tabLst>
                      </a:pPr>
                      <a:r>
                        <a:rPr lang="en-US" sz="2000" dirty="0">
                          <a:effectLst/>
                        </a:rPr>
                        <a:t>4</a:t>
                      </a:r>
                      <a:endParaRPr lang="en-US" sz="2000" dirty="0">
                        <a:effectLst/>
                        <a:latin typeface="Times New Roman"/>
                        <a:ea typeface="Times New Roman"/>
                      </a:endParaRPr>
                    </a:p>
                  </a:txBody>
                  <a:tcPr marL="68580" marR="68580" marT="0" marB="0">
                    <a:solidFill>
                      <a:srgbClr val="FFFF00"/>
                    </a:solidFill>
                  </a:tcPr>
                </a:tc>
                <a:extLst>
                  <a:ext uri="{0D108BD9-81ED-4DB2-BD59-A6C34878D82A}">
                    <a16:rowId xmlns:a16="http://schemas.microsoft.com/office/drawing/2014/main" val="10004"/>
                  </a:ext>
                </a:extLst>
              </a:tr>
              <a:tr h="356034">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5</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N</a:t>
                      </a:r>
                      <a:r>
                        <a:rPr lang="en-US" sz="2000" baseline="-25000" dirty="0">
                          <a:effectLst/>
                        </a:rPr>
                        <a:t>2</a:t>
                      </a:r>
                      <a:r>
                        <a:rPr lang="en-US" sz="2000" dirty="0">
                          <a:effectLst/>
                        </a:rPr>
                        <a:t>O</a:t>
                      </a:r>
                      <a:r>
                        <a:rPr lang="en-US" sz="2000" baseline="-25000" dirty="0">
                          <a:effectLst/>
                        </a:rPr>
                        <a:t>5</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A</a:t>
                      </a:r>
                      <a:r>
                        <a:rPr lang="en-US" sz="2000" baseline="-25000" dirty="0">
                          <a:effectLst/>
                        </a:rPr>
                        <a:t>2</a:t>
                      </a:r>
                      <a:r>
                        <a:rPr lang="en-US" sz="2000" dirty="0">
                          <a:effectLst/>
                        </a:rPr>
                        <a:t>B</a:t>
                      </a:r>
                      <a:r>
                        <a:rPr lang="en-US" sz="2000" baseline="-25000" dirty="0">
                          <a:effectLst/>
                        </a:rPr>
                        <a:t>5</a:t>
                      </a:r>
                      <a:endParaRPr lang="en-US" sz="2000" dirty="0">
                        <a:effectLst/>
                        <a:latin typeface="Times New Roman"/>
                        <a:ea typeface="Times New Roman"/>
                      </a:endParaRPr>
                    </a:p>
                  </a:txBody>
                  <a:tcPr marL="68580" marR="68580" marT="0" marB="0"/>
                </a:tc>
                <a:tc>
                  <a:txBody>
                    <a:bodyPr/>
                    <a:lstStyle/>
                    <a:p>
                      <a:pPr marL="0" marR="0" algn="ctr">
                        <a:spcBef>
                          <a:spcPts val="0"/>
                        </a:spcBef>
                        <a:spcAft>
                          <a:spcPts val="0"/>
                        </a:spcAft>
                        <a:tabLst>
                          <a:tab pos="1371600" algn="l"/>
                          <a:tab pos="1600200" algn="l"/>
                        </a:tabLst>
                      </a:pPr>
                      <a:r>
                        <a:rPr lang="en-US" sz="2000" dirty="0">
                          <a:effectLst/>
                        </a:rPr>
                        <a:t>2.8557   80g/28g</a:t>
                      </a:r>
                      <a:endParaRPr lang="en-US" sz="2000" dirty="0">
                        <a:effectLst/>
                        <a:latin typeface="Times New Roman"/>
                        <a:ea typeface="Times New Roman"/>
                      </a:endParaRPr>
                    </a:p>
                  </a:txBody>
                  <a:tcPr marL="68580" marR="68580" marT="0" marB="0">
                    <a:solidFill>
                      <a:srgbClr val="FFC000"/>
                    </a:solidFill>
                  </a:tcPr>
                </a:tc>
                <a:tc>
                  <a:txBody>
                    <a:bodyPr/>
                    <a:lstStyle/>
                    <a:p>
                      <a:pPr marL="0" marR="0" algn="ctr">
                        <a:spcBef>
                          <a:spcPts val="0"/>
                        </a:spcBef>
                        <a:spcAft>
                          <a:spcPts val="0"/>
                        </a:spcAft>
                        <a:tabLst>
                          <a:tab pos="1371600" algn="l"/>
                          <a:tab pos="1600200" algn="l"/>
                        </a:tabLst>
                      </a:pPr>
                      <a:r>
                        <a:rPr lang="en-US" sz="2000" dirty="0">
                          <a:effectLst/>
                        </a:rPr>
                        <a:t>5</a:t>
                      </a:r>
                      <a:endParaRPr lang="en-US" sz="2000" dirty="0">
                        <a:effectLst/>
                        <a:latin typeface="Times New Roman"/>
                        <a:ea typeface="Times New Roman"/>
                      </a:endParaRPr>
                    </a:p>
                  </a:txBody>
                  <a:tcPr marL="68580" marR="68580" marT="0" marB="0">
                    <a:solidFill>
                      <a:srgbClr val="FFFF00"/>
                    </a:solidFill>
                  </a:tcPr>
                </a:tc>
                <a:extLst>
                  <a:ext uri="{0D108BD9-81ED-4DB2-BD59-A6C34878D82A}">
                    <a16:rowId xmlns:a16="http://schemas.microsoft.com/office/drawing/2014/main" val="10005"/>
                  </a:ext>
                </a:extLst>
              </a:tr>
            </a:tbl>
          </a:graphicData>
        </a:graphic>
      </p:graphicFrame>
      <p:sp>
        <p:nvSpPr>
          <p:cNvPr id="6" name="Title 1">
            <a:extLst>
              <a:ext uri="{FF2B5EF4-FFF2-40B4-BE49-F238E27FC236}">
                <a16:creationId xmlns:a16="http://schemas.microsoft.com/office/drawing/2014/main" id="{4AD4EDAD-EA5F-4CD1-84C2-95BCE606A8FD}"/>
              </a:ext>
            </a:extLst>
          </p:cNvPr>
          <p:cNvSpPr txBox="1">
            <a:spLocks/>
          </p:cNvSpPr>
          <p:nvPr/>
        </p:nvSpPr>
        <p:spPr bwMode="auto">
          <a:xfrm>
            <a:off x="4669974" y="191588"/>
            <a:ext cx="2416626" cy="722811"/>
          </a:xfrm>
          <a:prstGeom prst="rect">
            <a:avLst/>
          </a:prstGeom>
          <a:solidFill>
            <a:srgbClr val="FFC000"/>
          </a:solidFill>
          <a:ln>
            <a:noFill/>
          </a:ln>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2000" i="0" dirty="0">
                <a:solidFill>
                  <a:srgbClr val="B54C8C"/>
                </a:solidFill>
              </a:rPr>
              <a:t>Definite Proportions</a:t>
            </a:r>
          </a:p>
        </p:txBody>
      </p:sp>
      <p:sp>
        <p:nvSpPr>
          <p:cNvPr id="7" name="Title 1">
            <a:extLst>
              <a:ext uri="{FF2B5EF4-FFF2-40B4-BE49-F238E27FC236}">
                <a16:creationId xmlns:a16="http://schemas.microsoft.com/office/drawing/2014/main" id="{E3F3BF5A-4070-4464-BBE7-B7587FC34623}"/>
              </a:ext>
            </a:extLst>
          </p:cNvPr>
          <p:cNvSpPr txBox="1">
            <a:spLocks/>
          </p:cNvSpPr>
          <p:nvPr/>
        </p:nvSpPr>
        <p:spPr bwMode="auto">
          <a:xfrm>
            <a:off x="7086599" y="191587"/>
            <a:ext cx="1828801" cy="722812"/>
          </a:xfrm>
          <a:prstGeom prst="rect">
            <a:avLst/>
          </a:prstGeom>
          <a:solidFill>
            <a:srgbClr val="FFFF00"/>
          </a:solidFill>
          <a:ln>
            <a:noFill/>
          </a:ln>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sz="2000" i="0" dirty="0">
                <a:solidFill>
                  <a:srgbClr val="B54C8C"/>
                </a:solidFill>
              </a:rPr>
              <a:t>Multiple Proportions</a:t>
            </a:r>
          </a:p>
        </p:txBody>
      </p:sp>
    </p:spTree>
    <p:extLst>
      <p:ext uri="{BB962C8B-B14F-4D97-AF65-F5344CB8AC3E}">
        <p14:creationId xmlns:p14="http://schemas.microsoft.com/office/powerpoint/2010/main" val="135503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
          <p:cNvSpPr>
            <a:spLocks noGrp="1" noChangeArrowheads="1"/>
          </p:cNvSpPr>
          <p:nvPr>
            <p:ph type="body"/>
          </p:nvPr>
        </p:nvSpPr>
        <p:spPr>
          <a:xfrm>
            <a:off x="762007" y="1600200"/>
            <a:ext cx="7772400" cy="4876800"/>
          </a:xfrm>
          <a:ln/>
        </p:spPr>
        <p:txBody>
          <a:bodyPr anchor="t"/>
          <a:lstStyle/>
          <a:p>
            <a:pPr marL="980651" lvl="1" indent="-527309">
              <a:lnSpc>
                <a:spcPct val="90000"/>
              </a:lnSpc>
              <a:spcBef>
                <a:spcPts val="700"/>
              </a:spcBef>
              <a:tabLst>
                <a:tab pos="1149085" algn="l"/>
                <a:tab pos="2055757" algn="l"/>
                <a:tab pos="2962431" algn="l"/>
                <a:tab pos="3869104" algn="l"/>
                <a:tab pos="4775782" algn="l"/>
                <a:tab pos="5682452" algn="l"/>
                <a:tab pos="6589128" algn="l"/>
                <a:tab pos="7495799" algn="l"/>
                <a:tab pos="8402479" algn="l"/>
                <a:tab pos="9309164" algn="l"/>
                <a:tab pos="10215829" algn="l"/>
              </a:tabLst>
            </a:pPr>
            <a:endParaRPr lang="en-US" altLang="en-US" sz="2700" dirty="0">
              <a:solidFill>
                <a:srgbClr val="000000"/>
              </a:solidFill>
              <a:effectLst/>
            </a:endParaRPr>
          </a:p>
          <a:p>
            <a:pPr marL="340017" indent="-340017">
              <a:lnSpc>
                <a:spcPct val="90000"/>
              </a:lnSpc>
              <a:spcBef>
                <a:spcPts val="700"/>
              </a:spcBef>
              <a:tabLst>
                <a:tab pos="1149085" algn="l"/>
                <a:tab pos="2055757" algn="l"/>
                <a:tab pos="2962431" algn="l"/>
                <a:tab pos="3869104" algn="l"/>
                <a:tab pos="4775782" algn="l"/>
                <a:tab pos="5682452" algn="l"/>
                <a:tab pos="6589128" algn="l"/>
                <a:tab pos="7495799" algn="l"/>
                <a:tab pos="8402479" algn="l"/>
                <a:tab pos="9309164" algn="l"/>
                <a:tab pos="10215829" algn="l"/>
              </a:tabLst>
            </a:pPr>
            <a:endParaRPr lang="en-US" altLang="en-US" sz="2700" dirty="0">
              <a:solidFill>
                <a:srgbClr val="000000"/>
              </a:solidFill>
              <a:effectLst/>
            </a:endParaRPr>
          </a:p>
        </p:txBody>
      </p:sp>
      <p:sp>
        <p:nvSpPr>
          <p:cNvPr id="16388" name="Rectangle 4"/>
          <p:cNvSpPr>
            <a:spLocks noChangeArrowheads="1"/>
          </p:cNvSpPr>
          <p:nvPr/>
        </p:nvSpPr>
        <p:spPr bwMode="auto">
          <a:xfrm>
            <a:off x="294409" y="152400"/>
            <a:ext cx="8697191"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23" tIns="46411" rIns="89223" bIns="4641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b="1" i="0" dirty="0">
                <a:solidFill>
                  <a:srgbClr val="FFFF00"/>
                </a:solidFill>
              </a:rPr>
              <a:t>Calculating Mass Ratios</a:t>
            </a:r>
          </a:p>
          <a:p>
            <a:pPr>
              <a:spcBef>
                <a:spcPts val="1750"/>
              </a:spcBef>
            </a:pPr>
            <a:r>
              <a:rPr lang="en-US" altLang="en-US" i="0" dirty="0"/>
              <a:t>Carbon (C) reacts with oxygen (O) to form two compounds. </a:t>
            </a:r>
          </a:p>
          <a:p>
            <a:pPr>
              <a:spcBef>
                <a:spcPts val="1750"/>
              </a:spcBef>
            </a:pPr>
            <a:r>
              <a:rPr lang="en-US" altLang="en-US" i="0" dirty="0">
                <a:solidFill>
                  <a:srgbClr val="FF0000"/>
                </a:solidFill>
              </a:rPr>
              <a:t>Compound A contains 2.41 g of carbon for each 3.22 g of oxygen. </a:t>
            </a:r>
          </a:p>
          <a:p>
            <a:pPr>
              <a:spcBef>
                <a:spcPts val="1750"/>
              </a:spcBef>
            </a:pPr>
            <a:r>
              <a:rPr lang="en-US" altLang="en-US" i="0" dirty="0">
                <a:solidFill>
                  <a:srgbClr val="0070C0"/>
                </a:solidFill>
              </a:rPr>
              <a:t>Compound B contains 6.71 g of carbon for each 17.9 g of oxygen. </a:t>
            </a:r>
          </a:p>
          <a:p>
            <a:pPr>
              <a:spcBef>
                <a:spcPts val="1750"/>
              </a:spcBef>
            </a:pPr>
            <a:r>
              <a:rPr lang="en-US" altLang="en-US" i="0" dirty="0"/>
              <a:t>Are these the same compound? What is the lowest whole-number mass ratio of carbon that combines with a given mass of oxygen for compounds A and B? </a:t>
            </a:r>
            <a:endParaRPr lang="en-US" alt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19801" y="228629"/>
            <a:ext cx="2819400" cy="445490"/>
          </a:xfrm>
          <a:prstGeom prst="rect">
            <a:avLst/>
          </a:prstGeom>
          <a:noFill/>
        </p:spPr>
        <p:txBody>
          <a:bodyPr wrap="square" lIns="90662" tIns="45331" rIns="90662" bIns="45331" rtlCol="0">
            <a:spAutoFit/>
          </a:bodyPr>
          <a:lstStyle/>
          <a:p>
            <a:r>
              <a:rPr lang="en-US" i="0" dirty="0">
                <a:solidFill>
                  <a:srgbClr val="C00000"/>
                </a:solidFill>
                <a:effectLst>
                  <a:outerShdw blurRad="38100" dist="38100" dir="2700000" algn="tl">
                    <a:srgbClr val="000000">
                      <a:alpha val="43137"/>
                    </a:srgbClr>
                  </a:outerShdw>
                </a:effectLst>
              </a:rPr>
              <a:t>Practice problem</a:t>
            </a:r>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945" y="4038600"/>
            <a:ext cx="1143000" cy="1066800"/>
          </a:xfrm>
          <a:prstGeom prst="rect">
            <a:avLst/>
          </a:prstGeom>
          <a:noFill/>
          <a:ln>
            <a:noFill/>
          </a:ln>
          <a:effectLst/>
        </p:spPr>
      </p:pic>
    </p:spTree>
    <p:extLst>
      <p:ext uri="{BB962C8B-B14F-4D97-AF65-F5344CB8AC3E}">
        <p14:creationId xmlns:p14="http://schemas.microsoft.com/office/powerpoint/2010/main" val="6018318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xEl>
                                              <p:pRg st="1" end="1"/>
                                            </p:txEl>
                                          </p:spTgt>
                                        </p:tgtEl>
                                        <p:attrNameLst>
                                          <p:attrName>style.visibility</p:attrName>
                                        </p:attrNameLst>
                                      </p:cBhvr>
                                      <p:to>
                                        <p:strVal val="visible"/>
                                      </p:to>
                                    </p:set>
                                    <p:animEffect transition="in" filter="fade">
                                      <p:cBhvr>
                                        <p:cTn id="7" dur="500"/>
                                        <p:tgtEl>
                                          <p:spTgt spid="1638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xEl>
                                              <p:pRg st="2" end="2"/>
                                            </p:txEl>
                                          </p:spTgt>
                                        </p:tgtEl>
                                        <p:attrNameLst>
                                          <p:attrName>style.visibility</p:attrName>
                                        </p:attrNameLst>
                                      </p:cBhvr>
                                      <p:to>
                                        <p:strVal val="visible"/>
                                      </p:to>
                                    </p:set>
                                    <p:animEffect transition="in" filter="fade">
                                      <p:cBhvr>
                                        <p:cTn id="12" dur="500"/>
                                        <p:tgtEl>
                                          <p:spTgt spid="163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xEl>
                                              <p:pRg st="3" end="3"/>
                                            </p:txEl>
                                          </p:spTgt>
                                        </p:tgtEl>
                                        <p:attrNameLst>
                                          <p:attrName>style.visibility</p:attrName>
                                        </p:attrNameLst>
                                      </p:cBhvr>
                                      <p:to>
                                        <p:strVal val="visible"/>
                                      </p:to>
                                    </p:set>
                                    <p:animEffect transition="in" filter="fade">
                                      <p:cBhvr>
                                        <p:cTn id="17" dur="500"/>
                                        <p:tgtEl>
                                          <p:spTgt spid="1638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xEl>
                                              <p:pRg st="4" end="4"/>
                                            </p:txEl>
                                          </p:spTgt>
                                        </p:tgtEl>
                                        <p:attrNameLst>
                                          <p:attrName>style.visibility</p:attrName>
                                        </p:attrNameLst>
                                      </p:cBhvr>
                                      <p:to>
                                        <p:strVal val="visible"/>
                                      </p:to>
                                    </p:set>
                                    <p:animEffect transition="in" filter="fade">
                                      <p:cBhvr>
                                        <p:cTn id="22"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14" y="1998026"/>
            <a:ext cx="7666605" cy="3908762"/>
          </a:xfrm>
          <a:prstGeom prst="rect">
            <a:avLst/>
          </a:prstGeom>
        </p:spPr>
        <p:txBody>
          <a:bodyPr wrap="square">
            <a:spAutoFit/>
          </a:bodyPr>
          <a:lstStyle/>
          <a:p>
            <a:pPr>
              <a:spcBef>
                <a:spcPts val="1750"/>
              </a:spcBef>
            </a:pPr>
            <a:r>
              <a:rPr lang="en-US" altLang="en-US" i="0" dirty="0">
                <a:solidFill>
                  <a:srgbClr val="00B0F0"/>
                </a:solidFill>
              </a:rPr>
              <a:t>First, calculate grams of </a:t>
            </a:r>
            <a:r>
              <a:rPr lang="en-US" altLang="en-US" i="0" dirty="0">
                <a:solidFill>
                  <a:srgbClr val="002060"/>
                </a:solidFill>
              </a:rPr>
              <a:t>carbon per gram of oxygen</a:t>
            </a:r>
            <a:r>
              <a:rPr lang="en-US" altLang="en-US" i="0" dirty="0">
                <a:solidFill>
                  <a:srgbClr val="00B0F0"/>
                </a:solidFill>
              </a:rPr>
              <a:t> in compound A. (</a:t>
            </a:r>
            <a:r>
              <a:rPr lang="en-US" altLang="en-US" i="0" dirty="0">
                <a:solidFill>
                  <a:srgbClr val="00B050"/>
                </a:solidFill>
              </a:rPr>
              <a:t>Definite Proportions</a:t>
            </a:r>
            <a:r>
              <a:rPr lang="en-US" altLang="en-US" i="0" dirty="0">
                <a:solidFill>
                  <a:srgbClr val="00B0F0"/>
                </a:solidFill>
              </a:rPr>
              <a:t>)</a:t>
            </a:r>
          </a:p>
          <a:p>
            <a:pPr>
              <a:spcBef>
                <a:spcPts val="1750"/>
              </a:spcBef>
            </a:pPr>
            <a:endParaRPr lang="en-US" altLang="en-US" i="0" dirty="0">
              <a:solidFill>
                <a:srgbClr val="00B0F0"/>
              </a:solidFill>
            </a:endParaRPr>
          </a:p>
          <a:p>
            <a:pPr>
              <a:spcBef>
                <a:spcPts val="1750"/>
              </a:spcBef>
            </a:pPr>
            <a:endParaRPr lang="en-US" altLang="en-US" i="0" dirty="0">
              <a:solidFill>
                <a:srgbClr val="00B0F0"/>
              </a:solidFill>
            </a:endParaRPr>
          </a:p>
          <a:p>
            <a:pPr>
              <a:spcBef>
                <a:spcPts val="1750"/>
              </a:spcBef>
            </a:pPr>
            <a:endParaRPr lang="en-US" altLang="en-US" sz="1000" i="0" dirty="0">
              <a:solidFill>
                <a:srgbClr val="00B0F0"/>
              </a:solidFill>
            </a:endParaRPr>
          </a:p>
          <a:p>
            <a:pPr>
              <a:spcBef>
                <a:spcPts val="1750"/>
              </a:spcBef>
            </a:pPr>
            <a:r>
              <a:rPr lang="en-US" altLang="en-US" i="0" dirty="0">
                <a:solidFill>
                  <a:srgbClr val="00B0F0"/>
                </a:solidFill>
                <a:effectLst>
                  <a:outerShdw blurRad="38100" dist="38100" dir="2700000" algn="tl">
                    <a:srgbClr val="000000">
                      <a:alpha val="43137"/>
                    </a:srgbClr>
                  </a:outerShdw>
                </a:effectLst>
              </a:rPr>
              <a:t>Then, calculate grams of </a:t>
            </a:r>
            <a:r>
              <a:rPr lang="en-US" altLang="en-US" i="0" dirty="0">
                <a:solidFill>
                  <a:srgbClr val="002060"/>
                </a:solidFill>
                <a:effectLst>
                  <a:outerShdw blurRad="38100" dist="38100" dir="2700000" algn="tl">
                    <a:srgbClr val="000000">
                      <a:alpha val="43137"/>
                    </a:srgbClr>
                  </a:outerShdw>
                </a:effectLst>
              </a:rPr>
              <a:t>carbon per gram of oxygen</a:t>
            </a:r>
            <a:r>
              <a:rPr lang="en-US" altLang="en-US" i="0" dirty="0">
                <a:solidFill>
                  <a:srgbClr val="00B0F0"/>
                </a:solidFill>
                <a:effectLst>
                  <a:outerShdw blurRad="38100" dist="38100" dir="2700000" algn="tl">
                    <a:srgbClr val="000000">
                      <a:alpha val="43137"/>
                    </a:srgbClr>
                  </a:outerShdw>
                </a:effectLst>
              </a:rPr>
              <a:t> in compound B. (</a:t>
            </a:r>
            <a:r>
              <a:rPr lang="en-US" altLang="en-US" i="0" dirty="0">
                <a:solidFill>
                  <a:srgbClr val="00B050"/>
                </a:solidFill>
                <a:effectLst>
                  <a:outerShdw blurRad="38100" dist="38100" dir="2700000" algn="tl">
                    <a:srgbClr val="000000">
                      <a:alpha val="43137"/>
                    </a:srgbClr>
                  </a:outerShdw>
                </a:effectLst>
              </a:rPr>
              <a:t>Definite Proportions</a:t>
            </a:r>
            <a:r>
              <a:rPr lang="en-US" altLang="en-US" i="0" dirty="0">
                <a:solidFill>
                  <a:srgbClr val="00B0F0"/>
                </a:solidFill>
                <a:effectLst>
                  <a:outerShdw blurRad="38100" dist="38100" dir="2700000" algn="tl">
                    <a:srgbClr val="000000">
                      <a:alpha val="43137"/>
                    </a:srgbClr>
                  </a:outerShdw>
                </a:effectLst>
              </a:rPr>
              <a:t>)</a:t>
            </a:r>
          </a:p>
          <a:p>
            <a:pPr>
              <a:spcBef>
                <a:spcPts val="1750"/>
              </a:spcBef>
            </a:pPr>
            <a:endParaRPr lang="en-US" altLang="en-US" i="0" dirty="0">
              <a:solidFill>
                <a:srgbClr val="00B0F0"/>
              </a:solidFill>
            </a:endParaRPr>
          </a:p>
        </p:txBody>
      </p:sp>
      <p:sp>
        <p:nvSpPr>
          <p:cNvPr id="16385" name="Rectangle 1"/>
          <p:cNvSpPr>
            <a:spLocks noGrp="1" noChangeArrowheads="1"/>
          </p:cNvSpPr>
          <p:nvPr>
            <p:ph type="body"/>
          </p:nvPr>
        </p:nvSpPr>
        <p:spPr>
          <a:xfrm>
            <a:off x="762007" y="1600200"/>
            <a:ext cx="7772400" cy="4876800"/>
          </a:xfrm>
          <a:ln/>
        </p:spPr>
        <p:txBody>
          <a:bodyPr anchor="t"/>
          <a:lstStyle/>
          <a:p>
            <a:pPr marL="980651" lvl="1" indent="-527309">
              <a:lnSpc>
                <a:spcPct val="90000"/>
              </a:lnSpc>
              <a:spcBef>
                <a:spcPts val="700"/>
              </a:spcBef>
              <a:tabLst>
                <a:tab pos="1149085" algn="l"/>
                <a:tab pos="2055757" algn="l"/>
                <a:tab pos="2962431" algn="l"/>
                <a:tab pos="3869104" algn="l"/>
                <a:tab pos="4775782" algn="l"/>
                <a:tab pos="5682452" algn="l"/>
                <a:tab pos="6589128" algn="l"/>
                <a:tab pos="7495799" algn="l"/>
                <a:tab pos="8402479" algn="l"/>
                <a:tab pos="9309164" algn="l"/>
                <a:tab pos="10215829" algn="l"/>
              </a:tabLst>
            </a:pPr>
            <a:endParaRPr lang="en-US" altLang="en-US" sz="2700" dirty="0">
              <a:solidFill>
                <a:srgbClr val="000000"/>
              </a:solidFill>
              <a:effectLst/>
            </a:endParaRPr>
          </a:p>
          <a:p>
            <a:pPr marL="340017" indent="-340017">
              <a:lnSpc>
                <a:spcPct val="90000"/>
              </a:lnSpc>
              <a:spcBef>
                <a:spcPts val="700"/>
              </a:spcBef>
              <a:tabLst>
                <a:tab pos="1149085" algn="l"/>
                <a:tab pos="2055757" algn="l"/>
                <a:tab pos="2962431" algn="l"/>
                <a:tab pos="3869104" algn="l"/>
                <a:tab pos="4775782" algn="l"/>
                <a:tab pos="5682452" algn="l"/>
                <a:tab pos="6589128" algn="l"/>
                <a:tab pos="7495799" algn="l"/>
                <a:tab pos="8402479" algn="l"/>
                <a:tab pos="9309164" algn="l"/>
                <a:tab pos="10215829" algn="l"/>
              </a:tabLst>
            </a:pPr>
            <a:endParaRPr lang="en-US" altLang="en-US" sz="2700" dirty="0">
              <a:solidFill>
                <a:srgbClr val="000000"/>
              </a:solidFill>
              <a:effectLst/>
            </a:endParaRPr>
          </a:p>
        </p:txBody>
      </p:sp>
      <p:sp>
        <p:nvSpPr>
          <p:cNvPr id="16388" name="Rectangle 4"/>
          <p:cNvSpPr>
            <a:spLocks noChangeArrowheads="1"/>
          </p:cNvSpPr>
          <p:nvPr/>
        </p:nvSpPr>
        <p:spPr bwMode="auto">
          <a:xfrm>
            <a:off x="294409" y="228600"/>
            <a:ext cx="8697191" cy="2514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23" tIns="46411" rIns="89223" bIns="4641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b="1" i="0" dirty="0">
                <a:solidFill>
                  <a:srgbClr val="FFFF00"/>
                </a:solidFill>
              </a:rPr>
              <a:t>Calculating Mass Ratios</a:t>
            </a:r>
          </a:p>
          <a:p>
            <a:pPr>
              <a:spcBef>
                <a:spcPts val="600"/>
              </a:spcBef>
            </a:pPr>
            <a:r>
              <a:rPr lang="en-US" altLang="en-US" sz="1800" i="0" dirty="0"/>
              <a:t>Carbon (C) reacts with oxygen (O) to form two compounds. </a:t>
            </a:r>
          </a:p>
          <a:p>
            <a:pPr>
              <a:spcBef>
                <a:spcPts val="600"/>
              </a:spcBef>
            </a:pPr>
            <a:r>
              <a:rPr lang="en-US" altLang="en-US" sz="1800" i="0" dirty="0">
                <a:solidFill>
                  <a:srgbClr val="FF0000"/>
                </a:solidFill>
              </a:rPr>
              <a:t>Compound A contains 2.41 g of carbon for each 3.22 g of oxygen. </a:t>
            </a:r>
          </a:p>
          <a:p>
            <a:pPr>
              <a:spcBef>
                <a:spcPts val="600"/>
              </a:spcBef>
            </a:pPr>
            <a:r>
              <a:rPr lang="en-US" altLang="en-US" sz="1800" i="0" dirty="0">
                <a:solidFill>
                  <a:srgbClr val="0070C0"/>
                </a:solidFill>
              </a:rPr>
              <a:t>Compound B contains 6.71 g of carbon for each 17.9 g of oxygen. </a:t>
            </a:r>
          </a:p>
        </p:txBody>
      </p:sp>
      <p:pic>
        <p:nvPicPr>
          <p:cNvPr id="2" name="Picture 1"/>
          <p:cNvPicPr>
            <a:picLocks noChangeAspect="1"/>
          </p:cNvPicPr>
          <p:nvPr/>
        </p:nvPicPr>
        <p:blipFill rotWithShape="1">
          <a:blip r:embed="rId3"/>
          <a:srcRect l="16340" t="46701" r="26450" b="-1916"/>
          <a:stretch/>
        </p:blipFill>
        <p:spPr>
          <a:xfrm>
            <a:off x="990600" y="2868732"/>
            <a:ext cx="4386022" cy="1304296"/>
          </a:xfrm>
          <a:prstGeom prst="rect">
            <a:avLst/>
          </a:prstGeom>
        </p:spPr>
      </p:pic>
      <p:sp>
        <p:nvSpPr>
          <p:cNvPr id="3" name="TextBox 2"/>
          <p:cNvSpPr txBox="1"/>
          <p:nvPr/>
        </p:nvSpPr>
        <p:spPr>
          <a:xfrm>
            <a:off x="6019801" y="228629"/>
            <a:ext cx="2819400" cy="445490"/>
          </a:xfrm>
          <a:prstGeom prst="rect">
            <a:avLst/>
          </a:prstGeom>
          <a:noFill/>
        </p:spPr>
        <p:txBody>
          <a:bodyPr wrap="square" lIns="90662" tIns="45331" rIns="90662" bIns="45331" rtlCol="0">
            <a:spAutoFit/>
          </a:bodyPr>
          <a:lstStyle/>
          <a:p>
            <a:r>
              <a:rPr lang="en-US" i="0" dirty="0">
                <a:solidFill>
                  <a:srgbClr val="C00000"/>
                </a:solidFill>
                <a:effectLst>
                  <a:outerShdw blurRad="38100" dist="38100" dir="2700000" algn="tl">
                    <a:srgbClr val="000000">
                      <a:alpha val="43137"/>
                    </a:srgbClr>
                  </a:outerShdw>
                </a:effectLst>
              </a:rPr>
              <a:t>Practice problem</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2068" y="3200400"/>
            <a:ext cx="1143000" cy="1066800"/>
          </a:xfrm>
          <a:prstGeom prst="rect">
            <a:avLst/>
          </a:prstGeom>
          <a:noFill/>
          <a:ln>
            <a:noFill/>
          </a:ln>
          <a:effectLst/>
        </p:spPr>
      </p:pic>
      <p:grpSp>
        <p:nvGrpSpPr>
          <p:cNvPr id="8" name="Group 8">
            <a:extLst>
              <a:ext uri="{FF2B5EF4-FFF2-40B4-BE49-F238E27FC236}">
                <a16:creationId xmlns:a16="http://schemas.microsoft.com/office/drawing/2014/main" id="{019840EC-76FF-45D7-B544-658A823A303B}"/>
              </a:ext>
            </a:extLst>
          </p:cNvPr>
          <p:cNvGrpSpPr>
            <a:grpSpLocks/>
          </p:cNvGrpSpPr>
          <p:nvPr/>
        </p:nvGrpSpPr>
        <p:grpSpPr bwMode="auto">
          <a:xfrm>
            <a:off x="1414222" y="5418555"/>
            <a:ext cx="3810000" cy="1143000"/>
            <a:chOff x="288" y="2352"/>
            <a:chExt cx="2400" cy="720"/>
          </a:xfrm>
          <a:solidFill>
            <a:srgbClr val="FFFFFF"/>
          </a:solidFill>
        </p:grpSpPr>
        <p:sp>
          <p:nvSpPr>
            <p:cNvPr id="9" name="Rectangle 9">
              <a:extLst>
                <a:ext uri="{FF2B5EF4-FFF2-40B4-BE49-F238E27FC236}">
                  <a16:creationId xmlns:a16="http://schemas.microsoft.com/office/drawing/2014/main" id="{64E23124-241B-4202-B265-D4265D85B338}"/>
                </a:ext>
              </a:extLst>
            </p:cNvPr>
            <p:cNvSpPr>
              <a:spLocks noChangeArrowheads="1"/>
            </p:cNvSpPr>
            <p:nvPr/>
          </p:nvSpPr>
          <p:spPr bwMode="auto">
            <a:xfrm>
              <a:off x="288" y="2352"/>
              <a:ext cx="1056" cy="384"/>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1pPr>
              <a:lvl2pPr marL="1157288" indent="-5334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2pPr>
              <a:lvl3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3pPr>
              <a:lvl4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4pPr>
              <a:lvl5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i="0" dirty="0"/>
                <a:t>6.71 g C</a:t>
              </a:r>
            </a:p>
          </p:txBody>
        </p:sp>
        <p:sp>
          <p:nvSpPr>
            <p:cNvPr id="10" name="Rectangle 10">
              <a:extLst>
                <a:ext uri="{FF2B5EF4-FFF2-40B4-BE49-F238E27FC236}">
                  <a16:creationId xmlns:a16="http://schemas.microsoft.com/office/drawing/2014/main" id="{7A94D8D2-EB59-4C2B-B88C-4018D5673F59}"/>
                </a:ext>
              </a:extLst>
            </p:cNvPr>
            <p:cNvSpPr>
              <a:spLocks noChangeArrowheads="1"/>
            </p:cNvSpPr>
            <p:nvPr/>
          </p:nvSpPr>
          <p:spPr bwMode="auto">
            <a:xfrm>
              <a:off x="288" y="2688"/>
              <a:ext cx="1056" cy="384"/>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1pPr>
              <a:lvl2pPr marL="1157288" indent="-5334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2pPr>
              <a:lvl3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3pPr>
              <a:lvl4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4pPr>
              <a:lvl5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i="0" dirty="0"/>
                <a:t>17.9 g O</a:t>
              </a:r>
            </a:p>
          </p:txBody>
        </p:sp>
        <p:sp>
          <p:nvSpPr>
            <p:cNvPr id="11" name="Line 11">
              <a:extLst>
                <a:ext uri="{FF2B5EF4-FFF2-40B4-BE49-F238E27FC236}">
                  <a16:creationId xmlns:a16="http://schemas.microsoft.com/office/drawing/2014/main" id="{68814853-FFBE-4BF3-BC4C-1D4DB0E829F6}"/>
                </a:ext>
              </a:extLst>
            </p:cNvPr>
            <p:cNvSpPr>
              <a:spLocks noChangeShapeType="1"/>
            </p:cNvSpPr>
            <p:nvPr/>
          </p:nvSpPr>
          <p:spPr bwMode="auto">
            <a:xfrm>
              <a:off x="288" y="2688"/>
              <a:ext cx="1008"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p>
          </p:txBody>
        </p:sp>
        <p:sp>
          <p:nvSpPr>
            <p:cNvPr id="12" name="Rectangle 12">
              <a:extLst>
                <a:ext uri="{FF2B5EF4-FFF2-40B4-BE49-F238E27FC236}">
                  <a16:creationId xmlns:a16="http://schemas.microsoft.com/office/drawing/2014/main" id="{5588D665-94CA-4DD7-9C10-28743E05CDA6}"/>
                </a:ext>
              </a:extLst>
            </p:cNvPr>
            <p:cNvSpPr>
              <a:spLocks noChangeArrowheads="1"/>
            </p:cNvSpPr>
            <p:nvPr/>
          </p:nvSpPr>
          <p:spPr bwMode="auto">
            <a:xfrm>
              <a:off x="1584" y="2352"/>
              <a:ext cx="1104" cy="384"/>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1pPr>
              <a:lvl2pPr marL="1157288" indent="-5334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2pPr>
              <a:lvl3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3pPr>
              <a:lvl4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4pPr>
              <a:lvl5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i="0" dirty="0">
                  <a:solidFill>
                    <a:srgbClr val="00B0F0"/>
                  </a:solidFill>
                  <a:effectLst>
                    <a:outerShdw blurRad="38100" dist="38100" dir="2700000" algn="tl">
                      <a:srgbClr val="000000">
                        <a:alpha val="43137"/>
                      </a:srgbClr>
                    </a:outerShdw>
                  </a:effectLst>
                </a:rPr>
                <a:t>0.375 g C</a:t>
              </a:r>
            </a:p>
          </p:txBody>
        </p:sp>
        <p:sp>
          <p:nvSpPr>
            <p:cNvPr id="13" name="Rectangle 13">
              <a:extLst>
                <a:ext uri="{FF2B5EF4-FFF2-40B4-BE49-F238E27FC236}">
                  <a16:creationId xmlns:a16="http://schemas.microsoft.com/office/drawing/2014/main" id="{A5CB2D2B-1A6A-48F6-85C4-8E6824851172}"/>
                </a:ext>
              </a:extLst>
            </p:cNvPr>
            <p:cNvSpPr>
              <a:spLocks noChangeArrowheads="1"/>
            </p:cNvSpPr>
            <p:nvPr/>
          </p:nvSpPr>
          <p:spPr bwMode="auto">
            <a:xfrm>
              <a:off x="1632" y="2736"/>
              <a:ext cx="1056" cy="336"/>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1pPr>
              <a:lvl2pPr marL="1157288" indent="-5334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2pPr>
              <a:lvl3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3pPr>
              <a:lvl4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4pPr>
              <a:lvl5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i="0" dirty="0"/>
                <a:t>1.00 g O</a:t>
              </a:r>
            </a:p>
          </p:txBody>
        </p:sp>
        <p:sp>
          <p:nvSpPr>
            <p:cNvPr id="14" name="Rectangle 14">
              <a:extLst>
                <a:ext uri="{FF2B5EF4-FFF2-40B4-BE49-F238E27FC236}">
                  <a16:creationId xmlns:a16="http://schemas.microsoft.com/office/drawing/2014/main" id="{13A7C36F-852A-4324-9D2A-C8A074880B29}"/>
                </a:ext>
              </a:extLst>
            </p:cNvPr>
            <p:cNvSpPr>
              <a:spLocks noChangeArrowheads="1"/>
            </p:cNvSpPr>
            <p:nvPr/>
          </p:nvSpPr>
          <p:spPr bwMode="auto">
            <a:xfrm>
              <a:off x="1296" y="2352"/>
              <a:ext cx="336" cy="720"/>
            </a:xfrm>
            <a:prstGeom prst="rect">
              <a:avLst/>
            </a:prstGeom>
            <a:gr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marL="342900" indent="-3429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1pPr>
              <a:lvl2pPr marL="1157288" indent="-53340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2pPr>
              <a:lvl3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3pPr>
              <a:lvl4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4pPr>
              <a:lvl5pPr>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4488" algn="l"/>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sz="2700" i="0" dirty="0"/>
                <a:t>=</a:t>
              </a:r>
            </a:p>
          </p:txBody>
        </p:sp>
        <p:sp>
          <p:nvSpPr>
            <p:cNvPr id="15" name="Line 15">
              <a:extLst>
                <a:ext uri="{FF2B5EF4-FFF2-40B4-BE49-F238E27FC236}">
                  <a16:creationId xmlns:a16="http://schemas.microsoft.com/office/drawing/2014/main" id="{3BB765DF-A89B-4CB7-8CAD-4FD39880253C}"/>
                </a:ext>
              </a:extLst>
            </p:cNvPr>
            <p:cNvSpPr>
              <a:spLocks noChangeShapeType="1"/>
            </p:cNvSpPr>
            <p:nvPr/>
          </p:nvSpPr>
          <p:spPr bwMode="auto">
            <a:xfrm>
              <a:off x="1632" y="2688"/>
              <a:ext cx="1008" cy="0"/>
            </a:xfrm>
            <a:prstGeom prst="lin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i="0" dirty="0"/>
            </a:p>
          </p:txBody>
        </p:sp>
      </p:grpSp>
    </p:spTree>
    <p:extLst>
      <p:ext uri="{BB962C8B-B14F-4D97-AF65-F5344CB8AC3E}">
        <p14:creationId xmlns:p14="http://schemas.microsoft.com/office/powerpoint/2010/main" val="21754155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378769" y="731356"/>
            <a:ext cx="8458200" cy="57456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223" tIns="46411" rIns="89223" bIns="46411"/>
          <a:lstStyle>
            <a:lvl1pPr>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1pPr>
            <a:lvl2pPr marL="1157288" indent="-53340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2pPr>
            <a:lvl3pPr marL="127635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3pPr>
            <a:lvl4pPr marL="161925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4pPr>
            <a:lvl5pPr>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258888" algn="l"/>
                <a:tab pos="2173288" algn="l"/>
                <a:tab pos="3087688" algn="l"/>
                <a:tab pos="4002088" algn="l"/>
                <a:tab pos="4916488" algn="l"/>
                <a:tab pos="5830888" algn="l"/>
                <a:tab pos="6745288" algn="l"/>
                <a:tab pos="7659688" algn="l"/>
                <a:tab pos="8574088" algn="l"/>
                <a:tab pos="9488488" algn="l"/>
                <a:tab pos="10402888" algn="l"/>
              </a:tabLst>
              <a:defRPr sz="2400">
                <a:solidFill>
                  <a:srgbClr val="000000"/>
                </a:solidFill>
                <a:latin typeface="Arial" panose="020B0604020202020204" pitchFamily="34" charset="0"/>
                <a:ea typeface="ＭＳ Ｐゴシック" panose="020B0600070205080204" pitchFamily="34" charset="-128"/>
              </a:defRPr>
            </a:lvl9pPr>
          </a:lstStyle>
          <a:p>
            <a:pPr>
              <a:spcBef>
                <a:spcPts val="1750"/>
              </a:spcBef>
            </a:pPr>
            <a:r>
              <a:rPr lang="en-US" altLang="en-US" sz="3200" i="0" dirty="0">
                <a:solidFill>
                  <a:srgbClr val="00B0F0"/>
                </a:solidFill>
                <a:effectLst>
                  <a:outerShdw blurRad="38100" dist="38100" dir="2700000" algn="tl">
                    <a:srgbClr val="000000">
                      <a:alpha val="43137"/>
                    </a:srgbClr>
                  </a:outerShdw>
                </a:effectLst>
              </a:rPr>
              <a:t>Since the definite proportion ratios are not the same, the two compounds are not the same.</a:t>
            </a:r>
          </a:p>
          <a:p>
            <a:pPr>
              <a:spcBef>
                <a:spcPts val="600"/>
              </a:spcBef>
            </a:pPr>
            <a:r>
              <a:rPr lang="en-US" altLang="en-US" i="0" dirty="0">
                <a:solidFill>
                  <a:srgbClr val="00B0F0"/>
                </a:solidFill>
                <a:effectLst>
                  <a:outerShdw blurRad="38100" dist="38100" dir="2700000" algn="tl">
                    <a:srgbClr val="000000">
                      <a:alpha val="43137"/>
                    </a:srgbClr>
                  </a:outerShdw>
                </a:effectLst>
              </a:rPr>
              <a:t>Compound A  	0.748:1	</a:t>
            </a:r>
            <a:r>
              <a:rPr lang="en-US" altLang="en-US" i="0" dirty="0">
                <a:solidFill>
                  <a:srgbClr val="FF0000"/>
                </a:solidFill>
                <a:effectLst>
                  <a:outerShdw blurRad="38100" dist="38100" dir="2700000" algn="tl">
                    <a:srgbClr val="000000">
                      <a:alpha val="43137"/>
                    </a:srgbClr>
                  </a:outerShdw>
                </a:effectLst>
              </a:rPr>
              <a:t>C = 12 g/mol</a:t>
            </a:r>
          </a:p>
          <a:p>
            <a:pPr>
              <a:spcBef>
                <a:spcPts val="600"/>
              </a:spcBef>
              <a:tabLst>
                <a:tab pos="1258888" algn="l"/>
                <a:tab pos="2173288" algn="l"/>
                <a:tab pos="3087688" algn="l"/>
                <a:tab pos="4002088" algn="l"/>
                <a:tab pos="4916488" algn="l"/>
                <a:tab pos="5830888" algn="l"/>
                <a:tab pos="6291263" algn="l"/>
                <a:tab pos="7659688" algn="l"/>
                <a:tab pos="8574088" algn="l"/>
                <a:tab pos="9488488" algn="l"/>
                <a:tab pos="10402888" algn="l"/>
              </a:tabLst>
            </a:pPr>
            <a:r>
              <a:rPr lang="en-US" altLang="en-US" i="0" dirty="0">
                <a:solidFill>
                  <a:srgbClr val="00B0F0"/>
                </a:solidFill>
                <a:effectLst>
                  <a:outerShdw blurRad="38100" dist="38100" dir="2700000" algn="tl">
                    <a:srgbClr val="000000">
                      <a:alpha val="43137"/>
                    </a:srgbClr>
                  </a:outerShdw>
                </a:effectLst>
              </a:rPr>
              <a:t>Compound B 	0.375:1	</a:t>
            </a:r>
            <a:r>
              <a:rPr lang="en-US" altLang="en-US" i="0" dirty="0">
                <a:solidFill>
                  <a:srgbClr val="FF0000"/>
                </a:solidFill>
                <a:effectLst>
                  <a:outerShdw blurRad="38100" dist="38100" dir="2700000" algn="tl">
                    <a:srgbClr val="000000">
                      <a:alpha val="43137"/>
                    </a:srgbClr>
                  </a:outerShdw>
                </a:effectLst>
              </a:rPr>
              <a:t>O = 16 g/mol		</a:t>
            </a:r>
            <a:r>
              <a:rPr lang="en-US" altLang="en-US" i="0" dirty="0">
                <a:solidFill>
                  <a:srgbClr val="00B050"/>
                </a:solidFill>
                <a:effectLst>
                  <a:outerShdw blurRad="38100" dist="38100" dir="2700000" algn="tl">
                    <a:srgbClr val="000000">
                      <a:alpha val="43137"/>
                    </a:srgbClr>
                  </a:outerShdw>
                </a:effectLst>
              </a:rPr>
              <a:t>12/16 = 0.748</a:t>
            </a:r>
          </a:p>
          <a:p>
            <a:pPr>
              <a:spcBef>
                <a:spcPts val="1750"/>
              </a:spcBef>
            </a:pPr>
            <a:endParaRPr lang="en-US" altLang="en-US" sz="1200" i="0" dirty="0">
              <a:solidFill>
                <a:srgbClr val="FF0000"/>
              </a:solidFill>
            </a:endParaRPr>
          </a:p>
          <a:p>
            <a:pPr>
              <a:spcBef>
                <a:spcPts val="1750"/>
              </a:spcBef>
            </a:pPr>
            <a:r>
              <a:rPr lang="en-US" altLang="en-US" i="0" dirty="0">
                <a:solidFill>
                  <a:srgbClr val="FF0000"/>
                </a:solidFill>
              </a:rPr>
              <a:t>Calculate the </a:t>
            </a:r>
            <a:r>
              <a:rPr lang="en-US" altLang="en-US" i="0" dirty="0">
                <a:solidFill>
                  <a:srgbClr val="002060"/>
                </a:solidFill>
              </a:rPr>
              <a:t>mass ratio </a:t>
            </a:r>
            <a:r>
              <a:rPr lang="en-US" altLang="en-US" i="0" dirty="0">
                <a:solidFill>
                  <a:srgbClr val="FF0000"/>
                </a:solidFill>
              </a:rPr>
              <a:t>to compare the </a:t>
            </a:r>
            <a:r>
              <a:rPr lang="en-US" altLang="en-US" i="0" dirty="0">
                <a:solidFill>
                  <a:srgbClr val="002060"/>
                </a:solidFill>
              </a:rPr>
              <a:t>two compounds</a:t>
            </a:r>
            <a:r>
              <a:rPr lang="en-US" altLang="en-US" i="0" dirty="0">
                <a:solidFill>
                  <a:srgbClr val="FF0000"/>
                </a:solidFill>
              </a:rPr>
              <a:t>.</a:t>
            </a:r>
          </a:p>
          <a:p>
            <a:pPr>
              <a:spcBef>
                <a:spcPts val="1750"/>
              </a:spcBef>
            </a:pPr>
            <a:endParaRPr lang="en-US" altLang="en-US" i="0" dirty="0"/>
          </a:p>
          <a:p>
            <a:pPr>
              <a:spcBef>
                <a:spcPts val="1750"/>
              </a:spcBef>
            </a:pPr>
            <a:endParaRPr lang="en-US" altLang="en-US" i="0" dirty="0"/>
          </a:p>
          <a:p>
            <a:pPr>
              <a:spcBef>
                <a:spcPts val="1750"/>
              </a:spcBef>
            </a:pPr>
            <a:r>
              <a:rPr lang="en-US" altLang="en-US" i="0" dirty="0">
                <a:solidFill>
                  <a:srgbClr val="00B050"/>
                </a:solidFill>
              </a:rPr>
              <a:t>Express the mass ratio as the lowest whole-number ratio. The mass ratio of carbon per gram of oxygen in the two compounds is 2:1. </a:t>
            </a:r>
            <a:r>
              <a:rPr lang="en-US" altLang="en-US" i="0" dirty="0">
                <a:solidFill>
                  <a:srgbClr val="0070C0"/>
                </a:solidFill>
              </a:rPr>
              <a:t>These molecules could be CO</a:t>
            </a:r>
            <a:r>
              <a:rPr lang="en-US" altLang="en-US" i="0" baseline="-25000" dirty="0">
                <a:solidFill>
                  <a:srgbClr val="0070C0"/>
                </a:solidFill>
              </a:rPr>
              <a:t>2</a:t>
            </a:r>
            <a:r>
              <a:rPr lang="en-US" altLang="en-US" i="0" dirty="0">
                <a:solidFill>
                  <a:srgbClr val="0070C0"/>
                </a:solidFill>
              </a:rPr>
              <a:t> and CO.</a:t>
            </a:r>
          </a:p>
        </p:txBody>
      </p:sp>
      <p:pic>
        <p:nvPicPr>
          <p:cNvPr id="3" name="Picture 2"/>
          <p:cNvPicPr>
            <a:picLocks noChangeAspect="1"/>
          </p:cNvPicPr>
          <p:nvPr/>
        </p:nvPicPr>
        <p:blipFill>
          <a:blip r:embed="rId3"/>
          <a:stretch>
            <a:fillRect/>
          </a:stretch>
        </p:blipFill>
        <p:spPr>
          <a:xfrm>
            <a:off x="2590800" y="3823580"/>
            <a:ext cx="3766417" cy="1129420"/>
          </a:xfrm>
          <a:prstGeom prst="rect">
            <a:avLst/>
          </a:prstGeom>
        </p:spPr>
      </p:pic>
      <p:sp>
        <p:nvSpPr>
          <p:cNvPr id="6" name="Rectangle 5"/>
          <p:cNvSpPr/>
          <p:nvPr/>
        </p:nvSpPr>
        <p:spPr>
          <a:xfrm>
            <a:off x="6066167" y="152400"/>
            <a:ext cx="2392033" cy="445490"/>
          </a:xfrm>
          <a:prstGeom prst="rect">
            <a:avLst/>
          </a:prstGeom>
        </p:spPr>
        <p:txBody>
          <a:bodyPr wrap="none" lIns="90662" tIns="45331" rIns="90662" bIns="45331">
            <a:spAutoFit/>
          </a:bodyPr>
          <a:lstStyle/>
          <a:p>
            <a:r>
              <a:rPr lang="en-US" i="0" dirty="0">
                <a:solidFill>
                  <a:srgbClr val="C00000"/>
                </a:solidFill>
                <a:effectLst>
                  <a:outerShdw blurRad="38100" dist="38100" dir="2700000" algn="tl">
                    <a:srgbClr val="000000">
                      <a:alpha val="43137"/>
                    </a:srgbClr>
                  </a:outerShdw>
                </a:effectLst>
              </a:rPr>
              <a:t>Practice problem</a:t>
            </a:r>
          </a:p>
        </p:txBody>
      </p:sp>
    </p:spTree>
    <p:extLst>
      <p:ext uri="{BB962C8B-B14F-4D97-AF65-F5344CB8AC3E}">
        <p14:creationId xmlns:p14="http://schemas.microsoft.com/office/powerpoint/2010/main" val="2743020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500"/>
                                        <p:tgtEl>
                                          <p:spTgt spid="1945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59">
                                            <p:txEl>
                                              <p:pRg st="7" end="7"/>
                                            </p:txEl>
                                          </p:spTgt>
                                        </p:tgtEl>
                                        <p:attrNameLst>
                                          <p:attrName>style.visibility</p:attrName>
                                        </p:attrNameLst>
                                      </p:cBhvr>
                                      <p:to>
                                        <p:strVal val="visible"/>
                                      </p:to>
                                    </p:set>
                                    <p:animEffect transition="in" filter="fade">
                                      <p:cBhvr>
                                        <p:cTn id="32" dur="500"/>
                                        <p:tgtEl>
                                          <p:spTgt spid="19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7" y="0"/>
            <a:ext cx="1143000" cy="1066800"/>
          </a:xfrm>
          <a:prstGeom prst="rect">
            <a:avLst/>
          </a:prstGeom>
          <a:noFill/>
          <a:ln>
            <a:noFill/>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75"/>
            <a:ext cx="4383255"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5983454" y="152400"/>
            <a:ext cx="3084345" cy="3031599"/>
          </a:xfrm>
          <a:prstGeom prst="rect">
            <a:avLst/>
          </a:prstGeom>
        </p:spPr>
        <p:txBody>
          <a:bodyPr wrap="square">
            <a:spAutoFit/>
          </a:bodyPr>
          <a:lstStyle/>
          <a:p>
            <a:pPr>
              <a:spcBef>
                <a:spcPts val="1750"/>
              </a:spcBef>
            </a:pPr>
            <a:r>
              <a:rPr lang="en-US" altLang="en-US" i="0" dirty="0">
                <a:solidFill>
                  <a:srgbClr val="FFFF00"/>
                </a:solidFill>
              </a:rPr>
              <a:t>Are compound X and Y the same compound?</a:t>
            </a:r>
          </a:p>
          <a:p>
            <a:pPr>
              <a:spcBef>
                <a:spcPts val="1750"/>
              </a:spcBef>
            </a:pPr>
            <a:r>
              <a:rPr lang="en-US" altLang="en-US" i="0" dirty="0">
                <a:solidFill>
                  <a:srgbClr val="FF0000"/>
                </a:solidFill>
              </a:rPr>
              <a:t>What is the mass ratio of element A in the two compounds?</a:t>
            </a:r>
          </a:p>
          <a:p>
            <a:pPr>
              <a:spcBef>
                <a:spcPts val="1750"/>
              </a:spcBef>
            </a:pPr>
            <a:r>
              <a:rPr lang="en-US" altLang="en-US" i="0" dirty="0">
                <a:solidFill>
                  <a:srgbClr val="7030A0"/>
                </a:solidFill>
              </a:rPr>
              <a:t>Explain your answers.</a:t>
            </a:r>
          </a:p>
        </p:txBody>
      </p:sp>
    </p:spTree>
    <p:extLst>
      <p:ext uri="{BB962C8B-B14F-4D97-AF65-F5344CB8AC3E}">
        <p14:creationId xmlns:p14="http://schemas.microsoft.com/office/powerpoint/2010/main" val="196595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7" y="0"/>
            <a:ext cx="1143000" cy="1066800"/>
          </a:xfrm>
          <a:prstGeom prst="rect">
            <a:avLst/>
          </a:prstGeom>
          <a:noFill/>
          <a:ln>
            <a:noFill/>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75"/>
            <a:ext cx="4383255"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247" y="2895600"/>
            <a:ext cx="9120753" cy="3831818"/>
          </a:xfrm>
          <a:prstGeom prst="rect">
            <a:avLst/>
          </a:prstGeom>
        </p:spPr>
        <p:txBody>
          <a:bodyPr wrap="square">
            <a:spAutoFit/>
          </a:bodyPr>
          <a:lstStyle/>
          <a:p>
            <a:pPr>
              <a:spcBef>
                <a:spcPts val="1750"/>
              </a:spcBef>
            </a:pPr>
            <a:r>
              <a:rPr lang="en-US" altLang="en-US" sz="2400" i="0" dirty="0">
                <a:solidFill>
                  <a:srgbClr val="B54C8C"/>
                </a:solidFill>
                <a:effectLst>
                  <a:outerShdw blurRad="38100" dist="38100" dir="2700000" algn="tl">
                    <a:srgbClr val="000000">
                      <a:alpha val="43137"/>
                    </a:srgbClr>
                  </a:outerShdw>
                </a:effectLst>
              </a:rPr>
              <a:t>DEFINITE PROPORTIONS:</a:t>
            </a:r>
          </a:p>
          <a:p>
            <a:pPr>
              <a:spcBef>
                <a:spcPts val="1750"/>
              </a:spcBef>
            </a:pPr>
            <a:r>
              <a:rPr lang="en-US" altLang="en-US" sz="2400" i="0" dirty="0">
                <a:solidFill>
                  <a:srgbClr val="00B0F0"/>
                </a:solidFill>
              </a:rPr>
              <a:t>Since element B is the same (2 g) in both compounds, we can focus on element A to answer this question.</a:t>
            </a:r>
          </a:p>
          <a:p>
            <a:pPr lvl="1">
              <a:spcBef>
                <a:spcPts val="1750"/>
              </a:spcBef>
            </a:pPr>
            <a:r>
              <a:rPr lang="en-US" altLang="en-US" sz="2400" i="0" dirty="0">
                <a:solidFill>
                  <a:srgbClr val="002060"/>
                </a:solidFill>
              </a:rPr>
              <a:t>Mass ratio of  elements (A:B) </a:t>
            </a:r>
            <a:r>
              <a:rPr lang="en-US" altLang="en-US" sz="2400" i="0" dirty="0">
                <a:solidFill>
                  <a:srgbClr val="002060"/>
                </a:solidFill>
                <a:sym typeface="Wingdings" panose="05000000000000000000" pitchFamily="2" charset="2"/>
              </a:rPr>
              <a:t></a:t>
            </a:r>
          </a:p>
          <a:p>
            <a:pPr lvl="1">
              <a:spcBef>
                <a:spcPts val="1750"/>
              </a:spcBef>
            </a:pPr>
            <a:r>
              <a:rPr lang="en-US" altLang="en-US" sz="2400" i="0" dirty="0">
                <a:solidFill>
                  <a:srgbClr val="002060"/>
                </a:solidFill>
                <a:sym typeface="Wingdings" panose="05000000000000000000" pitchFamily="2" charset="2"/>
              </a:rPr>
              <a:t>	</a:t>
            </a:r>
            <a:r>
              <a:rPr lang="en-US" altLang="en-US" sz="2400" i="0" dirty="0">
                <a:solidFill>
                  <a:srgbClr val="FF0000"/>
                </a:solidFill>
                <a:sym typeface="Wingdings" panose="05000000000000000000" pitchFamily="2" charset="2"/>
              </a:rPr>
              <a:t>10 g / 2 g  =  5 : 1  in compoun</a:t>
            </a:r>
            <a:r>
              <a:rPr lang="en-US" altLang="en-US" sz="2400" i="0" dirty="0">
                <a:solidFill>
                  <a:srgbClr val="FF0000"/>
                </a:solidFill>
              </a:rPr>
              <a:t>d X,</a:t>
            </a:r>
            <a:r>
              <a:rPr lang="en-US" altLang="en-US" sz="2400" i="0" dirty="0">
                <a:solidFill>
                  <a:srgbClr val="00B0F0"/>
                </a:solidFill>
              </a:rPr>
              <a:t> </a:t>
            </a:r>
            <a:r>
              <a:rPr lang="en-US" altLang="en-US" sz="2400" i="0" dirty="0">
                <a:solidFill>
                  <a:srgbClr val="00B050"/>
                </a:solidFill>
              </a:rPr>
              <a:t>but </a:t>
            </a:r>
          </a:p>
          <a:p>
            <a:pPr lvl="1">
              <a:spcBef>
                <a:spcPts val="1750"/>
              </a:spcBef>
            </a:pPr>
            <a:r>
              <a:rPr lang="en-US" altLang="en-US" sz="2400" i="0" dirty="0">
                <a:solidFill>
                  <a:srgbClr val="00B050"/>
                </a:solidFill>
              </a:rPr>
              <a:t>	  5 g / 2 g =  2.5 : 1  in compound Y, </a:t>
            </a:r>
          </a:p>
          <a:p>
            <a:pPr lvl="1">
              <a:spcBef>
                <a:spcPts val="1750"/>
              </a:spcBef>
            </a:pPr>
            <a:r>
              <a:rPr lang="en-US" altLang="en-US" sz="2400" i="0" dirty="0">
                <a:solidFill>
                  <a:srgbClr val="002060"/>
                </a:solidFill>
              </a:rPr>
              <a:t>showing that “</a:t>
            </a:r>
            <a:r>
              <a:rPr lang="en-US" altLang="en-US" sz="2400" b="1" i="0" dirty="0">
                <a:solidFill>
                  <a:srgbClr val="FF0000"/>
                </a:solidFill>
              </a:rPr>
              <a:t>X</a:t>
            </a:r>
            <a:r>
              <a:rPr lang="en-US" altLang="en-US" sz="2400" i="0" dirty="0">
                <a:solidFill>
                  <a:srgbClr val="002060"/>
                </a:solidFill>
              </a:rPr>
              <a:t>” and “</a:t>
            </a:r>
            <a:r>
              <a:rPr lang="en-US" altLang="en-US" sz="2400" b="1" i="0" dirty="0">
                <a:solidFill>
                  <a:srgbClr val="00B050"/>
                </a:solidFill>
              </a:rPr>
              <a:t>Y</a:t>
            </a:r>
            <a:r>
              <a:rPr lang="en-US" altLang="en-US" sz="2400" i="0" dirty="0">
                <a:solidFill>
                  <a:srgbClr val="002060"/>
                </a:solidFill>
              </a:rPr>
              <a:t>” are DIFFERENT compounds.</a:t>
            </a:r>
          </a:p>
        </p:txBody>
      </p:sp>
      <p:sp>
        <p:nvSpPr>
          <p:cNvPr id="8" name="Rectangle 7"/>
          <p:cNvSpPr/>
          <p:nvPr/>
        </p:nvSpPr>
        <p:spPr>
          <a:xfrm>
            <a:off x="5983454" y="0"/>
            <a:ext cx="3084345" cy="3031599"/>
          </a:xfrm>
          <a:prstGeom prst="rect">
            <a:avLst/>
          </a:prstGeom>
        </p:spPr>
        <p:txBody>
          <a:bodyPr wrap="square">
            <a:spAutoFit/>
          </a:bodyPr>
          <a:lstStyle/>
          <a:p>
            <a:pPr>
              <a:spcBef>
                <a:spcPts val="1750"/>
              </a:spcBef>
            </a:pPr>
            <a:r>
              <a:rPr lang="en-US" altLang="en-US" i="0" dirty="0">
                <a:solidFill>
                  <a:srgbClr val="FFFF00"/>
                </a:solidFill>
              </a:rPr>
              <a:t>Are compound X and Y the same compound?</a:t>
            </a:r>
          </a:p>
          <a:p>
            <a:pPr>
              <a:spcBef>
                <a:spcPts val="1750"/>
              </a:spcBef>
            </a:pPr>
            <a:r>
              <a:rPr lang="en-US" altLang="en-US" i="0" dirty="0">
                <a:solidFill>
                  <a:srgbClr val="FF0000"/>
                </a:solidFill>
              </a:rPr>
              <a:t>What is the mass ratio of element A in the two compounds?</a:t>
            </a:r>
          </a:p>
          <a:p>
            <a:pPr>
              <a:spcBef>
                <a:spcPts val="1750"/>
              </a:spcBef>
            </a:pPr>
            <a:r>
              <a:rPr lang="en-US" altLang="en-US" i="0" dirty="0">
                <a:solidFill>
                  <a:srgbClr val="7030A0"/>
                </a:solidFill>
              </a:rPr>
              <a:t>Explain your answers.</a:t>
            </a:r>
          </a:p>
        </p:txBody>
      </p:sp>
    </p:spTree>
    <p:extLst>
      <p:ext uri="{BB962C8B-B14F-4D97-AF65-F5344CB8AC3E}">
        <p14:creationId xmlns:p14="http://schemas.microsoft.com/office/powerpoint/2010/main" val="29320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47" y="0"/>
            <a:ext cx="1143000" cy="1066800"/>
          </a:xfrm>
          <a:prstGeom prst="rect">
            <a:avLst/>
          </a:prstGeom>
          <a:noFill/>
          <a:ln>
            <a:noFill/>
          </a:ln>
          <a:effec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875"/>
            <a:ext cx="4383255"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247" y="3140601"/>
            <a:ext cx="9120753" cy="3354765"/>
          </a:xfrm>
          <a:prstGeom prst="rect">
            <a:avLst/>
          </a:prstGeom>
        </p:spPr>
        <p:txBody>
          <a:bodyPr wrap="square">
            <a:spAutoFit/>
          </a:bodyPr>
          <a:lstStyle/>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i="0" dirty="0">
                <a:solidFill>
                  <a:srgbClr val="B54C8C"/>
                </a:solidFill>
                <a:effectLst>
                  <a:outerShdw blurRad="38100" dist="38100" dir="2700000" algn="tl">
                    <a:srgbClr val="000000">
                      <a:alpha val="43137"/>
                    </a:srgbClr>
                  </a:outerShdw>
                </a:effectLst>
              </a:rPr>
              <a:t>MULTIPLE PROPORTIONS:</a:t>
            </a:r>
          </a:p>
          <a:p>
            <a:pPr>
              <a:spcBef>
                <a:spcPts val="1750"/>
              </a:spcBef>
            </a:pPr>
            <a:endParaRPr lang="en-US" altLang="en-US" sz="2400" i="0" dirty="0">
              <a:solidFill>
                <a:srgbClr val="B54C8C"/>
              </a:solidFill>
              <a:effectLst>
                <a:outerShdw blurRad="38100" dist="38100" dir="2700000" algn="tl">
                  <a:srgbClr val="000000">
                    <a:alpha val="43137"/>
                  </a:srgbClr>
                </a:outerShdw>
              </a:effectLst>
            </a:endParaRPr>
          </a:p>
          <a:p>
            <a:pPr>
              <a:spcBef>
                <a:spcPts val="1750"/>
              </a:spcBef>
            </a:pPr>
            <a:endParaRPr lang="en-US" altLang="en-US" sz="2400" i="0" dirty="0">
              <a:solidFill>
                <a:srgbClr val="B54C8C"/>
              </a:solidFill>
              <a:effectLst>
                <a:outerShdw blurRad="38100" dist="38100" dir="2700000" algn="tl">
                  <a:srgbClr val="000000">
                    <a:alpha val="43137"/>
                  </a:srgbClr>
                </a:outerShdw>
              </a:effectLst>
            </a:endParaRPr>
          </a:p>
          <a:p>
            <a:pPr>
              <a:spcBef>
                <a:spcPts val="1750"/>
              </a:spcBef>
            </a:pPr>
            <a:r>
              <a:rPr lang="en-US" altLang="en-US" sz="2400" i="0" dirty="0">
                <a:solidFill>
                  <a:srgbClr val="B54C8C"/>
                </a:solidFill>
                <a:effectLst>
                  <a:outerShdw blurRad="38100" dist="38100" dir="2700000" algn="tl">
                    <a:srgbClr val="000000">
                      <a:alpha val="43137"/>
                    </a:srgbClr>
                  </a:outerShdw>
                </a:effectLst>
              </a:rPr>
              <a:t>	Compound X </a:t>
            </a:r>
            <a:r>
              <a:rPr lang="en-US" altLang="en-US" sz="2400" i="0" dirty="0">
                <a:solidFill>
                  <a:srgbClr val="B54C8C"/>
                </a:solidFill>
                <a:effectLst>
                  <a:outerShdw blurRad="38100" dist="38100" dir="2700000" algn="tl">
                    <a:srgbClr val="000000">
                      <a:alpha val="43137"/>
                    </a:srgbClr>
                  </a:outerShdw>
                </a:effectLst>
                <a:sym typeface="Wingdings" panose="05000000000000000000" pitchFamily="2" charset="2"/>
              </a:rPr>
              <a:t>  </a:t>
            </a:r>
            <a:r>
              <a:rPr lang="en-US" altLang="en-US" sz="4000" i="0" dirty="0">
                <a:solidFill>
                  <a:srgbClr val="FF0000"/>
                </a:solidFill>
                <a:effectLst>
                  <a:outerShdw blurRad="38100" dist="38100" dir="2700000" algn="tl">
                    <a:srgbClr val="000000">
                      <a:alpha val="43137"/>
                    </a:srgbClr>
                  </a:outerShdw>
                </a:effectLst>
                <a:sym typeface="Wingdings" panose="05000000000000000000" pitchFamily="2" charset="2"/>
              </a:rPr>
              <a:t>A</a:t>
            </a:r>
            <a:r>
              <a:rPr lang="en-US" altLang="en-US" sz="4000" i="0" baseline="-25000" dirty="0">
                <a:solidFill>
                  <a:srgbClr val="FF0000"/>
                </a:solidFill>
                <a:effectLst>
                  <a:outerShdw blurRad="38100" dist="38100" dir="2700000" algn="tl">
                    <a:srgbClr val="000000">
                      <a:alpha val="43137"/>
                    </a:srgbClr>
                  </a:outerShdw>
                </a:effectLst>
                <a:sym typeface="Wingdings" panose="05000000000000000000" pitchFamily="2" charset="2"/>
              </a:rPr>
              <a:t>2</a:t>
            </a:r>
            <a:r>
              <a:rPr lang="en-US" altLang="en-US" sz="4000" i="0" dirty="0">
                <a:solidFill>
                  <a:srgbClr val="FF0000"/>
                </a:solidFill>
                <a:effectLst>
                  <a:outerShdw blurRad="38100" dist="38100" dir="2700000" algn="tl">
                    <a:srgbClr val="000000">
                      <a:alpha val="43137"/>
                    </a:srgbClr>
                  </a:outerShdw>
                </a:effectLst>
                <a:sym typeface="Wingdings" panose="05000000000000000000" pitchFamily="2" charset="2"/>
              </a:rPr>
              <a:t>B</a:t>
            </a:r>
          </a:p>
          <a:p>
            <a:pPr>
              <a:spcBef>
                <a:spcPts val="1750"/>
              </a:spcBef>
            </a:pPr>
            <a:r>
              <a:rPr lang="en-US" altLang="en-US" sz="2400" i="0" dirty="0">
                <a:solidFill>
                  <a:srgbClr val="B54C8C"/>
                </a:solidFill>
                <a:effectLst>
                  <a:outerShdw blurRad="38100" dist="38100" dir="2700000" algn="tl">
                    <a:srgbClr val="000000">
                      <a:alpha val="43137"/>
                    </a:srgbClr>
                  </a:outerShdw>
                </a:effectLst>
                <a:sym typeface="Wingdings" panose="05000000000000000000" pitchFamily="2" charset="2"/>
              </a:rPr>
              <a:t>	Compound Y   </a:t>
            </a:r>
            <a:r>
              <a:rPr lang="en-US" altLang="en-US" sz="4000" i="0" dirty="0">
                <a:solidFill>
                  <a:srgbClr val="00B0F0"/>
                </a:solidFill>
                <a:effectLst>
                  <a:outerShdw blurRad="38100" dist="38100" dir="2700000" algn="tl">
                    <a:srgbClr val="000000">
                      <a:alpha val="43137"/>
                    </a:srgbClr>
                  </a:outerShdw>
                </a:effectLst>
                <a:sym typeface="Wingdings" panose="05000000000000000000" pitchFamily="2" charset="2"/>
              </a:rPr>
              <a:t>AB</a:t>
            </a:r>
            <a:endParaRPr lang="en-US" altLang="en-US" sz="4000" i="0" dirty="0">
              <a:solidFill>
                <a:srgbClr val="00B0F0"/>
              </a:solidFill>
            </a:endParaRPr>
          </a:p>
        </p:txBody>
      </p:sp>
      <p:sp>
        <p:nvSpPr>
          <p:cNvPr id="8" name="Rectangle 7"/>
          <p:cNvSpPr/>
          <p:nvPr/>
        </p:nvSpPr>
        <p:spPr>
          <a:xfrm>
            <a:off x="5807808" y="0"/>
            <a:ext cx="3312945" cy="3354765"/>
          </a:xfrm>
          <a:prstGeom prst="rect">
            <a:avLst/>
          </a:prstGeom>
        </p:spPr>
        <p:txBody>
          <a:bodyPr wrap="square">
            <a:spAutoFit/>
          </a:bodyPr>
          <a:lstStyle/>
          <a:p>
            <a:pPr>
              <a:spcBef>
                <a:spcPts val="1750"/>
              </a:spcBef>
            </a:pPr>
            <a:r>
              <a:rPr lang="en-US" altLang="en-US" sz="2000" i="0" dirty="0">
                <a:solidFill>
                  <a:srgbClr val="FFFF00"/>
                </a:solidFill>
              </a:rPr>
              <a:t>Are compound X and Y the same compound?</a:t>
            </a:r>
          </a:p>
          <a:p>
            <a:pPr>
              <a:spcBef>
                <a:spcPts val="1750"/>
              </a:spcBef>
            </a:pPr>
            <a:r>
              <a:rPr lang="en-US" altLang="en-US" sz="2000" i="0" dirty="0">
                <a:solidFill>
                  <a:srgbClr val="FF0000"/>
                </a:solidFill>
              </a:rPr>
              <a:t>What is the mass ratio of element A in the two compounds?</a:t>
            </a:r>
          </a:p>
          <a:p>
            <a:pPr>
              <a:spcBef>
                <a:spcPts val="1750"/>
              </a:spcBef>
            </a:pPr>
            <a:r>
              <a:rPr lang="en-US" altLang="en-US" sz="2000" i="0" dirty="0">
                <a:solidFill>
                  <a:srgbClr val="7030A0"/>
                </a:solidFill>
              </a:rPr>
              <a:t>Explain your answers.</a:t>
            </a:r>
          </a:p>
          <a:p>
            <a:pPr>
              <a:spcBef>
                <a:spcPts val="1750"/>
              </a:spcBef>
            </a:pPr>
            <a:r>
              <a:rPr lang="en-US" altLang="en-US" sz="1600" i="0" dirty="0">
                <a:solidFill>
                  <a:srgbClr val="FF0000"/>
                </a:solidFill>
                <a:sym typeface="Wingdings" panose="05000000000000000000" pitchFamily="2" charset="2"/>
              </a:rPr>
              <a:t>10 g / 2 g  =  5 : 1  in compoun</a:t>
            </a:r>
            <a:r>
              <a:rPr lang="en-US" altLang="en-US" sz="1600" i="0" dirty="0">
                <a:solidFill>
                  <a:srgbClr val="FF0000"/>
                </a:solidFill>
              </a:rPr>
              <a:t>d X,</a:t>
            </a:r>
            <a:r>
              <a:rPr lang="en-US" altLang="en-US" sz="1600" i="0" dirty="0">
                <a:solidFill>
                  <a:srgbClr val="00B0F0"/>
                </a:solidFill>
              </a:rPr>
              <a:t> </a:t>
            </a:r>
            <a:endParaRPr lang="en-US" altLang="en-US" sz="1600" i="0" dirty="0">
              <a:solidFill>
                <a:srgbClr val="00B050"/>
              </a:solidFill>
            </a:endParaRPr>
          </a:p>
          <a:p>
            <a:pPr>
              <a:spcBef>
                <a:spcPts val="1750"/>
              </a:spcBef>
            </a:pPr>
            <a:r>
              <a:rPr lang="en-US" altLang="en-US" sz="1600" i="0" dirty="0">
                <a:solidFill>
                  <a:srgbClr val="00B050"/>
                </a:solidFill>
              </a:rPr>
              <a:t>5 g / 2 g =  2.5 : 1  in compound Y</a:t>
            </a:r>
            <a:endParaRPr lang="en-US" altLang="en-US" sz="1600" i="0" dirty="0">
              <a:solidFill>
                <a:srgbClr val="7030A0"/>
              </a:solidFill>
            </a:endParaRPr>
          </a:p>
        </p:txBody>
      </p:sp>
      <p:grpSp>
        <p:nvGrpSpPr>
          <p:cNvPr id="7" name="Group 18">
            <a:extLst>
              <a:ext uri="{FF2B5EF4-FFF2-40B4-BE49-F238E27FC236}">
                <a16:creationId xmlns:a16="http://schemas.microsoft.com/office/drawing/2014/main" id="{31D561F4-EB2A-4FE3-B65F-2FEEA5CC18B5}"/>
              </a:ext>
            </a:extLst>
          </p:cNvPr>
          <p:cNvGrpSpPr>
            <a:grpSpLocks/>
          </p:cNvGrpSpPr>
          <p:nvPr/>
        </p:nvGrpSpPr>
        <p:grpSpPr bwMode="auto">
          <a:xfrm>
            <a:off x="228600" y="3805612"/>
            <a:ext cx="8382001" cy="990600"/>
            <a:chOff x="480" y="2496"/>
            <a:chExt cx="5280" cy="624"/>
          </a:xfrm>
        </p:grpSpPr>
        <p:sp>
          <p:nvSpPr>
            <p:cNvPr id="9" name="Rectangle 5">
              <a:extLst>
                <a:ext uri="{FF2B5EF4-FFF2-40B4-BE49-F238E27FC236}">
                  <a16:creationId xmlns:a16="http://schemas.microsoft.com/office/drawing/2014/main" id="{5DB8922A-E8B6-4F9F-BB62-AA579F1629C3}"/>
                </a:ext>
              </a:extLst>
            </p:cNvPr>
            <p:cNvSpPr>
              <a:spLocks noChangeArrowheads="1"/>
            </p:cNvSpPr>
            <p:nvPr/>
          </p:nvSpPr>
          <p:spPr bwMode="auto">
            <a:xfrm>
              <a:off x="480" y="2496"/>
              <a:ext cx="350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FF0000"/>
                  </a:solidFill>
                </a:rPr>
                <a:t>5 g O “A” (in “X” sample that has 1 g B)</a:t>
              </a:r>
            </a:p>
          </p:txBody>
        </p:sp>
        <p:sp>
          <p:nvSpPr>
            <p:cNvPr id="10" name="Rectangle 6">
              <a:extLst>
                <a:ext uri="{FF2B5EF4-FFF2-40B4-BE49-F238E27FC236}">
                  <a16:creationId xmlns:a16="http://schemas.microsoft.com/office/drawing/2014/main" id="{2342E941-5E04-414A-BD18-C3320E833A73}"/>
                </a:ext>
              </a:extLst>
            </p:cNvPr>
            <p:cNvSpPr>
              <a:spLocks noChangeArrowheads="1"/>
            </p:cNvSpPr>
            <p:nvPr/>
          </p:nvSpPr>
          <p:spPr bwMode="auto">
            <a:xfrm>
              <a:off x="576" y="2784"/>
              <a:ext cx="326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0070C0"/>
                  </a:solidFill>
                </a:rPr>
                <a:t>2.5 g “A” (in “Y” sample that has 1 g B)</a:t>
              </a:r>
            </a:p>
          </p:txBody>
        </p:sp>
        <p:sp>
          <p:nvSpPr>
            <p:cNvPr id="11" name="Line 8">
              <a:extLst>
                <a:ext uri="{FF2B5EF4-FFF2-40B4-BE49-F238E27FC236}">
                  <a16:creationId xmlns:a16="http://schemas.microsoft.com/office/drawing/2014/main" id="{A7ABDFDC-E5ED-4F07-8710-916C1E97F9A5}"/>
                </a:ext>
              </a:extLst>
            </p:cNvPr>
            <p:cNvSpPr>
              <a:spLocks noChangeShapeType="1"/>
            </p:cNvSpPr>
            <p:nvPr/>
          </p:nvSpPr>
          <p:spPr bwMode="auto">
            <a:xfrm>
              <a:off x="528" y="2784"/>
              <a:ext cx="33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Rectangle 9">
              <a:extLst>
                <a:ext uri="{FF2B5EF4-FFF2-40B4-BE49-F238E27FC236}">
                  <a16:creationId xmlns:a16="http://schemas.microsoft.com/office/drawing/2014/main" id="{BB507C36-6133-416B-BB74-494962C8AD4E}"/>
                </a:ext>
              </a:extLst>
            </p:cNvPr>
            <p:cNvSpPr>
              <a:spLocks noChangeArrowheads="1"/>
            </p:cNvSpPr>
            <p:nvPr/>
          </p:nvSpPr>
          <p:spPr bwMode="auto">
            <a:xfrm>
              <a:off x="3936"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13" name="Rectangle 10">
              <a:extLst>
                <a:ext uri="{FF2B5EF4-FFF2-40B4-BE49-F238E27FC236}">
                  <a16:creationId xmlns:a16="http://schemas.microsoft.com/office/drawing/2014/main" id="{A003A60B-2CD6-4F76-8E53-8355C2D28DB7}"/>
                </a:ext>
              </a:extLst>
            </p:cNvPr>
            <p:cNvSpPr>
              <a:spLocks noChangeArrowheads="1"/>
            </p:cNvSpPr>
            <p:nvPr/>
          </p:nvSpPr>
          <p:spPr bwMode="auto">
            <a:xfrm>
              <a:off x="4176" y="249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 5</a:t>
              </a:r>
            </a:p>
          </p:txBody>
        </p:sp>
        <p:sp>
          <p:nvSpPr>
            <p:cNvPr id="14" name="Rectangle 11">
              <a:extLst>
                <a:ext uri="{FF2B5EF4-FFF2-40B4-BE49-F238E27FC236}">
                  <a16:creationId xmlns:a16="http://schemas.microsoft.com/office/drawing/2014/main" id="{6E0DF3CB-6476-44CE-826B-88AB37974440}"/>
                </a:ext>
              </a:extLst>
            </p:cNvPr>
            <p:cNvSpPr>
              <a:spLocks noChangeArrowheads="1"/>
            </p:cNvSpPr>
            <p:nvPr/>
          </p:nvSpPr>
          <p:spPr bwMode="auto">
            <a:xfrm>
              <a:off x="4224" y="2784"/>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2.5</a:t>
              </a:r>
            </a:p>
          </p:txBody>
        </p:sp>
        <p:sp>
          <p:nvSpPr>
            <p:cNvPr id="15" name="Line 12">
              <a:extLst>
                <a:ext uri="{FF2B5EF4-FFF2-40B4-BE49-F238E27FC236}">
                  <a16:creationId xmlns:a16="http://schemas.microsoft.com/office/drawing/2014/main" id="{5DB3E4EB-4BDD-48F5-9AEB-2D894D33D05C}"/>
                </a:ext>
              </a:extLst>
            </p:cNvPr>
            <p:cNvSpPr>
              <a:spLocks noChangeShapeType="1"/>
            </p:cNvSpPr>
            <p:nvPr/>
          </p:nvSpPr>
          <p:spPr bwMode="auto">
            <a:xfrm>
              <a:off x="4224"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Rectangle 13">
              <a:extLst>
                <a:ext uri="{FF2B5EF4-FFF2-40B4-BE49-F238E27FC236}">
                  <a16:creationId xmlns:a16="http://schemas.microsoft.com/office/drawing/2014/main" id="{63FC4267-E172-4060-972F-8774BE362E24}"/>
                </a:ext>
              </a:extLst>
            </p:cNvPr>
            <p:cNvSpPr>
              <a:spLocks noChangeArrowheads="1"/>
            </p:cNvSpPr>
            <p:nvPr/>
          </p:nvSpPr>
          <p:spPr bwMode="auto">
            <a:xfrm>
              <a:off x="4560"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17" name="Rectangle 14">
              <a:extLst>
                <a:ext uri="{FF2B5EF4-FFF2-40B4-BE49-F238E27FC236}">
                  <a16:creationId xmlns:a16="http://schemas.microsoft.com/office/drawing/2014/main" id="{50919EF1-AA9D-4AD1-B8D6-501A62C985AB}"/>
                </a:ext>
              </a:extLst>
            </p:cNvPr>
            <p:cNvSpPr>
              <a:spLocks noChangeArrowheads="1"/>
            </p:cNvSpPr>
            <p:nvPr/>
          </p:nvSpPr>
          <p:spPr bwMode="auto">
            <a:xfrm>
              <a:off x="4800" y="249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2</a:t>
              </a:r>
            </a:p>
          </p:txBody>
        </p:sp>
        <p:sp>
          <p:nvSpPr>
            <p:cNvPr id="18" name="Rectangle 15">
              <a:extLst>
                <a:ext uri="{FF2B5EF4-FFF2-40B4-BE49-F238E27FC236}">
                  <a16:creationId xmlns:a16="http://schemas.microsoft.com/office/drawing/2014/main" id="{DF901D59-3EB0-43D4-B743-5C4DC6A77C67}"/>
                </a:ext>
              </a:extLst>
            </p:cNvPr>
            <p:cNvSpPr>
              <a:spLocks noChangeArrowheads="1"/>
            </p:cNvSpPr>
            <p:nvPr/>
          </p:nvSpPr>
          <p:spPr bwMode="auto">
            <a:xfrm>
              <a:off x="4800"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1</a:t>
              </a:r>
            </a:p>
          </p:txBody>
        </p:sp>
        <p:sp>
          <p:nvSpPr>
            <p:cNvPr id="19" name="Line 16">
              <a:extLst>
                <a:ext uri="{FF2B5EF4-FFF2-40B4-BE49-F238E27FC236}">
                  <a16:creationId xmlns:a16="http://schemas.microsoft.com/office/drawing/2014/main" id="{60B4AF74-4A0E-4B15-8624-172CD7BF7EA5}"/>
                </a:ext>
              </a:extLst>
            </p:cNvPr>
            <p:cNvSpPr>
              <a:spLocks noChangeShapeType="1"/>
            </p:cNvSpPr>
            <p:nvPr/>
          </p:nvSpPr>
          <p:spPr bwMode="auto">
            <a:xfrm>
              <a:off x="4752"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 name="Rectangle 17">
              <a:extLst>
                <a:ext uri="{FF2B5EF4-FFF2-40B4-BE49-F238E27FC236}">
                  <a16:creationId xmlns:a16="http://schemas.microsoft.com/office/drawing/2014/main" id="{64D3ED06-D52A-48F3-A4C3-98DC2F71696E}"/>
                </a:ext>
              </a:extLst>
            </p:cNvPr>
            <p:cNvSpPr>
              <a:spLocks noChangeArrowheads="1"/>
            </p:cNvSpPr>
            <p:nvPr/>
          </p:nvSpPr>
          <p:spPr bwMode="auto">
            <a:xfrm>
              <a:off x="5088" y="2544"/>
              <a:ext cx="672"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 </a:t>
              </a:r>
              <a:r>
                <a:rPr lang="en-US" altLang="en-US" sz="3600" i="0" dirty="0">
                  <a:solidFill>
                    <a:srgbClr val="00B050"/>
                  </a:solidFill>
                </a:rPr>
                <a:t>2:1</a:t>
              </a:r>
            </a:p>
          </p:txBody>
        </p:sp>
      </p:grpSp>
    </p:spTree>
    <p:extLst>
      <p:ext uri="{BB962C8B-B14F-4D97-AF65-F5344CB8AC3E}">
        <p14:creationId xmlns:p14="http://schemas.microsoft.com/office/powerpoint/2010/main" val="36400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body"/>
          </p:nvPr>
        </p:nvSpPr>
        <p:spPr>
          <a:xfrm>
            <a:off x="339671" y="838200"/>
            <a:ext cx="8499530" cy="3200400"/>
          </a:xfrm>
          <a:ln/>
        </p:spPr>
        <p:txBody>
          <a:bodyPr anchor="t"/>
          <a:lstStyle/>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dirty="0">
                <a:solidFill>
                  <a:srgbClr val="000000"/>
                </a:solidFill>
                <a:effectLst/>
              </a:rPr>
              <a:t>Two compounds contain hydrogen and oxygen. Compound 1 contains 2 grams of hydrogen and 16 grams of oxygen. Compound 2 contains 4 grams of hydrogen and 64 grams of oxygen. Are these compounds the same? If not, what are they? [Show the laws of definite and multiple proportions.]</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800" dirty="0">
              <a:solidFill>
                <a:srgbClr val="000000"/>
              </a:solidFill>
              <a:effectLst/>
            </a:endParaRP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2400" dirty="0">
              <a:solidFill>
                <a:srgbClr val="0070C0"/>
              </a:solidFill>
              <a:effectLst/>
            </a:endParaRP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2400" dirty="0">
              <a:solidFill>
                <a:srgbClr val="000000"/>
              </a:solidFill>
              <a:effectLst/>
            </a:endParaRPr>
          </a:p>
        </p:txBody>
      </p:sp>
      <p:sp>
        <p:nvSpPr>
          <p:cNvPr id="19" name="Title 1"/>
          <p:cNvSpPr txBox="1">
            <a:spLocks/>
          </p:cNvSpPr>
          <p:nvPr/>
        </p:nvSpPr>
        <p:spPr bwMode="auto">
          <a:xfrm>
            <a:off x="685800" y="0"/>
            <a:ext cx="783156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i="0" dirty="0">
                <a:solidFill>
                  <a:srgbClr val="FFC000"/>
                </a:solidFill>
              </a:rPr>
              <a:t>Laws of Definite &amp; Multiple Proportion Application</a:t>
            </a:r>
          </a:p>
        </p:txBody>
      </p:sp>
    </p:spTree>
    <p:extLst>
      <p:ext uri="{BB962C8B-B14F-4D97-AF65-F5344CB8AC3E}">
        <p14:creationId xmlns:p14="http://schemas.microsoft.com/office/powerpoint/2010/main" val="41241819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5"/>
          <p:cNvSpPr>
            <a:spLocks noGrp="1"/>
          </p:cNvSpPr>
          <p:nvPr>
            <p:ph type="title"/>
          </p:nvPr>
        </p:nvSpPr>
        <p:spPr/>
        <p:txBody>
          <a:bodyPr/>
          <a:lstStyle/>
          <a:p>
            <a:pPr eaLnBrk="1" hangingPunct="1"/>
            <a:r>
              <a:rPr lang="en-US" dirty="0"/>
              <a:t>	Naming and Making Chemical Formulas</a:t>
            </a:r>
          </a:p>
        </p:txBody>
      </p:sp>
      <p:sp>
        <p:nvSpPr>
          <p:cNvPr id="8" name="Content Placeholder 7"/>
          <p:cNvSpPr>
            <a:spLocks noGrp="1"/>
          </p:cNvSpPr>
          <p:nvPr>
            <p:ph sz="quarter" idx="15"/>
          </p:nvPr>
        </p:nvSpPr>
        <p:spPr>
          <a:xfrm>
            <a:off x="152400" y="1384907"/>
            <a:ext cx="8991600" cy="443893"/>
          </a:xfrm>
        </p:spPr>
        <p:txBody>
          <a:bodyPr lIns="181326" tIns="90662"/>
          <a:lstStyle/>
          <a:p>
            <a:pPr algn="ctr" eaLnBrk="1" hangingPunct="1">
              <a:buClr>
                <a:srgbClr val="FF6600"/>
              </a:buClr>
            </a:pPr>
            <a:r>
              <a:rPr lang="en-US" sz="2000" dirty="0"/>
              <a:t>If the formula is provided, name the compound or molecule.</a:t>
            </a:r>
          </a:p>
        </p:txBody>
      </p:sp>
      <p:pic>
        <p:nvPicPr>
          <p:cNvPr id="44037" name="Picture 9" descr="warm_up-01.eps"/>
          <p:cNvPicPr>
            <a:picLocks noChangeAspect="1"/>
          </p:cNvPicPr>
          <p:nvPr/>
        </p:nvPicPr>
        <p:blipFill>
          <a:blip r:embed="rId3" cstate="print"/>
          <a:srcRect/>
          <a:stretch>
            <a:fillRect/>
          </a:stretch>
        </p:blipFill>
        <p:spPr bwMode="auto">
          <a:xfrm>
            <a:off x="278062" y="223193"/>
            <a:ext cx="881636" cy="9525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1997920022"/>
              </p:ext>
            </p:extLst>
          </p:nvPr>
        </p:nvGraphicFramePr>
        <p:xfrm>
          <a:off x="533400" y="1860103"/>
          <a:ext cx="7848600" cy="4785360"/>
        </p:xfrm>
        <a:graphic>
          <a:graphicData uri="http://schemas.openxmlformats.org/drawingml/2006/table">
            <a:tbl>
              <a:tblPr firstRow="1" firstCol="1" lastRow="1" lastCol="1" bandRow="1" bandCol="1">
                <a:tableStyleId>{5940675A-B579-460E-94D1-54222C63F5DA}</a:tableStyleId>
              </a:tblPr>
              <a:tblGrid>
                <a:gridCol w="4316730">
                  <a:extLst>
                    <a:ext uri="{9D8B030D-6E8A-4147-A177-3AD203B41FA5}">
                      <a16:colId xmlns:a16="http://schemas.microsoft.com/office/drawing/2014/main" val="20000"/>
                    </a:ext>
                  </a:extLst>
                </a:gridCol>
                <a:gridCol w="3531870">
                  <a:extLst>
                    <a:ext uri="{9D8B030D-6E8A-4147-A177-3AD203B41FA5}">
                      <a16:colId xmlns:a16="http://schemas.microsoft.com/office/drawing/2014/main" val="20001"/>
                    </a:ext>
                  </a:extLst>
                </a:gridCol>
              </a:tblGrid>
              <a:tr h="381000">
                <a:tc>
                  <a:txBody>
                    <a:bodyPr/>
                    <a:lstStyle/>
                    <a:p>
                      <a:pPr marL="0" marR="0" algn="ctr">
                        <a:spcBef>
                          <a:spcPts val="0"/>
                        </a:spcBef>
                        <a:spcAft>
                          <a:spcPts val="0"/>
                        </a:spcAft>
                        <a:tabLst>
                          <a:tab pos="4572000" algn="l"/>
                        </a:tabLst>
                      </a:pPr>
                      <a:r>
                        <a:rPr lang="en-US" sz="2000" dirty="0">
                          <a:effectLst/>
                        </a:rPr>
                        <a:t>Potassium nitride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K</a:t>
                      </a:r>
                      <a:r>
                        <a:rPr lang="en-US" sz="2000" baseline="30000" dirty="0">
                          <a:effectLst/>
                        </a:rPr>
                        <a:t>+1</a:t>
                      </a:r>
                      <a:r>
                        <a:rPr lang="en-US" sz="2000" baseline="-25000" dirty="0">
                          <a:effectLst/>
                        </a:rPr>
                        <a:t>3</a:t>
                      </a:r>
                      <a:r>
                        <a:rPr lang="en-US" sz="2000" dirty="0">
                          <a:effectLst/>
                        </a:rPr>
                        <a:t>N</a:t>
                      </a:r>
                      <a:r>
                        <a:rPr lang="en-US" sz="2000" baseline="30000" dirty="0">
                          <a:effectLst/>
                        </a:rPr>
                        <a:t>-3</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81000">
                <a:tc>
                  <a:txBody>
                    <a:bodyPr/>
                    <a:lstStyle/>
                    <a:p>
                      <a:pPr marL="0" marR="0" algn="ctr">
                        <a:spcBef>
                          <a:spcPts val="0"/>
                        </a:spcBef>
                        <a:spcAft>
                          <a:spcPts val="0"/>
                        </a:spcAft>
                        <a:tabLst>
                          <a:tab pos="4572000" algn="l"/>
                        </a:tabLst>
                      </a:pPr>
                      <a:r>
                        <a:rPr lang="en-US" sz="2000" dirty="0">
                          <a:effectLst/>
                        </a:rPr>
                        <a:t>Potassium chromate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K</a:t>
                      </a:r>
                      <a:r>
                        <a:rPr lang="en-US" sz="2000" baseline="30000" dirty="0">
                          <a:effectLst/>
                        </a:rPr>
                        <a:t>+1</a:t>
                      </a:r>
                      <a:r>
                        <a:rPr lang="en-US" sz="2000" baseline="-25000" dirty="0">
                          <a:effectLst/>
                        </a:rPr>
                        <a:t>2</a:t>
                      </a:r>
                      <a:r>
                        <a:rPr lang="en-US" sz="2000" dirty="0">
                          <a:effectLst/>
                        </a:rPr>
                        <a:t>(CrO</a:t>
                      </a:r>
                      <a:r>
                        <a:rPr lang="en-US" sz="2000" baseline="-25000" dirty="0">
                          <a:effectLst/>
                        </a:rPr>
                        <a:t>4</a:t>
                      </a:r>
                      <a:r>
                        <a:rPr lang="en-US" sz="2000" dirty="0">
                          <a:effectLst/>
                        </a:rPr>
                        <a:t>)</a:t>
                      </a:r>
                      <a:r>
                        <a:rPr lang="en-US" sz="2000" baseline="30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81000">
                <a:tc>
                  <a:txBody>
                    <a:bodyPr/>
                    <a:lstStyle/>
                    <a:p>
                      <a:pPr marL="0" marR="0" algn="ctr">
                        <a:spcBef>
                          <a:spcPts val="0"/>
                        </a:spcBef>
                        <a:spcAft>
                          <a:spcPts val="0"/>
                        </a:spcAft>
                        <a:tabLst>
                          <a:tab pos="4572000" algn="l"/>
                        </a:tabLst>
                      </a:pPr>
                      <a:r>
                        <a:rPr lang="en-US" sz="1600" dirty="0">
                          <a:solidFill>
                            <a:srgbClr val="FF0000"/>
                          </a:solidFill>
                          <a:effectLst/>
                        </a:rPr>
                        <a:t>Ferric sulfide, Iron(III)</a:t>
                      </a:r>
                      <a:r>
                        <a:rPr lang="en-US" sz="1600" baseline="0" dirty="0">
                          <a:solidFill>
                            <a:srgbClr val="FF0000"/>
                          </a:solidFill>
                          <a:effectLst/>
                        </a:rPr>
                        <a:t> sulfide, di-iron Trisulfide</a:t>
                      </a:r>
                      <a:endParaRPr lang="en-US" sz="16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Fe</a:t>
                      </a:r>
                      <a:r>
                        <a:rPr lang="en-US" sz="2000" baseline="30000" dirty="0">
                          <a:effectLst/>
                        </a:rPr>
                        <a:t>+3</a:t>
                      </a:r>
                      <a:r>
                        <a:rPr lang="en-US" sz="2000" baseline="-25000" dirty="0">
                          <a:effectLst/>
                        </a:rPr>
                        <a:t>2</a:t>
                      </a:r>
                      <a:r>
                        <a:rPr lang="en-US" sz="2000" dirty="0">
                          <a:effectLst/>
                        </a:rPr>
                        <a:t>S</a:t>
                      </a:r>
                      <a:r>
                        <a:rPr lang="en-US" sz="2000" baseline="30000" dirty="0">
                          <a:effectLst/>
                        </a:rPr>
                        <a:t>-2</a:t>
                      </a:r>
                      <a:r>
                        <a:rPr lang="en-US" sz="2000" baseline="-25000" dirty="0">
                          <a:effectLst/>
                        </a:rPr>
                        <a:t>3</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381000">
                <a:tc>
                  <a:txBody>
                    <a:bodyPr/>
                    <a:lstStyle/>
                    <a:p>
                      <a:pPr marL="0" marR="0" algn="ctr">
                        <a:spcBef>
                          <a:spcPts val="0"/>
                        </a:spcBef>
                        <a:spcAft>
                          <a:spcPts val="0"/>
                        </a:spcAft>
                        <a:tabLst>
                          <a:tab pos="4572000" algn="l"/>
                        </a:tabLst>
                      </a:pPr>
                      <a:r>
                        <a:rPr lang="en-US" sz="2000" dirty="0">
                          <a:effectLst/>
                        </a:rPr>
                        <a:t>Barium acetate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Ba</a:t>
                      </a:r>
                      <a:r>
                        <a:rPr lang="en-US" sz="2000" baseline="30000" dirty="0">
                          <a:effectLst/>
                        </a:rPr>
                        <a:t>+2</a:t>
                      </a:r>
                      <a:r>
                        <a:rPr lang="en-US" sz="2000" dirty="0">
                          <a:effectLst/>
                        </a:rPr>
                        <a:t>(C</a:t>
                      </a:r>
                      <a:r>
                        <a:rPr lang="en-US" sz="2000" baseline="-25000" dirty="0">
                          <a:effectLst/>
                        </a:rPr>
                        <a:t>2</a:t>
                      </a:r>
                      <a:r>
                        <a:rPr lang="en-US" sz="2000" dirty="0">
                          <a:effectLst/>
                        </a:rPr>
                        <a:t>H</a:t>
                      </a:r>
                      <a:r>
                        <a:rPr lang="en-US" sz="2000" baseline="-25000" dirty="0">
                          <a:effectLst/>
                        </a:rPr>
                        <a:t>3</a:t>
                      </a:r>
                      <a:r>
                        <a:rPr lang="en-US" sz="2000" dirty="0">
                          <a:effectLst/>
                        </a:rPr>
                        <a:t>O</a:t>
                      </a:r>
                      <a:r>
                        <a:rPr lang="en-US" sz="2000" baseline="-25000" dirty="0">
                          <a:effectLst/>
                        </a:rPr>
                        <a:t>2</a:t>
                      </a:r>
                      <a:r>
                        <a:rPr lang="en-US" sz="2000" dirty="0">
                          <a:effectLst/>
                        </a:rPr>
                        <a:t>)</a:t>
                      </a:r>
                      <a:r>
                        <a:rPr lang="en-US" sz="2000" baseline="30000" dirty="0">
                          <a:effectLst/>
                        </a:rPr>
                        <a:t> -1</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381000">
                <a:tc>
                  <a:txBody>
                    <a:bodyPr/>
                    <a:lstStyle/>
                    <a:p>
                      <a:pPr marL="0" marR="0" algn="ctr">
                        <a:spcBef>
                          <a:spcPts val="0"/>
                        </a:spcBef>
                        <a:spcAft>
                          <a:spcPts val="0"/>
                        </a:spcAft>
                        <a:tabLst>
                          <a:tab pos="4572000" algn="l"/>
                        </a:tabLst>
                      </a:pPr>
                      <a:r>
                        <a:rPr lang="en-US" sz="2000" dirty="0">
                          <a:effectLst/>
                        </a:rPr>
                        <a:t>Zinc phosphate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Zn</a:t>
                      </a:r>
                      <a:r>
                        <a:rPr lang="en-US" sz="2000" baseline="30000" dirty="0">
                          <a:effectLst/>
                        </a:rPr>
                        <a:t>+2</a:t>
                      </a:r>
                      <a:r>
                        <a:rPr lang="en-US" sz="2000" baseline="-25000" dirty="0">
                          <a:effectLst/>
                        </a:rPr>
                        <a:t>3</a:t>
                      </a:r>
                      <a:r>
                        <a:rPr lang="en-US" sz="2000" dirty="0">
                          <a:effectLst/>
                        </a:rPr>
                        <a:t>(PO</a:t>
                      </a:r>
                      <a:r>
                        <a:rPr lang="en-US" sz="2000" baseline="-25000" dirty="0">
                          <a:effectLst/>
                        </a:rPr>
                        <a:t>4</a:t>
                      </a:r>
                      <a:r>
                        <a:rPr lang="en-US" sz="2000" dirty="0">
                          <a:effectLst/>
                        </a:rPr>
                        <a:t>)</a:t>
                      </a:r>
                      <a:r>
                        <a:rPr lang="en-US" sz="2000" baseline="30000" dirty="0">
                          <a:effectLst/>
                        </a:rPr>
                        <a:t> -3</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r h="381000">
                <a:tc>
                  <a:txBody>
                    <a:bodyPr/>
                    <a:lstStyle/>
                    <a:p>
                      <a:pPr marL="0" marR="0" algn="ctr">
                        <a:spcBef>
                          <a:spcPts val="0"/>
                        </a:spcBef>
                        <a:spcAft>
                          <a:spcPts val="0"/>
                        </a:spcAft>
                        <a:tabLst>
                          <a:tab pos="4572000" algn="l"/>
                        </a:tabLst>
                      </a:pPr>
                      <a:r>
                        <a:rPr lang="en-US" sz="2000" dirty="0">
                          <a:effectLst/>
                        </a:rPr>
                        <a:t>Sodium bromide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Na</a:t>
                      </a:r>
                      <a:r>
                        <a:rPr lang="en-US" sz="2000" baseline="30000" dirty="0">
                          <a:effectLst/>
                        </a:rPr>
                        <a:t>+1</a:t>
                      </a:r>
                      <a:r>
                        <a:rPr lang="en-US" sz="2000" dirty="0">
                          <a:effectLst/>
                        </a:rPr>
                        <a:t>Br</a:t>
                      </a:r>
                      <a:r>
                        <a:rPr lang="en-US" sz="2000" baseline="30000" dirty="0">
                          <a:effectLst/>
                        </a:rPr>
                        <a:t>-1</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5"/>
                  </a:ext>
                </a:extLst>
              </a:tr>
              <a:tr h="381000">
                <a:tc>
                  <a:txBody>
                    <a:bodyPr/>
                    <a:lstStyle/>
                    <a:p>
                      <a:pPr marL="0" marR="0" algn="ctr">
                        <a:spcBef>
                          <a:spcPts val="0"/>
                        </a:spcBef>
                        <a:spcAft>
                          <a:spcPts val="0"/>
                        </a:spcAft>
                        <a:tabLst>
                          <a:tab pos="4572000" algn="l"/>
                        </a:tabLst>
                      </a:pPr>
                      <a:r>
                        <a:rPr lang="en-US" sz="1600" dirty="0">
                          <a:solidFill>
                            <a:srgbClr val="FF0000"/>
                          </a:solidFill>
                          <a:effectLst/>
                        </a:rPr>
                        <a:t>Cuprous chlorate, Copper(I) chlorate, monocopper monochlorate</a:t>
                      </a:r>
                      <a:endParaRPr lang="en-US" sz="1600" dirty="0">
                        <a:solidFill>
                          <a:srgbClr val="FF0000"/>
                        </a:solidFill>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Cu</a:t>
                      </a:r>
                      <a:r>
                        <a:rPr lang="en-US" sz="2000" baseline="30000" dirty="0">
                          <a:effectLst/>
                        </a:rPr>
                        <a:t>+1</a:t>
                      </a:r>
                      <a:r>
                        <a:rPr lang="en-US" sz="2000" dirty="0">
                          <a:effectLst/>
                        </a:rPr>
                        <a:t>(ClO</a:t>
                      </a:r>
                      <a:r>
                        <a:rPr lang="en-US" sz="2000" baseline="-25000" dirty="0">
                          <a:effectLst/>
                        </a:rPr>
                        <a:t>3</a:t>
                      </a:r>
                      <a:r>
                        <a:rPr lang="en-US" sz="2000" dirty="0">
                          <a:effectLst/>
                        </a:rPr>
                        <a:t>)</a:t>
                      </a:r>
                      <a:r>
                        <a:rPr lang="en-US" sz="2000" baseline="30000" dirty="0">
                          <a:effectLst/>
                        </a:rPr>
                        <a:t>-1</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6"/>
                  </a:ext>
                </a:extLst>
              </a:tr>
              <a:tr h="381000">
                <a:tc>
                  <a:txBody>
                    <a:bodyPr/>
                    <a:lstStyle/>
                    <a:p>
                      <a:pPr marL="0" marR="0" algn="ctr">
                        <a:spcBef>
                          <a:spcPts val="0"/>
                        </a:spcBef>
                        <a:spcAft>
                          <a:spcPts val="0"/>
                        </a:spcAft>
                        <a:tabLst>
                          <a:tab pos="4572000" algn="l"/>
                        </a:tabLst>
                      </a:pPr>
                      <a:r>
                        <a:rPr lang="en-US" sz="1600" dirty="0">
                          <a:solidFill>
                            <a:srgbClr val="0070C0"/>
                          </a:solidFill>
                          <a:effectLst/>
                        </a:rPr>
                        <a:t>Nitrogen dioxide, Nitrogen(IV) oxide</a:t>
                      </a:r>
                      <a:endParaRPr lang="en-US" sz="1600" dirty="0">
                        <a:solidFill>
                          <a:srgbClr val="0070C0"/>
                        </a:solidFill>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N</a:t>
                      </a:r>
                      <a:r>
                        <a:rPr lang="en-US" sz="2000" baseline="30000" dirty="0">
                          <a:effectLst/>
                        </a:rPr>
                        <a:t>+4</a:t>
                      </a:r>
                      <a:r>
                        <a:rPr lang="en-US" sz="2000" dirty="0">
                          <a:effectLst/>
                        </a:rPr>
                        <a:t>O</a:t>
                      </a:r>
                      <a:r>
                        <a:rPr lang="en-US" sz="2000" baseline="30000" dirty="0">
                          <a:effectLst/>
                        </a:rPr>
                        <a:t>-2</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7"/>
                  </a:ext>
                </a:extLst>
              </a:tr>
              <a:tr h="381000">
                <a:tc>
                  <a:txBody>
                    <a:bodyPr/>
                    <a:lstStyle/>
                    <a:p>
                      <a:pPr marL="0" marR="0" algn="ctr">
                        <a:spcBef>
                          <a:spcPts val="0"/>
                        </a:spcBef>
                        <a:spcAft>
                          <a:spcPts val="0"/>
                        </a:spcAft>
                        <a:tabLst>
                          <a:tab pos="4572000" algn="l"/>
                        </a:tabLst>
                      </a:pPr>
                      <a:r>
                        <a:rPr lang="en-US" sz="1600" dirty="0">
                          <a:solidFill>
                            <a:srgbClr val="00B050"/>
                          </a:solidFill>
                          <a:effectLst/>
                        </a:rPr>
                        <a:t>Mercury(I) bromide, Mercurous bromide, dimercury dibromide</a:t>
                      </a:r>
                      <a:endParaRPr lang="en-US" sz="1600" dirty="0">
                        <a:solidFill>
                          <a:srgbClr val="00B050"/>
                        </a:solidFill>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Hg</a:t>
                      </a:r>
                      <a:r>
                        <a:rPr lang="en-US" sz="2000" baseline="30000" dirty="0">
                          <a:effectLst/>
                        </a:rPr>
                        <a:t>+1</a:t>
                      </a:r>
                      <a:r>
                        <a:rPr lang="en-US" sz="2000" baseline="-25000" dirty="0">
                          <a:effectLst/>
                        </a:rPr>
                        <a:t>2</a:t>
                      </a:r>
                      <a:r>
                        <a:rPr lang="en-US" sz="2000" dirty="0">
                          <a:effectLst/>
                        </a:rPr>
                        <a:t>Br</a:t>
                      </a:r>
                      <a:r>
                        <a:rPr lang="en-US" sz="2000" baseline="30000" dirty="0">
                          <a:effectLst/>
                        </a:rPr>
                        <a:t>-1</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8"/>
                  </a:ext>
                </a:extLst>
              </a:tr>
              <a:tr h="381000">
                <a:tc>
                  <a:txBody>
                    <a:bodyPr/>
                    <a:lstStyle/>
                    <a:p>
                      <a:pPr marL="0" marR="0" algn="ctr">
                        <a:spcBef>
                          <a:spcPts val="0"/>
                        </a:spcBef>
                        <a:spcAft>
                          <a:spcPts val="0"/>
                        </a:spcAft>
                        <a:tabLst>
                          <a:tab pos="4572000" algn="l"/>
                        </a:tabLst>
                      </a:pPr>
                      <a:r>
                        <a:rPr lang="en-US" sz="1600" dirty="0">
                          <a:effectLst/>
                        </a:rPr>
                        <a:t>Hydrogen peroxide, dihydrogen dioxide</a:t>
                      </a:r>
                      <a:endParaRPr lang="en-US" sz="16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H</a:t>
                      </a:r>
                      <a:r>
                        <a:rPr lang="en-US" sz="2000" baseline="30000" dirty="0">
                          <a:effectLst/>
                        </a:rPr>
                        <a:t>+1</a:t>
                      </a:r>
                      <a:r>
                        <a:rPr lang="en-US" sz="2000" baseline="-25000" dirty="0">
                          <a:effectLst/>
                        </a:rPr>
                        <a:t>2</a:t>
                      </a:r>
                      <a:r>
                        <a:rPr lang="en-US" sz="2000" dirty="0">
                          <a:effectLst/>
                        </a:rPr>
                        <a:t>O</a:t>
                      </a:r>
                      <a:r>
                        <a:rPr lang="en-US" sz="2000" baseline="30000" dirty="0">
                          <a:effectLst/>
                        </a:rPr>
                        <a:t>-1</a:t>
                      </a:r>
                      <a:r>
                        <a:rPr lang="en-US" sz="2000" baseline="-25000" dirty="0">
                          <a:effectLst/>
                        </a:rPr>
                        <a:t>2</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9"/>
                  </a:ext>
                </a:extLst>
              </a:tr>
              <a:tr h="381000">
                <a:tc>
                  <a:txBody>
                    <a:bodyPr/>
                    <a:lstStyle/>
                    <a:p>
                      <a:pPr marL="0" marR="0" algn="ctr">
                        <a:spcBef>
                          <a:spcPts val="0"/>
                        </a:spcBef>
                        <a:spcAft>
                          <a:spcPts val="0"/>
                        </a:spcAft>
                        <a:tabLst>
                          <a:tab pos="4572000" algn="l"/>
                        </a:tabLst>
                      </a:pPr>
                      <a:r>
                        <a:rPr lang="en-US" sz="2000" dirty="0">
                          <a:effectLst/>
                        </a:rPr>
                        <a:t>Potassium hydroxide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tabLst>
                          <a:tab pos="4572000" algn="l"/>
                        </a:tabLst>
                      </a:pPr>
                      <a:r>
                        <a:rPr lang="en-US" sz="2000" dirty="0">
                          <a:effectLst/>
                        </a:rPr>
                        <a:t>K</a:t>
                      </a:r>
                      <a:r>
                        <a:rPr lang="en-US" sz="2000" baseline="30000" dirty="0">
                          <a:effectLst/>
                        </a:rPr>
                        <a:t>+1</a:t>
                      </a:r>
                      <a:r>
                        <a:rPr lang="en-US" sz="2000" dirty="0">
                          <a:effectLst/>
                        </a:rPr>
                        <a:t>(OH)</a:t>
                      </a:r>
                      <a:r>
                        <a:rPr lang="en-US" sz="2000" baseline="30000" dirty="0">
                          <a:effectLst/>
                        </a:rPr>
                        <a:t>-1</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10"/>
                  </a:ext>
                </a:extLst>
              </a:tr>
              <a:tr h="381000">
                <a:tc>
                  <a:txBody>
                    <a:bodyPr/>
                    <a:lstStyle/>
                    <a:p>
                      <a:pPr marL="0" marR="0" algn="ctr">
                        <a:spcBef>
                          <a:spcPts val="0"/>
                        </a:spcBef>
                        <a:spcAft>
                          <a:spcPts val="0"/>
                        </a:spcAft>
                        <a:tabLst>
                          <a:tab pos="4572000" algn="l"/>
                        </a:tabLst>
                      </a:pPr>
                      <a:r>
                        <a:rPr lang="en-US" sz="2000" dirty="0">
                          <a:effectLst/>
                          <a:latin typeface="Times New Roman"/>
                          <a:ea typeface="Times New Roman"/>
                        </a:rPr>
                        <a:t>Phosphorus TriFluoride</a:t>
                      </a:r>
                    </a:p>
                  </a:txBody>
                  <a:tcPr marL="68580" marR="68580" marT="0" marB="0" anchor="ctr"/>
                </a:tc>
                <a:tc>
                  <a:txBody>
                    <a:bodyPr/>
                    <a:lstStyle/>
                    <a:p>
                      <a:pPr marL="0" marR="0" lvl="0" indent="0" algn="ctr" defTabSz="906062" rtl="0" eaLnBrk="1" fontAlgn="auto" latinLnBrk="0" hangingPunct="1">
                        <a:lnSpc>
                          <a:spcPct val="100000"/>
                        </a:lnSpc>
                        <a:spcBef>
                          <a:spcPts val="0"/>
                        </a:spcBef>
                        <a:spcAft>
                          <a:spcPts val="0"/>
                        </a:spcAft>
                        <a:buClrTx/>
                        <a:buSzTx/>
                        <a:buFontTx/>
                        <a:buNone/>
                        <a:tabLst>
                          <a:tab pos="4572000" algn="l"/>
                        </a:tabLst>
                        <a:defRPr/>
                      </a:pPr>
                      <a:r>
                        <a:rPr lang="en-US" sz="2000" dirty="0">
                          <a:effectLst/>
                        </a:rPr>
                        <a:t>P</a:t>
                      </a:r>
                      <a:r>
                        <a:rPr lang="en-US" sz="2000" baseline="30000" dirty="0">
                          <a:effectLst/>
                        </a:rPr>
                        <a:t>+3</a:t>
                      </a:r>
                      <a:r>
                        <a:rPr lang="en-US" sz="2000" dirty="0">
                          <a:effectLst/>
                        </a:rPr>
                        <a:t>F</a:t>
                      </a:r>
                      <a:r>
                        <a:rPr lang="en-US" sz="2000" baseline="30000" dirty="0">
                          <a:effectLst/>
                        </a:rPr>
                        <a:t>-1</a:t>
                      </a:r>
                      <a:r>
                        <a:rPr lang="en-US" sz="2000" baseline="-25000" dirty="0">
                          <a:effectLst/>
                        </a:rPr>
                        <a:t>3</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3676385456"/>
                  </a:ext>
                </a:extLst>
              </a:tr>
            </a:tbl>
          </a:graphicData>
        </a:graphic>
      </p:graphicFrame>
    </p:spTree>
    <p:extLst>
      <p:ext uri="{BB962C8B-B14F-4D97-AF65-F5344CB8AC3E}">
        <p14:creationId xmlns:p14="http://schemas.microsoft.com/office/powerpoint/2010/main" val="1026854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body"/>
          </p:nvPr>
        </p:nvSpPr>
        <p:spPr>
          <a:xfrm>
            <a:off x="339671" y="685800"/>
            <a:ext cx="8499530" cy="6019800"/>
          </a:xfrm>
          <a:ln/>
        </p:spPr>
        <p:txBody>
          <a:bodyPr anchor="t"/>
          <a:lstStyle/>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000" dirty="0">
                <a:solidFill>
                  <a:srgbClr val="000000"/>
                </a:solidFill>
                <a:effectLst/>
              </a:rPr>
              <a:t>Two compounds contain hydrogen and oxygen. Compound 1 contains 2 grams of hydrogen and 16 grams of oxygen. Compound 2 contains 4 grams of hydrogen and 64 grams of oxygen. Are these compounds the same? If not, what are they? [Show the laws of definite and multiple proportions.]</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800" dirty="0">
              <a:solidFill>
                <a:srgbClr val="000000"/>
              </a:solidFill>
              <a:effectLst/>
            </a:endParaRPr>
          </a:p>
          <a:p>
            <a:pPr algn="ct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800" dirty="0">
                <a:solidFill>
                  <a:srgbClr val="B54C8C"/>
                </a:solidFill>
                <a:effectLst/>
              </a:rPr>
              <a:t>DEFINITE PROPORTIONS:</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dirty="0"/>
              <a:t>Compound 1</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dirty="0"/>
              <a:t>	Hydrogen : Oxygen = 2 g : 16 g = </a:t>
            </a:r>
            <a:r>
              <a:rPr lang="en-US" altLang="en-US" sz="4000" dirty="0">
                <a:solidFill>
                  <a:srgbClr val="B54C8C"/>
                </a:solidFill>
                <a:effectLst>
                  <a:outerShdw blurRad="38100" dist="38100" dir="2700000" algn="tl">
                    <a:srgbClr val="000000">
                      <a:alpha val="43137"/>
                    </a:srgbClr>
                  </a:outerShdw>
                </a:effectLst>
              </a:rPr>
              <a:t>1:8</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800" dirty="0"/>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dirty="0">
                <a:solidFill>
                  <a:srgbClr val="0070C0"/>
                </a:solidFill>
                <a:effectLst/>
              </a:rPr>
              <a:t>Compound 2 </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dirty="0">
                <a:solidFill>
                  <a:srgbClr val="0070C0"/>
                </a:solidFill>
                <a:effectLst>
                  <a:outerShdw blurRad="38100" dist="38100" dir="2700000" algn="tl">
                    <a:srgbClr val="000000">
                      <a:alpha val="43137"/>
                    </a:srgbClr>
                  </a:outerShdw>
                </a:effectLst>
              </a:rPr>
              <a:t>	</a:t>
            </a:r>
            <a:r>
              <a:rPr lang="en-US" altLang="en-US" sz="2400" dirty="0"/>
              <a:t> Hydrogen : Oxygen = 4 g : 64 g = </a:t>
            </a:r>
            <a:r>
              <a:rPr lang="en-US" altLang="en-US" sz="4000" dirty="0">
                <a:solidFill>
                  <a:srgbClr val="B54C8C"/>
                </a:solidFill>
                <a:effectLst>
                  <a:outerShdw blurRad="38100" dist="38100" dir="2700000" algn="tl">
                    <a:srgbClr val="000000">
                      <a:alpha val="43137"/>
                    </a:srgbClr>
                  </a:outerShdw>
                </a:effectLst>
              </a:rPr>
              <a:t>1:16</a:t>
            </a:r>
            <a:endParaRPr lang="en-US" altLang="en-US" sz="2400" dirty="0">
              <a:solidFill>
                <a:srgbClr val="0070C0"/>
              </a:solidFill>
              <a:effectLst/>
            </a:endParaRP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2400" dirty="0">
              <a:solidFill>
                <a:srgbClr val="000000"/>
              </a:solidFill>
              <a:effectLst/>
            </a:endParaRPr>
          </a:p>
        </p:txBody>
      </p:sp>
      <p:sp>
        <p:nvSpPr>
          <p:cNvPr id="19" name="Title 1"/>
          <p:cNvSpPr txBox="1">
            <a:spLocks/>
          </p:cNvSpPr>
          <p:nvPr/>
        </p:nvSpPr>
        <p:spPr bwMode="auto">
          <a:xfrm>
            <a:off x="685800" y="0"/>
            <a:ext cx="783156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i="0" dirty="0">
                <a:solidFill>
                  <a:srgbClr val="FFC000"/>
                </a:solidFill>
              </a:rPr>
              <a:t>Laws of Definite &amp; Multiple Proportion Application</a:t>
            </a:r>
          </a:p>
        </p:txBody>
      </p:sp>
    </p:spTree>
    <p:extLst>
      <p:ext uri="{BB962C8B-B14F-4D97-AF65-F5344CB8AC3E}">
        <p14:creationId xmlns:p14="http://schemas.microsoft.com/office/powerpoint/2010/main" val="28495053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7">
                                            <p:txEl>
                                              <p:pRg st="2" end="2"/>
                                            </p:txEl>
                                          </p:spTgt>
                                        </p:tgtEl>
                                        <p:attrNameLst>
                                          <p:attrName>style.visibility</p:attrName>
                                        </p:attrNameLst>
                                      </p:cBhvr>
                                      <p:to>
                                        <p:strVal val="visible"/>
                                      </p:to>
                                    </p:set>
                                    <p:animEffect transition="in" filter="fade">
                                      <p:cBhvr>
                                        <p:cTn id="7" dur="500"/>
                                        <p:tgtEl>
                                          <p:spTgt spid="143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37">
                                            <p:txEl>
                                              <p:pRg st="3" end="3"/>
                                            </p:txEl>
                                          </p:spTgt>
                                        </p:tgtEl>
                                        <p:attrNameLst>
                                          <p:attrName>style.visibility</p:attrName>
                                        </p:attrNameLst>
                                      </p:cBhvr>
                                      <p:to>
                                        <p:strVal val="visible"/>
                                      </p:to>
                                    </p:set>
                                    <p:animEffect transition="in" filter="fade">
                                      <p:cBhvr>
                                        <p:cTn id="12" dur="500"/>
                                        <p:tgtEl>
                                          <p:spTgt spid="1433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37">
                                            <p:txEl>
                                              <p:pRg st="4" end="4"/>
                                            </p:txEl>
                                          </p:spTgt>
                                        </p:tgtEl>
                                        <p:attrNameLst>
                                          <p:attrName>style.visibility</p:attrName>
                                        </p:attrNameLst>
                                      </p:cBhvr>
                                      <p:to>
                                        <p:strVal val="visible"/>
                                      </p:to>
                                    </p:set>
                                    <p:animEffect transition="in" filter="fade">
                                      <p:cBhvr>
                                        <p:cTn id="17" dur="500"/>
                                        <p:tgtEl>
                                          <p:spTgt spid="1433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337">
                                            <p:txEl>
                                              <p:pRg st="6" end="6"/>
                                            </p:txEl>
                                          </p:spTgt>
                                        </p:tgtEl>
                                        <p:attrNameLst>
                                          <p:attrName>style.visibility</p:attrName>
                                        </p:attrNameLst>
                                      </p:cBhvr>
                                      <p:to>
                                        <p:strVal val="visible"/>
                                      </p:to>
                                    </p:set>
                                    <p:animEffect transition="in" filter="fade">
                                      <p:cBhvr>
                                        <p:cTn id="22" dur="500"/>
                                        <p:tgtEl>
                                          <p:spTgt spid="1433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337">
                                            <p:txEl>
                                              <p:pRg st="7" end="7"/>
                                            </p:txEl>
                                          </p:spTgt>
                                        </p:tgtEl>
                                        <p:attrNameLst>
                                          <p:attrName>style.visibility</p:attrName>
                                        </p:attrNameLst>
                                      </p:cBhvr>
                                      <p:to>
                                        <p:strVal val="visible"/>
                                      </p:to>
                                    </p:set>
                                    <p:animEffect transition="in" filter="fade">
                                      <p:cBhvr>
                                        <p:cTn id="27" dur="500"/>
                                        <p:tgtEl>
                                          <p:spTgt spid="1433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body"/>
          </p:nvPr>
        </p:nvSpPr>
        <p:spPr>
          <a:xfrm>
            <a:off x="339671" y="838200"/>
            <a:ext cx="8499530" cy="2133600"/>
          </a:xfrm>
          <a:ln/>
        </p:spPr>
        <p:txBody>
          <a:bodyPr anchor="t"/>
          <a:lstStyle/>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000" dirty="0">
                <a:solidFill>
                  <a:srgbClr val="000000"/>
                </a:solidFill>
                <a:effectLst/>
              </a:rPr>
              <a:t>Two compounds contain hydrogen and oxygen. Compound 1 contains 2 grams of hydrogen and 16 grams of oxygen. Compound 2 contains 4 grams of hydrogen and 64 grams of oxygen. Are these compounds the same? If not, what are they? [Show the laws of definite and multiple proportions.]</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900" dirty="0">
              <a:solidFill>
                <a:srgbClr val="000000"/>
              </a:solidFill>
              <a:effectLst/>
            </a:endParaRPr>
          </a:p>
          <a:p>
            <a:pPr algn="ct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3200" dirty="0">
                <a:solidFill>
                  <a:srgbClr val="B54C8C"/>
                </a:solidFill>
                <a:effectLst/>
              </a:rPr>
              <a:t>MULTIPLE PROPORTIONS:</a:t>
            </a: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900" dirty="0">
              <a:solidFill>
                <a:srgbClr val="000000"/>
              </a:solidFill>
              <a:effectLst/>
            </a:endParaRP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2400" dirty="0">
              <a:solidFill>
                <a:srgbClr val="000000"/>
              </a:solidFill>
              <a:effectLst/>
            </a:endParaRPr>
          </a:p>
        </p:txBody>
      </p:sp>
      <p:grpSp>
        <p:nvGrpSpPr>
          <p:cNvPr id="14354" name="Group 18"/>
          <p:cNvGrpSpPr>
            <a:grpSpLocks/>
          </p:cNvGrpSpPr>
          <p:nvPr/>
        </p:nvGrpSpPr>
        <p:grpSpPr bwMode="auto">
          <a:xfrm>
            <a:off x="1532388" y="3347545"/>
            <a:ext cx="6079224" cy="990600"/>
            <a:chOff x="480" y="2496"/>
            <a:chExt cx="3400" cy="624"/>
          </a:xfrm>
        </p:grpSpPr>
        <p:sp>
          <p:nvSpPr>
            <p:cNvPr id="14341" name="Rectangle 5"/>
            <p:cNvSpPr>
              <a:spLocks noChangeArrowheads="1"/>
            </p:cNvSpPr>
            <p:nvPr/>
          </p:nvSpPr>
          <p:spPr bwMode="auto">
            <a:xfrm>
              <a:off x="480" y="2496"/>
              <a:ext cx="152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FF0000"/>
                  </a:solidFill>
                </a:rPr>
                <a:t>16 g O (per 1 g H)</a:t>
              </a:r>
            </a:p>
          </p:txBody>
        </p:sp>
        <p:sp>
          <p:nvSpPr>
            <p:cNvPr id="14342" name="Rectangle 6"/>
            <p:cNvSpPr>
              <a:spLocks noChangeArrowheads="1"/>
            </p:cNvSpPr>
            <p:nvPr/>
          </p:nvSpPr>
          <p:spPr bwMode="auto">
            <a:xfrm>
              <a:off x="576" y="2784"/>
              <a:ext cx="1472"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solidFill>
                    <a:srgbClr val="0070C0"/>
                  </a:solidFill>
                </a:rPr>
                <a:t>8 g O (per 1 g H)</a:t>
              </a:r>
            </a:p>
          </p:txBody>
        </p:sp>
        <p:sp>
          <p:nvSpPr>
            <p:cNvPr id="14344" name="Line 8"/>
            <p:cNvSpPr>
              <a:spLocks noChangeShapeType="1"/>
            </p:cNvSpPr>
            <p:nvPr/>
          </p:nvSpPr>
          <p:spPr bwMode="auto">
            <a:xfrm>
              <a:off x="528" y="2784"/>
              <a:ext cx="14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345" name="Rectangle 9"/>
            <p:cNvSpPr>
              <a:spLocks noChangeArrowheads="1"/>
            </p:cNvSpPr>
            <p:nvPr/>
          </p:nvSpPr>
          <p:spPr bwMode="auto">
            <a:xfrm>
              <a:off x="2051" y="2647"/>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14346" name="Rectangle 10"/>
            <p:cNvSpPr>
              <a:spLocks noChangeArrowheads="1"/>
            </p:cNvSpPr>
            <p:nvPr/>
          </p:nvSpPr>
          <p:spPr bwMode="auto">
            <a:xfrm>
              <a:off x="2380" y="2496"/>
              <a:ext cx="38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16</a:t>
              </a:r>
            </a:p>
          </p:txBody>
        </p:sp>
        <p:sp>
          <p:nvSpPr>
            <p:cNvPr id="14347" name="Rectangle 11"/>
            <p:cNvSpPr>
              <a:spLocks noChangeArrowheads="1"/>
            </p:cNvSpPr>
            <p:nvPr/>
          </p:nvSpPr>
          <p:spPr bwMode="auto">
            <a:xfrm>
              <a:off x="2476"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8</a:t>
              </a:r>
            </a:p>
          </p:txBody>
        </p:sp>
        <p:sp>
          <p:nvSpPr>
            <p:cNvPr id="14348" name="Line 12"/>
            <p:cNvSpPr>
              <a:spLocks noChangeShapeType="1"/>
            </p:cNvSpPr>
            <p:nvPr/>
          </p:nvSpPr>
          <p:spPr bwMode="auto">
            <a:xfrm>
              <a:off x="2428"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349" name="Rectangle 13"/>
            <p:cNvSpPr>
              <a:spLocks noChangeArrowheads="1"/>
            </p:cNvSpPr>
            <p:nvPr/>
          </p:nvSpPr>
          <p:spPr bwMode="auto">
            <a:xfrm>
              <a:off x="2732" y="264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dirty="0"/>
                <a:t>=</a:t>
              </a:r>
            </a:p>
          </p:txBody>
        </p:sp>
        <p:sp>
          <p:nvSpPr>
            <p:cNvPr id="14350" name="Rectangle 14"/>
            <p:cNvSpPr>
              <a:spLocks noChangeArrowheads="1"/>
            </p:cNvSpPr>
            <p:nvPr/>
          </p:nvSpPr>
          <p:spPr bwMode="auto">
            <a:xfrm>
              <a:off x="2972" y="2496"/>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2</a:t>
              </a:r>
            </a:p>
          </p:txBody>
        </p:sp>
        <p:sp>
          <p:nvSpPr>
            <p:cNvPr id="14351" name="Rectangle 15"/>
            <p:cNvSpPr>
              <a:spLocks noChangeArrowheads="1"/>
            </p:cNvSpPr>
            <p:nvPr/>
          </p:nvSpPr>
          <p:spPr bwMode="auto">
            <a:xfrm>
              <a:off x="2972" y="2784"/>
              <a:ext cx="28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1</a:t>
              </a:r>
            </a:p>
          </p:txBody>
        </p:sp>
        <p:sp>
          <p:nvSpPr>
            <p:cNvPr id="14352" name="Line 16"/>
            <p:cNvSpPr>
              <a:spLocks noChangeShapeType="1"/>
            </p:cNvSpPr>
            <p:nvPr/>
          </p:nvSpPr>
          <p:spPr bwMode="auto">
            <a:xfrm>
              <a:off x="2924" y="2784"/>
              <a:ext cx="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353" name="Rectangle 17"/>
            <p:cNvSpPr>
              <a:spLocks noChangeArrowheads="1"/>
            </p:cNvSpPr>
            <p:nvPr/>
          </p:nvSpPr>
          <p:spPr bwMode="auto">
            <a:xfrm>
              <a:off x="3208" y="2544"/>
              <a:ext cx="672" cy="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1pPr>
              <a:lvl2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2pPr>
              <a:lvl3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3pPr>
              <a:lvl4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4pPr>
              <a:lvl5pPr>
                <a:spcBef>
                  <a:spcPts val="700"/>
                </a:spcBef>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ts val="70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sz="2800">
                  <a:solidFill>
                    <a:srgbClr val="000000"/>
                  </a:solidFill>
                  <a:latin typeface="Arial" panose="020B0604020202020204" pitchFamily="34" charset="0"/>
                  <a:ea typeface="ＭＳ Ｐゴシック" panose="020B0600070205080204" pitchFamily="34" charset="-128"/>
                </a:defRPr>
              </a:lvl9pPr>
            </a:lstStyle>
            <a:p>
              <a:pPr eaLnBrk="1" hangingPunct="1"/>
              <a:r>
                <a:rPr lang="en-US" altLang="en-US" sz="2300" i="0" dirty="0"/>
                <a:t>=  </a:t>
              </a:r>
              <a:r>
                <a:rPr lang="en-US" altLang="en-US" sz="3600" i="0" dirty="0">
                  <a:solidFill>
                    <a:srgbClr val="00B050"/>
                  </a:solidFill>
                </a:rPr>
                <a:t>2:1</a:t>
              </a:r>
            </a:p>
          </p:txBody>
        </p:sp>
      </p:grpSp>
      <p:sp>
        <p:nvSpPr>
          <p:cNvPr id="2" name="Rectangle 1"/>
          <p:cNvSpPr/>
          <p:nvPr/>
        </p:nvSpPr>
        <p:spPr>
          <a:xfrm>
            <a:off x="1065034" y="4468922"/>
            <a:ext cx="7729133" cy="2118529"/>
          </a:xfrm>
          <a:prstGeom prst="rect">
            <a:avLst/>
          </a:prstGeom>
        </p:spPr>
        <p:txBody>
          <a:bodyPr wrap="square">
            <a:spAutoFit/>
          </a:bodyPr>
          <a:lstStyle/>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altLang="en-US" sz="2400" dirty="0">
                <a:solidFill>
                  <a:srgbClr val="00B050"/>
                </a:solidFill>
              </a:rPr>
              <a:t>The ratio of the mass of oxygen in the two compounds is exactly 2:1 meaning that one molecule has 2 times the oxygen by mass. This is Multiple Proportions.</a:t>
            </a:r>
          </a:p>
          <a:p>
            <a:pPr algn="ct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r>
              <a:rPr lang="en-US" sz="2400" dirty="0"/>
              <a:t>H</a:t>
            </a:r>
            <a:r>
              <a:rPr lang="en-US" sz="2400" baseline="-25000" dirty="0"/>
              <a:t>2</a:t>
            </a:r>
            <a:r>
              <a:rPr lang="en-US" sz="2400" dirty="0"/>
              <a:t>O and  H</a:t>
            </a:r>
            <a:r>
              <a:rPr lang="en-US" sz="2400" baseline="-25000" dirty="0"/>
              <a:t>2</a:t>
            </a:r>
            <a:r>
              <a:rPr lang="en-US" sz="2400" dirty="0"/>
              <a:t>O</a:t>
            </a:r>
            <a:r>
              <a:rPr lang="en-US" sz="2400" baseline="-25000" dirty="0"/>
              <a:t>2</a:t>
            </a:r>
            <a:endParaRPr lang="en-US" sz="2400" dirty="0">
              <a:latin typeface="Times New Roman"/>
              <a:ea typeface="Times New Roman"/>
            </a:endParaRPr>
          </a:p>
          <a:p>
            <a:pPr>
              <a:spcBef>
                <a:spcPts val="700"/>
              </a:spcBef>
              <a:tabLst>
                <a:tab pos="565094" algn="l"/>
                <a:tab pos="1471772" algn="l"/>
                <a:tab pos="2378446" algn="l"/>
                <a:tab pos="3285120" algn="l"/>
                <a:tab pos="4191796" algn="l"/>
                <a:tab pos="5098469" algn="l"/>
                <a:tab pos="6005143" algn="l"/>
                <a:tab pos="6911821" algn="l"/>
                <a:tab pos="7818497" algn="l"/>
                <a:tab pos="8725169" algn="l"/>
                <a:tab pos="9631842" algn="l"/>
              </a:tabLst>
            </a:pPr>
            <a:endParaRPr lang="en-US" altLang="en-US" sz="2400" dirty="0">
              <a:solidFill>
                <a:srgbClr val="00B050"/>
              </a:solidFill>
            </a:endParaRPr>
          </a:p>
        </p:txBody>
      </p:sp>
      <p:sp>
        <p:nvSpPr>
          <p:cNvPr id="19" name="Title 1"/>
          <p:cNvSpPr txBox="1">
            <a:spLocks/>
          </p:cNvSpPr>
          <p:nvPr/>
        </p:nvSpPr>
        <p:spPr bwMode="auto">
          <a:xfrm>
            <a:off x="685800" y="0"/>
            <a:ext cx="783156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662" tIns="45331" rIns="90662" bIns="45331" numCol="1" anchor="ctr" anchorCtr="0" compatLnSpc="1">
            <a:prstTxWarp prst="textNoShape">
              <a:avLst/>
            </a:prstTxWarp>
          </a:bodyPr>
          <a:lstStyle>
            <a:lvl1pPr algn="l" rtl="0" fontAlgn="base">
              <a:spcBef>
                <a:spcPct val="0"/>
              </a:spcBef>
              <a:spcAft>
                <a:spcPct val="0"/>
              </a:spcAft>
              <a:defRPr sz="2300" kern="1200">
                <a:solidFill>
                  <a:srgbClr val="D13426"/>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2pPr>
            <a:lvl3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3pPr>
            <a:lvl4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4pPr>
            <a:lvl5pPr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5pPr>
            <a:lvl6pPr marL="45334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6pPr>
            <a:lvl7pPr marL="906686"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7pPr>
            <a:lvl8pPr marL="1360020"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8pPr>
            <a:lvl9pPr marL="1813364" algn="l" rtl="0" fontAlgn="base">
              <a:spcBef>
                <a:spcPct val="0"/>
              </a:spcBef>
              <a:spcAft>
                <a:spcPct val="0"/>
              </a:spcAft>
              <a:defRPr sz="2300">
                <a:solidFill>
                  <a:srgbClr val="D13426"/>
                </a:solidFill>
                <a:effectLst>
                  <a:outerShdw blurRad="38100" dist="38100" dir="2700000" algn="tl">
                    <a:srgbClr val="C0C0C0"/>
                  </a:outerShdw>
                </a:effectLst>
                <a:latin typeface="Arial" panose="020B0604020202020204" pitchFamily="34" charset="0"/>
                <a:ea typeface="ＭＳ Ｐゴシック" panose="020B0600070205080204" pitchFamily="34" charset="-128"/>
              </a:defRPr>
            </a:lvl9pPr>
          </a:lstStyle>
          <a:p>
            <a:pPr algn="ctr" eaLnBrk="1" hangingPunct="1"/>
            <a:r>
              <a:rPr lang="en-US" i="0" dirty="0">
                <a:solidFill>
                  <a:srgbClr val="FFC000"/>
                </a:solidFill>
              </a:rPr>
              <a:t>Laws of Definite &amp; Multiple Proportion Application</a:t>
            </a:r>
          </a:p>
        </p:txBody>
      </p:sp>
    </p:spTree>
    <p:extLst>
      <p:ext uri="{BB962C8B-B14F-4D97-AF65-F5344CB8AC3E}">
        <p14:creationId xmlns:p14="http://schemas.microsoft.com/office/powerpoint/2010/main" val="7080873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7">
                                            <p:txEl>
                                              <p:pRg st="2" end="2"/>
                                            </p:txEl>
                                          </p:spTgt>
                                        </p:tgtEl>
                                        <p:attrNameLst>
                                          <p:attrName>style.visibility</p:attrName>
                                        </p:attrNameLst>
                                      </p:cBhvr>
                                      <p:to>
                                        <p:strVal val="visible"/>
                                      </p:to>
                                    </p:set>
                                    <p:animEffect transition="in" filter="fade">
                                      <p:cBhvr>
                                        <p:cTn id="7" dur="500"/>
                                        <p:tgtEl>
                                          <p:spTgt spid="1433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54"/>
                                        </p:tgtEl>
                                        <p:attrNameLst>
                                          <p:attrName>style.visibility</p:attrName>
                                        </p:attrNameLst>
                                      </p:cBhvr>
                                      <p:to>
                                        <p:strVal val="visible"/>
                                      </p:to>
                                    </p:set>
                                    <p:animEffect transition="in" filter="fade">
                                      <p:cBhvr>
                                        <p:cTn id="12" dur="500"/>
                                        <p:tgtEl>
                                          <p:spTgt spid="143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11EC-B9E4-4849-9D44-38FC4854A1F4}"/>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CCBA5F12-981B-415A-BB9E-C3293F6D0247}"/>
              </a:ext>
            </a:extLst>
          </p:cNvPr>
          <p:cNvSpPr>
            <a:spLocks noGrp="1"/>
          </p:cNvSpPr>
          <p:nvPr>
            <p:ph sz="quarter" idx="15"/>
          </p:nvPr>
        </p:nvSpPr>
        <p:spPr/>
        <p:txBody>
          <a:bodyPr/>
          <a:lstStyle/>
          <a:p>
            <a:endParaRPr lang="en-US" dirty="0"/>
          </a:p>
        </p:txBody>
      </p:sp>
      <p:pic>
        <p:nvPicPr>
          <p:cNvPr id="6" name="Content Placeholder 5">
            <a:extLst>
              <a:ext uri="{FF2B5EF4-FFF2-40B4-BE49-F238E27FC236}">
                <a16:creationId xmlns:a16="http://schemas.microsoft.com/office/drawing/2014/main" id="{0B1209D8-1D3D-4F4B-83A1-1E56CD3FFB38}"/>
              </a:ext>
            </a:extLst>
          </p:cNvPr>
          <p:cNvPicPr>
            <a:picLocks noGrp="1" noChangeAspect="1"/>
          </p:cNvPicPr>
          <p:nvPr>
            <p:ph sz="quarter" idx="16"/>
          </p:nvPr>
        </p:nvPicPr>
        <p:blipFill>
          <a:blip r:embed="rId2"/>
          <a:stretch>
            <a:fillRect/>
          </a:stretch>
        </p:blipFill>
        <p:spPr>
          <a:xfrm>
            <a:off x="0" y="16445"/>
            <a:ext cx="9143990" cy="6742792"/>
          </a:xfrm>
          <a:prstGeom prst="rect">
            <a:avLst/>
          </a:prstGeom>
        </p:spPr>
      </p:pic>
    </p:spTree>
    <p:extLst>
      <p:ext uri="{BB962C8B-B14F-4D97-AF65-F5344CB8AC3E}">
        <p14:creationId xmlns:p14="http://schemas.microsoft.com/office/powerpoint/2010/main" val="3433596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5435F-BBD3-477F-A3D9-3555A64D0C78}"/>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4EBF4F1D-3B18-497F-97AC-897803E904DB}"/>
              </a:ext>
            </a:extLst>
          </p:cNvPr>
          <p:cNvSpPr>
            <a:spLocks noGrp="1"/>
          </p:cNvSpPr>
          <p:nvPr>
            <p:ph sz="quarter" idx="15"/>
          </p:nvPr>
        </p:nvSpPr>
        <p:spPr/>
        <p:txBody>
          <a:bodyPr/>
          <a:lstStyle/>
          <a:p>
            <a:endParaRPr lang="en-US" dirty="0"/>
          </a:p>
        </p:txBody>
      </p:sp>
      <p:pic>
        <p:nvPicPr>
          <p:cNvPr id="6" name="Content Placeholder 5">
            <a:extLst>
              <a:ext uri="{FF2B5EF4-FFF2-40B4-BE49-F238E27FC236}">
                <a16:creationId xmlns:a16="http://schemas.microsoft.com/office/drawing/2014/main" id="{933CCF78-97B1-4E4F-BBF5-93C7D823A731}"/>
              </a:ext>
            </a:extLst>
          </p:cNvPr>
          <p:cNvPicPr>
            <a:picLocks noGrp="1" noChangeAspect="1"/>
          </p:cNvPicPr>
          <p:nvPr>
            <p:ph sz="quarter" idx="16"/>
          </p:nvPr>
        </p:nvPicPr>
        <p:blipFill>
          <a:blip r:embed="rId2"/>
          <a:stretch>
            <a:fillRect/>
          </a:stretch>
        </p:blipFill>
        <p:spPr>
          <a:xfrm>
            <a:off x="0" y="-10"/>
            <a:ext cx="9116281" cy="6843885"/>
          </a:xfrm>
          <a:prstGeom prst="rect">
            <a:avLst/>
          </a:prstGeom>
        </p:spPr>
      </p:pic>
    </p:spTree>
    <p:extLst>
      <p:ext uri="{BB962C8B-B14F-4D97-AF65-F5344CB8AC3E}">
        <p14:creationId xmlns:p14="http://schemas.microsoft.com/office/powerpoint/2010/main" val="38884950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7928-2817-486F-8C77-DB479305535A}"/>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2F907757-862A-4938-ABE4-9A9BC202CFA6}"/>
              </a:ext>
            </a:extLst>
          </p:cNvPr>
          <p:cNvSpPr>
            <a:spLocks noGrp="1"/>
          </p:cNvSpPr>
          <p:nvPr>
            <p:ph sz="quarter" idx="15"/>
          </p:nvPr>
        </p:nvSpPr>
        <p:spPr/>
        <p:txBody>
          <a:bodyPr/>
          <a:lstStyle/>
          <a:p>
            <a:endParaRPr lang="en-US" dirty="0"/>
          </a:p>
        </p:txBody>
      </p:sp>
      <p:sp>
        <p:nvSpPr>
          <p:cNvPr id="5" name="Content Placeholder 4">
            <a:extLst>
              <a:ext uri="{FF2B5EF4-FFF2-40B4-BE49-F238E27FC236}">
                <a16:creationId xmlns:a16="http://schemas.microsoft.com/office/drawing/2014/main" id="{39A83406-1211-453D-86A9-8934FBDDB72D}"/>
              </a:ext>
            </a:extLst>
          </p:cNvPr>
          <p:cNvSpPr>
            <a:spLocks noGrp="1"/>
          </p:cNvSpPr>
          <p:nvPr>
            <p:ph sz="quarter" idx="16"/>
          </p:nvPr>
        </p:nvSpPr>
        <p:spPr/>
        <p:txBody>
          <a:bodyPr/>
          <a:lstStyle/>
          <a:p>
            <a:endParaRPr lang="en-US" dirty="0"/>
          </a:p>
        </p:txBody>
      </p:sp>
      <p:pic>
        <p:nvPicPr>
          <p:cNvPr id="6" name="Picture 5">
            <a:extLst>
              <a:ext uri="{FF2B5EF4-FFF2-40B4-BE49-F238E27FC236}">
                <a16:creationId xmlns:a16="http://schemas.microsoft.com/office/drawing/2014/main" id="{D0AD6E68-1CB0-44EC-B2F8-29B8A3FB1668}"/>
              </a:ext>
            </a:extLst>
          </p:cNvPr>
          <p:cNvPicPr>
            <a:picLocks noChangeAspect="1"/>
          </p:cNvPicPr>
          <p:nvPr/>
        </p:nvPicPr>
        <p:blipFill>
          <a:blip r:embed="rId2"/>
          <a:stretch>
            <a:fillRect/>
          </a:stretch>
        </p:blipFill>
        <p:spPr>
          <a:xfrm>
            <a:off x="0" y="-56677"/>
            <a:ext cx="9144000" cy="6971354"/>
          </a:xfrm>
          <a:prstGeom prst="rect">
            <a:avLst/>
          </a:prstGeom>
        </p:spPr>
      </p:pic>
    </p:spTree>
    <p:extLst>
      <p:ext uri="{BB962C8B-B14F-4D97-AF65-F5344CB8AC3E}">
        <p14:creationId xmlns:p14="http://schemas.microsoft.com/office/powerpoint/2010/main" val="33481239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08FFC-9DC1-4FBF-8FE3-8AD0F107D520}"/>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3367027E-3F83-45C7-9016-83DF8DC60B2F}"/>
              </a:ext>
            </a:extLst>
          </p:cNvPr>
          <p:cNvSpPr>
            <a:spLocks noGrp="1"/>
          </p:cNvSpPr>
          <p:nvPr>
            <p:ph sz="quarter" idx="15"/>
          </p:nvPr>
        </p:nvSpPr>
        <p:spPr/>
        <p:txBody>
          <a:bodyPr/>
          <a:lstStyle/>
          <a:p>
            <a:endParaRPr lang="en-US" dirty="0"/>
          </a:p>
        </p:txBody>
      </p:sp>
      <p:sp>
        <p:nvSpPr>
          <p:cNvPr id="5" name="Content Placeholder 4">
            <a:extLst>
              <a:ext uri="{FF2B5EF4-FFF2-40B4-BE49-F238E27FC236}">
                <a16:creationId xmlns:a16="http://schemas.microsoft.com/office/drawing/2014/main" id="{2A46EE47-A292-46B3-A008-039B3778B3A5}"/>
              </a:ext>
            </a:extLst>
          </p:cNvPr>
          <p:cNvSpPr>
            <a:spLocks noGrp="1"/>
          </p:cNvSpPr>
          <p:nvPr>
            <p:ph sz="quarter" idx="16"/>
          </p:nvPr>
        </p:nvSpPr>
        <p:spPr/>
        <p:txBody>
          <a:bodyPr/>
          <a:lstStyle/>
          <a:p>
            <a:endParaRPr lang="en-US" dirty="0"/>
          </a:p>
        </p:txBody>
      </p:sp>
      <p:pic>
        <p:nvPicPr>
          <p:cNvPr id="6" name="Picture 5">
            <a:extLst>
              <a:ext uri="{FF2B5EF4-FFF2-40B4-BE49-F238E27FC236}">
                <a16:creationId xmlns:a16="http://schemas.microsoft.com/office/drawing/2014/main" id="{F654AD9D-945F-4607-8CEF-08160A5F8276}"/>
              </a:ext>
            </a:extLst>
          </p:cNvPr>
          <p:cNvPicPr>
            <a:picLocks noChangeAspect="1"/>
          </p:cNvPicPr>
          <p:nvPr/>
        </p:nvPicPr>
        <p:blipFill>
          <a:blip r:embed="rId2"/>
          <a:stretch>
            <a:fillRect/>
          </a:stretch>
        </p:blipFill>
        <p:spPr>
          <a:xfrm>
            <a:off x="-1" y="0"/>
            <a:ext cx="9099119" cy="5943600"/>
          </a:xfrm>
          <a:prstGeom prst="rect">
            <a:avLst/>
          </a:prstGeom>
        </p:spPr>
      </p:pic>
    </p:spTree>
    <p:extLst>
      <p:ext uri="{BB962C8B-B14F-4D97-AF65-F5344CB8AC3E}">
        <p14:creationId xmlns:p14="http://schemas.microsoft.com/office/powerpoint/2010/main" val="348021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	What Is the Method for Naming Acids &amp; Bases? </a:t>
            </a:r>
          </a:p>
        </p:txBody>
      </p:sp>
      <p:pic>
        <p:nvPicPr>
          <p:cNvPr id="7" name="Picture 6" descr="lesson_question-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678" y="261938"/>
            <a:ext cx="881636" cy="9525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5891" y="1371600"/>
            <a:ext cx="3088110" cy="54864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155" y="1905000"/>
            <a:ext cx="4530736" cy="4103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658" y="2761441"/>
            <a:ext cx="1367497" cy="270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83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type="body" sz="quarter" idx="12"/>
          </p:nvPr>
        </p:nvSpPr>
        <p:spPr/>
        <p:txBody>
          <a:bodyPr lIns="182377" tIns="91187">
            <a:normAutofit/>
          </a:bodyPr>
          <a:lstStyle/>
          <a:p>
            <a:pPr algn="ctr"/>
            <a:r>
              <a:rPr lang="en-US" b="1" dirty="0">
                <a:solidFill>
                  <a:srgbClr val="5B8F22"/>
                </a:solidFill>
              </a:rPr>
              <a:t>Acids:</a:t>
            </a:r>
            <a:endParaRPr lang="en-US" dirty="0"/>
          </a:p>
          <a:p>
            <a:pPr lvl="1"/>
            <a:r>
              <a:rPr lang="en-US" dirty="0">
                <a:solidFill>
                  <a:srgbClr val="0070C0"/>
                </a:solidFill>
              </a:rPr>
              <a:t>Increase concentration of H</a:t>
            </a:r>
            <a:r>
              <a:rPr lang="en-US" baseline="30000" dirty="0">
                <a:solidFill>
                  <a:srgbClr val="0070C0"/>
                </a:solidFill>
              </a:rPr>
              <a:t>+</a:t>
            </a:r>
            <a:r>
              <a:rPr lang="en-US" dirty="0">
                <a:solidFill>
                  <a:srgbClr val="0070C0"/>
                </a:solidFill>
              </a:rPr>
              <a:t> ions in </a:t>
            </a:r>
            <a:r>
              <a:rPr lang="en-US" dirty="0">
                <a:solidFill>
                  <a:srgbClr val="FF0000"/>
                </a:solidFill>
                <a:effectLst>
                  <a:outerShdw blurRad="38100" dist="38100" dir="2700000" algn="tl">
                    <a:srgbClr val="000000">
                      <a:alpha val="43137"/>
                    </a:srgbClr>
                  </a:outerShdw>
                </a:effectLst>
              </a:rPr>
              <a:t>aqueous</a:t>
            </a:r>
            <a:r>
              <a:rPr lang="en-US" dirty="0">
                <a:solidFill>
                  <a:srgbClr val="0070C0"/>
                </a:solidFill>
              </a:rPr>
              <a:t> (water) solution.</a:t>
            </a:r>
          </a:p>
          <a:p>
            <a:pPr lvl="1"/>
            <a:r>
              <a:rPr lang="en-US" dirty="0"/>
              <a:t>May be ionic or covalent.</a:t>
            </a:r>
          </a:p>
          <a:p>
            <a:pPr lvl="1"/>
            <a:r>
              <a:rPr lang="en-US" dirty="0">
                <a:solidFill>
                  <a:srgbClr val="0070C0"/>
                </a:solidFill>
              </a:rPr>
              <a:t>Generally contain H atoms bonded to other atoms or to polyatomic ions.</a:t>
            </a:r>
          </a:p>
          <a:p>
            <a:pPr marL="1586" lvl="1" indent="0">
              <a:buNone/>
            </a:pPr>
            <a:r>
              <a:rPr lang="en-US" dirty="0"/>
              <a:t>Properties:</a:t>
            </a:r>
          </a:p>
          <a:p>
            <a:pPr lvl="1"/>
            <a:r>
              <a:rPr lang="en-US" dirty="0">
                <a:solidFill>
                  <a:srgbClr val="FF0000"/>
                </a:solidFill>
              </a:rPr>
              <a:t>Turn blue litmus paper red.</a:t>
            </a:r>
          </a:p>
          <a:p>
            <a:pPr lvl="1"/>
            <a:r>
              <a:rPr lang="en-US" dirty="0">
                <a:solidFill>
                  <a:srgbClr val="0070C0"/>
                </a:solidFill>
              </a:rPr>
              <a:t>Taste sour.</a:t>
            </a:r>
          </a:p>
          <a:p>
            <a:endParaRPr lang="en-US" dirty="0"/>
          </a:p>
        </p:txBody>
      </p:sp>
      <p:sp>
        <p:nvSpPr>
          <p:cNvPr id="10" name="Content Placeholder 9"/>
          <p:cNvSpPr>
            <a:spLocks noGrp="1"/>
          </p:cNvSpPr>
          <p:nvPr>
            <p:ph sz="quarter" idx="13"/>
          </p:nvPr>
        </p:nvSpPr>
        <p:spPr>
          <a:xfrm>
            <a:off x="4419599" y="1377155"/>
            <a:ext cx="4724401" cy="5480845"/>
          </a:xfrm>
        </p:spPr>
        <p:txBody>
          <a:bodyPr lIns="182377" tIns="91187">
            <a:normAutofit/>
          </a:bodyPr>
          <a:lstStyle/>
          <a:p>
            <a:pPr algn="ctr"/>
            <a:r>
              <a:rPr lang="en-US" b="1" dirty="0">
                <a:solidFill>
                  <a:srgbClr val="5B8F22"/>
                </a:solidFill>
              </a:rPr>
              <a:t>Bases:</a:t>
            </a:r>
            <a:endParaRPr lang="en-US" dirty="0"/>
          </a:p>
          <a:p>
            <a:pPr lvl="1"/>
            <a:r>
              <a:rPr lang="en-US" dirty="0"/>
              <a:t>Increase concentration of (OH)</a:t>
            </a:r>
            <a:r>
              <a:rPr lang="en-US" baseline="30000" dirty="0"/>
              <a:t>–</a:t>
            </a:r>
            <a:r>
              <a:rPr lang="en-US" dirty="0"/>
              <a:t> ions in </a:t>
            </a:r>
            <a:r>
              <a:rPr lang="en-US" dirty="0">
                <a:solidFill>
                  <a:srgbClr val="00B050"/>
                </a:solidFill>
                <a:effectLst>
                  <a:outerShdw blurRad="38100" dist="38100" dir="2700000" algn="tl">
                    <a:srgbClr val="000000">
                      <a:alpha val="43137"/>
                    </a:srgbClr>
                  </a:outerShdw>
                </a:effectLst>
              </a:rPr>
              <a:t>aqueous</a:t>
            </a:r>
            <a:r>
              <a:rPr lang="en-US" dirty="0"/>
              <a:t> solution.</a:t>
            </a:r>
          </a:p>
          <a:p>
            <a:pPr lvl="1"/>
            <a:r>
              <a:rPr lang="en-US" dirty="0">
                <a:solidFill>
                  <a:srgbClr val="FF0000"/>
                </a:solidFill>
              </a:rPr>
              <a:t>Ionic bases contain OH</a:t>
            </a:r>
            <a:r>
              <a:rPr lang="en-US" baseline="30000" dirty="0">
                <a:solidFill>
                  <a:srgbClr val="FF0000"/>
                </a:solidFill>
              </a:rPr>
              <a:t>–</a:t>
            </a:r>
            <a:r>
              <a:rPr lang="en-US" dirty="0">
                <a:solidFill>
                  <a:srgbClr val="FF0000"/>
                </a:solidFill>
              </a:rPr>
              <a:t> in formula.</a:t>
            </a:r>
          </a:p>
          <a:p>
            <a:pPr marL="1586" lvl="1" indent="0">
              <a:buNone/>
            </a:pPr>
            <a:r>
              <a:rPr lang="en-US" dirty="0"/>
              <a:t>Properties:</a:t>
            </a:r>
          </a:p>
          <a:p>
            <a:pPr lvl="1"/>
            <a:r>
              <a:rPr lang="en-US" dirty="0">
                <a:solidFill>
                  <a:srgbClr val="0070C0"/>
                </a:solidFill>
              </a:rPr>
              <a:t>Turn red litmus paper blue.</a:t>
            </a:r>
          </a:p>
          <a:p>
            <a:pPr lvl="1"/>
            <a:r>
              <a:rPr lang="en-US" dirty="0">
                <a:solidFill>
                  <a:srgbClr val="FF0000"/>
                </a:solidFill>
              </a:rPr>
              <a:t>Feel slippery or soapy.</a:t>
            </a:r>
          </a:p>
        </p:txBody>
      </p:sp>
      <p:sp>
        <p:nvSpPr>
          <p:cNvPr id="6" name="Title 5"/>
          <p:cNvSpPr>
            <a:spLocks noGrp="1"/>
          </p:cNvSpPr>
          <p:nvPr>
            <p:ph type="title"/>
          </p:nvPr>
        </p:nvSpPr>
        <p:spPr>
          <a:xfrm>
            <a:off x="6" y="0"/>
            <a:ext cx="9143994" cy="1371600"/>
          </a:xfrm>
        </p:spPr>
        <p:txBody>
          <a:bodyPr/>
          <a:lstStyle/>
          <a:p>
            <a:r>
              <a:rPr lang="en-US" dirty="0"/>
              <a:t>Acids and Bases (overview of theory)</a:t>
            </a:r>
          </a:p>
        </p:txBody>
      </p:sp>
    </p:spTree>
    <p:extLst>
      <p:ext uri="{BB962C8B-B14F-4D97-AF65-F5344CB8AC3E}">
        <p14:creationId xmlns:p14="http://schemas.microsoft.com/office/powerpoint/2010/main" val="200039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500"/>
                                        <p:tgtEl>
                                          <p:spTgt spid="1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Effect transition="in" filter="fade">
                                      <p:cBhvr>
                                        <p:cTn id="37" dur="500"/>
                                        <p:tgtEl>
                                          <p:spTgt spid="1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fade">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fade">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fade">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fade">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fade">
                                      <p:cBhvr>
                                        <p:cTn id="62" dur="500"/>
                                        <p:tgtEl>
                                          <p:spTgt spid="1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Effect transition="in" filter="fade">
                                      <p:cBhvr>
                                        <p:cTn id="6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0"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5165744" y="2554321"/>
            <a:ext cx="183159" cy="4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endParaRPr lang="en-US" altLang="en-US" dirty="0">
              <a:solidFill>
                <a:srgbClr val="000000"/>
              </a:solidFill>
            </a:endParaRPr>
          </a:p>
        </p:txBody>
      </p:sp>
      <p:sp>
        <p:nvSpPr>
          <p:cNvPr id="5" name="Content Placeholder 1"/>
          <p:cNvSpPr>
            <a:spLocks noGrp="1"/>
          </p:cNvSpPr>
          <p:nvPr>
            <p:ph idx="1"/>
          </p:nvPr>
        </p:nvSpPr>
        <p:spPr>
          <a:xfrm>
            <a:off x="0" y="914400"/>
            <a:ext cx="9143998" cy="2667000"/>
          </a:xfrm>
        </p:spPr>
        <p:txBody>
          <a:bodyPr>
            <a:noAutofit/>
          </a:bodyPr>
          <a:lstStyle/>
          <a:p>
            <a:pPr marL="0" indent="0">
              <a:buNone/>
            </a:pPr>
            <a:r>
              <a:rPr lang="en-US" sz="2600" dirty="0"/>
              <a:t>The simplest acids contain Hydrogen and we call these </a:t>
            </a:r>
            <a:r>
              <a:rPr lang="en-US" sz="2600" b="1" dirty="0">
                <a:solidFill>
                  <a:srgbClr val="5B8F22"/>
                </a:solidFill>
              </a:rPr>
              <a:t>binary</a:t>
            </a:r>
            <a:r>
              <a:rPr lang="en-US" sz="2600" dirty="0">
                <a:solidFill>
                  <a:srgbClr val="5B8F22"/>
                </a:solidFill>
              </a:rPr>
              <a:t> </a:t>
            </a:r>
            <a:r>
              <a:rPr lang="en-US" sz="2600" dirty="0"/>
              <a:t>acids (example: HCl) which contains only 2 elements.</a:t>
            </a:r>
          </a:p>
          <a:p>
            <a:pPr marL="0" lvl="1" indent="0">
              <a:buNone/>
            </a:pPr>
            <a:endParaRPr lang="en-US" sz="800" dirty="0"/>
          </a:p>
          <a:p>
            <a:pPr marL="681038" lvl="0" indent="-231775"/>
            <a:r>
              <a:rPr lang="en-US" sz="2600" dirty="0">
                <a:solidFill>
                  <a:srgbClr val="00B050"/>
                </a:solidFill>
              </a:rPr>
              <a:t>Acids donate an H+ ion in solution.</a:t>
            </a:r>
          </a:p>
          <a:p>
            <a:pPr marL="0" indent="0">
              <a:buNone/>
            </a:pPr>
            <a:endParaRPr lang="en-US" sz="800" dirty="0"/>
          </a:p>
          <a:p>
            <a:pPr marL="0" lvl="1" indent="0">
              <a:buNone/>
            </a:pPr>
            <a:r>
              <a:rPr lang="en-US" sz="2600" dirty="0">
                <a:solidFill>
                  <a:srgbClr val="FF0000"/>
                </a:solidFill>
              </a:rPr>
              <a:t>For Naming, use </a:t>
            </a:r>
            <a:r>
              <a:rPr lang="en-US" sz="2600" dirty="0">
                <a:solidFill>
                  <a:srgbClr val="FF0000"/>
                </a:solidFill>
                <a:sym typeface="Wingdings"/>
              </a:rPr>
              <a:t></a:t>
            </a:r>
            <a:r>
              <a:rPr lang="en-US" sz="2600" dirty="0">
                <a:solidFill>
                  <a:srgbClr val="FF0000"/>
                </a:solidFill>
              </a:rPr>
              <a:t>  “hydro _____ ic acid"</a:t>
            </a:r>
          </a:p>
          <a:p>
            <a:pPr marL="0" indent="0">
              <a:buNone/>
            </a:pPr>
            <a:endParaRPr lang="en-US" sz="800" dirty="0"/>
          </a:p>
          <a:p>
            <a:pPr lvl="1"/>
            <a:r>
              <a:rPr lang="en-US" sz="2000" dirty="0"/>
              <a:t>Start with </a:t>
            </a:r>
            <a:r>
              <a:rPr lang="en-US" sz="2000" i="1" dirty="0"/>
              <a:t>hydro-</a:t>
            </a:r>
            <a:r>
              <a:rPr lang="en-US" sz="2000" dirty="0"/>
              <a:t> to indicate H</a:t>
            </a:r>
          </a:p>
          <a:p>
            <a:pPr lvl="1"/>
            <a:r>
              <a:rPr lang="en-US" sz="2000" dirty="0"/>
              <a:t>Add the root of the nonmetal</a:t>
            </a:r>
          </a:p>
          <a:p>
            <a:pPr lvl="1"/>
            <a:r>
              <a:rPr lang="en-US" sz="2000" dirty="0"/>
              <a:t>Add </a:t>
            </a:r>
            <a:r>
              <a:rPr lang="en-US" sz="2000" i="1" dirty="0"/>
              <a:t>-ic</a:t>
            </a:r>
            <a:endParaRPr lang="en-US" sz="2000" dirty="0"/>
          </a:p>
        </p:txBody>
      </p:sp>
      <p:sp>
        <p:nvSpPr>
          <p:cNvPr id="6" name="Rectangle 3"/>
          <p:cNvSpPr>
            <a:spLocks noGrp="1" noChangeArrowheads="1"/>
          </p:cNvSpPr>
          <p:nvPr>
            <p:ph type="title"/>
          </p:nvPr>
        </p:nvSpPr>
        <p:spPr>
          <a:xfrm>
            <a:off x="2286000" y="0"/>
            <a:ext cx="5105400" cy="990600"/>
          </a:xfrm>
        </p:spPr>
        <p:txBody>
          <a:bodyPr/>
          <a:lstStyle/>
          <a:p>
            <a:r>
              <a:rPr lang="en-US" altLang="en-US" sz="3600" dirty="0">
                <a:solidFill>
                  <a:srgbClr val="FFFF00"/>
                </a:solidFill>
              </a:rPr>
              <a:t>Naming Binary Acids</a:t>
            </a:r>
          </a:p>
        </p:txBody>
      </p:sp>
      <p:graphicFrame>
        <p:nvGraphicFramePr>
          <p:cNvPr id="2" name="Table 1"/>
          <p:cNvGraphicFramePr>
            <a:graphicFrameLocks noGrp="1"/>
          </p:cNvGraphicFramePr>
          <p:nvPr>
            <p:extLst>
              <p:ext uri="{D42A27DB-BD31-4B8C-83A1-F6EECF244321}">
                <p14:modId xmlns:p14="http://schemas.microsoft.com/office/powerpoint/2010/main" val="1631394431"/>
              </p:ext>
            </p:extLst>
          </p:nvPr>
        </p:nvGraphicFramePr>
        <p:xfrm>
          <a:off x="2285999" y="4114800"/>
          <a:ext cx="6172201" cy="2514600"/>
        </p:xfrm>
        <a:graphic>
          <a:graphicData uri="http://schemas.openxmlformats.org/drawingml/2006/table">
            <a:tbl>
              <a:tblPr>
                <a:tableStyleId>{616DA210-FB5B-4158-B5E0-FEB733F419BA}</a:tableStyleId>
              </a:tblPr>
              <a:tblGrid>
                <a:gridCol w="1252331">
                  <a:extLst>
                    <a:ext uri="{9D8B030D-6E8A-4147-A177-3AD203B41FA5}">
                      <a16:colId xmlns:a16="http://schemas.microsoft.com/office/drawing/2014/main" val="20000"/>
                    </a:ext>
                  </a:extLst>
                </a:gridCol>
                <a:gridCol w="2415209">
                  <a:extLst>
                    <a:ext uri="{9D8B030D-6E8A-4147-A177-3AD203B41FA5}">
                      <a16:colId xmlns:a16="http://schemas.microsoft.com/office/drawing/2014/main" val="20001"/>
                    </a:ext>
                  </a:extLst>
                </a:gridCol>
                <a:gridCol w="2504661">
                  <a:extLst>
                    <a:ext uri="{9D8B030D-6E8A-4147-A177-3AD203B41FA5}">
                      <a16:colId xmlns:a16="http://schemas.microsoft.com/office/drawing/2014/main" val="20002"/>
                    </a:ext>
                  </a:extLst>
                </a:gridCol>
              </a:tblGrid>
              <a:tr h="502920">
                <a:tc>
                  <a:txBody>
                    <a:bodyPr/>
                    <a:lstStyle/>
                    <a:p>
                      <a:pPr marL="0" marR="0" algn="ctr">
                        <a:spcBef>
                          <a:spcPts val="0"/>
                        </a:spcBef>
                        <a:spcAft>
                          <a:spcPts val="0"/>
                        </a:spcAft>
                      </a:pPr>
                      <a:r>
                        <a:rPr lang="en-US" sz="2000" dirty="0">
                          <a:effectLst/>
                        </a:rPr>
                        <a:t>Formula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Solid or Dry gas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Aqueous</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02920">
                <a:tc>
                  <a:txBody>
                    <a:bodyPr/>
                    <a:lstStyle/>
                    <a:p>
                      <a:pPr marL="0" marR="0" algn="ctr">
                        <a:spcBef>
                          <a:spcPts val="0"/>
                        </a:spcBef>
                        <a:spcAft>
                          <a:spcPts val="0"/>
                        </a:spcAft>
                      </a:pPr>
                      <a:r>
                        <a:rPr lang="en-US" sz="2000" dirty="0">
                          <a:effectLst/>
                        </a:rPr>
                        <a:t>HCl</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ndParaRPr>
                    </a:p>
                  </a:txBody>
                  <a:tcPr marL="68580" marR="68580" marT="0" marB="0" anchor="ctr"/>
                </a:tc>
                <a:tc>
                  <a:txBody>
                    <a:bodyPr/>
                    <a:lstStyle/>
                    <a:p>
                      <a:pPr marL="0" marR="0" algn="ctr">
                        <a:spcBef>
                          <a:spcPts val="0"/>
                        </a:spcBef>
                        <a:spcAft>
                          <a:spcPts val="0"/>
                        </a:spcAft>
                      </a:pPr>
                      <a:endParaRPr lang="en-US" sz="2000" b="1" dirty="0">
                        <a:effectLst/>
                        <a:latin typeface="Times New Roman"/>
                      </a:endParaRPr>
                    </a:p>
                  </a:txBody>
                  <a:tcPr marL="68580" marR="68580" marT="0" marB="0" anchor="ctr"/>
                </a:tc>
                <a:extLst>
                  <a:ext uri="{0D108BD9-81ED-4DB2-BD59-A6C34878D82A}">
                    <a16:rowId xmlns:a16="http://schemas.microsoft.com/office/drawing/2014/main" val="10001"/>
                  </a:ext>
                </a:extLst>
              </a:tr>
              <a:tr h="502920">
                <a:tc>
                  <a:txBody>
                    <a:bodyPr/>
                    <a:lstStyle/>
                    <a:p>
                      <a:pPr marL="0" marR="0" algn="ctr">
                        <a:spcBef>
                          <a:spcPts val="0"/>
                        </a:spcBef>
                        <a:spcAft>
                          <a:spcPts val="0"/>
                        </a:spcAft>
                      </a:pPr>
                      <a:r>
                        <a:rPr lang="en-US" sz="2000" dirty="0">
                          <a:effectLst/>
                        </a:rPr>
                        <a:t>HBr</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02920">
                <a:tc>
                  <a:txBody>
                    <a:bodyPr/>
                    <a:lstStyle/>
                    <a:p>
                      <a:pPr marL="0" marR="0" algn="ctr">
                        <a:spcBef>
                          <a:spcPts val="0"/>
                        </a:spcBef>
                        <a:spcAft>
                          <a:spcPts val="0"/>
                        </a:spcAft>
                      </a:pPr>
                      <a:r>
                        <a:rPr lang="en-US" sz="2000" dirty="0">
                          <a:effectLst/>
                        </a:rPr>
                        <a:t>HF</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02920">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4"/>
                  </a:ext>
                </a:extLst>
              </a:tr>
            </a:tbl>
          </a:graphicData>
        </a:graphic>
      </p:graphicFrame>
      <p:pic>
        <p:nvPicPr>
          <p:cNvPr id="7" name="Picture 6" descr="strategy-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77060"/>
            <a:ext cx="1066800" cy="864975"/>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803305"/>
            <a:ext cx="1143000" cy="1256030"/>
          </a:xfrm>
          <a:prstGeom prst="rect">
            <a:avLst/>
          </a:prstGeom>
          <a:noFill/>
          <a:ln>
            <a:noFill/>
          </a:ln>
          <a:effectLst/>
        </p:spPr>
      </p:pic>
    </p:spTree>
    <p:extLst>
      <p:ext uri="{BB962C8B-B14F-4D97-AF65-F5344CB8AC3E}">
        <p14:creationId xmlns:p14="http://schemas.microsoft.com/office/powerpoint/2010/main" val="165630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6" name="Text Box 4"/>
          <p:cNvSpPr txBox="1">
            <a:spLocks noChangeArrowheads="1"/>
          </p:cNvSpPr>
          <p:nvPr/>
        </p:nvSpPr>
        <p:spPr bwMode="auto">
          <a:xfrm>
            <a:off x="5165744" y="2554321"/>
            <a:ext cx="183159" cy="445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662" tIns="45331" rIns="90662" bIns="45331">
            <a:spAutoFit/>
          </a:bodyPr>
          <a:lstStyle/>
          <a:p>
            <a:endParaRPr lang="en-US" altLang="en-US" dirty="0">
              <a:solidFill>
                <a:srgbClr val="000000"/>
              </a:solidFill>
            </a:endParaRPr>
          </a:p>
        </p:txBody>
      </p:sp>
      <p:sp>
        <p:nvSpPr>
          <p:cNvPr id="5" name="Content Placeholder 1"/>
          <p:cNvSpPr>
            <a:spLocks noGrp="1"/>
          </p:cNvSpPr>
          <p:nvPr>
            <p:ph idx="1"/>
          </p:nvPr>
        </p:nvSpPr>
        <p:spPr>
          <a:xfrm>
            <a:off x="0" y="762000"/>
            <a:ext cx="9143998" cy="2667000"/>
          </a:xfrm>
        </p:spPr>
        <p:txBody>
          <a:bodyPr>
            <a:noAutofit/>
          </a:bodyPr>
          <a:lstStyle/>
          <a:p>
            <a:pPr marL="0" indent="0">
              <a:buNone/>
            </a:pPr>
            <a:r>
              <a:rPr lang="en-US" sz="2600" dirty="0"/>
              <a:t>The simplest acids contain Hydrogen and we call these </a:t>
            </a:r>
            <a:r>
              <a:rPr lang="en-US" sz="2600" b="1" dirty="0">
                <a:solidFill>
                  <a:srgbClr val="5B8F22"/>
                </a:solidFill>
              </a:rPr>
              <a:t>binary</a:t>
            </a:r>
            <a:r>
              <a:rPr lang="en-US" sz="2600" dirty="0">
                <a:solidFill>
                  <a:srgbClr val="5B8F22"/>
                </a:solidFill>
              </a:rPr>
              <a:t> </a:t>
            </a:r>
            <a:r>
              <a:rPr lang="en-US" sz="2600" dirty="0"/>
              <a:t>acids (example: HCl) which contains only 2 elements</a:t>
            </a:r>
          </a:p>
          <a:p>
            <a:pPr marL="0" lvl="1" indent="0">
              <a:buNone/>
            </a:pPr>
            <a:endParaRPr lang="en-US" sz="800" dirty="0"/>
          </a:p>
          <a:p>
            <a:pPr marL="681038" lvl="0" indent="-231775"/>
            <a:r>
              <a:rPr lang="en-US" sz="2600" dirty="0">
                <a:solidFill>
                  <a:srgbClr val="00B050"/>
                </a:solidFill>
              </a:rPr>
              <a:t>Acids donate an H+ ion in solution</a:t>
            </a:r>
          </a:p>
          <a:p>
            <a:pPr marL="0" indent="0">
              <a:buNone/>
            </a:pPr>
            <a:endParaRPr lang="en-US" sz="800" dirty="0"/>
          </a:p>
          <a:p>
            <a:pPr marL="0" lvl="1" indent="0">
              <a:buNone/>
            </a:pPr>
            <a:r>
              <a:rPr lang="en-US" sz="2600" dirty="0">
                <a:solidFill>
                  <a:srgbClr val="FF0000"/>
                </a:solidFill>
              </a:rPr>
              <a:t>For Naming, use </a:t>
            </a:r>
            <a:r>
              <a:rPr lang="en-US" sz="2600" dirty="0">
                <a:solidFill>
                  <a:srgbClr val="FF0000"/>
                </a:solidFill>
                <a:sym typeface="Wingdings"/>
              </a:rPr>
              <a:t></a:t>
            </a:r>
            <a:r>
              <a:rPr lang="en-US" sz="2600" dirty="0">
                <a:solidFill>
                  <a:srgbClr val="FF0000"/>
                </a:solidFill>
              </a:rPr>
              <a:t>  “hydro _____ ic” acid (aq)</a:t>
            </a:r>
          </a:p>
          <a:p>
            <a:pPr marL="0" indent="0">
              <a:buNone/>
            </a:pPr>
            <a:endParaRPr lang="en-US" sz="800" dirty="0"/>
          </a:p>
          <a:p>
            <a:pPr lvl="1"/>
            <a:r>
              <a:rPr lang="en-US" sz="2000" dirty="0"/>
              <a:t>Start with </a:t>
            </a:r>
            <a:r>
              <a:rPr lang="en-US" sz="2000" i="1" dirty="0"/>
              <a:t>hydro-</a:t>
            </a:r>
            <a:r>
              <a:rPr lang="en-US" sz="2000" dirty="0"/>
              <a:t> to indicate H</a:t>
            </a:r>
          </a:p>
          <a:p>
            <a:pPr lvl="1"/>
            <a:r>
              <a:rPr lang="en-US" sz="2000" dirty="0"/>
              <a:t>Add the root of the nonmetal</a:t>
            </a:r>
          </a:p>
          <a:p>
            <a:pPr lvl="1"/>
            <a:r>
              <a:rPr lang="en-US" sz="2000" dirty="0"/>
              <a:t>Add </a:t>
            </a:r>
            <a:r>
              <a:rPr lang="en-US" sz="2000" i="1" dirty="0"/>
              <a:t>-ic</a:t>
            </a:r>
            <a:endParaRPr lang="en-US" sz="2000" dirty="0"/>
          </a:p>
        </p:txBody>
      </p:sp>
      <p:sp>
        <p:nvSpPr>
          <p:cNvPr id="6" name="Rectangle 3"/>
          <p:cNvSpPr>
            <a:spLocks noGrp="1" noChangeArrowheads="1"/>
          </p:cNvSpPr>
          <p:nvPr>
            <p:ph type="title"/>
          </p:nvPr>
        </p:nvSpPr>
        <p:spPr>
          <a:xfrm>
            <a:off x="1981200" y="0"/>
            <a:ext cx="5181600" cy="990600"/>
          </a:xfrm>
        </p:spPr>
        <p:txBody>
          <a:bodyPr/>
          <a:lstStyle/>
          <a:p>
            <a:pPr algn="ctr"/>
            <a:r>
              <a:rPr lang="en-US" altLang="en-US" sz="3600" dirty="0">
                <a:solidFill>
                  <a:srgbClr val="FFFF00"/>
                </a:solidFill>
              </a:rPr>
              <a:t>Naming Binary Acids</a:t>
            </a:r>
          </a:p>
        </p:txBody>
      </p:sp>
      <p:graphicFrame>
        <p:nvGraphicFramePr>
          <p:cNvPr id="2" name="Table 1"/>
          <p:cNvGraphicFramePr>
            <a:graphicFrameLocks noGrp="1"/>
          </p:cNvGraphicFramePr>
          <p:nvPr>
            <p:extLst>
              <p:ext uri="{D42A27DB-BD31-4B8C-83A1-F6EECF244321}">
                <p14:modId xmlns:p14="http://schemas.microsoft.com/office/powerpoint/2010/main" val="694111045"/>
              </p:ext>
            </p:extLst>
          </p:nvPr>
        </p:nvGraphicFramePr>
        <p:xfrm>
          <a:off x="2285999" y="3810000"/>
          <a:ext cx="6172201" cy="2941320"/>
        </p:xfrm>
        <a:graphic>
          <a:graphicData uri="http://schemas.openxmlformats.org/drawingml/2006/table">
            <a:tbl>
              <a:tblPr>
                <a:tableStyleId>{616DA210-FB5B-4158-B5E0-FEB733F419BA}</a:tableStyleId>
              </a:tblPr>
              <a:tblGrid>
                <a:gridCol w="1252331">
                  <a:extLst>
                    <a:ext uri="{9D8B030D-6E8A-4147-A177-3AD203B41FA5}">
                      <a16:colId xmlns:a16="http://schemas.microsoft.com/office/drawing/2014/main" val="20000"/>
                    </a:ext>
                  </a:extLst>
                </a:gridCol>
                <a:gridCol w="2415209">
                  <a:extLst>
                    <a:ext uri="{9D8B030D-6E8A-4147-A177-3AD203B41FA5}">
                      <a16:colId xmlns:a16="http://schemas.microsoft.com/office/drawing/2014/main" val="20001"/>
                    </a:ext>
                  </a:extLst>
                </a:gridCol>
                <a:gridCol w="2504661">
                  <a:extLst>
                    <a:ext uri="{9D8B030D-6E8A-4147-A177-3AD203B41FA5}">
                      <a16:colId xmlns:a16="http://schemas.microsoft.com/office/drawing/2014/main" val="20002"/>
                    </a:ext>
                  </a:extLst>
                </a:gridCol>
              </a:tblGrid>
              <a:tr h="502920">
                <a:tc>
                  <a:txBody>
                    <a:bodyPr/>
                    <a:lstStyle/>
                    <a:p>
                      <a:pPr marL="0" marR="0" algn="ctr">
                        <a:spcBef>
                          <a:spcPts val="0"/>
                        </a:spcBef>
                        <a:spcAft>
                          <a:spcPts val="0"/>
                        </a:spcAft>
                      </a:pPr>
                      <a:r>
                        <a:rPr lang="en-US" sz="2000" dirty="0">
                          <a:effectLst/>
                        </a:rPr>
                        <a:t>Formula</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Solid or Dry gas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Aqueous</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502920">
                <a:tc>
                  <a:txBody>
                    <a:bodyPr/>
                    <a:lstStyle/>
                    <a:p>
                      <a:pPr marL="0" marR="0" algn="ctr">
                        <a:spcBef>
                          <a:spcPts val="0"/>
                        </a:spcBef>
                        <a:spcAft>
                          <a:spcPts val="0"/>
                        </a:spcAft>
                      </a:pPr>
                      <a:r>
                        <a:rPr lang="en-US" sz="2000" dirty="0">
                          <a:effectLst/>
                        </a:rPr>
                        <a:t>HCl</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Chloride</a:t>
                      </a:r>
                      <a:endParaRPr lang="en-US" sz="2000" b="1" dirty="0">
                        <a:effectLst/>
                        <a:latin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Hydrochloric acid </a:t>
                      </a:r>
                      <a:r>
                        <a:rPr lang="en-US" sz="2000" dirty="0">
                          <a:effectLst/>
                        </a:rPr>
                        <a:t>HCl aq</a:t>
                      </a:r>
                      <a:endParaRPr lang="en-US" sz="2000" b="1" dirty="0">
                        <a:effectLst/>
                        <a:latin typeface="Times New Roman"/>
                      </a:endParaRPr>
                    </a:p>
                  </a:txBody>
                  <a:tcPr marL="68580" marR="68580" marT="0" marB="0" anchor="ctr"/>
                </a:tc>
                <a:extLst>
                  <a:ext uri="{0D108BD9-81ED-4DB2-BD59-A6C34878D82A}">
                    <a16:rowId xmlns:a16="http://schemas.microsoft.com/office/drawing/2014/main" val="10001"/>
                  </a:ext>
                </a:extLst>
              </a:tr>
              <a:tr h="502920">
                <a:tc>
                  <a:txBody>
                    <a:bodyPr/>
                    <a:lstStyle/>
                    <a:p>
                      <a:pPr marL="0" marR="0" algn="ctr">
                        <a:spcBef>
                          <a:spcPts val="0"/>
                        </a:spcBef>
                        <a:spcAft>
                          <a:spcPts val="0"/>
                        </a:spcAft>
                      </a:pPr>
                      <a:r>
                        <a:rPr lang="en-US" sz="2000" dirty="0">
                          <a:effectLst/>
                        </a:rPr>
                        <a:t>HBr</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Bromide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Hydrobromic acid </a:t>
                      </a:r>
                      <a:r>
                        <a:rPr lang="en-US" sz="2000" dirty="0">
                          <a:effectLst/>
                        </a:rPr>
                        <a:t>HBr aq</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r h="502920">
                <a:tc>
                  <a:txBody>
                    <a:bodyPr/>
                    <a:lstStyle/>
                    <a:p>
                      <a:pPr marL="0" marR="0" algn="ctr">
                        <a:spcBef>
                          <a:spcPts val="0"/>
                        </a:spcBef>
                        <a:spcAft>
                          <a:spcPts val="0"/>
                        </a:spcAft>
                      </a:pPr>
                      <a:r>
                        <a:rPr lang="en-US" sz="2000" dirty="0">
                          <a:effectLst/>
                        </a:rPr>
                        <a:t>HF</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Fluoride</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solidFill>
                            <a:srgbClr val="FF0000"/>
                          </a:solidFill>
                          <a:effectLst/>
                        </a:rPr>
                        <a:t>Hydrofluoric acid </a:t>
                      </a:r>
                    </a:p>
                    <a:p>
                      <a:pPr marL="0" marR="0" algn="ctr">
                        <a:spcBef>
                          <a:spcPts val="0"/>
                        </a:spcBef>
                        <a:spcAft>
                          <a:spcPts val="0"/>
                        </a:spcAft>
                      </a:pPr>
                      <a:r>
                        <a:rPr lang="en-US" sz="2000" dirty="0">
                          <a:effectLst/>
                        </a:rPr>
                        <a:t>HF aq</a:t>
                      </a:r>
                      <a:endParaRPr lang="en-US" sz="2000" dirty="0">
                        <a:effectLst/>
                        <a:latin typeface="Times New Roman"/>
                        <a:ea typeface="Times New Roman"/>
                      </a:endParaRPr>
                    </a:p>
                  </a:txBody>
                  <a:tcPr marL="68580" marR="68580" marT="0" marB="0" anchor="ctr"/>
                </a:tc>
                <a:extLst>
                  <a:ext uri="{0D108BD9-81ED-4DB2-BD59-A6C34878D82A}">
                    <a16:rowId xmlns:a16="http://schemas.microsoft.com/office/drawing/2014/main" val="10003"/>
                  </a:ext>
                </a:extLst>
              </a:tr>
              <a:tr h="502920">
                <a:tc>
                  <a:txBody>
                    <a:bodyPr/>
                    <a:lstStyle/>
                    <a:p>
                      <a:pPr marL="0" marR="0" algn="ctr">
                        <a:spcBef>
                          <a:spcPts val="0"/>
                        </a:spcBef>
                        <a:spcAft>
                          <a:spcPts val="0"/>
                        </a:spcAft>
                      </a:pPr>
                      <a:r>
                        <a:rPr lang="en-US" sz="2000" dirty="0">
                          <a:effectLst/>
                        </a:rPr>
                        <a:t>H</a:t>
                      </a:r>
                      <a:r>
                        <a:rPr lang="en-US" sz="2000" baseline="-25000" dirty="0">
                          <a:effectLst/>
                        </a:rPr>
                        <a:t>2</a:t>
                      </a:r>
                      <a:r>
                        <a:rPr lang="en-US" sz="2000" dirty="0">
                          <a:effectLst/>
                        </a:rPr>
                        <a:t>S</a:t>
                      </a:r>
                      <a:endParaRPr lang="en-US" sz="20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2000" dirty="0">
                          <a:effectLst/>
                        </a:rPr>
                        <a:t>Hydrogen Sulfide</a:t>
                      </a:r>
                      <a:endParaRPr lang="en-US" sz="2000" dirty="0">
                        <a:effectLst/>
                        <a:latin typeface="Times New Roman"/>
                        <a:ea typeface="Times New Roman"/>
                      </a:endParaRPr>
                    </a:p>
                  </a:txBody>
                  <a:tcPr marL="68580" marR="68580" marT="0" marB="0" anchor="ctr"/>
                </a:tc>
                <a:tc>
                  <a:txBody>
                    <a:bodyPr/>
                    <a:lstStyle/>
                    <a:p>
                      <a:pPr marL="0" marR="0" lvl="0" indent="0" algn="ctr" defTabSz="906686" rtl="0" eaLnBrk="1" fontAlgn="auto" latinLnBrk="0" hangingPunct="1">
                        <a:lnSpc>
                          <a:spcPct val="100000"/>
                        </a:lnSpc>
                        <a:spcBef>
                          <a:spcPts val="0"/>
                        </a:spcBef>
                        <a:spcAft>
                          <a:spcPts val="0"/>
                        </a:spcAft>
                        <a:buClrTx/>
                        <a:buSzTx/>
                        <a:buFontTx/>
                        <a:buNone/>
                        <a:tabLst/>
                        <a:defRPr/>
                      </a:pPr>
                      <a:r>
                        <a:rPr lang="en-US" sz="2000" dirty="0">
                          <a:solidFill>
                            <a:srgbClr val="FF0000"/>
                          </a:solidFill>
                          <a:effectLst/>
                        </a:rPr>
                        <a:t>Hydrosulfuric acid </a:t>
                      </a:r>
                      <a:r>
                        <a:rPr lang="en-US" sz="2000" dirty="0">
                          <a:effectLst/>
                        </a:rPr>
                        <a:t>H</a:t>
                      </a:r>
                      <a:r>
                        <a:rPr lang="en-US" sz="2000" baseline="-25000" dirty="0">
                          <a:effectLst/>
                        </a:rPr>
                        <a:t>2</a:t>
                      </a:r>
                      <a:r>
                        <a:rPr lang="en-US" sz="2000" dirty="0">
                          <a:effectLst/>
                        </a:rPr>
                        <a:t>S </a:t>
                      </a:r>
                      <a:r>
                        <a:rPr lang="en-US" sz="2000" dirty="0">
                          <a:solidFill>
                            <a:srgbClr val="FF0000"/>
                          </a:solidFill>
                          <a:effectLst/>
                          <a:latin typeface="Times New Roman"/>
                          <a:ea typeface="Times New Roman"/>
                        </a:rPr>
                        <a:t> </a:t>
                      </a:r>
                      <a:r>
                        <a:rPr lang="en-US" sz="2000" dirty="0">
                          <a:solidFill>
                            <a:schemeClr val="tx1"/>
                          </a:solidFill>
                          <a:effectLst/>
                          <a:latin typeface="Times New Roman"/>
                          <a:ea typeface="Times New Roman"/>
                        </a:rPr>
                        <a:t>aq</a:t>
                      </a:r>
                    </a:p>
                  </a:txBody>
                  <a:tcPr marL="68580" marR="68580" marT="0" marB="0" anchor="ctr"/>
                </a:tc>
                <a:extLst>
                  <a:ext uri="{0D108BD9-81ED-4DB2-BD59-A6C34878D82A}">
                    <a16:rowId xmlns:a16="http://schemas.microsoft.com/office/drawing/2014/main" val="10004"/>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247900"/>
            <a:ext cx="1143000" cy="1256030"/>
          </a:xfrm>
          <a:prstGeom prst="rect">
            <a:avLst/>
          </a:prstGeom>
          <a:noFill/>
          <a:ln>
            <a:noFill/>
          </a:ln>
          <a:effectLst/>
        </p:spPr>
      </p:pic>
      <p:sp>
        <p:nvSpPr>
          <p:cNvPr id="3" name="Rectangle 2">
            <a:extLst>
              <a:ext uri="{FF2B5EF4-FFF2-40B4-BE49-F238E27FC236}">
                <a16:creationId xmlns:a16="http://schemas.microsoft.com/office/drawing/2014/main" id="{4ED38CD0-644B-4211-8AFE-C4D690A65081}"/>
              </a:ext>
            </a:extLst>
          </p:cNvPr>
          <p:cNvSpPr/>
          <p:nvPr/>
        </p:nvSpPr>
        <p:spPr>
          <a:xfrm>
            <a:off x="147146" y="4204138"/>
            <a:ext cx="2133598" cy="2569934"/>
          </a:xfrm>
          <a:prstGeom prst="rect">
            <a:avLst/>
          </a:prstGeom>
          <a:solidFill>
            <a:srgbClr val="FFFF00"/>
          </a:solidFill>
        </p:spPr>
        <p:txBody>
          <a:bodyPr wrap="square">
            <a:spAutoFit/>
          </a:bodyPr>
          <a:lstStyle/>
          <a:p>
            <a:r>
              <a:rPr lang="en-US" dirty="0"/>
              <a:t>Remember “hydrogen” in an acid does not follow the covalent molecule naming rules.</a:t>
            </a:r>
          </a:p>
        </p:txBody>
      </p:sp>
    </p:spTree>
    <p:extLst>
      <p:ext uri="{BB962C8B-B14F-4D97-AF65-F5344CB8AC3E}">
        <p14:creationId xmlns:p14="http://schemas.microsoft.com/office/powerpoint/2010/main" val="27978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1"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7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ND ANCHOR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solidFill>
            <a:schemeClr val="tx1"/>
          </a:solidFill>
        </a:ln>
        <a:effectLst/>
      </a:spPr>
      <a:bodyPr vert="horz" wrap="square" lIns="274320" tIns="45720" rIns="274320" bIns="45720" numCol="1" rtlCol="0"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32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17452</TotalTime>
  <Words>5470</Words>
  <Application>Microsoft Office PowerPoint</Application>
  <PresentationFormat>On-screen Show (4:3)</PresentationFormat>
  <Paragraphs>813</Paragraphs>
  <Slides>55</Slides>
  <Notes>36</Notes>
  <HiddenSlides>0</HiddenSlides>
  <MMClips>0</MMClips>
  <ScaleCrop>false</ScaleCrop>
  <HeadingPairs>
    <vt:vector size="6" baseType="variant">
      <vt:variant>
        <vt:lpstr>Fonts Used</vt:lpstr>
      </vt:variant>
      <vt:variant>
        <vt:i4>6</vt:i4>
      </vt:variant>
      <vt:variant>
        <vt:lpstr>Theme</vt:lpstr>
      </vt:variant>
      <vt:variant>
        <vt:i4>21</vt:i4>
      </vt:variant>
      <vt:variant>
        <vt:lpstr>Slide Titles</vt:lpstr>
      </vt:variant>
      <vt:variant>
        <vt:i4>55</vt:i4>
      </vt:variant>
    </vt:vector>
  </HeadingPairs>
  <TitlesOfParts>
    <vt:vector size="82" baseType="lpstr">
      <vt:lpstr>Arial</vt:lpstr>
      <vt:lpstr>Arial Unicode MS</vt:lpstr>
      <vt:lpstr>Book Antiqua</vt:lpstr>
      <vt:lpstr>Times New Roman</vt:lpstr>
      <vt:lpstr>Wingdings</vt:lpstr>
      <vt:lpstr>ヒラギノ角ゴ Pro W3</vt:lpstr>
      <vt:lpstr>Blank Presentation</vt:lpstr>
      <vt:lpstr>1_Blank Presentation</vt:lpstr>
      <vt:lpstr>VIDEO TEMPLATES</vt:lpstr>
      <vt:lpstr>TASK TEMPLATES</vt:lpstr>
      <vt:lpstr>TITLE AND ANCHOR TEMPLATES</vt:lpstr>
      <vt:lpstr>1_VIDEO TEMPLATES</vt:lpstr>
      <vt:lpstr>2_VIDEO TEMPLATES</vt:lpstr>
      <vt:lpstr>1_TASK TEMPLATES</vt:lpstr>
      <vt:lpstr>3_VIDEO TEMPLATES</vt:lpstr>
      <vt:lpstr>2_TASK TEMPLATES</vt:lpstr>
      <vt:lpstr>3_TASK TEMPLATES</vt:lpstr>
      <vt:lpstr>4_VIDEO TEMPLATES</vt:lpstr>
      <vt:lpstr>4_TASK TEMPLATES</vt:lpstr>
      <vt:lpstr>5_TASK TEMPLATES</vt:lpstr>
      <vt:lpstr>1_TITLE AND ANCHOR TEMPLATES</vt:lpstr>
      <vt:lpstr>5_VIDEO TEMPLATES</vt:lpstr>
      <vt:lpstr>6_TASK TEMPLATES</vt:lpstr>
      <vt:lpstr>6_VIDEO TEMPLATES</vt:lpstr>
      <vt:lpstr>2_Blank Presentation</vt:lpstr>
      <vt:lpstr>7_TASK TEMPLATES</vt:lpstr>
      <vt:lpstr>7_Blank Presentation</vt:lpstr>
      <vt:lpstr>Click on “Slide Show”</vt:lpstr>
      <vt:lpstr>PowerPoint Presentation</vt:lpstr>
      <vt:lpstr>PowerPoint Presentation</vt:lpstr>
      <vt:lpstr> Naming and Making Chemical Formulas</vt:lpstr>
      <vt:lpstr> Naming and Making Chemical Formulas</vt:lpstr>
      <vt:lpstr> What Is the Method for Naming Acids &amp; Bases? </vt:lpstr>
      <vt:lpstr>Acids and Bases (overview of theory)</vt:lpstr>
      <vt:lpstr>Naming Binary Acids</vt:lpstr>
      <vt:lpstr>Naming Binary Acids</vt:lpstr>
      <vt:lpstr>PowerPoint Presentation</vt:lpstr>
      <vt:lpstr>Naming Acids Containing Oxygen</vt:lpstr>
      <vt:lpstr>Naming Acids Containing Oxygen</vt:lpstr>
      <vt:lpstr>Sulfate Series</vt:lpstr>
      <vt:lpstr>Sulfate Series</vt:lpstr>
      <vt:lpstr>This convention works with any oxygen containing acids.</vt:lpstr>
      <vt:lpstr>This convention works with any oxygen containing acids.</vt:lpstr>
      <vt:lpstr>Chlorate Series</vt:lpstr>
      <vt:lpstr>Chlorate Series</vt:lpstr>
      <vt:lpstr>PowerPoint Presentation</vt:lpstr>
      <vt:lpstr>Name the Acid or Give its Formula </vt:lpstr>
      <vt:lpstr>Name the Acid or Give its Formula </vt:lpstr>
      <vt:lpstr>PowerPoint Presentation</vt:lpstr>
      <vt:lpstr>PowerPoint Presentation</vt:lpstr>
      <vt:lpstr>PowerPoint Presentation</vt:lpstr>
      <vt:lpstr>PowerPoint Presentation</vt:lpstr>
      <vt:lpstr>The Law of Definite Proportions</vt:lpstr>
      <vt:lpstr>The Law of Definite Proportions</vt:lpstr>
      <vt:lpstr>The Law of Definite Proportions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Laws of Definite &amp; Multiple Proportion Application</vt:lpstr>
      <vt:lpstr>Laws of Definite &amp; Multiple Proportion Application</vt:lpstr>
      <vt:lpstr>Laws of Definite &amp; Multiple Proportion Application</vt:lpstr>
      <vt:lpstr>Laws of Definite &amp; Multiple Proportion Application</vt:lpstr>
      <vt:lpstr>Laws of Definite &amp; Multiple Proportion Application</vt:lpstr>
      <vt:lpstr>Laws of Definite &amp; Multiple Proportion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Pearson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Munson</dc:creator>
  <cp:lastModifiedBy>Craig Riesen</cp:lastModifiedBy>
  <cp:revision>382</cp:revision>
  <dcterms:created xsi:type="dcterms:W3CDTF">2009-07-10T02:57:27Z</dcterms:created>
  <dcterms:modified xsi:type="dcterms:W3CDTF">2024-12-03T15:27:51Z</dcterms:modified>
</cp:coreProperties>
</file>