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80"/>
  </p:notesMasterIdLst>
  <p:sldIdLst>
    <p:sldId id="334" r:id="rId4"/>
    <p:sldId id="258" r:id="rId5"/>
    <p:sldId id="325" r:id="rId6"/>
    <p:sldId id="332" r:id="rId7"/>
    <p:sldId id="259" r:id="rId8"/>
    <p:sldId id="260" r:id="rId9"/>
    <p:sldId id="326" r:id="rId10"/>
    <p:sldId id="261" r:id="rId11"/>
    <p:sldId id="262" r:id="rId12"/>
    <p:sldId id="263" r:id="rId13"/>
    <p:sldId id="264" r:id="rId14"/>
    <p:sldId id="265" r:id="rId15"/>
    <p:sldId id="327" r:id="rId16"/>
    <p:sldId id="266" r:id="rId17"/>
    <p:sldId id="267" r:id="rId18"/>
    <p:sldId id="328" r:id="rId19"/>
    <p:sldId id="329" r:id="rId20"/>
    <p:sldId id="268" r:id="rId21"/>
    <p:sldId id="269" r:id="rId22"/>
    <p:sldId id="270" r:id="rId23"/>
    <p:sldId id="271" r:id="rId24"/>
    <p:sldId id="272" r:id="rId25"/>
    <p:sldId id="309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330" r:id="rId36"/>
    <p:sldId id="331" r:id="rId37"/>
    <p:sldId id="283" r:id="rId38"/>
    <p:sldId id="284" r:id="rId39"/>
    <p:sldId id="285" r:id="rId40"/>
    <p:sldId id="286" r:id="rId41"/>
    <p:sldId id="287" r:id="rId42"/>
    <p:sldId id="310" r:id="rId43"/>
    <p:sldId id="288" r:id="rId44"/>
    <p:sldId id="333" r:id="rId45"/>
    <p:sldId id="289" r:id="rId46"/>
    <p:sldId id="311" r:id="rId47"/>
    <p:sldId id="290" r:id="rId48"/>
    <p:sldId id="312" r:id="rId49"/>
    <p:sldId id="313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314" r:id="rId58"/>
    <p:sldId id="298" r:id="rId59"/>
    <p:sldId id="299" r:id="rId60"/>
    <p:sldId id="315" r:id="rId61"/>
    <p:sldId id="300" r:id="rId62"/>
    <p:sldId id="316" r:id="rId63"/>
    <p:sldId id="301" r:id="rId64"/>
    <p:sldId id="323" r:id="rId65"/>
    <p:sldId id="302" r:id="rId66"/>
    <p:sldId id="324" r:id="rId67"/>
    <p:sldId id="303" r:id="rId68"/>
    <p:sldId id="317" r:id="rId69"/>
    <p:sldId id="304" r:id="rId70"/>
    <p:sldId id="318" r:id="rId71"/>
    <p:sldId id="305" r:id="rId72"/>
    <p:sldId id="322" r:id="rId73"/>
    <p:sldId id="306" r:id="rId74"/>
    <p:sldId id="319" r:id="rId75"/>
    <p:sldId id="307" r:id="rId76"/>
    <p:sldId id="321" r:id="rId77"/>
    <p:sldId id="308" r:id="rId78"/>
    <p:sldId id="320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6DB54-B3EC-4540-8156-3D11165B94EB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FE35A-2C25-46A2-AA52-B9F0B8958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4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11188"/>
            <a:ext cx="44608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</a:t>
            </a:r>
            <a:r>
              <a:rPr lang="en-US" b="1" baseline="0" dirty="0"/>
              <a:t> ≈ 0.5 </a:t>
            </a:r>
            <a:endParaRPr lang="en-US" b="1" dirty="0"/>
          </a:p>
          <a:p>
            <a:pPr marL="0" indent="0">
              <a:buFont typeface="Arial" pitchFamily="34" charset="0"/>
              <a:buNone/>
            </a:pPr>
            <a:r>
              <a:rPr lang="en-US" b="0" baseline="0" dirty="0"/>
              <a:t>[Animations: 5]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/>
              <a:t>There are five levels of organization inside an organism.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/>
              <a:t>These levels perform specific functions for the organism and are listed in hierarchical order from the smallest unit to the largest, most complex unit: cell, tissue, organ, organ system, organism. [explain how the build on each other.]</a:t>
            </a:r>
          </a:p>
          <a:p>
            <a:endParaRPr lang="en-US" b="0" baseline="0" dirty="0"/>
          </a:p>
          <a:p>
            <a:r>
              <a:rPr lang="en-US" b="0" baseline="0" dirty="0"/>
              <a:t> </a:t>
            </a:r>
            <a:r>
              <a:rPr lang="en-US" b="1" u="sng" dirty="0"/>
              <a:t>SOURCES: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324B6-63DA-4FA6-B8C4-616B282EBE8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82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881" indent="-285724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2895" indent="-228579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053" indent="-228579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210" indent="-228579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368" indent="-22857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525" indent="-22857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8684" indent="-22857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5842" indent="-22857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14</a:t>
            </a:fld>
            <a:endParaRPr lang="en-US" sz="1200" b="0" dirty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5276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881" indent="-285724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2895" indent="-228579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053" indent="-228579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210" indent="-228579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368" indent="-22857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525" indent="-22857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8684" indent="-22857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5842" indent="-22857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15</a:t>
            </a:fld>
            <a:endParaRPr lang="en-US" sz="1200" b="0" dirty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cs typeface="Times New Roman"/>
              </a:rPr>
              <a:t>Figure 1.2-2 Life’s hierarchy of organization (part 2)</a:t>
            </a:r>
          </a:p>
        </p:txBody>
      </p:sp>
    </p:spTree>
    <p:extLst>
      <p:ext uri="{BB962C8B-B14F-4D97-AF65-F5344CB8AC3E}">
        <p14:creationId xmlns:p14="http://schemas.microsoft.com/office/powerpoint/2010/main" val="1532494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11188"/>
            <a:ext cx="44608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/>
              <a:t>#frame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Timing ≈ 1 min</a:t>
            </a:r>
          </a:p>
          <a:p>
            <a:r>
              <a:rPr lang="en-US" sz="1050" b="1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Entry audio: </a:t>
            </a:r>
            <a:r>
              <a:rPr lang="en-US" dirty="0"/>
              <a:t>You now</a:t>
            </a:r>
            <a:r>
              <a:rPr lang="en-US" baseline="0" dirty="0"/>
              <a:t> should be able to i</a:t>
            </a:r>
            <a:r>
              <a:rPr lang="en-US" dirty="0"/>
              <a:t>dentify the level of organization in multicellular</a:t>
            </a:r>
            <a:r>
              <a:rPr lang="en-US" baseline="0" dirty="0"/>
              <a:t> organisms</a:t>
            </a:r>
            <a:r>
              <a:rPr lang="en-US" dirty="0"/>
              <a:t>. For each picture shown, label the level of organization depicted.</a:t>
            </a:r>
          </a:p>
          <a:p>
            <a:r>
              <a:rPr lang="en-US" sz="1050" b="1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Hint audio:</a:t>
            </a:r>
            <a:r>
              <a:rPr lang="en-US" sz="105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 Remember that tissue</a:t>
            </a:r>
            <a:r>
              <a:rPr lang="en-US" sz="1050" kern="1200" baseline="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 is made of many microscopic </a:t>
            </a:r>
            <a:r>
              <a:rPr lang="en-US" sz="105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cells and that organ systems contain</a:t>
            </a:r>
            <a:r>
              <a:rPr lang="en-US" sz="1050" kern="1200" baseline="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 many</a:t>
            </a:r>
            <a:r>
              <a:rPr lang="en-US" sz="105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 organs that work together.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Exit audio:</a:t>
            </a:r>
            <a:r>
              <a:rPr lang="en-US" sz="1050" kern="1200" baseline="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 The only level of organization not shown is an organism, which is a complete living being — like you!</a:t>
            </a:r>
            <a:endParaRPr lang="en-US" sz="1050" kern="1200" dirty="0">
              <a:solidFill>
                <a:schemeClr val="tx1"/>
              </a:solidFill>
              <a:latin typeface="Book Antiqua"/>
              <a:ea typeface="+mn-ea"/>
              <a:cs typeface="Book Antiqu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50" kern="1200" dirty="0">
              <a:solidFill>
                <a:schemeClr val="tx1"/>
              </a:solidFill>
              <a:latin typeface="Book Antiqua"/>
              <a:ea typeface="+mn-ea"/>
              <a:cs typeface="Book Antiqu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u="sng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SOURCES:</a:t>
            </a:r>
          </a:p>
          <a:p>
            <a:r>
              <a:rPr lang="en-US" dirty="0"/>
              <a:t>Healthy Human T Cell. “</a:t>
            </a:r>
            <a:r>
              <a:rPr lang="en-US" b="0" dirty="0">
                <a:effectLst/>
              </a:rPr>
              <a:t>Healthy Human T Cell.jpg,” National Institute of Health. 2010 as PD, Digital Image.</a:t>
            </a:r>
            <a:r>
              <a:rPr lang="en-US" b="0" baseline="0" dirty="0">
                <a:effectLst/>
              </a:rPr>
              <a:t> </a:t>
            </a:r>
            <a:r>
              <a:rPr lang="en-US" baseline="0" dirty="0"/>
              <a:t>http://commons.wikimedia.org/wiki/File:Healthy_Human_T_Cell.jpg	(accessed March 16, 2012).</a:t>
            </a:r>
          </a:p>
          <a:p>
            <a:r>
              <a:rPr lang="en-US" baseline="0" dirty="0"/>
              <a:t>Compact bone tissue. “</a:t>
            </a:r>
            <a:r>
              <a:rPr lang="en-US" b="0" dirty="0">
                <a:effectLst/>
              </a:rPr>
              <a:t>Compact bone - ground cross section.jpg,” </a:t>
            </a:r>
            <a:r>
              <a:rPr lang="en-US" b="0" dirty="0" err="1">
                <a:effectLst/>
              </a:rPr>
              <a:t>Reytan</a:t>
            </a:r>
            <a:r>
              <a:rPr lang="en-US" b="0" dirty="0">
                <a:effectLst/>
              </a:rPr>
              <a:t>.</a:t>
            </a:r>
            <a:r>
              <a:rPr lang="en-US" b="0" baseline="0" dirty="0">
                <a:effectLst/>
              </a:rPr>
              <a:t> 2006 as CC-SA/GNU, Digital Image. </a:t>
            </a:r>
            <a:r>
              <a:rPr lang="en-US" baseline="0" dirty="0"/>
              <a:t>http://commons.wikimedia.org/wiki/File:Compact_bone_-_ground_cross_section.jpg (accessed March 16, 2012).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Human heart. “</a:t>
            </a:r>
            <a:r>
              <a:rPr lang="en-US" b="0" dirty="0">
                <a:effectLst/>
              </a:rPr>
              <a:t>Humhrt2.jpg,” Stanwhit607. 2007 as PD, Digital Image. </a:t>
            </a:r>
            <a:r>
              <a:rPr lang="en-US" baseline="0" dirty="0"/>
              <a:t>http://commons.wikimedia.org/wiki/File:Humhrt2.jpg (accessed March 16, 2012).	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Digestive system. “</a:t>
            </a:r>
            <a:r>
              <a:rPr lang="en-US" b="0" dirty="0">
                <a:effectLst/>
              </a:rPr>
              <a:t>Digestive system </a:t>
            </a:r>
            <a:r>
              <a:rPr lang="en-US" b="0" dirty="0" err="1">
                <a:effectLst/>
              </a:rPr>
              <a:t>whitout</a:t>
            </a:r>
            <a:r>
              <a:rPr lang="en-US" b="0" dirty="0">
                <a:effectLst/>
              </a:rPr>
              <a:t> </a:t>
            </a:r>
            <a:r>
              <a:rPr lang="en-US" b="0" dirty="0" err="1">
                <a:effectLst/>
              </a:rPr>
              <a:t>labels.svg</a:t>
            </a:r>
            <a:r>
              <a:rPr lang="en-US" b="0" dirty="0">
                <a:effectLst/>
              </a:rPr>
              <a:t>,” </a:t>
            </a:r>
            <a:r>
              <a:rPr lang="en-US" dirty="0">
                <a:effectLst/>
              </a:rPr>
              <a:t>Mariana Ruiz Villarreal. 2008 as PD</a:t>
            </a:r>
            <a:r>
              <a:rPr lang="en-US" b="0" baseline="0" dirty="0">
                <a:effectLst/>
              </a:rPr>
              <a:t>, Digital Image. </a:t>
            </a:r>
            <a:r>
              <a:rPr lang="en-US" baseline="0" dirty="0"/>
              <a:t>http://commons.wikimedia.org/wiki/File:Digestive_system_whitout_labels.svg (accessed March 16, 2012).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324B6-63DA-4FA6-B8C4-616B282EBE8D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49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11188"/>
            <a:ext cx="44608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/>
              <a:t>#frame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Timing ≈ 1 min</a:t>
            </a:r>
          </a:p>
          <a:p>
            <a:r>
              <a:rPr lang="en-US" sz="1050" b="1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Entry audio: </a:t>
            </a:r>
            <a:r>
              <a:rPr lang="en-US" dirty="0"/>
              <a:t>You now</a:t>
            </a:r>
            <a:r>
              <a:rPr lang="en-US" baseline="0" dirty="0"/>
              <a:t> should be able to i</a:t>
            </a:r>
            <a:r>
              <a:rPr lang="en-US" dirty="0"/>
              <a:t>dentify the level of organization in multicellular</a:t>
            </a:r>
            <a:r>
              <a:rPr lang="en-US" baseline="0" dirty="0"/>
              <a:t> organisms</a:t>
            </a:r>
            <a:r>
              <a:rPr lang="en-US" dirty="0"/>
              <a:t>. For each picture shown, label the level of organization depicted.</a:t>
            </a:r>
          </a:p>
          <a:p>
            <a:r>
              <a:rPr lang="en-US" sz="1050" b="1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Hint audio:</a:t>
            </a:r>
            <a:r>
              <a:rPr lang="en-US" sz="105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 Remember that tissue</a:t>
            </a:r>
            <a:r>
              <a:rPr lang="en-US" sz="1050" kern="1200" baseline="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 is made of many microscopic </a:t>
            </a:r>
            <a:r>
              <a:rPr lang="en-US" sz="105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cells and that organ systems contain</a:t>
            </a:r>
            <a:r>
              <a:rPr lang="en-US" sz="1050" kern="1200" baseline="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 many</a:t>
            </a:r>
            <a:r>
              <a:rPr lang="en-US" sz="105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 organs that work together.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Exit audio:</a:t>
            </a:r>
            <a:r>
              <a:rPr lang="en-US" sz="1050" kern="1200" baseline="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 The only level of organization not shown is an organism, which is a complete living being — like you!</a:t>
            </a:r>
            <a:endParaRPr lang="en-US" sz="1050" kern="1200" dirty="0">
              <a:solidFill>
                <a:schemeClr val="tx1"/>
              </a:solidFill>
              <a:latin typeface="Book Antiqua"/>
              <a:ea typeface="+mn-ea"/>
              <a:cs typeface="Book Antiqu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50" kern="1200" dirty="0">
              <a:solidFill>
                <a:schemeClr val="tx1"/>
              </a:solidFill>
              <a:latin typeface="Book Antiqua"/>
              <a:ea typeface="+mn-ea"/>
              <a:cs typeface="Book Antiqu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u="sng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SOURCES:</a:t>
            </a:r>
          </a:p>
          <a:p>
            <a:r>
              <a:rPr lang="en-US" dirty="0"/>
              <a:t>Healthy Human T Cell. “</a:t>
            </a:r>
            <a:r>
              <a:rPr lang="en-US" b="0" dirty="0">
                <a:effectLst/>
              </a:rPr>
              <a:t>Healthy Human T Cell.jpg,” National Institute of Health. 2010 as PD, Digital Image.</a:t>
            </a:r>
            <a:r>
              <a:rPr lang="en-US" b="0" baseline="0" dirty="0">
                <a:effectLst/>
              </a:rPr>
              <a:t> </a:t>
            </a:r>
            <a:r>
              <a:rPr lang="en-US" baseline="0" dirty="0"/>
              <a:t>http://commons.wikimedia.org/wiki/File:Healthy_Human_T_Cell.jpg	(accessed March 16, 2012).</a:t>
            </a:r>
          </a:p>
          <a:p>
            <a:r>
              <a:rPr lang="en-US" baseline="0" dirty="0"/>
              <a:t>Compact bone tissue. “</a:t>
            </a:r>
            <a:r>
              <a:rPr lang="en-US" b="0" dirty="0">
                <a:effectLst/>
              </a:rPr>
              <a:t>Compact bone - ground cross section.jpg,” </a:t>
            </a:r>
            <a:r>
              <a:rPr lang="en-US" b="0" dirty="0" err="1">
                <a:effectLst/>
              </a:rPr>
              <a:t>Reytan</a:t>
            </a:r>
            <a:r>
              <a:rPr lang="en-US" b="0" dirty="0">
                <a:effectLst/>
              </a:rPr>
              <a:t>.</a:t>
            </a:r>
            <a:r>
              <a:rPr lang="en-US" b="0" baseline="0" dirty="0">
                <a:effectLst/>
              </a:rPr>
              <a:t> 2006 as CC-SA/GNU, Digital Image. </a:t>
            </a:r>
            <a:r>
              <a:rPr lang="en-US" baseline="0" dirty="0"/>
              <a:t>http://commons.wikimedia.org/wiki/File:Compact_bone_-_ground_cross_section.jpg (accessed March 16, 2012).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Human heart. “</a:t>
            </a:r>
            <a:r>
              <a:rPr lang="en-US" b="0" dirty="0">
                <a:effectLst/>
              </a:rPr>
              <a:t>Humhrt2.jpg,” Stanwhit607. 2007 as PD, Digital Image. </a:t>
            </a:r>
            <a:r>
              <a:rPr lang="en-US" baseline="0" dirty="0"/>
              <a:t>http://commons.wikimedia.org/wiki/File:Humhrt2.jpg (accessed March 16, 2012).	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Digestive system. “</a:t>
            </a:r>
            <a:r>
              <a:rPr lang="en-US" b="0" dirty="0">
                <a:effectLst/>
              </a:rPr>
              <a:t>Digestive system </a:t>
            </a:r>
            <a:r>
              <a:rPr lang="en-US" b="0" dirty="0" err="1">
                <a:effectLst/>
              </a:rPr>
              <a:t>whitout</a:t>
            </a:r>
            <a:r>
              <a:rPr lang="en-US" b="0" dirty="0">
                <a:effectLst/>
              </a:rPr>
              <a:t> </a:t>
            </a:r>
            <a:r>
              <a:rPr lang="en-US" b="0" dirty="0" err="1">
                <a:effectLst/>
              </a:rPr>
              <a:t>labels.svg</a:t>
            </a:r>
            <a:r>
              <a:rPr lang="en-US" b="0" dirty="0">
                <a:effectLst/>
              </a:rPr>
              <a:t>,” </a:t>
            </a:r>
            <a:r>
              <a:rPr lang="en-US" dirty="0">
                <a:effectLst/>
              </a:rPr>
              <a:t>Mariana Ruiz Villarreal. 2008 as PD</a:t>
            </a:r>
            <a:r>
              <a:rPr lang="en-US" b="0" baseline="0" dirty="0">
                <a:effectLst/>
              </a:rPr>
              <a:t>, Digital Image. </a:t>
            </a:r>
            <a:r>
              <a:rPr lang="en-US" baseline="0" dirty="0"/>
              <a:t>http://commons.wikimedia.org/wiki/File:Digestive_system_whitout_labels.svg (accessed March 16, 2012).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324B6-63DA-4FA6-B8C4-616B282EBE8D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4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3ADB42-A5F4-4923-BDC1-85308DC2AA98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A1A1B-5E7A-4344-AC73-FE081ACEEDC6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7C611C-2B4E-4A68-BB88-743045F67618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7C611C-2B4E-4A68-BB88-743045F67618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073D82-162A-4D6E-BCC7-5DFACAB31E9D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351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0640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88BCE-812E-4F64-9457-9D4CFAA9EC04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>
            <a:prstTxWarp prst="textNoShape">
              <a:avLst/>
            </a:prstTxWarp>
          </a:bodyPr>
          <a:lstStyle/>
          <a:p>
            <a:pPr algn="r" eaLnBrk="0" hangingPunct="0"/>
            <a:fld id="{6A9414CE-342F-4640-9754-CA6BD2C3E1D5}" type="slidenum">
              <a:rPr lang="en-US" sz="1200">
                <a:solidFill>
                  <a:prstClr val="black"/>
                </a:solidFill>
                <a:latin typeface="Times New Roman" charset="0"/>
                <a:ea typeface="Arial" charset="0"/>
                <a:cs typeface="Arial" charset="0"/>
              </a:rPr>
              <a:pPr algn="r" eaLnBrk="0" hangingPunct="0"/>
              <a:t>26</a:t>
            </a:fld>
            <a:endParaRPr lang="en-US" sz="1200" dirty="0">
              <a:solidFill>
                <a:prstClr val="black"/>
              </a:solidFill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319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46265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881" indent="-285724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2895" indent="-228579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053" indent="-228579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210" indent="-228579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368" indent="-22857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525" indent="-22857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8684" indent="-22857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5842" indent="-22857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27</a:t>
            </a:fld>
            <a:endParaRPr lang="en-US" sz="1200" b="0" dirty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cs typeface="Times New Roman"/>
              </a:rPr>
              <a:t>Figure 1.4-0 The cycling of nutrients and flow of energy in an ecosystem</a:t>
            </a:r>
          </a:p>
        </p:txBody>
      </p:sp>
    </p:spTree>
    <p:extLst>
      <p:ext uri="{BB962C8B-B14F-4D97-AF65-F5344CB8AC3E}">
        <p14:creationId xmlns:p14="http://schemas.microsoft.com/office/powerpoint/2010/main" val="28896876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0D6FDA-4503-4B89-8750-F855FBD58707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DBB8C3-C6C6-4404-A3A4-F98F147AAC1F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22D7A8-EEBA-4B48-A88F-33282C5E1077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22D7A8-EEBA-4B48-A88F-33282C5E1077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881" indent="-285724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2895" indent="-228579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053" indent="-228579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210" indent="-228579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368" indent="-22857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525" indent="-22857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8684" indent="-22857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5842" indent="-22857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32</a:t>
            </a:fld>
            <a:endParaRPr lang="en-US" sz="1200" b="0" dirty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cs typeface="Times New Roman"/>
              </a:rPr>
              <a:t>Figure 1.6-0 The three domains of life</a:t>
            </a:r>
          </a:p>
        </p:txBody>
      </p:sp>
    </p:spTree>
    <p:extLst>
      <p:ext uri="{BB962C8B-B14F-4D97-AF65-F5344CB8AC3E}">
        <p14:creationId xmlns:p14="http://schemas.microsoft.com/office/powerpoint/2010/main" val="2695854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633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048D93-4684-4FF8-AE04-EF00254C6406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9398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048D93-4684-4FF8-AE04-EF00254C6406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637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81" indent="-285724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95" indent="-22857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53" indent="-22857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10" indent="-22857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368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525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684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842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31367C4-AFE1-4998-B46B-2F61A1CB73A3}" type="slidenum">
              <a:rPr lang="en-US">
                <a:solidFill>
                  <a:prstClr val="black"/>
                </a:solidFill>
              </a:rPr>
              <a:pPr eaLnBrk="1" hangingPunct="1"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139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927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089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257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484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432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1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0041C-52F5-4101-ADCB-DBCE5E452923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825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003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060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109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420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0552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81" indent="-285724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95" indent="-22857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53" indent="-22857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10" indent="-22857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368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525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684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842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190FD28-85C5-452C-9D4C-E96F12B3B275}" type="slidenum">
              <a:rPr lang="en-US">
                <a:solidFill>
                  <a:prstClr val="black"/>
                </a:solidFill>
              </a:rPr>
              <a:pPr eaLnBrk="1" hangingPunct="1"/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66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493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81" indent="-285724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95" indent="-22857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53" indent="-22857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10" indent="-22857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368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525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684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842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8F89ED1-4CB4-4FDA-B9DD-AF5E6D3582CA}" type="slidenum">
              <a:rPr lang="en-US">
                <a:solidFill>
                  <a:prstClr val="black"/>
                </a:solidFill>
              </a:rPr>
              <a:pPr eaLnBrk="1" hangingPunct="1"/>
              <a:t>52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D3F380-5E2B-4628-B9FA-5C9CF85EEB6D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81" indent="-285724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95" indent="-22857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53" indent="-22857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10" indent="-22857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368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525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684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842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7727293-B6BD-440D-8BE7-A75F0BF061FE}" type="slidenum">
              <a:rPr lang="en-US">
                <a:solidFill>
                  <a:prstClr val="black"/>
                </a:solidFill>
              </a:rPr>
              <a:pPr eaLnBrk="1" hangingPunct="1"/>
              <a:t>53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81" indent="-285724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95" indent="-22857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53" indent="-22857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10" indent="-22857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368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525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684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842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6D75E05-92EF-4C58-87AF-757E26F468DD}" type="slidenum">
              <a:rPr lang="en-US">
                <a:solidFill>
                  <a:prstClr val="black"/>
                </a:solidFill>
              </a:rPr>
              <a:pPr eaLnBrk="1" hangingPunct="1"/>
              <a:t>54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81" indent="-285724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95" indent="-22857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53" indent="-22857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10" indent="-22857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368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525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684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842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6D75E05-92EF-4C58-87AF-757E26F468DD}" type="slidenum">
              <a:rPr lang="en-US">
                <a:solidFill>
                  <a:prstClr val="black"/>
                </a:solidFill>
              </a:rPr>
              <a:pPr eaLnBrk="1" hangingPunct="1"/>
              <a:t>55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310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841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855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2087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8591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4510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8269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185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5603C9-E57C-46E1-812B-EC7FC0EA9ADE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6101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1664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4588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66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43101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67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985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68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74726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69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275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70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2864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71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2734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72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00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7B3BB1-4EEB-4CFC-A2E9-612898D89078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73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2162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74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3390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75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641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F5A7-5CC3-4E40-BAE3-8619B153A9A9}" type="slidenum">
              <a:rPr lang="en-US" smtClean="0">
                <a:solidFill>
                  <a:prstClr val="black"/>
                </a:solidFill>
              </a:rPr>
              <a:pPr/>
              <a:t>76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27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60E3D0-1BFF-4810-971B-3D413C278021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60E3D0-1BFF-4810-971B-3D413C278021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2386-D158-45A3-918F-EA03D4FE2C3D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2/10/2022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86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3E5B-AE64-4BB1-9965-3C8CF906675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2/10/2022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F10E-A005-41CA-A3FA-CEE07BFD8E7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2/10/2022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101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76" rIns="4347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31" indent="-99131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" y="1371603"/>
            <a:ext cx="9143996" cy="548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4516" tIns="91398" rIns="164516" bIns="913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8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8381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76" rIns="4347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31" indent="-99131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574980" y="1377155"/>
            <a:ext cx="4569020" cy="5480845"/>
          </a:xfrm>
        </p:spPr>
        <p:txBody>
          <a:bodyPr lIns="164516" rIns="164516" bIns="91398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5" y="1377155"/>
            <a:ext cx="4250323" cy="5480845"/>
          </a:xfrm>
        </p:spPr>
        <p:txBody>
          <a:bodyPr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3797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65472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6412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3773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8938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2292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739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6A6F-D2CD-48C4-BDBE-5EF4E8F7A8A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2/10/2022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56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047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5417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2671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12007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7184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3956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2910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684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52536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138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4BB8-E98F-4368-BBD7-E447CB6270B6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2/10/2022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13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0808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44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0139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08596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82979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489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BC32-39D7-40E0-A7B6-205F362FA242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2/10/2022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08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CE3D-3D9F-4B68-8226-B04A29E7C885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2/10/2022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9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8C74-C9EE-45F6-9EF8-B437678661A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2/10/2022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6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56CA-8867-443A-8F36-883914EBF6A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2/10/2022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5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9088-6B88-4044-9543-1A8021769B0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2/10/2022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7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221B-4287-4917-AABF-FC76E41D87C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2/10/2022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7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A3FBF9-1617-41CE-A95C-0A6BC7D243C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2/10/2022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893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6" r:id="rId12"/>
    <p:sldLayoutId id="2147483697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7740650" y="6524625"/>
            <a:ext cx="1260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1400" b="1" dirty="0">
                <a:solidFill>
                  <a:srgbClr val="000099"/>
                </a:solidFill>
                <a:latin typeface="Verdana" charset="0"/>
              </a:rPr>
              <a:t>Page </a:t>
            </a:r>
            <a:fld id="{F167AED5-DEA9-4448-9D4C-96BF192092D4}" type="slidenum">
              <a:rPr lang="fr-FR" altLang="en-US" sz="1400" b="1" smtClean="0">
                <a:solidFill>
                  <a:srgbClr val="000099"/>
                </a:solidFill>
                <a:latin typeface="Verdana" charset="0"/>
              </a:rPr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fr-FR" altLang="en-US" sz="1400" b="1" dirty="0">
              <a:solidFill>
                <a:srgbClr val="000099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25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7740650" y="6524625"/>
            <a:ext cx="1260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srgbClr val="000099"/>
                </a:solidFill>
                <a:latin typeface="Verdana" pitchFamily="34" charset="0"/>
              </a:rPr>
              <a:t>Page </a:t>
            </a:r>
            <a:fld id="{1D083095-20A3-438D-AFAE-A326CE637B96}" type="slidenum">
              <a:rPr lang="fr-FR" sz="1400" b="1" smtClean="0">
                <a:solidFill>
                  <a:srgbClr val="000099"/>
                </a:solidFill>
                <a:latin typeface="Verdana" pitchFamily="34" charset="0"/>
              </a:rPr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fr-FR" sz="1400" b="1" dirty="0">
              <a:solidFill>
                <a:srgbClr val="00009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3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7.wmf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5.png"/><Relationship Id="rId4" Type="http://schemas.openxmlformats.org/officeDocument/2006/relationships/image" Target="../media/image57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4.png"/><Relationship Id="rId4" Type="http://schemas.openxmlformats.org/officeDocument/2006/relationships/image" Target="../media/image6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4.png"/><Relationship Id="rId4" Type="http://schemas.openxmlformats.org/officeDocument/2006/relationships/image" Target="../media/image7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4.png"/><Relationship Id="rId4" Type="http://schemas.openxmlformats.org/officeDocument/2006/relationships/image" Target="../media/image72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4.png"/><Relationship Id="rId4" Type="http://schemas.openxmlformats.org/officeDocument/2006/relationships/image" Target="../media/image7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4.png"/><Relationship Id="rId4" Type="http://schemas.openxmlformats.org/officeDocument/2006/relationships/image" Target="../media/image7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4.png"/><Relationship Id="rId4" Type="http://schemas.openxmlformats.org/officeDocument/2006/relationships/image" Target="../media/image7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4.png"/><Relationship Id="rId4" Type="http://schemas.openxmlformats.org/officeDocument/2006/relationships/image" Target="../media/image74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4.png"/><Relationship Id="rId4" Type="http://schemas.openxmlformats.org/officeDocument/2006/relationships/image" Target="../media/image75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4.png"/><Relationship Id="rId4" Type="http://schemas.openxmlformats.org/officeDocument/2006/relationships/image" Target="../media/image75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6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6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4.png"/><Relationship Id="rId4" Type="http://schemas.openxmlformats.org/officeDocument/2006/relationships/image" Target="../media/image77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4.png"/><Relationship Id="rId4" Type="http://schemas.openxmlformats.org/officeDocument/2006/relationships/image" Target="../media/image7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1C182-9CFA-4B72-B8AE-06718059B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8153400" cy="2133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Go to the “</a:t>
            </a:r>
            <a:r>
              <a:rPr lang="en-US" sz="6600" dirty="0">
                <a:solidFill>
                  <a:srgbClr val="FFFF00"/>
                </a:solidFill>
              </a:rPr>
              <a:t>Slide Show</a:t>
            </a:r>
            <a:r>
              <a:rPr lang="en-US" dirty="0"/>
              <a:t>” shade above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8EC328-3F6F-4996-B8DE-D0D38272B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7854696" cy="942536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Click on “</a:t>
            </a:r>
            <a:r>
              <a:rPr lang="en-US" sz="4000" dirty="0">
                <a:solidFill>
                  <a:srgbClr val="FFFF00"/>
                </a:solidFill>
              </a:rPr>
              <a:t>Play from Beginning</a:t>
            </a:r>
            <a:r>
              <a:rPr lang="en-US" sz="4000" dirty="0"/>
              <a:t>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11DDF-2533-423B-ACE7-B3BAE017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0FB28-E54C-4DFE-BDB2-791E4E65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85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1" y="30480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3) All Organisms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Reproduce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4488" indent="-344488"/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Ability of organisms to reproduce </a:t>
            </a: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their own kind</a:t>
            </a:r>
          </a:p>
          <a:p>
            <a:pPr marL="344488" indent="-344488">
              <a:buNone/>
            </a:pP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4488" indent="-344488"/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Reproduction is controlled by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DNA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8800"/>
            <a:ext cx="4102100" cy="4343400"/>
          </a:xfr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FB827-59A1-4324-8E2F-C3C70962F23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96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763000" cy="1143000"/>
          </a:xfrm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4) All Organisms are Complex &amp;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Organized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Largescale Levels of Organization:</a:t>
            </a:r>
          </a:p>
          <a:p>
            <a:pPr marL="685800" lvl="1" indent="-228600">
              <a:spcBef>
                <a:spcPts val="1000"/>
              </a:spcBef>
              <a:buClr>
                <a:srgbClr val="1F89BD"/>
              </a:buClr>
              <a:buSz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Biosphere</a:t>
            </a:r>
            <a:r>
              <a:rPr lang="en-US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—all of the environments on Earth that support life</a:t>
            </a:r>
          </a:p>
          <a:p>
            <a:pPr marL="685800" lvl="1" indent="-228600">
              <a:spcBef>
                <a:spcPts val="1000"/>
              </a:spcBef>
              <a:buClr>
                <a:srgbClr val="1F89BD"/>
              </a:buClr>
              <a:buSz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Ecosystem</a:t>
            </a:r>
            <a:r>
              <a:rPr lang="en-US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—all the </a:t>
            </a:r>
            <a:r>
              <a:rPr lang="en-US" sz="2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organisms</a:t>
            </a:r>
            <a:r>
              <a:rPr lang="en-US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living in a particular area and the </a:t>
            </a:r>
            <a:r>
              <a:rPr lang="en-US" sz="2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 components </a:t>
            </a:r>
            <a:r>
              <a:rPr lang="en-US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which the organisms interact</a:t>
            </a:r>
          </a:p>
          <a:p>
            <a:pPr marL="685800" lvl="1" indent="-228600">
              <a:spcBef>
                <a:spcPts val="1000"/>
              </a:spcBef>
              <a:buClr>
                <a:srgbClr val="1F89BD"/>
              </a:buClr>
              <a:buSz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</a:t>
            </a:r>
            <a:r>
              <a:rPr lang="en-US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—the entire array of </a:t>
            </a:r>
            <a:r>
              <a:rPr lang="en-US" sz="2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organisms</a:t>
            </a:r>
            <a:r>
              <a:rPr lang="en-US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living in a particular ecosystem</a:t>
            </a:r>
          </a:p>
          <a:p>
            <a:pPr marL="685800" lvl="1" indent="-228600">
              <a:spcBef>
                <a:spcPts val="1000"/>
              </a:spcBef>
              <a:buClr>
                <a:srgbClr val="1F89BD"/>
              </a:buClr>
              <a:buSz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Population</a:t>
            </a:r>
            <a:r>
              <a:rPr lang="en-US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—all the individuals of a species living in a specific area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0D2013-DB1D-4937-A198-B39B4B34F7C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220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Levels of Organization for Individuals:</a:t>
            </a:r>
          </a:p>
          <a:p>
            <a:pPr marL="685800" lvl="1" indent="-228600">
              <a:spcBef>
                <a:spcPts val="1000"/>
              </a:spcBef>
              <a:buClr>
                <a:srgbClr val="1F89BD"/>
              </a:buClr>
              <a:buSz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Organism</a:t>
            </a:r>
            <a:r>
              <a:rPr lang="en-US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—an individual living thing</a:t>
            </a:r>
          </a:p>
          <a:p>
            <a:pPr marL="685800" lvl="1" indent="-228600">
              <a:spcBef>
                <a:spcPts val="1000"/>
              </a:spcBef>
              <a:buClr>
                <a:srgbClr val="1F89BD"/>
              </a:buClr>
              <a:buSz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</a:t>
            </a:r>
            <a:r>
              <a:rPr lang="en-US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—several organs that cooperate in a specific function</a:t>
            </a:r>
          </a:p>
          <a:p>
            <a:pPr marL="685800" lvl="1" indent="-228600">
              <a:spcBef>
                <a:spcPts val="1000"/>
              </a:spcBef>
              <a:buClr>
                <a:srgbClr val="1F89BD"/>
              </a:buClr>
              <a:buSz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</a:t>
            </a:r>
            <a:r>
              <a:rPr lang="en-US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—a structure that is composed of tissues</a:t>
            </a:r>
          </a:p>
          <a:p>
            <a:pPr marL="685800" lvl="1" indent="-228600">
              <a:spcBef>
                <a:spcPts val="1000"/>
              </a:spcBef>
              <a:buClr>
                <a:srgbClr val="1F89BD"/>
              </a:buClr>
              <a:buSz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Tissue</a:t>
            </a:r>
            <a:r>
              <a:rPr lang="en-US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—a group of similar cells that perform a specific function</a:t>
            </a:r>
          </a:p>
          <a:p>
            <a:pPr marL="685800" lvl="1" indent="-228600">
              <a:spcBef>
                <a:spcPts val="1000"/>
              </a:spcBef>
              <a:buClr>
                <a:srgbClr val="1F89BD"/>
              </a:buClr>
              <a:buSzTx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Cell</a:t>
            </a:r>
            <a:r>
              <a:rPr lang="en-US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—the fundamental unit of life</a:t>
            </a:r>
            <a:endParaRPr lang="en-US" sz="2600" i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1" indent="-228600">
              <a:spcBef>
                <a:spcPts val="1000"/>
              </a:spcBef>
              <a:buClr>
                <a:srgbClr val="1F89BD"/>
              </a:buClr>
              <a:buSzTx/>
              <a:buFont typeface="Arial" panose="020B0604020202020204" pitchFamily="34" charset="0"/>
              <a:buChar char="•"/>
            </a:pPr>
            <a:r>
              <a:rPr lang="en-US" sz="2600" b="1" i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Molecule</a:t>
            </a:r>
            <a:r>
              <a:rPr lang="en-US" sz="26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—a cluster of small chemical </a:t>
            </a:r>
            <a:r>
              <a:rPr lang="en-US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units called </a:t>
            </a:r>
            <a:r>
              <a:rPr lang="en-US" sz="2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atoms</a:t>
            </a:r>
            <a:r>
              <a:rPr lang="en-US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held together by chemical bonds</a:t>
            </a:r>
          </a:p>
          <a:p>
            <a:pPr marL="685800" lvl="1" indent="-228600">
              <a:spcBef>
                <a:spcPts val="1000"/>
              </a:spcBef>
              <a:buClr>
                <a:srgbClr val="1F89BD"/>
              </a:buClr>
              <a:buSzTx/>
              <a:buFont typeface="Arial" panose="020B0604020202020204" pitchFamily="34" charset="0"/>
              <a:buChar char="•"/>
            </a:pPr>
            <a:endParaRPr lang="en-US" sz="2600" dirty="0">
              <a:solidFill>
                <a:prstClr val="black"/>
              </a:solidFill>
              <a:latin typeface="Arial"/>
            </a:endParaRPr>
          </a:p>
          <a:p>
            <a:pPr>
              <a:lnSpc>
                <a:spcPct val="90000"/>
              </a:lnSpc>
              <a:buNone/>
              <a:defRPr/>
            </a:pP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0D2013-DB1D-4937-A198-B39B4B34F7C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228600" y="457200"/>
            <a:ext cx="8763000" cy="1143000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4) All Organisms are Complex &amp; </a:t>
            </a: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Organized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942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Organization</a:t>
            </a:r>
          </a:p>
        </p:txBody>
      </p:sp>
      <p:sp>
        <p:nvSpPr>
          <p:cNvPr id="9" name="Freeform 8"/>
          <p:cNvSpPr/>
          <p:nvPr/>
        </p:nvSpPr>
        <p:spPr>
          <a:xfrm>
            <a:off x="356068" y="2366369"/>
            <a:ext cx="1579651" cy="242379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902" tIns="484538" rIns="147321" bIns="484540" numCol="1" spcCol="1270" anchor="ctr" anchorCtr="0">
            <a:noAutofit/>
          </a:bodyPr>
          <a:lstStyle/>
          <a:p>
            <a:pPr algn="ctr" defTabSz="100030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51" b="1" dirty="0">
                <a:solidFill>
                  <a:schemeClr val="tx1"/>
                </a:solidFill>
              </a:rPr>
              <a:t>Cell</a:t>
            </a:r>
          </a:p>
        </p:txBody>
      </p:sp>
      <p:sp>
        <p:nvSpPr>
          <p:cNvPr id="10" name="Freeform 9"/>
          <p:cNvSpPr/>
          <p:nvPr/>
        </p:nvSpPr>
        <p:spPr>
          <a:xfrm>
            <a:off x="2054190" y="2366369"/>
            <a:ext cx="1579651" cy="242379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 w="28575">
            <a:solidFill>
              <a:schemeClr val="tx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902" tIns="484538" rIns="147321" bIns="484540" numCol="1" spcCol="1270" anchor="ctr" anchorCtr="0">
            <a:noAutofit/>
          </a:bodyPr>
          <a:lstStyle/>
          <a:p>
            <a:pPr algn="ctr" defTabSz="100030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51" b="1" dirty="0">
                <a:solidFill>
                  <a:schemeClr val="tx1"/>
                </a:solidFill>
              </a:rPr>
              <a:t>Tissue</a:t>
            </a:r>
          </a:p>
        </p:txBody>
      </p:sp>
      <p:sp>
        <p:nvSpPr>
          <p:cNvPr id="11" name="Freeform 10"/>
          <p:cNvSpPr/>
          <p:nvPr/>
        </p:nvSpPr>
        <p:spPr>
          <a:xfrm>
            <a:off x="3752313" y="2366369"/>
            <a:ext cx="1579651" cy="242379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solidFill>
              <a:schemeClr val="accent3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902" tIns="484538" rIns="147321" bIns="484540" numCol="1" spcCol="1270" anchor="ctr" anchorCtr="0">
            <a:noAutofit/>
          </a:bodyPr>
          <a:lstStyle/>
          <a:p>
            <a:pPr algn="ctr" defTabSz="100030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51" b="1" dirty="0">
                <a:solidFill>
                  <a:schemeClr val="tx1"/>
                </a:solidFill>
              </a:rPr>
              <a:t>Organ</a:t>
            </a:r>
          </a:p>
        </p:txBody>
      </p:sp>
      <p:sp>
        <p:nvSpPr>
          <p:cNvPr id="12" name="Freeform 11"/>
          <p:cNvSpPr/>
          <p:nvPr/>
        </p:nvSpPr>
        <p:spPr>
          <a:xfrm>
            <a:off x="5450436" y="2366369"/>
            <a:ext cx="1579651" cy="242379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solidFill>
              <a:schemeClr val="accent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902" tIns="484538" rIns="147321" bIns="484540" numCol="1" spcCol="1270" anchor="ctr" anchorCtr="0">
            <a:noAutofit/>
          </a:bodyPr>
          <a:lstStyle/>
          <a:p>
            <a:pPr algn="ctr" defTabSz="100030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51" b="1" dirty="0">
                <a:solidFill>
                  <a:schemeClr val="tx1"/>
                </a:solidFill>
              </a:rPr>
              <a:t>Organ system</a:t>
            </a:r>
          </a:p>
        </p:txBody>
      </p:sp>
      <p:sp>
        <p:nvSpPr>
          <p:cNvPr id="13" name="Freeform 12"/>
          <p:cNvSpPr/>
          <p:nvPr/>
        </p:nvSpPr>
        <p:spPr>
          <a:xfrm>
            <a:off x="7148559" y="2366369"/>
            <a:ext cx="1579651" cy="242379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accent6">
              <a:alpha val="40000"/>
            </a:schemeClr>
          </a:solidFill>
          <a:ln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902" tIns="484538" rIns="147321" bIns="484540" numCol="1" spcCol="1270" anchor="ctr" anchorCtr="0">
            <a:noAutofit/>
          </a:bodyPr>
          <a:lstStyle/>
          <a:p>
            <a:pPr algn="ctr" defTabSz="100030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58" b="1" dirty="0">
                <a:solidFill>
                  <a:schemeClr val="tx1"/>
                </a:solidFill>
              </a:rPr>
              <a:t>Organism</a:t>
            </a:r>
          </a:p>
        </p:txBody>
      </p:sp>
    </p:spTree>
    <p:extLst>
      <p:ext uri="{BB962C8B-B14F-4D97-AF65-F5344CB8AC3E}">
        <p14:creationId xmlns:p14="http://schemas.microsoft.com/office/powerpoint/2010/main" val="125797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_02_1HierarchyLifeOrg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8"/>
          <a:stretch/>
        </p:blipFill>
        <p:spPr>
          <a:xfrm>
            <a:off x="1054608" y="137160"/>
            <a:ext cx="7034784" cy="642450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 bwMode="auto">
          <a:xfrm flipV="1">
            <a:off x="2176826" y="1007533"/>
            <a:ext cx="642978" cy="26495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2176826" y="1007533"/>
            <a:ext cx="642978" cy="26495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442218" y="630844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200" dirty="0">
                <a:latin typeface="Arial" charset="0"/>
              </a:rPr>
              <a:t>Figure 1.2-1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831798" y="335578"/>
            <a:ext cx="119263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900" dirty="0">
                <a:solidFill>
                  <a:srgbClr val="FF0000"/>
                </a:solidFill>
                <a:latin typeface="Arial" charset="0"/>
              </a:rPr>
              <a:t>Biosphere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920699" y="826649"/>
            <a:ext cx="82073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900" dirty="0">
                <a:solidFill>
                  <a:srgbClr val="000000"/>
                </a:solidFill>
                <a:latin typeface="Arial" charset="0"/>
              </a:rPr>
              <a:t>Florida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266381" y="280550"/>
            <a:ext cx="1300254" cy="79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900" dirty="0">
                <a:solidFill>
                  <a:srgbClr val="FF0000"/>
                </a:solidFill>
                <a:latin typeface="Arial" charset="0"/>
              </a:rPr>
              <a:t>Ecosystem</a:t>
            </a:r>
            <a:br>
              <a:rPr lang="en-US" sz="1900" dirty="0">
                <a:solidFill>
                  <a:srgbClr val="000000"/>
                </a:solidFill>
                <a:latin typeface="Arial" charset="0"/>
              </a:rPr>
            </a:br>
            <a:r>
              <a:rPr lang="en-US" sz="1900" dirty="0">
                <a:solidFill>
                  <a:srgbClr val="000000"/>
                </a:solidFill>
                <a:latin typeface="Arial" charset="0"/>
              </a:rPr>
              <a:t>Florida</a:t>
            </a:r>
            <a:br>
              <a:rPr lang="en-US" sz="1900" dirty="0">
                <a:solidFill>
                  <a:srgbClr val="000000"/>
                </a:solidFill>
                <a:latin typeface="Arial" charset="0"/>
              </a:rPr>
            </a:br>
            <a:r>
              <a:rPr lang="en-US" sz="1900" dirty="0">
                <a:solidFill>
                  <a:srgbClr val="000000"/>
                </a:solidFill>
                <a:latin typeface="Arial" charset="0"/>
              </a:rPr>
              <a:t>Everglades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045137" y="1482816"/>
            <a:ext cx="2396352" cy="79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900" dirty="0">
                <a:solidFill>
                  <a:srgbClr val="FF0000"/>
                </a:solidFill>
                <a:latin typeface="Arial" charset="0"/>
              </a:rPr>
              <a:t>Community</a:t>
            </a:r>
            <a:br>
              <a:rPr lang="en-US" sz="1900" dirty="0">
                <a:solidFill>
                  <a:srgbClr val="000000"/>
                </a:solidFill>
                <a:latin typeface="Arial" charset="0"/>
              </a:rPr>
            </a:br>
            <a:r>
              <a:rPr lang="en-US" sz="1900" dirty="0">
                <a:solidFill>
                  <a:srgbClr val="000000"/>
                </a:solidFill>
                <a:latin typeface="Arial" charset="0"/>
              </a:rPr>
              <a:t>All organisms in this</a:t>
            </a:r>
            <a:br>
              <a:rPr lang="en-US" sz="1900" dirty="0">
                <a:solidFill>
                  <a:srgbClr val="000000"/>
                </a:solidFill>
                <a:latin typeface="Arial" charset="0"/>
              </a:rPr>
            </a:br>
            <a:r>
              <a:rPr lang="en-US" sz="1900" dirty="0">
                <a:solidFill>
                  <a:srgbClr val="000000"/>
                </a:solidFill>
                <a:latin typeface="Arial" charset="0"/>
              </a:rPr>
              <a:t>wetland ecosystem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3906240" y="3624883"/>
            <a:ext cx="2166258" cy="79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900" dirty="0">
                <a:solidFill>
                  <a:srgbClr val="FF0000"/>
                </a:solidFill>
                <a:latin typeface="Arial" charset="0"/>
              </a:rPr>
              <a:t>Population</a:t>
            </a:r>
            <a:br>
              <a:rPr lang="en-US" sz="1900" dirty="0">
                <a:solidFill>
                  <a:srgbClr val="000000"/>
                </a:solidFill>
                <a:latin typeface="Arial" charset="0"/>
              </a:rPr>
            </a:br>
            <a:r>
              <a:rPr lang="en-US" sz="1900" dirty="0">
                <a:solidFill>
                  <a:srgbClr val="000000"/>
                </a:solidFill>
                <a:latin typeface="Arial" charset="0"/>
              </a:rPr>
              <a:t>All alligators living</a:t>
            </a:r>
            <a:br>
              <a:rPr lang="en-US" sz="1900" dirty="0">
                <a:solidFill>
                  <a:srgbClr val="000000"/>
                </a:solidFill>
                <a:latin typeface="Arial" charset="0"/>
              </a:rPr>
            </a:br>
            <a:r>
              <a:rPr lang="en-US" sz="1900" dirty="0">
                <a:solidFill>
                  <a:srgbClr val="000000"/>
                </a:solidFill>
                <a:latin typeface="Arial" charset="0"/>
              </a:rPr>
              <a:t>in the wetlands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806097" y="5309748"/>
            <a:ext cx="2475037" cy="53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900" dirty="0">
                <a:solidFill>
                  <a:srgbClr val="FF0000"/>
                </a:solidFill>
                <a:latin typeface="Arial" charset="0"/>
              </a:rPr>
              <a:t>Organism</a:t>
            </a:r>
            <a:br>
              <a:rPr lang="en-US" sz="1900" dirty="0">
                <a:solidFill>
                  <a:srgbClr val="000000"/>
                </a:solidFill>
                <a:latin typeface="Arial" charset="0"/>
              </a:rPr>
            </a:br>
            <a:r>
              <a:rPr lang="en-US" sz="1900" dirty="0">
                <a:solidFill>
                  <a:srgbClr val="000000"/>
                </a:solidFill>
                <a:latin typeface="Arial" charset="0"/>
              </a:rPr>
              <a:t>an American alligator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352800" cy="365125"/>
          </a:xfrm>
        </p:spPr>
        <p:txBody>
          <a:bodyPr/>
          <a:lstStyle/>
          <a:p>
            <a:r>
              <a:rPr lang="en-US" dirty="0">
                <a:solidFill>
                  <a:srgbClr val="DBF5F9">
                    <a:shade val="90000"/>
                  </a:srgbClr>
                </a:solidFill>
              </a:rPr>
              <a:t>Intro to Biology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384FB7-C189-4749-90D3-1B7C2ED5644C}"/>
              </a:ext>
            </a:extLst>
          </p:cNvPr>
          <p:cNvSpPr/>
          <p:nvPr/>
        </p:nvSpPr>
        <p:spPr>
          <a:xfrm>
            <a:off x="4876800" y="1272487"/>
            <a:ext cx="3212592" cy="21076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7914A6-25DD-4828-8173-455E4CF4667B}"/>
              </a:ext>
            </a:extLst>
          </p:cNvPr>
          <p:cNvSpPr/>
          <p:nvPr/>
        </p:nvSpPr>
        <p:spPr>
          <a:xfrm>
            <a:off x="1053456" y="2896262"/>
            <a:ext cx="2995057" cy="21076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13FEEE-07E3-48CB-873A-35506A1BCDD0}"/>
              </a:ext>
            </a:extLst>
          </p:cNvPr>
          <p:cNvSpPr/>
          <p:nvPr/>
        </p:nvSpPr>
        <p:spPr>
          <a:xfrm>
            <a:off x="1032271" y="5680371"/>
            <a:ext cx="3352800" cy="8125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9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5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01_02_2HierarchyLifeOrg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8"/>
          <a:stretch/>
        </p:blipFill>
        <p:spPr>
          <a:xfrm>
            <a:off x="499872" y="137160"/>
            <a:ext cx="8144256" cy="641853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978143" y="153275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200" dirty="0">
                <a:latin typeface="Arial" charset="0"/>
              </a:rPr>
              <a:t>Figure 1.2-2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2019300" y="1837269"/>
            <a:ext cx="59263" cy="23283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 flipV="1">
            <a:off x="1498599" y="1735669"/>
            <a:ext cx="131234" cy="5418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1316564" y="2125136"/>
            <a:ext cx="0" cy="64769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5148623" y="4510989"/>
            <a:ext cx="3344" cy="73411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7480300" y="4451350"/>
            <a:ext cx="190500" cy="14605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3002056" y="246683"/>
            <a:ext cx="2338982" cy="50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  <a:latin typeface="Arial" charset="0"/>
              </a:rPr>
              <a:t>Organism</a:t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</a:rPr>
              <a:t>an American alligator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104347" y="1360051"/>
            <a:ext cx="1783428" cy="50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  <a:latin typeface="Arial" charset="0"/>
              </a:rPr>
              <a:t>Organ system</a:t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</a:rPr>
              <a:t>Nervous system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990296" y="1465884"/>
            <a:ext cx="64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Nerve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725384" y="1326182"/>
            <a:ext cx="6926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Spinal</a:t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</a:rPr>
              <a:t>cord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1028396" y="2718951"/>
            <a:ext cx="5900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Brain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2342074" y="2693551"/>
            <a:ext cx="6797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>
                <a:solidFill>
                  <a:srgbClr val="FF0000"/>
                </a:solidFill>
                <a:latin typeface="Arial" charset="0"/>
              </a:rPr>
              <a:t>Organ</a:t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</a:rPr>
              <a:t>Brain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2599501" y="3861951"/>
            <a:ext cx="16549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>
                <a:solidFill>
                  <a:srgbClr val="FF0000"/>
                </a:solidFill>
                <a:latin typeface="Arial" charset="0"/>
              </a:rPr>
              <a:t>Tissue</a:t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</a:rPr>
              <a:t>Nervous tissue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2589391" y="5148885"/>
            <a:ext cx="10908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>
                <a:solidFill>
                  <a:srgbClr val="FF0000"/>
                </a:solidFill>
                <a:latin typeface="Arial" charset="0"/>
              </a:rPr>
              <a:t>Cell</a:t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</a:rPr>
              <a:t>Nerve cell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4711396" y="5220850"/>
            <a:ext cx="8979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Nucleus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4644112" y="5862201"/>
            <a:ext cx="10647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>
                <a:solidFill>
                  <a:srgbClr val="FF0000"/>
                </a:solidFill>
                <a:latin typeface="Arial" charset="0"/>
              </a:rPr>
              <a:t>Organelle</a:t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</a:rPr>
              <a:t>Nucleus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6682661" y="5951100"/>
            <a:ext cx="9876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>
                <a:solidFill>
                  <a:srgbClr val="FF0000"/>
                </a:solidFill>
                <a:latin typeface="Arial" charset="0"/>
              </a:rPr>
              <a:t>Molecule</a:t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</a:rPr>
              <a:t>DNA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7501163" y="4166751"/>
            <a:ext cx="5899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FF0000"/>
                </a:solidFill>
                <a:latin typeface="Arial" charset="0"/>
              </a:rPr>
              <a:t>Atom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A2F3E3-0691-4526-ABE0-60FFD7632DF6}"/>
              </a:ext>
            </a:extLst>
          </p:cNvPr>
          <p:cNvSpPr/>
          <p:nvPr/>
        </p:nvSpPr>
        <p:spPr>
          <a:xfrm>
            <a:off x="518708" y="1323082"/>
            <a:ext cx="7649384" cy="13704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7AC180-074A-43C6-994B-A5507FCE30D2}"/>
              </a:ext>
            </a:extLst>
          </p:cNvPr>
          <p:cNvSpPr/>
          <p:nvPr/>
        </p:nvSpPr>
        <p:spPr>
          <a:xfrm>
            <a:off x="886704" y="3291348"/>
            <a:ext cx="7649384" cy="13704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17B9814-A0F9-413E-AA72-506509F2C694}"/>
              </a:ext>
            </a:extLst>
          </p:cNvPr>
          <p:cNvSpPr/>
          <p:nvPr/>
        </p:nvSpPr>
        <p:spPr>
          <a:xfrm>
            <a:off x="6146121" y="4385419"/>
            <a:ext cx="2443987" cy="15150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8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83818" y="152400"/>
            <a:ext cx="7307781" cy="1043640"/>
          </a:xfrm>
        </p:spPr>
        <p:txBody>
          <a:bodyPr anchor="ctr">
            <a:normAutofit fontScale="90000"/>
          </a:bodyPr>
          <a:lstStyle/>
          <a:p>
            <a:r>
              <a:rPr lang="en-US" sz="4000" dirty="0"/>
              <a:t>Identify the Levels of Organization in a Multicellular Organism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304800" y="1377155"/>
            <a:ext cx="3945528" cy="548084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each picture shown, choose the level of organization depicted.</a:t>
            </a:r>
          </a:p>
          <a:p>
            <a:pPr marL="514350" indent="-514350">
              <a:spcBef>
                <a:spcPts val="1800"/>
              </a:spcBef>
              <a:buAutoNum type="arabicPlain"/>
            </a:pPr>
            <a:r>
              <a:rPr lang="en-US" dirty="0"/>
              <a:t> </a:t>
            </a:r>
          </a:p>
          <a:p>
            <a:pPr marL="514350" indent="-514350">
              <a:spcBef>
                <a:spcPts val="1800"/>
              </a:spcBef>
              <a:buAutoNum type="arabicPlain"/>
            </a:pPr>
            <a:r>
              <a:rPr lang="en-US" dirty="0"/>
              <a:t> </a:t>
            </a:r>
          </a:p>
          <a:p>
            <a:pPr marL="514350" indent="-514350">
              <a:spcBef>
                <a:spcPts val="1800"/>
              </a:spcBef>
              <a:buAutoNum type="arabicPlain"/>
            </a:pPr>
            <a:r>
              <a:rPr lang="en-US" dirty="0"/>
              <a:t> </a:t>
            </a:r>
          </a:p>
          <a:p>
            <a:pPr marL="514350" indent="-514350">
              <a:spcBef>
                <a:spcPts val="1800"/>
              </a:spcBef>
              <a:buAutoNum type="arabicPlain"/>
            </a:pP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13" name="Picture 12" descr="quick_check-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139700"/>
            <a:ext cx="1302819" cy="105634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574980" y="1600200"/>
            <a:ext cx="4111121" cy="4320377"/>
            <a:chOff x="2681287" y="572295"/>
            <a:chExt cx="1899569" cy="2129016"/>
          </a:xfrm>
        </p:grpSpPr>
        <p:grpSp>
          <p:nvGrpSpPr>
            <p:cNvPr id="11" name="Group 10"/>
            <p:cNvGrpSpPr/>
            <p:nvPr/>
          </p:nvGrpSpPr>
          <p:grpSpPr>
            <a:xfrm>
              <a:off x="2681287" y="572295"/>
              <a:ext cx="1899569" cy="1970858"/>
              <a:chOff x="2681287" y="572295"/>
              <a:chExt cx="1899569" cy="197085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681287" y="572295"/>
                <a:ext cx="1899569" cy="1970858"/>
                <a:chOff x="2328862" y="396083"/>
                <a:chExt cx="1899569" cy="1970858"/>
              </a:xfrm>
            </p:grpSpPr>
            <p:pic>
              <p:nvPicPr>
                <p:cNvPr id="3075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39482" y="447492"/>
                  <a:ext cx="872715" cy="8591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76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2338019" y="1503382"/>
                  <a:ext cx="854401" cy="8727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77" name="Picture 5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6937" y="1512540"/>
                  <a:ext cx="863181" cy="8544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3" name="Group 2"/>
                <p:cNvGrpSpPr/>
                <p:nvPr/>
              </p:nvGrpSpPr>
              <p:grpSpPr>
                <a:xfrm>
                  <a:off x="3277556" y="396083"/>
                  <a:ext cx="950875" cy="1009562"/>
                  <a:chOff x="1349022" y="813756"/>
                  <a:chExt cx="950875" cy="1009562"/>
                </a:xfrm>
              </p:grpSpPr>
              <p:pic>
                <p:nvPicPr>
                  <p:cNvPr id="3079" name="Picture 7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l="-14290" r="-14882"/>
                  <a:stretch/>
                </p:blipFill>
                <p:spPr bwMode="auto">
                  <a:xfrm>
                    <a:off x="1349022" y="866846"/>
                    <a:ext cx="852562" cy="85575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2" name="TextBox 1"/>
                  <p:cNvSpPr txBox="1"/>
                  <p:nvPr/>
                </p:nvSpPr>
                <p:spPr>
                  <a:xfrm rot="16200000">
                    <a:off x="1748946" y="1272366"/>
                    <a:ext cx="1009562" cy="92341"/>
                  </a:xfrm>
                  <a:prstGeom prst="rect">
                    <a:avLst/>
                  </a:prstGeom>
                  <a:noFill/>
                </p:spPr>
                <p:txBody>
                  <a:bodyPr wrap="square" tIns="0" bIns="0" rtlCol="0">
                    <a:spAutoFit/>
                  </a:bodyPr>
                  <a:lstStyle/>
                  <a:p>
                    <a:r>
                      <a:rPr lang="en-US" sz="1126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Image by </a:t>
                    </a:r>
                    <a:r>
                      <a:rPr lang="en-US" sz="1126" dirty="0" err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Reytan</a:t>
                    </a:r>
                    <a:endParaRPr lang="en-US" sz="1126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10" name="TextBox 9"/>
              <p:cNvSpPr txBox="1"/>
              <p:nvPr/>
            </p:nvSpPr>
            <p:spPr>
              <a:xfrm>
                <a:off x="2691907" y="1433507"/>
                <a:ext cx="1790636" cy="202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64" b="1" dirty="0"/>
                  <a:t>             1		2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688356" y="2499277"/>
              <a:ext cx="1790636" cy="202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64" b="1" dirty="0"/>
                <a:t>	3		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5686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83818" y="152400"/>
            <a:ext cx="7307781" cy="1043640"/>
          </a:xfrm>
        </p:spPr>
        <p:txBody>
          <a:bodyPr anchor="ctr">
            <a:normAutofit fontScale="90000"/>
          </a:bodyPr>
          <a:lstStyle/>
          <a:p>
            <a:r>
              <a:rPr lang="en-US" sz="4000" dirty="0"/>
              <a:t>Identify the Levels of Organization in a Multicellular Organism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304800" y="1377155"/>
            <a:ext cx="3945528" cy="548084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each picture shown, choose the level of organization depicted.</a:t>
            </a:r>
          </a:p>
          <a:p>
            <a:pPr marL="514350" indent="-514350">
              <a:spcBef>
                <a:spcPts val="1800"/>
              </a:spcBef>
              <a:buAutoNum type="arabicPlain"/>
            </a:pPr>
            <a:r>
              <a:rPr lang="en-US" dirty="0"/>
              <a:t>Cell</a:t>
            </a:r>
          </a:p>
          <a:p>
            <a:pPr marL="514350" indent="-514350">
              <a:spcBef>
                <a:spcPts val="1800"/>
              </a:spcBef>
              <a:buAutoNum type="arabicPlain"/>
            </a:pPr>
            <a:r>
              <a:rPr lang="en-US" dirty="0"/>
              <a:t>Organ system</a:t>
            </a:r>
          </a:p>
          <a:p>
            <a:pPr marL="514350" indent="-514350">
              <a:spcBef>
                <a:spcPts val="1800"/>
              </a:spcBef>
              <a:buAutoNum type="arabicPlain"/>
            </a:pPr>
            <a:r>
              <a:rPr lang="en-US" dirty="0"/>
              <a:t>Tissue</a:t>
            </a:r>
          </a:p>
          <a:p>
            <a:pPr marL="514350" indent="-514350">
              <a:spcBef>
                <a:spcPts val="1800"/>
              </a:spcBef>
              <a:buAutoNum type="arabicPlain"/>
            </a:pPr>
            <a:r>
              <a:rPr lang="en-US" dirty="0"/>
              <a:t>organ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13" name="Picture 12" descr="quick_check-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139700"/>
            <a:ext cx="1302819" cy="105634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574980" y="1600200"/>
            <a:ext cx="4111121" cy="4320377"/>
            <a:chOff x="2681287" y="572295"/>
            <a:chExt cx="1899569" cy="2129016"/>
          </a:xfrm>
        </p:grpSpPr>
        <p:grpSp>
          <p:nvGrpSpPr>
            <p:cNvPr id="11" name="Group 10"/>
            <p:cNvGrpSpPr/>
            <p:nvPr/>
          </p:nvGrpSpPr>
          <p:grpSpPr>
            <a:xfrm>
              <a:off x="2681287" y="572295"/>
              <a:ext cx="1899569" cy="1970858"/>
              <a:chOff x="2681287" y="572295"/>
              <a:chExt cx="1899569" cy="197085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681287" y="572295"/>
                <a:ext cx="1899569" cy="1970858"/>
                <a:chOff x="2328862" y="396083"/>
                <a:chExt cx="1899569" cy="1970858"/>
              </a:xfrm>
            </p:grpSpPr>
            <p:pic>
              <p:nvPicPr>
                <p:cNvPr id="3075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39482" y="447492"/>
                  <a:ext cx="872715" cy="8591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76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2338019" y="1503382"/>
                  <a:ext cx="854401" cy="8727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77" name="Picture 5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6937" y="1512540"/>
                  <a:ext cx="863181" cy="8544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3" name="Group 2"/>
                <p:cNvGrpSpPr/>
                <p:nvPr/>
              </p:nvGrpSpPr>
              <p:grpSpPr>
                <a:xfrm>
                  <a:off x="3277556" y="396083"/>
                  <a:ext cx="950875" cy="1009562"/>
                  <a:chOff x="1349022" y="813756"/>
                  <a:chExt cx="950875" cy="1009562"/>
                </a:xfrm>
              </p:grpSpPr>
              <p:pic>
                <p:nvPicPr>
                  <p:cNvPr id="3079" name="Picture 7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l="-14290" r="-14882"/>
                  <a:stretch/>
                </p:blipFill>
                <p:spPr bwMode="auto">
                  <a:xfrm>
                    <a:off x="1349022" y="866846"/>
                    <a:ext cx="852562" cy="85575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2" name="TextBox 1"/>
                  <p:cNvSpPr txBox="1"/>
                  <p:nvPr/>
                </p:nvSpPr>
                <p:spPr>
                  <a:xfrm rot="16200000">
                    <a:off x="1748946" y="1272366"/>
                    <a:ext cx="1009562" cy="92341"/>
                  </a:xfrm>
                  <a:prstGeom prst="rect">
                    <a:avLst/>
                  </a:prstGeom>
                  <a:noFill/>
                </p:spPr>
                <p:txBody>
                  <a:bodyPr wrap="square" tIns="0" bIns="0" rtlCol="0">
                    <a:spAutoFit/>
                  </a:bodyPr>
                  <a:lstStyle/>
                  <a:p>
                    <a:r>
                      <a:rPr lang="en-US" sz="1126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Image by </a:t>
                    </a:r>
                    <a:r>
                      <a:rPr lang="en-US" sz="1126" dirty="0" err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Reytan</a:t>
                    </a:r>
                    <a:endParaRPr lang="en-US" sz="1126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10" name="TextBox 9"/>
              <p:cNvSpPr txBox="1"/>
              <p:nvPr/>
            </p:nvSpPr>
            <p:spPr>
              <a:xfrm>
                <a:off x="2691907" y="1433507"/>
                <a:ext cx="1790636" cy="202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64" b="1" dirty="0"/>
                  <a:t>             1		2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688356" y="2499277"/>
              <a:ext cx="1790636" cy="202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64" b="1" dirty="0"/>
                <a:t>	3		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1042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A4ED0-5755-41B7-AAE4-1068E5D6DC2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15400" cy="1143000"/>
          </a:xfrm>
        </p:spPr>
        <p:txBody>
          <a:bodyPr anchor="ctr">
            <a:normAutofit/>
          </a:bodyPr>
          <a:lstStyle/>
          <a:p>
            <a:pPr marL="688975" indent="-688975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5) 	All Organisms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Respond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to their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Environment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1828800"/>
          </a:xfrm>
        </p:spPr>
        <p:txBody>
          <a:bodyPr>
            <a:normAutofit fontScale="92500"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Organisms </a:t>
            </a:r>
            <a:r>
              <a:rPr lang="en-US" sz="2400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Respond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to </a:t>
            </a:r>
            <a:r>
              <a:rPr lang="en-US" sz="2400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environmental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stimuli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(Temperature, Water, Food Supplies, etc.) in order to </a:t>
            </a:r>
            <a:r>
              <a:rPr lang="en-US" sz="2400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Survive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lang="en-US" sz="2400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Reproduce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The ability to respond is controlled by </a:t>
            </a:r>
            <a:r>
              <a:rPr lang="en-US" sz="2400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Receptors.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Helps them to locate food, find shelter and find a mate.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352800"/>
            <a:ext cx="4800600" cy="320275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04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4019C-D00C-49CC-B658-BA13B176416E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21508" name="Picture 5" descr="african-lion-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362200"/>
            <a:ext cx="5629275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2400" y="838200"/>
            <a:ext cx="8534400" cy="1143000"/>
          </a:xfrm>
          <a:prstGeom prst="rect">
            <a:avLst/>
          </a:prstGeom>
        </p:spPr>
        <p:txBody>
          <a:bodyPr vert="horz" lIns="0" tIns="45720" r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569913" indent="-569913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6) 	All Organisms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Interact with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their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Environment, exchanging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Matter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&amp;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3929608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7924800" cy="81991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Chapter 1: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Introduction to BIOLOGY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57400"/>
            <a:ext cx="6519011" cy="3810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8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BF0FE-DD89-40C9-9B96-BFF07D3B1CF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5300" y="1219200"/>
            <a:ext cx="8229600" cy="24384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Metabolism: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Process by which an organism 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extracts energy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from its surroundings and uses it to sustain itself.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All organisms </a:t>
            </a:r>
            <a:r>
              <a:rPr lang="en-US" sz="2400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require energy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Sunlight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is the ultimate energy source for life on Earth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704653"/>
            <a:ext cx="4495800" cy="3000947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1143000"/>
          </a:xfrm>
        </p:spPr>
        <p:txBody>
          <a:bodyPr anchor="ctr">
            <a:noAutofit/>
          </a:bodyPr>
          <a:lstStyle/>
          <a:p>
            <a:pPr marL="569913" indent="-569913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6) 	All Organisms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Interact with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their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Environment, exchanging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Matter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&amp;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Energy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51" y="6365053"/>
            <a:ext cx="3352800" cy="365125"/>
          </a:xfrm>
        </p:spPr>
        <p:txBody>
          <a:bodyPr/>
          <a:lstStyle/>
          <a:p>
            <a:r>
              <a:rPr lang="en-US" dirty="0">
                <a:solidFill>
                  <a:srgbClr val="04617B">
                    <a:shade val="90000"/>
                  </a:srgbClr>
                </a:solidFill>
              </a:rPr>
              <a:t>Intro to Biology</a:t>
            </a:r>
          </a:p>
        </p:txBody>
      </p:sp>
    </p:spTree>
    <p:extLst>
      <p:ext uri="{BB962C8B-B14F-4D97-AF65-F5344CB8AC3E}">
        <p14:creationId xmlns:p14="http://schemas.microsoft.com/office/powerpoint/2010/main" val="3304312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114800"/>
            <a:ext cx="815555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BF0FE-DD89-40C9-9B96-BFF07D3B1CF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0531" y="1371600"/>
            <a:ext cx="8229600" cy="37338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Photosynthesis: </a:t>
            </a:r>
          </a:p>
          <a:p>
            <a:pPr marL="344488" indent="-344488" eaLnBrk="1" hangingPunct="1">
              <a:spcBef>
                <a:spcPts val="1200"/>
              </a:spcBef>
              <a:defRPr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Series of chemical reactions in which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plants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use </a:t>
            </a:r>
            <a:r>
              <a:rPr lang="en-US" sz="28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light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energy to </a:t>
            </a:r>
            <a:r>
              <a:rPr lang="en-US" sz="28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make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sugar molecules (</a:t>
            </a:r>
            <a:r>
              <a:rPr lang="en-US" sz="28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food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) using energy from the sun.</a:t>
            </a:r>
          </a:p>
          <a:p>
            <a:pPr marL="344488" indent="-344488" eaLnBrk="1" hangingPunct="1">
              <a:spcBef>
                <a:spcPts val="1200"/>
              </a:spcBef>
              <a:defRPr/>
            </a:pPr>
            <a:r>
              <a:rPr lang="en-US" sz="2800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Plants use this food to obtain the energy needed to run vital chemical reactions in the cells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30752" y="159016"/>
            <a:ext cx="8534400" cy="1143000"/>
          </a:xfrm>
        </p:spPr>
        <p:txBody>
          <a:bodyPr anchor="ctr">
            <a:noAutofit/>
          </a:bodyPr>
          <a:lstStyle/>
          <a:p>
            <a:pPr marL="569913" indent="-569913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6) 	All Organisms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Interact with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their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Environment, exchanging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Matter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&amp;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2636727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7D3E2-12E5-453A-B97B-1CBFB49DBC9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5105400"/>
          </a:xfrm>
        </p:spPr>
        <p:txBody>
          <a:bodyPr>
            <a:normAutofit/>
          </a:bodyPr>
          <a:lstStyle/>
          <a:p>
            <a:pPr marL="344488" indent="-344488" eaLnBrk="1" hangingPunct="1">
              <a:spcBef>
                <a:spcPts val="1200"/>
              </a:spcBef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Animals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cannot make their own sugar molecules (food)</a:t>
            </a:r>
          </a:p>
          <a:p>
            <a:pPr marL="344488" indent="-344488" eaLnBrk="1" hangingPunct="1">
              <a:spcBef>
                <a:spcPts val="1200"/>
              </a:spcBef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Animals 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eat “pre-made” sugar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molecules (food) to obtain energy that is used to run vital chemical reactions in the cells.</a:t>
            </a:r>
          </a:p>
          <a:p>
            <a:pPr marL="344488" indent="-344488" eaLnBrk="1" hangingPunct="1">
              <a:spcBef>
                <a:spcPts val="1200"/>
              </a:spcBef>
              <a:buNone/>
              <a:defRPr/>
            </a:pPr>
            <a:endParaRPr lang="en-US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4488" indent="-344488">
              <a:spcBef>
                <a:spcPts val="1200"/>
              </a:spcBef>
              <a:defRPr/>
            </a:pPr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Cellular Respiration </a:t>
            </a:r>
          </a:p>
          <a:p>
            <a:pPr lvl="1"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Process by which an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animal or plant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uses sugar molecules to make energy molecules</a:t>
            </a:r>
          </a:p>
          <a:p>
            <a:pPr lvl="1">
              <a:defRPr/>
            </a:pP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6O</a:t>
            </a:r>
            <a:r>
              <a:rPr lang="en-US" b="1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+ C</a:t>
            </a:r>
            <a:r>
              <a:rPr lang="en-US" b="1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b="1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en-US" b="1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→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6CO</a:t>
            </a:r>
            <a:r>
              <a:rPr lang="en-US" b="1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+ 6H</a:t>
            </a:r>
            <a:r>
              <a:rPr lang="en-US" b="1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 + Energy</a:t>
            </a:r>
          </a:p>
          <a:p>
            <a:pPr lvl="1" eaLnBrk="1" hangingPunct="1">
              <a:defRPr/>
            </a:pPr>
            <a:endParaRPr lang="en-US" sz="3600" dirty="0">
              <a:latin typeface="Comic Sans MS" pitchFamily="66" charset="0"/>
            </a:endParaRPr>
          </a:p>
          <a:p>
            <a:pPr lvl="1" eaLnBrk="1" hangingPunct="1">
              <a:buFontTx/>
              <a:buNone/>
              <a:defRPr/>
            </a:pPr>
            <a:endParaRPr lang="en-US" sz="3600" dirty="0">
              <a:latin typeface="Comic Sans MS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28600" y="76200"/>
            <a:ext cx="8534400" cy="1143000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569913" indent="-569913"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6) 	All Organisms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Interact with 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their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Environment, exchanging 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Matter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&amp; 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Energy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727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24156"/>
            <a:ext cx="3505200" cy="4669862"/>
          </a:xfrm>
        </p:spPr>
        <p:txBody>
          <a:bodyPr>
            <a:normAutofit fontScale="325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1200"/>
              </a:spcBef>
              <a:buClr>
                <a:srgbClr val="0BD0D9"/>
              </a:buClr>
              <a:buNone/>
            </a:pPr>
            <a:r>
              <a:rPr lang="en-US" sz="9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Food Chain: </a:t>
            </a:r>
          </a:p>
          <a:p>
            <a:pPr marL="393700" lvl="1" indent="0">
              <a:lnSpc>
                <a:spcPct val="120000"/>
              </a:lnSpc>
              <a:spcBef>
                <a:spcPts val="1200"/>
              </a:spcBef>
              <a:buClr>
                <a:srgbClr val="0BD0D9"/>
              </a:buClr>
              <a:buNone/>
            </a:pPr>
            <a:r>
              <a:rPr lang="en-US" sz="9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Process of </a:t>
            </a:r>
            <a:r>
              <a:rPr lang="en-US" sz="9600" u="sng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transfering</a:t>
            </a:r>
            <a:r>
              <a:rPr lang="en-US" sz="9600" u="sng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energy</a:t>
            </a:r>
            <a:r>
              <a:rPr lang="en-US" sz="9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from</a:t>
            </a:r>
          </a:p>
          <a:p>
            <a:pPr marL="393700" lvl="1" indent="0">
              <a:lnSpc>
                <a:spcPct val="120000"/>
              </a:lnSpc>
              <a:spcBef>
                <a:spcPts val="1200"/>
              </a:spcBef>
              <a:buClr>
                <a:srgbClr val="0BD0D9"/>
              </a:buClr>
              <a:buNone/>
            </a:pPr>
            <a:r>
              <a:rPr lang="en-US" sz="9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the </a:t>
            </a:r>
            <a:r>
              <a:rPr lang="en-US" sz="96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sun </a:t>
            </a:r>
            <a:r>
              <a:rPr lang="en-US" sz="96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</a:t>
            </a:r>
          </a:p>
          <a:p>
            <a:pPr marL="393700" lvl="1" indent="0">
              <a:lnSpc>
                <a:spcPct val="120000"/>
              </a:lnSpc>
              <a:spcBef>
                <a:spcPts val="1200"/>
              </a:spcBef>
              <a:buClr>
                <a:srgbClr val="0BD0D9"/>
              </a:buClr>
              <a:buNone/>
            </a:pPr>
            <a:r>
              <a:rPr lang="en-US" sz="96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 producers </a:t>
            </a:r>
          </a:p>
          <a:p>
            <a:pPr marL="393700" lvl="1" indent="0">
              <a:lnSpc>
                <a:spcPct val="120000"/>
              </a:lnSpc>
              <a:spcBef>
                <a:spcPts val="1200"/>
              </a:spcBef>
              <a:buClr>
                <a:srgbClr val="0BD0D9"/>
              </a:buClr>
              <a:buNone/>
            </a:pPr>
            <a:r>
              <a:rPr lang="en-US" sz="96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 consumers </a:t>
            </a:r>
          </a:p>
          <a:p>
            <a:pPr marL="393700" lvl="1" indent="0">
              <a:lnSpc>
                <a:spcPct val="120000"/>
              </a:lnSpc>
              <a:spcBef>
                <a:spcPts val="1200"/>
              </a:spcBef>
              <a:buClr>
                <a:srgbClr val="0BD0D9"/>
              </a:buClr>
              <a:buNone/>
            </a:pPr>
            <a:r>
              <a:rPr lang="en-US" sz="96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 decomposers</a:t>
            </a:r>
            <a:endParaRPr lang="en-US" sz="9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1143000"/>
          </a:xfrm>
        </p:spPr>
        <p:txBody>
          <a:bodyPr anchor="ctr">
            <a:noAutofit/>
          </a:bodyPr>
          <a:lstStyle/>
          <a:p>
            <a:pPr marL="569913" indent="-569913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6) 	All Organisms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Interact with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their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Environment, exchanging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Matter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&amp;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Energy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502" y="1629113"/>
            <a:ext cx="5052498" cy="42599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990059-8952-4756-938C-4FDA51CEA87E}"/>
              </a:ext>
            </a:extLst>
          </p:cNvPr>
          <p:cNvSpPr/>
          <p:nvPr/>
        </p:nvSpPr>
        <p:spPr>
          <a:xfrm>
            <a:off x="4953000" y="1219200"/>
            <a:ext cx="2133602" cy="1370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673400-8AFA-4FD0-B77F-18501A8C06E1}"/>
              </a:ext>
            </a:extLst>
          </p:cNvPr>
          <p:cNvSpPr/>
          <p:nvPr/>
        </p:nvSpPr>
        <p:spPr>
          <a:xfrm>
            <a:off x="7010399" y="1686488"/>
            <a:ext cx="1762259" cy="1588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FF97B7-4760-416C-B682-453EEF197AAA}"/>
              </a:ext>
            </a:extLst>
          </p:cNvPr>
          <p:cNvSpPr/>
          <p:nvPr/>
        </p:nvSpPr>
        <p:spPr>
          <a:xfrm>
            <a:off x="7381741" y="3087515"/>
            <a:ext cx="1762259" cy="1713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61425E-8D56-41CA-9B65-DCDEA1245848}"/>
              </a:ext>
            </a:extLst>
          </p:cNvPr>
          <p:cNvSpPr/>
          <p:nvPr/>
        </p:nvSpPr>
        <p:spPr>
          <a:xfrm>
            <a:off x="6241959" y="4800600"/>
            <a:ext cx="2133602" cy="1370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3FE704-2ABA-4652-A3A0-67CDFE14BECE}"/>
              </a:ext>
            </a:extLst>
          </p:cNvPr>
          <p:cNvSpPr/>
          <p:nvPr/>
        </p:nvSpPr>
        <p:spPr>
          <a:xfrm>
            <a:off x="4084749" y="4659596"/>
            <a:ext cx="2133602" cy="1370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DCE724-7E29-4FD9-AE85-64FD9E572AD7}"/>
              </a:ext>
            </a:extLst>
          </p:cNvPr>
          <p:cNvSpPr/>
          <p:nvPr/>
        </p:nvSpPr>
        <p:spPr>
          <a:xfrm>
            <a:off x="3886198" y="3289127"/>
            <a:ext cx="1762259" cy="1370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FEB330-CE91-4882-9530-C8E0CAD813E6}"/>
              </a:ext>
            </a:extLst>
          </p:cNvPr>
          <p:cNvSpPr/>
          <p:nvPr/>
        </p:nvSpPr>
        <p:spPr>
          <a:xfrm>
            <a:off x="3514855" y="2314347"/>
            <a:ext cx="2133602" cy="1370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3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9375"/>
            <a:ext cx="8305800" cy="48768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sz="9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Producers </a:t>
            </a:r>
            <a:r>
              <a:rPr lang="en-US" sz="9600" dirty="0">
                <a:latin typeface="Tahoma" pitchFamily="34" charset="0"/>
                <a:ea typeface="Tahoma" pitchFamily="34" charset="0"/>
                <a:cs typeface="Tahoma" pitchFamily="34" charset="0"/>
              </a:rPr>
              <a:t>– organisms that use photosynthesis to produce its own energy source. E.g. Plants</a:t>
            </a:r>
          </a:p>
          <a:p>
            <a:pPr>
              <a:lnSpc>
                <a:spcPct val="120000"/>
              </a:lnSpc>
              <a:spcBef>
                <a:spcPts val="1800"/>
              </a:spcBef>
              <a:defRPr/>
            </a:pPr>
            <a:r>
              <a:rPr lang="en-US" sz="9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Consumers </a:t>
            </a:r>
            <a:r>
              <a:rPr lang="en-US" sz="9600" dirty="0">
                <a:latin typeface="Tahoma" pitchFamily="34" charset="0"/>
                <a:ea typeface="Tahoma" pitchFamily="34" charset="0"/>
                <a:cs typeface="Tahoma" pitchFamily="34" charset="0"/>
              </a:rPr>
              <a:t>– organisms that use a producer or other consumer for its energy source. E.g. Animals 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96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Herbivores</a:t>
            </a:r>
            <a:r>
              <a:rPr lang="en-US" sz="9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eat plants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Clr>
                <a:srgbClr val="0BD0D9"/>
              </a:buClr>
              <a:defRPr/>
            </a:pPr>
            <a:r>
              <a:rPr lang="en-US" sz="9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Carnivores</a:t>
            </a:r>
            <a:r>
              <a:rPr lang="en-US" sz="9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eat meat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Clr>
                <a:srgbClr val="0BD0D9"/>
              </a:buClr>
              <a:defRPr/>
            </a:pPr>
            <a:r>
              <a:rPr lang="en-US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Omnivores</a:t>
            </a:r>
            <a:r>
              <a:rPr lang="en-US" sz="9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eat plants and animals</a:t>
            </a:r>
            <a:endParaRPr lang="en-US" sz="9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spcBef>
                <a:spcPts val="1800"/>
              </a:spcBef>
              <a:defRPr/>
            </a:pPr>
            <a:r>
              <a:rPr lang="en-US" sz="9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Decomposers </a:t>
            </a:r>
            <a:r>
              <a:rPr lang="en-US" sz="9600" dirty="0">
                <a:latin typeface="Tahoma" pitchFamily="34" charset="0"/>
                <a:ea typeface="Tahoma" pitchFamily="34" charset="0"/>
                <a:cs typeface="Tahoma" pitchFamily="34" charset="0"/>
              </a:rPr>
              <a:t>– act as recyclers of matter by eating the dead remains of another organism to obtain energy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9600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the process they are changing complex matter into simpler chemicals that plants can absorb and use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1143000"/>
          </a:xfrm>
        </p:spPr>
        <p:txBody>
          <a:bodyPr anchor="ctr">
            <a:noAutofit/>
          </a:bodyPr>
          <a:lstStyle/>
          <a:p>
            <a:pPr marL="569913" indent="-569913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6) 	All Organisms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Interact with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their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Environment, exchanging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Matter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&amp;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195432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350A0-2BD7-472A-AED0-6206B1BF79E5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5" y="1219200"/>
            <a:ext cx="8539515" cy="50292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543800" cy="1143000"/>
          </a:xfrm>
        </p:spPr>
        <p:txBody>
          <a:bodyPr anchor="ctr">
            <a:noAutofit/>
          </a:bodyPr>
          <a:lstStyle/>
          <a:p>
            <a:pPr marL="569913" indent="-569913" eaLnBrk="1" hangingPunct="1"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6) 	All Organisms </a:t>
            </a:r>
            <a:r>
              <a:rPr 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Interact with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their </a:t>
            </a:r>
            <a:r>
              <a:rPr 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Environment, exchanging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Matter</a:t>
            </a:r>
            <a:r>
              <a:rPr 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&amp;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Energy … What is the CYCLE?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A0DB2D-4D46-4308-A0E0-336BB754486F}"/>
              </a:ext>
            </a:extLst>
          </p:cNvPr>
          <p:cNvSpPr/>
          <p:nvPr/>
        </p:nvSpPr>
        <p:spPr>
          <a:xfrm>
            <a:off x="3560070" y="1219200"/>
            <a:ext cx="2307329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61F1B5-1086-43D5-9C97-F464CC340E58}"/>
              </a:ext>
            </a:extLst>
          </p:cNvPr>
          <p:cNvSpPr/>
          <p:nvPr/>
        </p:nvSpPr>
        <p:spPr>
          <a:xfrm>
            <a:off x="914399" y="3962400"/>
            <a:ext cx="4952999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4C9BE-2A11-4E2F-A07C-DC50162AFA68}"/>
              </a:ext>
            </a:extLst>
          </p:cNvPr>
          <p:cNvSpPr/>
          <p:nvPr/>
        </p:nvSpPr>
        <p:spPr>
          <a:xfrm>
            <a:off x="5913545" y="1447800"/>
            <a:ext cx="1477855" cy="2375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D4F00E-AD3A-4BD7-A084-1AA5FF3274E7}"/>
              </a:ext>
            </a:extLst>
          </p:cNvPr>
          <p:cNvSpPr/>
          <p:nvPr/>
        </p:nvSpPr>
        <p:spPr>
          <a:xfrm>
            <a:off x="7391400" y="2338589"/>
            <a:ext cx="1477855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3AA022-B2DA-413C-841D-2B98CF61E85F}"/>
              </a:ext>
            </a:extLst>
          </p:cNvPr>
          <p:cNvSpPr/>
          <p:nvPr/>
        </p:nvSpPr>
        <p:spPr>
          <a:xfrm>
            <a:off x="5977938" y="3931052"/>
            <a:ext cx="1477855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FDEF52-C232-4B90-A0DB-6F84666EE002}"/>
              </a:ext>
            </a:extLst>
          </p:cNvPr>
          <p:cNvSpPr/>
          <p:nvPr/>
        </p:nvSpPr>
        <p:spPr>
          <a:xfrm>
            <a:off x="390659" y="1093004"/>
            <a:ext cx="3495541" cy="2838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quick_check-01.eps">
            <a:extLst>
              <a:ext uri="{FF2B5EF4-FFF2-40B4-BE49-F238E27FC236}">
                <a16:creationId xmlns:a16="http://schemas.microsoft.com/office/drawing/2014/main" id="{1137A3E6-FFCC-4CD4-A295-983563F5C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181" y="0"/>
            <a:ext cx="1302819" cy="105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00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54480"/>
            <a:ext cx="8229600" cy="4389120"/>
          </a:xfrm>
        </p:spPr>
        <p:txBody>
          <a:bodyPr>
            <a:normAutofit/>
          </a:bodyPr>
          <a:lstStyle/>
          <a:p>
            <a:pPr marL="344488" indent="-344488"/>
            <a:r>
              <a:rPr lang="en-US" sz="28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dynamics of ecosystems include two major processes:</a:t>
            </a:r>
          </a:p>
          <a:p>
            <a:pPr marL="971550" lvl="1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recycling of chemical nutrients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from the 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atmosphere and soil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</a:t>
            </a:r>
            <a:r>
              <a:rPr lang="en-US" sz="28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producers, consumers, and decomposers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back to the air and soil</a:t>
            </a:r>
          </a:p>
          <a:p>
            <a:pPr marL="971550" lvl="1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one-way flow of energy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an ecosystem, entering as </a:t>
            </a:r>
            <a:r>
              <a:rPr lang="en-US" sz="28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sunlight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exiting as 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1143000"/>
          </a:xfrm>
        </p:spPr>
        <p:txBody>
          <a:bodyPr anchor="ctr">
            <a:noAutofit/>
          </a:bodyPr>
          <a:lstStyle/>
          <a:p>
            <a:pPr marL="569913" indent="-569913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6) 	All Organisms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Interact with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their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Environment, exchanging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Matter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&amp;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26179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_04_0NutrientsEnergy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7"/>
          <a:stretch/>
        </p:blipFill>
        <p:spPr>
          <a:xfrm>
            <a:off x="298704" y="344424"/>
            <a:ext cx="8546592" cy="596324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1.4-0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830572" y="525289"/>
            <a:ext cx="1526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Arial" charset="0"/>
              </a:rPr>
              <a:t>ENERGY FLOW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933388" y="1149213"/>
            <a:ext cx="36330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500" dirty="0">
                <a:solidFill>
                  <a:srgbClr val="000000"/>
                </a:solidFill>
                <a:latin typeface="Arial" charset="0"/>
              </a:rPr>
              <a:t>Sun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99071" y="1712295"/>
            <a:ext cx="10901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500" dirty="0">
                <a:solidFill>
                  <a:srgbClr val="000000"/>
                </a:solidFill>
                <a:latin typeface="Arial" charset="0"/>
              </a:rPr>
              <a:t>Inflow of</a:t>
            </a:r>
            <a:br>
              <a:rPr lang="en-US" sz="1500" dirty="0">
                <a:solidFill>
                  <a:srgbClr val="000000"/>
                </a:solidFill>
                <a:latin typeface="Arial" charset="0"/>
              </a:rPr>
            </a:br>
            <a:r>
              <a:rPr lang="en-US" sz="1500" dirty="0">
                <a:solidFill>
                  <a:srgbClr val="000000"/>
                </a:solidFill>
                <a:latin typeface="Arial" charset="0"/>
              </a:rPr>
              <a:t>light energy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348209" y="4153568"/>
            <a:ext cx="9514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500" dirty="0">
                <a:solidFill>
                  <a:srgbClr val="000000"/>
                </a:solidFill>
                <a:latin typeface="Arial" charset="0"/>
              </a:rPr>
              <a:t>Producers</a:t>
            </a:r>
            <a:br>
              <a:rPr lang="en-US" sz="1500" dirty="0">
                <a:solidFill>
                  <a:srgbClr val="000000"/>
                </a:solidFill>
                <a:latin typeface="Arial" charset="0"/>
              </a:rPr>
            </a:br>
            <a:r>
              <a:rPr lang="en-US" sz="1500" dirty="0">
                <a:solidFill>
                  <a:srgbClr val="000000"/>
                </a:solidFill>
                <a:latin typeface="Arial" charset="0"/>
              </a:rPr>
              <a:t>(plants)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808359" y="5104219"/>
            <a:ext cx="15395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500" dirty="0">
                <a:solidFill>
                  <a:srgbClr val="FFFFFF"/>
                </a:solidFill>
                <a:latin typeface="Arial" charset="0"/>
              </a:rPr>
              <a:t>Chemical energy</a:t>
            </a:r>
            <a:br>
              <a:rPr lang="en-US" sz="1500" dirty="0">
                <a:solidFill>
                  <a:srgbClr val="FFFFFF"/>
                </a:solidFill>
                <a:latin typeface="Arial" charset="0"/>
              </a:rPr>
            </a:br>
            <a:r>
              <a:rPr lang="en-US" sz="1500" dirty="0">
                <a:solidFill>
                  <a:srgbClr val="FFFFFF"/>
                </a:solidFill>
                <a:latin typeface="Arial" charset="0"/>
              </a:rPr>
              <a:t>in food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6181104" y="3727676"/>
            <a:ext cx="1058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500" dirty="0">
                <a:solidFill>
                  <a:srgbClr val="000000"/>
                </a:solidFill>
                <a:latin typeface="Arial" charset="0"/>
              </a:rPr>
              <a:t>Consumers</a:t>
            </a:r>
            <a:br>
              <a:rPr lang="en-US" sz="1500" dirty="0">
                <a:solidFill>
                  <a:srgbClr val="000000"/>
                </a:solidFill>
                <a:latin typeface="Arial" charset="0"/>
              </a:rPr>
            </a:br>
            <a:r>
              <a:rPr lang="en-US" sz="1500" dirty="0">
                <a:solidFill>
                  <a:srgbClr val="000000"/>
                </a:solidFill>
                <a:latin typeface="Arial" charset="0"/>
              </a:rPr>
              <a:t>(animals)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7679278" y="1719901"/>
            <a:ext cx="9618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500" dirty="0">
                <a:solidFill>
                  <a:srgbClr val="FFFFFF"/>
                </a:solidFill>
                <a:latin typeface="Arial" charset="0"/>
              </a:rPr>
              <a:t>Outflow of</a:t>
            </a:r>
            <a:br>
              <a:rPr lang="en-US" sz="1500" dirty="0">
                <a:solidFill>
                  <a:srgbClr val="FFFFFF"/>
                </a:solidFill>
                <a:latin typeface="Arial" charset="0"/>
              </a:rPr>
            </a:br>
            <a:r>
              <a:rPr lang="en-US" sz="1500" dirty="0">
                <a:solidFill>
                  <a:srgbClr val="FFFFFF"/>
                </a:solidFill>
                <a:latin typeface="Arial" charset="0"/>
              </a:rPr>
              <a:t>heat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834825" y="5301955"/>
            <a:ext cx="16127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>
                <a:solidFill>
                  <a:srgbClr val="000000"/>
                </a:solidFill>
                <a:latin typeface="Arial" charset="0"/>
              </a:rPr>
              <a:t>Leaves take up</a:t>
            </a:r>
            <a:br>
              <a:rPr lang="en-US" sz="1400" dirty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>
                <a:solidFill>
                  <a:srgbClr val="000000"/>
                </a:solidFill>
                <a:latin typeface="Arial" charset="0"/>
              </a:rPr>
              <a:t>CO</a:t>
            </a:r>
            <a:r>
              <a:rPr lang="en-US" sz="14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from air; roots</a:t>
            </a:r>
            <a:br>
              <a:rPr lang="en-US" sz="1400" dirty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>
                <a:solidFill>
                  <a:srgbClr val="000000"/>
                </a:solidFill>
                <a:latin typeface="Arial" charset="0"/>
              </a:rPr>
              <a:t>absorb H</a:t>
            </a:r>
            <a:r>
              <a:rPr lang="en-US" sz="14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O and</a:t>
            </a:r>
            <a:br>
              <a:rPr lang="en-US" sz="1400" dirty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>
                <a:solidFill>
                  <a:srgbClr val="000000"/>
                </a:solidFill>
                <a:latin typeface="Arial" charset="0"/>
              </a:rPr>
              <a:t>minerals from soil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7066626" y="5294349"/>
            <a:ext cx="166481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0" hangingPunct="0"/>
            <a:r>
              <a:rPr lang="en-US" sz="1400" dirty="0">
                <a:solidFill>
                  <a:srgbClr val="000000"/>
                </a:solidFill>
                <a:latin typeface="Arial" charset="0"/>
              </a:rPr>
              <a:t>Decomposers such</a:t>
            </a:r>
            <a:br>
              <a:rPr lang="en-US" sz="1400" dirty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>
                <a:solidFill>
                  <a:srgbClr val="000000"/>
                </a:solidFill>
                <a:latin typeface="Arial" charset="0"/>
              </a:rPr>
              <a:t>as worms, fungi,</a:t>
            </a:r>
            <a:br>
              <a:rPr lang="en-US" sz="1400" dirty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>
                <a:solidFill>
                  <a:srgbClr val="000000"/>
                </a:solidFill>
                <a:latin typeface="Arial" charset="0"/>
              </a:rPr>
              <a:t>and bacteria return</a:t>
            </a:r>
            <a:br>
              <a:rPr lang="en-US" sz="1400" dirty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>
                <a:solidFill>
                  <a:srgbClr val="000000"/>
                </a:solidFill>
                <a:latin typeface="Arial" charset="0"/>
              </a:rPr>
              <a:t>chemicals to soil</a:t>
            </a:r>
          </a:p>
        </p:txBody>
      </p:sp>
      <p:pic>
        <p:nvPicPr>
          <p:cNvPr id="3" name="Picture 2" descr="01_04_0NutrientsEnerg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568" y="1007189"/>
            <a:ext cx="2200729" cy="39015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27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6DDD9CE-052E-43C8-AFBC-E1B5E71D4D0F}"/>
              </a:ext>
            </a:extLst>
          </p:cNvPr>
          <p:cNvSpPr/>
          <p:nvPr/>
        </p:nvSpPr>
        <p:spPr>
          <a:xfrm>
            <a:off x="298704" y="1380045"/>
            <a:ext cx="1758696" cy="128695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F113F6-B082-4861-B379-161FFB649629}"/>
              </a:ext>
            </a:extLst>
          </p:cNvPr>
          <p:cNvSpPr/>
          <p:nvPr/>
        </p:nvSpPr>
        <p:spPr>
          <a:xfrm>
            <a:off x="7212537" y="1367025"/>
            <a:ext cx="1758696" cy="1286955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1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F4624-1BCD-4791-A204-C8D47CFC56A9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7) All Organisms Maintain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Homeostasis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2895600"/>
          </a:xfrm>
        </p:spPr>
        <p:txBody>
          <a:bodyPr>
            <a:normAutofit/>
          </a:bodyPr>
          <a:lstStyle/>
          <a:p>
            <a:pPr marL="344488" indent="-344488" eaLnBrk="1" hangingPunct="1">
              <a:spcBef>
                <a:spcPts val="1200"/>
              </a:spcBef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This occurs when organisms are able to 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maintain a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stable internal environment …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4488" indent="-344488" eaLnBrk="1" hangingPunct="1">
              <a:spcBef>
                <a:spcPts val="1200"/>
              </a:spcBef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…within the ranges required for life (includes </a:t>
            </a:r>
            <a:r>
              <a:rPr lang="en-US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pH, temperature, water balance, etc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</a:p>
        </p:txBody>
      </p:sp>
      <p:sp>
        <p:nvSpPr>
          <p:cNvPr id="27653" name="AutoShape 5" descr="_38212124_therm300"/>
          <p:cNvSpPr>
            <a:spLocks noChangeAspect="1" noChangeArrowheads="1"/>
          </p:cNvSpPr>
          <p:nvPr/>
        </p:nvSpPr>
        <p:spPr bwMode="auto">
          <a:xfrm>
            <a:off x="1936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7654" name="AutoShape 7" descr="_38212124_therm30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7655" name="AutoShape 9" descr="_38212124_therm30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" name="Picture 4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57387"/>
            <a:ext cx="2363484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81400"/>
            <a:ext cx="4228754" cy="281212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98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8) All Organisms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Grow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Develop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/>
          <a:lstStyle/>
          <a:p>
            <a:pPr marL="344488" indent="-344488" eaLnBrk="1" hangingPunct="1">
              <a:spcBef>
                <a:spcPts val="1200"/>
              </a:spcBef>
              <a:defRPr/>
            </a:pP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Organisms </a:t>
            </a:r>
            <a:r>
              <a:rPr lang="en-US" sz="32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grow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by producing </a:t>
            </a:r>
            <a:r>
              <a:rPr lang="en-US" sz="32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more cells 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or by </a:t>
            </a:r>
            <a:r>
              <a:rPr lang="en-US" sz="32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cell enlargement</a:t>
            </a:r>
          </a:p>
          <a:p>
            <a:pPr marL="344488" indent="-344488" eaLnBrk="1" hangingPunct="1">
              <a:spcBef>
                <a:spcPts val="1200"/>
              </a:spcBef>
              <a:defRPr/>
            </a:pP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Organisms </a:t>
            </a:r>
            <a:r>
              <a:rPr lang="en-US" sz="32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develop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as they </a:t>
            </a:r>
            <a:r>
              <a:rPr lang="en-US" sz="32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mature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into an adult organism</a:t>
            </a:r>
          </a:p>
          <a:p>
            <a:pPr eaLnBrk="1" hangingPunct="1">
              <a:defRPr/>
            </a:pP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0E28-A192-49B5-BDB9-C5885B4008B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29000"/>
            <a:ext cx="4343400" cy="302590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06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0" y="0"/>
            <a:ext cx="6934200" cy="1066800"/>
          </a:xfrm>
          <a:prstGeom prst="rect">
            <a:avLst/>
          </a:prstGeom>
          <a:solidFill>
            <a:schemeClr val="tx1"/>
          </a:solidFill>
        </p:spPr>
        <p:txBody>
          <a:bodyPr vert="horz" l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a typeface="MS PGothic"/>
              </a:rPr>
              <a:t>		</a:t>
            </a:r>
            <a:r>
              <a:rPr lang="en-US" dirty="0">
                <a:solidFill>
                  <a:schemeClr val="bg1"/>
                </a:solidFill>
                <a:ea typeface="MS PGothic"/>
              </a:rPr>
              <a:t>Lesson Objectives</a:t>
            </a:r>
          </a:p>
        </p:txBody>
      </p:sp>
      <p:pic>
        <p:nvPicPr>
          <p:cNvPr id="9" name="Picture 7" descr="objectives-01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104775"/>
            <a:ext cx="910008" cy="73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73674" y="1261509"/>
            <a:ext cx="7703526" cy="13292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Discuss the Characteristics of all Living Organisms.</a:t>
            </a:r>
            <a:br>
              <a:rPr lang="en-US" sz="3200" dirty="0"/>
            </a:br>
            <a:endParaRPr lang="en-US" sz="3200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7696200" y="121553"/>
            <a:ext cx="760102" cy="945247"/>
            <a:chOff x="611981" y="1262063"/>
            <a:chExt cx="902494" cy="959643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11981" y="1262063"/>
              <a:ext cx="902494" cy="959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274320" tIns="45720" rIns="2743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877C4"/>
                </a:buClr>
                <a:buSzTx/>
                <a:buFont typeface="Wingdings" pitchFamily="2" charset="2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3" name="Group 6"/>
            <p:cNvGrpSpPr>
              <a:grpSpLocks noChangeAspect="1"/>
            </p:cNvGrpSpPr>
            <p:nvPr/>
          </p:nvGrpSpPr>
          <p:grpSpPr bwMode="auto">
            <a:xfrm>
              <a:off x="633982" y="1282430"/>
              <a:ext cx="858515" cy="918842"/>
              <a:chOff x="1439" y="765"/>
              <a:chExt cx="185" cy="198"/>
            </a:xfrm>
          </p:grpSpPr>
          <p:sp>
            <p:nvSpPr>
              <p:cNvPr id="14" name="Freeform 8"/>
              <p:cNvSpPr>
                <a:spLocks/>
              </p:cNvSpPr>
              <p:nvPr/>
            </p:nvSpPr>
            <p:spPr bwMode="auto">
              <a:xfrm>
                <a:off x="1439" y="824"/>
                <a:ext cx="185" cy="139"/>
              </a:xfrm>
              <a:custGeom>
                <a:avLst/>
                <a:gdLst>
                  <a:gd name="T0" fmla="*/ 2254 w 3142"/>
                  <a:gd name="T1" fmla="*/ 0 h 2361"/>
                  <a:gd name="T2" fmla="*/ 3100 w 3142"/>
                  <a:gd name="T3" fmla="*/ 1886 h 2361"/>
                  <a:gd name="T4" fmla="*/ 3102 w 3142"/>
                  <a:gd name="T5" fmla="*/ 1892 h 2361"/>
                  <a:gd name="T6" fmla="*/ 3109 w 3142"/>
                  <a:gd name="T7" fmla="*/ 1907 h 2361"/>
                  <a:gd name="T8" fmla="*/ 3118 w 3142"/>
                  <a:gd name="T9" fmla="*/ 1933 h 2361"/>
                  <a:gd name="T10" fmla="*/ 3127 w 3142"/>
                  <a:gd name="T11" fmla="*/ 1964 h 2361"/>
                  <a:gd name="T12" fmla="*/ 3135 w 3142"/>
                  <a:gd name="T13" fmla="*/ 2002 h 2361"/>
                  <a:gd name="T14" fmla="*/ 3141 w 3142"/>
                  <a:gd name="T15" fmla="*/ 2045 h 2361"/>
                  <a:gd name="T16" fmla="*/ 3142 w 3142"/>
                  <a:gd name="T17" fmla="*/ 2089 h 2361"/>
                  <a:gd name="T18" fmla="*/ 3137 w 3142"/>
                  <a:gd name="T19" fmla="*/ 2135 h 2361"/>
                  <a:gd name="T20" fmla="*/ 3125 w 3142"/>
                  <a:gd name="T21" fmla="*/ 2180 h 2361"/>
                  <a:gd name="T22" fmla="*/ 3103 w 3142"/>
                  <a:gd name="T23" fmla="*/ 2224 h 2361"/>
                  <a:gd name="T24" fmla="*/ 3071 w 3142"/>
                  <a:gd name="T25" fmla="*/ 2264 h 2361"/>
                  <a:gd name="T26" fmla="*/ 3026 w 3142"/>
                  <a:gd name="T27" fmla="*/ 2299 h 2361"/>
                  <a:gd name="T28" fmla="*/ 2966 w 3142"/>
                  <a:gd name="T29" fmla="*/ 2328 h 2361"/>
                  <a:gd name="T30" fmla="*/ 2891 w 3142"/>
                  <a:gd name="T31" fmla="*/ 2349 h 2361"/>
                  <a:gd name="T32" fmla="*/ 2798 w 3142"/>
                  <a:gd name="T33" fmla="*/ 2360 h 2361"/>
                  <a:gd name="T34" fmla="*/ 1571 w 3142"/>
                  <a:gd name="T35" fmla="*/ 2361 h 2361"/>
                  <a:gd name="T36" fmla="*/ 1379 w 3142"/>
                  <a:gd name="T37" fmla="*/ 2361 h 2361"/>
                  <a:gd name="T38" fmla="*/ 570 w 3142"/>
                  <a:gd name="T39" fmla="*/ 2361 h 2361"/>
                  <a:gd name="T40" fmla="*/ 398 w 3142"/>
                  <a:gd name="T41" fmla="*/ 2361 h 2361"/>
                  <a:gd name="T42" fmla="*/ 296 w 3142"/>
                  <a:gd name="T43" fmla="*/ 2355 h 2361"/>
                  <a:gd name="T44" fmla="*/ 211 w 3142"/>
                  <a:gd name="T45" fmla="*/ 2340 h 2361"/>
                  <a:gd name="T46" fmla="*/ 144 w 3142"/>
                  <a:gd name="T47" fmla="*/ 2314 h 2361"/>
                  <a:gd name="T48" fmla="*/ 93 w 3142"/>
                  <a:gd name="T49" fmla="*/ 2282 h 2361"/>
                  <a:gd name="T50" fmla="*/ 54 w 3142"/>
                  <a:gd name="T51" fmla="*/ 2245 h 2361"/>
                  <a:gd name="T52" fmla="*/ 27 w 3142"/>
                  <a:gd name="T53" fmla="*/ 2203 h 2361"/>
                  <a:gd name="T54" fmla="*/ 10 w 3142"/>
                  <a:gd name="T55" fmla="*/ 2158 h 2361"/>
                  <a:gd name="T56" fmla="*/ 2 w 3142"/>
                  <a:gd name="T57" fmla="*/ 2112 h 2361"/>
                  <a:gd name="T58" fmla="*/ 0 w 3142"/>
                  <a:gd name="T59" fmla="*/ 2066 h 2361"/>
                  <a:gd name="T60" fmla="*/ 4 w 3142"/>
                  <a:gd name="T61" fmla="*/ 2022 h 2361"/>
                  <a:gd name="T62" fmla="*/ 11 w 3142"/>
                  <a:gd name="T63" fmla="*/ 1983 h 2361"/>
                  <a:gd name="T64" fmla="*/ 20 w 3142"/>
                  <a:gd name="T65" fmla="*/ 1948 h 2361"/>
                  <a:gd name="T66" fmla="*/ 29 w 3142"/>
                  <a:gd name="T67" fmla="*/ 1919 h 2361"/>
                  <a:gd name="T68" fmla="*/ 37 w 3142"/>
                  <a:gd name="T69" fmla="*/ 1898 h 2361"/>
                  <a:gd name="T70" fmla="*/ 41 w 3142"/>
                  <a:gd name="T71" fmla="*/ 1888 h 2361"/>
                  <a:gd name="T72" fmla="*/ 889 w 3142"/>
                  <a:gd name="T73" fmla="*/ 632 h 2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42" h="2361">
                    <a:moveTo>
                      <a:pt x="889" y="0"/>
                    </a:moveTo>
                    <a:lnTo>
                      <a:pt x="2254" y="0"/>
                    </a:lnTo>
                    <a:lnTo>
                      <a:pt x="2254" y="632"/>
                    </a:lnTo>
                    <a:lnTo>
                      <a:pt x="3100" y="1886"/>
                    </a:lnTo>
                    <a:lnTo>
                      <a:pt x="3101" y="1888"/>
                    </a:lnTo>
                    <a:lnTo>
                      <a:pt x="3102" y="1892"/>
                    </a:lnTo>
                    <a:lnTo>
                      <a:pt x="3105" y="1898"/>
                    </a:lnTo>
                    <a:lnTo>
                      <a:pt x="3109" y="1907"/>
                    </a:lnTo>
                    <a:lnTo>
                      <a:pt x="3114" y="1919"/>
                    </a:lnTo>
                    <a:lnTo>
                      <a:pt x="3118" y="1933"/>
                    </a:lnTo>
                    <a:lnTo>
                      <a:pt x="3123" y="1948"/>
                    </a:lnTo>
                    <a:lnTo>
                      <a:pt x="3127" y="1964"/>
                    </a:lnTo>
                    <a:lnTo>
                      <a:pt x="3131" y="1983"/>
                    </a:lnTo>
                    <a:lnTo>
                      <a:pt x="3135" y="2002"/>
                    </a:lnTo>
                    <a:lnTo>
                      <a:pt x="3138" y="2022"/>
                    </a:lnTo>
                    <a:lnTo>
                      <a:pt x="3141" y="2045"/>
                    </a:lnTo>
                    <a:lnTo>
                      <a:pt x="3142" y="2066"/>
                    </a:lnTo>
                    <a:lnTo>
                      <a:pt x="3142" y="2089"/>
                    </a:lnTo>
                    <a:lnTo>
                      <a:pt x="3140" y="2112"/>
                    </a:lnTo>
                    <a:lnTo>
                      <a:pt x="3137" y="2135"/>
                    </a:lnTo>
                    <a:lnTo>
                      <a:pt x="3132" y="2158"/>
                    </a:lnTo>
                    <a:lnTo>
                      <a:pt x="3125" y="2180"/>
                    </a:lnTo>
                    <a:lnTo>
                      <a:pt x="3116" y="2203"/>
                    </a:lnTo>
                    <a:lnTo>
                      <a:pt x="3103" y="2224"/>
                    </a:lnTo>
                    <a:lnTo>
                      <a:pt x="3089" y="2245"/>
                    </a:lnTo>
                    <a:lnTo>
                      <a:pt x="3071" y="2264"/>
                    </a:lnTo>
                    <a:lnTo>
                      <a:pt x="3050" y="2282"/>
                    </a:lnTo>
                    <a:lnTo>
                      <a:pt x="3026" y="2299"/>
                    </a:lnTo>
                    <a:lnTo>
                      <a:pt x="2998" y="2314"/>
                    </a:lnTo>
                    <a:lnTo>
                      <a:pt x="2966" y="2328"/>
                    </a:lnTo>
                    <a:lnTo>
                      <a:pt x="2931" y="2340"/>
                    </a:lnTo>
                    <a:lnTo>
                      <a:pt x="2891" y="2349"/>
                    </a:lnTo>
                    <a:lnTo>
                      <a:pt x="2847" y="2355"/>
                    </a:lnTo>
                    <a:lnTo>
                      <a:pt x="2798" y="2360"/>
                    </a:lnTo>
                    <a:lnTo>
                      <a:pt x="2745" y="2361"/>
                    </a:lnTo>
                    <a:lnTo>
                      <a:pt x="1571" y="2361"/>
                    </a:lnTo>
                    <a:lnTo>
                      <a:pt x="1451" y="2361"/>
                    </a:lnTo>
                    <a:lnTo>
                      <a:pt x="1379" y="2361"/>
                    </a:lnTo>
                    <a:lnTo>
                      <a:pt x="666" y="2361"/>
                    </a:lnTo>
                    <a:lnTo>
                      <a:pt x="570" y="2361"/>
                    </a:lnTo>
                    <a:lnTo>
                      <a:pt x="480" y="2361"/>
                    </a:lnTo>
                    <a:lnTo>
                      <a:pt x="398" y="2361"/>
                    </a:lnTo>
                    <a:lnTo>
                      <a:pt x="344" y="2360"/>
                    </a:lnTo>
                    <a:lnTo>
                      <a:pt x="296" y="2355"/>
                    </a:lnTo>
                    <a:lnTo>
                      <a:pt x="251" y="2349"/>
                    </a:lnTo>
                    <a:lnTo>
                      <a:pt x="211" y="2340"/>
                    </a:lnTo>
                    <a:lnTo>
                      <a:pt x="176" y="2328"/>
                    </a:lnTo>
                    <a:lnTo>
                      <a:pt x="144" y="2314"/>
                    </a:lnTo>
                    <a:lnTo>
                      <a:pt x="116" y="2299"/>
                    </a:lnTo>
                    <a:lnTo>
                      <a:pt x="93" y="2282"/>
                    </a:lnTo>
                    <a:lnTo>
                      <a:pt x="71" y="2264"/>
                    </a:lnTo>
                    <a:lnTo>
                      <a:pt x="54" y="2245"/>
                    </a:lnTo>
                    <a:lnTo>
                      <a:pt x="39" y="2224"/>
                    </a:lnTo>
                    <a:lnTo>
                      <a:pt x="27" y="2203"/>
                    </a:lnTo>
                    <a:lnTo>
                      <a:pt x="18" y="2180"/>
                    </a:lnTo>
                    <a:lnTo>
                      <a:pt x="10" y="2158"/>
                    </a:lnTo>
                    <a:lnTo>
                      <a:pt x="5" y="2135"/>
                    </a:lnTo>
                    <a:lnTo>
                      <a:pt x="2" y="2112"/>
                    </a:lnTo>
                    <a:lnTo>
                      <a:pt x="0" y="2089"/>
                    </a:lnTo>
                    <a:lnTo>
                      <a:pt x="0" y="2066"/>
                    </a:lnTo>
                    <a:lnTo>
                      <a:pt x="1" y="2045"/>
                    </a:lnTo>
                    <a:lnTo>
                      <a:pt x="4" y="2022"/>
                    </a:lnTo>
                    <a:lnTo>
                      <a:pt x="7" y="2002"/>
                    </a:lnTo>
                    <a:lnTo>
                      <a:pt x="11" y="1983"/>
                    </a:lnTo>
                    <a:lnTo>
                      <a:pt x="15" y="1964"/>
                    </a:lnTo>
                    <a:lnTo>
                      <a:pt x="20" y="1948"/>
                    </a:lnTo>
                    <a:lnTo>
                      <a:pt x="25" y="1933"/>
                    </a:lnTo>
                    <a:lnTo>
                      <a:pt x="29" y="1919"/>
                    </a:lnTo>
                    <a:lnTo>
                      <a:pt x="33" y="1907"/>
                    </a:lnTo>
                    <a:lnTo>
                      <a:pt x="37" y="1898"/>
                    </a:lnTo>
                    <a:lnTo>
                      <a:pt x="40" y="1892"/>
                    </a:lnTo>
                    <a:lnTo>
                      <a:pt x="41" y="1888"/>
                    </a:lnTo>
                    <a:lnTo>
                      <a:pt x="42" y="1886"/>
                    </a:lnTo>
                    <a:lnTo>
                      <a:pt x="889" y="632"/>
                    </a:lnTo>
                    <a:lnTo>
                      <a:pt x="889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9"/>
              <p:cNvSpPr>
                <a:spLocks noEditPoints="1"/>
              </p:cNvSpPr>
              <p:nvPr/>
            </p:nvSpPr>
            <p:spPr bwMode="auto">
              <a:xfrm>
                <a:off x="1439" y="777"/>
                <a:ext cx="185" cy="186"/>
              </a:xfrm>
              <a:custGeom>
                <a:avLst/>
                <a:gdLst>
                  <a:gd name="T0" fmla="*/ 1025 w 3142"/>
                  <a:gd name="T1" fmla="*/ 1481 h 3169"/>
                  <a:gd name="T2" fmla="*/ 163 w 3142"/>
                  <a:gd name="T3" fmla="*/ 2758 h 3169"/>
                  <a:gd name="T4" fmla="*/ 151 w 3142"/>
                  <a:gd name="T5" fmla="*/ 2790 h 3169"/>
                  <a:gd name="T6" fmla="*/ 141 w 3142"/>
                  <a:gd name="T7" fmla="*/ 2830 h 3169"/>
                  <a:gd name="T8" fmla="*/ 136 w 3142"/>
                  <a:gd name="T9" fmla="*/ 2876 h 3169"/>
                  <a:gd name="T10" fmla="*/ 139 w 3142"/>
                  <a:gd name="T11" fmla="*/ 2921 h 3169"/>
                  <a:gd name="T12" fmla="*/ 155 w 3142"/>
                  <a:gd name="T13" fmla="*/ 2961 h 3169"/>
                  <a:gd name="T14" fmla="*/ 188 w 3142"/>
                  <a:gd name="T15" fmla="*/ 2993 h 3169"/>
                  <a:gd name="T16" fmla="*/ 240 w 3142"/>
                  <a:gd name="T17" fmla="*/ 3015 h 3169"/>
                  <a:gd name="T18" fmla="*/ 311 w 3142"/>
                  <a:gd name="T19" fmla="*/ 3029 h 3169"/>
                  <a:gd name="T20" fmla="*/ 398 w 3142"/>
                  <a:gd name="T21" fmla="*/ 3034 h 3169"/>
                  <a:gd name="T22" fmla="*/ 2790 w 3142"/>
                  <a:gd name="T23" fmla="*/ 3033 h 3169"/>
                  <a:gd name="T24" fmla="*/ 2869 w 3142"/>
                  <a:gd name="T25" fmla="*/ 3023 h 3169"/>
                  <a:gd name="T26" fmla="*/ 2931 w 3142"/>
                  <a:gd name="T27" fmla="*/ 3005 h 3169"/>
                  <a:gd name="T28" fmla="*/ 2974 w 3142"/>
                  <a:gd name="T29" fmla="*/ 2977 h 3169"/>
                  <a:gd name="T30" fmla="*/ 2998 w 3142"/>
                  <a:gd name="T31" fmla="*/ 2942 h 3169"/>
                  <a:gd name="T32" fmla="*/ 3006 w 3142"/>
                  <a:gd name="T33" fmla="*/ 2898 h 3169"/>
                  <a:gd name="T34" fmla="*/ 3004 w 3142"/>
                  <a:gd name="T35" fmla="*/ 2851 h 3169"/>
                  <a:gd name="T36" fmla="*/ 2996 w 3142"/>
                  <a:gd name="T37" fmla="*/ 2807 h 3169"/>
                  <a:gd name="T38" fmla="*/ 2985 w 3142"/>
                  <a:gd name="T39" fmla="*/ 2771 h 3169"/>
                  <a:gd name="T40" fmla="*/ 2141 w 3142"/>
                  <a:gd name="T41" fmla="*/ 1515 h 3169"/>
                  <a:gd name="T42" fmla="*/ 2118 w 3142"/>
                  <a:gd name="T43" fmla="*/ 135 h 3169"/>
                  <a:gd name="T44" fmla="*/ 889 w 3142"/>
                  <a:gd name="T45" fmla="*/ 0 h 3169"/>
                  <a:gd name="T46" fmla="*/ 2254 w 3142"/>
                  <a:gd name="T47" fmla="*/ 1440 h 3169"/>
                  <a:gd name="T48" fmla="*/ 3101 w 3142"/>
                  <a:gd name="T49" fmla="*/ 2696 h 3169"/>
                  <a:gd name="T50" fmla="*/ 3105 w 3142"/>
                  <a:gd name="T51" fmla="*/ 2706 h 3169"/>
                  <a:gd name="T52" fmla="*/ 3114 w 3142"/>
                  <a:gd name="T53" fmla="*/ 2727 h 3169"/>
                  <a:gd name="T54" fmla="*/ 3123 w 3142"/>
                  <a:gd name="T55" fmla="*/ 2756 h 3169"/>
                  <a:gd name="T56" fmla="*/ 3131 w 3142"/>
                  <a:gd name="T57" fmla="*/ 2791 h 3169"/>
                  <a:gd name="T58" fmla="*/ 3138 w 3142"/>
                  <a:gd name="T59" fmla="*/ 2830 h 3169"/>
                  <a:gd name="T60" fmla="*/ 3142 w 3142"/>
                  <a:gd name="T61" fmla="*/ 2874 h 3169"/>
                  <a:gd name="T62" fmla="*/ 3140 w 3142"/>
                  <a:gd name="T63" fmla="*/ 2920 h 3169"/>
                  <a:gd name="T64" fmla="*/ 3132 w 3142"/>
                  <a:gd name="T65" fmla="*/ 2966 h 3169"/>
                  <a:gd name="T66" fmla="*/ 3116 w 3142"/>
                  <a:gd name="T67" fmla="*/ 3011 h 3169"/>
                  <a:gd name="T68" fmla="*/ 3089 w 3142"/>
                  <a:gd name="T69" fmla="*/ 3053 h 3169"/>
                  <a:gd name="T70" fmla="*/ 3050 w 3142"/>
                  <a:gd name="T71" fmla="*/ 3090 h 3169"/>
                  <a:gd name="T72" fmla="*/ 2998 w 3142"/>
                  <a:gd name="T73" fmla="*/ 3122 h 3169"/>
                  <a:gd name="T74" fmla="*/ 2931 w 3142"/>
                  <a:gd name="T75" fmla="*/ 3148 h 3169"/>
                  <a:gd name="T76" fmla="*/ 2847 w 3142"/>
                  <a:gd name="T77" fmla="*/ 3163 h 3169"/>
                  <a:gd name="T78" fmla="*/ 2745 w 3142"/>
                  <a:gd name="T79" fmla="*/ 3169 h 3169"/>
                  <a:gd name="T80" fmla="*/ 1451 w 3142"/>
                  <a:gd name="T81" fmla="*/ 3169 h 3169"/>
                  <a:gd name="T82" fmla="*/ 666 w 3142"/>
                  <a:gd name="T83" fmla="*/ 3169 h 3169"/>
                  <a:gd name="T84" fmla="*/ 480 w 3142"/>
                  <a:gd name="T85" fmla="*/ 3169 h 3169"/>
                  <a:gd name="T86" fmla="*/ 344 w 3142"/>
                  <a:gd name="T87" fmla="*/ 3168 h 3169"/>
                  <a:gd name="T88" fmla="*/ 251 w 3142"/>
                  <a:gd name="T89" fmla="*/ 3157 h 3169"/>
                  <a:gd name="T90" fmla="*/ 176 w 3142"/>
                  <a:gd name="T91" fmla="*/ 3136 h 3169"/>
                  <a:gd name="T92" fmla="*/ 116 w 3142"/>
                  <a:gd name="T93" fmla="*/ 3107 h 3169"/>
                  <a:gd name="T94" fmla="*/ 71 w 3142"/>
                  <a:gd name="T95" fmla="*/ 3072 h 3169"/>
                  <a:gd name="T96" fmla="*/ 39 w 3142"/>
                  <a:gd name="T97" fmla="*/ 3032 h 3169"/>
                  <a:gd name="T98" fmla="*/ 18 w 3142"/>
                  <a:gd name="T99" fmla="*/ 2988 h 3169"/>
                  <a:gd name="T100" fmla="*/ 5 w 3142"/>
                  <a:gd name="T101" fmla="*/ 2943 h 3169"/>
                  <a:gd name="T102" fmla="*/ 0 w 3142"/>
                  <a:gd name="T103" fmla="*/ 2897 h 3169"/>
                  <a:gd name="T104" fmla="*/ 1 w 3142"/>
                  <a:gd name="T105" fmla="*/ 2853 h 3169"/>
                  <a:gd name="T106" fmla="*/ 7 w 3142"/>
                  <a:gd name="T107" fmla="*/ 2810 h 3169"/>
                  <a:gd name="T108" fmla="*/ 15 w 3142"/>
                  <a:gd name="T109" fmla="*/ 2772 h 3169"/>
                  <a:gd name="T110" fmla="*/ 25 w 3142"/>
                  <a:gd name="T111" fmla="*/ 2741 h 3169"/>
                  <a:gd name="T112" fmla="*/ 33 w 3142"/>
                  <a:gd name="T113" fmla="*/ 2715 h 3169"/>
                  <a:gd name="T114" fmla="*/ 40 w 3142"/>
                  <a:gd name="T115" fmla="*/ 2700 h 3169"/>
                  <a:gd name="T116" fmla="*/ 42 w 3142"/>
                  <a:gd name="T117" fmla="*/ 2694 h 3169"/>
                  <a:gd name="T118" fmla="*/ 889 w 3142"/>
                  <a:gd name="T119" fmla="*/ 0 h 3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42" h="3169">
                    <a:moveTo>
                      <a:pt x="1025" y="135"/>
                    </a:moveTo>
                    <a:lnTo>
                      <a:pt x="1025" y="1481"/>
                    </a:lnTo>
                    <a:lnTo>
                      <a:pt x="1001" y="1515"/>
                    </a:lnTo>
                    <a:lnTo>
                      <a:pt x="163" y="2758"/>
                    </a:lnTo>
                    <a:lnTo>
                      <a:pt x="157" y="2772"/>
                    </a:lnTo>
                    <a:lnTo>
                      <a:pt x="151" y="2790"/>
                    </a:lnTo>
                    <a:lnTo>
                      <a:pt x="146" y="2809"/>
                    </a:lnTo>
                    <a:lnTo>
                      <a:pt x="141" y="2830"/>
                    </a:lnTo>
                    <a:lnTo>
                      <a:pt x="138" y="2854"/>
                    </a:lnTo>
                    <a:lnTo>
                      <a:pt x="136" y="2876"/>
                    </a:lnTo>
                    <a:lnTo>
                      <a:pt x="136" y="2900"/>
                    </a:lnTo>
                    <a:lnTo>
                      <a:pt x="139" y="2921"/>
                    </a:lnTo>
                    <a:lnTo>
                      <a:pt x="145" y="2943"/>
                    </a:lnTo>
                    <a:lnTo>
                      <a:pt x="155" y="2961"/>
                    </a:lnTo>
                    <a:lnTo>
                      <a:pt x="169" y="2977"/>
                    </a:lnTo>
                    <a:lnTo>
                      <a:pt x="188" y="2993"/>
                    </a:lnTo>
                    <a:lnTo>
                      <a:pt x="212" y="3005"/>
                    </a:lnTo>
                    <a:lnTo>
                      <a:pt x="240" y="3015"/>
                    </a:lnTo>
                    <a:lnTo>
                      <a:pt x="273" y="3023"/>
                    </a:lnTo>
                    <a:lnTo>
                      <a:pt x="311" y="3029"/>
                    </a:lnTo>
                    <a:lnTo>
                      <a:pt x="352" y="3033"/>
                    </a:lnTo>
                    <a:lnTo>
                      <a:pt x="398" y="3034"/>
                    </a:lnTo>
                    <a:lnTo>
                      <a:pt x="2745" y="3034"/>
                    </a:lnTo>
                    <a:lnTo>
                      <a:pt x="2790" y="3033"/>
                    </a:lnTo>
                    <a:lnTo>
                      <a:pt x="2832" y="3029"/>
                    </a:lnTo>
                    <a:lnTo>
                      <a:pt x="2869" y="3023"/>
                    </a:lnTo>
                    <a:lnTo>
                      <a:pt x="2902" y="3015"/>
                    </a:lnTo>
                    <a:lnTo>
                      <a:pt x="2931" y="3005"/>
                    </a:lnTo>
                    <a:lnTo>
                      <a:pt x="2955" y="2993"/>
                    </a:lnTo>
                    <a:lnTo>
                      <a:pt x="2974" y="2977"/>
                    </a:lnTo>
                    <a:lnTo>
                      <a:pt x="2988" y="2961"/>
                    </a:lnTo>
                    <a:lnTo>
                      <a:pt x="2998" y="2942"/>
                    </a:lnTo>
                    <a:lnTo>
                      <a:pt x="3003" y="2920"/>
                    </a:lnTo>
                    <a:lnTo>
                      <a:pt x="3006" y="2898"/>
                    </a:lnTo>
                    <a:lnTo>
                      <a:pt x="3006" y="2874"/>
                    </a:lnTo>
                    <a:lnTo>
                      <a:pt x="3004" y="2851"/>
                    </a:lnTo>
                    <a:lnTo>
                      <a:pt x="3000" y="2828"/>
                    </a:lnTo>
                    <a:lnTo>
                      <a:pt x="2996" y="2807"/>
                    </a:lnTo>
                    <a:lnTo>
                      <a:pt x="2990" y="2788"/>
                    </a:lnTo>
                    <a:lnTo>
                      <a:pt x="2985" y="2771"/>
                    </a:lnTo>
                    <a:lnTo>
                      <a:pt x="2981" y="2759"/>
                    </a:lnTo>
                    <a:lnTo>
                      <a:pt x="2141" y="1515"/>
                    </a:lnTo>
                    <a:lnTo>
                      <a:pt x="2118" y="1481"/>
                    </a:lnTo>
                    <a:lnTo>
                      <a:pt x="2118" y="135"/>
                    </a:lnTo>
                    <a:lnTo>
                      <a:pt x="1025" y="135"/>
                    </a:lnTo>
                    <a:close/>
                    <a:moveTo>
                      <a:pt x="889" y="0"/>
                    </a:moveTo>
                    <a:lnTo>
                      <a:pt x="2254" y="0"/>
                    </a:lnTo>
                    <a:lnTo>
                      <a:pt x="2254" y="1440"/>
                    </a:lnTo>
                    <a:lnTo>
                      <a:pt x="3100" y="2694"/>
                    </a:lnTo>
                    <a:lnTo>
                      <a:pt x="3101" y="2696"/>
                    </a:lnTo>
                    <a:lnTo>
                      <a:pt x="3102" y="2700"/>
                    </a:lnTo>
                    <a:lnTo>
                      <a:pt x="3105" y="2706"/>
                    </a:lnTo>
                    <a:lnTo>
                      <a:pt x="3109" y="2715"/>
                    </a:lnTo>
                    <a:lnTo>
                      <a:pt x="3114" y="2727"/>
                    </a:lnTo>
                    <a:lnTo>
                      <a:pt x="3118" y="2741"/>
                    </a:lnTo>
                    <a:lnTo>
                      <a:pt x="3123" y="2756"/>
                    </a:lnTo>
                    <a:lnTo>
                      <a:pt x="3127" y="2772"/>
                    </a:lnTo>
                    <a:lnTo>
                      <a:pt x="3131" y="2791"/>
                    </a:lnTo>
                    <a:lnTo>
                      <a:pt x="3135" y="2810"/>
                    </a:lnTo>
                    <a:lnTo>
                      <a:pt x="3138" y="2830"/>
                    </a:lnTo>
                    <a:lnTo>
                      <a:pt x="3141" y="2853"/>
                    </a:lnTo>
                    <a:lnTo>
                      <a:pt x="3142" y="2874"/>
                    </a:lnTo>
                    <a:lnTo>
                      <a:pt x="3142" y="2897"/>
                    </a:lnTo>
                    <a:lnTo>
                      <a:pt x="3140" y="2920"/>
                    </a:lnTo>
                    <a:lnTo>
                      <a:pt x="3137" y="2943"/>
                    </a:lnTo>
                    <a:lnTo>
                      <a:pt x="3132" y="2966"/>
                    </a:lnTo>
                    <a:lnTo>
                      <a:pt x="3125" y="2988"/>
                    </a:lnTo>
                    <a:lnTo>
                      <a:pt x="3116" y="3011"/>
                    </a:lnTo>
                    <a:lnTo>
                      <a:pt x="3103" y="3032"/>
                    </a:lnTo>
                    <a:lnTo>
                      <a:pt x="3089" y="3053"/>
                    </a:lnTo>
                    <a:lnTo>
                      <a:pt x="3071" y="3072"/>
                    </a:lnTo>
                    <a:lnTo>
                      <a:pt x="3050" y="3090"/>
                    </a:lnTo>
                    <a:lnTo>
                      <a:pt x="3026" y="3107"/>
                    </a:lnTo>
                    <a:lnTo>
                      <a:pt x="2998" y="3122"/>
                    </a:lnTo>
                    <a:lnTo>
                      <a:pt x="2966" y="3136"/>
                    </a:lnTo>
                    <a:lnTo>
                      <a:pt x="2931" y="3148"/>
                    </a:lnTo>
                    <a:lnTo>
                      <a:pt x="2891" y="3157"/>
                    </a:lnTo>
                    <a:lnTo>
                      <a:pt x="2847" y="3163"/>
                    </a:lnTo>
                    <a:lnTo>
                      <a:pt x="2798" y="3168"/>
                    </a:lnTo>
                    <a:lnTo>
                      <a:pt x="2745" y="3169"/>
                    </a:lnTo>
                    <a:lnTo>
                      <a:pt x="1571" y="3169"/>
                    </a:lnTo>
                    <a:lnTo>
                      <a:pt x="1451" y="3169"/>
                    </a:lnTo>
                    <a:lnTo>
                      <a:pt x="1379" y="3169"/>
                    </a:lnTo>
                    <a:lnTo>
                      <a:pt x="666" y="3169"/>
                    </a:lnTo>
                    <a:lnTo>
                      <a:pt x="570" y="3169"/>
                    </a:lnTo>
                    <a:lnTo>
                      <a:pt x="480" y="3169"/>
                    </a:lnTo>
                    <a:lnTo>
                      <a:pt x="398" y="3169"/>
                    </a:lnTo>
                    <a:lnTo>
                      <a:pt x="344" y="3168"/>
                    </a:lnTo>
                    <a:lnTo>
                      <a:pt x="296" y="3163"/>
                    </a:lnTo>
                    <a:lnTo>
                      <a:pt x="251" y="3157"/>
                    </a:lnTo>
                    <a:lnTo>
                      <a:pt x="211" y="3148"/>
                    </a:lnTo>
                    <a:lnTo>
                      <a:pt x="176" y="3136"/>
                    </a:lnTo>
                    <a:lnTo>
                      <a:pt x="144" y="3122"/>
                    </a:lnTo>
                    <a:lnTo>
                      <a:pt x="116" y="3107"/>
                    </a:lnTo>
                    <a:lnTo>
                      <a:pt x="93" y="3090"/>
                    </a:lnTo>
                    <a:lnTo>
                      <a:pt x="71" y="3072"/>
                    </a:lnTo>
                    <a:lnTo>
                      <a:pt x="54" y="3053"/>
                    </a:lnTo>
                    <a:lnTo>
                      <a:pt x="39" y="3032"/>
                    </a:lnTo>
                    <a:lnTo>
                      <a:pt x="27" y="3011"/>
                    </a:lnTo>
                    <a:lnTo>
                      <a:pt x="18" y="2988"/>
                    </a:lnTo>
                    <a:lnTo>
                      <a:pt x="10" y="2966"/>
                    </a:lnTo>
                    <a:lnTo>
                      <a:pt x="5" y="2943"/>
                    </a:lnTo>
                    <a:lnTo>
                      <a:pt x="2" y="2920"/>
                    </a:lnTo>
                    <a:lnTo>
                      <a:pt x="0" y="2897"/>
                    </a:lnTo>
                    <a:lnTo>
                      <a:pt x="0" y="2874"/>
                    </a:lnTo>
                    <a:lnTo>
                      <a:pt x="1" y="2853"/>
                    </a:lnTo>
                    <a:lnTo>
                      <a:pt x="4" y="2830"/>
                    </a:lnTo>
                    <a:lnTo>
                      <a:pt x="7" y="2810"/>
                    </a:lnTo>
                    <a:lnTo>
                      <a:pt x="11" y="2791"/>
                    </a:lnTo>
                    <a:lnTo>
                      <a:pt x="15" y="2772"/>
                    </a:lnTo>
                    <a:lnTo>
                      <a:pt x="20" y="2756"/>
                    </a:lnTo>
                    <a:lnTo>
                      <a:pt x="25" y="2741"/>
                    </a:lnTo>
                    <a:lnTo>
                      <a:pt x="29" y="2727"/>
                    </a:lnTo>
                    <a:lnTo>
                      <a:pt x="33" y="2715"/>
                    </a:lnTo>
                    <a:lnTo>
                      <a:pt x="37" y="2706"/>
                    </a:lnTo>
                    <a:lnTo>
                      <a:pt x="40" y="2700"/>
                    </a:lnTo>
                    <a:lnTo>
                      <a:pt x="41" y="2696"/>
                    </a:lnTo>
                    <a:lnTo>
                      <a:pt x="42" y="2694"/>
                    </a:lnTo>
                    <a:lnTo>
                      <a:pt x="889" y="1440"/>
                    </a:lnTo>
                    <a:lnTo>
                      <a:pt x="88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1480" y="769"/>
                <a:ext cx="104" cy="16"/>
              </a:xfrm>
              <a:custGeom>
                <a:avLst/>
                <a:gdLst>
                  <a:gd name="T0" fmla="*/ 131 w 1768"/>
                  <a:gd name="T1" fmla="*/ 0 h 270"/>
                  <a:gd name="T2" fmla="*/ 1638 w 1768"/>
                  <a:gd name="T3" fmla="*/ 0 h 270"/>
                  <a:gd name="T4" fmla="*/ 1664 w 1768"/>
                  <a:gd name="T5" fmla="*/ 3 h 270"/>
                  <a:gd name="T6" fmla="*/ 1689 w 1768"/>
                  <a:gd name="T7" fmla="*/ 11 h 270"/>
                  <a:gd name="T8" fmla="*/ 1711 w 1768"/>
                  <a:gd name="T9" fmla="*/ 24 h 270"/>
                  <a:gd name="T10" fmla="*/ 1730 w 1768"/>
                  <a:gd name="T11" fmla="*/ 40 h 270"/>
                  <a:gd name="T12" fmla="*/ 1746 w 1768"/>
                  <a:gd name="T13" fmla="*/ 59 h 270"/>
                  <a:gd name="T14" fmla="*/ 1758 w 1768"/>
                  <a:gd name="T15" fmla="*/ 83 h 270"/>
                  <a:gd name="T16" fmla="*/ 1765 w 1768"/>
                  <a:gd name="T17" fmla="*/ 107 h 270"/>
                  <a:gd name="T18" fmla="*/ 1768 w 1768"/>
                  <a:gd name="T19" fmla="*/ 135 h 270"/>
                  <a:gd name="T20" fmla="*/ 1765 w 1768"/>
                  <a:gd name="T21" fmla="*/ 163 h 270"/>
                  <a:gd name="T22" fmla="*/ 1758 w 1768"/>
                  <a:gd name="T23" fmla="*/ 187 h 270"/>
                  <a:gd name="T24" fmla="*/ 1746 w 1768"/>
                  <a:gd name="T25" fmla="*/ 210 h 270"/>
                  <a:gd name="T26" fmla="*/ 1730 w 1768"/>
                  <a:gd name="T27" fmla="*/ 230 h 270"/>
                  <a:gd name="T28" fmla="*/ 1711 w 1768"/>
                  <a:gd name="T29" fmla="*/ 246 h 270"/>
                  <a:gd name="T30" fmla="*/ 1689 w 1768"/>
                  <a:gd name="T31" fmla="*/ 259 h 270"/>
                  <a:gd name="T32" fmla="*/ 1664 w 1768"/>
                  <a:gd name="T33" fmla="*/ 267 h 270"/>
                  <a:gd name="T34" fmla="*/ 1638 w 1768"/>
                  <a:gd name="T35" fmla="*/ 270 h 270"/>
                  <a:gd name="T36" fmla="*/ 131 w 1768"/>
                  <a:gd name="T37" fmla="*/ 270 h 270"/>
                  <a:gd name="T38" fmla="*/ 104 w 1768"/>
                  <a:gd name="T39" fmla="*/ 267 h 270"/>
                  <a:gd name="T40" fmla="*/ 80 w 1768"/>
                  <a:gd name="T41" fmla="*/ 259 h 270"/>
                  <a:gd name="T42" fmla="*/ 58 w 1768"/>
                  <a:gd name="T43" fmla="*/ 246 h 270"/>
                  <a:gd name="T44" fmla="*/ 39 w 1768"/>
                  <a:gd name="T45" fmla="*/ 230 h 270"/>
                  <a:gd name="T46" fmla="*/ 23 w 1768"/>
                  <a:gd name="T47" fmla="*/ 210 h 270"/>
                  <a:gd name="T48" fmla="*/ 11 w 1768"/>
                  <a:gd name="T49" fmla="*/ 187 h 270"/>
                  <a:gd name="T50" fmla="*/ 4 w 1768"/>
                  <a:gd name="T51" fmla="*/ 163 h 270"/>
                  <a:gd name="T52" fmla="*/ 0 w 1768"/>
                  <a:gd name="T53" fmla="*/ 135 h 270"/>
                  <a:gd name="T54" fmla="*/ 4 w 1768"/>
                  <a:gd name="T55" fmla="*/ 107 h 270"/>
                  <a:gd name="T56" fmla="*/ 11 w 1768"/>
                  <a:gd name="T57" fmla="*/ 83 h 270"/>
                  <a:gd name="T58" fmla="*/ 23 w 1768"/>
                  <a:gd name="T59" fmla="*/ 59 h 270"/>
                  <a:gd name="T60" fmla="*/ 39 w 1768"/>
                  <a:gd name="T61" fmla="*/ 40 h 270"/>
                  <a:gd name="T62" fmla="*/ 58 w 1768"/>
                  <a:gd name="T63" fmla="*/ 24 h 270"/>
                  <a:gd name="T64" fmla="*/ 80 w 1768"/>
                  <a:gd name="T65" fmla="*/ 11 h 270"/>
                  <a:gd name="T66" fmla="*/ 104 w 1768"/>
                  <a:gd name="T67" fmla="*/ 3 h 270"/>
                  <a:gd name="T68" fmla="*/ 131 w 1768"/>
                  <a:gd name="T69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68" h="270">
                    <a:moveTo>
                      <a:pt x="131" y="0"/>
                    </a:moveTo>
                    <a:lnTo>
                      <a:pt x="1638" y="0"/>
                    </a:lnTo>
                    <a:lnTo>
                      <a:pt x="1664" y="3"/>
                    </a:lnTo>
                    <a:lnTo>
                      <a:pt x="1689" y="11"/>
                    </a:lnTo>
                    <a:lnTo>
                      <a:pt x="1711" y="24"/>
                    </a:lnTo>
                    <a:lnTo>
                      <a:pt x="1730" y="40"/>
                    </a:lnTo>
                    <a:lnTo>
                      <a:pt x="1746" y="59"/>
                    </a:lnTo>
                    <a:lnTo>
                      <a:pt x="1758" y="83"/>
                    </a:lnTo>
                    <a:lnTo>
                      <a:pt x="1765" y="107"/>
                    </a:lnTo>
                    <a:lnTo>
                      <a:pt x="1768" y="135"/>
                    </a:lnTo>
                    <a:lnTo>
                      <a:pt x="1765" y="163"/>
                    </a:lnTo>
                    <a:lnTo>
                      <a:pt x="1758" y="187"/>
                    </a:lnTo>
                    <a:lnTo>
                      <a:pt x="1746" y="210"/>
                    </a:lnTo>
                    <a:lnTo>
                      <a:pt x="1730" y="230"/>
                    </a:lnTo>
                    <a:lnTo>
                      <a:pt x="1711" y="246"/>
                    </a:lnTo>
                    <a:lnTo>
                      <a:pt x="1689" y="259"/>
                    </a:lnTo>
                    <a:lnTo>
                      <a:pt x="1664" y="267"/>
                    </a:lnTo>
                    <a:lnTo>
                      <a:pt x="1638" y="270"/>
                    </a:lnTo>
                    <a:lnTo>
                      <a:pt x="131" y="270"/>
                    </a:lnTo>
                    <a:lnTo>
                      <a:pt x="104" y="267"/>
                    </a:lnTo>
                    <a:lnTo>
                      <a:pt x="80" y="259"/>
                    </a:lnTo>
                    <a:lnTo>
                      <a:pt x="58" y="246"/>
                    </a:lnTo>
                    <a:lnTo>
                      <a:pt x="39" y="230"/>
                    </a:lnTo>
                    <a:lnTo>
                      <a:pt x="23" y="210"/>
                    </a:lnTo>
                    <a:lnTo>
                      <a:pt x="11" y="187"/>
                    </a:lnTo>
                    <a:lnTo>
                      <a:pt x="4" y="163"/>
                    </a:lnTo>
                    <a:lnTo>
                      <a:pt x="0" y="135"/>
                    </a:lnTo>
                    <a:lnTo>
                      <a:pt x="4" y="107"/>
                    </a:lnTo>
                    <a:lnTo>
                      <a:pt x="11" y="83"/>
                    </a:lnTo>
                    <a:lnTo>
                      <a:pt x="23" y="59"/>
                    </a:lnTo>
                    <a:lnTo>
                      <a:pt x="39" y="40"/>
                    </a:lnTo>
                    <a:lnTo>
                      <a:pt x="58" y="24"/>
                    </a:lnTo>
                    <a:lnTo>
                      <a:pt x="80" y="11"/>
                    </a:lnTo>
                    <a:lnTo>
                      <a:pt x="104" y="3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1"/>
              <p:cNvSpPr>
                <a:spLocks noEditPoints="1"/>
              </p:cNvSpPr>
              <p:nvPr/>
            </p:nvSpPr>
            <p:spPr bwMode="auto">
              <a:xfrm>
                <a:off x="1476" y="765"/>
                <a:ext cx="112" cy="24"/>
              </a:xfrm>
              <a:custGeom>
                <a:avLst/>
                <a:gdLst>
                  <a:gd name="T0" fmla="*/ 182 w 1904"/>
                  <a:gd name="T1" fmla="*/ 137 h 404"/>
                  <a:gd name="T2" fmla="*/ 155 w 1904"/>
                  <a:gd name="T3" fmla="*/ 154 h 404"/>
                  <a:gd name="T4" fmla="*/ 138 w 1904"/>
                  <a:gd name="T5" fmla="*/ 185 h 404"/>
                  <a:gd name="T6" fmla="*/ 138 w 1904"/>
                  <a:gd name="T7" fmla="*/ 220 h 404"/>
                  <a:gd name="T8" fmla="*/ 155 w 1904"/>
                  <a:gd name="T9" fmla="*/ 250 h 404"/>
                  <a:gd name="T10" fmla="*/ 182 w 1904"/>
                  <a:gd name="T11" fmla="*/ 267 h 404"/>
                  <a:gd name="T12" fmla="*/ 1706 w 1904"/>
                  <a:gd name="T13" fmla="*/ 269 h 404"/>
                  <a:gd name="T14" fmla="*/ 1738 w 1904"/>
                  <a:gd name="T15" fmla="*/ 260 h 404"/>
                  <a:gd name="T16" fmla="*/ 1760 w 1904"/>
                  <a:gd name="T17" fmla="*/ 236 h 404"/>
                  <a:gd name="T18" fmla="*/ 1768 w 1904"/>
                  <a:gd name="T19" fmla="*/ 202 h 404"/>
                  <a:gd name="T20" fmla="*/ 1760 w 1904"/>
                  <a:gd name="T21" fmla="*/ 168 h 404"/>
                  <a:gd name="T22" fmla="*/ 1738 w 1904"/>
                  <a:gd name="T23" fmla="*/ 144 h 404"/>
                  <a:gd name="T24" fmla="*/ 1706 w 1904"/>
                  <a:gd name="T25" fmla="*/ 135 h 404"/>
                  <a:gd name="T26" fmla="*/ 199 w 1904"/>
                  <a:gd name="T27" fmla="*/ 0 h 404"/>
                  <a:gd name="T28" fmla="*/ 1739 w 1904"/>
                  <a:gd name="T29" fmla="*/ 3 h 404"/>
                  <a:gd name="T30" fmla="*/ 1797 w 1904"/>
                  <a:gd name="T31" fmla="*/ 22 h 404"/>
                  <a:gd name="T32" fmla="*/ 1847 w 1904"/>
                  <a:gd name="T33" fmla="*/ 59 h 404"/>
                  <a:gd name="T34" fmla="*/ 1883 w 1904"/>
                  <a:gd name="T35" fmla="*/ 109 h 404"/>
                  <a:gd name="T36" fmla="*/ 1902 w 1904"/>
                  <a:gd name="T37" fmla="*/ 169 h 404"/>
                  <a:gd name="T38" fmla="*/ 1902 w 1904"/>
                  <a:gd name="T39" fmla="*/ 235 h 404"/>
                  <a:gd name="T40" fmla="*/ 1883 w 1904"/>
                  <a:gd name="T41" fmla="*/ 295 h 404"/>
                  <a:gd name="T42" fmla="*/ 1847 w 1904"/>
                  <a:gd name="T43" fmla="*/ 345 h 404"/>
                  <a:gd name="T44" fmla="*/ 1797 w 1904"/>
                  <a:gd name="T45" fmla="*/ 381 h 404"/>
                  <a:gd name="T46" fmla="*/ 1739 w 1904"/>
                  <a:gd name="T47" fmla="*/ 401 h 404"/>
                  <a:gd name="T48" fmla="*/ 199 w 1904"/>
                  <a:gd name="T49" fmla="*/ 404 h 404"/>
                  <a:gd name="T50" fmla="*/ 136 w 1904"/>
                  <a:gd name="T51" fmla="*/ 394 h 404"/>
                  <a:gd name="T52" fmla="*/ 82 w 1904"/>
                  <a:gd name="T53" fmla="*/ 365 h 404"/>
                  <a:gd name="T54" fmla="*/ 39 w 1904"/>
                  <a:gd name="T55" fmla="*/ 321 h 404"/>
                  <a:gd name="T56" fmla="*/ 11 w 1904"/>
                  <a:gd name="T57" fmla="*/ 266 h 404"/>
                  <a:gd name="T58" fmla="*/ 0 w 1904"/>
                  <a:gd name="T59" fmla="*/ 202 h 404"/>
                  <a:gd name="T60" fmla="*/ 11 w 1904"/>
                  <a:gd name="T61" fmla="*/ 138 h 404"/>
                  <a:gd name="T62" fmla="*/ 39 w 1904"/>
                  <a:gd name="T63" fmla="*/ 83 h 404"/>
                  <a:gd name="T64" fmla="*/ 82 w 1904"/>
                  <a:gd name="T65" fmla="*/ 39 h 404"/>
                  <a:gd name="T66" fmla="*/ 136 w 1904"/>
                  <a:gd name="T67" fmla="*/ 10 h 404"/>
                  <a:gd name="T68" fmla="*/ 199 w 1904"/>
                  <a:gd name="T6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04" h="404">
                    <a:moveTo>
                      <a:pt x="199" y="135"/>
                    </a:moveTo>
                    <a:lnTo>
                      <a:pt x="182" y="137"/>
                    </a:lnTo>
                    <a:lnTo>
                      <a:pt x="167" y="144"/>
                    </a:lnTo>
                    <a:lnTo>
                      <a:pt x="155" y="154"/>
                    </a:lnTo>
                    <a:lnTo>
                      <a:pt x="145" y="168"/>
                    </a:lnTo>
                    <a:lnTo>
                      <a:pt x="138" y="185"/>
                    </a:lnTo>
                    <a:lnTo>
                      <a:pt x="136" y="202"/>
                    </a:lnTo>
                    <a:lnTo>
                      <a:pt x="138" y="220"/>
                    </a:lnTo>
                    <a:lnTo>
                      <a:pt x="145" y="236"/>
                    </a:lnTo>
                    <a:lnTo>
                      <a:pt x="155" y="250"/>
                    </a:lnTo>
                    <a:lnTo>
                      <a:pt x="167" y="260"/>
                    </a:lnTo>
                    <a:lnTo>
                      <a:pt x="182" y="267"/>
                    </a:lnTo>
                    <a:lnTo>
                      <a:pt x="199" y="269"/>
                    </a:lnTo>
                    <a:lnTo>
                      <a:pt x="1706" y="269"/>
                    </a:lnTo>
                    <a:lnTo>
                      <a:pt x="1723" y="267"/>
                    </a:lnTo>
                    <a:lnTo>
                      <a:pt x="1738" y="260"/>
                    </a:lnTo>
                    <a:lnTo>
                      <a:pt x="1750" y="250"/>
                    </a:lnTo>
                    <a:lnTo>
                      <a:pt x="1760" y="236"/>
                    </a:lnTo>
                    <a:lnTo>
                      <a:pt x="1766" y="220"/>
                    </a:lnTo>
                    <a:lnTo>
                      <a:pt x="1768" y="202"/>
                    </a:lnTo>
                    <a:lnTo>
                      <a:pt x="1766" y="185"/>
                    </a:lnTo>
                    <a:lnTo>
                      <a:pt x="1760" y="168"/>
                    </a:lnTo>
                    <a:lnTo>
                      <a:pt x="1750" y="154"/>
                    </a:lnTo>
                    <a:lnTo>
                      <a:pt x="1738" y="144"/>
                    </a:lnTo>
                    <a:lnTo>
                      <a:pt x="1723" y="137"/>
                    </a:lnTo>
                    <a:lnTo>
                      <a:pt x="1706" y="135"/>
                    </a:lnTo>
                    <a:lnTo>
                      <a:pt x="199" y="135"/>
                    </a:lnTo>
                    <a:close/>
                    <a:moveTo>
                      <a:pt x="199" y="0"/>
                    </a:moveTo>
                    <a:lnTo>
                      <a:pt x="1706" y="0"/>
                    </a:lnTo>
                    <a:lnTo>
                      <a:pt x="1739" y="3"/>
                    </a:lnTo>
                    <a:lnTo>
                      <a:pt x="1768" y="10"/>
                    </a:lnTo>
                    <a:lnTo>
                      <a:pt x="1797" y="22"/>
                    </a:lnTo>
                    <a:lnTo>
                      <a:pt x="1823" y="39"/>
                    </a:lnTo>
                    <a:lnTo>
                      <a:pt x="1847" y="59"/>
                    </a:lnTo>
                    <a:lnTo>
                      <a:pt x="1866" y="83"/>
                    </a:lnTo>
                    <a:lnTo>
                      <a:pt x="1883" y="109"/>
                    </a:lnTo>
                    <a:lnTo>
                      <a:pt x="1894" y="138"/>
                    </a:lnTo>
                    <a:lnTo>
                      <a:pt x="1902" y="169"/>
                    </a:lnTo>
                    <a:lnTo>
                      <a:pt x="1904" y="202"/>
                    </a:lnTo>
                    <a:lnTo>
                      <a:pt x="1902" y="235"/>
                    </a:lnTo>
                    <a:lnTo>
                      <a:pt x="1894" y="266"/>
                    </a:lnTo>
                    <a:lnTo>
                      <a:pt x="1883" y="295"/>
                    </a:lnTo>
                    <a:lnTo>
                      <a:pt x="1866" y="321"/>
                    </a:lnTo>
                    <a:lnTo>
                      <a:pt x="1847" y="345"/>
                    </a:lnTo>
                    <a:lnTo>
                      <a:pt x="1823" y="365"/>
                    </a:lnTo>
                    <a:lnTo>
                      <a:pt x="1797" y="381"/>
                    </a:lnTo>
                    <a:lnTo>
                      <a:pt x="1768" y="394"/>
                    </a:lnTo>
                    <a:lnTo>
                      <a:pt x="1739" y="401"/>
                    </a:lnTo>
                    <a:lnTo>
                      <a:pt x="1706" y="404"/>
                    </a:lnTo>
                    <a:lnTo>
                      <a:pt x="199" y="404"/>
                    </a:lnTo>
                    <a:lnTo>
                      <a:pt x="166" y="401"/>
                    </a:lnTo>
                    <a:lnTo>
                      <a:pt x="136" y="394"/>
                    </a:lnTo>
                    <a:lnTo>
                      <a:pt x="108" y="381"/>
                    </a:lnTo>
                    <a:lnTo>
                      <a:pt x="82" y="365"/>
                    </a:lnTo>
                    <a:lnTo>
                      <a:pt x="58" y="345"/>
                    </a:lnTo>
                    <a:lnTo>
                      <a:pt x="39" y="321"/>
                    </a:lnTo>
                    <a:lnTo>
                      <a:pt x="23" y="295"/>
                    </a:lnTo>
                    <a:lnTo>
                      <a:pt x="11" y="266"/>
                    </a:lnTo>
                    <a:lnTo>
                      <a:pt x="4" y="235"/>
                    </a:lnTo>
                    <a:lnTo>
                      <a:pt x="0" y="202"/>
                    </a:lnTo>
                    <a:lnTo>
                      <a:pt x="4" y="169"/>
                    </a:lnTo>
                    <a:lnTo>
                      <a:pt x="11" y="138"/>
                    </a:lnTo>
                    <a:lnTo>
                      <a:pt x="23" y="109"/>
                    </a:lnTo>
                    <a:lnTo>
                      <a:pt x="39" y="83"/>
                    </a:lnTo>
                    <a:lnTo>
                      <a:pt x="58" y="59"/>
                    </a:lnTo>
                    <a:lnTo>
                      <a:pt x="82" y="39"/>
                    </a:lnTo>
                    <a:lnTo>
                      <a:pt x="108" y="22"/>
                    </a:lnTo>
                    <a:lnTo>
                      <a:pt x="136" y="10"/>
                    </a:lnTo>
                    <a:lnTo>
                      <a:pt x="166" y="3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1548" y="921"/>
                <a:ext cx="31" cy="22"/>
              </a:xfrm>
              <a:custGeom>
                <a:avLst/>
                <a:gdLst>
                  <a:gd name="T0" fmla="*/ 255 w 511"/>
                  <a:gd name="T1" fmla="*/ 0 h 506"/>
                  <a:gd name="T2" fmla="*/ 293 w 511"/>
                  <a:gd name="T3" fmla="*/ 2 h 506"/>
                  <a:gd name="T4" fmla="*/ 329 w 511"/>
                  <a:gd name="T5" fmla="*/ 11 h 506"/>
                  <a:gd name="T6" fmla="*/ 363 w 511"/>
                  <a:gd name="T7" fmla="*/ 24 h 506"/>
                  <a:gd name="T8" fmla="*/ 394 w 511"/>
                  <a:gd name="T9" fmla="*/ 41 h 506"/>
                  <a:gd name="T10" fmla="*/ 423 w 511"/>
                  <a:gd name="T11" fmla="*/ 63 h 506"/>
                  <a:gd name="T12" fmla="*/ 448 w 511"/>
                  <a:gd name="T13" fmla="*/ 87 h 506"/>
                  <a:gd name="T14" fmla="*/ 470 w 511"/>
                  <a:gd name="T15" fmla="*/ 116 h 506"/>
                  <a:gd name="T16" fmla="*/ 487 w 511"/>
                  <a:gd name="T17" fmla="*/ 146 h 506"/>
                  <a:gd name="T18" fmla="*/ 500 w 511"/>
                  <a:gd name="T19" fmla="*/ 180 h 506"/>
                  <a:gd name="T20" fmla="*/ 508 w 511"/>
                  <a:gd name="T21" fmla="*/ 216 h 506"/>
                  <a:gd name="T22" fmla="*/ 511 w 511"/>
                  <a:gd name="T23" fmla="*/ 253 h 506"/>
                  <a:gd name="T24" fmla="*/ 508 w 511"/>
                  <a:gd name="T25" fmla="*/ 291 h 506"/>
                  <a:gd name="T26" fmla="*/ 500 w 511"/>
                  <a:gd name="T27" fmla="*/ 327 h 506"/>
                  <a:gd name="T28" fmla="*/ 487 w 511"/>
                  <a:gd name="T29" fmla="*/ 361 h 506"/>
                  <a:gd name="T30" fmla="*/ 470 w 511"/>
                  <a:gd name="T31" fmla="*/ 391 h 506"/>
                  <a:gd name="T32" fmla="*/ 448 w 511"/>
                  <a:gd name="T33" fmla="*/ 420 h 506"/>
                  <a:gd name="T34" fmla="*/ 423 w 511"/>
                  <a:gd name="T35" fmla="*/ 444 h 506"/>
                  <a:gd name="T36" fmla="*/ 394 w 511"/>
                  <a:gd name="T37" fmla="*/ 466 h 506"/>
                  <a:gd name="T38" fmla="*/ 363 w 511"/>
                  <a:gd name="T39" fmla="*/ 483 h 506"/>
                  <a:gd name="T40" fmla="*/ 329 w 511"/>
                  <a:gd name="T41" fmla="*/ 496 h 506"/>
                  <a:gd name="T42" fmla="*/ 293 w 511"/>
                  <a:gd name="T43" fmla="*/ 503 h 506"/>
                  <a:gd name="T44" fmla="*/ 255 w 511"/>
                  <a:gd name="T45" fmla="*/ 506 h 506"/>
                  <a:gd name="T46" fmla="*/ 217 w 511"/>
                  <a:gd name="T47" fmla="*/ 503 h 506"/>
                  <a:gd name="T48" fmla="*/ 181 w 511"/>
                  <a:gd name="T49" fmla="*/ 496 h 506"/>
                  <a:gd name="T50" fmla="*/ 147 w 511"/>
                  <a:gd name="T51" fmla="*/ 483 h 506"/>
                  <a:gd name="T52" fmla="*/ 116 w 511"/>
                  <a:gd name="T53" fmla="*/ 466 h 506"/>
                  <a:gd name="T54" fmla="*/ 87 w 511"/>
                  <a:gd name="T55" fmla="*/ 444 h 506"/>
                  <a:gd name="T56" fmla="*/ 63 w 511"/>
                  <a:gd name="T57" fmla="*/ 420 h 506"/>
                  <a:gd name="T58" fmla="*/ 41 w 511"/>
                  <a:gd name="T59" fmla="*/ 391 h 506"/>
                  <a:gd name="T60" fmla="*/ 23 w 511"/>
                  <a:gd name="T61" fmla="*/ 361 h 506"/>
                  <a:gd name="T62" fmla="*/ 10 w 511"/>
                  <a:gd name="T63" fmla="*/ 327 h 506"/>
                  <a:gd name="T64" fmla="*/ 3 w 511"/>
                  <a:gd name="T65" fmla="*/ 291 h 506"/>
                  <a:gd name="T66" fmla="*/ 0 w 511"/>
                  <a:gd name="T67" fmla="*/ 253 h 506"/>
                  <a:gd name="T68" fmla="*/ 3 w 511"/>
                  <a:gd name="T69" fmla="*/ 216 h 506"/>
                  <a:gd name="T70" fmla="*/ 10 w 511"/>
                  <a:gd name="T71" fmla="*/ 180 h 506"/>
                  <a:gd name="T72" fmla="*/ 23 w 511"/>
                  <a:gd name="T73" fmla="*/ 146 h 506"/>
                  <a:gd name="T74" fmla="*/ 41 w 511"/>
                  <a:gd name="T75" fmla="*/ 116 h 506"/>
                  <a:gd name="T76" fmla="*/ 63 w 511"/>
                  <a:gd name="T77" fmla="*/ 87 h 506"/>
                  <a:gd name="T78" fmla="*/ 87 w 511"/>
                  <a:gd name="T79" fmla="*/ 63 h 506"/>
                  <a:gd name="T80" fmla="*/ 116 w 511"/>
                  <a:gd name="T81" fmla="*/ 41 h 506"/>
                  <a:gd name="T82" fmla="*/ 147 w 511"/>
                  <a:gd name="T83" fmla="*/ 24 h 506"/>
                  <a:gd name="T84" fmla="*/ 181 w 511"/>
                  <a:gd name="T85" fmla="*/ 11 h 506"/>
                  <a:gd name="T86" fmla="*/ 217 w 511"/>
                  <a:gd name="T87" fmla="*/ 2 h 506"/>
                  <a:gd name="T88" fmla="*/ 255 w 511"/>
                  <a:gd name="T89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11" h="506">
                    <a:moveTo>
                      <a:pt x="255" y="0"/>
                    </a:moveTo>
                    <a:lnTo>
                      <a:pt x="293" y="2"/>
                    </a:lnTo>
                    <a:lnTo>
                      <a:pt x="329" y="11"/>
                    </a:lnTo>
                    <a:lnTo>
                      <a:pt x="363" y="24"/>
                    </a:lnTo>
                    <a:lnTo>
                      <a:pt x="394" y="41"/>
                    </a:lnTo>
                    <a:lnTo>
                      <a:pt x="423" y="63"/>
                    </a:lnTo>
                    <a:lnTo>
                      <a:pt x="448" y="87"/>
                    </a:lnTo>
                    <a:lnTo>
                      <a:pt x="470" y="116"/>
                    </a:lnTo>
                    <a:lnTo>
                      <a:pt x="487" y="146"/>
                    </a:lnTo>
                    <a:lnTo>
                      <a:pt x="500" y="180"/>
                    </a:lnTo>
                    <a:lnTo>
                      <a:pt x="508" y="216"/>
                    </a:lnTo>
                    <a:lnTo>
                      <a:pt x="511" y="253"/>
                    </a:lnTo>
                    <a:lnTo>
                      <a:pt x="508" y="291"/>
                    </a:lnTo>
                    <a:lnTo>
                      <a:pt x="500" y="327"/>
                    </a:lnTo>
                    <a:lnTo>
                      <a:pt x="487" y="361"/>
                    </a:lnTo>
                    <a:lnTo>
                      <a:pt x="470" y="391"/>
                    </a:lnTo>
                    <a:lnTo>
                      <a:pt x="448" y="420"/>
                    </a:lnTo>
                    <a:lnTo>
                      <a:pt x="423" y="444"/>
                    </a:lnTo>
                    <a:lnTo>
                      <a:pt x="394" y="466"/>
                    </a:lnTo>
                    <a:lnTo>
                      <a:pt x="363" y="483"/>
                    </a:lnTo>
                    <a:lnTo>
                      <a:pt x="329" y="496"/>
                    </a:lnTo>
                    <a:lnTo>
                      <a:pt x="293" y="503"/>
                    </a:lnTo>
                    <a:lnTo>
                      <a:pt x="255" y="506"/>
                    </a:lnTo>
                    <a:lnTo>
                      <a:pt x="217" y="503"/>
                    </a:lnTo>
                    <a:lnTo>
                      <a:pt x="181" y="496"/>
                    </a:lnTo>
                    <a:lnTo>
                      <a:pt x="147" y="483"/>
                    </a:lnTo>
                    <a:lnTo>
                      <a:pt x="116" y="466"/>
                    </a:lnTo>
                    <a:lnTo>
                      <a:pt x="87" y="444"/>
                    </a:lnTo>
                    <a:lnTo>
                      <a:pt x="63" y="420"/>
                    </a:lnTo>
                    <a:lnTo>
                      <a:pt x="41" y="391"/>
                    </a:lnTo>
                    <a:lnTo>
                      <a:pt x="23" y="361"/>
                    </a:lnTo>
                    <a:lnTo>
                      <a:pt x="10" y="327"/>
                    </a:lnTo>
                    <a:lnTo>
                      <a:pt x="3" y="291"/>
                    </a:lnTo>
                    <a:lnTo>
                      <a:pt x="0" y="253"/>
                    </a:lnTo>
                    <a:lnTo>
                      <a:pt x="3" y="216"/>
                    </a:lnTo>
                    <a:lnTo>
                      <a:pt x="10" y="180"/>
                    </a:lnTo>
                    <a:lnTo>
                      <a:pt x="23" y="146"/>
                    </a:lnTo>
                    <a:lnTo>
                      <a:pt x="41" y="116"/>
                    </a:lnTo>
                    <a:lnTo>
                      <a:pt x="63" y="87"/>
                    </a:lnTo>
                    <a:lnTo>
                      <a:pt x="87" y="63"/>
                    </a:lnTo>
                    <a:lnTo>
                      <a:pt x="116" y="41"/>
                    </a:lnTo>
                    <a:lnTo>
                      <a:pt x="147" y="24"/>
                    </a:lnTo>
                    <a:lnTo>
                      <a:pt x="181" y="11"/>
                    </a:lnTo>
                    <a:lnTo>
                      <a:pt x="217" y="2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1503" y="867"/>
                <a:ext cx="32" cy="21"/>
              </a:xfrm>
              <a:custGeom>
                <a:avLst/>
                <a:gdLst>
                  <a:gd name="T0" fmla="*/ 272 w 544"/>
                  <a:gd name="T1" fmla="*/ 0 h 538"/>
                  <a:gd name="T2" fmla="*/ 312 w 544"/>
                  <a:gd name="T3" fmla="*/ 2 h 538"/>
                  <a:gd name="T4" fmla="*/ 351 w 544"/>
                  <a:gd name="T5" fmla="*/ 11 h 538"/>
                  <a:gd name="T6" fmla="*/ 387 w 544"/>
                  <a:gd name="T7" fmla="*/ 25 h 538"/>
                  <a:gd name="T8" fmla="*/ 420 w 544"/>
                  <a:gd name="T9" fmla="*/ 43 h 538"/>
                  <a:gd name="T10" fmla="*/ 451 w 544"/>
                  <a:gd name="T11" fmla="*/ 65 h 538"/>
                  <a:gd name="T12" fmla="*/ 478 w 544"/>
                  <a:gd name="T13" fmla="*/ 92 h 538"/>
                  <a:gd name="T14" fmla="*/ 501 w 544"/>
                  <a:gd name="T15" fmla="*/ 122 h 538"/>
                  <a:gd name="T16" fmla="*/ 519 w 544"/>
                  <a:gd name="T17" fmla="*/ 155 h 538"/>
                  <a:gd name="T18" fmla="*/ 532 w 544"/>
                  <a:gd name="T19" fmla="*/ 191 h 538"/>
                  <a:gd name="T20" fmla="*/ 541 w 544"/>
                  <a:gd name="T21" fmla="*/ 230 h 538"/>
                  <a:gd name="T22" fmla="*/ 544 w 544"/>
                  <a:gd name="T23" fmla="*/ 269 h 538"/>
                  <a:gd name="T24" fmla="*/ 541 w 544"/>
                  <a:gd name="T25" fmla="*/ 309 h 538"/>
                  <a:gd name="T26" fmla="*/ 532 w 544"/>
                  <a:gd name="T27" fmla="*/ 347 h 538"/>
                  <a:gd name="T28" fmla="*/ 519 w 544"/>
                  <a:gd name="T29" fmla="*/ 383 h 538"/>
                  <a:gd name="T30" fmla="*/ 501 w 544"/>
                  <a:gd name="T31" fmla="*/ 415 h 538"/>
                  <a:gd name="T32" fmla="*/ 478 w 544"/>
                  <a:gd name="T33" fmla="*/ 446 h 538"/>
                  <a:gd name="T34" fmla="*/ 451 w 544"/>
                  <a:gd name="T35" fmla="*/ 472 h 538"/>
                  <a:gd name="T36" fmla="*/ 420 w 544"/>
                  <a:gd name="T37" fmla="*/ 495 h 538"/>
                  <a:gd name="T38" fmla="*/ 387 w 544"/>
                  <a:gd name="T39" fmla="*/ 513 h 538"/>
                  <a:gd name="T40" fmla="*/ 351 w 544"/>
                  <a:gd name="T41" fmla="*/ 526 h 538"/>
                  <a:gd name="T42" fmla="*/ 312 w 544"/>
                  <a:gd name="T43" fmla="*/ 536 h 538"/>
                  <a:gd name="T44" fmla="*/ 272 w 544"/>
                  <a:gd name="T45" fmla="*/ 538 h 538"/>
                  <a:gd name="T46" fmla="*/ 232 w 544"/>
                  <a:gd name="T47" fmla="*/ 536 h 538"/>
                  <a:gd name="T48" fmla="*/ 193 w 544"/>
                  <a:gd name="T49" fmla="*/ 526 h 538"/>
                  <a:gd name="T50" fmla="*/ 157 w 544"/>
                  <a:gd name="T51" fmla="*/ 513 h 538"/>
                  <a:gd name="T52" fmla="*/ 124 w 544"/>
                  <a:gd name="T53" fmla="*/ 495 h 538"/>
                  <a:gd name="T54" fmla="*/ 94 w 544"/>
                  <a:gd name="T55" fmla="*/ 472 h 538"/>
                  <a:gd name="T56" fmla="*/ 67 w 544"/>
                  <a:gd name="T57" fmla="*/ 446 h 538"/>
                  <a:gd name="T58" fmla="*/ 44 w 544"/>
                  <a:gd name="T59" fmla="*/ 415 h 538"/>
                  <a:gd name="T60" fmla="*/ 26 w 544"/>
                  <a:gd name="T61" fmla="*/ 383 h 538"/>
                  <a:gd name="T62" fmla="*/ 12 w 544"/>
                  <a:gd name="T63" fmla="*/ 347 h 538"/>
                  <a:gd name="T64" fmla="*/ 3 w 544"/>
                  <a:gd name="T65" fmla="*/ 309 h 538"/>
                  <a:gd name="T66" fmla="*/ 0 w 544"/>
                  <a:gd name="T67" fmla="*/ 269 h 538"/>
                  <a:gd name="T68" fmla="*/ 3 w 544"/>
                  <a:gd name="T69" fmla="*/ 230 h 538"/>
                  <a:gd name="T70" fmla="*/ 12 w 544"/>
                  <a:gd name="T71" fmla="*/ 191 h 538"/>
                  <a:gd name="T72" fmla="*/ 26 w 544"/>
                  <a:gd name="T73" fmla="*/ 155 h 538"/>
                  <a:gd name="T74" fmla="*/ 44 w 544"/>
                  <a:gd name="T75" fmla="*/ 122 h 538"/>
                  <a:gd name="T76" fmla="*/ 67 w 544"/>
                  <a:gd name="T77" fmla="*/ 92 h 538"/>
                  <a:gd name="T78" fmla="*/ 94 w 544"/>
                  <a:gd name="T79" fmla="*/ 65 h 538"/>
                  <a:gd name="T80" fmla="*/ 124 w 544"/>
                  <a:gd name="T81" fmla="*/ 43 h 538"/>
                  <a:gd name="T82" fmla="*/ 157 w 544"/>
                  <a:gd name="T83" fmla="*/ 25 h 538"/>
                  <a:gd name="T84" fmla="*/ 193 w 544"/>
                  <a:gd name="T85" fmla="*/ 11 h 538"/>
                  <a:gd name="T86" fmla="*/ 232 w 544"/>
                  <a:gd name="T87" fmla="*/ 2 h 538"/>
                  <a:gd name="T88" fmla="*/ 272 w 544"/>
                  <a:gd name="T89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44" h="538">
                    <a:moveTo>
                      <a:pt x="272" y="0"/>
                    </a:moveTo>
                    <a:lnTo>
                      <a:pt x="312" y="2"/>
                    </a:lnTo>
                    <a:lnTo>
                      <a:pt x="351" y="11"/>
                    </a:lnTo>
                    <a:lnTo>
                      <a:pt x="387" y="25"/>
                    </a:lnTo>
                    <a:lnTo>
                      <a:pt x="420" y="43"/>
                    </a:lnTo>
                    <a:lnTo>
                      <a:pt x="451" y="65"/>
                    </a:lnTo>
                    <a:lnTo>
                      <a:pt x="478" y="92"/>
                    </a:lnTo>
                    <a:lnTo>
                      <a:pt x="501" y="122"/>
                    </a:lnTo>
                    <a:lnTo>
                      <a:pt x="519" y="155"/>
                    </a:lnTo>
                    <a:lnTo>
                      <a:pt x="532" y="191"/>
                    </a:lnTo>
                    <a:lnTo>
                      <a:pt x="541" y="230"/>
                    </a:lnTo>
                    <a:lnTo>
                      <a:pt x="544" y="269"/>
                    </a:lnTo>
                    <a:lnTo>
                      <a:pt x="541" y="309"/>
                    </a:lnTo>
                    <a:lnTo>
                      <a:pt x="532" y="347"/>
                    </a:lnTo>
                    <a:lnTo>
                      <a:pt x="519" y="383"/>
                    </a:lnTo>
                    <a:lnTo>
                      <a:pt x="501" y="415"/>
                    </a:lnTo>
                    <a:lnTo>
                      <a:pt x="478" y="446"/>
                    </a:lnTo>
                    <a:lnTo>
                      <a:pt x="451" y="472"/>
                    </a:lnTo>
                    <a:lnTo>
                      <a:pt x="420" y="495"/>
                    </a:lnTo>
                    <a:lnTo>
                      <a:pt x="387" y="513"/>
                    </a:lnTo>
                    <a:lnTo>
                      <a:pt x="351" y="526"/>
                    </a:lnTo>
                    <a:lnTo>
                      <a:pt x="312" y="536"/>
                    </a:lnTo>
                    <a:lnTo>
                      <a:pt x="272" y="538"/>
                    </a:lnTo>
                    <a:lnTo>
                      <a:pt x="232" y="536"/>
                    </a:lnTo>
                    <a:lnTo>
                      <a:pt x="193" y="526"/>
                    </a:lnTo>
                    <a:lnTo>
                      <a:pt x="157" y="513"/>
                    </a:lnTo>
                    <a:lnTo>
                      <a:pt x="124" y="495"/>
                    </a:lnTo>
                    <a:lnTo>
                      <a:pt x="94" y="472"/>
                    </a:lnTo>
                    <a:lnTo>
                      <a:pt x="67" y="446"/>
                    </a:lnTo>
                    <a:lnTo>
                      <a:pt x="44" y="415"/>
                    </a:lnTo>
                    <a:lnTo>
                      <a:pt x="26" y="383"/>
                    </a:lnTo>
                    <a:lnTo>
                      <a:pt x="12" y="347"/>
                    </a:lnTo>
                    <a:lnTo>
                      <a:pt x="3" y="309"/>
                    </a:lnTo>
                    <a:lnTo>
                      <a:pt x="0" y="269"/>
                    </a:lnTo>
                    <a:lnTo>
                      <a:pt x="3" y="230"/>
                    </a:lnTo>
                    <a:lnTo>
                      <a:pt x="12" y="191"/>
                    </a:lnTo>
                    <a:lnTo>
                      <a:pt x="26" y="155"/>
                    </a:lnTo>
                    <a:lnTo>
                      <a:pt x="44" y="122"/>
                    </a:lnTo>
                    <a:lnTo>
                      <a:pt x="67" y="92"/>
                    </a:lnTo>
                    <a:lnTo>
                      <a:pt x="94" y="65"/>
                    </a:lnTo>
                    <a:lnTo>
                      <a:pt x="124" y="43"/>
                    </a:lnTo>
                    <a:lnTo>
                      <a:pt x="157" y="25"/>
                    </a:lnTo>
                    <a:lnTo>
                      <a:pt x="193" y="11"/>
                    </a:lnTo>
                    <a:lnTo>
                      <a:pt x="232" y="2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1532" y="817"/>
                <a:ext cx="23" cy="14"/>
              </a:xfrm>
              <a:custGeom>
                <a:avLst/>
                <a:gdLst>
                  <a:gd name="T0" fmla="*/ 197 w 394"/>
                  <a:gd name="T1" fmla="*/ 0 h 389"/>
                  <a:gd name="T2" fmla="*/ 232 w 394"/>
                  <a:gd name="T3" fmla="*/ 3 h 389"/>
                  <a:gd name="T4" fmla="*/ 266 w 394"/>
                  <a:gd name="T5" fmla="*/ 12 h 389"/>
                  <a:gd name="T6" fmla="*/ 297 w 394"/>
                  <a:gd name="T7" fmla="*/ 26 h 389"/>
                  <a:gd name="T8" fmla="*/ 324 w 394"/>
                  <a:gd name="T9" fmla="*/ 45 h 389"/>
                  <a:gd name="T10" fmla="*/ 348 w 394"/>
                  <a:gd name="T11" fmla="*/ 69 h 389"/>
                  <a:gd name="T12" fmla="*/ 367 w 394"/>
                  <a:gd name="T13" fmla="*/ 96 h 389"/>
                  <a:gd name="T14" fmla="*/ 382 w 394"/>
                  <a:gd name="T15" fmla="*/ 126 h 389"/>
                  <a:gd name="T16" fmla="*/ 391 w 394"/>
                  <a:gd name="T17" fmla="*/ 160 h 389"/>
                  <a:gd name="T18" fmla="*/ 394 w 394"/>
                  <a:gd name="T19" fmla="*/ 194 h 389"/>
                  <a:gd name="T20" fmla="*/ 391 w 394"/>
                  <a:gd name="T21" fmla="*/ 229 h 389"/>
                  <a:gd name="T22" fmla="*/ 382 w 394"/>
                  <a:gd name="T23" fmla="*/ 263 h 389"/>
                  <a:gd name="T24" fmla="*/ 367 w 394"/>
                  <a:gd name="T25" fmla="*/ 292 h 389"/>
                  <a:gd name="T26" fmla="*/ 348 w 394"/>
                  <a:gd name="T27" fmla="*/ 320 h 389"/>
                  <a:gd name="T28" fmla="*/ 324 w 394"/>
                  <a:gd name="T29" fmla="*/ 343 h 389"/>
                  <a:gd name="T30" fmla="*/ 297 w 394"/>
                  <a:gd name="T31" fmla="*/ 363 h 389"/>
                  <a:gd name="T32" fmla="*/ 266 w 394"/>
                  <a:gd name="T33" fmla="*/ 377 h 389"/>
                  <a:gd name="T34" fmla="*/ 232 w 394"/>
                  <a:gd name="T35" fmla="*/ 386 h 389"/>
                  <a:gd name="T36" fmla="*/ 197 w 394"/>
                  <a:gd name="T37" fmla="*/ 389 h 389"/>
                  <a:gd name="T38" fmla="*/ 162 w 394"/>
                  <a:gd name="T39" fmla="*/ 386 h 389"/>
                  <a:gd name="T40" fmla="*/ 128 w 394"/>
                  <a:gd name="T41" fmla="*/ 377 h 389"/>
                  <a:gd name="T42" fmla="*/ 98 w 394"/>
                  <a:gd name="T43" fmla="*/ 363 h 389"/>
                  <a:gd name="T44" fmla="*/ 70 w 394"/>
                  <a:gd name="T45" fmla="*/ 343 h 389"/>
                  <a:gd name="T46" fmla="*/ 47 w 394"/>
                  <a:gd name="T47" fmla="*/ 320 h 389"/>
                  <a:gd name="T48" fmla="*/ 27 w 394"/>
                  <a:gd name="T49" fmla="*/ 292 h 389"/>
                  <a:gd name="T50" fmla="*/ 13 w 394"/>
                  <a:gd name="T51" fmla="*/ 263 h 389"/>
                  <a:gd name="T52" fmla="*/ 4 w 394"/>
                  <a:gd name="T53" fmla="*/ 229 h 389"/>
                  <a:gd name="T54" fmla="*/ 0 w 394"/>
                  <a:gd name="T55" fmla="*/ 194 h 389"/>
                  <a:gd name="T56" fmla="*/ 4 w 394"/>
                  <a:gd name="T57" fmla="*/ 160 h 389"/>
                  <a:gd name="T58" fmla="*/ 13 w 394"/>
                  <a:gd name="T59" fmla="*/ 126 h 389"/>
                  <a:gd name="T60" fmla="*/ 27 w 394"/>
                  <a:gd name="T61" fmla="*/ 96 h 389"/>
                  <a:gd name="T62" fmla="*/ 47 w 394"/>
                  <a:gd name="T63" fmla="*/ 69 h 389"/>
                  <a:gd name="T64" fmla="*/ 70 w 394"/>
                  <a:gd name="T65" fmla="*/ 45 h 389"/>
                  <a:gd name="T66" fmla="*/ 98 w 394"/>
                  <a:gd name="T67" fmla="*/ 26 h 389"/>
                  <a:gd name="T68" fmla="*/ 128 w 394"/>
                  <a:gd name="T69" fmla="*/ 12 h 389"/>
                  <a:gd name="T70" fmla="*/ 162 w 394"/>
                  <a:gd name="T71" fmla="*/ 3 h 389"/>
                  <a:gd name="T72" fmla="*/ 197 w 394"/>
                  <a:gd name="T73" fmla="*/ 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4" h="389">
                    <a:moveTo>
                      <a:pt x="197" y="0"/>
                    </a:moveTo>
                    <a:lnTo>
                      <a:pt x="232" y="3"/>
                    </a:lnTo>
                    <a:lnTo>
                      <a:pt x="266" y="12"/>
                    </a:lnTo>
                    <a:lnTo>
                      <a:pt x="297" y="26"/>
                    </a:lnTo>
                    <a:lnTo>
                      <a:pt x="324" y="45"/>
                    </a:lnTo>
                    <a:lnTo>
                      <a:pt x="348" y="69"/>
                    </a:lnTo>
                    <a:lnTo>
                      <a:pt x="367" y="96"/>
                    </a:lnTo>
                    <a:lnTo>
                      <a:pt x="382" y="126"/>
                    </a:lnTo>
                    <a:lnTo>
                      <a:pt x="391" y="160"/>
                    </a:lnTo>
                    <a:lnTo>
                      <a:pt x="394" y="194"/>
                    </a:lnTo>
                    <a:lnTo>
                      <a:pt x="391" y="229"/>
                    </a:lnTo>
                    <a:lnTo>
                      <a:pt x="382" y="263"/>
                    </a:lnTo>
                    <a:lnTo>
                      <a:pt x="367" y="292"/>
                    </a:lnTo>
                    <a:lnTo>
                      <a:pt x="348" y="320"/>
                    </a:lnTo>
                    <a:lnTo>
                      <a:pt x="324" y="343"/>
                    </a:lnTo>
                    <a:lnTo>
                      <a:pt x="297" y="363"/>
                    </a:lnTo>
                    <a:lnTo>
                      <a:pt x="266" y="377"/>
                    </a:lnTo>
                    <a:lnTo>
                      <a:pt x="232" y="386"/>
                    </a:lnTo>
                    <a:lnTo>
                      <a:pt x="197" y="389"/>
                    </a:lnTo>
                    <a:lnTo>
                      <a:pt x="162" y="386"/>
                    </a:lnTo>
                    <a:lnTo>
                      <a:pt x="128" y="377"/>
                    </a:lnTo>
                    <a:lnTo>
                      <a:pt x="98" y="363"/>
                    </a:lnTo>
                    <a:lnTo>
                      <a:pt x="70" y="343"/>
                    </a:lnTo>
                    <a:lnTo>
                      <a:pt x="47" y="320"/>
                    </a:lnTo>
                    <a:lnTo>
                      <a:pt x="27" y="292"/>
                    </a:lnTo>
                    <a:lnTo>
                      <a:pt x="13" y="263"/>
                    </a:lnTo>
                    <a:lnTo>
                      <a:pt x="4" y="229"/>
                    </a:lnTo>
                    <a:lnTo>
                      <a:pt x="0" y="194"/>
                    </a:lnTo>
                    <a:lnTo>
                      <a:pt x="4" y="160"/>
                    </a:lnTo>
                    <a:lnTo>
                      <a:pt x="13" y="126"/>
                    </a:lnTo>
                    <a:lnTo>
                      <a:pt x="27" y="96"/>
                    </a:lnTo>
                    <a:lnTo>
                      <a:pt x="47" y="69"/>
                    </a:lnTo>
                    <a:lnTo>
                      <a:pt x="70" y="45"/>
                    </a:lnTo>
                    <a:lnTo>
                      <a:pt x="98" y="26"/>
                    </a:lnTo>
                    <a:lnTo>
                      <a:pt x="128" y="12"/>
                    </a:lnTo>
                    <a:lnTo>
                      <a:pt x="162" y="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21" name="Picture 2" descr="http://farm1.staticflickr.com/173/458952402_08089964ff_z.jpg?zz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b="3623"/>
          <a:stretch/>
        </p:blipFill>
        <p:spPr bwMode="auto">
          <a:xfrm>
            <a:off x="2811977" y="1825182"/>
            <a:ext cx="625582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81000" y="2369644"/>
            <a:ext cx="24309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Explore the principles and practices of the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 Method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47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444C0-D5B8-4F77-882F-2BD363562AE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066800"/>
          </a:xfrm>
        </p:spPr>
        <p:txBody>
          <a:bodyPr anchor="ctr">
            <a:noAutofit/>
          </a:bodyPr>
          <a:lstStyle/>
          <a:p>
            <a:pPr marL="569913" indent="-569913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9) 	All Organisms can be Systematically 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Classified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467600" cy="41910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200" b="1" dirty="0">
                <a:solidFill>
                  <a:srgbClr val="66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is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TAXONOMY</a:t>
            </a:r>
            <a:r>
              <a:rPr lang="en-US" sz="3200" b="1" dirty="0">
                <a:solidFill>
                  <a:srgbClr val="66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en-US" sz="3200" dirty="0">
              <a:solidFill>
                <a:srgbClr val="FF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Branch of Biology that studies the arrangement of organisms into orderly </a:t>
            </a:r>
            <a:r>
              <a:rPr lang="en-US" sz="2400" dirty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groups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based on their </a:t>
            </a:r>
            <a:r>
              <a:rPr lang="en-US" sz="2400" dirty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similarities</a:t>
            </a:r>
          </a:p>
          <a:p>
            <a:pPr eaLnBrk="1" hangingPunct="1">
              <a:defRPr/>
            </a:pPr>
            <a:endParaRPr lang="en-US" sz="2400" dirty="0">
              <a:solidFill>
                <a:srgbClr val="FF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352800"/>
            <a:ext cx="5024756" cy="3276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2654" y="6356350"/>
            <a:ext cx="3352800" cy="365125"/>
          </a:xfrm>
        </p:spPr>
        <p:txBody>
          <a:bodyPr/>
          <a:lstStyle/>
          <a:p>
            <a:r>
              <a:rPr lang="en-US" dirty="0">
                <a:solidFill>
                  <a:srgbClr val="04617B">
                    <a:shade val="90000"/>
                  </a:srgbClr>
                </a:solidFill>
              </a:rPr>
              <a:t>Intro to Biology</a:t>
            </a:r>
          </a:p>
        </p:txBody>
      </p:sp>
    </p:spTree>
    <p:extLst>
      <p:ext uri="{BB962C8B-B14F-4D97-AF65-F5344CB8AC3E}">
        <p14:creationId xmlns:p14="http://schemas.microsoft.com/office/powerpoint/2010/main" val="1305030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444C0-D5B8-4F77-882F-2BD363562AE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077200" cy="4953000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  <a:buClr>
                <a:srgbClr val="1F89BD"/>
              </a:buClr>
              <a:buSz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diversity of life can be arranged into three higher levels called 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DOMAINS</a:t>
            </a:r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971550" lvl="1" indent="-514350">
              <a:spcBef>
                <a:spcPts val="1200"/>
              </a:spcBef>
              <a:buClr>
                <a:srgbClr val="1F89BD"/>
              </a:buClr>
              <a:buSzTx/>
              <a:buFont typeface="+mj-lt"/>
              <a:buAutoNum type="arabicPeriod"/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BACTERIA</a:t>
            </a:r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the most diverse and widespread </a:t>
            </a:r>
            <a:r>
              <a:rPr lang="en-US" sz="28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prokaryotes</a:t>
            </a:r>
          </a:p>
          <a:p>
            <a:pPr marL="971550" lvl="1" indent="-514350">
              <a:spcBef>
                <a:spcPts val="1200"/>
              </a:spcBef>
              <a:buClr>
                <a:srgbClr val="1F89BD"/>
              </a:buClr>
              <a:buSzTx/>
              <a:buFont typeface="+mj-lt"/>
              <a:buAutoNum type="arabicPeriod"/>
            </a:pP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ARCHAEA</a:t>
            </a:r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en-US" sz="2800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prokaryotes</a:t>
            </a:r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that often live in Earth’s extreme environments</a:t>
            </a:r>
          </a:p>
          <a:p>
            <a:pPr marL="971550" lvl="1" indent="-514350">
              <a:spcBef>
                <a:spcPts val="1200"/>
              </a:spcBef>
              <a:buClr>
                <a:srgbClr val="1F89BD"/>
              </a:buClr>
              <a:buSzTx/>
              <a:buFont typeface="+mj-lt"/>
              <a:buAutoNum type="arabicPeriod"/>
            </a:pP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EUKARYA</a:t>
            </a:r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have 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eukaryotic</a:t>
            </a:r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cells &amp; include</a:t>
            </a:r>
          </a:p>
          <a:p>
            <a:pPr marL="1143000" lvl="2" indent="-228600">
              <a:spcBef>
                <a:spcPts val="500"/>
              </a:spcBef>
              <a:buClr>
                <a:srgbClr val="1F89BD"/>
              </a:buClr>
              <a:buSz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Unicellular </a:t>
            </a:r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(single-celled) protists</a:t>
            </a:r>
          </a:p>
          <a:p>
            <a:pPr marL="1143000" lvl="2" indent="-228600">
              <a:spcBef>
                <a:spcPts val="500"/>
              </a:spcBef>
              <a:buClr>
                <a:srgbClr val="1F89BD"/>
              </a:buClr>
              <a:buSz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Multicellular</a:t>
            </a:r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fungi, animals, and plants</a:t>
            </a:r>
          </a:p>
          <a:p>
            <a:pPr eaLnBrk="1" hangingPunct="1">
              <a:defRPr/>
            </a:pPr>
            <a:endParaRPr lang="en-US" sz="2400" dirty="0">
              <a:solidFill>
                <a:srgbClr val="FF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3352800" cy="365125"/>
          </a:xfrm>
        </p:spPr>
        <p:txBody>
          <a:bodyPr/>
          <a:lstStyle/>
          <a:p>
            <a:r>
              <a:rPr lang="en-US" dirty="0">
                <a:solidFill>
                  <a:srgbClr val="04617B">
                    <a:shade val="90000"/>
                  </a:srgbClr>
                </a:solidFill>
              </a:rPr>
              <a:t>Intro to Biology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066800"/>
          </a:xfrm>
        </p:spPr>
        <p:txBody>
          <a:bodyPr anchor="ctr">
            <a:noAutofit/>
          </a:bodyPr>
          <a:lstStyle/>
          <a:p>
            <a:pPr marL="569913" indent="-569913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9) 	All Organisms can be Systematically 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Classified</a:t>
            </a:r>
          </a:p>
        </p:txBody>
      </p:sp>
    </p:spTree>
    <p:extLst>
      <p:ext uri="{BB962C8B-B14F-4D97-AF65-F5344CB8AC3E}">
        <p14:creationId xmlns:p14="http://schemas.microsoft.com/office/powerpoint/2010/main" val="508804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_06_0ThreeDomains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5"/>
          <a:stretch/>
        </p:blipFill>
        <p:spPr>
          <a:xfrm>
            <a:off x="298704" y="246708"/>
            <a:ext cx="8546592" cy="6286169"/>
          </a:xfrm>
          <a:prstGeom prst="rect">
            <a:avLst/>
          </a:prstGeom>
        </p:spPr>
      </p:pic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533400" y="297134"/>
            <a:ext cx="21929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DOMAIN BACTERIA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017244" y="297430"/>
            <a:ext cx="21118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DOMAIN EUKARYA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78227" y="2708282"/>
            <a:ext cx="9110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Bacteria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3251292"/>
            <a:ext cx="21458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DOMAIN ARCHAEA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638996" y="3124200"/>
            <a:ext cx="19236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Kingdom Protista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6344281" y="3124200"/>
            <a:ext cx="18853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Kingdom Plantae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355411" y="5628683"/>
            <a:ext cx="9110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Archaea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717842" y="6248400"/>
            <a:ext cx="16923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Kingdom Fungi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6288045" y="6248400"/>
            <a:ext cx="20177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Kingdom Animalia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80799" y="6382754"/>
            <a:ext cx="3352800" cy="365125"/>
          </a:xfrm>
        </p:spPr>
        <p:txBody>
          <a:bodyPr/>
          <a:lstStyle/>
          <a:p>
            <a:r>
              <a:rPr lang="en-US" dirty="0">
                <a:solidFill>
                  <a:srgbClr val="DBF5F9">
                    <a:shade val="90000"/>
                  </a:srgbClr>
                </a:solidFill>
              </a:rPr>
              <a:t>Intro to Biology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B8CA83-3AB8-4717-AD36-53D4FDE8180A}"/>
              </a:ext>
            </a:extLst>
          </p:cNvPr>
          <p:cNvSpPr/>
          <p:nvPr/>
        </p:nvSpPr>
        <p:spPr>
          <a:xfrm>
            <a:off x="3245627" y="708783"/>
            <a:ext cx="2621773" cy="26924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1D57D9-85B7-4856-9E3F-47BD406A638E}"/>
              </a:ext>
            </a:extLst>
          </p:cNvPr>
          <p:cNvSpPr/>
          <p:nvPr/>
        </p:nvSpPr>
        <p:spPr>
          <a:xfrm>
            <a:off x="5870630" y="651820"/>
            <a:ext cx="2943693" cy="27771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E1456C-7FBC-4CE5-B375-A9E0E85475BB}"/>
              </a:ext>
            </a:extLst>
          </p:cNvPr>
          <p:cNvSpPr/>
          <p:nvPr/>
        </p:nvSpPr>
        <p:spPr>
          <a:xfrm>
            <a:off x="3157664" y="3832983"/>
            <a:ext cx="2709736" cy="26924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0BCCAC-7ED2-45BF-84B5-707B39CEDF25}"/>
              </a:ext>
            </a:extLst>
          </p:cNvPr>
          <p:cNvSpPr/>
          <p:nvPr/>
        </p:nvSpPr>
        <p:spPr>
          <a:xfrm>
            <a:off x="5867400" y="3805183"/>
            <a:ext cx="2709736" cy="26924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B51CF9-8D93-49C1-A350-59EA750AAEC0}"/>
              </a:ext>
            </a:extLst>
          </p:cNvPr>
          <p:cNvSpPr/>
          <p:nvPr/>
        </p:nvSpPr>
        <p:spPr>
          <a:xfrm>
            <a:off x="4092679" y="319217"/>
            <a:ext cx="3731077" cy="8152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1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52327"/>
            <a:ext cx="7772400" cy="609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Characteristics of All Living Things: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457200" y="1295400"/>
            <a:ext cx="4038600" cy="5105400"/>
          </a:xfrm>
        </p:spPr>
        <p:txBody>
          <a:bodyPr>
            <a:normAutofit fontScale="77500" lnSpcReduction="20000"/>
          </a:bodyPr>
          <a:lstStyle/>
          <a:p>
            <a:pPr marL="461963" indent="-461963" eaLnBrk="1" hangingPunct="1">
              <a:buFont typeface="Wingdings" pitchFamily="2" charset="2"/>
              <a:buAutoNum type="arabicPeriod"/>
              <a:defRPr/>
            </a:pPr>
            <a:r>
              <a:rPr lang="en-US" sz="4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500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1963" indent="-461963" eaLnBrk="1" hangingPunct="1">
              <a:buFont typeface="Wingdings" pitchFamily="2" charset="2"/>
              <a:buAutoNum type="arabicPeriod"/>
              <a:defRPr/>
            </a:pPr>
            <a:endParaRPr lang="en-US" sz="4500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1963" indent="-461963">
              <a:buFont typeface="Wingdings" pitchFamily="2" charset="2"/>
              <a:buAutoNum type="arabicPeriod"/>
              <a:defRPr/>
            </a:pPr>
            <a:r>
              <a:rPr lang="en-US" sz="4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500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1963" indent="-461963">
              <a:buFont typeface="Wingdings" pitchFamily="2" charset="2"/>
              <a:buAutoNum type="arabicPeriod"/>
              <a:defRPr/>
            </a:pPr>
            <a:endParaRPr lang="en-US" sz="4500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1963" indent="-461963" eaLnBrk="1" hangingPunct="1">
              <a:buFont typeface="Wingdings" pitchFamily="2" charset="2"/>
              <a:buAutoNum type="arabicPeriod"/>
              <a:defRPr/>
            </a:pPr>
            <a:r>
              <a:rPr lang="en-US" sz="4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500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1963" indent="-461963" eaLnBrk="1" hangingPunct="1">
              <a:buFont typeface="Wingdings" pitchFamily="2" charset="2"/>
              <a:buAutoNum type="arabicPeriod"/>
              <a:defRPr/>
            </a:pPr>
            <a:endParaRPr lang="en-US" sz="4500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1963" indent="-461963" eaLnBrk="1" hangingPunct="1">
              <a:buFont typeface="Wingdings" pitchFamily="2" charset="2"/>
              <a:buAutoNum type="arabicPeriod"/>
              <a:defRPr/>
            </a:pPr>
            <a:r>
              <a:rPr lang="en-US" sz="4500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5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461963" indent="-461963" eaLnBrk="1" hangingPunct="1">
              <a:buFont typeface="Wingdings" pitchFamily="2" charset="2"/>
              <a:buAutoNum type="arabicPeriod"/>
              <a:defRPr/>
            </a:pPr>
            <a:endParaRPr lang="en-US" sz="4500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1963" indent="-461963" eaLnBrk="1" hangingPunct="1">
              <a:buFont typeface="Wingdings" pitchFamily="2" charset="2"/>
              <a:buAutoNum type="arabicPeriod"/>
              <a:defRPr/>
            </a:pPr>
            <a:r>
              <a:rPr lang="en-US" sz="4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500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en-US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91000" cy="5181599"/>
          </a:xfrm>
        </p:spPr>
        <p:txBody>
          <a:bodyPr>
            <a:noAutofit/>
          </a:bodyPr>
          <a:lstStyle/>
          <a:p>
            <a:pPr marL="461963" indent="-436563">
              <a:buAutoNum type="arabicPeriod" startAt="6"/>
              <a:defRPr/>
            </a:pPr>
            <a:r>
              <a:rPr lang="en-US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500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1963" indent="-436563">
              <a:buAutoNum type="arabicPeriod" startAt="6"/>
              <a:defRPr/>
            </a:pPr>
            <a:endParaRPr lang="en-US" sz="2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1963" indent="-436563">
              <a:buAutoNum type="arabicPeriod" startAt="6"/>
              <a:defRPr/>
            </a:pPr>
            <a:endParaRPr lang="en-US" sz="2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1963" indent="-436563">
              <a:buAutoNum type="arabicPeriod" startAt="7"/>
              <a:defRPr/>
            </a:pPr>
            <a:r>
              <a:rPr lang="en-US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500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1963" indent="-436563">
              <a:buAutoNum type="arabicPeriod" startAt="7"/>
              <a:defRPr/>
            </a:pPr>
            <a:endParaRPr lang="en-US" sz="2500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1963" indent="-436563">
              <a:buAutoNum type="arabicPeriod" startAt="7"/>
              <a:defRPr/>
            </a:pPr>
            <a:endParaRPr lang="en-US" sz="2500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1963" indent="-436563">
              <a:buAutoNum type="arabicPeriod" startAt="7"/>
              <a:defRPr/>
            </a:pPr>
            <a:r>
              <a:rPr lang="en-US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500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1963" indent="-436563">
              <a:buAutoNum type="arabicPeriod" startAt="7"/>
              <a:defRPr/>
            </a:pPr>
            <a:endParaRPr lang="en-US" sz="2500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1963" indent="-436563">
              <a:buAutoNum type="arabicPeriod" startAt="7"/>
              <a:defRPr/>
            </a:pPr>
            <a:endParaRPr lang="en-US" sz="2500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1963" indent="-436563">
              <a:buAutoNum type="arabicPeriod" startAt="7"/>
              <a:defRPr/>
            </a:pPr>
            <a:r>
              <a:rPr lang="en-US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500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ED28B-8A69-483C-BE5A-B0E5FA24A47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8" name="Picture 7" descr="quick_check-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12700"/>
            <a:ext cx="990600" cy="80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1816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229600" cy="381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Characteristics of All Living Things: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457200" y="1524000"/>
            <a:ext cx="4038600" cy="5105400"/>
          </a:xfrm>
        </p:spPr>
        <p:txBody>
          <a:bodyPr>
            <a:normAutofit fontScale="62500" lnSpcReduction="20000"/>
          </a:bodyPr>
          <a:lstStyle/>
          <a:p>
            <a:pPr marL="461963" indent="-461963" eaLnBrk="1" hangingPunct="1">
              <a:buFont typeface="Wingdings" pitchFamily="2" charset="2"/>
              <a:buAutoNum type="arabicPeriod"/>
              <a:defRPr/>
            </a:pPr>
            <a:r>
              <a:rPr lang="en-US" sz="4500" dirty="0">
                <a:latin typeface="Tahoma" pitchFamily="34" charset="0"/>
                <a:ea typeface="Tahoma" pitchFamily="34" charset="0"/>
                <a:cs typeface="Tahoma" pitchFamily="34" charset="0"/>
              </a:rPr>
              <a:t>Basic Unit is the </a:t>
            </a:r>
            <a:r>
              <a:rPr lang="en-US" sz="45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Cell</a:t>
            </a:r>
          </a:p>
          <a:p>
            <a:pPr marL="461963" indent="-461963" eaLnBrk="1" hangingPunct="1">
              <a:buFont typeface="Wingdings" pitchFamily="2" charset="2"/>
              <a:buAutoNum type="arabicPeriod"/>
              <a:defRPr/>
            </a:pPr>
            <a:endParaRPr lang="en-US" sz="4500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1963" indent="-461963">
              <a:buFont typeface="Wingdings" pitchFamily="2" charset="2"/>
              <a:buAutoNum type="arabicPeriod"/>
              <a:defRPr/>
            </a:pPr>
            <a:r>
              <a:rPr lang="en-US" sz="4500" dirty="0">
                <a:latin typeface="Tahoma" pitchFamily="34" charset="0"/>
                <a:ea typeface="Tahoma" pitchFamily="34" charset="0"/>
                <a:cs typeface="Tahoma" pitchFamily="34" charset="0"/>
              </a:rPr>
              <a:t>They contain </a:t>
            </a:r>
            <a:r>
              <a:rPr lang="en-US" sz="45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DNA</a:t>
            </a:r>
          </a:p>
          <a:p>
            <a:pPr marL="461963" indent="-461963">
              <a:buFont typeface="Wingdings" pitchFamily="2" charset="2"/>
              <a:buAutoNum type="arabicPeriod"/>
              <a:defRPr/>
            </a:pPr>
            <a:endParaRPr lang="en-US" sz="4500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1963" indent="-461963" eaLnBrk="1" hangingPunct="1">
              <a:buFont typeface="Wingdings" pitchFamily="2" charset="2"/>
              <a:buAutoNum type="arabicPeriod"/>
              <a:defRPr/>
            </a:pPr>
            <a:r>
              <a:rPr lang="en-US" sz="4500" dirty="0">
                <a:latin typeface="Tahoma" pitchFamily="34" charset="0"/>
                <a:ea typeface="Tahoma" pitchFamily="34" charset="0"/>
                <a:cs typeface="Tahoma" pitchFamily="34" charset="0"/>
              </a:rPr>
              <a:t>They </a:t>
            </a:r>
            <a:r>
              <a:rPr lang="en-US" sz="45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Reproduce</a:t>
            </a:r>
          </a:p>
          <a:p>
            <a:pPr marL="461963" indent="-461963" eaLnBrk="1" hangingPunct="1">
              <a:buFont typeface="Wingdings" pitchFamily="2" charset="2"/>
              <a:buAutoNum type="arabicPeriod"/>
              <a:defRPr/>
            </a:pPr>
            <a:endParaRPr lang="en-US" sz="4500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1963" indent="-461963" eaLnBrk="1" hangingPunct="1">
              <a:buFont typeface="Wingdings" pitchFamily="2" charset="2"/>
              <a:buAutoNum type="arabicPeriod"/>
              <a:defRPr/>
            </a:pPr>
            <a:r>
              <a:rPr lang="en-US" sz="4500" dirty="0">
                <a:latin typeface="Tahoma" pitchFamily="34" charset="0"/>
                <a:ea typeface="Tahoma" pitchFamily="34" charset="0"/>
                <a:cs typeface="Tahoma" pitchFamily="34" charset="0"/>
              </a:rPr>
              <a:t>They are </a:t>
            </a:r>
            <a:r>
              <a:rPr lang="en-US" sz="45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Complex </a:t>
            </a:r>
            <a:r>
              <a:rPr lang="en-US" sz="4500" dirty="0"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lang="en-US" sz="45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Organized</a:t>
            </a:r>
          </a:p>
          <a:p>
            <a:pPr marL="461963" indent="-461963" eaLnBrk="1" hangingPunct="1">
              <a:buFont typeface="Wingdings" pitchFamily="2" charset="2"/>
              <a:buAutoNum type="arabicPeriod"/>
              <a:defRPr/>
            </a:pPr>
            <a:endParaRPr lang="en-US" sz="4500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1963" indent="-461963" eaLnBrk="1" hangingPunct="1">
              <a:buFont typeface="Wingdings" pitchFamily="2" charset="2"/>
              <a:buAutoNum type="arabicPeriod"/>
              <a:defRPr/>
            </a:pPr>
            <a:r>
              <a:rPr lang="en-US" sz="4500" dirty="0">
                <a:latin typeface="Tahoma" pitchFamily="34" charset="0"/>
                <a:ea typeface="Tahoma" pitchFamily="34" charset="0"/>
                <a:cs typeface="Tahoma" pitchFamily="34" charset="0"/>
              </a:rPr>
              <a:t>They </a:t>
            </a:r>
            <a:r>
              <a:rPr lang="en-US" sz="45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Respond</a:t>
            </a:r>
            <a:r>
              <a:rPr lang="en-US" sz="4500" dirty="0">
                <a:latin typeface="Tahoma" pitchFamily="34" charset="0"/>
                <a:ea typeface="Tahoma" pitchFamily="34" charset="0"/>
                <a:cs typeface="Tahoma" pitchFamily="34" charset="0"/>
              </a:rPr>
              <a:t> to their </a:t>
            </a:r>
            <a:r>
              <a:rPr lang="en-US" sz="45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Environment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en-US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91000" cy="5181599"/>
          </a:xfrm>
        </p:spPr>
        <p:txBody>
          <a:bodyPr>
            <a:noAutofit/>
          </a:bodyPr>
          <a:lstStyle/>
          <a:p>
            <a:pPr marL="461963" indent="-436563">
              <a:buAutoNum type="arabicPeriod" startAt="6"/>
              <a:defRPr/>
            </a:pPr>
            <a:r>
              <a:rPr lang="en-US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They </a:t>
            </a:r>
            <a:r>
              <a:rPr lang="en-US" sz="25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Interact</a:t>
            </a:r>
            <a:r>
              <a:rPr lang="en-US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 with their </a:t>
            </a:r>
            <a:r>
              <a:rPr lang="en-US" sz="25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Environment, </a:t>
            </a:r>
            <a:r>
              <a:rPr lang="en-US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exchanging</a:t>
            </a:r>
            <a:r>
              <a:rPr lang="en-US" sz="25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Matter </a:t>
            </a:r>
            <a:r>
              <a:rPr lang="en-US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and </a:t>
            </a:r>
            <a:r>
              <a:rPr lang="en-US" sz="25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Energy</a:t>
            </a:r>
          </a:p>
          <a:p>
            <a:pPr marL="461963" indent="-436563">
              <a:buAutoNum type="arabicPeriod" startAt="6"/>
              <a:defRPr/>
            </a:pPr>
            <a:endParaRPr lang="en-US" sz="2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1963" indent="-436563">
              <a:buAutoNum type="arabicPeriod" startAt="7"/>
              <a:defRPr/>
            </a:pPr>
            <a:r>
              <a:rPr lang="en-US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They maintain </a:t>
            </a:r>
            <a:r>
              <a:rPr lang="en-US" sz="25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Homeostasis</a:t>
            </a:r>
          </a:p>
          <a:p>
            <a:pPr marL="461963" indent="-436563">
              <a:buAutoNum type="arabicPeriod" startAt="7"/>
              <a:defRPr/>
            </a:pPr>
            <a:endParaRPr lang="en-US" sz="2500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1963" indent="-436563">
              <a:buAutoNum type="arabicPeriod" startAt="7"/>
              <a:defRPr/>
            </a:pPr>
            <a:r>
              <a:rPr lang="en-US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They</a:t>
            </a:r>
            <a:r>
              <a:rPr lang="en-US" sz="25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Grow and Develop</a:t>
            </a:r>
          </a:p>
          <a:p>
            <a:pPr marL="461963" indent="-436563">
              <a:buAutoNum type="arabicPeriod" startAt="7"/>
              <a:defRPr/>
            </a:pPr>
            <a:endParaRPr lang="en-US" sz="2500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1963" indent="-436563">
              <a:buAutoNum type="arabicPeriod" startAt="7"/>
              <a:defRPr/>
            </a:pPr>
            <a:r>
              <a:rPr lang="en-US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They can be </a:t>
            </a:r>
            <a:r>
              <a:rPr lang="en-US" sz="25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Systematically Classified</a:t>
            </a:r>
          </a:p>
          <a:p>
            <a:endParaRPr lang="en-US" sz="24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ED28B-8A69-483C-BE5A-B0E5FA24A47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8" name="Picture 7" descr="quick_check-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12700"/>
            <a:ext cx="990600" cy="80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93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What is SCIENCE?</a:t>
            </a:r>
          </a:p>
        </p:txBody>
      </p:sp>
      <p:pic>
        <p:nvPicPr>
          <p:cNvPr id="14340" name="Picture 3" descr="DownloadedFil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0"/>
            <a:ext cx="2103437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21717" y="961002"/>
            <a:ext cx="4718845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</a:rPr>
              <a:t>1) Science is a way of knowing what stems from our curiosity about ourselves and the world around us.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434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7" y="2914958"/>
            <a:ext cx="19859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158" y="2831614"/>
            <a:ext cx="35052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15000" y="3428252"/>
            <a:ext cx="32766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98463" indent="-39846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srgbClr val="000000"/>
                </a:solidFill>
                <a:latin typeface="Arial"/>
              </a:rPr>
              <a:t>3) 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Science </a:t>
            </a:r>
            <a:r>
              <a:rPr lang="en-US" sz="2700" dirty="0">
                <a:solidFill>
                  <a:srgbClr val="000000"/>
                </a:solidFill>
                <a:latin typeface="Arial"/>
              </a:rPr>
              <a:t>is based upon </a:t>
            </a:r>
            <a:r>
              <a:rPr lang="en-US" sz="27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INQUIRY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:</a:t>
            </a:r>
          </a:p>
          <a:p>
            <a:pPr marL="398463" indent="-398463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	</a:t>
            </a:r>
            <a:r>
              <a:rPr lang="en-US" sz="27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The search for information and explanations of natural phenomena</a:t>
            </a:r>
            <a:endParaRPr lang="en-US" sz="27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5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47650"/>
            <a:ext cx="2116137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3014514"/>
            <a:ext cx="3733800" cy="34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srgbClr val="000000"/>
                </a:solidFill>
                <a:latin typeface="Arial"/>
              </a:rPr>
              <a:t>2) 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Scientists </a:t>
            </a:r>
            <a:r>
              <a:rPr lang="en-US" sz="2700" dirty="0">
                <a:solidFill>
                  <a:srgbClr val="000000"/>
                </a:solidFill>
                <a:latin typeface="Arial"/>
              </a:rPr>
              <a:t>typically:</a:t>
            </a:r>
          </a:p>
          <a:p>
            <a:pPr marL="231775" indent="-231775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rgbClr val="000000"/>
                </a:solidFill>
                <a:latin typeface="Arial"/>
              </a:rPr>
              <a:t>Make</a:t>
            </a:r>
            <a:r>
              <a:rPr lang="en-US" sz="27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Observations</a:t>
            </a:r>
          </a:p>
          <a:p>
            <a:pPr marL="231775" indent="-231775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rgbClr val="000000"/>
                </a:solidFill>
                <a:latin typeface="Arial"/>
              </a:rPr>
              <a:t>Form </a:t>
            </a:r>
            <a:r>
              <a:rPr lang="en-US" sz="27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HYPOTHESIS</a:t>
            </a:r>
            <a:r>
              <a:rPr lang="en-US" sz="2700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2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proposed solutions for a set of observations</a:t>
            </a:r>
          </a:p>
          <a:p>
            <a:pPr marL="231775" indent="-231775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rgbClr val="000000"/>
                </a:solidFill>
                <a:latin typeface="Arial"/>
              </a:rPr>
              <a:t>Test</a:t>
            </a:r>
            <a:r>
              <a:rPr lang="en-US" sz="27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Hypothesis</a:t>
            </a:r>
          </a:p>
        </p:txBody>
      </p:sp>
    </p:spTree>
    <p:extLst>
      <p:ext uri="{BB962C8B-B14F-4D97-AF65-F5344CB8AC3E}">
        <p14:creationId xmlns:p14="http://schemas.microsoft.com/office/powerpoint/2010/main" val="326359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676400" y="0"/>
            <a:ext cx="5791200" cy="1143000"/>
          </a:xfrm>
          <a:solidFill>
            <a:srgbClr val="2D2D8A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How is Science Done?</a:t>
            </a:r>
          </a:p>
        </p:txBody>
      </p:sp>
      <p:pic>
        <p:nvPicPr>
          <p:cNvPr id="4099" name="Picture 2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0"/>
            <a:ext cx="1379537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796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2209800"/>
            <a:ext cx="3657600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srgbClr val="000000"/>
                </a:solidFill>
              </a:rPr>
              <a:t>Science begins with an observation.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srgbClr val="00B050"/>
                </a:solidFill>
              </a:rPr>
              <a:t>This is the process of gathering information about events or processes in a careful, orderly way.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700" dirty="0">
              <a:solidFill>
                <a:srgbClr val="000000"/>
              </a:solidFill>
            </a:endParaRPr>
          </a:p>
        </p:txBody>
      </p:sp>
      <p:pic>
        <p:nvPicPr>
          <p:cNvPr id="8" name="Picture 7" descr="observati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0"/>
            <a:ext cx="3038475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5742235"/>
            <a:ext cx="8686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r>
              <a:rPr lang="en-US" sz="3300" dirty="0">
                <a:solidFill>
                  <a:srgbClr val="0000FF"/>
                </a:solidFill>
              </a:rPr>
              <a:t> is the information gathered from making observations.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193833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91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533400" y="304800"/>
            <a:ext cx="81534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700" b="1" dirty="0">
                <a:solidFill>
                  <a:srgbClr val="00B050"/>
                </a:solidFill>
              </a:rPr>
              <a:t>There are two types of </a:t>
            </a:r>
            <a:r>
              <a:rPr lang="en-US" sz="4700" b="1" dirty="0">
                <a:solidFill>
                  <a:srgbClr val="FFFF00"/>
                </a:solidFill>
              </a:rPr>
              <a:t>data</a:t>
            </a:r>
            <a:r>
              <a:rPr lang="en-US" sz="47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38400" y="1408542"/>
            <a:ext cx="64770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Quantitative Data</a:t>
            </a:r>
            <a:r>
              <a:rPr lang="en-US" sz="4000" dirty="0">
                <a:solidFill>
                  <a:srgbClr val="FFFF00"/>
                </a:solidFill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FFD1D1"/>
                </a:solidFill>
              </a:rPr>
              <a:t>“Amounts” involving numbers obtained by counting or measuring.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3810001"/>
            <a:ext cx="42672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Qualitative Data</a:t>
            </a:r>
            <a:r>
              <a:rPr lang="en-US" sz="4000" dirty="0">
                <a:solidFill>
                  <a:srgbClr val="000000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u="sng" dirty="0">
                <a:solidFill>
                  <a:srgbClr val="2D2D8A">
                    <a:lumMod val="75000"/>
                  </a:srgbClr>
                </a:solidFill>
                <a:ea typeface="ＭＳ Ｐゴシック" pitchFamily="34" charset="-128"/>
              </a:rPr>
              <a:t>descriptions</a:t>
            </a:r>
            <a:r>
              <a:rPr lang="en-US" sz="3200" dirty="0">
                <a:solidFill>
                  <a:srgbClr val="2D2D8A">
                    <a:lumMod val="75000"/>
                  </a:srgbClr>
                </a:solidFill>
                <a:ea typeface="ＭＳ Ｐゴシック" pitchFamily="34" charset="-128"/>
              </a:rPr>
              <a:t> involving characteristics that cannot be counted.</a:t>
            </a:r>
          </a:p>
        </p:txBody>
      </p:sp>
    </p:spTree>
    <p:extLst>
      <p:ext uri="{BB962C8B-B14F-4D97-AF65-F5344CB8AC3E}">
        <p14:creationId xmlns:p14="http://schemas.microsoft.com/office/powerpoint/2010/main" val="351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SCIENTIFIC METHOD</a:t>
            </a:r>
          </a:p>
        </p:txBody>
      </p:sp>
      <p:pic>
        <p:nvPicPr>
          <p:cNvPr id="7171" name="Picture 2" descr="2147265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2952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33955" y="1289050"/>
            <a:ext cx="5181600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dirty="0">
                <a:solidFill>
                  <a:srgbClr val="BBE0E3">
                    <a:lumMod val="25000"/>
                  </a:srgbClr>
                </a:solidFill>
                <a:ea typeface="ＭＳ Ｐゴシック" pitchFamily="34" charset="-128"/>
              </a:rPr>
              <a:t>The scientific method is: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05200" y="1905000"/>
            <a:ext cx="56388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solidFill>
                  <a:srgbClr val="0000FF"/>
                </a:solidFill>
              </a:rPr>
              <a:t>A series of steps used by scientists to solve a problem or answer a question.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2971800"/>
            <a:ext cx="5638800" cy="34624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Steps to the Scientific Method</a:t>
            </a:r>
          </a:p>
          <a:p>
            <a:pPr marL="461963" indent="-461963" fontAlgn="base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700" dirty="0">
                <a:solidFill>
                  <a:srgbClr val="660066"/>
                </a:solidFill>
                <a:ea typeface="ＭＳ Ｐゴシック" pitchFamily="34" charset="-128"/>
              </a:rPr>
              <a:t>Observation / Asking a Question</a:t>
            </a:r>
          </a:p>
          <a:p>
            <a:pPr marL="461963" indent="-461963" fontAlgn="base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700" dirty="0">
                <a:solidFill>
                  <a:srgbClr val="FF0000"/>
                </a:solidFill>
                <a:ea typeface="ＭＳ Ｐゴシック" pitchFamily="34" charset="-128"/>
              </a:rPr>
              <a:t>Form a Hypothesis</a:t>
            </a:r>
          </a:p>
          <a:p>
            <a:pPr marL="461963" indent="-461963" fontAlgn="base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700" dirty="0">
                <a:solidFill>
                  <a:srgbClr val="0070C0"/>
                </a:solidFill>
                <a:ea typeface="ＭＳ Ｐゴシック" pitchFamily="34" charset="-128"/>
              </a:rPr>
              <a:t>Design a Controlled Experiment</a:t>
            </a:r>
          </a:p>
          <a:p>
            <a:pPr marL="461963" indent="-461963" fontAlgn="base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700" dirty="0">
                <a:solidFill>
                  <a:srgbClr val="660066"/>
                </a:solidFill>
                <a:ea typeface="ＭＳ Ｐゴシック" pitchFamily="34" charset="-128"/>
              </a:rPr>
              <a:t>Record and Analyze Results</a:t>
            </a:r>
          </a:p>
          <a:p>
            <a:pPr marL="461963" indent="-461963" fontAlgn="base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700" dirty="0">
                <a:solidFill>
                  <a:srgbClr val="7030A0"/>
                </a:solidFill>
                <a:ea typeface="ＭＳ Ｐゴシック" pitchFamily="34" charset="-128"/>
              </a:rPr>
              <a:t>Draw Conclusions</a:t>
            </a:r>
          </a:p>
          <a:p>
            <a:pPr marL="461963" indent="-461963" fontAlgn="base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700" dirty="0">
                <a:solidFill>
                  <a:srgbClr val="FF0000"/>
                </a:solidFill>
                <a:ea typeface="ＭＳ Ｐゴシック" pitchFamily="34" charset="-128"/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344430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0" y="0"/>
            <a:ext cx="89916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 / Asking a Question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1" y="1143000"/>
            <a:ext cx="5935663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FF"/>
                </a:solidFill>
              </a:rPr>
              <a:t>A problem to solve or a question must first be identified.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B050"/>
                </a:solidFill>
              </a:rPr>
              <a:t>Uses the senses (touch, taste, smell, sight, hearing, pressure/pain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</a:rPr>
              <a:t>Collects data &amp; Organizes the data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5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9600" y="4724400"/>
            <a:ext cx="6248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0000FF"/>
                </a:solidFill>
              </a:rPr>
              <a:t>How much water can a root hair absorb?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rgbClr val="0000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0000FF"/>
                </a:solidFill>
              </a:rPr>
              <a:t>Why does a plant stem bend toward the light?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rgbClr val="0000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0000FF"/>
                </a:solidFill>
              </a:rPr>
              <a:t>What effect does temperature have on heart rate?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rgbClr val="0000FF"/>
              </a:solidFill>
            </a:endParaRPr>
          </a:p>
        </p:txBody>
      </p:sp>
      <p:pic>
        <p:nvPicPr>
          <p:cNvPr id="8199" name="Picture 9" descr="questio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9200"/>
            <a:ext cx="2735263" cy="309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46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12003"/>
            <a:ext cx="7924800" cy="83099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Activity</a:t>
            </a:r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BDA8D9-5151-42B6-95C7-352F69C86903}"/>
              </a:ext>
            </a:extLst>
          </p:cNvPr>
          <p:cNvSpPr txBox="1"/>
          <p:nvPr/>
        </p:nvSpPr>
        <p:spPr>
          <a:xfrm>
            <a:off x="76200" y="1185949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1028700" algn="l"/>
                <a:tab pos="1485900" algn="l"/>
                <a:tab pos="2743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List or come up with a model, sketch, diagram of “What defines Life?” or “What characterizes Life?” or “What constitutes living things?”</a:t>
            </a:r>
          </a:p>
        </p:txBody>
      </p:sp>
    </p:spTree>
    <p:extLst>
      <p:ext uri="{BB962C8B-B14F-4D97-AF65-F5344CB8AC3E}">
        <p14:creationId xmlns:p14="http://schemas.microsoft.com/office/powerpoint/2010/main" val="21563883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-24132"/>
            <a:ext cx="716280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2:  Form a Hypothesis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2400" y="672306"/>
            <a:ext cx="48006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</a:t>
            </a:r>
          </a:p>
        </p:txBody>
      </p:sp>
      <p:pic>
        <p:nvPicPr>
          <p:cNvPr id="8201" name="Picture 11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57" y="13450"/>
            <a:ext cx="2348750" cy="234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9388" y="1371600"/>
            <a:ext cx="6069012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solidFill>
                  <a:srgbClr val="000000"/>
                </a:solidFill>
              </a:rPr>
              <a:t>A possible solution to the question or problem based on accurate observation. </a:t>
            </a:r>
            <a:r>
              <a:rPr lang="en-US" sz="2400" dirty="0">
                <a:solidFill>
                  <a:srgbClr val="2BC631"/>
                </a:solidFill>
              </a:rPr>
              <a:t>It is simply a prediction and has not yet been </a:t>
            </a:r>
            <a:r>
              <a:rPr lang="en-US" sz="2400" dirty="0">
                <a:solidFill>
                  <a:srgbClr val="262626"/>
                </a:solidFill>
              </a:rPr>
              <a:t>proven or disproven.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500" dirty="0">
              <a:solidFill>
                <a:srgbClr val="000000"/>
              </a:solidFill>
            </a:endParaRPr>
          </a:p>
        </p:txBody>
      </p:sp>
      <p:pic>
        <p:nvPicPr>
          <p:cNvPr id="8204" name="Picture 14" descr="984054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51564"/>
            <a:ext cx="2514600" cy="389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962400" y="3274629"/>
            <a:ext cx="3886200" cy="33393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ts val="12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It must be stated in a way that is testable.  </a:t>
            </a:r>
          </a:p>
          <a:p>
            <a:pPr eaLnBrk="1" fontAlgn="base" hangingPunct="1">
              <a:spcBef>
                <a:spcPts val="12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6600"/>
                </a:solidFill>
              </a:rPr>
              <a:t>A statement is considered </a:t>
            </a:r>
            <a:r>
              <a:rPr lang="en-US" altLang="en-US" dirty="0">
                <a:solidFill>
                  <a:srgbClr val="FF6600"/>
                </a:solidFill>
              </a:rPr>
              <a:t>“</a:t>
            </a:r>
            <a:r>
              <a:rPr lang="en-US" dirty="0">
                <a:solidFill>
                  <a:srgbClr val="FF6600"/>
                </a:solidFill>
              </a:rPr>
              <a:t>testable</a:t>
            </a:r>
            <a:r>
              <a:rPr lang="en-US" altLang="en-US" dirty="0">
                <a:solidFill>
                  <a:srgbClr val="FF6600"/>
                </a:solidFill>
              </a:rPr>
              <a:t>”</a:t>
            </a:r>
            <a:r>
              <a:rPr lang="en-US" dirty="0">
                <a:solidFill>
                  <a:srgbClr val="FF6600"/>
                </a:solidFill>
              </a:rPr>
              <a:t> if evidence can be collected that either does or does not support it.</a:t>
            </a:r>
          </a:p>
          <a:p>
            <a:pPr marL="342900" indent="-34290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“If… then…” statement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3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5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67000" y="0"/>
            <a:ext cx="6477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3:  Designing a Controlled Experiment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0" y="1179194"/>
            <a:ext cx="68580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1.  The factors in an experiment that can be changed are called </a:t>
            </a:r>
            <a:r>
              <a:rPr lang="en-US" sz="2800" b="1" u="sng" dirty="0">
                <a:solidFill>
                  <a:srgbClr val="FF6600"/>
                </a:solidFill>
              </a:rPr>
              <a:t>variables</a:t>
            </a:r>
            <a:r>
              <a:rPr lang="en-US" sz="2800" dirty="0">
                <a:solidFill>
                  <a:srgbClr val="FF6600"/>
                </a:solidFill>
              </a:rPr>
              <a:t>.</a:t>
            </a:r>
            <a:r>
              <a:rPr lang="en-US" sz="2800" dirty="0">
                <a:solidFill>
                  <a:srgbClr val="000000"/>
                </a:solidFill>
              </a:rPr>
              <a:t>   Some example of variables could be:  changing the temperature, the amount of light present, time, concentration of solutions used.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4103071"/>
            <a:ext cx="8686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0188" indent="-2301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</a:rPr>
              <a:t>2.  A controlled experiment works with </a:t>
            </a:r>
            <a:r>
              <a:rPr lang="en-US" sz="2800" b="1" u="sng" dirty="0">
                <a:solidFill>
                  <a:srgbClr val="7030A0"/>
                </a:solidFill>
              </a:rPr>
              <a:t>one variable at a time</a:t>
            </a:r>
            <a:r>
              <a:rPr lang="en-US" sz="2800" dirty="0">
                <a:solidFill>
                  <a:srgbClr val="FF0000"/>
                </a:solidFill>
              </a:rPr>
              <a:t>.  If several variables were changed at the same time, the scientist would </a:t>
            </a:r>
            <a:r>
              <a:rPr lang="en-US" sz="2800" u="sng" dirty="0">
                <a:solidFill>
                  <a:srgbClr val="FF0000"/>
                </a:solidFill>
              </a:rPr>
              <a:t>not</a:t>
            </a:r>
            <a:r>
              <a:rPr lang="en-US" sz="2800" dirty="0">
                <a:solidFill>
                  <a:srgbClr val="FF0000"/>
                </a:solidFill>
              </a:rPr>
              <a:t> know which variable was responsible for the observed results. </a:t>
            </a:r>
            <a:r>
              <a:rPr lang="en-US" altLang="ja-JP" sz="2800" dirty="0">
                <a:solidFill>
                  <a:srgbClr val="7030A0"/>
                </a:solidFill>
              </a:rPr>
              <a:t>All other variables should be unchanged or </a:t>
            </a:r>
            <a:r>
              <a:rPr lang="en-US" altLang="en-US" sz="2800" dirty="0">
                <a:solidFill>
                  <a:srgbClr val="7030A0"/>
                </a:solidFill>
              </a:rPr>
              <a:t>“</a:t>
            </a:r>
            <a:r>
              <a:rPr lang="en-US" altLang="ja-JP" sz="2800" dirty="0">
                <a:solidFill>
                  <a:srgbClr val="7030A0"/>
                </a:solidFill>
              </a:rPr>
              <a:t>controlled</a:t>
            </a:r>
            <a:r>
              <a:rPr lang="en-US" altLang="en-US" sz="2800" dirty="0">
                <a:solidFill>
                  <a:srgbClr val="7030A0"/>
                </a:solidFill>
              </a:rPr>
              <a:t>”</a:t>
            </a:r>
            <a:r>
              <a:rPr lang="en-US" altLang="ja-JP" sz="2800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9226" name="Picture 11" descr="MC900287501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1981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49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67000" y="0"/>
            <a:ext cx="6477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3:  Designing a Controlled Experiment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38400" y="1235263"/>
            <a:ext cx="64770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463550" indent="-4635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3.  An experiment is based on the comparison between a </a:t>
            </a:r>
            <a:r>
              <a:rPr lang="en-US" sz="2800" u="sng" dirty="0">
                <a:solidFill>
                  <a:srgbClr val="0070C0"/>
                </a:solidFill>
              </a:rPr>
              <a:t>control group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with an </a:t>
            </a:r>
            <a:r>
              <a:rPr lang="en-US" sz="2800" u="sng" dirty="0">
                <a:solidFill>
                  <a:srgbClr val="00B050"/>
                </a:solidFill>
              </a:rPr>
              <a:t>experimental group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en-US" sz="2800" u="sng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2362" y="3252211"/>
            <a:ext cx="8573037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8138" indent="-33813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ts val="12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a)  Ideally, these two groups are identical EXCEPT for </a:t>
            </a:r>
            <a:r>
              <a:rPr lang="en-US" sz="2400" u="sng" dirty="0">
                <a:solidFill>
                  <a:srgbClr val="000000"/>
                </a:solidFill>
              </a:rPr>
              <a:t>ONE</a:t>
            </a:r>
            <a:r>
              <a:rPr lang="en-US" sz="2400" dirty="0">
                <a:solidFill>
                  <a:srgbClr val="000000"/>
                </a:solidFill>
              </a:rPr>
              <a:t> factor.</a:t>
            </a:r>
          </a:p>
          <a:p>
            <a:pPr eaLnBrk="1" fontAlgn="base" hangingPunct="1">
              <a:spcBef>
                <a:spcPts val="1200"/>
              </a:spcBef>
              <a:spcAft>
                <a:spcPct val="0"/>
              </a:spcAft>
            </a:pPr>
            <a:r>
              <a:rPr lang="en-US" sz="2400" dirty="0">
                <a:solidFill>
                  <a:srgbClr val="0070C0"/>
                </a:solidFill>
              </a:rPr>
              <a:t>b)  The control group serves as the </a:t>
            </a:r>
            <a:r>
              <a:rPr lang="en-US" sz="2400" u="sng" dirty="0">
                <a:solidFill>
                  <a:srgbClr val="0070C0"/>
                </a:solidFill>
              </a:rPr>
              <a:t>comparison</a:t>
            </a:r>
            <a:r>
              <a:rPr lang="en-US" sz="2400" dirty="0">
                <a:solidFill>
                  <a:srgbClr val="0070C0"/>
                </a:solidFill>
              </a:rPr>
              <a:t> and usually is the </a:t>
            </a:r>
            <a:r>
              <a:rPr lang="en-US" sz="2400" u="sng" dirty="0">
                <a:solidFill>
                  <a:schemeClr val="accent4"/>
                </a:solidFill>
              </a:rPr>
              <a:t>independent variable</a:t>
            </a:r>
            <a:r>
              <a:rPr lang="en-US" sz="2400" dirty="0">
                <a:solidFill>
                  <a:srgbClr val="0070C0"/>
                </a:solidFill>
              </a:rPr>
              <a:t>.  It is the same as the experiment group, except that the one variable that is being tested is removed.</a:t>
            </a:r>
          </a:p>
          <a:p>
            <a:pPr eaLnBrk="1" fontAlgn="base" hangingPunct="1">
              <a:spcBef>
                <a:spcPts val="1200"/>
              </a:spcBef>
              <a:spcAft>
                <a:spcPct val="0"/>
              </a:spcAft>
            </a:pPr>
            <a:r>
              <a:rPr lang="en-US" sz="2400" dirty="0">
                <a:solidFill>
                  <a:srgbClr val="00B050"/>
                </a:solidFill>
              </a:rPr>
              <a:t>c)  The experimental group shows the effect of the variable that is being tested (</a:t>
            </a:r>
            <a:r>
              <a:rPr lang="en-US" sz="2400" u="sng" dirty="0">
                <a:solidFill>
                  <a:schemeClr val="accent4"/>
                </a:solidFill>
              </a:rPr>
              <a:t>dependent variable</a:t>
            </a:r>
            <a:r>
              <a:rPr lang="en-US" sz="2400" dirty="0">
                <a:solidFill>
                  <a:srgbClr val="00B050"/>
                </a:solidFill>
              </a:rPr>
              <a:t>).</a:t>
            </a:r>
          </a:p>
        </p:txBody>
      </p:sp>
      <p:pic>
        <p:nvPicPr>
          <p:cNvPr id="9226" name="Picture 11" descr="MC900287501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1981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95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324549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10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981200" y="76200"/>
            <a:ext cx="6781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2517775" indent="-25177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200" dirty="0">
                <a:solidFill>
                  <a:srgbClr val="000000"/>
                </a:solidFill>
              </a:rPr>
              <a:t>In order to test the effectiveness of a new vaccine, 50 volunteers are selected and divided into two groups.  One group will be the control group and the other will be the experimental group.  Both groups are given a pill to take that is identical in size, shape, color and texture.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3886200"/>
            <a:ext cx="4953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CB3BAE"/>
                </a:solidFill>
              </a:rPr>
              <a:t>Describe the control group.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CB3BAE"/>
                </a:solidFill>
              </a:rPr>
              <a:t> 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CB3BAE"/>
                </a:solidFill>
              </a:rPr>
              <a:t>Describe the experimental group.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CB3BAE"/>
                </a:solidFill>
              </a:rPr>
              <a:t> 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CB3BAE"/>
                </a:solidFill>
              </a:rPr>
              <a:t>What variables are kept constant?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CB3BAE"/>
                </a:solidFill>
              </a:rPr>
              <a:t> 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CB3BAE"/>
                </a:solidFill>
              </a:rPr>
              <a:t>What variable is being changed?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08" y="6529387"/>
            <a:ext cx="9144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34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324549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590800" cy="280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2893610"/>
            <a:ext cx="49530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ts val="480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CB3BAE"/>
                </a:solidFill>
              </a:rPr>
              <a:t>Describe the control group.</a:t>
            </a:r>
          </a:p>
          <a:p>
            <a:pPr eaLnBrk="1" fontAlgn="base" hangingPunct="1">
              <a:spcBef>
                <a:spcPts val="480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CB3BAE"/>
                </a:solidFill>
              </a:rPr>
              <a:t>Describe the experimental group.</a:t>
            </a:r>
          </a:p>
          <a:p>
            <a:pPr eaLnBrk="1" fontAlgn="base" hangingPunct="1">
              <a:spcBef>
                <a:spcPts val="480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CB3BAE"/>
                </a:solidFill>
              </a:rPr>
              <a:t>What variables are kept constant? </a:t>
            </a:r>
          </a:p>
          <a:p>
            <a:pPr eaLnBrk="1" fontAlgn="base" hangingPunct="1">
              <a:spcBef>
                <a:spcPts val="480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CB3BAE"/>
                </a:solidFill>
              </a:rPr>
              <a:t>What variable is being changed?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90950" y="2607958"/>
            <a:ext cx="5029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</a:rPr>
              <a:t>Even though the volunteers are given identical looking pills, the control group will not actually receive the vaccine.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81200" y="4286595"/>
            <a:ext cx="47704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</a:rPr>
              <a:t>This group will receive the vaccine.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85900" y="5231149"/>
            <a:ext cx="6172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The size, shape, color, and texture of the pill.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38300" y="6258986"/>
            <a:ext cx="601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2BC631"/>
                </a:solidFill>
              </a:rPr>
              <a:t>Whether or not the pill contains the vaccine.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08" y="6529387"/>
            <a:ext cx="9144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981200" y="76200"/>
            <a:ext cx="6781800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2517775" indent="-25177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400" dirty="0">
                <a:solidFill>
                  <a:srgbClr val="000000"/>
                </a:solidFill>
              </a:rPr>
              <a:t>In order to test the effectiveness of a new vaccine, 50 volunteers are selected and divided into two groups.  One group will be the control group and the other will be the experimental group.  Both groups are given a pill to take that is identical in size, shape, color and texture.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0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/>
      <p:bldP spid="7" grpId="0" uiExpand="1"/>
      <p:bldP spid="8" grpId="0" uiExpand="1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MC900233087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16398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 descr="MC900300858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81492"/>
            <a:ext cx="22161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itle 3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56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There are two variables in an experiment: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879664"/>
            <a:ext cx="5867400" cy="2739211"/>
          </a:xfrm>
          <a:prstGeom prst="rect">
            <a:avLst/>
          </a:prstGeom>
          <a:gradFill rotWithShape="1">
            <a:gsLst>
              <a:gs pos="0">
                <a:srgbClr val="E8E8FA"/>
              </a:gs>
              <a:gs pos="64999">
                <a:srgbClr val="C3C3EF"/>
              </a:gs>
              <a:gs pos="100000">
                <a:srgbClr val="A8A8EA"/>
              </a:gs>
            </a:gsLst>
            <a:lin ang="5400000" scaled="1"/>
          </a:gra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>
            <a:lvl1pPr marL="404813" indent="-404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6350" indent="-635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 VARIABLE</a:t>
            </a:r>
            <a:r>
              <a:rPr lang="en-US" sz="3200" dirty="0">
                <a:solidFill>
                  <a:srgbClr val="222268"/>
                </a:solidFill>
              </a:rPr>
              <a:t> </a:t>
            </a:r>
          </a:p>
          <a:p>
            <a:pPr marL="342900" indent="-34290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222268"/>
                </a:solidFill>
              </a:rPr>
              <a:t>The variable that </a:t>
            </a:r>
            <a:r>
              <a:rPr lang="en-US" dirty="0">
                <a:solidFill>
                  <a:srgbClr val="00B050"/>
                </a:solidFill>
              </a:rPr>
              <a:t>does NOT depend on the other variables </a:t>
            </a:r>
            <a:r>
              <a:rPr lang="en-US" dirty="0">
                <a:solidFill>
                  <a:srgbClr val="222268"/>
                </a:solidFill>
              </a:rPr>
              <a:t>and is </a:t>
            </a:r>
            <a:r>
              <a:rPr 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deliberately manipulated by the scientist</a:t>
            </a:r>
            <a:r>
              <a:rPr lang="en-US" dirty="0">
                <a:solidFill>
                  <a:srgbClr val="222268"/>
                </a:solidFill>
              </a:rPr>
              <a:t>.</a:t>
            </a:r>
          </a:p>
          <a:p>
            <a:pPr marL="342900" indent="-34290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222268"/>
                </a:solidFill>
              </a:rPr>
              <a:t>Establishes the relationship (direct or inverse) between variables.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28800" y="4024099"/>
            <a:ext cx="71628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4813" indent="-40481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6350" indent="-635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DEPENDENT VARIABLE</a:t>
            </a:r>
          </a:p>
          <a:p>
            <a:pPr marL="342900" indent="-34290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variable that </a:t>
            </a:r>
            <a:r>
              <a:rPr lang="en-US" sz="2400" dirty="0">
                <a:solidFill>
                  <a:srgbClr val="00B050"/>
                </a:solidFill>
              </a:rPr>
              <a:t>depends on other factors </a:t>
            </a:r>
            <a:r>
              <a:rPr lang="en-US" sz="2400" dirty="0"/>
              <a:t>and is </a:t>
            </a:r>
            <a:r>
              <a:rPr lang="en-US" sz="2400" dirty="0">
                <a:solidFill>
                  <a:srgbClr val="FF0000"/>
                </a:solidFill>
              </a:rPr>
              <a:t>observed (for change) during the experiment. </a:t>
            </a:r>
          </a:p>
          <a:p>
            <a:pPr marL="342900" indent="-34290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The data collected is a result of </a:t>
            </a:r>
            <a:r>
              <a:rPr lang="en-US" sz="2400" u="sng" dirty="0">
                <a:solidFill>
                  <a:srgbClr val="000000"/>
                </a:solidFill>
              </a:rPr>
              <a:t>manipulating the independent variable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529387"/>
            <a:ext cx="9144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66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3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56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There are two variables in an experiment: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81400" y="1121197"/>
            <a:ext cx="54102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FF"/>
                </a:solidFill>
              </a:rPr>
              <a:t>What is the independent variable?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500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81400" y="3808244"/>
            <a:ext cx="5105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B050"/>
                </a:solidFill>
              </a:rPr>
              <a:t>What is the dependent variable?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529387"/>
            <a:ext cx="9144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52400" y="838200"/>
            <a:ext cx="31242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</a:t>
            </a:r>
          </a:p>
          <a:p>
            <a:pPr eaLnBrk="1" fontAlgn="base" hangingPunct="1">
              <a:spcBef>
                <a:spcPts val="120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</a:rPr>
              <a:t>In order to test the effectiveness of a new vaccine, 50 volunteers are selected and divided into two groups.</a:t>
            </a:r>
          </a:p>
          <a:p>
            <a:pPr eaLnBrk="1" fontAlgn="base" hangingPunct="1">
              <a:spcBef>
                <a:spcPts val="120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</a:rPr>
              <a:t> One group will be the control group and the other will be the experimental group. </a:t>
            </a:r>
          </a:p>
          <a:p>
            <a:pPr eaLnBrk="1" fontAlgn="base" hangingPunct="1">
              <a:spcBef>
                <a:spcPts val="120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</a:rPr>
              <a:t>Both groups are given a pill to take that is identical in size, shape, color and texture.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8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3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56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There are two variables in an experiment: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81400" y="1121197"/>
            <a:ext cx="54102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FF"/>
                </a:solidFill>
              </a:rPr>
              <a:t>What is the independent variable?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solidFill>
                  <a:srgbClr val="FF6600"/>
                </a:solidFill>
              </a:rPr>
              <a:t>It is the addition of the vaccine to the pills that were given to the volunteers.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500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81400" y="3808244"/>
            <a:ext cx="5105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B050"/>
                </a:solidFill>
              </a:rPr>
              <a:t>What is the dependent variable?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</a:rPr>
              <a:t>The observed health of the people receiving the pills.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529387"/>
            <a:ext cx="9144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52400" y="838200"/>
            <a:ext cx="31242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</a:t>
            </a:r>
          </a:p>
          <a:p>
            <a:pPr eaLnBrk="1" fontAlgn="base" hangingPunct="1">
              <a:spcBef>
                <a:spcPts val="120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</a:rPr>
              <a:t>In order to test the effectiveness of a new vaccine, 50 volunteers are selected and divided into two groups.</a:t>
            </a:r>
          </a:p>
          <a:p>
            <a:pPr eaLnBrk="1" fontAlgn="base" hangingPunct="1">
              <a:spcBef>
                <a:spcPts val="120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</a:rPr>
              <a:t> One group will be the control group and the other will be the experimental group. </a:t>
            </a:r>
          </a:p>
          <a:p>
            <a:pPr eaLnBrk="1" fontAlgn="base" hangingPunct="1">
              <a:spcBef>
                <a:spcPts val="120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</a:rPr>
              <a:t>Both groups are given a pill to take that is identical in size, shape, color and texture.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8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400" b="1" dirty="0">
                <a:ea typeface="ＭＳ Ｐゴシック" pitchFamily="34" charset="-128"/>
              </a:rPr>
              <a:t>Step 4:  Recording and Analyzing Results</a:t>
            </a:r>
            <a:br>
              <a:rPr lang="en-US" sz="3400" dirty="0">
                <a:ea typeface="ＭＳ Ｐゴシック" pitchFamily="34" charset="-128"/>
              </a:rPr>
            </a:br>
            <a:endParaRPr lang="en-US" sz="3400" dirty="0">
              <a:ea typeface="ＭＳ Ｐゴシック" pitchFamily="34" charset="-128"/>
            </a:endParaRPr>
          </a:p>
        </p:txBody>
      </p:sp>
      <p:pic>
        <p:nvPicPr>
          <p:cNvPr id="12291" name="Picture 3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5783263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228600" y="838200"/>
            <a:ext cx="85344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461963" indent="-46196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900" dirty="0">
                <a:solidFill>
                  <a:srgbClr val="CB3BAE"/>
                </a:solidFill>
              </a:rPr>
              <a:t>1.	The data that has been collected must be organized and analyzed to determine whether the data are reliable.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900" dirty="0">
              <a:solidFill>
                <a:srgbClr val="CB3BA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86400" y="2209800"/>
            <a:ext cx="36576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69913" indent="-56991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800" dirty="0">
                <a:solidFill>
                  <a:srgbClr val="222268"/>
                </a:solidFill>
              </a:rPr>
              <a:t>2.	</a:t>
            </a:r>
            <a:r>
              <a:rPr lang="en-US" sz="3800" b="1" dirty="0">
                <a:solidFill>
                  <a:srgbClr val="2222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the data support or not support the hypothesis?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800" dirty="0">
              <a:solidFill>
                <a:srgbClr val="2222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3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816975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1828800" indent="-1828800" algn="l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4: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	Recording &amp; Analyzing Results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0999" y="990600"/>
            <a:ext cx="866457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7030A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Involves placing observations and measurement (data) in order</a:t>
            </a:r>
          </a:p>
          <a:p>
            <a:pPr lvl="1" eaLnBrk="1" hangingPunct="1"/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Graphs, charts, tables, or maps</a:t>
            </a:r>
          </a:p>
          <a:p>
            <a:pPr lvl="1" eaLnBrk="1" hangingPunct="1"/>
            <a:r>
              <a:rPr lang="en-US" b="1" dirty="0">
                <a:solidFill>
                  <a:srgbClr val="7030A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The </a:t>
            </a:r>
            <a:r>
              <a:rPr lang="en-US" b="1" dirty="0">
                <a:solidFill>
                  <a:srgbClr val="00B05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independent variable </a:t>
            </a:r>
            <a:r>
              <a:rPr lang="en-US" b="1" dirty="0">
                <a:solidFill>
                  <a:srgbClr val="7030A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is plotted on the x-axis and is the first variable shown in a table or chart (for comparison).</a:t>
            </a: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6" y="3860800"/>
            <a:ext cx="77724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529387"/>
            <a:ext cx="9144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rrow: Right 1"/>
          <p:cNvSpPr/>
          <p:nvPr/>
        </p:nvSpPr>
        <p:spPr>
          <a:xfrm rot="1828992">
            <a:off x="609600" y="4267200"/>
            <a:ext cx="838200" cy="228600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/>
          <p:cNvSpPr/>
          <p:nvPr/>
        </p:nvSpPr>
        <p:spPr>
          <a:xfrm rot="20776419">
            <a:off x="5349152" y="6537699"/>
            <a:ext cx="838200" cy="228600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8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What is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Biology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4434840"/>
          </a:xfrm>
        </p:spPr>
        <p:txBody>
          <a:bodyPr>
            <a:normAutofit fontScale="92500" lnSpcReduction="20000"/>
          </a:bodyPr>
          <a:lstStyle/>
          <a:p>
            <a:pPr marL="344488" indent="-344488" eaLnBrk="1" hangingPunct="1">
              <a:lnSpc>
                <a:spcPct val="110000"/>
              </a:lnSpc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Biology</a:t>
            </a:r>
            <a:r>
              <a:rPr lang="en-US" sz="32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is  the scientific study of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LIFE</a:t>
            </a:r>
          </a:p>
          <a:p>
            <a:pPr marL="344488" indent="-344488" eaLnBrk="1" hangingPunct="1">
              <a:lnSpc>
                <a:spcPct val="110000"/>
              </a:lnSpc>
              <a:spcBef>
                <a:spcPts val="1800"/>
              </a:spcBef>
              <a:defRPr/>
            </a:pP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Living things are called </a:t>
            </a:r>
            <a:r>
              <a:rPr lang="en-US" sz="3200" b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Organisms</a:t>
            </a:r>
          </a:p>
          <a:p>
            <a:pPr marL="344488" indent="-344488" eaLnBrk="1" hangingPunct="1">
              <a:lnSpc>
                <a:spcPct val="110000"/>
              </a:lnSpc>
              <a:spcBef>
                <a:spcPts val="1800"/>
              </a:spcBef>
              <a:defRPr/>
            </a:pP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Organisms include </a:t>
            </a:r>
            <a:r>
              <a:rPr lang="en-US" sz="32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bacteria, protists, fungi, plants, 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and </a:t>
            </a:r>
            <a:r>
              <a:rPr lang="en-US" sz="32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animals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0"/>
            <a:ext cx="3910610" cy="4435475"/>
          </a:xfr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1A52F-27E8-470F-AB64-D90BC5845365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372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381000" y="0"/>
            <a:ext cx="8229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>
                <a:ea typeface="ＭＳ Ｐゴシック" pitchFamily="34" charset="-128"/>
              </a:rPr>
              <a:t>Step 5:  Drawing Conclusions</a:t>
            </a:r>
            <a:br>
              <a:rPr lang="en-US" sz="3600" dirty="0">
                <a:ea typeface="ＭＳ Ｐゴシック" pitchFamily="34" charset="-128"/>
              </a:rPr>
            </a:br>
            <a:endParaRPr lang="en-US" sz="3600" dirty="0"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838200"/>
            <a:ext cx="8610600" cy="98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The </a:t>
            </a:r>
            <a:r>
              <a:rPr lang="en-US" sz="29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evidence</a:t>
            </a:r>
            <a:r>
              <a:rPr lang="en-US" sz="29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from the experiment is used to determine if the hypothesis is </a:t>
            </a:r>
            <a:r>
              <a:rPr lang="en-US" sz="2900" u="sng" dirty="0">
                <a:solidFill>
                  <a:srgbClr val="BBE0E3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proven</a:t>
            </a:r>
            <a:r>
              <a:rPr lang="en-US" sz="2900" dirty="0">
                <a:solidFill>
                  <a:srgbClr val="BBE0E3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or </a:t>
            </a:r>
            <a:r>
              <a:rPr lang="en-US" sz="2900" u="sng" dirty="0">
                <a:solidFill>
                  <a:srgbClr val="BBE0E3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disproven</a:t>
            </a:r>
            <a:r>
              <a:rPr lang="en-US" sz="2900" dirty="0">
                <a:solidFill>
                  <a:srgbClr val="BBE0E3">
                    <a:lumMod val="25000"/>
                  </a:srgbClr>
                </a:solidFill>
                <a:ea typeface="ＭＳ Ｐゴシック" pitchFamily="34" charset="-128"/>
              </a:rPr>
              <a:t>.</a:t>
            </a:r>
            <a:r>
              <a:rPr lang="en-US" sz="2900" u="sng" dirty="0">
                <a:solidFill>
                  <a:srgbClr val="BBE0E3">
                    <a:lumMod val="25000"/>
                  </a:srgbClr>
                </a:solidFill>
                <a:ea typeface="ＭＳ Ｐゴシック" pitchFamily="34" charset="-128"/>
              </a:rPr>
              <a:t> 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266700" y="2286000"/>
            <a:ext cx="426720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</a:rPr>
              <a:t>Experiments must be repeated over and over.  </a:t>
            </a:r>
          </a:p>
          <a:p>
            <a:pPr eaLnBrk="1" fontAlgn="base" hangingPunct="1">
              <a:spcBef>
                <a:spcPts val="1200"/>
              </a:spcBef>
              <a:spcAft>
                <a:spcPct val="0"/>
              </a:spcAft>
            </a:pPr>
            <a:r>
              <a:rPr lang="en-US" sz="3100" dirty="0">
                <a:solidFill>
                  <a:srgbClr val="FF0000"/>
                </a:solidFill>
              </a:rPr>
              <a:t>A valid conclusion can only be reached if the results are repeatable (always the same).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</a:endParaRPr>
          </a:p>
        </p:txBody>
      </p:sp>
      <p:pic>
        <p:nvPicPr>
          <p:cNvPr id="14341" name="Picture 4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3248025"/>
            <a:ext cx="4332287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84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190500" y="21741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Forming a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Theory</a:t>
            </a:r>
          </a:p>
        </p:txBody>
      </p:sp>
      <p:pic>
        <p:nvPicPr>
          <p:cNvPr id="24579" name="Picture 2" descr="333947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1656" y="838200"/>
            <a:ext cx="3241086" cy="4416240"/>
          </a:xfrm>
          <a:prstGeom prst="rect">
            <a:avLst/>
          </a:prstGeom>
          <a:noFill/>
          <a:ln w="57150" cap="sq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6672310" y="828192"/>
            <a:ext cx="2362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8000"/>
                </a:solidFill>
              </a:rPr>
              <a:t>A theory may be only formed after the hypothesis has been tested many times and is supported by much evidence.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0500" y="994841"/>
            <a:ext cx="3390900" cy="5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Theory: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</a:p>
          <a:p>
            <a:pPr marL="231775" indent="-231775" eaLnBrk="1" fontAlgn="base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0000"/>
                </a:solidFill>
              </a:rPr>
              <a:t>A well-substantiated </a:t>
            </a:r>
            <a:r>
              <a:rPr lang="en-US" sz="2900" u="sng" dirty="0">
                <a:solidFill>
                  <a:srgbClr val="FFFF00"/>
                </a:solidFill>
              </a:rPr>
              <a:t>explanation</a:t>
            </a:r>
            <a:r>
              <a:rPr lang="en-US" sz="2900" dirty="0">
                <a:solidFill>
                  <a:srgbClr val="FF0000"/>
                </a:solidFill>
              </a:rPr>
              <a:t> based on repeated observation &amp; testing.</a:t>
            </a:r>
          </a:p>
          <a:p>
            <a:pPr marL="231775" indent="-231775" eaLnBrk="1" fontAlgn="base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900" u="sng" dirty="0">
                <a:solidFill>
                  <a:srgbClr val="FFFF00"/>
                </a:solidFill>
              </a:rPr>
              <a:t>Recognizable patterns </a:t>
            </a:r>
            <a:r>
              <a:rPr lang="en-US" sz="2900" dirty="0">
                <a:solidFill>
                  <a:srgbClr val="0070C0"/>
                </a:solidFill>
              </a:rPr>
              <a:t>that form reliable accounts of the real world.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57710" y="5559711"/>
            <a:ext cx="25146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theory can be modified.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6567008"/>
            <a:ext cx="9144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90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66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dirty="0">
                <a:ea typeface="ＭＳ Ｐゴシック" pitchFamily="34" charset="-128"/>
              </a:rPr>
              <a:t>Step 6: Communication</a:t>
            </a:r>
          </a:p>
        </p:txBody>
      </p:sp>
      <p:sp>
        <p:nvSpPr>
          <p:cNvPr id="55301" name="Rectangle 0"/>
          <p:cNvSpPr>
            <a:spLocks noGrp="1" noChangeArrowheads="1"/>
          </p:cNvSpPr>
          <p:nvPr>
            <p:ph sz="half" idx="1"/>
          </p:nvPr>
        </p:nvSpPr>
        <p:spPr>
          <a:xfrm>
            <a:off x="152400" y="1295400"/>
            <a:ext cx="4191000" cy="554355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sz="3400" dirty="0">
                <a:latin typeface="Tahoma" pitchFamily="34" charset="0"/>
                <a:ea typeface="Tahoma" pitchFamily="34" charset="0"/>
                <a:cs typeface="Tahoma" pitchFamily="34" charset="0"/>
              </a:rPr>
              <a:t>Scientists must </a:t>
            </a:r>
            <a:r>
              <a:rPr lang="en-US" sz="3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share the results of their studies</a:t>
            </a:r>
            <a:r>
              <a:rPr lang="en-US" sz="3400" dirty="0">
                <a:latin typeface="Tahoma" pitchFamily="34" charset="0"/>
                <a:ea typeface="Tahoma" pitchFamily="34" charset="0"/>
                <a:cs typeface="Tahoma" pitchFamily="34" charset="0"/>
              </a:rPr>
              <a:t> with other scientists (peers)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sz="3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Publish</a:t>
            </a:r>
            <a:r>
              <a:rPr lang="en-US" sz="3400" dirty="0">
                <a:latin typeface="Tahoma" pitchFamily="34" charset="0"/>
                <a:ea typeface="Tahoma" pitchFamily="34" charset="0"/>
                <a:cs typeface="Tahoma" pitchFamily="34" charset="0"/>
              </a:rPr>
              <a:t> findings in </a:t>
            </a:r>
            <a:r>
              <a:rPr lang="en-US" sz="3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journals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sz="3400" dirty="0">
                <a:latin typeface="Tahoma" pitchFamily="34" charset="0"/>
                <a:ea typeface="Tahoma" pitchFamily="34" charset="0"/>
                <a:cs typeface="Tahoma" pitchFamily="34" charset="0"/>
              </a:rPr>
              <a:t>Present their findings at </a:t>
            </a:r>
            <a:r>
              <a:rPr lang="en-US" sz="3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scientific meetings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sz="34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Scientists must be </a:t>
            </a:r>
            <a:r>
              <a:rPr lang="en-US" sz="3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unbiased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sz="34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Should not tamper with their data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sz="34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Only publish and report tested and proven ideas</a:t>
            </a:r>
          </a:p>
        </p:txBody>
      </p:sp>
      <p:sp>
        <p:nvSpPr>
          <p:cNvPr id="1639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DD55E78-8899-4821-9B94-BB6637A793D2}" type="slidenum">
              <a:rPr lang="en-US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391" name="AutoShape 2"/>
          <p:cNvSpPr>
            <a:spLocks noChangeAspect="1" noChangeArrowheads="1"/>
          </p:cNvSpPr>
          <p:nvPr/>
        </p:nvSpPr>
        <p:spPr bwMode="auto">
          <a:xfrm>
            <a:off x="3810000" y="3429000"/>
            <a:ext cx="444817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639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2592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665" y="6324600"/>
            <a:ext cx="11906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43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9600" cy="66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dirty="0">
                <a:ea typeface="ＭＳ Ｐゴシック" pitchFamily="34" charset="-128"/>
              </a:rPr>
              <a:t>Step 6: Communication</a:t>
            </a:r>
          </a:p>
        </p:txBody>
      </p:sp>
      <p:sp>
        <p:nvSpPr>
          <p:cNvPr id="17411" name="Rectangle 0"/>
          <p:cNvSpPr>
            <a:spLocks noGrp="1" noChangeArrowheads="1"/>
          </p:cNvSpPr>
          <p:nvPr>
            <p:ph sz="half" idx="1"/>
          </p:nvPr>
        </p:nvSpPr>
        <p:spPr bwMode="auto">
          <a:xfrm>
            <a:off x="304800" y="1600200"/>
            <a:ext cx="40386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indent="-225425">
              <a:spcBef>
                <a:spcPts val="1800"/>
              </a:spcBef>
              <a:buClr>
                <a:srgbClr val="0BD0D9"/>
              </a:buClr>
            </a:pPr>
            <a:r>
              <a:rPr lang="en-US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Sharing of information 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is essential to scientific process.</a:t>
            </a:r>
          </a:p>
          <a:p>
            <a:pPr marL="225425" indent="-225425">
              <a:spcBef>
                <a:spcPts val="1800"/>
              </a:spcBef>
              <a:buClr>
                <a:srgbClr val="0BD0D9"/>
              </a:buClr>
            </a:pPr>
            <a:r>
              <a:rPr lang="en-US" dirty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Subject to examination and 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verification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by other scientists.</a:t>
            </a:r>
          </a:p>
          <a:p>
            <a:pPr marL="225425" indent="-225425">
              <a:spcBef>
                <a:spcPts val="1800"/>
              </a:spcBef>
              <a:buClr>
                <a:srgbClr val="0BD0D9"/>
              </a:buClr>
            </a:pPr>
            <a:r>
              <a:rPr lang="en-US" dirty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Allows scientists to build on the work of others.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  <p:sp>
        <p:nvSpPr>
          <p:cNvPr id="1741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010ED3B-73FC-4250-ADB0-1E75291C1B18}" type="slidenum">
              <a:rPr lang="en-US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415" name="AutoShape 2"/>
          <p:cNvSpPr>
            <a:spLocks noChangeAspect="1" noChangeArrowheads="1"/>
          </p:cNvSpPr>
          <p:nvPr/>
        </p:nvSpPr>
        <p:spPr bwMode="auto">
          <a:xfrm>
            <a:off x="3810000" y="3429000"/>
            <a:ext cx="444817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74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2592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665" y="6324600"/>
            <a:ext cx="11906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83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B428D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Practice Problem:</a:t>
            </a:r>
            <a:endParaRPr lang="en-US" dirty="0">
              <a:solidFill>
                <a:srgbClr val="CB428D"/>
              </a:solidFill>
            </a:endParaRPr>
          </a:p>
        </p:txBody>
      </p:sp>
      <p:pic>
        <p:nvPicPr>
          <p:cNvPr id="18435" name="Picture 2" descr="MC900439851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26797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166467"/>
            <a:ext cx="4495800" cy="5616922"/>
          </a:xfrm>
          <a:prstGeom prst="rect">
            <a:avLst/>
          </a:prstGeom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rgbClr val="000000"/>
                </a:solidFill>
                <a:latin typeface="Candara" pitchFamily="34" charset="0"/>
              </a:rPr>
              <a:t>You want to determine </a:t>
            </a:r>
            <a:r>
              <a:rPr lang="en-US" sz="2100" b="1" dirty="0">
                <a:solidFill>
                  <a:srgbClr val="000000"/>
                </a:solidFill>
                <a:latin typeface="Candara" pitchFamily="34" charset="0"/>
              </a:rPr>
              <a:t>the effects of a certain fertilizer</a:t>
            </a:r>
            <a:r>
              <a:rPr lang="en-US" sz="2100" dirty="0">
                <a:solidFill>
                  <a:srgbClr val="000000"/>
                </a:solidFill>
                <a:latin typeface="Candara" pitchFamily="34" charset="0"/>
              </a:rPr>
              <a:t> on the growth of orchids grown in a greenhouse.  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rgbClr val="000000"/>
                </a:solidFill>
                <a:latin typeface="Candara" pitchFamily="34" charset="0"/>
              </a:rPr>
              <a:t>Materials that are available to you include:  greenhouse, 100 orchid plants, water, fertilizer, and soil.  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rgbClr val="000000"/>
                </a:solidFill>
                <a:latin typeface="Candara" pitchFamily="34" charset="0"/>
              </a:rPr>
              <a:t>You want to know if the orchids will grow best with a </a:t>
            </a:r>
            <a:r>
              <a:rPr lang="en-US" sz="2100" b="1" dirty="0">
                <a:solidFill>
                  <a:srgbClr val="000000"/>
                </a:solidFill>
                <a:latin typeface="Candara" pitchFamily="34" charset="0"/>
              </a:rPr>
              <a:t>weak</a:t>
            </a:r>
            <a:r>
              <a:rPr lang="en-US" sz="2100" dirty="0">
                <a:solidFill>
                  <a:srgbClr val="000000"/>
                </a:solidFill>
                <a:latin typeface="Candara" pitchFamily="34" charset="0"/>
              </a:rPr>
              <a:t> concentration of fertilizer, a </a:t>
            </a:r>
            <a:r>
              <a:rPr lang="en-US" sz="2100" b="1" dirty="0">
                <a:solidFill>
                  <a:srgbClr val="000000"/>
                </a:solidFill>
                <a:latin typeface="Candara" pitchFamily="34" charset="0"/>
              </a:rPr>
              <a:t>medium</a:t>
            </a:r>
            <a:r>
              <a:rPr lang="en-US" sz="2100" dirty="0">
                <a:solidFill>
                  <a:srgbClr val="000000"/>
                </a:solidFill>
                <a:latin typeface="Candara" pitchFamily="34" charset="0"/>
              </a:rPr>
              <a:t> concentration of fertilizer, or a </a:t>
            </a:r>
            <a:r>
              <a:rPr lang="en-US" sz="2100" b="1" dirty="0">
                <a:solidFill>
                  <a:srgbClr val="000000"/>
                </a:solidFill>
                <a:latin typeface="Candara" pitchFamily="34" charset="0"/>
              </a:rPr>
              <a:t>high</a:t>
            </a:r>
            <a:r>
              <a:rPr lang="en-US" sz="2100" dirty="0">
                <a:solidFill>
                  <a:srgbClr val="000000"/>
                </a:solidFill>
                <a:latin typeface="Candara" pitchFamily="34" charset="0"/>
              </a:rPr>
              <a:t> concentration of fertilizer.  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rgbClr val="000000"/>
                </a:solidFill>
                <a:latin typeface="Candara" pitchFamily="34" charset="0"/>
              </a:rPr>
              <a:t>How will you design an experiment to test different concentrations of this fertilizer?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300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2514600"/>
            <a:ext cx="3810000" cy="39703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D1D1"/>
                </a:solidFill>
              </a:rPr>
              <a:t>State your </a:t>
            </a:r>
            <a:r>
              <a:rPr lang="en-US" sz="2800" dirty="0">
                <a:solidFill>
                  <a:srgbClr val="FF0000"/>
                </a:solidFill>
              </a:rPr>
              <a:t>Hypothesis</a:t>
            </a:r>
            <a:r>
              <a:rPr lang="en-US" sz="2800" dirty="0">
                <a:solidFill>
                  <a:srgbClr val="FFD1D1"/>
                </a:solidFill>
              </a:rPr>
              <a:t>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FFD1D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BBE0E3">
                    <a:lumMod val="75000"/>
                  </a:srgbClr>
                </a:solidFill>
              </a:rPr>
              <a:t>Possible answer: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FFD1D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FFD1D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FFD1D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FFD1D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FFD1D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FFD1D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553200"/>
            <a:ext cx="1189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18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B428D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Practice Problem:</a:t>
            </a:r>
            <a:endParaRPr lang="en-US" dirty="0">
              <a:solidFill>
                <a:srgbClr val="CB428D"/>
              </a:solidFill>
            </a:endParaRPr>
          </a:p>
        </p:txBody>
      </p:sp>
      <p:pic>
        <p:nvPicPr>
          <p:cNvPr id="18435" name="Picture 2" descr="MC900439851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26797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166467"/>
            <a:ext cx="4495800" cy="5616922"/>
          </a:xfrm>
          <a:prstGeom prst="rect">
            <a:avLst/>
          </a:prstGeom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rgbClr val="000000"/>
                </a:solidFill>
                <a:latin typeface="Candara" pitchFamily="34" charset="0"/>
              </a:rPr>
              <a:t>You want to determine </a:t>
            </a:r>
            <a:r>
              <a:rPr lang="en-US" sz="2100" b="1" dirty="0">
                <a:solidFill>
                  <a:srgbClr val="000000"/>
                </a:solidFill>
                <a:latin typeface="Candara" pitchFamily="34" charset="0"/>
              </a:rPr>
              <a:t>the effects of a certain fertilizer</a:t>
            </a:r>
            <a:r>
              <a:rPr lang="en-US" sz="2100" dirty="0">
                <a:solidFill>
                  <a:srgbClr val="000000"/>
                </a:solidFill>
                <a:latin typeface="Candara" pitchFamily="34" charset="0"/>
              </a:rPr>
              <a:t> on the growth of orchids grown in a greenhouse.  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rgbClr val="000000"/>
                </a:solidFill>
                <a:latin typeface="Candara" pitchFamily="34" charset="0"/>
              </a:rPr>
              <a:t>Materials that are available to you include:  greenhouse, 100 orchid plants, water, fertilizer, and soil.  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rgbClr val="000000"/>
                </a:solidFill>
                <a:latin typeface="Candara" pitchFamily="34" charset="0"/>
              </a:rPr>
              <a:t>You want to know if the orchids will grow best with a </a:t>
            </a:r>
            <a:r>
              <a:rPr lang="en-US" sz="2100" b="1" dirty="0">
                <a:solidFill>
                  <a:srgbClr val="000000"/>
                </a:solidFill>
                <a:latin typeface="Candara" pitchFamily="34" charset="0"/>
              </a:rPr>
              <a:t>weak</a:t>
            </a:r>
            <a:r>
              <a:rPr lang="en-US" sz="2100" dirty="0">
                <a:solidFill>
                  <a:srgbClr val="000000"/>
                </a:solidFill>
                <a:latin typeface="Candara" pitchFamily="34" charset="0"/>
              </a:rPr>
              <a:t> concentration of fertilizer, a </a:t>
            </a:r>
            <a:r>
              <a:rPr lang="en-US" sz="2100" b="1" dirty="0">
                <a:solidFill>
                  <a:srgbClr val="000000"/>
                </a:solidFill>
                <a:latin typeface="Candara" pitchFamily="34" charset="0"/>
              </a:rPr>
              <a:t>medium</a:t>
            </a:r>
            <a:r>
              <a:rPr lang="en-US" sz="2100" dirty="0">
                <a:solidFill>
                  <a:srgbClr val="000000"/>
                </a:solidFill>
                <a:latin typeface="Candara" pitchFamily="34" charset="0"/>
              </a:rPr>
              <a:t> concentration of fertilizer, or a </a:t>
            </a:r>
            <a:r>
              <a:rPr lang="en-US" sz="2100" b="1" dirty="0">
                <a:solidFill>
                  <a:srgbClr val="000000"/>
                </a:solidFill>
                <a:latin typeface="Candara" pitchFamily="34" charset="0"/>
              </a:rPr>
              <a:t>high</a:t>
            </a:r>
            <a:r>
              <a:rPr lang="en-US" sz="2100" dirty="0">
                <a:solidFill>
                  <a:srgbClr val="000000"/>
                </a:solidFill>
                <a:latin typeface="Candara" pitchFamily="34" charset="0"/>
              </a:rPr>
              <a:t> concentration of fertilizer.  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rgbClr val="000000"/>
                </a:solidFill>
                <a:latin typeface="Candara" pitchFamily="34" charset="0"/>
              </a:rPr>
              <a:t>How will you design an experiment to test different concentrations of this fertilizer?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300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2514600"/>
            <a:ext cx="3810000" cy="39703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D1D1"/>
                </a:solidFill>
              </a:rPr>
              <a:t>State your </a:t>
            </a:r>
            <a:r>
              <a:rPr lang="en-US" sz="2800" dirty="0">
                <a:solidFill>
                  <a:srgbClr val="FF0000"/>
                </a:solidFill>
              </a:rPr>
              <a:t>Hypothesis</a:t>
            </a:r>
            <a:r>
              <a:rPr lang="en-US" sz="2800" dirty="0">
                <a:solidFill>
                  <a:srgbClr val="FFD1D1"/>
                </a:solidFill>
              </a:rPr>
              <a:t>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FFD1D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BBE0E3">
                    <a:lumMod val="75000"/>
                  </a:srgbClr>
                </a:solidFill>
              </a:rPr>
              <a:t>Possible answer: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FFD1D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D1D1"/>
                </a:solidFill>
              </a:rPr>
              <a:t>“</a:t>
            </a:r>
            <a:r>
              <a:rPr lang="en-US" sz="2800" dirty="0">
                <a:solidFill>
                  <a:srgbClr val="FF0000"/>
                </a:solidFill>
              </a:rPr>
              <a:t>If</a:t>
            </a:r>
            <a:r>
              <a:rPr lang="en-US" sz="2800" dirty="0">
                <a:solidFill>
                  <a:srgbClr val="FFD1D1"/>
                </a:solidFill>
              </a:rPr>
              <a:t> a medium concentration of fertilizer is used, </a:t>
            </a:r>
            <a:r>
              <a:rPr lang="en-US" sz="2800" dirty="0">
                <a:solidFill>
                  <a:srgbClr val="FF0000"/>
                </a:solidFill>
              </a:rPr>
              <a:t>then</a:t>
            </a:r>
            <a:r>
              <a:rPr lang="en-US" sz="2800" dirty="0">
                <a:solidFill>
                  <a:srgbClr val="FFD1D1"/>
                </a:solidFill>
              </a:rPr>
              <a:t> the orchids will grow best.”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553200"/>
            <a:ext cx="1189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34" charset="-128"/>
              </a:rPr>
              <a:t>How will you set up a </a:t>
            </a:r>
            <a:r>
              <a:rPr lang="en-US" sz="3200" b="1" u="sng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34" charset="-128"/>
              </a:rPr>
              <a:t>controlled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34" charset="-128"/>
              </a:rPr>
              <a:t> experiment? </a:t>
            </a:r>
          </a:p>
        </p:txBody>
      </p:sp>
      <p:pic>
        <p:nvPicPr>
          <p:cNvPr id="19459" name="Picture 3" descr="MC900334070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9600"/>
            <a:ext cx="234950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09600"/>
            <a:ext cx="48768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rgbClr val="000000"/>
                </a:solidFill>
              </a:rPr>
              <a:t>Here is one possibility: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rgbClr val="000000"/>
                </a:solidFill>
              </a:rPr>
              <a:t>The 100 plants will be divided into 4 groups as follows: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rgbClr val="000000"/>
                </a:solidFill>
              </a:rPr>
              <a:t> 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rgbClr val="000000"/>
                </a:solidFill>
              </a:rPr>
              <a:t> 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000000"/>
              </a:solidFill>
            </a:endParaRP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5867400" y="3733800"/>
            <a:ext cx="2971800" cy="27238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23838" indent="-223838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rgbClr val="0000FF"/>
                </a:solidFill>
              </a:rPr>
              <a:t>The plants will be watered daily.</a:t>
            </a:r>
          </a:p>
          <a:p>
            <a:pPr marL="223838" indent="-223838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rgbClr val="0000FF"/>
                </a:solidFill>
              </a:rPr>
              <a:t>The plants will be measured over a period of 1 month to see which ones grew the tallest.</a:t>
            </a:r>
          </a:p>
        </p:txBody>
      </p:sp>
      <p:pic>
        <p:nvPicPr>
          <p:cNvPr id="7" name="Picture 6" descr="jpg_green-plan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9144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jpg_green-plan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9144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jpg_green-plan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9144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jpg_green-plan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38800"/>
            <a:ext cx="9144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71600" y="24384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Group 1:  25 plants will receive plain water.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71600" y="35052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968375" indent="-9683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Group 2:  25 plants will receive a weak concentration of fertilizer.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71600" y="47244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033463" indent="-103346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Group 3:  25 plants will receive a medium concentration of fertilizer.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8674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033463" indent="-103346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Group 4:  25 plants will receive a high concentration of fertilizer.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513513"/>
            <a:ext cx="1189037" cy="39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40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8677" grpId="0" animBg="1"/>
      <p:bldP spid="11" grpId="0"/>
      <p:bldP spid="12" grpId="0"/>
      <p:bldP spid="13" grpId="0"/>
      <p:bldP spid="1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 rot="5400000">
            <a:off x="1181100" y="3390900"/>
            <a:ext cx="6858000" cy="76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0" y="685800"/>
            <a:ext cx="91440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0" y="0"/>
            <a:ext cx="4648200" cy="646113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2D2D8A">
                    <a:lumMod val="60000"/>
                    <a:lumOff val="40000"/>
                  </a:srgbClr>
                </a:solidFill>
                <a:latin typeface="Apple Casual"/>
                <a:ea typeface="ＭＳ Ｐゴシック" pitchFamily="34" charset="-128"/>
                <a:cs typeface="Apple Casual"/>
              </a:rPr>
              <a:t>Control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0"/>
            <a:ext cx="4648200" cy="646113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BBE0E3">
                    <a:lumMod val="50000"/>
                  </a:srgbClr>
                </a:solidFill>
                <a:latin typeface="Apple Casual"/>
                <a:ea typeface="ＭＳ Ｐゴシック" pitchFamily="34" charset="-128"/>
                <a:cs typeface="Apple Casual"/>
              </a:rPr>
              <a:t>Experimental Group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838200"/>
            <a:ext cx="45720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801A74"/>
                </a:solidFill>
              </a:rPr>
              <a:t>What is the control group in the experiment?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FF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801A74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48200" y="3276600"/>
            <a:ext cx="4495800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900" dirty="0">
                <a:solidFill>
                  <a:srgbClr val="000000"/>
                </a:solidFill>
              </a:rPr>
              <a:t>What is the experimental group in the experiment?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900" dirty="0">
              <a:solidFill>
                <a:srgbClr val="00B050"/>
              </a:solidFill>
            </a:endParaRPr>
          </a:p>
        </p:txBody>
      </p:sp>
      <p:pic>
        <p:nvPicPr>
          <p:cNvPr id="20488" name="Picture 11" descr="jpg_flow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2" descr="jpg_flow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382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513513"/>
            <a:ext cx="1189037" cy="39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85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 rot="5400000">
            <a:off x="1181100" y="3390900"/>
            <a:ext cx="6858000" cy="76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0" y="685800"/>
            <a:ext cx="91440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0" y="0"/>
            <a:ext cx="4648200" cy="646113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2D2D8A">
                    <a:lumMod val="60000"/>
                    <a:lumOff val="40000"/>
                  </a:srgbClr>
                </a:solidFill>
                <a:latin typeface="Apple Casual"/>
                <a:ea typeface="ＭＳ Ｐゴシック" pitchFamily="34" charset="-128"/>
                <a:cs typeface="Apple Casual"/>
              </a:rPr>
              <a:t>Control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0"/>
            <a:ext cx="4648200" cy="646113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BBE0E3">
                    <a:lumMod val="50000"/>
                  </a:srgbClr>
                </a:solidFill>
                <a:latin typeface="Apple Casual"/>
                <a:ea typeface="ＭＳ Ｐゴシック" pitchFamily="34" charset="-128"/>
                <a:cs typeface="Apple Casual"/>
              </a:rPr>
              <a:t>Experimental Group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838200"/>
            <a:ext cx="45720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801A74"/>
                </a:solidFill>
              </a:rPr>
              <a:t>What is the control group in the experiment?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FF0000"/>
                </a:solidFill>
              </a:rPr>
              <a:t>The 25 plants that are receiving plain water. 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801A74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48200" y="3276600"/>
            <a:ext cx="449580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900" dirty="0">
                <a:solidFill>
                  <a:srgbClr val="000000"/>
                </a:solidFill>
              </a:rPr>
              <a:t>What is the experimental group in the experiment?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900" dirty="0">
              <a:solidFill>
                <a:srgbClr val="00B05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900" dirty="0">
                <a:solidFill>
                  <a:srgbClr val="00B050"/>
                </a:solidFill>
              </a:rPr>
              <a:t>The 75 plants that are receiving various concentrations of fertilizer.</a:t>
            </a:r>
          </a:p>
        </p:txBody>
      </p:sp>
      <p:pic>
        <p:nvPicPr>
          <p:cNvPr id="20488" name="Picture 11" descr="jpg_flow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2" descr="jpg_flow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382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513513"/>
            <a:ext cx="1189037" cy="39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38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228600"/>
            <a:ext cx="8839200" cy="83026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100000">
                <a:srgbClr val="000000"/>
              </a:gs>
            </a:gsLst>
            <a:lin ang="54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dirty="0">
                <a:solidFill>
                  <a:srgbClr val="FFF62D"/>
                </a:solidFill>
                <a:latin typeface="Charcoal CY" charset="-52"/>
              </a:rPr>
              <a:t>In a </a:t>
            </a:r>
            <a:r>
              <a:rPr lang="en-US" altLang="en-US" sz="2300" dirty="0">
                <a:solidFill>
                  <a:srgbClr val="FF0000"/>
                </a:solidFill>
                <a:latin typeface="Charcoal CY" charset="-52"/>
              </a:rPr>
              <a:t>“</a:t>
            </a:r>
            <a:r>
              <a:rPr lang="en-US" sz="2300" dirty="0">
                <a:solidFill>
                  <a:srgbClr val="FF0000"/>
                </a:solidFill>
                <a:latin typeface="Charcoal CY" charset="-52"/>
              </a:rPr>
              <a:t>controlled experiment</a:t>
            </a:r>
            <a:r>
              <a:rPr lang="en-US" altLang="en-US" sz="2300" dirty="0">
                <a:solidFill>
                  <a:srgbClr val="FF0000"/>
                </a:solidFill>
                <a:latin typeface="Charcoal CY" charset="-52"/>
              </a:rPr>
              <a:t>”</a:t>
            </a:r>
            <a:r>
              <a:rPr lang="en-US" sz="2300" dirty="0">
                <a:solidFill>
                  <a:srgbClr val="FFF62D"/>
                </a:solidFill>
                <a:latin typeface="Charcoal CY" charset="-52"/>
              </a:rPr>
              <a:t>, all variables must be kept constant except the one variable that is being changed.</a:t>
            </a:r>
          </a:p>
        </p:txBody>
      </p:sp>
      <p:pic>
        <p:nvPicPr>
          <p:cNvPr id="21507" name="Picture 6" descr="MC900216690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27908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0" y="1371600"/>
            <a:ext cx="5943600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FF0000"/>
                </a:solidFill>
                <a:latin typeface="Apple Casual" charset="0"/>
              </a:rPr>
              <a:t>What variables must be kept constant in this experiment?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0000"/>
                </a:solidFill>
                <a:latin typeface="Apple Casual" charset="0"/>
              </a:rPr>
              <a:t>  </a:t>
            </a:r>
          </a:p>
          <a:p>
            <a:pPr marL="225425" indent="-225425" eaLnBrk="1" fontAlgn="base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100" dirty="0">
                <a:solidFill>
                  <a:srgbClr val="222268"/>
                </a:solidFill>
              </a:rPr>
              <a:t>All plants must receive the same amount of fluid each day.</a:t>
            </a:r>
          </a:p>
          <a:p>
            <a:pPr eaLnBrk="1" fontAlgn="base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100" dirty="0">
                <a:solidFill>
                  <a:srgbClr val="222268"/>
                </a:solidFill>
              </a:rPr>
              <a:t>All plants are grown in pots of equal size.  </a:t>
            </a:r>
          </a:p>
          <a:p>
            <a:pPr eaLnBrk="1" fontAlgn="base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100" dirty="0">
                <a:solidFill>
                  <a:srgbClr val="222268"/>
                </a:solidFill>
              </a:rPr>
              <a:t>All plants are grown at the same temperature.  </a:t>
            </a:r>
          </a:p>
          <a:p>
            <a:pPr eaLnBrk="1" fontAlgn="base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100" dirty="0">
                <a:solidFill>
                  <a:srgbClr val="222268"/>
                </a:solidFill>
              </a:rPr>
              <a:t>All plants receive the same amount of sunlight.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6473825"/>
            <a:ext cx="11890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42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FF6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>
                <a:solidFill>
                  <a:srgbClr val="0865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The Characteristics of Life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24200" y="1828800"/>
            <a:ext cx="2895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000000"/>
                </a:solidFill>
              </a:rPr>
              <a:t>All organisms….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3200400"/>
            <a:ext cx="5791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000000"/>
                </a:solidFill>
              </a:rPr>
              <a:t>…no matter how different from each other they may be….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71800" y="5715000"/>
            <a:ext cx="3886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000000"/>
                </a:solidFill>
              </a:rPr>
              <a:t>….share a set of common characteristics.</a:t>
            </a:r>
          </a:p>
        </p:txBody>
      </p:sp>
      <p:pic>
        <p:nvPicPr>
          <p:cNvPr id="6" name="Picture 5" descr="images-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27178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19200"/>
            <a:ext cx="29845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mages-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272732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mages-5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4310063"/>
            <a:ext cx="1658937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images-3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14800"/>
            <a:ext cx="2192338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mages-1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00600"/>
            <a:ext cx="1706563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81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228600"/>
            <a:ext cx="8839200" cy="83026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100000">
                <a:srgbClr val="000000"/>
              </a:gs>
            </a:gsLst>
            <a:lin ang="54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dirty="0">
                <a:solidFill>
                  <a:srgbClr val="FFF62D"/>
                </a:solidFill>
                <a:latin typeface="Charcoal CY" charset="-52"/>
              </a:rPr>
              <a:t>In a </a:t>
            </a:r>
            <a:r>
              <a:rPr lang="en-US" altLang="en-US" sz="2300" dirty="0">
                <a:solidFill>
                  <a:srgbClr val="FF0000"/>
                </a:solidFill>
                <a:latin typeface="Charcoal CY" charset="-52"/>
              </a:rPr>
              <a:t>“</a:t>
            </a:r>
            <a:r>
              <a:rPr lang="en-US" sz="2300" dirty="0">
                <a:solidFill>
                  <a:srgbClr val="FF0000"/>
                </a:solidFill>
                <a:latin typeface="Charcoal CY" charset="-52"/>
              </a:rPr>
              <a:t>controlled experiment</a:t>
            </a:r>
            <a:r>
              <a:rPr lang="en-US" altLang="en-US" sz="2300" dirty="0">
                <a:solidFill>
                  <a:srgbClr val="FF0000"/>
                </a:solidFill>
                <a:latin typeface="Charcoal CY" charset="-52"/>
              </a:rPr>
              <a:t>”</a:t>
            </a:r>
            <a:r>
              <a:rPr lang="en-US" sz="2300" dirty="0">
                <a:solidFill>
                  <a:srgbClr val="FFF62D"/>
                </a:solidFill>
                <a:latin typeface="Charcoal CY" charset="-52"/>
              </a:rPr>
              <a:t>, all variables must be kept constant except the one variable that is being changed.</a:t>
            </a:r>
          </a:p>
        </p:txBody>
      </p:sp>
      <p:pic>
        <p:nvPicPr>
          <p:cNvPr id="21507" name="Picture 6" descr="MC900216690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27908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0" y="1371600"/>
            <a:ext cx="5943600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FF0000"/>
                </a:solidFill>
                <a:latin typeface="Apple Casual" charset="0"/>
              </a:rPr>
              <a:t>What variables must be kept constant in this experiment?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0000"/>
                </a:solidFill>
                <a:latin typeface="Apple Casual" charset="0"/>
              </a:rPr>
              <a:t>  </a:t>
            </a:r>
          </a:p>
          <a:p>
            <a:pPr marL="225425" indent="-225425" eaLnBrk="1" fontAlgn="base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100" dirty="0">
                <a:solidFill>
                  <a:srgbClr val="222268"/>
                </a:solidFill>
              </a:rPr>
              <a:t>All plants must receive the same amount of fluid each day.</a:t>
            </a:r>
          </a:p>
          <a:p>
            <a:pPr eaLnBrk="1" fontAlgn="base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100" dirty="0">
                <a:solidFill>
                  <a:srgbClr val="222268"/>
                </a:solidFill>
              </a:rPr>
              <a:t>All plants are grown in pots of equal size.  </a:t>
            </a:r>
          </a:p>
          <a:p>
            <a:pPr eaLnBrk="1" fontAlgn="base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100" dirty="0">
                <a:solidFill>
                  <a:srgbClr val="222268"/>
                </a:solidFill>
              </a:rPr>
              <a:t>All plants are grown at the same temperature.  </a:t>
            </a:r>
          </a:p>
          <a:p>
            <a:pPr eaLnBrk="1" fontAlgn="base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100" dirty="0">
                <a:solidFill>
                  <a:srgbClr val="222268"/>
                </a:solidFill>
              </a:rPr>
              <a:t>All plants receive the same amount of sunlight.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" y="5181600"/>
            <a:ext cx="8458200" cy="12922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38100">
            <a:solidFill>
              <a:srgbClr val="31E03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dirty="0">
                <a:solidFill>
                  <a:srgbClr val="00B050"/>
                </a:solidFill>
                <a:ea typeface="ＭＳ Ｐゴシック" pitchFamily="34" charset="-128"/>
              </a:rPr>
              <a:t>What variable is being changed in this experiment?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dirty="0">
                <a:solidFill>
                  <a:srgbClr val="6962FF"/>
                </a:solidFill>
                <a:ea typeface="ＭＳ Ｐゴシック" pitchFamily="34" charset="-128"/>
              </a:rPr>
              <a:t>The variable being changed is the </a:t>
            </a:r>
            <a:r>
              <a:rPr lang="en-US" sz="2600" dirty="0">
                <a:solidFill>
                  <a:srgbClr val="FF0000"/>
                </a:solidFill>
                <a:ea typeface="ＭＳ Ｐゴシック" pitchFamily="34" charset="-128"/>
              </a:rPr>
              <a:t>amount of fertilizer </a:t>
            </a:r>
            <a:r>
              <a:rPr lang="en-US" sz="2600" dirty="0">
                <a:solidFill>
                  <a:srgbClr val="6962FF"/>
                </a:solidFill>
                <a:ea typeface="ＭＳ Ｐゴシック" pitchFamily="34" charset="-128"/>
              </a:rPr>
              <a:t>received by each group of plants (</a:t>
            </a:r>
            <a:r>
              <a:rPr lang="en-US" sz="2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dependent variable</a:t>
            </a:r>
            <a:r>
              <a:rPr lang="en-US" sz="2600" dirty="0">
                <a:solidFill>
                  <a:srgbClr val="6962FF"/>
                </a:solidFill>
                <a:ea typeface="ＭＳ Ｐゴシック" pitchFamily="34" charset="-128"/>
              </a:rPr>
              <a:t>).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6473825"/>
            <a:ext cx="11890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41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ln w="38100" cap="flat" cmpd="sng" algn="ctr">
            <a:solidFill>
              <a:srgbClr val="31E03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dirty="0">
                <a:ln>
                  <a:solidFill>
                    <a:srgbClr val="31E038"/>
                  </a:solidFill>
                </a:ln>
                <a:solidFill>
                  <a:srgbClr val="2BC631"/>
                </a:solidFill>
                <a:latin typeface="Arial Black"/>
                <a:cs typeface="Arial Black"/>
              </a:rPr>
              <a:t>After one month of measuring the orchids, the following data is obtained: </a:t>
            </a:r>
          </a:p>
        </p:txBody>
      </p:sp>
      <p:pic>
        <p:nvPicPr>
          <p:cNvPr id="22531" name="Picture 2" descr="MC900413636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0780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7400" y="1295400"/>
            <a:ext cx="70866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25" indent="-35401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00"/>
                </a:solidFill>
              </a:rPr>
              <a:t>Group 1 (Control Group):  Grew to an average height of 15 cm.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00"/>
                </a:solidFill>
              </a:rPr>
              <a:t>Group 2 (Weak conc.):  Grew to an average height of 35 cm.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00"/>
                </a:solidFill>
              </a:rPr>
              <a:t>Group 3 (Medium conc.):  Grew to an average height of 28 cm.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00"/>
                </a:solidFill>
              </a:rPr>
              <a:t>Group 4 (High conc.):  Grew to an average height of 10 cm.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513513"/>
            <a:ext cx="1189037" cy="39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52600" y="3750945"/>
            <a:ext cx="7162800" cy="892552"/>
          </a:xfrm>
          <a:prstGeom prst="rect">
            <a:avLst/>
          </a:prstGeom>
          <a:solidFill>
            <a:srgbClr val="2D2D8A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dirty="0">
                <a:solidFill>
                  <a:srgbClr val="FFFFFF"/>
                </a:solidFill>
                <a:ea typeface="ＭＳ Ｐゴシック" pitchFamily="34" charset="-128"/>
              </a:rPr>
              <a:t>Is your </a:t>
            </a:r>
            <a:r>
              <a:rPr lang="en-US" sz="2600" dirty="0">
                <a:solidFill>
                  <a:srgbClr val="FF0000"/>
                </a:solidFill>
                <a:ea typeface="ＭＳ Ｐゴシック" pitchFamily="34" charset="-128"/>
              </a:rPr>
              <a:t>hypothesis supported or disproved</a:t>
            </a:r>
            <a:r>
              <a:rPr lang="en-US" sz="2600" dirty="0">
                <a:solidFill>
                  <a:srgbClr val="FFFFFF"/>
                </a:solidFill>
                <a:ea typeface="ＭＳ Ｐゴシック" pitchFamily="34" charset="-128"/>
              </a:rPr>
              <a:t> by these results?</a:t>
            </a:r>
          </a:p>
        </p:txBody>
      </p:sp>
    </p:spTree>
    <p:extLst>
      <p:ext uri="{BB962C8B-B14F-4D97-AF65-F5344CB8AC3E}">
        <p14:creationId xmlns:p14="http://schemas.microsoft.com/office/powerpoint/2010/main" val="100486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ln w="38100" cap="flat" cmpd="sng" algn="ctr">
            <a:solidFill>
              <a:srgbClr val="31E03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dirty="0">
                <a:ln>
                  <a:solidFill>
                    <a:srgbClr val="31E038"/>
                  </a:solidFill>
                </a:ln>
                <a:solidFill>
                  <a:srgbClr val="2BC631"/>
                </a:solidFill>
                <a:latin typeface="Arial Black"/>
                <a:cs typeface="Arial Black"/>
              </a:rPr>
              <a:t>After one month of measuring the orchids, the following data is obtained: </a:t>
            </a:r>
          </a:p>
        </p:txBody>
      </p:sp>
      <p:pic>
        <p:nvPicPr>
          <p:cNvPr id="22531" name="Picture 2" descr="MC900413636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0780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7400" y="1295400"/>
            <a:ext cx="70866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25" indent="-35401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00"/>
                </a:solidFill>
              </a:rPr>
              <a:t>Group 1 (Control Group):  Grew to an average height of 15 cm.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00"/>
                </a:solidFill>
              </a:rPr>
              <a:t>Group 2 (Weak conc.):  Grew to an average height of 35 cm.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00"/>
                </a:solidFill>
              </a:rPr>
              <a:t>Group 3 (Medium conc.):  Grew to an average height of 28 cm.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00"/>
                </a:solidFill>
              </a:rPr>
              <a:t>Group 4 (High conc.):  Grew to an average height of 10 cm.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513513"/>
            <a:ext cx="1189037" cy="39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52600" y="3750945"/>
            <a:ext cx="7162800" cy="2954655"/>
          </a:xfrm>
          <a:prstGeom prst="rect">
            <a:avLst/>
          </a:prstGeom>
          <a:solidFill>
            <a:srgbClr val="2D2D8A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dirty="0">
                <a:solidFill>
                  <a:srgbClr val="FFFFFF"/>
                </a:solidFill>
                <a:ea typeface="ＭＳ Ｐゴシック" pitchFamily="34" charset="-128"/>
              </a:rPr>
              <a:t>Is your </a:t>
            </a:r>
            <a:r>
              <a:rPr lang="en-US" sz="2600" dirty="0">
                <a:solidFill>
                  <a:srgbClr val="FF0000"/>
                </a:solidFill>
                <a:ea typeface="ＭＳ Ｐゴシック" pitchFamily="34" charset="-128"/>
              </a:rPr>
              <a:t>hypothesis supported or disproved</a:t>
            </a:r>
            <a:r>
              <a:rPr lang="en-US" sz="2600" dirty="0">
                <a:solidFill>
                  <a:srgbClr val="FFFFFF"/>
                </a:solidFill>
                <a:ea typeface="ＭＳ Ｐゴシック" pitchFamily="34" charset="-128"/>
              </a:rPr>
              <a:t> by these results?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2600" dirty="0">
                <a:solidFill>
                  <a:srgbClr val="FFF62D"/>
                </a:solidFill>
                <a:ea typeface="ＭＳ Ｐゴシック" pitchFamily="34" charset="-128"/>
              </a:rPr>
              <a:t>We hypothesized that the orchids would grow best with a medium concentration of fertilizer.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2600" dirty="0">
                <a:solidFill>
                  <a:srgbClr val="B9D3FF"/>
                </a:solidFill>
                <a:ea typeface="ＭＳ Ｐゴシック" pitchFamily="34" charset="-128"/>
              </a:rPr>
              <a:t>The results do not support this.  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2600" dirty="0">
                <a:solidFill>
                  <a:srgbClr val="B1FF26"/>
                </a:solidFill>
                <a:ea typeface="ＭＳ Ｐゴシック" pitchFamily="34" charset="-128"/>
              </a:rPr>
              <a:t>The results disprove our hypothesis.</a:t>
            </a:r>
          </a:p>
        </p:txBody>
      </p:sp>
    </p:spTree>
    <p:extLst>
      <p:ext uri="{BB962C8B-B14F-4D97-AF65-F5344CB8AC3E}">
        <p14:creationId xmlns:p14="http://schemas.microsoft.com/office/powerpoint/2010/main" val="37160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ln w="38100" cap="flat" cmpd="sng" algn="ctr">
            <a:solidFill>
              <a:srgbClr val="31E03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376363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dirty="0">
                <a:ln>
                  <a:solidFill>
                    <a:srgbClr val="31E038"/>
                  </a:solidFill>
                </a:ln>
                <a:solidFill>
                  <a:srgbClr val="2BC631"/>
                </a:solidFill>
                <a:latin typeface="Arial Black"/>
                <a:cs typeface="Arial Black"/>
              </a:rPr>
              <a:t>After one month of measuring the orchids, the following data is obtained: </a:t>
            </a:r>
          </a:p>
        </p:txBody>
      </p:sp>
      <p:pic>
        <p:nvPicPr>
          <p:cNvPr id="23555" name="Picture 2" descr="MC900413636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20780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2057400" y="1295400"/>
            <a:ext cx="70866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25" indent="-35401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00"/>
                </a:solidFill>
              </a:rPr>
              <a:t>Group 1 (Control Group):  Grew to an average height of 15 cm.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00"/>
                </a:solidFill>
              </a:rPr>
              <a:t>Group 2 (Weak conc.):  Grew to an average height of 35 cm.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00"/>
                </a:solidFill>
              </a:rPr>
              <a:t>Group 3 (Medium conc.):  Grew to an average height of 28 cm.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00"/>
                </a:solidFill>
              </a:rPr>
              <a:t>Group 4 (High conc.):  Grew to an average height of 10 cm.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19200" y="3962400"/>
            <a:ext cx="7924800" cy="523220"/>
          </a:xfrm>
          <a:prstGeom prst="rect">
            <a:avLst/>
          </a:prstGeom>
          <a:solidFill>
            <a:srgbClr val="2D2D8A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FFFF"/>
                </a:solidFill>
                <a:ea typeface="ＭＳ Ｐゴシック" pitchFamily="34" charset="-128"/>
              </a:rPr>
              <a:t>What is your </a:t>
            </a:r>
            <a:r>
              <a:rPr lang="en-US" sz="2800" dirty="0">
                <a:solidFill>
                  <a:srgbClr val="FF0000"/>
                </a:solidFill>
                <a:ea typeface="ＭＳ Ｐゴシック" pitchFamily="34" charset="-128"/>
              </a:rPr>
              <a:t>conclusion</a:t>
            </a:r>
            <a:r>
              <a:rPr lang="en-US" sz="2800" dirty="0">
                <a:solidFill>
                  <a:srgbClr val="FFFFFF"/>
                </a:solidFill>
                <a:ea typeface="ＭＳ Ｐゴシック" pitchFamily="34" charset="-128"/>
              </a:rPr>
              <a:t> based on these results?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54" y="6640513"/>
            <a:ext cx="1189037" cy="18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14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ln w="38100" cap="flat" cmpd="sng" algn="ctr">
            <a:solidFill>
              <a:srgbClr val="31E03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376363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dirty="0">
                <a:ln>
                  <a:solidFill>
                    <a:srgbClr val="31E038"/>
                  </a:solidFill>
                </a:ln>
                <a:solidFill>
                  <a:srgbClr val="2BC631"/>
                </a:solidFill>
                <a:latin typeface="Arial Black"/>
                <a:cs typeface="Arial Black"/>
              </a:rPr>
              <a:t>After one month of measuring the orchids, the following data is obtained: </a:t>
            </a:r>
          </a:p>
        </p:txBody>
      </p:sp>
      <p:pic>
        <p:nvPicPr>
          <p:cNvPr id="23555" name="Picture 2" descr="MC900413636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20780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2057400" y="1295400"/>
            <a:ext cx="70866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25" indent="-35401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00"/>
                </a:solidFill>
              </a:rPr>
              <a:t>Group 1 (Control Group):  Grew to an average height of 15 cm.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00"/>
                </a:solidFill>
              </a:rPr>
              <a:t>Group 2 (Weak conc.):  Grew to an average height of 35 cm.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00"/>
                </a:solidFill>
              </a:rPr>
              <a:t>Group 3 (Medium conc.):  Grew to an average height of 28 cm.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00"/>
                </a:solidFill>
              </a:rPr>
              <a:t>Group 4 (High conc.):  Grew to an average height of 10 cm.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19200" y="3962400"/>
            <a:ext cx="7924800" cy="2554545"/>
          </a:xfrm>
          <a:prstGeom prst="rect">
            <a:avLst/>
          </a:prstGeom>
          <a:solidFill>
            <a:srgbClr val="2D2D8A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FFFF"/>
                </a:solidFill>
                <a:ea typeface="ＭＳ Ｐゴシック" pitchFamily="34" charset="-128"/>
              </a:rPr>
              <a:t>What is your </a:t>
            </a:r>
            <a:r>
              <a:rPr lang="en-US" sz="2800" dirty="0">
                <a:solidFill>
                  <a:srgbClr val="FF0000"/>
                </a:solidFill>
                <a:ea typeface="ＭＳ Ｐゴシック" pitchFamily="34" charset="-128"/>
              </a:rPr>
              <a:t>conclusion</a:t>
            </a:r>
            <a:r>
              <a:rPr lang="en-US" sz="2800" dirty="0">
                <a:solidFill>
                  <a:srgbClr val="FFFFFF"/>
                </a:solidFill>
                <a:ea typeface="ＭＳ Ｐゴシック" pitchFamily="34" charset="-128"/>
              </a:rPr>
              <a:t> based on these results?  </a:t>
            </a:r>
          </a:p>
          <a:p>
            <a:pPr marL="284163" indent="-284163" fontAlgn="base">
              <a:spcBef>
                <a:spcPts val="12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FF44FF"/>
                </a:solidFill>
                <a:ea typeface="ＭＳ Ｐゴシック" pitchFamily="34" charset="-128"/>
              </a:rPr>
              <a:t>Orchids grow best with a </a:t>
            </a:r>
            <a:r>
              <a:rPr lang="en-US" sz="2800" dirty="0">
                <a:solidFill>
                  <a:srgbClr val="FF0000"/>
                </a:solidFill>
                <a:ea typeface="ＭＳ Ｐゴシック" pitchFamily="34" charset="-128"/>
              </a:rPr>
              <a:t>weak concentration of fertilizer.</a:t>
            </a:r>
          </a:p>
          <a:p>
            <a:pPr marL="284163" indent="-284163" fontAlgn="base">
              <a:spcBef>
                <a:spcPts val="12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B9D3FF"/>
                </a:solidFill>
                <a:ea typeface="ＭＳ Ｐゴシック" pitchFamily="34" charset="-128"/>
              </a:rPr>
              <a:t>At medium to high concentrations, plant growth is inhibited.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54" y="6640513"/>
            <a:ext cx="1189037" cy="18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76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2057400" y="152400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9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 charset="0"/>
              </a:rPr>
              <a:t>Analysis Questions</a:t>
            </a:r>
          </a:p>
        </p:txBody>
      </p:sp>
      <p:pic>
        <p:nvPicPr>
          <p:cNvPr id="28675" name="Picture 5" descr="MC900363168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8905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MC900363168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8905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1371600"/>
            <a:ext cx="8382000" cy="17541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FFF00"/>
                </a:solidFill>
              </a:rPr>
              <a:t>Why is it so important that a scientist accurately describes the </a:t>
            </a:r>
            <a:r>
              <a:rPr lang="en-US" sz="3600" dirty="0">
                <a:solidFill>
                  <a:srgbClr val="FF0000"/>
                </a:solidFill>
              </a:rPr>
              <a:t>procedure</a:t>
            </a:r>
            <a:r>
              <a:rPr lang="en-US" sz="3600" dirty="0">
                <a:solidFill>
                  <a:srgbClr val="FFFF00"/>
                </a:solidFill>
              </a:rPr>
              <a:t> used in the experiment? </a:t>
            </a:r>
          </a:p>
        </p:txBody>
      </p:sp>
      <p:pic>
        <p:nvPicPr>
          <p:cNvPr id="9" name="Picture 8" descr="jpg_Scientist-holds-bubbling-beaker-of-chemical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352800"/>
            <a:ext cx="2862263" cy="31242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63" y="6514083"/>
            <a:ext cx="1189037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4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2057400" y="152400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9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 charset="0"/>
              </a:rPr>
              <a:t>Analysis Questions</a:t>
            </a:r>
          </a:p>
        </p:txBody>
      </p:sp>
      <p:pic>
        <p:nvPicPr>
          <p:cNvPr id="28675" name="Picture 5" descr="MC900363168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8905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MC900363168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8905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1371600"/>
            <a:ext cx="8382000" cy="17541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FFF00"/>
                </a:solidFill>
              </a:rPr>
              <a:t>Why is it so important that a scientist accurately describes the </a:t>
            </a:r>
            <a:r>
              <a:rPr lang="en-US" sz="3600" dirty="0">
                <a:solidFill>
                  <a:srgbClr val="FF0000"/>
                </a:solidFill>
              </a:rPr>
              <a:t>procedure</a:t>
            </a:r>
            <a:r>
              <a:rPr lang="en-US" sz="3600" dirty="0">
                <a:solidFill>
                  <a:srgbClr val="FFFF00"/>
                </a:solidFill>
              </a:rPr>
              <a:t> used in the experiment?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5800" y="3810000"/>
            <a:ext cx="5410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FF"/>
                </a:solidFill>
              </a:rPr>
              <a:t>It allows other scientists to repeat the experiment and verify the results.</a:t>
            </a:r>
          </a:p>
        </p:txBody>
      </p:sp>
      <p:pic>
        <p:nvPicPr>
          <p:cNvPr id="9" name="Picture 8" descr="jpg_Scientist-holds-bubbling-beaker-of-chemical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352800"/>
            <a:ext cx="2862263" cy="31242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63" y="6514083"/>
            <a:ext cx="1189037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02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2057400" y="152400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9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 charset="0"/>
              </a:rPr>
              <a:t>Analysis Questions</a:t>
            </a:r>
          </a:p>
        </p:txBody>
      </p:sp>
      <p:pic>
        <p:nvPicPr>
          <p:cNvPr id="26627" name="Picture 5" descr="MC900363168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8905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 descr="MC900363168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8905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1371600"/>
            <a:ext cx="8382000" cy="6461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BBE0E3"/>
                </a:solidFill>
              </a:rPr>
              <a:t>What is the importance of the </a:t>
            </a:r>
            <a:r>
              <a:rPr lang="en-US" sz="3600" dirty="0">
                <a:solidFill>
                  <a:srgbClr val="FF0000"/>
                </a:solidFill>
              </a:rPr>
              <a:t>control</a:t>
            </a:r>
            <a:r>
              <a:rPr lang="en-US" sz="3600" dirty="0">
                <a:solidFill>
                  <a:srgbClr val="BBE0E3"/>
                </a:solidFill>
              </a:rPr>
              <a:t>?</a:t>
            </a:r>
          </a:p>
        </p:txBody>
      </p:sp>
      <p:pic>
        <p:nvPicPr>
          <p:cNvPr id="26631" name="Picture 8" descr="gif_scientists001_robg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106612"/>
            <a:ext cx="2819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63" y="6514083"/>
            <a:ext cx="1189037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86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2057400" y="152400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9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 charset="0"/>
              </a:rPr>
              <a:t>Analysis Questions</a:t>
            </a:r>
          </a:p>
        </p:txBody>
      </p:sp>
      <p:pic>
        <p:nvPicPr>
          <p:cNvPr id="26627" name="Picture 5" descr="MC900363168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8905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 descr="MC900363168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8905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1371600"/>
            <a:ext cx="8382000" cy="6461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BBE0E3"/>
                </a:solidFill>
              </a:rPr>
              <a:t>What is the importance of the </a:t>
            </a:r>
            <a:r>
              <a:rPr lang="en-US" sz="3600" dirty="0">
                <a:solidFill>
                  <a:srgbClr val="FF0000"/>
                </a:solidFill>
              </a:rPr>
              <a:t>control</a:t>
            </a:r>
            <a:r>
              <a:rPr lang="en-US" sz="3600" dirty="0">
                <a:solidFill>
                  <a:srgbClr val="BBE0E3"/>
                </a:solidFill>
              </a:rPr>
              <a:t>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" y="2438399"/>
            <a:ext cx="48006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control </a:t>
            </a:r>
            <a:r>
              <a:rPr lang="en-US" sz="27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remains the same </a:t>
            </a:r>
            <a:r>
              <a:rPr lang="en-US" sz="27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throughout an experiment.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7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control provides the </a:t>
            </a:r>
            <a:r>
              <a:rPr lang="en-US" sz="27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basis for comparison</a:t>
            </a:r>
            <a:r>
              <a:rPr lang="en-US" sz="27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so one can observe how the experimental factor affected the results.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7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control is often the </a:t>
            </a:r>
            <a:r>
              <a:rPr lang="en-US" sz="27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 variable</a:t>
            </a:r>
            <a:r>
              <a:rPr lang="en-US" sz="27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26631" name="Picture 8" descr="gif_scientists001_robg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106612"/>
            <a:ext cx="2819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63" y="6514083"/>
            <a:ext cx="1189037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73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2057400" y="152400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9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 charset="0"/>
              </a:rPr>
              <a:t>Analysis Questions</a:t>
            </a:r>
          </a:p>
        </p:txBody>
      </p:sp>
      <p:pic>
        <p:nvPicPr>
          <p:cNvPr id="29699" name="Picture 5" descr="MC900363168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8905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MC900363168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8905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1295400"/>
            <a:ext cx="8382000" cy="17541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97FCE3"/>
                </a:solidFill>
              </a:rPr>
              <a:t>What is the difference between the </a:t>
            </a:r>
            <a:r>
              <a:rPr lang="en-US" sz="3600" dirty="0">
                <a:solidFill>
                  <a:srgbClr val="FF0000"/>
                </a:solidFill>
              </a:rPr>
              <a:t>independent</a:t>
            </a:r>
            <a:r>
              <a:rPr lang="en-US" sz="3600" dirty="0">
                <a:solidFill>
                  <a:srgbClr val="97FCE3"/>
                </a:solidFill>
              </a:rPr>
              <a:t> and the </a:t>
            </a:r>
            <a:r>
              <a:rPr lang="en-US" sz="3600" dirty="0">
                <a:solidFill>
                  <a:srgbClr val="FF0000"/>
                </a:solidFill>
              </a:rPr>
              <a:t>dependent</a:t>
            </a:r>
            <a:r>
              <a:rPr lang="en-US" sz="3600" dirty="0">
                <a:solidFill>
                  <a:srgbClr val="97FCE3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variables</a:t>
            </a:r>
            <a:r>
              <a:rPr lang="en-US" sz="3600" dirty="0">
                <a:solidFill>
                  <a:srgbClr val="97FCE3"/>
                </a:solidFill>
              </a:rPr>
              <a:t> in an experiment? </a:t>
            </a:r>
          </a:p>
        </p:txBody>
      </p:sp>
      <p:pic>
        <p:nvPicPr>
          <p:cNvPr id="29703" name="Picture 9" descr="jpg_job_3172007-06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2789238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63" y="6514083"/>
            <a:ext cx="1189037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23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209"/>
            <a:ext cx="8229600" cy="1143000"/>
          </a:xfrm>
        </p:spPr>
        <p:txBody>
          <a:bodyPr anchor="ctr"/>
          <a:lstStyle/>
          <a:p>
            <a:r>
              <a:rPr lang="en-US" dirty="0"/>
              <a:t>Diversity of Life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6" name="Picture 5" descr="http://cdn.morguefile.com/imageData/public/files/l/luisrock62/preview/fldr_2005_06_20/file00013536273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1" b="3906"/>
          <a:stretch/>
        </p:blipFill>
        <p:spPr bwMode="auto">
          <a:xfrm>
            <a:off x="6176886" y="3186117"/>
            <a:ext cx="2840208" cy="335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farm4.staticflickr.com/3217/2832685155_f7e79e3b89_z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7" r="2300" b="9161"/>
          <a:stretch/>
        </p:blipFill>
        <p:spPr bwMode="auto">
          <a:xfrm>
            <a:off x="3228635" y="2030415"/>
            <a:ext cx="2839370" cy="335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farm3.staticflickr.com/2597/3814927285_11b2f3b493_z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3" b="19749"/>
          <a:stretch/>
        </p:blipFill>
        <p:spPr bwMode="auto">
          <a:xfrm>
            <a:off x="6176886" y="17003"/>
            <a:ext cx="2701038" cy="31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File:Staphylococcus aureus bacteria escap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r="768"/>
          <a:stretch/>
        </p:blipFill>
        <p:spPr bwMode="auto">
          <a:xfrm rot="16200000">
            <a:off x="-21775" y="2280792"/>
            <a:ext cx="3343700" cy="2842947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1000" y="5410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Microscopic bacteria</a:t>
            </a:r>
          </a:p>
        </p:txBody>
      </p:sp>
    </p:spTree>
    <p:extLst>
      <p:ext uri="{BB962C8B-B14F-4D97-AF65-F5344CB8AC3E}">
        <p14:creationId xmlns:p14="http://schemas.microsoft.com/office/powerpoint/2010/main" val="120889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2057400" y="152400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9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 charset="0"/>
              </a:rPr>
              <a:t>Analysis Questions</a:t>
            </a:r>
          </a:p>
        </p:txBody>
      </p:sp>
      <p:pic>
        <p:nvPicPr>
          <p:cNvPr id="29699" name="Picture 5" descr="MC900363168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8905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MC900363168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8905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1295400"/>
            <a:ext cx="8382000" cy="17541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97FCE3"/>
                </a:solidFill>
              </a:rPr>
              <a:t>What is the difference between the </a:t>
            </a:r>
            <a:r>
              <a:rPr lang="en-US" sz="3600" dirty="0">
                <a:solidFill>
                  <a:srgbClr val="FF0000"/>
                </a:solidFill>
              </a:rPr>
              <a:t>independent</a:t>
            </a:r>
            <a:r>
              <a:rPr lang="en-US" sz="3600" dirty="0">
                <a:solidFill>
                  <a:srgbClr val="97FCE3"/>
                </a:solidFill>
              </a:rPr>
              <a:t> and the </a:t>
            </a:r>
            <a:r>
              <a:rPr lang="en-US" sz="3600" dirty="0">
                <a:solidFill>
                  <a:srgbClr val="FF0000"/>
                </a:solidFill>
              </a:rPr>
              <a:t>dependent</a:t>
            </a:r>
            <a:r>
              <a:rPr lang="en-US" sz="3600" dirty="0">
                <a:solidFill>
                  <a:srgbClr val="97FCE3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variables</a:t>
            </a:r>
            <a:r>
              <a:rPr lang="en-US" sz="3600" dirty="0">
                <a:solidFill>
                  <a:srgbClr val="97FCE3"/>
                </a:solidFill>
              </a:rPr>
              <a:t> in an experiment? </a:t>
            </a:r>
          </a:p>
        </p:txBody>
      </p:sp>
      <p:pic>
        <p:nvPicPr>
          <p:cNvPr id="29703" name="Picture 9" descr="jpg_job_3172007-06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2789238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63" y="6514083"/>
            <a:ext cx="1189037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76600" y="3134474"/>
            <a:ext cx="5867400" cy="3724096"/>
          </a:xfrm>
          <a:prstGeom prst="rect">
            <a:avLst/>
          </a:prstGeom>
          <a:gradFill rotWithShape="1">
            <a:gsLst>
              <a:gs pos="0">
                <a:srgbClr val="E8E8FA"/>
              </a:gs>
              <a:gs pos="64999">
                <a:srgbClr val="C3C3EF"/>
              </a:gs>
              <a:gs pos="100000">
                <a:srgbClr val="A8A8EA"/>
              </a:gs>
            </a:gsLst>
            <a:lin ang="5400000" scaled="1"/>
          </a:gra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>
            <a:lvl1pPr marL="404813" indent="-404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222268"/>
                </a:solidFill>
              </a:rPr>
              <a:t>The independent variable that </a:t>
            </a:r>
            <a:r>
              <a:rPr lang="en-US" dirty="0">
                <a:solidFill>
                  <a:srgbClr val="00B050"/>
                </a:solidFill>
              </a:rPr>
              <a:t>does NOT depend on the other variables </a:t>
            </a:r>
            <a:r>
              <a:rPr lang="en-US" dirty="0">
                <a:solidFill>
                  <a:srgbClr val="222268"/>
                </a:solidFill>
              </a:rPr>
              <a:t>and is </a:t>
            </a:r>
            <a:r>
              <a:rPr 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deliberately manipulated by the scientist</a:t>
            </a:r>
            <a:r>
              <a:rPr lang="en-US" dirty="0">
                <a:solidFill>
                  <a:srgbClr val="222268"/>
                </a:solidFill>
              </a:rPr>
              <a:t>.</a:t>
            </a:r>
          </a:p>
          <a:p>
            <a:pPr marL="342900" indent="-34290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dependent variable that </a:t>
            </a:r>
            <a:r>
              <a:rPr lang="en-US" dirty="0">
                <a:solidFill>
                  <a:srgbClr val="00B050"/>
                </a:solidFill>
              </a:rPr>
              <a:t>depends on other factors </a:t>
            </a:r>
            <a:r>
              <a:rPr lang="en-US" dirty="0"/>
              <a:t>and is </a:t>
            </a:r>
            <a:r>
              <a:rPr lang="en-US" dirty="0">
                <a:solidFill>
                  <a:srgbClr val="FF0000"/>
                </a:solidFill>
              </a:rPr>
              <a:t>observed (for change) during the experiment. </a:t>
            </a:r>
          </a:p>
          <a:p>
            <a:pPr marL="342900" indent="-34290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The data collected is a result of manipulating the independent variable.</a:t>
            </a:r>
          </a:p>
        </p:txBody>
      </p:sp>
    </p:spTree>
    <p:extLst>
      <p:ext uri="{BB962C8B-B14F-4D97-AF65-F5344CB8AC3E}">
        <p14:creationId xmlns:p14="http://schemas.microsoft.com/office/powerpoint/2010/main" val="219173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2057400" y="152400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9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 charset="0"/>
              </a:rPr>
              <a:t>Analysis Questions</a:t>
            </a:r>
          </a:p>
        </p:txBody>
      </p:sp>
      <p:pic>
        <p:nvPicPr>
          <p:cNvPr id="30723" name="Picture 5" descr="MC900363168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8905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 descr="MC900363168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8905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1371600"/>
            <a:ext cx="8382000" cy="17541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68FFFD"/>
                </a:solidFill>
              </a:rPr>
              <a:t>In a </a:t>
            </a:r>
            <a:r>
              <a:rPr lang="en-US" altLang="en-US" sz="3600" dirty="0">
                <a:solidFill>
                  <a:srgbClr val="68FFFD"/>
                </a:solidFill>
              </a:rPr>
              <a:t>“</a:t>
            </a:r>
            <a:r>
              <a:rPr lang="en-US" sz="3600" dirty="0">
                <a:solidFill>
                  <a:srgbClr val="68FFFD"/>
                </a:solidFill>
              </a:rPr>
              <a:t>controlled experiment</a:t>
            </a:r>
            <a:r>
              <a:rPr lang="en-US" altLang="en-US" sz="3600" dirty="0">
                <a:solidFill>
                  <a:srgbClr val="68FFFD"/>
                </a:solidFill>
              </a:rPr>
              <a:t>”</a:t>
            </a:r>
            <a:r>
              <a:rPr lang="en-US" sz="3600" dirty="0">
                <a:solidFill>
                  <a:srgbClr val="68FFFD"/>
                </a:solidFill>
              </a:rPr>
              <a:t>, why must all of the variables, except one, be kept constant throughout the experiment?</a:t>
            </a:r>
          </a:p>
        </p:txBody>
      </p:sp>
      <p:pic>
        <p:nvPicPr>
          <p:cNvPr id="30727" name="Picture 14" descr="MC900186164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2049463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63" y="6514083"/>
            <a:ext cx="1189037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22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2057400" y="152400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9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 charset="0"/>
              </a:rPr>
              <a:t>Analysis Questions</a:t>
            </a:r>
          </a:p>
        </p:txBody>
      </p:sp>
      <p:pic>
        <p:nvPicPr>
          <p:cNvPr id="30723" name="Picture 5" descr="MC900363168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8905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 descr="MC900363168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8905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1371600"/>
            <a:ext cx="8382000" cy="17541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68FFFD"/>
                </a:solidFill>
              </a:rPr>
              <a:t>In a </a:t>
            </a:r>
            <a:r>
              <a:rPr lang="en-US" altLang="en-US" sz="3600" dirty="0">
                <a:solidFill>
                  <a:srgbClr val="68FFFD"/>
                </a:solidFill>
              </a:rPr>
              <a:t>“</a:t>
            </a:r>
            <a:r>
              <a:rPr lang="en-US" sz="3600" dirty="0">
                <a:solidFill>
                  <a:srgbClr val="68FFFD"/>
                </a:solidFill>
              </a:rPr>
              <a:t>controlled experiment</a:t>
            </a:r>
            <a:r>
              <a:rPr lang="en-US" altLang="en-US" sz="3600" dirty="0">
                <a:solidFill>
                  <a:srgbClr val="68FFFD"/>
                </a:solidFill>
              </a:rPr>
              <a:t>”</a:t>
            </a:r>
            <a:r>
              <a:rPr lang="en-US" sz="3600" dirty="0">
                <a:solidFill>
                  <a:srgbClr val="68FFFD"/>
                </a:solidFill>
              </a:rPr>
              <a:t>, why must all of the variables, except one, be kept constant throughout the experiment?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52800" y="3581400"/>
            <a:ext cx="5410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B6BCF"/>
                </a:solidFill>
              </a:rPr>
              <a:t>If several variables were changed at the same time, the scientist would not know which variable was responsible for the observed results.</a:t>
            </a:r>
          </a:p>
        </p:txBody>
      </p:sp>
      <p:pic>
        <p:nvPicPr>
          <p:cNvPr id="30727" name="Picture 14" descr="MC900186164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2049463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63" y="6514083"/>
            <a:ext cx="1189037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6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2057400" y="152400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9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 charset="0"/>
              </a:rPr>
              <a:t>Analysis Questions</a:t>
            </a:r>
          </a:p>
        </p:txBody>
      </p:sp>
      <p:pic>
        <p:nvPicPr>
          <p:cNvPr id="25603" name="Picture 5" descr="MC900363168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8905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MC900363168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8905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1371600"/>
            <a:ext cx="8382000" cy="12001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FEBAD"/>
                </a:solidFill>
              </a:rPr>
              <a:t>Why is it important to repeat the experiment many times? </a:t>
            </a:r>
            <a:endParaRPr lang="en-US" sz="3300" dirty="0">
              <a:solidFill>
                <a:srgbClr val="FFEBAD"/>
              </a:solidFill>
            </a:endParaRPr>
          </a:p>
        </p:txBody>
      </p:sp>
      <p:pic>
        <p:nvPicPr>
          <p:cNvPr id="25607" name="Picture 14" descr="MC900446242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3613150"/>
            <a:ext cx="3292475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9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2057400" y="152400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9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 charset="0"/>
              </a:rPr>
              <a:t>Analysis Questions</a:t>
            </a:r>
          </a:p>
        </p:txBody>
      </p:sp>
      <p:pic>
        <p:nvPicPr>
          <p:cNvPr id="25603" name="Picture 5" descr="MC900363168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8905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MC900363168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8905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1371600"/>
            <a:ext cx="8382000" cy="12001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FEBAD"/>
                </a:solidFill>
              </a:rPr>
              <a:t>Why is it important to repeat the experiment many times? </a:t>
            </a:r>
            <a:endParaRPr lang="en-US" sz="3300" dirty="0">
              <a:solidFill>
                <a:srgbClr val="FFEBAD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90600" y="2819400"/>
            <a:ext cx="4800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FF"/>
                </a:solidFill>
              </a:rPr>
              <a:t>Experiments should be repeated to see if the same results are obtained each time.  This gives </a:t>
            </a:r>
            <a:r>
              <a:rPr lang="en-US" sz="3200" dirty="0">
                <a:solidFill>
                  <a:srgbClr val="FF0000"/>
                </a:solidFill>
              </a:rPr>
              <a:t>validity </a:t>
            </a:r>
            <a:r>
              <a:rPr lang="en-US" sz="3200" dirty="0">
                <a:solidFill>
                  <a:srgbClr val="0000FF"/>
                </a:solidFill>
              </a:rPr>
              <a:t>to the test results.</a:t>
            </a:r>
          </a:p>
        </p:txBody>
      </p:sp>
      <p:pic>
        <p:nvPicPr>
          <p:cNvPr id="25607" name="Picture 14" descr="MC900446242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3613150"/>
            <a:ext cx="3292475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13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2057400" y="152400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9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 charset="0"/>
              </a:rPr>
              <a:t>Analysis Questions</a:t>
            </a:r>
          </a:p>
        </p:txBody>
      </p:sp>
      <p:pic>
        <p:nvPicPr>
          <p:cNvPr id="27651" name="Picture 5" descr="MC900363168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8905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MC900363168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8905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1371600"/>
            <a:ext cx="8382000" cy="12001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333399">
                    <a:lumMod val="20000"/>
                    <a:lumOff val="80000"/>
                  </a:srgbClr>
                </a:solidFill>
              </a:rPr>
              <a:t>How is a theory different than a hypothesis? </a:t>
            </a:r>
          </a:p>
        </p:txBody>
      </p:sp>
      <p:pic>
        <p:nvPicPr>
          <p:cNvPr id="27655" name="Picture 9" descr="jpg_040cS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1709738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63" y="6514083"/>
            <a:ext cx="1189037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15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2057400" y="152400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9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 charset="0"/>
              </a:rPr>
              <a:t>Analysis Questions</a:t>
            </a:r>
          </a:p>
        </p:txBody>
      </p:sp>
      <p:pic>
        <p:nvPicPr>
          <p:cNvPr id="27651" name="Picture 5" descr="MC900363168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8905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MC900363168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8905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1371600"/>
            <a:ext cx="8382000" cy="12001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333399">
                    <a:lumMod val="20000"/>
                    <a:lumOff val="80000"/>
                  </a:srgbClr>
                </a:solidFill>
              </a:rPr>
              <a:t>How is a theory different than a hypothesis?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00400" y="2743200"/>
            <a:ext cx="54102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A </a:t>
            </a:r>
            <a:r>
              <a:rPr lang="en-US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</a:t>
            </a:r>
            <a:r>
              <a:rPr lang="en-US" sz="2600" dirty="0">
                <a:solidFill>
                  <a:srgbClr val="FF0000"/>
                </a:solidFill>
              </a:rPr>
              <a:t> is an </a:t>
            </a:r>
            <a:r>
              <a:rPr lang="en-US" altLang="en-US" sz="2600" dirty="0">
                <a:solidFill>
                  <a:srgbClr val="FF0000"/>
                </a:solidFill>
              </a:rPr>
              <a:t>“</a:t>
            </a:r>
            <a:r>
              <a:rPr lang="en-US" sz="2600" dirty="0">
                <a:solidFill>
                  <a:srgbClr val="00B050"/>
                </a:solidFill>
              </a:rPr>
              <a:t>educated guess</a:t>
            </a:r>
            <a:r>
              <a:rPr lang="en-US" altLang="en-US" sz="2600" dirty="0">
                <a:solidFill>
                  <a:srgbClr val="FF0000"/>
                </a:solidFill>
              </a:rPr>
              <a:t>”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based on accurate observation </a:t>
            </a:r>
            <a:r>
              <a:rPr lang="en-US" sz="2600" dirty="0">
                <a:solidFill>
                  <a:srgbClr val="FF0000"/>
                </a:solidFill>
              </a:rPr>
              <a:t>that is testable through further observations &amp; experimentation. </a:t>
            </a:r>
          </a:p>
          <a:p>
            <a:pPr marL="457200" indent="-45720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A </a:t>
            </a:r>
            <a:r>
              <a:rPr lang="en-US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</a:t>
            </a:r>
            <a:r>
              <a:rPr lang="en-US" sz="2600" dirty="0">
                <a:solidFill>
                  <a:srgbClr val="FF0000"/>
                </a:solidFill>
              </a:rPr>
              <a:t> is an </a:t>
            </a:r>
            <a:r>
              <a:rPr lang="en-US" sz="2600" dirty="0">
                <a:solidFill>
                  <a:srgbClr val="00B050"/>
                </a:solidFill>
              </a:rPr>
              <a:t>explanation</a:t>
            </a:r>
            <a:r>
              <a:rPr lang="en-US" sz="2600" dirty="0">
                <a:solidFill>
                  <a:srgbClr val="FF0000"/>
                </a:solidFill>
              </a:rPr>
              <a:t> and </a:t>
            </a:r>
            <a:r>
              <a:rPr lang="en-US" sz="2600" dirty="0">
                <a:solidFill>
                  <a:srgbClr val="00B050"/>
                </a:solidFill>
              </a:rPr>
              <a:t>recognizable pattern </a:t>
            </a:r>
            <a:r>
              <a:rPr lang="en-US" sz="2600" dirty="0">
                <a:solidFill>
                  <a:srgbClr val="FF0000"/>
                </a:solidFill>
              </a:rPr>
              <a:t>based on many experiments &amp; considerable amounts of data.</a:t>
            </a:r>
          </a:p>
        </p:txBody>
      </p:sp>
      <p:pic>
        <p:nvPicPr>
          <p:cNvPr id="27655" name="Picture 9" descr="jpg_040cS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1709738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63" y="6514083"/>
            <a:ext cx="1189037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36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CC048-7D53-4A1C-96AE-F7D3AD9C6B5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1) All Organisms are Made of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Cells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/>
          </a:bodyPr>
          <a:lstStyle/>
          <a:p>
            <a:pPr marL="344488" indent="-344488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Cells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: structural and functional units of life</a:t>
            </a:r>
          </a:p>
          <a:p>
            <a:pPr marL="344488" indent="-344488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Two Basic Types:</a:t>
            </a:r>
          </a:p>
          <a:p>
            <a:pPr lvl="1">
              <a:defRPr/>
            </a:pP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Prokaryotic: </a:t>
            </a:r>
          </a:p>
          <a:p>
            <a:pPr lvl="2">
              <a:defRPr/>
            </a:pPr>
            <a:r>
              <a:rPr lang="en-US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“Simpler cells”</a:t>
            </a:r>
          </a:p>
          <a:p>
            <a:pPr lvl="2">
              <a:defRPr/>
            </a:pPr>
            <a:r>
              <a:rPr lang="en-US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E.g. Bacteria</a:t>
            </a:r>
          </a:p>
          <a:p>
            <a:pPr lvl="1">
              <a:defRPr/>
            </a:pPr>
            <a:r>
              <a:rPr lang="en-US" sz="28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Eukaryotic:</a:t>
            </a:r>
          </a:p>
          <a:p>
            <a:pPr lvl="2">
              <a:defRPr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Internal organelles with membranes</a:t>
            </a:r>
          </a:p>
          <a:p>
            <a:pPr lvl="2">
              <a:defRPr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Nucleus with DNA</a:t>
            </a:r>
          </a:p>
          <a:p>
            <a:pPr lvl="2">
              <a:defRPr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E.g. Plants, Animals, Fungi, Protists</a:t>
            </a:r>
          </a:p>
          <a:p>
            <a:pPr eaLnBrk="1" hangingPunct="1">
              <a:defRPr/>
            </a:pPr>
            <a:endParaRPr lang="en-US" sz="3600" b="1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22394"/>
            <a:ext cx="243840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93" y="4572000"/>
            <a:ext cx="2616200" cy="196215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1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381000"/>
            <a:ext cx="8763000" cy="1143000"/>
          </a:xfrm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2) All organisms contain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DNA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in their Cells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343400" cy="5181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800"/>
              </a:spcBef>
              <a:defRPr/>
            </a:pP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DNA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deoxyribonucleic acid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is the chemical substance of genes.</a:t>
            </a:r>
          </a:p>
          <a:p>
            <a:pPr>
              <a:lnSpc>
                <a:spcPct val="120000"/>
              </a:lnSpc>
              <a:spcBef>
                <a:spcPts val="1800"/>
              </a:spcBef>
              <a:defRPr/>
            </a:pP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Genes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are the units of inheritance that transmit information from parents to offspring.</a:t>
            </a:r>
          </a:p>
          <a:p>
            <a:pPr>
              <a:lnSpc>
                <a:spcPct val="120000"/>
              </a:lnSpc>
              <a:spcBef>
                <a:spcPts val="1800"/>
              </a:spcBef>
              <a:defRPr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Genes control 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ALL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the activities of the cells.</a:t>
            </a:r>
          </a:p>
          <a:p>
            <a:pPr>
              <a:lnSpc>
                <a:spcPct val="120000"/>
              </a:lnSpc>
              <a:spcBef>
                <a:spcPts val="1800"/>
              </a:spcBef>
              <a:defRPr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DNA is the reason that all organisms look and act the way they do.  It is what makes all organisms unique.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13E69-E18F-415B-B8E6-D60961D4844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8" name="Picture 6" descr="d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752600"/>
            <a:ext cx="403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57700" y="6365688"/>
            <a:ext cx="3352800" cy="365125"/>
          </a:xfrm>
        </p:spPr>
        <p:txBody>
          <a:bodyPr/>
          <a:lstStyle/>
          <a:p>
            <a:r>
              <a:rPr lang="en-US" dirty="0">
                <a:solidFill>
                  <a:srgbClr val="04617B">
                    <a:shade val="90000"/>
                  </a:srgbClr>
                </a:solidFill>
              </a:rPr>
              <a:t>Intro to Biology</a:t>
            </a:r>
          </a:p>
        </p:txBody>
      </p:sp>
    </p:spTree>
    <p:extLst>
      <p:ext uri="{BB962C8B-B14F-4D97-AF65-F5344CB8AC3E}">
        <p14:creationId xmlns:p14="http://schemas.microsoft.com/office/powerpoint/2010/main" val="3519302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4742</Words>
  <Application>Microsoft Office PowerPoint</Application>
  <PresentationFormat>On-screen Show (4:3)</PresentationFormat>
  <Paragraphs>648</Paragraphs>
  <Slides>76</Slides>
  <Notes>73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76</vt:i4>
      </vt:variant>
    </vt:vector>
  </HeadingPairs>
  <TitlesOfParts>
    <vt:vector size="95" baseType="lpstr">
      <vt:lpstr>Apple Casual</vt:lpstr>
      <vt:lpstr>Arial</vt:lpstr>
      <vt:lpstr>Arial Black</vt:lpstr>
      <vt:lpstr>Book Antiqua</vt:lpstr>
      <vt:lpstr>Calibri</vt:lpstr>
      <vt:lpstr>Candara</vt:lpstr>
      <vt:lpstr>Chalkboard</vt:lpstr>
      <vt:lpstr>Charcoal CY</vt:lpstr>
      <vt:lpstr>Comic Sans MS</vt:lpstr>
      <vt:lpstr>Constantia</vt:lpstr>
      <vt:lpstr>Tahoma</vt:lpstr>
      <vt:lpstr>Times</vt:lpstr>
      <vt:lpstr>Times New Roman</vt:lpstr>
      <vt:lpstr>Verdana</vt:lpstr>
      <vt:lpstr>Wingdings</vt:lpstr>
      <vt:lpstr>Wingdings 2</vt:lpstr>
      <vt:lpstr>Flow</vt:lpstr>
      <vt:lpstr>1_Modèle par défaut</vt:lpstr>
      <vt:lpstr>Modèle par défaut</vt:lpstr>
      <vt:lpstr>Go to the “Slide Show” shade above</vt:lpstr>
      <vt:lpstr>Chapter 1: Introduction to BIOLOGY</vt:lpstr>
      <vt:lpstr>PowerPoint Presentation</vt:lpstr>
      <vt:lpstr>Activity</vt:lpstr>
      <vt:lpstr>What is Biology?</vt:lpstr>
      <vt:lpstr>The Characteristics of Life</vt:lpstr>
      <vt:lpstr>Diversity of Life</vt:lpstr>
      <vt:lpstr>1) All Organisms are Made of Cells:</vt:lpstr>
      <vt:lpstr>2) All organisms contain DNA in their Cells</vt:lpstr>
      <vt:lpstr>3) All Organisms Reproduce</vt:lpstr>
      <vt:lpstr>4) All Organisms are Complex &amp; Organized</vt:lpstr>
      <vt:lpstr>PowerPoint Presentation</vt:lpstr>
      <vt:lpstr>Levels of Organization</vt:lpstr>
      <vt:lpstr>Figure 1.2-1</vt:lpstr>
      <vt:lpstr>Figure 1.2-2</vt:lpstr>
      <vt:lpstr>Identify the Levels of Organization in a Multicellular Organism</vt:lpstr>
      <vt:lpstr>Identify the Levels of Organization in a Multicellular Organism</vt:lpstr>
      <vt:lpstr>5)  All Organisms Respond to their Environment</vt:lpstr>
      <vt:lpstr>PowerPoint Presentation</vt:lpstr>
      <vt:lpstr>6)  All Organisms Interact with their Environment, exchanging Matter &amp; Energy</vt:lpstr>
      <vt:lpstr>6)  All Organisms Interact with their Environment, exchanging Matter &amp; Energy</vt:lpstr>
      <vt:lpstr>PowerPoint Presentation</vt:lpstr>
      <vt:lpstr>6)  All Organisms Interact with their Environment, exchanging Matter &amp; Energy</vt:lpstr>
      <vt:lpstr>6)  All Organisms Interact with their Environment, exchanging Matter &amp; Energy</vt:lpstr>
      <vt:lpstr>6)  All Organisms Interact with their Environment, exchanging Matter &amp; Energy … What is the CYCLE?</vt:lpstr>
      <vt:lpstr>6)  All Organisms Interact with their Environment, exchanging Matter &amp; Energy</vt:lpstr>
      <vt:lpstr>Figure 1.4-0</vt:lpstr>
      <vt:lpstr>7) All Organisms Maintain Homeostasis</vt:lpstr>
      <vt:lpstr>8) All Organisms Grow and Develop</vt:lpstr>
      <vt:lpstr>9)  All Organisms can be Systematically Classified</vt:lpstr>
      <vt:lpstr>9)  All Organisms can be Systematically Classified</vt:lpstr>
      <vt:lpstr>PowerPoint Presentation</vt:lpstr>
      <vt:lpstr>Characteristics of All Living Things:</vt:lpstr>
      <vt:lpstr>Characteristics of All Living Things:</vt:lpstr>
      <vt:lpstr>What is SCIENCE?</vt:lpstr>
      <vt:lpstr>How is Science Done?</vt:lpstr>
      <vt:lpstr>PowerPoint Presentation</vt:lpstr>
      <vt:lpstr>SCIENTIFIC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There are two variables in an experiment:</vt:lpstr>
      <vt:lpstr>There are two variables in an experiment:</vt:lpstr>
      <vt:lpstr>There are two variables in an experiment:</vt:lpstr>
      <vt:lpstr>Step 4:  Recording and Analyzing Results </vt:lpstr>
      <vt:lpstr>Step 4:  Recording &amp; Analyzing Results</vt:lpstr>
      <vt:lpstr>Step 5:  Drawing Conclusions </vt:lpstr>
      <vt:lpstr>Forming a Theory</vt:lpstr>
      <vt:lpstr>Step 6: Communication</vt:lpstr>
      <vt:lpstr>Step 6: Communication</vt:lpstr>
      <vt:lpstr>Practice Problem:</vt:lpstr>
      <vt:lpstr>Practice Problem: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Introduction to BIOLOGY</dc:title>
  <dc:creator>Noemi</dc:creator>
  <cp:lastModifiedBy>Craig Riesen</cp:lastModifiedBy>
  <cp:revision>43</cp:revision>
  <dcterms:created xsi:type="dcterms:W3CDTF">2016-09-19T22:23:30Z</dcterms:created>
  <dcterms:modified xsi:type="dcterms:W3CDTF">2022-02-10T13:50:36Z</dcterms:modified>
</cp:coreProperties>
</file>