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08" r:id="rId3"/>
    <p:sldMasterId id="2147483721" r:id="rId4"/>
  </p:sldMasterIdLst>
  <p:notesMasterIdLst>
    <p:notesMasterId r:id="rId80"/>
  </p:notesMasterIdLst>
  <p:handoutMasterIdLst>
    <p:handoutMasterId r:id="rId81"/>
  </p:handoutMasterIdLst>
  <p:sldIdLst>
    <p:sldId id="1043" r:id="rId5"/>
    <p:sldId id="256" r:id="rId6"/>
    <p:sldId id="1005" r:id="rId7"/>
    <p:sldId id="1002" r:id="rId8"/>
    <p:sldId id="1004" r:id="rId9"/>
    <p:sldId id="1010" r:id="rId10"/>
    <p:sldId id="1011" r:id="rId11"/>
    <p:sldId id="1012" r:id="rId12"/>
    <p:sldId id="1009" r:id="rId13"/>
    <p:sldId id="314" r:id="rId14"/>
    <p:sldId id="315" r:id="rId15"/>
    <p:sldId id="311" r:id="rId16"/>
    <p:sldId id="312" r:id="rId17"/>
    <p:sldId id="318" r:id="rId18"/>
    <p:sldId id="1018" r:id="rId19"/>
    <p:sldId id="319" r:id="rId20"/>
    <p:sldId id="1019" r:id="rId21"/>
    <p:sldId id="1032" r:id="rId22"/>
    <p:sldId id="1033" r:id="rId23"/>
    <p:sldId id="316" r:id="rId24"/>
    <p:sldId id="274" r:id="rId25"/>
    <p:sldId id="320" r:id="rId26"/>
    <p:sldId id="327" r:id="rId27"/>
    <p:sldId id="328" r:id="rId28"/>
    <p:sldId id="335" r:id="rId29"/>
    <p:sldId id="329" r:id="rId30"/>
    <p:sldId id="330" r:id="rId31"/>
    <p:sldId id="1013" r:id="rId32"/>
    <p:sldId id="1014" r:id="rId33"/>
    <p:sldId id="1015" r:id="rId34"/>
    <p:sldId id="1008" r:id="rId35"/>
    <p:sldId id="1016" r:id="rId36"/>
    <p:sldId id="1017" r:id="rId37"/>
    <p:sldId id="339" r:id="rId38"/>
    <p:sldId id="332" r:id="rId39"/>
    <p:sldId id="333" r:id="rId40"/>
    <p:sldId id="334" r:id="rId41"/>
    <p:sldId id="1042" r:id="rId42"/>
    <p:sldId id="340" r:id="rId43"/>
    <p:sldId id="341" r:id="rId44"/>
    <p:sldId id="342" r:id="rId45"/>
    <p:sldId id="350" r:id="rId46"/>
    <p:sldId id="351" r:id="rId47"/>
    <p:sldId id="1034" r:id="rId48"/>
    <p:sldId id="1035" r:id="rId49"/>
    <p:sldId id="343" r:id="rId50"/>
    <p:sldId id="310" r:id="rId51"/>
    <p:sldId id="276" r:id="rId52"/>
    <p:sldId id="321" r:id="rId53"/>
    <p:sldId id="322" r:id="rId54"/>
    <p:sldId id="323" r:id="rId55"/>
    <p:sldId id="324" r:id="rId56"/>
    <p:sldId id="325" r:id="rId57"/>
    <p:sldId id="317" r:id="rId58"/>
    <p:sldId id="326" r:id="rId59"/>
    <p:sldId id="344" r:id="rId60"/>
    <p:sldId id="345" r:id="rId61"/>
    <p:sldId id="349" r:id="rId62"/>
    <p:sldId id="348" r:id="rId63"/>
    <p:sldId id="296" r:id="rId64"/>
    <p:sldId id="297" r:id="rId65"/>
    <p:sldId id="298" r:id="rId66"/>
    <p:sldId id="286" r:id="rId67"/>
    <p:sldId id="291" r:id="rId68"/>
    <p:sldId id="295" r:id="rId69"/>
    <p:sldId id="292" r:id="rId70"/>
    <p:sldId id="293" r:id="rId71"/>
    <p:sldId id="287" r:id="rId72"/>
    <p:sldId id="299" r:id="rId73"/>
    <p:sldId id="1036" r:id="rId74"/>
    <p:sldId id="1037" r:id="rId75"/>
    <p:sldId id="1038" r:id="rId76"/>
    <p:sldId id="1039" r:id="rId77"/>
    <p:sldId id="1040" r:id="rId78"/>
    <p:sldId id="1041" r:id="rId79"/>
  </p:sldIdLst>
  <p:sldSz cx="9144000" cy="6858000" type="screen4x3"/>
  <p:notesSz cx="6858000" cy="90328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99"/>
    <a:srgbClr val="CCFF66"/>
    <a:srgbClr val="FF9933"/>
    <a:srgbClr val="CC0000"/>
    <a:srgbClr val="000099"/>
    <a:srgbClr val="00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507" autoAdjust="0"/>
  </p:normalViewPr>
  <p:slideViewPr>
    <p:cSldViewPr>
      <p:cViewPr varScale="1">
        <p:scale>
          <a:sx n="78" d="100"/>
          <a:sy n="78" d="100"/>
        </p:scale>
        <p:origin x="931"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7" Type="http://schemas.openxmlformats.org/officeDocument/2006/relationships/slide" Target="slides/slide55.xml"/><Relationship Id="rId2" Type="http://schemas.openxmlformats.org/officeDocument/2006/relationships/slide" Target="slides/slide50.xml"/><Relationship Id="rId1" Type="http://schemas.openxmlformats.org/officeDocument/2006/relationships/slide" Target="slides/slide49.xml"/><Relationship Id="rId6" Type="http://schemas.openxmlformats.org/officeDocument/2006/relationships/slide" Target="slides/slide54.xml"/><Relationship Id="rId5" Type="http://schemas.openxmlformats.org/officeDocument/2006/relationships/slide" Target="slides/slide53.xml"/><Relationship Id="rId4"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2BE9FBD-186F-4916-83F6-517871C308EB}"/>
              </a:ext>
            </a:extLst>
          </p:cNvPr>
          <p:cNvSpPr>
            <a:spLocks noGrp="1" noChangeArrowheads="1"/>
          </p:cNvSpPr>
          <p:nvPr>
            <p:ph type="hdr" sz="quarter"/>
          </p:nvPr>
        </p:nvSpPr>
        <p:spPr bwMode="auto">
          <a:xfrm>
            <a:off x="0" y="0"/>
            <a:ext cx="2971800" cy="45243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5299" name="Rectangle 3">
            <a:extLst>
              <a:ext uri="{FF2B5EF4-FFF2-40B4-BE49-F238E27FC236}">
                <a16:creationId xmlns:a16="http://schemas.microsoft.com/office/drawing/2014/main" id="{1CA32D69-285F-46FF-8248-E55E4EE3F9FC}"/>
              </a:ext>
            </a:extLst>
          </p:cNvPr>
          <p:cNvSpPr>
            <a:spLocks noGrp="1" noChangeArrowheads="1"/>
          </p:cNvSpPr>
          <p:nvPr>
            <p:ph type="dt" sz="quarter" idx="1"/>
          </p:nvPr>
        </p:nvSpPr>
        <p:spPr bwMode="auto">
          <a:xfrm>
            <a:off x="3886200" y="0"/>
            <a:ext cx="2971800" cy="4524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ltLang="en-US"/>
              <a:t>21/10/99</a:t>
            </a:r>
          </a:p>
        </p:txBody>
      </p:sp>
      <p:sp>
        <p:nvSpPr>
          <p:cNvPr id="55300" name="Rectangle 4">
            <a:extLst>
              <a:ext uri="{FF2B5EF4-FFF2-40B4-BE49-F238E27FC236}">
                <a16:creationId xmlns:a16="http://schemas.microsoft.com/office/drawing/2014/main" id="{B95C39A9-3996-4C11-A271-F72C226B5F4D}"/>
              </a:ext>
            </a:extLst>
          </p:cNvPr>
          <p:cNvSpPr>
            <a:spLocks noGrp="1" noChangeArrowheads="1"/>
          </p:cNvSpPr>
          <p:nvPr>
            <p:ph type="ftr" sz="quarter" idx="2"/>
          </p:nvPr>
        </p:nvSpPr>
        <p:spPr bwMode="auto">
          <a:xfrm>
            <a:off x="0" y="8582025"/>
            <a:ext cx="2971800" cy="4508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5301" name="Rectangle 5">
            <a:extLst>
              <a:ext uri="{FF2B5EF4-FFF2-40B4-BE49-F238E27FC236}">
                <a16:creationId xmlns:a16="http://schemas.microsoft.com/office/drawing/2014/main" id="{1372AEDD-E86D-4494-9EBD-A2FCAEA93FB0}"/>
              </a:ext>
            </a:extLst>
          </p:cNvPr>
          <p:cNvSpPr>
            <a:spLocks noGrp="1" noChangeArrowheads="1"/>
          </p:cNvSpPr>
          <p:nvPr>
            <p:ph type="sldNum" sz="quarter" idx="3"/>
          </p:nvPr>
        </p:nvSpPr>
        <p:spPr bwMode="auto">
          <a:xfrm>
            <a:off x="3886200" y="8582025"/>
            <a:ext cx="2971800" cy="4508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40F2825-D468-4B04-B70B-5E18B0011F9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4CF89A8-FC36-439C-A557-E3CAF2357203}"/>
              </a:ext>
            </a:extLst>
          </p:cNvPr>
          <p:cNvSpPr>
            <a:spLocks noGrp="1" noChangeArrowheads="1"/>
          </p:cNvSpPr>
          <p:nvPr>
            <p:ph type="hdr" sz="quarter"/>
          </p:nvPr>
        </p:nvSpPr>
        <p:spPr bwMode="auto">
          <a:xfrm>
            <a:off x="0" y="0"/>
            <a:ext cx="2971800" cy="45243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7347" name="Rectangle 3">
            <a:extLst>
              <a:ext uri="{FF2B5EF4-FFF2-40B4-BE49-F238E27FC236}">
                <a16:creationId xmlns:a16="http://schemas.microsoft.com/office/drawing/2014/main" id="{34EDD38A-661D-4D48-BA3A-5148B4BD11F7}"/>
              </a:ext>
            </a:extLst>
          </p:cNvPr>
          <p:cNvSpPr>
            <a:spLocks noGrp="1" noChangeArrowheads="1"/>
          </p:cNvSpPr>
          <p:nvPr>
            <p:ph type="dt" idx="1"/>
          </p:nvPr>
        </p:nvSpPr>
        <p:spPr bwMode="auto">
          <a:xfrm>
            <a:off x="3886200" y="0"/>
            <a:ext cx="2971800" cy="4524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ltLang="en-US"/>
              <a:t>21/10/99</a:t>
            </a:r>
          </a:p>
        </p:txBody>
      </p:sp>
      <p:sp>
        <p:nvSpPr>
          <p:cNvPr id="15364" name="Rectangle 4">
            <a:extLst>
              <a:ext uri="{FF2B5EF4-FFF2-40B4-BE49-F238E27FC236}">
                <a16:creationId xmlns:a16="http://schemas.microsoft.com/office/drawing/2014/main" id="{287C1083-0733-4629-B0F3-1C6B7B3E8720}"/>
              </a:ext>
            </a:extLst>
          </p:cNvPr>
          <p:cNvSpPr>
            <a:spLocks noGrp="1" noRot="1" noChangeAspect="1" noChangeArrowheads="1" noTextEdit="1"/>
          </p:cNvSpPr>
          <p:nvPr>
            <p:ph type="sldImg" idx="2"/>
          </p:nvPr>
        </p:nvSpPr>
        <p:spPr bwMode="auto">
          <a:xfrm>
            <a:off x="1171575" y="677863"/>
            <a:ext cx="4516438" cy="3387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E2BD931F-0EB3-443D-9DB5-3388FC0ECE68}"/>
              </a:ext>
            </a:extLst>
          </p:cNvPr>
          <p:cNvSpPr>
            <a:spLocks noGrp="1" noChangeArrowheads="1"/>
          </p:cNvSpPr>
          <p:nvPr>
            <p:ph type="body" sz="quarter" idx="3"/>
          </p:nvPr>
        </p:nvSpPr>
        <p:spPr bwMode="auto">
          <a:xfrm>
            <a:off x="914400" y="4291013"/>
            <a:ext cx="5029200" cy="4064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7350" name="Rectangle 6">
            <a:extLst>
              <a:ext uri="{FF2B5EF4-FFF2-40B4-BE49-F238E27FC236}">
                <a16:creationId xmlns:a16="http://schemas.microsoft.com/office/drawing/2014/main" id="{9F704762-39CA-45C1-83D8-5D7599BA1B84}"/>
              </a:ext>
            </a:extLst>
          </p:cNvPr>
          <p:cNvSpPr>
            <a:spLocks noGrp="1" noChangeArrowheads="1"/>
          </p:cNvSpPr>
          <p:nvPr>
            <p:ph type="ftr" sz="quarter" idx="4"/>
          </p:nvPr>
        </p:nvSpPr>
        <p:spPr bwMode="auto">
          <a:xfrm>
            <a:off x="0" y="8582025"/>
            <a:ext cx="2971800" cy="4508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7351" name="Rectangle 7">
            <a:extLst>
              <a:ext uri="{FF2B5EF4-FFF2-40B4-BE49-F238E27FC236}">
                <a16:creationId xmlns:a16="http://schemas.microsoft.com/office/drawing/2014/main" id="{99F2732B-D227-4911-A820-467E82F735D0}"/>
              </a:ext>
            </a:extLst>
          </p:cNvPr>
          <p:cNvSpPr>
            <a:spLocks noGrp="1" noChangeArrowheads="1"/>
          </p:cNvSpPr>
          <p:nvPr>
            <p:ph type="sldNum" sz="quarter" idx="5"/>
          </p:nvPr>
        </p:nvSpPr>
        <p:spPr bwMode="auto">
          <a:xfrm>
            <a:off x="3886200" y="8582025"/>
            <a:ext cx="2971800" cy="4508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7CDDE51-98B1-4D27-9BD9-0D1EC87546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0BFAE4E-67CE-4CB1-B1AA-181B85BC9EF9}"/>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8435" name="Rectangle 2">
            <a:extLst>
              <a:ext uri="{FF2B5EF4-FFF2-40B4-BE49-F238E27FC236}">
                <a16:creationId xmlns:a16="http://schemas.microsoft.com/office/drawing/2014/main" id="{48155B44-6EFF-47A6-927B-30A49A1FC32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3ACA6B0-78F1-47DE-8890-DB18581354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A75573A-0437-450B-A9C7-1BE6F758698B}"/>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44035" name="Rectangle 2">
            <a:extLst>
              <a:ext uri="{FF2B5EF4-FFF2-40B4-BE49-F238E27FC236}">
                <a16:creationId xmlns:a16="http://schemas.microsoft.com/office/drawing/2014/main" id="{B653DCD8-2109-4332-A1CF-E407542E8F4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EA9329E5-0763-4B90-BF52-F4A63C29F0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5689D168-D854-4DE5-8967-793FBA89256C}"/>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50179" name="Rectangle 2">
            <a:extLst>
              <a:ext uri="{FF2B5EF4-FFF2-40B4-BE49-F238E27FC236}">
                <a16:creationId xmlns:a16="http://schemas.microsoft.com/office/drawing/2014/main" id="{55383B25-AFBB-4AE0-A69D-EC69A526FEFA}"/>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4CC0103-C62E-4F0A-A567-DADA6BB177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D35BBF14-7A5D-49EA-8A67-D07197BAB29A}"/>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62467" name="Rectangle 7">
            <a:extLst>
              <a:ext uri="{FF2B5EF4-FFF2-40B4-BE49-F238E27FC236}">
                <a16:creationId xmlns:a16="http://schemas.microsoft.com/office/drawing/2014/main" id="{48A07D45-06CB-4C0D-B0E2-039E29E94308}"/>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983F8C3-0C3B-47D0-92DB-17D224BB68ED}" type="slidenum">
              <a:rPr lang="en-US" altLang="en-US" sz="1200">
                <a:latin typeface="Arial" panose="020B0604020202020204" pitchFamily="34" charset="0"/>
                <a:cs typeface="Arial" panose="020B0604020202020204" pitchFamily="34" charset="0"/>
              </a:rPr>
              <a:pPr algn="r" eaLnBrk="1" hangingPunct="1"/>
              <a:t>39</a:t>
            </a:fld>
            <a:endParaRPr lang="en-US" altLang="en-US" sz="1200">
              <a:latin typeface="Arial" panose="020B0604020202020204" pitchFamily="34" charset="0"/>
              <a:cs typeface="Arial" panose="020B0604020202020204" pitchFamily="34" charset="0"/>
            </a:endParaRPr>
          </a:p>
        </p:txBody>
      </p:sp>
      <p:sp>
        <p:nvSpPr>
          <p:cNvPr id="62468" name="Rectangle 2">
            <a:extLst>
              <a:ext uri="{FF2B5EF4-FFF2-40B4-BE49-F238E27FC236}">
                <a16:creationId xmlns:a16="http://schemas.microsoft.com/office/drawing/2014/main" id="{79E0D32F-510A-4CF0-AD82-BA18567C4C4B}"/>
              </a:ext>
            </a:extLst>
          </p:cNvPr>
          <p:cNvSpPr>
            <a:spLocks noGrp="1" noRot="1" noChangeAspect="1" noChangeArrowheads="1" noTextEdit="1"/>
          </p:cNvSpPr>
          <p:nvPr>
            <p:ph type="sldImg"/>
          </p:nvPr>
        </p:nvSpPr>
        <p:spPr>
          <a:xfrm>
            <a:off x="1171575" y="676275"/>
            <a:ext cx="4516438" cy="3387725"/>
          </a:xfrm>
          <a:ln/>
        </p:spPr>
      </p:sp>
      <p:sp>
        <p:nvSpPr>
          <p:cNvPr id="62469" name="Rectangle 3">
            <a:extLst>
              <a:ext uri="{FF2B5EF4-FFF2-40B4-BE49-F238E27FC236}">
                <a16:creationId xmlns:a16="http://schemas.microsoft.com/office/drawing/2014/main" id="{B38563BE-D510-4259-9DAE-E35DDF82DD31}"/>
              </a:ext>
            </a:extLst>
          </p:cNvPr>
          <p:cNvSpPr>
            <a:spLocks noGrp="1" noChangeArrowheads="1"/>
          </p:cNvSpPr>
          <p:nvPr>
            <p:ph type="body" idx="1"/>
          </p:nvPr>
        </p:nvSpPr>
        <p:spPr>
          <a:xfrm>
            <a:off x="685800" y="4289425"/>
            <a:ext cx="54864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407CA8DD-3646-4EDA-B2D6-01AD22C5BA77}"/>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64515" name="Rectangle 7">
            <a:extLst>
              <a:ext uri="{FF2B5EF4-FFF2-40B4-BE49-F238E27FC236}">
                <a16:creationId xmlns:a16="http://schemas.microsoft.com/office/drawing/2014/main" id="{C8AA3D29-EDFC-4DCD-8E8F-DC0D9ECB33C1}"/>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8B76BCF-FA21-4FCB-959B-9D5AF58CE665}" type="slidenum">
              <a:rPr lang="en-US" altLang="en-US" sz="1200">
                <a:latin typeface="Arial" panose="020B0604020202020204" pitchFamily="34" charset="0"/>
                <a:cs typeface="Arial" panose="020B0604020202020204" pitchFamily="34" charset="0"/>
              </a:rPr>
              <a:pPr algn="r" eaLnBrk="1" hangingPunct="1"/>
              <a:t>40</a:t>
            </a:fld>
            <a:endParaRPr lang="en-US" altLang="en-US" sz="1200">
              <a:latin typeface="Arial" panose="020B0604020202020204" pitchFamily="34" charset="0"/>
              <a:cs typeface="Arial" panose="020B0604020202020204" pitchFamily="34" charset="0"/>
            </a:endParaRPr>
          </a:p>
        </p:txBody>
      </p:sp>
      <p:sp>
        <p:nvSpPr>
          <p:cNvPr id="64516" name="Rectangle 2">
            <a:extLst>
              <a:ext uri="{FF2B5EF4-FFF2-40B4-BE49-F238E27FC236}">
                <a16:creationId xmlns:a16="http://schemas.microsoft.com/office/drawing/2014/main" id="{1015DEAD-8FE3-4370-B5B3-8ADCF3C320E3}"/>
              </a:ext>
            </a:extLst>
          </p:cNvPr>
          <p:cNvSpPr>
            <a:spLocks noGrp="1" noRot="1" noChangeAspect="1" noChangeArrowheads="1" noTextEdit="1"/>
          </p:cNvSpPr>
          <p:nvPr>
            <p:ph type="sldImg"/>
          </p:nvPr>
        </p:nvSpPr>
        <p:spPr>
          <a:xfrm>
            <a:off x="1171575" y="676275"/>
            <a:ext cx="4516438" cy="3387725"/>
          </a:xfrm>
          <a:ln/>
        </p:spPr>
      </p:sp>
      <p:sp>
        <p:nvSpPr>
          <p:cNvPr id="64517" name="Rectangle 3">
            <a:extLst>
              <a:ext uri="{FF2B5EF4-FFF2-40B4-BE49-F238E27FC236}">
                <a16:creationId xmlns:a16="http://schemas.microsoft.com/office/drawing/2014/main" id="{9C145902-3DFB-4064-B6EE-3CD5678D44DF}"/>
              </a:ext>
            </a:extLst>
          </p:cNvPr>
          <p:cNvSpPr>
            <a:spLocks noGrp="1" noChangeArrowheads="1"/>
          </p:cNvSpPr>
          <p:nvPr>
            <p:ph type="body" idx="1"/>
          </p:nvPr>
        </p:nvSpPr>
        <p:spPr>
          <a:xfrm>
            <a:off x="685800" y="4289425"/>
            <a:ext cx="54864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2ACB65C3-FBB2-4EC6-B845-2E9E9BB57F45}"/>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66563" name="Rectangle 7">
            <a:extLst>
              <a:ext uri="{FF2B5EF4-FFF2-40B4-BE49-F238E27FC236}">
                <a16:creationId xmlns:a16="http://schemas.microsoft.com/office/drawing/2014/main" id="{FC902AD6-8E00-4D7D-8579-148E4555FA75}"/>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3578883-DB16-4204-BA18-6708BC49CF9D}" type="slidenum">
              <a:rPr lang="en-US" altLang="en-US" sz="1200">
                <a:latin typeface="Arial" panose="020B0604020202020204" pitchFamily="34" charset="0"/>
                <a:cs typeface="Arial" panose="020B0604020202020204" pitchFamily="34" charset="0"/>
              </a:rPr>
              <a:pPr algn="r" eaLnBrk="1" hangingPunct="1"/>
              <a:t>41</a:t>
            </a:fld>
            <a:endParaRPr lang="en-US" altLang="en-US" sz="1200">
              <a:latin typeface="Arial" panose="020B0604020202020204" pitchFamily="34" charset="0"/>
              <a:cs typeface="Arial" panose="020B0604020202020204" pitchFamily="34" charset="0"/>
            </a:endParaRPr>
          </a:p>
        </p:txBody>
      </p:sp>
      <p:sp>
        <p:nvSpPr>
          <p:cNvPr id="66564" name="Rectangle 2">
            <a:extLst>
              <a:ext uri="{FF2B5EF4-FFF2-40B4-BE49-F238E27FC236}">
                <a16:creationId xmlns:a16="http://schemas.microsoft.com/office/drawing/2014/main" id="{8EC70CEC-812C-436D-8008-92C784D22244}"/>
              </a:ext>
            </a:extLst>
          </p:cNvPr>
          <p:cNvSpPr>
            <a:spLocks noGrp="1" noRot="1" noChangeAspect="1" noChangeArrowheads="1" noTextEdit="1"/>
          </p:cNvSpPr>
          <p:nvPr>
            <p:ph type="sldImg"/>
          </p:nvPr>
        </p:nvSpPr>
        <p:spPr>
          <a:xfrm>
            <a:off x="1171575" y="676275"/>
            <a:ext cx="4516438" cy="3387725"/>
          </a:xfrm>
          <a:ln/>
        </p:spPr>
      </p:sp>
      <p:sp>
        <p:nvSpPr>
          <p:cNvPr id="66565" name="Rectangle 3">
            <a:extLst>
              <a:ext uri="{FF2B5EF4-FFF2-40B4-BE49-F238E27FC236}">
                <a16:creationId xmlns:a16="http://schemas.microsoft.com/office/drawing/2014/main" id="{465DAF54-BE44-424E-9E3F-6C95E1A51838}"/>
              </a:ext>
            </a:extLst>
          </p:cNvPr>
          <p:cNvSpPr>
            <a:spLocks noGrp="1" noChangeArrowheads="1"/>
          </p:cNvSpPr>
          <p:nvPr>
            <p:ph type="body" idx="1"/>
          </p:nvPr>
        </p:nvSpPr>
        <p:spPr>
          <a:xfrm>
            <a:off x="685800" y="4289425"/>
            <a:ext cx="54864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D8B9EAC9-4D12-49DA-B5EC-8855E7EAF102}"/>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68611" name="Rectangle 7">
            <a:extLst>
              <a:ext uri="{FF2B5EF4-FFF2-40B4-BE49-F238E27FC236}">
                <a16:creationId xmlns:a16="http://schemas.microsoft.com/office/drawing/2014/main" id="{BEE3C649-411D-43A2-A624-449573107A51}"/>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B0291457-F738-4517-B695-AC07B5BC997C}" type="slidenum">
              <a:rPr lang="en-US" altLang="en-US" sz="1200">
                <a:latin typeface="Arial" panose="020B0604020202020204" pitchFamily="34" charset="0"/>
                <a:cs typeface="Arial" panose="020B0604020202020204" pitchFamily="34" charset="0"/>
              </a:rPr>
              <a:pPr algn="r" eaLnBrk="1" hangingPunct="1"/>
              <a:t>42</a:t>
            </a:fld>
            <a:endParaRPr lang="en-US" altLang="en-US" sz="1200">
              <a:latin typeface="Arial" panose="020B0604020202020204" pitchFamily="34" charset="0"/>
              <a:cs typeface="Arial" panose="020B0604020202020204" pitchFamily="34" charset="0"/>
            </a:endParaRPr>
          </a:p>
        </p:txBody>
      </p:sp>
      <p:sp>
        <p:nvSpPr>
          <p:cNvPr id="68612" name="Rectangle 2">
            <a:extLst>
              <a:ext uri="{FF2B5EF4-FFF2-40B4-BE49-F238E27FC236}">
                <a16:creationId xmlns:a16="http://schemas.microsoft.com/office/drawing/2014/main" id="{A6155C7A-41DE-41B4-9AED-EC042A87EEC7}"/>
              </a:ext>
            </a:extLst>
          </p:cNvPr>
          <p:cNvSpPr>
            <a:spLocks noGrp="1" noRot="1" noChangeAspect="1" noChangeArrowheads="1" noTextEdit="1"/>
          </p:cNvSpPr>
          <p:nvPr>
            <p:ph type="sldImg"/>
          </p:nvPr>
        </p:nvSpPr>
        <p:spPr>
          <a:xfrm>
            <a:off x="1171575" y="676275"/>
            <a:ext cx="4516438" cy="3387725"/>
          </a:xfrm>
          <a:ln/>
        </p:spPr>
      </p:sp>
      <p:sp>
        <p:nvSpPr>
          <p:cNvPr id="68613" name="Rectangle 3">
            <a:extLst>
              <a:ext uri="{FF2B5EF4-FFF2-40B4-BE49-F238E27FC236}">
                <a16:creationId xmlns:a16="http://schemas.microsoft.com/office/drawing/2014/main" id="{BE6AF2A6-4ACE-44E6-A433-7E25482327A3}"/>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B219FED6-5FF9-4FB4-99A2-63864CAB97BF}"/>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70659" name="Rectangle 7">
            <a:extLst>
              <a:ext uri="{FF2B5EF4-FFF2-40B4-BE49-F238E27FC236}">
                <a16:creationId xmlns:a16="http://schemas.microsoft.com/office/drawing/2014/main" id="{1BD0BA30-4F7A-4945-A96E-51DB14117D03}"/>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071CA1F-4C16-492C-9045-EA908BF8FD80}" type="slidenum">
              <a:rPr lang="en-US" altLang="en-US" sz="1200">
                <a:latin typeface="Arial" panose="020B0604020202020204" pitchFamily="34" charset="0"/>
                <a:cs typeface="Arial" panose="020B0604020202020204" pitchFamily="34" charset="0"/>
              </a:rPr>
              <a:pPr algn="r" eaLnBrk="1" hangingPunct="1"/>
              <a:t>43</a:t>
            </a:fld>
            <a:endParaRPr lang="en-US" altLang="en-US" sz="1200">
              <a:latin typeface="Arial" panose="020B0604020202020204" pitchFamily="34" charset="0"/>
              <a:cs typeface="Arial" panose="020B0604020202020204" pitchFamily="34" charset="0"/>
            </a:endParaRPr>
          </a:p>
        </p:txBody>
      </p:sp>
      <p:sp>
        <p:nvSpPr>
          <p:cNvPr id="70660" name="Rectangle 2">
            <a:extLst>
              <a:ext uri="{FF2B5EF4-FFF2-40B4-BE49-F238E27FC236}">
                <a16:creationId xmlns:a16="http://schemas.microsoft.com/office/drawing/2014/main" id="{694B0421-0EF9-48FB-8FAB-54E136CA952E}"/>
              </a:ext>
            </a:extLst>
          </p:cNvPr>
          <p:cNvSpPr>
            <a:spLocks noGrp="1" noRot="1" noChangeAspect="1" noChangeArrowheads="1" noTextEdit="1"/>
          </p:cNvSpPr>
          <p:nvPr>
            <p:ph type="sldImg"/>
          </p:nvPr>
        </p:nvSpPr>
        <p:spPr>
          <a:xfrm>
            <a:off x="1171575" y="676275"/>
            <a:ext cx="4516438" cy="3387725"/>
          </a:xfrm>
          <a:ln/>
        </p:spPr>
      </p:sp>
      <p:sp>
        <p:nvSpPr>
          <p:cNvPr id="70661" name="Rectangle 3">
            <a:extLst>
              <a:ext uri="{FF2B5EF4-FFF2-40B4-BE49-F238E27FC236}">
                <a16:creationId xmlns:a16="http://schemas.microsoft.com/office/drawing/2014/main" id="{69F1E96D-4E51-4167-B1D1-5DCF04897E74}"/>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1653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150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DB9E41B8-B6BA-4522-BC39-BAF095A8199C}"/>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73731" name="Rectangle 2">
            <a:extLst>
              <a:ext uri="{FF2B5EF4-FFF2-40B4-BE49-F238E27FC236}">
                <a16:creationId xmlns:a16="http://schemas.microsoft.com/office/drawing/2014/main" id="{6B118E23-D4BF-4C38-8D05-74B1D8A8A82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7C7E67AC-1585-4080-85BC-846DBCEB5C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15660B8-9C24-47A7-AB8E-16F4B97939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78F281C-916D-4C53-8D70-5629E0130816}" type="slidenum">
              <a:rPr lang="en-US" altLang="en-US" sz="1200">
                <a:solidFill>
                  <a:srgbClr val="000000"/>
                </a:solidFill>
                <a:latin typeface="Arial" panose="020B0604020202020204" pitchFamily="34" charset="0"/>
                <a:ea typeface="MS PGothic" panose="020B0600070205080204" pitchFamily="34" charset="-128"/>
              </a:rPr>
              <a:pPr/>
              <a:t>4</a:t>
            </a:fld>
            <a:endParaRPr lang="en-US" altLang="en-US" sz="1200">
              <a:solidFill>
                <a:srgbClr val="000000"/>
              </a:solidFill>
              <a:latin typeface="Arial" panose="020B0604020202020204" pitchFamily="34" charset="0"/>
              <a:ea typeface="MS PGothic" panose="020B0600070205080204" pitchFamily="34" charset="-128"/>
            </a:endParaRPr>
          </a:p>
        </p:txBody>
      </p:sp>
      <p:sp>
        <p:nvSpPr>
          <p:cNvPr id="22531" name="Rectangle 2">
            <a:extLst>
              <a:ext uri="{FF2B5EF4-FFF2-40B4-BE49-F238E27FC236}">
                <a16:creationId xmlns:a16="http://schemas.microsoft.com/office/drawing/2014/main" id="{2B9B8B00-9122-40D8-9088-873D8A9F7AB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E591548-15AD-4421-A8FD-3BCD135240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3A2F13E6-E27D-4380-9743-85AF26945C4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75779" name="Rectangle 1026">
            <a:extLst>
              <a:ext uri="{FF2B5EF4-FFF2-40B4-BE49-F238E27FC236}">
                <a16:creationId xmlns:a16="http://schemas.microsoft.com/office/drawing/2014/main" id="{AC8837F9-4E30-4E8B-8504-3F27D565E7E7}"/>
              </a:ext>
            </a:extLst>
          </p:cNvPr>
          <p:cNvSpPr>
            <a:spLocks noGrp="1" noRot="1" noChangeAspect="1" noChangeArrowheads="1" noTextEdit="1"/>
          </p:cNvSpPr>
          <p:nvPr>
            <p:ph type="sldImg"/>
          </p:nvPr>
        </p:nvSpPr>
        <p:spPr>
          <a:ln/>
        </p:spPr>
      </p:sp>
      <p:sp>
        <p:nvSpPr>
          <p:cNvPr id="75780" name="Rectangle 1027">
            <a:extLst>
              <a:ext uri="{FF2B5EF4-FFF2-40B4-BE49-F238E27FC236}">
                <a16:creationId xmlns:a16="http://schemas.microsoft.com/office/drawing/2014/main" id="{5B3652CA-62D5-4C88-84E5-0E3DE1A895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89E3D2D1-AB65-4381-8005-A390B9ECA97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84995" name="Rectangle 2">
            <a:extLst>
              <a:ext uri="{FF2B5EF4-FFF2-40B4-BE49-F238E27FC236}">
                <a16:creationId xmlns:a16="http://schemas.microsoft.com/office/drawing/2014/main" id="{BF3D65D0-FC04-4130-A0A9-AC2B9CDC3A53}"/>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4DCF32DE-7B24-4519-ADA9-BCB09ECD4D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7922EF4-AFB7-49BA-B4AE-79B8D9E45874}"/>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87043" name="Rectangle 2">
            <a:extLst>
              <a:ext uri="{FF2B5EF4-FFF2-40B4-BE49-F238E27FC236}">
                <a16:creationId xmlns:a16="http://schemas.microsoft.com/office/drawing/2014/main" id="{FBFDCE00-BF68-4C54-B0A7-6926F4AAF6FC}"/>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7F1D283-F6DC-4DF8-A747-E6D3352688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A11D3E51-8293-47C6-B7CB-E5E2B19D51C4}"/>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89091" name="Rectangle 2">
            <a:extLst>
              <a:ext uri="{FF2B5EF4-FFF2-40B4-BE49-F238E27FC236}">
                <a16:creationId xmlns:a16="http://schemas.microsoft.com/office/drawing/2014/main" id="{7EF25DAD-00A9-4CD4-86E1-43D9BDB7E1C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11D6586-55E1-48EC-9D85-C66B75C180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14947555-BC4B-42B3-847A-07F12E62620E}"/>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91139" name="Rectangle 2">
            <a:extLst>
              <a:ext uri="{FF2B5EF4-FFF2-40B4-BE49-F238E27FC236}">
                <a16:creationId xmlns:a16="http://schemas.microsoft.com/office/drawing/2014/main" id="{BF1F6D84-3F61-4074-B3B2-EBEBD50BF9A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30689BD5-929E-43B0-8B43-05BB576061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1DA88F37-595F-4015-A8A4-5287A5988EC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93187" name="Rectangle 7">
            <a:extLst>
              <a:ext uri="{FF2B5EF4-FFF2-40B4-BE49-F238E27FC236}">
                <a16:creationId xmlns:a16="http://schemas.microsoft.com/office/drawing/2014/main" id="{891F17C0-B94E-410F-8E95-D4FEC0C34301}"/>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3E201DF-902F-41E9-BEC4-E79EC3EB7612}" type="slidenum">
              <a:rPr lang="en-US" altLang="en-US" sz="1200">
                <a:latin typeface="Arial" panose="020B0604020202020204" pitchFamily="34" charset="0"/>
                <a:cs typeface="Arial" panose="020B0604020202020204" pitchFamily="34" charset="0"/>
              </a:rPr>
              <a:pPr algn="r" eaLnBrk="1" hangingPunct="1"/>
              <a:t>60</a:t>
            </a:fld>
            <a:endParaRPr lang="en-US" altLang="en-US" sz="1200">
              <a:latin typeface="Arial" panose="020B0604020202020204" pitchFamily="34" charset="0"/>
              <a:cs typeface="Arial" panose="020B0604020202020204" pitchFamily="34" charset="0"/>
            </a:endParaRPr>
          </a:p>
        </p:txBody>
      </p:sp>
      <p:sp>
        <p:nvSpPr>
          <p:cNvPr id="93188" name="Rectangle 2">
            <a:extLst>
              <a:ext uri="{FF2B5EF4-FFF2-40B4-BE49-F238E27FC236}">
                <a16:creationId xmlns:a16="http://schemas.microsoft.com/office/drawing/2014/main" id="{5CADDA8F-66EF-4A1F-A686-07012C73B366}"/>
              </a:ext>
            </a:extLst>
          </p:cNvPr>
          <p:cNvSpPr>
            <a:spLocks noGrp="1" noRot="1" noChangeAspect="1" noChangeArrowheads="1" noTextEdit="1"/>
          </p:cNvSpPr>
          <p:nvPr>
            <p:ph type="sldImg"/>
          </p:nvPr>
        </p:nvSpPr>
        <p:spPr>
          <a:xfrm>
            <a:off x="1171575" y="676275"/>
            <a:ext cx="4516438" cy="3387725"/>
          </a:xfrm>
          <a:ln/>
        </p:spPr>
      </p:sp>
      <p:sp>
        <p:nvSpPr>
          <p:cNvPr id="93189" name="Rectangle 3">
            <a:extLst>
              <a:ext uri="{FF2B5EF4-FFF2-40B4-BE49-F238E27FC236}">
                <a16:creationId xmlns:a16="http://schemas.microsoft.com/office/drawing/2014/main" id="{6973890D-6454-49C0-A5A1-D16D2B4DE4E6}"/>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96F0D960-6C8D-45DA-9A68-199D39662E6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95235" name="Rectangle 7">
            <a:extLst>
              <a:ext uri="{FF2B5EF4-FFF2-40B4-BE49-F238E27FC236}">
                <a16:creationId xmlns:a16="http://schemas.microsoft.com/office/drawing/2014/main" id="{93117D0D-FCFC-4A31-965B-8164CD24FB0F}"/>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3C15DBD4-0A40-41A4-B986-27C391791757}" type="slidenum">
              <a:rPr lang="en-US" altLang="en-US" sz="1200">
                <a:latin typeface="Arial" panose="020B0604020202020204" pitchFamily="34" charset="0"/>
                <a:cs typeface="Arial" panose="020B0604020202020204" pitchFamily="34" charset="0"/>
              </a:rPr>
              <a:pPr algn="r" eaLnBrk="1" hangingPunct="1"/>
              <a:t>61</a:t>
            </a:fld>
            <a:endParaRPr lang="en-US" altLang="en-US" sz="1200">
              <a:latin typeface="Arial" panose="020B0604020202020204" pitchFamily="34" charset="0"/>
              <a:cs typeface="Arial" panose="020B0604020202020204" pitchFamily="34" charset="0"/>
            </a:endParaRPr>
          </a:p>
        </p:txBody>
      </p:sp>
      <p:sp>
        <p:nvSpPr>
          <p:cNvPr id="95236" name="Rectangle 2">
            <a:extLst>
              <a:ext uri="{FF2B5EF4-FFF2-40B4-BE49-F238E27FC236}">
                <a16:creationId xmlns:a16="http://schemas.microsoft.com/office/drawing/2014/main" id="{FE5A00F2-D8FD-4B64-93C4-47528B4CDD1D}"/>
              </a:ext>
            </a:extLst>
          </p:cNvPr>
          <p:cNvSpPr>
            <a:spLocks noGrp="1" noRot="1" noChangeAspect="1" noChangeArrowheads="1" noTextEdit="1"/>
          </p:cNvSpPr>
          <p:nvPr>
            <p:ph type="sldImg"/>
          </p:nvPr>
        </p:nvSpPr>
        <p:spPr>
          <a:xfrm>
            <a:off x="1171575" y="676275"/>
            <a:ext cx="4516438" cy="3387725"/>
          </a:xfrm>
          <a:ln/>
        </p:spPr>
      </p:sp>
      <p:sp>
        <p:nvSpPr>
          <p:cNvPr id="95237" name="Rectangle 3">
            <a:extLst>
              <a:ext uri="{FF2B5EF4-FFF2-40B4-BE49-F238E27FC236}">
                <a16:creationId xmlns:a16="http://schemas.microsoft.com/office/drawing/2014/main" id="{FA138617-6CCC-48D4-AD4B-BB1E0AC42B04}"/>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a16="http://schemas.microsoft.com/office/drawing/2014/main" id="{9738536E-F35C-4978-B2F8-C11C4601214B}"/>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97283" name="Rectangle 7">
            <a:extLst>
              <a:ext uri="{FF2B5EF4-FFF2-40B4-BE49-F238E27FC236}">
                <a16:creationId xmlns:a16="http://schemas.microsoft.com/office/drawing/2014/main" id="{13F95268-04C5-4263-82E2-9CDE1A2C9AC4}"/>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759EC59-FC58-4AB6-90A9-C3A83A6D5B38}" type="slidenum">
              <a:rPr lang="en-US" altLang="en-US" sz="1200">
                <a:latin typeface="Arial" panose="020B0604020202020204" pitchFamily="34" charset="0"/>
                <a:cs typeface="Arial" panose="020B0604020202020204" pitchFamily="34" charset="0"/>
              </a:rPr>
              <a:pPr algn="r" eaLnBrk="1" hangingPunct="1"/>
              <a:t>62</a:t>
            </a:fld>
            <a:endParaRPr lang="en-US" altLang="en-US" sz="1200">
              <a:latin typeface="Arial" panose="020B0604020202020204" pitchFamily="34" charset="0"/>
              <a:cs typeface="Arial" panose="020B0604020202020204" pitchFamily="34" charset="0"/>
            </a:endParaRPr>
          </a:p>
        </p:txBody>
      </p:sp>
      <p:sp>
        <p:nvSpPr>
          <p:cNvPr id="97284" name="Rectangle 2">
            <a:extLst>
              <a:ext uri="{FF2B5EF4-FFF2-40B4-BE49-F238E27FC236}">
                <a16:creationId xmlns:a16="http://schemas.microsoft.com/office/drawing/2014/main" id="{B11058DC-2ADD-4490-8D6D-233582C4EFDC}"/>
              </a:ext>
            </a:extLst>
          </p:cNvPr>
          <p:cNvSpPr>
            <a:spLocks noGrp="1" noRot="1" noChangeAspect="1" noChangeArrowheads="1" noTextEdit="1"/>
          </p:cNvSpPr>
          <p:nvPr>
            <p:ph type="sldImg"/>
          </p:nvPr>
        </p:nvSpPr>
        <p:spPr>
          <a:xfrm>
            <a:off x="1171575" y="676275"/>
            <a:ext cx="4516438" cy="3387725"/>
          </a:xfrm>
          <a:ln/>
        </p:spPr>
      </p:sp>
      <p:sp>
        <p:nvSpPr>
          <p:cNvPr id="97285" name="Rectangle 3">
            <a:extLst>
              <a:ext uri="{FF2B5EF4-FFF2-40B4-BE49-F238E27FC236}">
                <a16:creationId xmlns:a16="http://schemas.microsoft.com/office/drawing/2014/main" id="{B3B039E5-8784-4AC1-9586-20A8D14B5AC5}"/>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E76332B9-AF71-4022-86E7-6176657D3B4A}"/>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99331" name="Rectangle 7">
            <a:extLst>
              <a:ext uri="{FF2B5EF4-FFF2-40B4-BE49-F238E27FC236}">
                <a16:creationId xmlns:a16="http://schemas.microsoft.com/office/drawing/2014/main" id="{0AE25657-D3D5-4E4F-9915-2D056EC6B6D0}"/>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A6AB5E6-0286-44FB-AC04-F09036B18881}" type="slidenum">
              <a:rPr lang="en-US" altLang="en-US" sz="1200">
                <a:latin typeface="Arial" panose="020B0604020202020204" pitchFamily="34" charset="0"/>
                <a:cs typeface="Arial" panose="020B0604020202020204" pitchFamily="34" charset="0"/>
              </a:rPr>
              <a:pPr algn="r" eaLnBrk="1" hangingPunct="1"/>
              <a:t>63</a:t>
            </a:fld>
            <a:endParaRPr lang="en-US" altLang="en-US" sz="1200">
              <a:latin typeface="Arial" panose="020B0604020202020204" pitchFamily="34" charset="0"/>
              <a:cs typeface="Arial" panose="020B0604020202020204" pitchFamily="34" charset="0"/>
            </a:endParaRPr>
          </a:p>
        </p:txBody>
      </p:sp>
      <p:sp>
        <p:nvSpPr>
          <p:cNvPr id="99332" name="Rectangle 2">
            <a:extLst>
              <a:ext uri="{FF2B5EF4-FFF2-40B4-BE49-F238E27FC236}">
                <a16:creationId xmlns:a16="http://schemas.microsoft.com/office/drawing/2014/main" id="{E890ADBD-5065-4ED2-B673-123EF2A8F7CC}"/>
              </a:ext>
            </a:extLst>
          </p:cNvPr>
          <p:cNvSpPr>
            <a:spLocks noGrp="1" noRot="1" noChangeAspect="1" noChangeArrowheads="1" noTextEdit="1"/>
          </p:cNvSpPr>
          <p:nvPr>
            <p:ph type="sldImg"/>
          </p:nvPr>
        </p:nvSpPr>
        <p:spPr>
          <a:xfrm>
            <a:off x="1171575" y="676275"/>
            <a:ext cx="4516438" cy="3387725"/>
          </a:xfrm>
          <a:ln/>
        </p:spPr>
      </p:sp>
      <p:sp>
        <p:nvSpPr>
          <p:cNvPr id="99333" name="Rectangle 3">
            <a:extLst>
              <a:ext uri="{FF2B5EF4-FFF2-40B4-BE49-F238E27FC236}">
                <a16:creationId xmlns:a16="http://schemas.microsoft.com/office/drawing/2014/main" id="{BF6E7E74-B159-43DD-ACEC-AE2F3FD69D12}"/>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F302DF49-17AB-4EC4-A664-E84850C72A70}"/>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1379" name="Rectangle 7">
            <a:extLst>
              <a:ext uri="{FF2B5EF4-FFF2-40B4-BE49-F238E27FC236}">
                <a16:creationId xmlns:a16="http://schemas.microsoft.com/office/drawing/2014/main" id="{192C1414-F03D-4B0E-801C-C62F5156EC2B}"/>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A61AA65-B842-408D-A134-9FE41A9EB5A7}" type="slidenum">
              <a:rPr lang="en-US" altLang="en-US" sz="1200">
                <a:latin typeface="Arial" panose="020B0604020202020204" pitchFamily="34" charset="0"/>
                <a:cs typeface="Arial" panose="020B0604020202020204" pitchFamily="34" charset="0"/>
              </a:rPr>
              <a:pPr algn="r" eaLnBrk="1" hangingPunct="1"/>
              <a:t>64</a:t>
            </a:fld>
            <a:endParaRPr lang="en-US" altLang="en-US" sz="1200">
              <a:latin typeface="Arial" panose="020B0604020202020204" pitchFamily="34" charset="0"/>
              <a:cs typeface="Arial" panose="020B0604020202020204" pitchFamily="34" charset="0"/>
            </a:endParaRPr>
          </a:p>
        </p:txBody>
      </p:sp>
      <p:sp>
        <p:nvSpPr>
          <p:cNvPr id="101380" name="Rectangle 2">
            <a:extLst>
              <a:ext uri="{FF2B5EF4-FFF2-40B4-BE49-F238E27FC236}">
                <a16:creationId xmlns:a16="http://schemas.microsoft.com/office/drawing/2014/main" id="{B272D525-1DE7-4C6E-94BC-9F080198C586}"/>
              </a:ext>
            </a:extLst>
          </p:cNvPr>
          <p:cNvSpPr>
            <a:spLocks noGrp="1" noRot="1" noChangeAspect="1" noChangeArrowheads="1" noTextEdit="1"/>
          </p:cNvSpPr>
          <p:nvPr>
            <p:ph type="sldImg"/>
          </p:nvPr>
        </p:nvSpPr>
        <p:spPr>
          <a:xfrm>
            <a:off x="1171575" y="676275"/>
            <a:ext cx="4516438" cy="3387725"/>
          </a:xfrm>
          <a:ln/>
        </p:spPr>
      </p:sp>
      <p:sp>
        <p:nvSpPr>
          <p:cNvPr id="101381" name="Rectangle 3">
            <a:extLst>
              <a:ext uri="{FF2B5EF4-FFF2-40B4-BE49-F238E27FC236}">
                <a16:creationId xmlns:a16="http://schemas.microsoft.com/office/drawing/2014/main" id="{A41F706D-E93B-402C-9926-F97A3877CD75}"/>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048DAD91-24C6-4BFE-9C6C-0C1058457BE7}"/>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29699" name="Rectangle 2">
            <a:extLst>
              <a:ext uri="{FF2B5EF4-FFF2-40B4-BE49-F238E27FC236}">
                <a16:creationId xmlns:a16="http://schemas.microsoft.com/office/drawing/2014/main" id="{CFB31233-15F1-448B-86AF-1E90EB7524F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04B1ACE-0F34-4569-984A-E58DFB4FA0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a:extLst>
              <a:ext uri="{FF2B5EF4-FFF2-40B4-BE49-F238E27FC236}">
                <a16:creationId xmlns:a16="http://schemas.microsoft.com/office/drawing/2014/main" id="{C5B881AB-4170-44BB-AB0B-9800AB43D95D}"/>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3427" name="Rectangle 7">
            <a:extLst>
              <a:ext uri="{FF2B5EF4-FFF2-40B4-BE49-F238E27FC236}">
                <a16:creationId xmlns:a16="http://schemas.microsoft.com/office/drawing/2014/main" id="{8A085345-53BA-4F0F-8A4E-894585977744}"/>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5DF9D7E-51F0-4018-B6E7-D5192D7E5C4E}" type="slidenum">
              <a:rPr lang="en-US" altLang="en-US" sz="1200">
                <a:latin typeface="Arial" panose="020B0604020202020204" pitchFamily="34" charset="0"/>
                <a:cs typeface="Arial" panose="020B0604020202020204" pitchFamily="34" charset="0"/>
              </a:rPr>
              <a:pPr algn="r" eaLnBrk="1" hangingPunct="1"/>
              <a:t>65</a:t>
            </a:fld>
            <a:endParaRPr lang="en-US" altLang="en-US" sz="1200">
              <a:latin typeface="Arial" panose="020B0604020202020204" pitchFamily="34" charset="0"/>
              <a:cs typeface="Arial" panose="020B0604020202020204" pitchFamily="34" charset="0"/>
            </a:endParaRPr>
          </a:p>
        </p:txBody>
      </p:sp>
      <p:sp>
        <p:nvSpPr>
          <p:cNvPr id="103428" name="Rectangle 2">
            <a:extLst>
              <a:ext uri="{FF2B5EF4-FFF2-40B4-BE49-F238E27FC236}">
                <a16:creationId xmlns:a16="http://schemas.microsoft.com/office/drawing/2014/main" id="{FB6FF442-1964-416F-BADD-2E51D90A644C}"/>
              </a:ext>
            </a:extLst>
          </p:cNvPr>
          <p:cNvSpPr>
            <a:spLocks noGrp="1" noRot="1" noChangeAspect="1" noChangeArrowheads="1" noTextEdit="1"/>
          </p:cNvSpPr>
          <p:nvPr>
            <p:ph type="sldImg"/>
          </p:nvPr>
        </p:nvSpPr>
        <p:spPr>
          <a:xfrm>
            <a:off x="1171575" y="676275"/>
            <a:ext cx="4516438" cy="3387725"/>
          </a:xfrm>
          <a:ln/>
        </p:spPr>
      </p:sp>
      <p:sp>
        <p:nvSpPr>
          <p:cNvPr id="103429" name="Rectangle 3">
            <a:extLst>
              <a:ext uri="{FF2B5EF4-FFF2-40B4-BE49-F238E27FC236}">
                <a16:creationId xmlns:a16="http://schemas.microsoft.com/office/drawing/2014/main" id="{2E1997AC-A236-48D9-80A5-4D20250B766B}"/>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13C4A7C0-98EB-4702-94D5-DF291791A07C}"/>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5475" name="Rectangle 7">
            <a:extLst>
              <a:ext uri="{FF2B5EF4-FFF2-40B4-BE49-F238E27FC236}">
                <a16:creationId xmlns:a16="http://schemas.microsoft.com/office/drawing/2014/main" id="{CDFE288B-144C-4095-8E2D-2C010E912D2E}"/>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24262BC-C265-406A-9F4F-F1F4C4ADA86C}" type="slidenum">
              <a:rPr lang="en-US" altLang="en-US" sz="1200">
                <a:latin typeface="Arial" panose="020B0604020202020204" pitchFamily="34" charset="0"/>
                <a:cs typeface="Arial" panose="020B0604020202020204" pitchFamily="34" charset="0"/>
              </a:rPr>
              <a:pPr algn="r" eaLnBrk="1" hangingPunct="1"/>
              <a:t>66</a:t>
            </a:fld>
            <a:endParaRPr lang="en-US" altLang="en-US" sz="1200">
              <a:latin typeface="Arial" panose="020B0604020202020204" pitchFamily="34" charset="0"/>
              <a:cs typeface="Arial" panose="020B0604020202020204" pitchFamily="34" charset="0"/>
            </a:endParaRPr>
          </a:p>
        </p:txBody>
      </p:sp>
      <p:sp>
        <p:nvSpPr>
          <p:cNvPr id="105476" name="Rectangle 2">
            <a:extLst>
              <a:ext uri="{FF2B5EF4-FFF2-40B4-BE49-F238E27FC236}">
                <a16:creationId xmlns:a16="http://schemas.microsoft.com/office/drawing/2014/main" id="{CF58E72F-FA1E-432C-AE8D-B34E9A70AFDD}"/>
              </a:ext>
            </a:extLst>
          </p:cNvPr>
          <p:cNvSpPr>
            <a:spLocks noGrp="1" noRot="1" noChangeAspect="1" noChangeArrowheads="1" noTextEdit="1"/>
          </p:cNvSpPr>
          <p:nvPr>
            <p:ph type="sldImg"/>
          </p:nvPr>
        </p:nvSpPr>
        <p:spPr>
          <a:xfrm>
            <a:off x="1171575" y="676275"/>
            <a:ext cx="4516438" cy="3387725"/>
          </a:xfrm>
          <a:ln/>
        </p:spPr>
      </p:sp>
      <p:sp>
        <p:nvSpPr>
          <p:cNvPr id="105477" name="Rectangle 3">
            <a:extLst>
              <a:ext uri="{FF2B5EF4-FFF2-40B4-BE49-F238E27FC236}">
                <a16:creationId xmlns:a16="http://schemas.microsoft.com/office/drawing/2014/main" id="{08999FAE-107A-4E21-91DD-1C35EBCDAFEA}"/>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86D51906-D58B-45A0-BA50-16402007020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7523" name="Rectangle 7">
            <a:extLst>
              <a:ext uri="{FF2B5EF4-FFF2-40B4-BE49-F238E27FC236}">
                <a16:creationId xmlns:a16="http://schemas.microsoft.com/office/drawing/2014/main" id="{0BE3CCF4-98C5-4A18-8F4D-B4BE5E548466}"/>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0D3F51-54DE-460D-8216-81FD087A8EB2}" type="slidenum">
              <a:rPr lang="en-US" altLang="en-US" sz="1200">
                <a:latin typeface="Arial" panose="020B0604020202020204" pitchFamily="34" charset="0"/>
                <a:cs typeface="Arial" panose="020B0604020202020204" pitchFamily="34" charset="0"/>
              </a:rPr>
              <a:pPr algn="r" eaLnBrk="1" hangingPunct="1"/>
              <a:t>67</a:t>
            </a:fld>
            <a:endParaRPr lang="en-US" altLang="en-US" sz="1200">
              <a:latin typeface="Arial" panose="020B0604020202020204" pitchFamily="34" charset="0"/>
              <a:cs typeface="Arial" panose="020B0604020202020204" pitchFamily="34" charset="0"/>
            </a:endParaRPr>
          </a:p>
        </p:txBody>
      </p:sp>
      <p:sp>
        <p:nvSpPr>
          <p:cNvPr id="107524" name="Rectangle 2">
            <a:extLst>
              <a:ext uri="{FF2B5EF4-FFF2-40B4-BE49-F238E27FC236}">
                <a16:creationId xmlns:a16="http://schemas.microsoft.com/office/drawing/2014/main" id="{AA81566C-2D5F-4969-BDA9-D9325CAD0E07}"/>
              </a:ext>
            </a:extLst>
          </p:cNvPr>
          <p:cNvSpPr>
            <a:spLocks noGrp="1" noRot="1" noChangeAspect="1" noChangeArrowheads="1" noTextEdit="1"/>
          </p:cNvSpPr>
          <p:nvPr>
            <p:ph type="sldImg"/>
          </p:nvPr>
        </p:nvSpPr>
        <p:spPr>
          <a:xfrm>
            <a:off x="1171575" y="676275"/>
            <a:ext cx="4516438" cy="3387725"/>
          </a:xfrm>
          <a:ln/>
        </p:spPr>
      </p:sp>
      <p:sp>
        <p:nvSpPr>
          <p:cNvPr id="107525" name="Rectangle 3">
            <a:extLst>
              <a:ext uri="{FF2B5EF4-FFF2-40B4-BE49-F238E27FC236}">
                <a16:creationId xmlns:a16="http://schemas.microsoft.com/office/drawing/2014/main" id="{70019DF8-64AD-4492-B5A3-846BF7F6A552}"/>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57B4B9F7-3A01-4ED8-BA06-0D818BE0E15A}"/>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9571" name="Rectangle 7">
            <a:extLst>
              <a:ext uri="{FF2B5EF4-FFF2-40B4-BE49-F238E27FC236}">
                <a16:creationId xmlns:a16="http://schemas.microsoft.com/office/drawing/2014/main" id="{3346020D-7FF0-4EFE-9782-B26985FF2F1E}"/>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6AB1CCAF-777A-4781-AEBE-721AE1EA5049}" type="slidenum">
              <a:rPr lang="en-US" altLang="en-US" sz="1200">
                <a:latin typeface="Arial" panose="020B0604020202020204" pitchFamily="34" charset="0"/>
                <a:cs typeface="Arial" panose="020B0604020202020204" pitchFamily="34" charset="0"/>
              </a:rPr>
              <a:pPr algn="r" eaLnBrk="1" hangingPunct="1"/>
              <a:t>68</a:t>
            </a:fld>
            <a:endParaRPr lang="en-US" altLang="en-US" sz="1200">
              <a:latin typeface="Arial" panose="020B0604020202020204" pitchFamily="34" charset="0"/>
              <a:cs typeface="Arial" panose="020B0604020202020204" pitchFamily="34" charset="0"/>
            </a:endParaRPr>
          </a:p>
        </p:txBody>
      </p:sp>
      <p:sp>
        <p:nvSpPr>
          <p:cNvPr id="109572" name="Rectangle 2">
            <a:extLst>
              <a:ext uri="{FF2B5EF4-FFF2-40B4-BE49-F238E27FC236}">
                <a16:creationId xmlns:a16="http://schemas.microsoft.com/office/drawing/2014/main" id="{57C5AA4F-E1BA-4577-9D8B-B1DEC77D827C}"/>
              </a:ext>
            </a:extLst>
          </p:cNvPr>
          <p:cNvSpPr>
            <a:spLocks noGrp="1" noRot="1" noChangeAspect="1" noChangeArrowheads="1" noTextEdit="1"/>
          </p:cNvSpPr>
          <p:nvPr>
            <p:ph type="sldImg"/>
          </p:nvPr>
        </p:nvSpPr>
        <p:spPr>
          <a:xfrm>
            <a:off x="1171575" y="676275"/>
            <a:ext cx="4516438" cy="3387725"/>
          </a:xfrm>
          <a:ln/>
        </p:spPr>
      </p:sp>
      <p:sp>
        <p:nvSpPr>
          <p:cNvPr id="109573" name="Rectangle 3">
            <a:extLst>
              <a:ext uri="{FF2B5EF4-FFF2-40B4-BE49-F238E27FC236}">
                <a16:creationId xmlns:a16="http://schemas.microsoft.com/office/drawing/2014/main" id="{43E0471E-441E-465D-9744-B56858BB297C}"/>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a:extLst>
              <a:ext uri="{FF2B5EF4-FFF2-40B4-BE49-F238E27FC236}">
                <a16:creationId xmlns:a16="http://schemas.microsoft.com/office/drawing/2014/main" id="{B8F86EC0-A8F1-4B71-A0A7-250BA69CC83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11619" name="Rectangle 7">
            <a:extLst>
              <a:ext uri="{FF2B5EF4-FFF2-40B4-BE49-F238E27FC236}">
                <a16:creationId xmlns:a16="http://schemas.microsoft.com/office/drawing/2014/main" id="{8644C780-926E-4FFC-BDF2-83A49D2F3751}"/>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E7F2117-B45B-41A9-872C-114C3459EFE6}" type="slidenum">
              <a:rPr lang="en-US" altLang="en-US" sz="1200">
                <a:latin typeface="Arial" panose="020B0604020202020204" pitchFamily="34" charset="0"/>
                <a:cs typeface="Arial" panose="020B0604020202020204" pitchFamily="34" charset="0"/>
              </a:rPr>
              <a:pPr algn="r" eaLnBrk="1" hangingPunct="1"/>
              <a:t>69</a:t>
            </a:fld>
            <a:endParaRPr lang="en-US" altLang="en-US" sz="1200">
              <a:latin typeface="Arial" panose="020B0604020202020204" pitchFamily="34" charset="0"/>
              <a:cs typeface="Arial" panose="020B0604020202020204" pitchFamily="34" charset="0"/>
            </a:endParaRPr>
          </a:p>
        </p:txBody>
      </p:sp>
      <p:sp>
        <p:nvSpPr>
          <p:cNvPr id="111620" name="Rectangle 2">
            <a:extLst>
              <a:ext uri="{FF2B5EF4-FFF2-40B4-BE49-F238E27FC236}">
                <a16:creationId xmlns:a16="http://schemas.microsoft.com/office/drawing/2014/main" id="{AB477B9C-F7F0-4D5E-AD0E-4E7D23D7E2C6}"/>
              </a:ext>
            </a:extLst>
          </p:cNvPr>
          <p:cNvSpPr>
            <a:spLocks noGrp="1" noRot="1" noChangeAspect="1" noChangeArrowheads="1" noTextEdit="1"/>
          </p:cNvSpPr>
          <p:nvPr>
            <p:ph type="sldImg"/>
          </p:nvPr>
        </p:nvSpPr>
        <p:spPr>
          <a:xfrm>
            <a:off x="1171575" y="676275"/>
            <a:ext cx="4516438" cy="3387725"/>
          </a:xfrm>
          <a:ln/>
        </p:spPr>
      </p:sp>
      <p:sp>
        <p:nvSpPr>
          <p:cNvPr id="111621" name="Rectangle 3">
            <a:extLst>
              <a:ext uri="{FF2B5EF4-FFF2-40B4-BE49-F238E27FC236}">
                <a16:creationId xmlns:a16="http://schemas.microsoft.com/office/drawing/2014/main" id="{FD448AFC-869E-4E85-B029-393C8367F1E0}"/>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86D51906-D58B-45A0-BA50-16402007020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7523" name="Rectangle 7">
            <a:extLst>
              <a:ext uri="{FF2B5EF4-FFF2-40B4-BE49-F238E27FC236}">
                <a16:creationId xmlns:a16="http://schemas.microsoft.com/office/drawing/2014/main" id="{0BE3CCF4-98C5-4A18-8F4D-B4BE5E548466}"/>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0D3F51-54DE-460D-8216-81FD087A8EB2}" type="slidenum">
              <a:rPr lang="en-US" altLang="en-US" sz="1200">
                <a:latin typeface="Arial" panose="020B0604020202020204" pitchFamily="34" charset="0"/>
                <a:cs typeface="Arial" panose="020B0604020202020204" pitchFamily="34" charset="0"/>
              </a:rPr>
              <a:pPr algn="r" eaLnBrk="1" hangingPunct="1"/>
              <a:t>70</a:t>
            </a:fld>
            <a:endParaRPr lang="en-US" altLang="en-US" sz="1200">
              <a:latin typeface="Arial" panose="020B0604020202020204" pitchFamily="34" charset="0"/>
              <a:cs typeface="Arial" panose="020B0604020202020204" pitchFamily="34" charset="0"/>
            </a:endParaRPr>
          </a:p>
        </p:txBody>
      </p:sp>
      <p:sp>
        <p:nvSpPr>
          <p:cNvPr id="107524" name="Rectangle 2">
            <a:extLst>
              <a:ext uri="{FF2B5EF4-FFF2-40B4-BE49-F238E27FC236}">
                <a16:creationId xmlns:a16="http://schemas.microsoft.com/office/drawing/2014/main" id="{AA81566C-2D5F-4969-BDA9-D9325CAD0E07}"/>
              </a:ext>
            </a:extLst>
          </p:cNvPr>
          <p:cNvSpPr>
            <a:spLocks noGrp="1" noRot="1" noChangeAspect="1" noChangeArrowheads="1" noTextEdit="1"/>
          </p:cNvSpPr>
          <p:nvPr>
            <p:ph type="sldImg"/>
          </p:nvPr>
        </p:nvSpPr>
        <p:spPr>
          <a:xfrm>
            <a:off x="1171575" y="676275"/>
            <a:ext cx="4516438" cy="3387725"/>
          </a:xfrm>
          <a:ln/>
        </p:spPr>
      </p:sp>
      <p:sp>
        <p:nvSpPr>
          <p:cNvPr id="107525" name="Rectangle 3">
            <a:extLst>
              <a:ext uri="{FF2B5EF4-FFF2-40B4-BE49-F238E27FC236}">
                <a16:creationId xmlns:a16="http://schemas.microsoft.com/office/drawing/2014/main" id="{70019DF8-64AD-4492-B5A3-846BF7F6A552}"/>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extLst>
      <p:ext uri="{BB962C8B-B14F-4D97-AF65-F5344CB8AC3E}">
        <p14:creationId xmlns:p14="http://schemas.microsoft.com/office/powerpoint/2010/main" val="348347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86D51906-D58B-45A0-BA50-16402007020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7523" name="Rectangle 7">
            <a:extLst>
              <a:ext uri="{FF2B5EF4-FFF2-40B4-BE49-F238E27FC236}">
                <a16:creationId xmlns:a16="http://schemas.microsoft.com/office/drawing/2014/main" id="{0BE3CCF4-98C5-4A18-8F4D-B4BE5E548466}"/>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0D3F51-54DE-460D-8216-81FD087A8EB2}" type="slidenum">
              <a:rPr lang="en-US" altLang="en-US" sz="1200">
                <a:latin typeface="Arial" panose="020B0604020202020204" pitchFamily="34" charset="0"/>
                <a:cs typeface="Arial" panose="020B0604020202020204" pitchFamily="34" charset="0"/>
              </a:rPr>
              <a:pPr algn="r" eaLnBrk="1" hangingPunct="1"/>
              <a:t>71</a:t>
            </a:fld>
            <a:endParaRPr lang="en-US" altLang="en-US" sz="1200">
              <a:latin typeface="Arial" panose="020B0604020202020204" pitchFamily="34" charset="0"/>
              <a:cs typeface="Arial" panose="020B0604020202020204" pitchFamily="34" charset="0"/>
            </a:endParaRPr>
          </a:p>
        </p:txBody>
      </p:sp>
      <p:sp>
        <p:nvSpPr>
          <p:cNvPr id="107524" name="Rectangle 2">
            <a:extLst>
              <a:ext uri="{FF2B5EF4-FFF2-40B4-BE49-F238E27FC236}">
                <a16:creationId xmlns:a16="http://schemas.microsoft.com/office/drawing/2014/main" id="{AA81566C-2D5F-4969-BDA9-D9325CAD0E07}"/>
              </a:ext>
            </a:extLst>
          </p:cNvPr>
          <p:cNvSpPr>
            <a:spLocks noGrp="1" noRot="1" noChangeAspect="1" noChangeArrowheads="1" noTextEdit="1"/>
          </p:cNvSpPr>
          <p:nvPr>
            <p:ph type="sldImg"/>
          </p:nvPr>
        </p:nvSpPr>
        <p:spPr>
          <a:xfrm>
            <a:off x="1171575" y="676275"/>
            <a:ext cx="4516438" cy="3387725"/>
          </a:xfrm>
          <a:ln/>
        </p:spPr>
      </p:sp>
      <p:sp>
        <p:nvSpPr>
          <p:cNvPr id="107525" name="Rectangle 3">
            <a:extLst>
              <a:ext uri="{FF2B5EF4-FFF2-40B4-BE49-F238E27FC236}">
                <a16:creationId xmlns:a16="http://schemas.microsoft.com/office/drawing/2014/main" id="{70019DF8-64AD-4492-B5A3-846BF7F6A552}"/>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extLst>
      <p:ext uri="{BB962C8B-B14F-4D97-AF65-F5344CB8AC3E}">
        <p14:creationId xmlns:p14="http://schemas.microsoft.com/office/powerpoint/2010/main" val="2137670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86D51906-D58B-45A0-BA50-16402007020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7523" name="Rectangle 7">
            <a:extLst>
              <a:ext uri="{FF2B5EF4-FFF2-40B4-BE49-F238E27FC236}">
                <a16:creationId xmlns:a16="http://schemas.microsoft.com/office/drawing/2014/main" id="{0BE3CCF4-98C5-4A18-8F4D-B4BE5E548466}"/>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0D3F51-54DE-460D-8216-81FD087A8EB2}" type="slidenum">
              <a:rPr lang="en-US" altLang="en-US" sz="1200">
                <a:latin typeface="Arial" panose="020B0604020202020204" pitchFamily="34" charset="0"/>
                <a:cs typeface="Arial" panose="020B0604020202020204" pitchFamily="34" charset="0"/>
              </a:rPr>
              <a:pPr algn="r" eaLnBrk="1" hangingPunct="1"/>
              <a:t>72</a:t>
            </a:fld>
            <a:endParaRPr lang="en-US" altLang="en-US" sz="1200">
              <a:latin typeface="Arial" panose="020B0604020202020204" pitchFamily="34" charset="0"/>
              <a:cs typeface="Arial" panose="020B0604020202020204" pitchFamily="34" charset="0"/>
            </a:endParaRPr>
          </a:p>
        </p:txBody>
      </p:sp>
      <p:sp>
        <p:nvSpPr>
          <p:cNvPr id="107524" name="Rectangle 2">
            <a:extLst>
              <a:ext uri="{FF2B5EF4-FFF2-40B4-BE49-F238E27FC236}">
                <a16:creationId xmlns:a16="http://schemas.microsoft.com/office/drawing/2014/main" id="{AA81566C-2D5F-4969-BDA9-D9325CAD0E07}"/>
              </a:ext>
            </a:extLst>
          </p:cNvPr>
          <p:cNvSpPr>
            <a:spLocks noGrp="1" noRot="1" noChangeAspect="1" noChangeArrowheads="1" noTextEdit="1"/>
          </p:cNvSpPr>
          <p:nvPr>
            <p:ph type="sldImg"/>
          </p:nvPr>
        </p:nvSpPr>
        <p:spPr>
          <a:xfrm>
            <a:off x="1171575" y="676275"/>
            <a:ext cx="4516438" cy="3387725"/>
          </a:xfrm>
          <a:ln/>
        </p:spPr>
      </p:sp>
      <p:sp>
        <p:nvSpPr>
          <p:cNvPr id="107525" name="Rectangle 3">
            <a:extLst>
              <a:ext uri="{FF2B5EF4-FFF2-40B4-BE49-F238E27FC236}">
                <a16:creationId xmlns:a16="http://schemas.microsoft.com/office/drawing/2014/main" id="{70019DF8-64AD-4492-B5A3-846BF7F6A552}"/>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extLst>
      <p:ext uri="{BB962C8B-B14F-4D97-AF65-F5344CB8AC3E}">
        <p14:creationId xmlns:p14="http://schemas.microsoft.com/office/powerpoint/2010/main" val="3995092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86D51906-D58B-45A0-BA50-164020070206}"/>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107523" name="Rectangle 7">
            <a:extLst>
              <a:ext uri="{FF2B5EF4-FFF2-40B4-BE49-F238E27FC236}">
                <a16:creationId xmlns:a16="http://schemas.microsoft.com/office/drawing/2014/main" id="{0BE3CCF4-98C5-4A18-8F4D-B4BE5E548466}"/>
              </a:ext>
            </a:extLst>
          </p:cNvPr>
          <p:cNvSpPr txBox="1">
            <a:spLocks noGrp="1" noChangeArrowheads="1"/>
          </p:cNvSpPr>
          <p:nvPr/>
        </p:nvSpPr>
        <p:spPr bwMode="auto">
          <a:xfrm>
            <a:off x="3884613" y="8580438"/>
            <a:ext cx="2971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82" tIns="44641" rIns="89282" bIns="44641" anchor="b"/>
          <a:lstStyle>
            <a:lvl1pPr defTabSz="892175">
              <a:defRPr sz="2400">
                <a:solidFill>
                  <a:schemeClr val="tx1"/>
                </a:solidFill>
                <a:latin typeface="Times New Roman" panose="02020603050405020304" pitchFamily="18" charset="0"/>
              </a:defRPr>
            </a:lvl1pPr>
            <a:lvl2pPr marL="725488" indent="-279400" defTabSz="892175">
              <a:defRPr sz="2400">
                <a:solidFill>
                  <a:schemeClr val="tx1"/>
                </a:solidFill>
                <a:latin typeface="Times New Roman" panose="02020603050405020304" pitchFamily="18" charset="0"/>
              </a:defRPr>
            </a:lvl2pPr>
            <a:lvl3pPr marL="1116013" indent="-223838" defTabSz="892175">
              <a:defRPr sz="2400">
                <a:solidFill>
                  <a:schemeClr val="tx1"/>
                </a:solidFill>
                <a:latin typeface="Times New Roman" panose="02020603050405020304" pitchFamily="18" charset="0"/>
              </a:defRPr>
            </a:lvl3pPr>
            <a:lvl4pPr marL="1562100" indent="-222250" defTabSz="892175">
              <a:defRPr sz="2400">
                <a:solidFill>
                  <a:schemeClr val="tx1"/>
                </a:solidFill>
                <a:latin typeface="Times New Roman" panose="02020603050405020304" pitchFamily="18" charset="0"/>
              </a:defRPr>
            </a:lvl4pPr>
            <a:lvl5pPr marL="2008188" indent="-222250" defTabSz="892175">
              <a:defRPr sz="2400">
                <a:solidFill>
                  <a:schemeClr val="tx1"/>
                </a:solidFill>
                <a:latin typeface="Times New Roman" panose="02020603050405020304" pitchFamily="18" charset="0"/>
              </a:defRPr>
            </a:lvl5pPr>
            <a:lvl6pPr marL="2465388" indent="-222250" defTabSz="892175" eaLnBrk="0" fontAlgn="base" hangingPunct="0">
              <a:spcBef>
                <a:spcPct val="0"/>
              </a:spcBef>
              <a:spcAft>
                <a:spcPct val="0"/>
              </a:spcAft>
              <a:defRPr sz="2400">
                <a:solidFill>
                  <a:schemeClr val="tx1"/>
                </a:solidFill>
                <a:latin typeface="Times New Roman" panose="02020603050405020304" pitchFamily="18" charset="0"/>
              </a:defRPr>
            </a:lvl6pPr>
            <a:lvl7pPr marL="2922588" indent="-222250" defTabSz="892175" eaLnBrk="0" fontAlgn="base" hangingPunct="0">
              <a:spcBef>
                <a:spcPct val="0"/>
              </a:spcBef>
              <a:spcAft>
                <a:spcPct val="0"/>
              </a:spcAft>
              <a:defRPr sz="2400">
                <a:solidFill>
                  <a:schemeClr val="tx1"/>
                </a:solidFill>
                <a:latin typeface="Times New Roman" panose="02020603050405020304" pitchFamily="18" charset="0"/>
              </a:defRPr>
            </a:lvl7pPr>
            <a:lvl8pPr marL="3379788" indent="-222250" defTabSz="892175" eaLnBrk="0" fontAlgn="base" hangingPunct="0">
              <a:spcBef>
                <a:spcPct val="0"/>
              </a:spcBef>
              <a:spcAft>
                <a:spcPct val="0"/>
              </a:spcAft>
              <a:defRPr sz="2400">
                <a:solidFill>
                  <a:schemeClr val="tx1"/>
                </a:solidFill>
                <a:latin typeface="Times New Roman" panose="02020603050405020304" pitchFamily="18" charset="0"/>
              </a:defRPr>
            </a:lvl8pPr>
            <a:lvl9pPr marL="3836988" indent="-222250" defTabSz="89217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0D3F51-54DE-460D-8216-81FD087A8EB2}" type="slidenum">
              <a:rPr lang="en-US" altLang="en-US" sz="1200">
                <a:latin typeface="Arial" panose="020B0604020202020204" pitchFamily="34" charset="0"/>
                <a:cs typeface="Arial" panose="020B0604020202020204" pitchFamily="34" charset="0"/>
              </a:rPr>
              <a:pPr algn="r" eaLnBrk="1" hangingPunct="1"/>
              <a:t>73</a:t>
            </a:fld>
            <a:endParaRPr lang="en-US" altLang="en-US" sz="1200">
              <a:latin typeface="Arial" panose="020B0604020202020204" pitchFamily="34" charset="0"/>
              <a:cs typeface="Arial" panose="020B0604020202020204" pitchFamily="34" charset="0"/>
            </a:endParaRPr>
          </a:p>
        </p:txBody>
      </p:sp>
      <p:sp>
        <p:nvSpPr>
          <p:cNvPr id="107524" name="Rectangle 2">
            <a:extLst>
              <a:ext uri="{FF2B5EF4-FFF2-40B4-BE49-F238E27FC236}">
                <a16:creationId xmlns:a16="http://schemas.microsoft.com/office/drawing/2014/main" id="{AA81566C-2D5F-4969-BDA9-D9325CAD0E07}"/>
              </a:ext>
            </a:extLst>
          </p:cNvPr>
          <p:cNvSpPr>
            <a:spLocks noGrp="1" noRot="1" noChangeAspect="1" noChangeArrowheads="1" noTextEdit="1"/>
          </p:cNvSpPr>
          <p:nvPr>
            <p:ph type="sldImg"/>
          </p:nvPr>
        </p:nvSpPr>
        <p:spPr>
          <a:xfrm>
            <a:off x="1171575" y="676275"/>
            <a:ext cx="4516438" cy="3387725"/>
          </a:xfrm>
          <a:ln/>
        </p:spPr>
      </p:sp>
      <p:sp>
        <p:nvSpPr>
          <p:cNvPr id="107525" name="Rectangle 3">
            <a:extLst>
              <a:ext uri="{FF2B5EF4-FFF2-40B4-BE49-F238E27FC236}">
                <a16:creationId xmlns:a16="http://schemas.microsoft.com/office/drawing/2014/main" id="{70019DF8-64AD-4492-B5A3-846BF7F6A552}"/>
              </a:ext>
            </a:extLst>
          </p:cNvPr>
          <p:cNvSpPr>
            <a:spLocks noGrp="1" noChangeArrowheads="1"/>
          </p:cNvSpPr>
          <p:nvPr>
            <p:ph type="body" idx="1"/>
          </p:nvPr>
        </p:nvSpPr>
        <p:spPr>
          <a:xfrm>
            <a:off x="914400" y="4289425"/>
            <a:ext cx="5029200" cy="4067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82" tIns="44641" rIns="89282" bIns="44641"/>
          <a:lstStyle/>
          <a:p>
            <a:pPr eaLnBrk="1" hangingPunct="1"/>
            <a:endParaRPr lang="en-US" altLang="en-US"/>
          </a:p>
        </p:txBody>
      </p:sp>
    </p:spTree>
    <p:extLst>
      <p:ext uri="{BB962C8B-B14F-4D97-AF65-F5344CB8AC3E}">
        <p14:creationId xmlns:p14="http://schemas.microsoft.com/office/powerpoint/2010/main" val="295942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572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3FC2B64-2132-4C08-8ED3-7E7FEFE74AEF}"/>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31747" name="Rectangle 2">
            <a:extLst>
              <a:ext uri="{FF2B5EF4-FFF2-40B4-BE49-F238E27FC236}">
                <a16:creationId xmlns:a16="http://schemas.microsoft.com/office/drawing/2014/main" id="{B821B7A0-B173-4A6B-A494-6E396419D48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D44433B-620F-4524-85EB-90AF601667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9591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D470EDDE-6C57-4357-B8CA-2D2093B1F6D9}"/>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33795" name="Rectangle 2">
            <a:extLst>
              <a:ext uri="{FF2B5EF4-FFF2-40B4-BE49-F238E27FC236}">
                <a16:creationId xmlns:a16="http://schemas.microsoft.com/office/drawing/2014/main" id="{4D01DC9E-0803-41A9-BA31-99A83A6E83B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33645BF-7D90-43EE-AA31-540E55A9707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DCBC95D5-1A35-4CD5-B206-6B37F74CD46E}"/>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35843" name="Rectangle 2">
            <a:extLst>
              <a:ext uri="{FF2B5EF4-FFF2-40B4-BE49-F238E27FC236}">
                <a16:creationId xmlns:a16="http://schemas.microsoft.com/office/drawing/2014/main" id="{2254D25D-D0CA-4EB3-BAE7-65EA2BCB85DD}"/>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617EFBC-B1EC-44CE-93D0-44AB2A0A2E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565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a:t>
            </a:r>
            <a:r>
              <a:rPr lang="en-US" b="1" baseline="0" dirty="0"/>
              <a:t>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a:t>
            </a:r>
            <a:r>
              <a:rPr lang="en-US" dirty="0"/>
              <a:t> Even if you do not</a:t>
            </a:r>
            <a:r>
              <a:rPr lang="en-US" baseline="0" dirty="0"/>
              <a:t> know the electronegativity of elements, you </a:t>
            </a:r>
            <a:r>
              <a:rPr lang="en-US" dirty="0"/>
              <a:t>can use the periodic table to</a:t>
            </a:r>
            <a:r>
              <a:rPr lang="en-US" baseline="0" dirty="0"/>
              <a:t> predict the charge of the ions formed by atoms and whether two elements form an ionic compound. Start by predicting the charge of the ions formed by the given elements. </a:t>
            </a:r>
            <a:endParaRPr lang="en-US" dirty="0"/>
          </a:p>
          <a:p>
            <a:r>
              <a:rPr lang="en-US" b="1" dirty="0"/>
              <a:t>Hint1:</a:t>
            </a:r>
            <a:r>
              <a:rPr lang="en-US" dirty="0"/>
              <a:t> Atoms</a:t>
            </a:r>
            <a:r>
              <a:rPr lang="en-US" baseline="0" dirty="0"/>
              <a:t> of metals form positive ions; atoms of nonmetals tend to form negative ions. </a:t>
            </a:r>
          </a:p>
          <a:p>
            <a:r>
              <a:rPr lang="en-US" b="1" baseline="0" dirty="0"/>
              <a:t>Hint2</a:t>
            </a:r>
            <a:r>
              <a:rPr lang="en-US" baseline="0" dirty="0"/>
              <a:t>: When metals join with nonmetals to form compounds, the bond is most likely ionic.</a:t>
            </a:r>
            <a:endParaRPr lang="en-US" dirty="0"/>
          </a:p>
          <a:p>
            <a:r>
              <a:rPr lang="en-US" b="1" dirty="0"/>
              <a:t>Exit: </a:t>
            </a:r>
            <a:r>
              <a:rPr lang="en-US" b="0" dirty="0"/>
              <a:t>The</a:t>
            </a:r>
            <a:r>
              <a:rPr lang="en-US" b="0" baseline="0" dirty="0"/>
              <a:t> type of ion formed by the atoms of an element depends on the number of valence electrons that atom has. Metals tend to lose electrons to form positive ions and nonmetals tend to gain electrons to form negative ions so that the resulting ions have full valance levels. Ionic compounds form between the positive and negative 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728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84899C23-35A4-4D43-B31C-E03BB41133B5}"/>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21/10/99</a:t>
            </a:r>
          </a:p>
        </p:txBody>
      </p:sp>
      <p:sp>
        <p:nvSpPr>
          <p:cNvPr id="41987" name="Rectangle 2">
            <a:extLst>
              <a:ext uri="{FF2B5EF4-FFF2-40B4-BE49-F238E27FC236}">
                <a16:creationId xmlns:a16="http://schemas.microsoft.com/office/drawing/2014/main" id="{C742F4AF-921F-4CC1-B085-1C82C2E87566}"/>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4B1778F-973F-4614-AFC3-06A7231FDC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13CB306-FE90-4FAC-82CE-DB765499EE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F14F66-27FC-407D-9526-63AE3EA44E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698BA33-C8FB-4E24-BE48-DA095FA9CA99}"/>
              </a:ext>
            </a:extLst>
          </p:cNvPr>
          <p:cNvSpPr>
            <a:spLocks noGrp="1" noChangeArrowheads="1"/>
          </p:cNvSpPr>
          <p:nvPr>
            <p:ph type="sldNum" sz="quarter" idx="12"/>
          </p:nvPr>
        </p:nvSpPr>
        <p:spPr>
          <a:ln/>
        </p:spPr>
        <p:txBody>
          <a:bodyPr/>
          <a:lstStyle>
            <a:lvl1pPr>
              <a:defRPr/>
            </a:lvl1pPr>
          </a:lstStyle>
          <a:p>
            <a:pPr>
              <a:defRPr/>
            </a:pPr>
            <a:fld id="{958149CD-0A8F-4905-AA3A-11D484C46462}" type="slidenum">
              <a:rPr lang="en-US" altLang="en-US"/>
              <a:pPr>
                <a:defRPr/>
              </a:pPr>
              <a:t>‹#›</a:t>
            </a:fld>
            <a:endParaRPr lang="en-US" altLang="en-US"/>
          </a:p>
        </p:txBody>
      </p:sp>
    </p:spTree>
    <p:extLst>
      <p:ext uri="{BB962C8B-B14F-4D97-AF65-F5344CB8AC3E}">
        <p14:creationId xmlns:p14="http://schemas.microsoft.com/office/powerpoint/2010/main" val="413873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43840D-7AAD-493E-B7B7-23BA09F7CD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3126CC-7E14-438B-81AB-C0CEB5C54B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9F431C-CFD0-4B6B-B617-9CCB79A011E7}"/>
              </a:ext>
            </a:extLst>
          </p:cNvPr>
          <p:cNvSpPr>
            <a:spLocks noGrp="1" noChangeArrowheads="1"/>
          </p:cNvSpPr>
          <p:nvPr>
            <p:ph type="sldNum" sz="quarter" idx="12"/>
          </p:nvPr>
        </p:nvSpPr>
        <p:spPr>
          <a:ln/>
        </p:spPr>
        <p:txBody>
          <a:bodyPr/>
          <a:lstStyle>
            <a:lvl1pPr>
              <a:defRPr/>
            </a:lvl1pPr>
          </a:lstStyle>
          <a:p>
            <a:pPr>
              <a:defRPr/>
            </a:pPr>
            <a:fld id="{C7CB3929-6E79-43A5-996E-E6EBED864342}" type="slidenum">
              <a:rPr lang="en-US" altLang="en-US"/>
              <a:pPr>
                <a:defRPr/>
              </a:pPr>
              <a:t>‹#›</a:t>
            </a:fld>
            <a:endParaRPr lang="en-US" altLang="en-US"/>
          </a:p>
        </p:txBody>
      </p:sp>
    </p:spTree>
    <p:extLst>
      <p:ext uri="{BB962C8B-B14F-4D97-AF65-F5344CB8AC3E}">
        <p14:creationId xmlns:p14="http://schemas.microsoft.com/office/powerpoint/2010/main" val="412075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69EDE3-0DD6-4373-AE95-6C350C4C4B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D6DDE8F-AE69-4BF8-B2A5-8BAAD2B1FA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7E003C-E7C2-4FA4-AEDD-87A061493D87}"/>
              </a:ext>
            </a:extLst>
          </p:cNvPr>
          <p:cNvSpPr>
            <a:spLocks noGrp="1" noChangeArrowheads="1"/>
          </p:cNvSpPr>
          <p:nvPr>
            <p:ph type="sldNum" sz="quarter" idx="12"/>
          </p:nvPr>
        </p:nvSpPr>
        <p:spPr>
          <a:ln/>
        </p:spPr>
        <p:txBody>
          <a:bodyPr/>
          <a:lstStyle>
            <a:lvl1pPr>
              <a:defRPr/>
            </a:lvl1pPr>
          </a:lstStyle>
          <a:p>
            <a:pPr>
              <a:defRPr/>
            </a:pPr>
            <a:fld id="{0F1260BE-3407-4707-A600-C84564DD3F8F}" type="slidenum">
              <a:rPr lang="en-US" altLang="en-US"/>
              <a:pPr>
                <a:defRPr/>
              </a:pPr>
              <a:t>‹#›</a:t>
            </a:fld>
            <a:endParaRPr lang="en-US" altLang="en-US"/>
          </a:p>
        </p:txBody>
      </p:sp>
    </p:spTree>
    <p:extLst>
      <p:ext uri="{BB962C8B-B14F-4D97-AF65-F5344CB8AC3E}">
        <p14:creationId xmlns:p14="http://schemas.microsoft.com/office/powerpoint/2010/main" val="141595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
            <a:extLst>
              <a:ext uri="{FF2B5EF4-FFF2-40B4-BE49-F238E27FC236}">
                <a16:creationId xmlns:a16="http://schemas.microsoft.com/office/drawing/2014/main" id="{9567A133-1408-4CA4-BDC2-0E268EC76E78}"/>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167913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A684B36-D119-46FA-9E62-C743FDD49867}"/>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407382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0D96A3E2-4F34-4246-9174-FAEDE1B40C9D}"/>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148238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A7C584E3-CD76-4EA2-A3B1-CF4D7CBAEC01}"/>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359366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D357171-DD11-409D-B641-EE82B0C7B12D}"/>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19025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B58351D-5F9B-422D-91BA-45F9078CECB1}"/>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1625472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30F325C-5B86-452C-B2EF-CC637779AB29}"/>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399856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691455C2-352D-4D04-A1CA-3A5545C638EE}"/>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398319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E88FD9-9E9B-48A5-9FF8-53CE6C6E50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80E3E70-7D2C-4CF2-B3C7-9A15910E7A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3394E6-94B9-4290-B293-C2ED52EF1ADA}"/>
              </a:ext>
            </a:extLst>
          </p:cNvPr>
          <p:cNvSpPr>
            <a:spLocks noGrp="1" noChangeArrowheads="1"/>
          </p:cNvSpPr>
          <p:nvPr>
            <p:ph type="sldNum" sz="quarter" idx="12"/>
          </p:nvPr>
        </p:nvSpPr>
        <p:spPr>
          <a:ln/>
        </p:spPr>
        <p:txBody>
          <a:bodyPr/>
          <a:lstStyle>
            <a:lvl1pPr>
              <a:defRPr/>
            </a:lvl1pPr>
          </a:lstStyle>
          <a:p>
            <a:pPr>
              <a:defRPr/>
            </a:pPr>
            <a:fld id="{0BD81F3A-DBEB-4C72-9967-0B1A1D65E5AE}" type="slidenum">
              <a:rPr lang="en-US" altLang="en-US"/>
              <a:pPr>
                <a:defRPr/>
              </a:pPr>
              <a:t>‹#›</a:t>
            </a:fld>
            <a:endParaRPr lang="en-US" altLang="en-US"/>
          </a:p>
        </p:txBody>
      </p:sp>
    </p:spTree>
    <p:extLst>
      <p:ext uri="{BB962C8B-B14F-4D97-AF65-F5344CB8AC3E}">
        <p14:creationId xmlns:p14="http://schemas.microsoft.com/office/powerpoint/2010/main" val="3456599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237997E2-FCFD-405B-8361-04DD0DDCFB57}"/>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275882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128D503-872B-4736-BB73-2EDBC3055841}"/>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2027327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EF48FC0-767E-461D-9D93-E8EBA88D062B}"/>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2376890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4343400" cy="6096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5">
            <a:extLst>
              <a:ext uri="{FF2B5EF4-FFF2-40B4-BE49-F238E27FC236}">
                <a16:creationId xmlns:a16="http://schemas.microsoft.com/office/drawing/2014/main" id="{EB10C245-5023-48E4-B279-9D18EF9DE3A4}"/>
              </a:ext>
            </a:extLst>
          </p:cNvPr>
          <p:cNvSpPr>
            <a:spLocks noGrp="1" noChangeArrowheads="1"/>
          </p:cNvSpPr>
          <p:nvPr>
            <p:ph type="ftr" sz="quarter" idx="10"/>
          </p:nvPr>
        </p:nvSpPr>
        <p:spPr/>
        <p:txBody>
          <a:bodyPr/>
          <a:lstStyle>
            <a:lvl1pPr>
              <a:defRPr/>
            </a:lvl1pPr>
          </a:lstStyle>
          <a:p>
            <a:pPr>
              <a:defRPr/>
            </a:pPr>
            <a:r>
              <a:rPr lang="en-US" altLang="en-US"/>
              <a:t>Copyright © Pearson Education, Inc., or its affiliates. All Rights Reserved.</a:t>
            </a:r>
          </a:p>
          <a:p>
            <a:pPr>
              <a:defRPr/>
            </a:pPr>
            <a:r>
              <a:rPr lang="en-US" altLang="en-US"/>
              <a:t>.</a:t>
            </a:r>
          </a:p>
        </p:txBody>
      </p:sp>
    </p:spTree>
    <p:extLst>
      <p:ext uri="{BB962C8B-B14F-4D97-AF65-F5344CB8AC3E}">
        <p14:creationId xmlns:p14="http://schemas.microsoft.com/office/powerpoint/2010/main" val="572098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97048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582" rIns="344582" bIns="19143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72360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8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350653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5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88" y="528625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34124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37568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4803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7104E70-FD32-4FF7-B5A1-4FDB108245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3A7E07-41A4-495B-A5AE-5A985597EF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E22CB7B-6D27-41B9-8E11-4A819FD40561}"/>
              </a:ext>
            </a:extLst>
          </p:cNvPr>
          <p:cNvSpPr>
            <a:spLocks noGrp="1" noChangeArrowheads="1"/>
          </p:cNvSpPr>
          <p:nvPr>
            <p:ph type="sldNum" sz="quarter" idx="12"/>
          </p:nvPr>
        </p:nvSpPr>
        <p:spPr>
          <a:ln/>
        </p:spPr>
        <p:txBody>
          <a:bodyPr/>
          <a:lstStyle>
            <a:lvl1pPr>
              <a:defRPr/>
            </a:lvl1pPr>
          </a:lstStyle>
          <a:p>
            <a:pPr>
              <a:defRPr/>
            </a:pPr>
            <a:fld id="{8B3F5256-D198-4C20-AC71-F3CA9381CF54}" type="slidenum">
              <a:rPr lang="en-US" altLang="en-US"/>
              <a:pPr>
                <a:defRPr/>
              </a:pPr>
              <a:t>‹#›</a:t>
            </a:fld>
            <a:endParaRPr lang="en-US" altLang="en-US"/>
          </a:p>
        </p:txBody>
      </p:sp>
    </p:spTree>
    <p:extLst>
      <p:ext uri="{BB962C8B-B14F-4D97-AF65-F5344CB8AC3E}">
        <p14:creationId xmlns:p14="http://schemas.microsoft.com/office/powerpoint/2010/main" val="4240450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0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84" y="213125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2956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1203" indent="-136120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871" tIns="45531" rIns="382871" bIns="455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Chapter 7A Ionic Bonding</a:t>
            </a:r>
          </a:p>
        </p:txBody>
      </p:sp>
    </p:spTree>
    <p:extLst>
      <p:ext uri="{BB962C8B-B14F-4D97-AF65-F5344CB8AC3E}">
        <p14:creationId xmlns:p14="http://schemas.microsoft.com/office/powerpoint/2010/main" val="272282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982" indent="-1139982">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36"/>
            <a:ext cx="3002330" cy="1485903"/>
          </a:xfrm>
          <a:prstGeom prst="rect">
            <a:avLst/>
          </a:prstGeom>
          <a:solidFill>
            <a:schemeClr val="accent4"/>
          </a:solidFill>
          <a:ln>
            <a:noFill/>
          </a:ln>
          <a:effectLst/>
        </p:spPr>
        <p:txBody>
          <a:bodyPr vert="horz" wrap="square" lIns="574308" tIns="95725" rIns="574308" bIns="95725" numCol="1" rtlCol="0" anchor="t" anchorCtr="0" compatLnSpc="1">
            <a:prstTxWarp prst="textNoShape">
              <a:avLst/>
            </a:prstTxWarp>
          </a:bodyPr>
          <a:lstStyle/>
          <a:p>
            <a:pPr defTabSz="1914379"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201894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23295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2784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78100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12/9/2022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75627399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12/9/2022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97468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12/9/2022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4351840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12/9/2022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90080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212655-B2CE-4A43-90C6-CE648F0BA7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39E4B64-7DCA-45D2-84E1-7580F5AF25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4CCC5F4-DCFC-4080-9909-FB0F82D0A842}"/>
              </a:ext>
            </a:extLst>
          </p:cNvPr>
          <p:cNvSpPr>
            <a:spLocks noGrp="1" noChangeArrowheads="1"/>
          </p:cNvSpPr>
          <p:nvPr>
            <p:ph type="sldNum" sz="quarter" idx="12"/>
          </p:nvPr>
        </p:nvSpPr>
        <p:spPr>
          <a:ln/>
        </p:spPr>
        <p:txBody>
          <a:bodyPr/>
          <a:lstStyle>
            <a:lvl1pPr>
              <a:defRPr/>
            </a:lvl1pPr>
          </a:lstStyle>
          <a:p>
            <a:pPr>
              <a:defRPr/>
            </a:pPr>
            <a:fld id="{FD28DDB6-8BC8-47D5-96FB-B539EF23DC70}" type="slidenum">
              <a:rPr lang="en-US" altLang="en-US"/>
              <a:pPr>
                <a:defRPr/>
              </a:pPr>
              <a:t>‹#›</a:t>
            </a:fld>
            <a:endParaRPr lang="en-US" altLang="en-US"/>
          </a:p>
        </p:txBody>
      </p:sp>
    </p:spTree>
    <p:extLst>
      <p:ext uri="{BB962C8B-B14F-4D97-AF65-F5344CB8AC3E}">
        <p14:creationId xmlns:p14="http://schemas.microsoft.com/office/powerpoint/2010/main" val="21476101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12/9/2022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82513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12/9/2022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1520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12/9/2022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79041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12/9/2022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41975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12/9/2022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990555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12/9/2022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98375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12/9/2022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65543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98747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0936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20FE4D4-F20E-4076-A9A9-B840057D71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F4137B-F5C6-41DD-B1E8-60871AF69E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DF44A81-F3AC-4C23-B477-E7327B253D3E}"/>
              </a:ext>
            </a:extLst>
          </p:cNvPr>
          <p:cNvSpPr>
            <a:spLocks noGrp="1" noChangeArrowheads="1"/>
          </p:cNvSpPr>
          <p:nvPr>
            <p:ph type="sldNum" sz="quarter" idx="12"/>
          </p:nvPr>
        </p:nvSpPr>
        <p:spPr>
          <a:ln/>
        </p:spPr>
        <p:txBody>
          <a:bodyPr/>
          <a:lstStyle>
            <a:lvl1pPr>
              <a:defRPr/>
            </a:lvl1pPr>
          </a:lstStyle>
          <a:p>
            <a:pPr>
              <a:defRPr/>
            </a:pPr>
            <a:fld id="{0E52C675-7DB7-4902-83A7-33AF9D54B525}" type="slidenum">
              <a:rPr lang="en-US" altLang="en-US"/>
              <a:pPr>
                <a:defRPr/>
              </a:pPr>
              <a:t>‹#›</a:t>
            </a:fld>
            <a:endParaRPr lang="en-US" altLang="en-US"/>
          </a:p>
        </p:txBody>
      </p:sp>
    </p:spTree>
    <p:extLst>
      <p:ext uri="{BB962C8B-B14F-4D97-AF65-F5344CB8AC3E}">
        <p14:creationId xmlns:p14="http://schemas.microsoft.com/office/powerpoint/2010/main" val="185875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F87F6E-6E91-4CDA-8111-D323E313E0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B5C5017-385A-483E-AA6D-5D01414378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B25237-1F16-4141-B728-2F8837952151}"/>
              </a:ext>
            </a:extLst>
          </p:cNvPr>
          <p:cNvSpPr>
            <a:spLocks noGrp="1" noChangeArrowheads="1"/>
          </p:cNvSpPr>
          <p:nvPr>
            <p:ph type="sldNum" sz="quarter" idx="12"/>
          </p:nvPr>
        </p:nvSpPr>
        <p:spPr>
          <a:ln/>
        </p:spPr>
        <p:txBody>
          <a:bodyPr/>
          <a:lstStyle>
            <a:lvl1pPr>
              <a:defRPr/>
            </a:lvl1pPr>
          </a:lstStyle>
          <a:p>
            <a:pPr>
              <a:defRPr/>
            </a:pPr>
            <a:fld id="{7329CA05-5325-47CB-B9D7-2A5C6AB02CCE}" type="slidenum">
              <a:rPr lang="en-US" altLang="en-US"/>
              <a:pPr>
                <a:defRPr/>
              </a:pPr>
              <a:t>‹#›</a:t>
            </a:fld>
            <a:endParaRPr lang="en-US" altLang="en-US"/>
          </a:p>
        </p:txBody>
      </p:sp>
    </p:spTree>
    <p:extLst>
      <p:ext uri="{BB962C8B-B14F-4D97-AF65-F5344CB8AC3E}">
        <p14:creationId xmlns:p14="http://schemas.microsoft.com/office/powerpoint/2010/main" val="347072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9CF9FB-E117-4709-BB89-B5F980BD56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E2E33FD-E745-4CE3-82BB-2329EA2E9A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01BD52C-B37E-46E9-8C9F-65C6F07159B7}"/>
              </a:ext>
            </a:extLst>
          </p:cNvPr>
          <p:cNvSpPr>
            <a:spLocks noGrp="1" noChangeArrowheads="1"/>
          </p:cNvSpPr>
          <p:nvPr>
            <p:ph type="sldNum" sz="quarter" idx="12"/>
          </p:nvPr>
        </p:nvSpPr>
        <p:spPr>
          <a:ln/>
        </p:spPr>
        <p:txBody>
          <a:bodyPr/>
          <a:lstStyle>
            <a:lvl1pPr>
              <a:defRPr/>
            </a:lvl1pPr>
          </a:lstStyle>
          <a:p>
            <a:pPr>
              <a:defRPr/>
            </a:pPr>
            <a:fld id="{BA264174-55B1-467B-AE70-9F107E5A3197}" type="slidenum">
              <a:rPr lang="en-US" altLang="en-US"/>
              <a:pPr>
                <a:defRPr/>
              </a:pPr>
              <a:t>‹#›</a:t>
            </a:fld>
            <a:endParaRPr lang="en-US" altLang="en-US"/>
          </a:p>
        </p:txBody>
      </p:sp>
    </p:spTree>
    <p:extLst>
      <p:ext uri="{BB962C8B-B14F-4D97-AF65-F5344CB8AC3E}">
        <p14:creationId xmlns:p14="http://schemas.microsoft.com/office/powerpoint/2010/main" val="278267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AFD3360-6CB2-4A08-B4A6-AB34BCC874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75C0D10-7966-46D3-99CA-E01AFF7A9D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C74BAC8-F82C-43B3-8539-CAF99E57EA96}"/>
              </a:ext>
            </a:extLst>
          </p:cNvPr>
          <p:cNvSpPr>
            <a:spLocks noGrp="1" noChangeArrowheads="1"/>
          </p:cNvSpPr>
          <p:nvPr>
            <p:ph type="sldNum" sz="quarter" idx="12"/>
          </p:nvPr>
        </p:nvSpPr>
        <p:spPr>
          <a:ln/>
        </p:spPr>
        <p:txBody>
          <a:bodyPr/>
          <a:lstStyle>
            <a:lvl1pPr>
              <a:defRPr/>
            </a:lvl1pPr>
          </a:lstStyle>
          <a:p>
            <a:pPr>
              <a:defRPr/>
            </a:pPr>
            <a:fld id="{CC4BED02-3C11-44A2-9D06-822D21AFDE5F}" type="slidenum">
              <a:rPr lang="en-US" altLang="en-US"/>
              <a:pPr>
                <a:defRPr/>
              </a:pPr>
              <a:t>‹#›</a:t>
            </a:fld>
            <a:endParaRPr lang="en-US" altLang="en-US"/>
          </a:p>
        </p:txBody>
      </p:sp>
    </p:spTree>
    <p:extLst>
      <p:ext uri="{BB962C8B-B14F-4D97-AF65-F5344CB8AC3E}">
        <p14:creationId xmlns:p14="http://schemas.microsoft.com/office/powerpoint/2010/main" val="57282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85C301B-13DA-4087-BD21-FA2028904F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76E6BD-3D74-4233-B9FE-8EDFA2D73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431903E-50AE-4731-A5E0-0096A0C91676}"/>
              </a:ext>
            </a:extLst>
          </p:cNvPr>
          <p:cNvSpPr>
            <a:spLocks noGrp="1" noChangeArrowheads="1"/>
          </p:cNvSpPr>
          <p:nvPr>
            <p:ph type="sldNum" sz="quarter" idx="12"/>
          </p:nvPr>
        </p:nvSpPr>
        <p:spPr>
          <a:ln/>
        </p:spPr>
        <p:txBody>
          <a:bodyPr/>
          <a:lstStyle>
            <a:lvl1pPr>
              <a:defRPr/>
            </a:lvl1pPr>
          </a:lstStyle>
          <a:p>
            <a:pPr>
              <a:defRPr/>
            </a:pPr>
            <a:fld id="{C06DCE6E-06DC-4E2F-947C-F13F1C8EC94C}" type="slidenum">
              <a:rPr lang="en-US" altLang="en-US"/>
              <a:pPr>
                <a:defRPr/>
              </a:pPr>
              <a:t>‹#›</a:t>
            </a:fld>
            <a:endParaRPr lang="en-US" altLang="en-US"/>
          </a:p>
        </p:txBody>
      </p:sp>
    </p:spTree>
    <p:extLst>
      <p:ext uri="{BB962C8B-B14F-4D97-AF65-F5344CB8AC3E}">
        <p14:creationId xmlns:p14="http://schemas.microsoft.com/office/powerpoint/2010/main" val="224575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5D7BEF-972F-4A43-8338-55E9E9F7954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D56D407-A8CB-44F2-9BA5-35277FAE19D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7BA301-822D-459A-BC0D-634F3FC9704D}"/>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701848E7-E33E-405B-87A7-B562CB7BBB2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1F4EA2C0-6D92-4089-9D0E-DF31FC678F61}"/>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5A9F6C-FDA5-44FF-9E30-1141705E31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050" name="Picture 11" descr="ChemPPointcrop">
            <a:extLst>
              <a:ext uri="{FF2B5EF4-FFF2-40B4-BE49-F238E27FC236}">
                <a16:creationId xmlns:a16="http://schemas.microsoft.com/office/drawing/2014/main" id="{C7201C8F-7809-4037-B35F-3FA62066C54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a:extLst>
              <a:ext uri="{FF2B5EF4-FFF2-40B4-BE49-F238E27FC236}">
                <a16:creationId xmlns:a16="http://schemas.microsoft.com/office/drawing/2014/main" id="{0CE4C199-7A3B-4756-9F25-1344560698F5}"/>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p:spPr>
        <p:txBody>
          <a:bodyPr wrap="none" anchor="ctr"/>
          <a:lstStyle>
            <a:lvl1pPr>
              <a:defRPr sz="2800" b="1">
                <a:solidFill>
                  <a:schemeClr val="tx1"/>
                </a:solidFill>
                <a:latin typeface="Arial" charset="0"/>
                <a:ea typeface="MS PGothic" pitchFamily="34" charset="-128"/>
              </a:defRPr>
            </a:lvl1pPr>
            <a:lvl2pPr marL="742950" indent="-285750">
              <a:defRPr sz="2800" b="1">
                <a:solidFill>
                  <a:schemeClr val="tx1"/>
                </a:solidFill>
                <a:latin typeface="Arial" charset="0"/>
                <a:ea typeface="MS PGothic" pitchFamily="34" charset="-128"/>
              </a:defRPr>
            </a:lvl2pPr>
            <a:lvl3pPr marL="1143000" indent="-228600">
              <a:defRPr sz="2800" b="1">
                <a:solidFill>
                  <a:schemeClr val="tx1"/>
                </a:solidFill>
                <a:latin typeface="Arial" charset="0"/>
                <a:ea typeface="MS PGothic" pitchFamily="34" charset="-128"/>
              </a:defRPr>
            </a:lvl3pPr>
            <a:lvl4pPr marL="1600200" indent="-228600">
              <a:defRPr sz="2800" b="1">
                <a:solidFill>
                  <a:schemeClr val="tx1"/>
                </a:solidFill>
                <a:latin typeface="Arial" charset="0"/>
                <a:ea typeface="MS PGothic" pitchFamily="34" charset="-128"/>
              </a:defRPr>
            </a:lvl4pPr>
            <a:lvl5pPr marL="2057400" indent="-228600">
              <a:defRPr sz="2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charset="0"/>
                <a:ea typeface="MS PGothic" pitchFamily="34" charset="-128"/>
              </a:defRPr>
            </a:lvl9pPr>
          </a:lstStyle>
          <a:p>
            <a:pPr>
              <a:defRPr/>
            </a:pPr>
            <a:endParaRPr lang="en-US" altLang="en-US"/>
          </a:p>
        </p:txBody>
      </p:sp>
      <p:sp>
        <p:nvSpPr>
          <p:cNvPr id="2" name="Rectangle 2">
            <a:extLst>
              <a:ext uri="{FF2B5EF4-FFF2-40B4-BE49-F238E27FC236}">
                <a16:creationId xmlns:a16="http://schemas.microsoft.com/office/drawing/2014/main" id="{AC554AEB-6A0D-4321-A787-F0F32B57E164}"/>
              </a:ext>
            </a:extLst>
          </p:cNvPr>
          <p:cNvSpPr>
            <a:spLocks noGrp="1" noChangeArrowheads="1"/>
          </p:cNvSpPr>
          <p:nvPr>
            <p:ph type="title"/>
          </p:nvPr>
        </p:nvSpPr>
        <p:spPr bwMode="auto">
          <a:xfrm>
            <a:off x="4800600" y="0"/>
            <a:ext cx="4343400" cy="6096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43A288B3-842E-49A6-A306-F3D4D56A021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5">
            <a:extLst>
              <a:ext uri="{FF2B5EF4-FFF2-40B4-BE49-F238E27FC236}">
                <a16:creationId xmlns:a16="http://schemas.microsoft.com/office/drawing/2014/main" id="{007217C9-66BC-4B1C-BBFD-AC0B63DBA5DB}"/>
              </a:ext>
            </a:extLst>
          </p:cNvPr>
          <p:cNvSpPr>
            <a:spLocks noGrp="1" noChangeArrowheads="1"/>
          </p:cNvSpPr>
          <p:nvPr>
            <p:ph type="ftr" sz="quarter" idx="3"/>
          </p:nvPr>
        </p:nvSpPr>
        <p:spPr bwMode="auto">
          <a:xfrm>
            <a:off x="3581400" y="6553200"/>
            <a:ext cx="4648200" cy="3048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900" b="0">
                <a:latin typeface="Arial" panose="020B0604020202020204" pitchFamily="34" charset="0"/>
                <a:ea typeface="MS PGothic" pitchFamily="34" charset="-128"/>
              </a:defRPr>
            </a:lvl1pPr>
          </a:lstStyle>
          <a:p>
            <a:pPr>
              <a:defRPr/>
            </a:pPr>
            <a:r>
              <a:rPr lang="en-US" altLang="en-US"/>
              <a:t>Copyright © Pearson Education, Inc., or its affiliates. All Rights Reserved.</a:t>
            </a:r>
          </a:p>
          <a:p>
            <a:pPr>
              <a:defRPr/>
            </a:pPr>
            <a:r>
              <a:rPr lang="en-US" altLang="en-US"/>
              <a:t>.</a:t>
            </a:r>
          </a:p>
        </p:txBody>
      </p:sp>
      <p:pic>
        <p:nvPicPr>
          <p:cNvPr id="2055" name="Picture 10" descr="PEA_RGB_bluebg-small">
            <a:extLst>
              <a:ext uri="{FF2B5EF4-FFF2-40B4-BE49-F238E27FC236}">
                <a16:creationId xmlns:a16="http://schemas.microsoft.com/office/drawing/2014/main" id="{6CE7AFA4-D993-4FB0-9823-D5ED96DCF76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6FF4E999-69D8-4ACA-AAB0-F2C08E491DA6}"/>
              </a:ext>
            </a:extLst>
          </p:cNvPr>
          <p:cNvSpPr txBox="1">
            <a:spLocks noChangeArrowheads="1"/>
          </p:cNvSpPr>
          <p:nvPr userDrawn="1"/>
        </p:nvSpPr>
        <p:spPr bwMode="auto">
          <a:xfrm>
            <a:off x="304800" y="76200"/>
            <a:ext cx="4724400" cy="519113"/>
          </a:xfrm>
          <a:prstGeom prst="rect">
            <a:avLst/>
          </a:prstGeom>
          <a:noFill/>
          <a:ln>
            <a:noFill/>
          </a:ln>
        </p:spPr>
        <p:txBody>
          <a:bodyPr>
            <a:spAutoFit/>
          </a:bodyPr>
          <a:lstStyle/>
          <a:p>
            <a:pPr>
              <a:spcBef>
                <a:spcPct val="50000"/>
              </a:spcBef>
              <a:defRPr/>
            </a:pPr>
            <a:r>
              <a:rPr lang="en-US" altLang="en-US">
                <a:solidFill>
                  <a:srgbClr val="5D88A2"/>
                </a:solidFill>
                <a:effectLst>
                  <a:outerShdw blurRad="38100" dist="38100" dir="2700000" algn="tl">
                    <a:srgbClr val="C0C0C0"/>
                  </a:outerShdw>
                </a:effectLst>
                <a:latin typeface="Arial" panose="020B0604020202020204" pitchFamily="34" charset="0"/>
                <a:ea typeface="ヒラギノ角ゴ Pro W3" pitchFamily="-80" charset="-128"/>
              </a:rPr>
              <a:t>2.1 Properties of Matter </a:t>
            </a:r>
            <a:r>
              <a:rPr lang="en-US" altLang="en-US">
                <a:solidFill>
                  <a:srgbClr val="5D88A2"/>
                </a:solidFill>
                <a:effectLst>
                  <a:outerShdw blurRad="38100" dist="38100" dir="2700000" algn="tl">
                    <a:srgbClr val="C0C0C0"/>
                  </a:outerShdw>
                </a:effectLst>
                <a:latin typeface="Arial" panose="020B0604020202020204" pitchFamily="34" charset="0"/>
              </a:rPr>
              <a:t>&gt;</a:t>
            </a:r>
          </a:p>
        </p:txBody>
      </p:sp>
      <p:sp>
        <p:nvSpPr>
          <p:cNvPr id="1033" name="Text Box 13">
            <a:extLst>
              <a:ext uri="{FF2B5EF4-FFF2-40B4-BE49-F238E27FC236}">
                <a16:creationId xmlns:a16="http://schemas.microsoft.com/office/drawing/2014/main" id="{95167E84-5219-4DA3-9C1D-8C5F49DD4CEF}"/>
              </a:ext>
            </a:extLst>
          </p:cNvPr>
          <p:cNvSpPr txBox="1">
            <a:spLocks noChangeArrowheads="1"/>
          </p:cNvSpPr>
          <p:nvPr userDrawn="1"/>
        </p:nvSpPr>
        <p:spPr bwMode="auto">
          <a:xfrm>
            <a:off x="0" y="6400800"/>
            <a:ext cx="1371600" cy="457200"/>
          </a:xfrm>
          <a:prstGeom prst="rect">
            <a:avLst/>
          </a:prstGeom>
          <a:noFill/>
          <a:ln>
            <a:noFill/>
          </a:ln>
        </p:spPr>
        <p:txBody>
          <a:bodyPr>
            <a:spAutoFit/>
          </a:bodyPr>
          <a:lstStyle>
            <a:lvl1pPr>
              <a:defRPr sz="2800" b="1">
                <a:solidFill>
                  <a:schemeClr val="tx1"/>
                </a:solidFill>
                <a:latin typeface="Arial" charset="0"/>
                <a:ea typeface="MS PGothic" pitchFamily="34" charset="-128"/>
              </a:defRPr>
            </a:lvl1pPr>
            <a:lvl2pPr marL="742950" indent="-285750">
              <a:defRPr sz="2800" b="1">
                <a:solidFill>
                  <a:schemeClr val="tx1"/>
                </a:solidFill>
                <a:latin typeface="Arial" charset="0"/>
                <a:ea typeface="MS PGothic" pitchFamily="34" charset="-128"/>
              </a:defRPr>
            </a:lvl2pPr>
            <a:lvl3pPr marL="1143000" indent="-228600">
              <a:defRPr sz="2800" b="1">
                <a:solidFill>
                  <a:schemeClr val="tx1"/>
                </a:solidFill>
                <a:latin typeface="Arial" charset="0"/>
                <a:ea typeface="MS PGothic" pitchFamily="34" charset="-128"/>
              </a:defRPr>
            </a:lvl3pPr>
            <a:lvl4pPr marL="1600200" indent="-228600">
              <a:defRPr sz="2800" b="1">
                <a:solidFill>
                  <a:schemeClr val="tx1"/>
                </a:solidFill>
                <a:latin typeface="Arial" charset="0"/>
                <a:ea typeface="MS PGothic" pitchFamily="34" charset="-128"/>
              </a:defRPr>
            </a:lvl4pPr>
            <a:lvl5pPr marL="2057400" indent="-228600">
              <a:defRPr sz="2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charset="0"/>
                <a:ea typeface="MS PGothic" pitchFamily="34" charset="-128"/>
              </a:defRPr>
            </a:lvl9pPr>
          </a:lstStyle>
          <a:p>
            <a:pPr>
              <a:spcBef>
                <a:spcPct val="50000"/>
              </a:spcBef>
              <a:defRPr/>
            </a:pPr>
            <a:endParaRPr lang="en-US" altLang="en-US" sz="2400" b="0"/>
          </a:p>
        </p:txBody>
      </p:sp>
      <p:sp>
        <p:nvSpPr>
          <p:cNvPr id="1034" name="Text Box 14">
            <a:extLst>
              <a:ext uri="{FF2B5EF4-FFF2-40B4-BE49-F238E27FC236}">
                <a16:creationId xmlns:a16="http://schemas.microsoft.com/office/drawing/2014/main" id="{4949B23E-86EF-49E1-9A61-E98260F188C7}"/>
              </a:ext>
            </a:extLst>
          </p:cNvPr>
          <p:cNvSpPr txBox="1">
            <a:spLocks noChangeArrowheads="1"/>
          </p:cNvSpPr>
          <p:nvPr userDrawn="1"/>
        </p:nvSpPr>
        <p:spPr bwMode="auto">
          <a:xfrm>
            <a:off x="76200" y="6521450"/>
            <a:ext cx="1524000" cy="336550"/>
          </a:xfrm>
          <a:prstGeom prst="rect">
            <a:avLst/>
          </a:prstGeom>
          <a:noFill/>
          <a:ln>
            <a:noFill/>
          </a:ln>
        </p:spPr>
        <p:txBody>
          <a:bodyPr>
            <a:spAutoFit/>
          </a:bodyPr>
          <a:lstStyle>
            <a:lvl1pPr>
              <a:defRPr sz="2800" b="1">
                <a:solidFill>
                  <a:schemeClr val="tx1"/>
                </a:solidFill>
                <a:latin typeface="Arial" charset="0"/>
                <a:ea typeface="MS PGothic" pitchFamily="34" charset="-128"/>
              </a:defRPr>
            </a:lvl1pPr>
            <a:lvl2pPr marL="742950" indent="-285750">
              <a:defRPr sz="2800" b="1">
                <a:solidFill>
                  <a:schemeClr val="tx1"/>
                </a:solidFill>
                <a:latin typeface="Arial" charset="0"/>
                <a:ea typeface="MS PGothic" pitchFamily="34" charset="-128"/>
              </a:defRPr>
            </a:lvl2pPr>
            <a:lvl3pPr marL="1143000" indent="-228600">
              <a:defRPr sz="2800" b="1">
                <a:solidFill>
                  <a:schemeClr val="tx1"/>
                </a:solidFill>
                <a:latin typeface="Arial" charset="0"/>
                <a:ea typeface="MS PGothic" pitchFamily="34" charset="-128"/>
              </a:defRPr>
            </a:lvl3pPr>
            <a:lvl4pPr marL="1600200" indent="-228600">
              <a:defRPr sz="2800" b="1">
                <a:solidFill>
                  <a:schemeClr val="tx1"/>
                </a:solidFill>
                <a:latin typeface="Arial" charset="0"/>
                <a:ea typeface="MS PGothic" pitchFamily="34" charset="-128"/>
              </a:defRPr>
            </a:lvl4pPr>
            <a:lvl5pPr marL="2057400" indent="-228600">
              <a:defRPr sz="2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charset="0"/>
                <a:ea typeface="MS PGothic" pitchFamily="34" charset="-128"/>
              </a:defRPr>
            </a:lvl9pPr>
          </a:lstStyle>
          <a:p>
            <a:pPr>
              <a:spcBef>
                <a:spcPct val="50000"/>
              </a:spcBef>
              <a:defRPr/>
            </a:pPr>
            <a:fld id="{4EC349B8-97A1-4CD8-985F-CC7584F47AF2}" type="slidenum">
              <a:rPr lang="en-US" altLang="en-US" sz="1600" b="0" smtClean="0"/>
              <a:pPr>
                <a:spcBef>
                  <a:spcPct val="50000"/>
                </a:spcBef>
                <a:defRPr/>
              </a:pPr>
              <a:t>‹#›</a:t>
            </a:fld>
            <a:endParaRPr lang="en-US" altLang="en-US" sz="1600" b="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dt="0"/>
  <p:txStyles>
    <p:title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MS PGothic" panose="020B0600070205080204" pitchFamily="34" charset="-128"/>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p:titleStyle>
    <p:bodyStyle>
      <a:lvl1pPr algn="l" rtl="0" eaLnBrk="0" fontAlgn="base" hangingPunct="0">
        <a:spcBef>
          <a:spcPct val="50000"/>
        </a:spcBef>
        <a:spcAft>
          <a:spcPct val="0"/>
        </a:spcAft>
        <a:defRPr sz="2800" kern="1200">
          <a:solidFill>
            <a:schemeClr val="tx1"/>
          </a:solidFill>
          <a:latin typeface="+mn-lt"/>
          <a:ea typeface="MS PGothic" panose="020B0600070205080204" pitchFamily="34" charset="-128"/>
          <a:cs typeface="+mn-cs"/>
        </a:defRPr>
      </a:lvl1pPr>
      <a:lvl2pPr marL="568325" indent="-346075" algn="l" rtl="0" eaLnBrk="0" fontAlgn="base" hangingPunct="0">
        <a:spcBef>
          <a:spcPct val="50000"/>
        </a:spcBef>
        <a:spcAft>
          <a:spcPct val="0"/>
        </a:spcAft>
        <a:buChar char="•"/>
        <a:defRPr sz="2800" kern="1200">
          <a:solidFill>
            <a:schemeClr val="tx1"/>
          </a:solidFill>
          <a:latin typeface="+mn-lt"/>
          <a:ea typeface="MS PGothic" panose="020B0600070205080204" pitchFamily="34" charset="-128"/>
          <a:cs typeface="+mn-cs"/>
        </a:defRPr>
      </a:lvl2pPr>
      <a:lvl3pPr marL="1023938" indent="-341313" algn="l" rtl="0" eaLnBrk="0" fontAlgn="base" hangingPunct="0">
        <a:spcBef>
          <a:spcPct val="50000"/>
        </a:spcBef>
        <a:spcAft>
          <a:spcPct val="0"/>
        </a:spcAft>
        <a:buChar char="•"/>
        <a:defRPr sz="28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50000"/>
        </a:spcBef>
        <a:spcAft>
          <a:spcPct val="0"/>
        </a:spcAft>
        <a:buChar char="•"/>
        <a:defRPr sz="28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50000"/>
        </a:spcBef>
        <a:spcAft>
          <a:spcPct val="0"/>
        </a:spcAft>
        <a:buChar char="•"/>
        <a:defRPr sz="28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3"/>
            <a:ext cx="495842" cy="1078177"/>
          </a:xfrm>
          <a:prstGeom prst="rect">
            <a:avLst/>
          </a:prstGeom>
          <a:noFill/>
        </p:spPr>
        <p:txBody>
          <a:bodyPr wrap="square" lIns="191435" tIns="95725" rIns="191435" bIns="95725"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2310261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12/9/2022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6553336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32.wmf"/><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2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5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0.wmf"/><Relationship Id="rId7" Type="http://schemas.openxmlformats.org/officeDocument/2006/relationships/image" Target="../media/image61.wmf"/><Relationship Id="rId2" Type="http://schemas.openxmlformats.org/officeDocument/2006/relationships/image" Target="../media/image59.wmf"/><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10" Type="http://schemas.openxmlformats.org/officeDocument/2006/relationships/image" Target="../media/image58.png"/><Relationship Id="rId4" Type="http://schemas.openxmlformats.org/officeDocument/2006/relationships/image" Target="../media/image63.wmf"/><Relationship Id="rId9"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hyperlink" Target="http://www.chalkbored.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halkbored.com/" TargetMode="External"/><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58.xml.rels><?xml version="1.0" encoding="UTF-8" standalone="yes"?>
<Relationships xmlns="http://schemas.openxmlformats.org/package/2006/relationships"><Relationship Id="rId3" Type="http://schemas.openxmlformats.org/officeDocument/2006/relationships/hyperlink" Target="http://www.chalkbored.com/" TargetMode="External"/><Relationship Id="rId7" Type="http://schemas.openxmlformats.org/officeDocument/2006/relationships/image" Target="../media/image60.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9.wmf"/><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hyperlink" Target="http://www.chalkbored.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wmf"/></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mn-cs"/>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1480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D96E894-5079-43A8-808A-DB862353DD8C}"/>
              </a:ext>
            </a:extLst>
          </p:cNvPr>
          <p:cNvSpPr>
            <a:spLocks noGrp="1" noChangeArrowheads="1"/>
          </p:cNvSpPr>
          <p:nvPr>
            <p:ph type="title"/>
          </p:nvPr>
        </p:nvSpPr>
        <p:spPr>
          <a:xfrm>
            <a:off x="304800" y="228600"/>
            <a:ext cx="8458200" cy="5334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Origin of Organic Molecules</a:t>
            </a:r>
          </a:p>
        </p:txBody>
      </p:sp>
      <p:sp>
        <p:nvSpPr>
          <p:cNvPr id="134147" name="Rectangle 3">
            <a:extLst>
              <a:ext uri="{FF2B5EF4-FFF2-40B4-BE49-F238E27FC236}">
                <a16:creationId xmlns:a16="http://schemas.microsoft.com/office/drawing/2014/main" id="{6D2C0019-0500-440A-B7EB-652B994EC3F7}"/>
              </a:ext>
            </a:extLst>
          </p:cNvPr>
          <p:cNvSpPr>
            <a:spLocks noGrp="1" noChangeArrowheads="1"/>
          </p:cNvSpPr>
          <p:nvPr>
            <p:ph type="body" idx="1"/>
          </p:nvPr>
        </p:nvSpPr>
        <p:spPr>
          <a:xfrm>
            <a:off x="323850" y="1844675"/>
            <a:ext cx="8520113" cy="11525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pPr>
            <a:r>
              <a:rPr lang="en-US" altLang="en-US">
                <a:solidFill>
                  <a:srgbClr val="000099"/>
                </a:solidFill>
                <a:latin typeface="Arial" panose="020B0604020202020204" pitchFamily="34" charset="0"/>
              </a:rPr>
              <a:t>Naturally occurring organic molecules are found in </a:t>
            </a:r>
            <a:r>
              <a:rPr lang="en-US" altLang="en-US" b="1">
                <a:solidFill>
                  <a:srgbClr val="FF9933"/>
                </a:solidFill>
                <a:latin typeface="Arial" panose="020B0604020202020204" pitchFamily="34" charset="0"/>
              </a:rPr>
              <a:t>PLANTS</a:t>
            </a:r>
            <a:r>
              <a:rPr lang="en-US" altLang="en-US">
                <a:solidFill>
                  <a:srgbClr val="000099"/>
                </a:solidFill>
                <a:latin typeface="Arial" panose="020B0604020202020204" pitchFamily="34" charset="0"/>
              </a:rPr>
              <a:t>, animals, and fossil fuels</a:t>
            </a:r>
          </a:p>
        </p:txBody>
      </p:sp>
      <p:sp>
        <p:nvSpPr>
          <p:cNvPr id="28676" name="Freeform 4">
            <a:extLst>
              <a:ext uri="{FF2B5EF4-FFF2-40B4-BE49-F238E27FC236}">
                <a16:creationId xmlns:a16="http://schemas.microsoft.com/office/drawing/2014/main" id="{4043BA3D-0D2A-48E1-B6EC-27127FA508EA}"/>
              </a:ext>
            </a:extLst>
          </p:cNvPr>
          <p:cNvSpPr>
            <a:spLocks/>
          </p:cNvSpPr>
          <p:nvPr/>
        </p:nvSpPr>
        <p:spPr bwMode="auto">
          <a:xfrm>
            <a:off x="6040438" y="27606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7" name="Freeform 5">
            <a:extLst>
              <a:ext uri="{FF2B5EF4-FFF2-40B4-BE49-F238E27FC236}">
                <a16:creationId xmlns:a16="http://schemas.microsoft.com/office/drawing/2014/main" id="{12F65B37-066E-4FB0-A4DD-17C0C2138860}"/>
              </a:ext>
            </a:extLst>
          </p:cNvPr>
          <p:cNvSpPr>
            <a:spLocks/>
          </p:cNvSpPr>
          <p:nvPr/>
        </p:nvSpPr>
        <p:spPr bwMode="auto">
          <a:xfrm>
            <a:off x="9374188" y="66468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4150" name="Group 6">
            <a:extLst>
              <a:ext uri="{FF2B5EF4-FFF2-40B4-BE49-F238E27FC236}">
                <a16:creationId xmlns:a16="http://schemas.microsoft.com/office/drawing/2014/main" id="{09D16A1B-E2E0-4EB1-8533-AAB2B40D6555}"/>
              </a:ext>
            </a:extLst>
          </p:cNvPr>
          <p:cNvGrpSpPr>
            <a:grpSpLocks/>
          </p:cNvGrpSpPr>
          <p:nvPr/>
        </p:nvGrpSpPr>
        <p:grpSpPr bwMode="auto">
          <a:xfrm>
            <a:off x="395288" y="3860800"/>
            <a:ext cx="8258175" cy="2798763"/>
            <a:chOff x="222" y="2557"/>
            <a:chExt cx="5202" cy="1763"/>
          </a:xfrm>
        </p:grpSpPr>
        <p:grpSp>
          <p:nvGrpSpPr>
            <p:cNvPr id="28679" name="Group 7">
              <a:extLst>
                <a:ext uri="{FF2B5EF4-FFF2-40B4-BE49-F238E27FC236}">
                  <a16:creationId xmlns:a16="http://schemas.microsoft.com/office/drawing/2014/main" id="{6FB4F26E-873F-44BB-BA2F-F054ABC24401}"/>
                </a:ext>
              </a:extLst>
            </p:cNvPr>
            <p:cNvGrpSpPr>
              <a:grpSpLocks/>
            </p:cNvGrpSpPr>
            <p:nvPr/>
          </p:nvGrpSpPr>
          <p:grpSpPr bwMode="auto">
            <a:xfrm>
              <a:off x="222" y="2557"/>
              <a:ext cx="5202" cy="1763"/>
              <a:chOff x="222" y="2557"/>
              <a:chExt cx="5202" cy="1763"/>
            </a:xfrm>
          </p:grpSpPr>
          <p:pic>
            <p:nvPicPr>
              <p:cNvPr id="28681" name="Picture 8">
                <a:extLst>
                  <a:ext uri="{FF2B5EF4-FFF2-40B4-BE49-F238E27FC236}">
                    <a16:creationId xmlns:a16="http://schemas.microsoft.com/office/drawing/2014/main" id="{D65DBECE-3937-493D-9363-1E8DD3F26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 y="2688"/>
                <a:ext cx="83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9">
                <a:extLst>
                  <a:ext uri="{FF2B5EF4-FFF2-40B4-BE49-F238E27FC236}">
                    <a16:creationId xmlns:a16="http://schemas.microsoft.com/office/drawing/2014/main" id="{9FCC8B6C-7240-4FBA-B515-120618E02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2557"/>
                <a:ext cx="3312" cy="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Group 10">
                <a:extLst>
                  <a:ext uri="{FF2B5EF4-FFF2-40B4-BE49-F238E27FC236}">
                    <a16:creationId xmlns:a16="http://schemas.microsoft.com/office/drawing/2014/main" id="{EB7FEB7A-48FA-4847-9519-F91E300D4308}"/>
                  </a:ext>
                </a:extLst>
              </p:cNvPr>
              <p:cNvGrpSpPr>
                <a:grpSpLocks/>
              </p:cNvGrpSpPr>
              <p:nvPr/>
            </p:nvGrpSpPr>
            <p:grpSpPr bwMode="auto">
              <a:xfrm>
                <a:off x="4915" y="2784"/>
                <a:ext cx="509" cy="1298"/>
                <a:chOff x="4895" y="2841"/>
                <a:chExt cx="509" cy="1298"/>
              </a:xfrm>
            </p:grpSpPr>
            <p:sp>
              <p:nvSpPr>
                <p:cNvPr id="28684" name="Freeform 11">
                  <a:extLst>
                    <a:ext uri="{FF2B5EF4-FFF2-40B4-BE49-F238E27FC236}">
                      <a16:creationId xmlns:a16="http://schemas.microsoft.com/office/drawing/2014/main" id="{065B128C-3183-448A-9F1A-63D451136CCA}"/>
                    </a:ext>
                  </a:extLst>
                </p:cNvPr>
                <p:cNvSpPr>
                  <a:spLocks/>
                </p:cNvSpPr>
                <p:nvPr/>
              </p:nvSpPr>
              <p:spPr bwMode="auto">
                <a:xfrm>
                  <a:off x="5081" y="2841"/>
                  <a:ext cx="68" cy="32"/>
                </a:xfrm>
                <a:custGeom>
                  <a:avLst/>
                  <a:gdLst>
                    <a:gd name="T0" fmla="*/ 16 w 137"/>
                    <a:gd name="T1" fmla="*/ 32 h 65"/>
                    <a:gd name="T2" fmla="*/ 16 w 137"/>
                    <a:gd name="T3" fmla="*/ 32 h 65"/>
                    <a:gd name="T4" fmla="*/ 16 w 137"/>
                    <a:gd name="T5" fmla="*/ 31 h 65"/>
                    <a:gd name="T6" fmla="*/ 18 w 137"/>
                    <a:gd name="T7" fmla="*/ 29 h 65"/>
                    <a:gd name="T8" fmla="*/ 22 w 137"/>
                    <a:gd name="T9" fmla="*/ 25 h 65"/>
                    <a:gd name="T10" fmla="*/ 29 w 137"/>
                    <a:gd name="T11" fmla="*/ 22 h 65"/>
                    <a:gd name="T12" fmla="*/ 36 w 137"/>
                    <a:gd name="T13" fmla="*/ 20 h 65"/>
                    <a:gd name="T14" fmla="*/ 46 w 137"/>
                    <a:gd name="T15" fmla="*/ 17 h 65"/>
                    <a:gd name="T16" fmla="*/ 56 w 137"/>
                    <a:gd name="T17" fmla="*/ 16 h 65"/>
                    <a:gd name="T18" fmla="*/ 68 w 137"/>
                    <a:gd name="T19" fmla="*/ 16 h 65"/>
                    <a:gd name="T20" fmla="*/ 68 w 137"/>
                    <a:gd name="T21" fmla="*/ 0 h 65"/>
                    <a:gd name="T22" fmla="*/ 56 w 137"/>
                    <a:gd name="T23" fmla="*/ 1 h 65"/>
                    <a:gd name="T24" fmla="*/ 44 w 137"/>
                    <a:gd name="T25" fmla="*/ 2 h 65"/>
                    <a:gd name="T26" fmla="*/ 33 w 137"/>
                    <a:gd name="T27" fmla="*/ 5 h 65"/>
                    <a:gd name="T28" fmla="*/ 23 w 137"/>
                    <a:gd name="T29" fmla="*/ 8 h 65"/>
                    <a:gd name="T30" fmla="*/ 14 w 137"/>
                    <a:gd name="T31" fmla="*/ 13 h 65"/>
                    <a:gd name="T32" fmla="*/ 7 w 137"/>
                    <a:gd name="T33" fmla="*/ 17 h 65"/>
                    <a:gd name="T34" fmla="*/ 2 w 137"/>
                    <a:gd name="T35" fmla="*/ 24 h 65"/>
                    <a:gd name="T36" fmla="*/ 0 w 137"/>
                    <a:gd name="T37" fmla="*/ 32 h 65"/>
                    <a:gd name="T38" fmla="*/ 0 w 137"/>
                    <a:gd name="T39" fmla="*/ 32 h 65"/>
                    <a:gd name="T40" fmla="*/ 16 w 137"/>
                    <a:gd name="T41" fmla="*/ 32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65">
                      <a:moveTo>
                        <a:pt x="33" y="65"/>
                      </a:moveTo>
                      <a:lnTo>
                        <a:pt x="33" y="65"/>
                      </a:lnTo>
                      <a:lnTo>
                        <a:pt x="33" y="63"/>
                      </a:lnTo>
                      <a:lnTo>
                        <a:pt x="36" y="58"/>
                      </a:lnTo>
                      <a:lnTo>
                        <a:pt x="45" y="51"/>
                      </a:lnTo>
                      <a:lnTo>
                        <a:pt x="58" y="44"/>
                      </a:lnTo>
                      <a:lnTo>
                        <a:pt x="73" y="40"/>
                      </a:lnTo>
                      <a:lnTo>
                        <a:pt x="93" y="35"/>
                      </a:lnTo>
                      <a:lnTo>
                        <a:pt x="113" y="33"/>
                      </a:lnTo>
                      <a:lnTo>
                        <a:pt x="137" y="33"/>
                      </a:lnTo>
                      <a:lnTo>
                        <a:pt x="137" y="0"/>
                      </a:lnTo>
                      <a:lnTo>
                        <a:pt x="113" y="3"/>
                      </a:lnTo>
                      <a:lnTo>
                        <a:pt x="88" y="5"/>
                      </a:lnTo>
                      <a:lnTo>
                        <a:pt x="66" y="10"/>
                      </a:lnTo>
                      <a:lnTo>
                        <a:pt x="47" y="17"/>
                      </a:lnTo>
                      <a:lnTo>
                        <a:pt x="29" y="26"/>
                      </a:lnTo>
                      <a:lnTo>
                        <a:pt x="15" y="35"/>
                      </a:lnTo>
                      <a:lnTo>
                        <a:pt x="5" y="49"/>
                      </a:lnTo>
                      <a:lnTo>
                        <a:pt x="0" y="65"/>
                      </a:lnTo>
                      <a:lnTo>
                        <a:pt x="33" y="65"/>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5" name="Freeform 12">
                  <a:extLst>
                    <a:ext uri="{FF2B5EF4-FFF2-40B4-BE49-F238E27FC236}">
                      <a16:creationId xmlns:a16="http://schemas.microsoft.com/office/drawing/2014/main" id="{011C61AF-94EF-4206-A03E-01F63FD0B684}"/>
                    </a:ext>
                  </a:extLst>
                </p:cNvPr>
                <p:cNvSpPr>
                  <a:spLocks/>
                </p:cNvSpPr>
                <p:nvPr/>
              </p:nvSpPr>
              <p:spPr bwMode="auto">
                <a:xfrm>
                  <a:off x="5081" y="2873"/>
                  <a:ext cx="68" cy="33"/>
                </a:xfrm>
                <a:custGeom>
                  <a:avLst/>
                  <a:gdLst>
                    <a:gd name="T0" fmla="*/ 68 w 137"/>
                    <a:gd name="T1" fmla="*/ 17 h 66"/>
                    <a:gd name="T2" fmla="*/ 68 w 137"/>
                    <a:gd name="T3" fmla="*/ 17 h 66"/>
                    <a:gd name="T4" fmla="*/ 56 w 137"/>
                    <a:gd name="T5" fmla="*/ 17 h 66"/>
                    <a:gd name="T6" fmla="*/ 46 w 137"/>
                    <a:gd name="T7" fmla="*/ 16 h 66"/>
                    <a:gd name="T8" fmla="*/ 37 w 137"/>
                    <a:gd name="T9" fmla="*/ 14 h 66"/>
                    <a:gd name="T10" fmla="*/ 29 w 137"/>
                    <a:gd name="T11" fmla="*/ 11 h 66"/>
                    <a:gd name="T12" fmla="*/ 22 w 137"/>
                    <a:gd name="T13" fmla="*/ 7 h 66"/>
                    <a:gd name="T14" fmla="*/ 18 w 137"/>
                    <a:gd name="T15" fmla="*/ 4 h 66"/>
                    <a:gd name="T16" fmla="*/ 16 w 137"/>
                    <a:gd name="T17" fmla="*/ 3 h 66"/>
                    <a:gd name="T18" fmla="*/ 16 w 137"/>
                    <a:gd name="T19" fmla="*/ 0 h 66"/>
                    <a:gd name="T20" fmla="*/ 0 w 137"/>
                    <a:gd name="T21" fmla="*/ 0 h 66"/>
                    <a:gd name="T22" fmla="*/ 2 w 137"/>
                    <a:gd name="T23" fmla="*/ 8 h 66"/>
                    <a:gd name="T24" fmla="*/ 7 w 137"/>
                    <a:gd name="T25" fmla="*/ 16 h 66"/>
                    <a:gd name="T26" fmla="*/ 15 w 137"/>
                    <a:gd name="T27" fmla="*/ 21 h 66"/>
                    <a:gd name="T28" fmla="*/ 23 w 137"/>
                    <a:gd name="T29" fmla="*/ 24 h 66"/>
                    <a:gd name="T30" fmla="*/ 32 w 137"/>
                    <a:gd name="T31" fmla="*/ 28 h 66"/>
                    <a:gd name="T32" fmla="*/ 44 w 137"/>
                    <a:gd name="T33" fmla="*/ 31 h 66"/>
                    <a:gd name="T34" fmla="*/ 56 w 137"/>
                    <a:gd name="T35" fmla="*/ 32 h 66"/>
                    <a:gd name="T36" fmla="*/ 68 w 137"/>
                    <a:gd name="T37" fmla="*/ 33 h 66"/>
                    <a:gd name="T38" fmla="*/ 68 w 137"/>
                    <a:gd name="T39" fmla="*/ 33 h 66"/>
                    <a:gd name="T40" fmla="*/ 68 w 137"/>
                    <a:gd name="T41" fmla="*/ 17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66">
                      <a:moveTo>
                        <a:pt x="137" y="33"/>
                      </a:moveTo>
                      <a:lnTo>
                        <a:pt x="137" y="33"/>
                      </a:lnTo>
                      <a:lnTo>
                        <a:pt x="113" y="33"/>
                      </a:lnTo>
                      <a:lnTo>
                        <a:pt x="93" y="31"/>
                      </a:lnTo>
                      <a:lnTo>
                        <a:pt x="74" y="27"/>
                      </a:lnTo>
                      <a:lnTo>
                        <a:pt x="58" y="21"/>
                      </a:lnTo>
                      <a:lnTo>
                        <a:pt x="44" y="14"/>
                      </a:lnTo>
                      <a:lnTo>
                        <a:pt x="36" y="8"/>
                      </a:lnTo>
                      <a:lnTo>
                        <a:pt x="33" y="5"/>
                      </a:lnTo>
                      <a:lnTo>
                        <a:pt x="33" y="0"/>
                      </a:lnTo>
                      <a:lnTo>
                        <a:pt x="0" y="0"/>
                      </a:lnTo>
                      <a:lnTo>
                        <a:pt x="5" y="16"/>
                      </a:lnTo>
                      <a:lnTo>
                        <a:pt x="15" y="31"/>
                      </a:lnTo>
                      <a:lnTo>
                        <a:pt x="30" y="41"/>
                      </a:lnTo>
                      <a:lnTo>
                        <a:pt x="47" y="48"/>
                      </a:lnTo>
                      <a:lnTo>
                        <a:pt x="65" y="56"/>
                      </a:lnTo>
                      <a:lnTo>
                        <a:pt x="88" y="61"/>
                      </a:lnTo>
                      <a:lnTo>
                        <a:pt x="113" y="63"/>
                      </a:lnTo>
                      <a:lnTo>
                        <a:pt x="137" y="66"/>
                      </a:lnTo>
                      <a:lnTo>
                        <a:pt x="137"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6" name="Freeform 13">
                  <a:extLst>
                    <a:ext uri="{FF2B5EF4-FFF2-40B4-BE49-F238E27FC236}">
                      <a16:creationId xmlns:a16="http://schemas.microsoft.com/office/drawing/2014/main" id="{AB36D15F-6132-4D92-AB0C-DF3CCE64AA44}"/>
                    </a:ext>
                  </a:extLst>
                </p:cNvPr>
                <p:cNvSpPr>
                  <a:spLocks/>
                </p:cNvSpPr>
                <p:nvPr/>
              </p:nvSpPr>
              <p:spPr bwMode="auto">
                <a:xfrm>
                  <a:off x="5149" y="2873"/>
                  <a:ext cx="69" cy="33"/>
                </a:xfrm>
                <a:custGeom>
                  <a:avLst/>
                  <a:gdLst>
                    <a:gd name="T0" fmla="*/ 53 w 138"/>
                    <a:gd name="T1" fmla="*/ 0 h 66"/>
                    <a:gd name="T2" fmla="*/ 53 w 138"/>
                    <a:gd name="T3" fmla="*/ 0 h 66"/>
                    <a:gd name="T4" fmla="*/ 53 w 138"/>
                    <a:gd name="T5" fmla="*/ 3 h 66"/>
                    <a:gd name="T6" fmla="*/ 51 w 138"/>
                    <a:gd name="T7" fmla="*/ 4 h 66"/>
                    <a:gd name="T8" fmla="*/ 47 w 138"/>
                    <a:gd name="T9" fmla="*/ 7 h 66"/>
                    <a:gd name="T10" fmla="*/ 40 w 138"/>
                    <a:gd name="T11" fmla="*/ 11 h 66"/>
                    <a:gd name="T12" fmla="*/ 32 w 138"/>
                    <a:gd name="T13" fmla="*/ 14 h 66"/>
                    <a:gd name="T14" fmla="*/ 23 w 138"/>
                    <a:gd name="T15" fmla="*/ 16 h 66"/>
                    <a:gd name="T16" fmla="*/ 13 w 138"/>
                    <a:gd name="T17" fmla="*/ 17 h 66"/>
                    <a:gd name="T18" fmla="*/ 0 w 138"/>
                    <a:gd name="T19" fmla="*/ 17 h 66"/>
                    <a:gd name="T20" fmla="*/ 0 w 138"/>
                    <a:gd name="T21" fmla="*/ 33 h 66"/>
                    <a:gd name="T22" fmla="*/ 13 w 138"/>
                    <a:gd name="T23" fmla="*/ 32 h 66"/>
                    <a:gd name="T24" fmla="*/ 25 w 138"/>
                    <a:gd name="T25" fmla="*/ 31 h 66"/>
                    <a:gd name="T26" fmla="*/ 37 w 138"/>
                    <a:gd name="T27" fmla="*/ 28 h 66"/>
                    <a:gd name="T28" fmla="*/ 46 w 138"/>
                    <a:gd name="T29" fmla="*/ 24 h 66"/>
                    <a:gd name="T30" fmla="*/ 54 w 138"/>
                    <a:gd name="T31" fmla="*/ 21 h 66"/>
                    <a:gd name="T32" fmla="*/ 62 w 138"/>
                    <a:gd name="T33" fmla="*/ 16 h 66"/>
                    <a:gd name="T34" fmla="*/ 67 w 138"/>
                    <a:gd name="T35" fmla="*/ 8 h 66"/>
                    <a:gd name="T36" fmla="*/ 69 w 138"/>
                    <a:gd name="T37" fmla="*/ 0 h 66"/>
                    <a:gd name="T38" fmla="*/ 69 w 138"/>
                    <a:gd name="T39" fmla="*/ 0 h 66"/>
                    <a:gd name="T40" fmla="*/ 53 w 138"/>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66">
                      <a:moveTo>
                        <a:pt x="105" y="0"/>
                      </a:moveTo>
                      <a:lnTo>
                        <a:pt x="105" y="0"/>
                      </a:lnTo>
                      <a:lnTo>
                        <a:pt x="105" y="5"/>
                      </a:lnTo>
                      <a:lnTo>
                        <a:pt x="102" y="8"/>
                      </a:lnTo>
                      <a:lnTo>
                        <a:pt x="94" y="14"/>
                      </a:lnTo>
                      <a:lnTo>
                        <a:pt x="80" y="21"/>
                      </a:lnTo>
                      <a:lnTo>
                        <a:pt x="64" y="27"/>
                      </a:lnTo>
                      <a:lnTo>
                        <a:pt x="45" y="31"/>
                      </a:lnTo>
                      <a:lnTo>
                        <a:pt x="25" y="33"/>
                      </a:lnTo>
                      <a:lnTo>
                        <a:pt x="0" y="33"/>
                      </a:lnTo>
                      <a:lnTo>
                        <a:pt x="0" y="66"/>
                      </a:lnTo>
                      <a:lnTo>
                        <a:pt x="25" y="63"/>
                      </a:lnTo>
                      <a:lnTo>
                        <a:pt x="50" y="61"/>
                      </a:lnTo>
                      <a:lnTo>
                        <a:pt x="73" y="56"/>
                      </a:lnTo>
                      <a:lnTo>
                        <a:pt x="91" y="48"/>
                      </a:lnTo>
                      <a:lnTo>
                        <a:pt x="108" y="41"/>
                      </a:lnTo>
                      <a:lnTo>
                        <a:pt x="123" y="31"/>
                      </a:lnTo>
                      <a:lnTo>
                        <a:pt x="133" y="16"/>
                      </a:lnTo>
                      <a:lnTo>
                        <a:pt x="138" y="0"/>
                      </a:lnTo>
                      <a:lnTo>
                        <a:pt x="105"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7" name="Freeform 14">
                  <a:extLst>
                    <a:ext uri="{FF2B5EF4-FFF2-40B4-BE49-F238E27FC236}">
                      <a16:creationId xmlns:a16="http://schemas.microsoft.com/office/drawing/2014/main" id="{746C3FF7-E4A2-43D3-88FA-129E86B4FB9E}"/>
                    </a:ext>
                  </a:extLst>
                </p:cNvPr>
                <p:cNvSpPr>
                  <a:spLocks/>
                </p:cNvSpPr>
                <p:nvPr/>
              </p:nvSpPr>
              <p:spPr bwMode="auto">
                <a:xfrm>
                  <a:off x="5149" y="2841"/>
                  <a:ext cx="69" cy="32"/>
                </a:xfrm>
                <a:custGeom>
                  <a:avLst/>
                  <a:gdLst>
                    <a:gd name="T0" fmla="*/ 0 w 138"/>
                    <a:gd name="T1" fmla="*/ 16 h 65"/>
                    <a:gd name="T2" fmla="*/ 0 w 138"/>
                    <a:gd name="T3" fmla="*/ 16 h 65"/>
                    <a:gd name="T4" fmla="*/ 13 w 138"/>
                    <a:gd name="T5" fmla="*/ 16 h 65"/>
                    <a:gd name="T6" fmla="*/ 23 w 138"/>
                    <a:gd name="T7" fmla="*/ 17 h 65"/>
                    <a:gd name="T8" fmla="*/ 33 w 138"/>
                    <a:gd name="T9" fmla="*/ 20 h 65"/>
                    <a:gd name="T10" fmla="*/ 40 w 138"/>
                    <a:gd name="T11" fmla="*/ 22 h 65"/>
                    <a:gd name="T12" fmla="*/ 47 w 138"/>
                    <a:gd name="T13" fmla="*/ 25 h 65"/>
                    <a:gd name="T14" fmla="*/ 51 w 138"/>
                    <a:gd name="T15" fmla="*/ 29 h 65"/>
                    <a:gd name="T16" fmla="*/ 53 w 138"/>
                    <a:gd name="T17" fmla="*/ 31 h 65"/>
                    <a:gd name="T18" fmla="*/ 53 w 138"/>
                    <a:gd name="T19" fmla="*/ 32 h 65"/>
                    <a:gd name="T20" fmla="*/ 69 w 138"/>
                    <a:gd name="T21" fmla="*/ 32 h 65"/>
                    <a:gd name="T22" fmla="*/ 67 w 138"/>
                    <a:gd name="T23" fmla="*/ 24 h 65"/>
                    <a:gd name="T24" fmla="*/ 62 w 138"/>
                    <a:gd name="T25" fmla="*/ 17 h 65"/>
                    <a:gd name="T26" fmla="*/ 55 w 138"/>
                    <a:gd name="T27" fmla="*/ 13 h 65"/>
                    <a:gd name="T28" fmla="*/ 46 w 138"/>
                    <a:gd name="T29" fmla="*/ 8 h 65"/>
                    <a:gd name="T30" fmla="*/ 36 w 138"/>
                    <a:gd name="T31" fmla="*/ 5 h 65"/>
                    <a:gd name="T32" fmla="*/ 25 w 138"/>
                    <a:gd name="T33" fmla="*/ 2 h 65"/>
                    <a:gd name="T34" fmla="*/ 13 w 138"/>
                    <a:gd name="T35" fmla="*/ 1 h 65"/>
                    <a:gd name="T36" fmla="*/ 0 w 138"/>
                    <a:gd name="T37" fmla="*/ 0 h 65"/>
                    <a:gd name="T38" fmla="*/ 0 w 138"/>
                    <a:gd name="T39" fmla="*/ 0 h 65"/>
                    <a:gd name="T40" fmla="*/ 0 w 138"/>
                    <a:gd name="T41" fmla="*/ 16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65">
                      <a:moveTo>
                        <a:pt x="0" y="33"/>
                      </a:moveTo>
                      <a:lnTo>
                        <a:pt x="0" y="33"/>
                      </a:lnTo>
                      <a:lnTo>
                        <a:pt x="25" y="33"/>
                      </a:lnTo>
                      <a:lnTo>
                        <a:pt x="45" y="35"/>
                      </a:lnTo>
                      <a:lnTo>
                        <a:pt x="65" y="40"/>
                      </a:lnTo>
                      <a:lnTo>
                        <a:pt x="80" y="44"/>
                      </a:lnTo>
                      <a:lnTo>
                        <a:pt x="93" y="51"/>
                      </a:lnTo>
                      <a:lnTo>
                        <a:pt x="102" y="58"/>
                      </a:lnTo>
                      <a:lnTo>
                        <a:pt x="105" y="63"/>
                      </a:lnTo>
                      <a:lnTo>
                        <a:pt x="105" y="65"/>
                      </a:lnTo>
                      <a:lnTo>
                        <a:pt x="138" y="65"/>
                      </a:lnTo>
                      <a:lnTo>
                        <a:pt x="133" y="49"/>
                      </a:lnTo>
                      <a:lnTo>
                        <a:pt x="123" y="35"/>
                      </a:lnTo>
                      <a:lnTo>
                        <a:pt x="109" y="26"/>
                      </a:lnTo>
                      <a:lnTo>
                        <a:pt x="91" y="17"/>
                      </a:lnTo>
                      <a:lnTo>
                        <a:pt x="72" y="10"/>
                      </a:lnTo>
                      <a:lnTo>
                        <a:pt x="50" y="5"/>
                      </a:lnTo>
                      <a:lnTo>
                        <a:pt x="25" y="3"/>
                      </a:lnTo>
                      <a:lnTo>
                        <a:pt x="0" y="0"/>
                      </a:lnTo>
                      <a:lnTo>
                        <a:pt x="0" y="3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8" name="Freeform 15">
                  <a:extLst>
                    <a:ext uri="{FF2B5EF4-FFF2-40B4-BE49-F238E27FC236}">
                      <a16:creationId xmlns:a16="http://schemas.microsoft.com/office/drawing/2014/main" id="{A5D7BA04-B89F-44EF-AE0B-D62FFABB36ED}"/>
                    </a:ext>
                  </a:extLst>
                </p:cNvPr>
                <p:cNvSpPr>
                  <a:spLocks/>
                </p:cNvSpPr>
                <p:nvPr/>
              </p:nvSpPr>
              <p:spPr bwMode="auto">
                <a:xfrm>
                  <a:off x="5149" y="4026"/>
                  <a:ext cx="118" cy="113"/>
                </a:xfrm>
                <a:custGeom>
                  <a:avLst/>
                  <a:gdLst>
                    <a:gd name="T0" fmla="*/ 117 w 235"/>
                    <a:gd name="T1" fmla="*/ 11 h 227"/>
                    <a:gd name="T2" fmla="*/ 104 w 235"/>
                    <a:gd name="T3" fmla="*/ 11 h 227"/>
                    <a:gd name="T4" fmla="*/ 96 w 235"/>
                    <a:gd name="T5" fmla="*/ 26 h 227"/>
                    <a:gd name="T6" fmla="*/ 89 w 235"/>
                    <a:gd name="T7" fmla="*/ 39 h 227"/>
                    <a:gd name="T8" fmla="*/ 81 w 235"/>
                    <a:gd name="T9" fmla="*/ 50 h 227"/>
                    <a:gd name="T10" fmla="*/ 74 w 235"/>
                    <a:gd name="T11" fmla="*/ 60 h 227"/>
                    <a:gd name="T12" fmla="*/ 66 w 235"/>
                    <a:gd name="T13" fmla="*/ 68 h 227"/>
                    <a:gd name="T14" fmla="*/ 60 w 235"/>
                    <a:gd name="T15" fmla="*/ 75 h 227"/>
                    <a:gd name="T16" fmla="*/ 53 w 235"/>
                    <a:gd name="T17" fmla="*/ 81 h 227"/>
                    <a:gd name="T18" fmla="*/ 47 w 235"/>
                    <a:gd name="T19" fmla="*/ 85 h 227"/>
                    <a:gd name="T20" fmla="*/ 41 w 235"/>
                    <a:gd name="T21" fmla="*/ 89 h 227"/>
                    <a:gd name="T22" fmla="*/ 35 w 235"/>
                    <a:gd name="T23" fmla="*/ 92 h 227"/>
                    <a:gd name="T24" fmla="*/ 29 w 235"/>
                    <a:gd name="T25" fmla="*/ 93 h 227"/>
                    <a:gd name="T26" fmla="*/ 24 w 235"/>
                    <a:gd name="T27" fmla="*/ 95 h 227"/>
                    <a:gd name="T28" fmla="*/ 18 w 235"/>
                    <a:gd name="T29" fmla="*/ 96 h 227"/>
                    <a:gd name="T30" fmla="*/ 12 w 235"/>
                    <a:gd name="T31" fmla="*/ 97 h 227"/>
                    <a:gd name="T32" fmla="*/ 7 w 235"/>
                    <a:gd name="T33" fmla="*/ 97 h 227"/>
                    <a:gd name="T34" fmla="*/ 0 w 235"/>
                    <a:gd name="T35" fmla="*/ 97 h 227"/>
                    <a:gd name="T36" fmla="*/ 0 w 235"/>
                    <a:gd name="T37" fmla="*/ 113 h 227"/>
                    <a:gd name="T38" fmla="*/ 7 w 235"/>
                    <a:gd name="T39" fmla="*/ 113 h 227"/>
                    <a:gd name="T40" fmla="*/ 13 w 235"/>
                    <a:gd name="T41" fmla="*/ 112 h 227"/>
                    <a:gd name="T42" fmla="*/ 20 w 235"/>
                    <a:gd name="T43" fmla="*/ 111 h 227"/>
                    <a:gd name="T44" fmla="*/ 27 w 235"/>
                    <a:gd name="T45" fmla="*/ 110 h 227"/>
                    <a:gd name="T46" fmla="*/ 34 w 235"/>
                    <a:gd name="T47" fmla="*/ 108 h 227"/>
                    <a:gd name="T48" fmla="*/ 41 w 235"/>
                    <a:gd name="T49" fmla="*/ 106 h 227"/>
                    <a:gd name="T50" fmla="*/ 48 w 235"/>
                    <a:gd name="T51" fmla="*/ 103 h 227"/>
                    <a:gd name="T52" fmla="*/ 55 w 235"/>
                    <a:gd name="T53" fmla="*/ 98 h 227"/>
                    <a:gd name="T54" fmla="*/ 63 w 235"/>
                    <a:gd name="T55" fmla="*/ 92 h 227"/>
                    <a:gd name="T56" fmla="*/ 70 w 235"/>
                    <a:gd name="T57" fmla="*/ 87 h 227"/>
                    <a:gd name="T58" fmla="*/ 78 w 235"/>
                    <a:gd name="T59" fmla="*/ 78 h 227"/>
                    <a:gd name="T60" fmla="*/ 85 w 235"/>
                    <a:gd name="T61" fmla="*/ 69 h 227"/>
                    <a:gd name="T62" fmla="*/ 93 w 235"/>
                    <a:gd name="T63" fmla="*/ 59 h 227"/>
                    <a:gd name="T64" fmla="*/ 101 w 235"/>
                    <a:gd name="T65" fmla="*/ 47 h 227"/>
                    <a:gd name="T66" fmla="*/ 110 w 235"/>
                    <a:gd name="T67" fmla="*/ 33 h 227"/>
                    <a:gd name="T68" fmla="*/ 118 w 235"/>
                    <a:gd name="T69" fmla="*/ 18 h 227"/>
                    <a:gd name="T70" fmla="*/ 105 w 235"/>
                    <a:gd name="T71" fmla="*/ 19 h 227"/>
                    <a:gd name="T72" fmla="*/ 117 w 235"/>
                    <a:gd name="T73" fmla="*/ 11 h 227"/>
                    <a:gd name="T74" fmla="*/ 110 w 235"/>
                    <a:gd name="T75" fmla="*/ 0 h 227"/>
                    <a:gd name="T76" fmla="*/ 104 w 235"/>
                    <a:gd name="T77" fmla="*/ 11 h 227"/>
                    <a:gd name="T78" fmla="*/ 117 w 235"/>
                    <a:gd name="T79" fmla="*/ 11 h 2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5" h="227">
                      <a:moveTo>
                        <a:pt x="234" y="22"/>
                      </a:moveTo>
                      <a:lnTo>
                        <a:pt x="208" y="23"/>
                      </a:lnTo>
                      <a:lnTo>
                        <a:pt x="192" y="53"/>
                      </a:lnTo>
                      <a:lnTo>
                        <a:pt x="177" y="78"/>
                      </a:lnTo>
                      <a:lnTo>
                        <a:pt x="161" y="100"/>
                      </a:lnTo>
                      <a:lnTo>
                        <a:pt x="147" y="121"/>
                      </a:lnTo>
                      <a:lnTo>
                        <a:pt x="132" y="137"/>
                      </a:lnTo>
                      <a:lnTo>
                        <a:pt x="119" y="151"/>
                      </a:lnTo>
                      <a:lnTo>
                        <a:pt x="106" y="162"/>
                      </a:lnTo>
                      <a:lnTo>
                        <a:pt x="94" y="171"/>
                      </a:lnTo>
                      <a:lnTo>
                        <a:pt x="81" y="178"/>
                      </a:lnTo>
                      <a:lnTo>
                        <a:pt x="70" y="184"/>
                      </a:lnTo>
                      <a:lnTo>
                        <a:pt x="58" y="187"/>
                      </a:lnTo>
                      <a:lnTo>
                        <a:pt x="47" y="191"/>
                      </a:lnTo>
                      <a:lnTo>
                        <a:pt x="36" y="193"/>
                      </a:lnTo>
                      <a:lnTo>
                        <a:pt x="24" y="194"/>
                      </a:lnTo>
                      <a:lnTo>
                        <a:pt x="13" y="194"/>
                      </a:lnTo>
                      <a:lnTo>
                        <a:pt x="0" y="194"/>
                      </a:lnTo>
                      <a:lnTo>
                        <a:pt x="0" y="227"/>
                      </a:lnTo>
                      <a:lnTo>
                        <a:pt x="13" y="227"/>
                      </a:lnTo>
                      <a:lnTo>
                        <a:pt x="26" y="224"/>
                      </a:lnTo>
                      <a:lnTo>
                        <a:pt x="39" y="223"/>
                      </a:lnTo>
                      <a:lnTo>
                        <a:pt x="53" y="221"/>
                      </a:lnTo>
                      <a:lnTo>
                        <a:pt x="67" y="217"/>
                      </a:lnTo>
                      <a:lnTo>
                        <a:pt x="81" y="212"/>
                      </a:lnTo>
                      <a:lnTo>
                        <a:pt x="95" y="206"/>
                      </a:lnTo>
                      <a:lnTo>
                        <a:pt x="110" y="197"/>
                      </a:lnTo>
                      <a:lnTo>
                        <a:pt x="125" y="185"/>
                      </a:lnTo>
                      <a:lnTo>
                        <a:pt x="140" y="174"/>
                      </a:lnTo>
                      <a:lnTo>
                        <a:pt x="155" y="157"/>
                      </a:lnTo>
                      <a:lnTo>
                        <a:pt x="170" y="139"/>
                      </a:lnTo>
                      <a:lnTo>
                        <a:pt x="186" y="118"/>
                      </a:lnTo>
                      <a:lnTo>
                        <a:pt x="202" y="94"/>
                      </a:lnTo>
                      <a:lnTo>
                        <a:pt x="219" y="66"/>
                      </a:lnTo>
                      <a:lnTo>
                        <a:pt x="235" y="37"/>
                      </a:lnTo>
                      <a:lnTo>
                        <a:pt x="209" y="38"/>
                      </a:lnTo>
                      <a:lnTo>
                        <a:pt x="234" y="22"/>
                      </a:lnTo>
                      <a:lnTo>
                        <a:pt x="220" y="0"/>
                      </a:lnTo>
                      <a:lnTo>
                        <a:pt x="208" y="23"/>
                      </a:lnTo>
                      <a:lnTo>
                        <a:pt x="234" y="2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9" name="Freeform 16">
                  <a:extLst>
                    <a:ext uri="{FF2B5EF4-FFF2-40B4-BE49-F238E27FC236}">
                      <a16:creationId xmlns:a16="http://schemas.microsoft.com/office/drawing/2014/main" id="{EF48D801-E2D8-4122-A871-B835EBAD4A5B}"/>
                    </a:ext>
                  </a:extLst>
                </p:cNvPr>
                <p:cNvSpPr>
                  <a:spLocks/>
                </p:cNvSpPr>
                <p:nvPr/>
              </p:nvSpPr>
              <p:spPr bwMode="auto">
                <a:xfrm>
                  <a:off x="5253" y="4037"/>
                  <a:ext cx="71" cy="64"/>
                </a:xfrm>
                <a:custGeom>
                  <a:avLst/>
                  <a:gdLst>
                    <a:gd name="T0" fmla="*/ 70 w 142"/>
                    <a:gd name="T1" fmla="*/ 49 h 129"/>
                    <a:gd name="T2" fmla="*/ 70 w 142"/>
                    <a:gd name="T3" fmla="*/ 49 h 129"/>
                    <a:gd name="T4" fmla="*/ 61 w 142"/>
                    <a:gd name="T5" fmla="*/ 48 h 129"/>
                    <a:gd name="T6" fmla="*/ 52 w 142"/>
                    <a:gd name="T7" fmla="*/ 46 h 129"/>
                    <a:gd name="T8" fmla="*/ 45 w 142"/>
                    <a:gd name="T9" fmla="*/ 41 h 129"/>
                    <a:gd name="T10" fmla="*/ 38 w 142"/>
                    <a:gd name="T11" fmla="*/ 35 h 129"/>
                    <a:gd name="T12" fmla="*/ 32 w 142"/>
                    <a:gd name="T13" fmla="*/ 27 h 129"/>
                    <a:gd name="T14" fmla="*/ 25 w 142"/>
                    <a:gd name="T15" fmla="*/ 18 h 129"/>
                    <a:gd name="T16" fmla="*/ 19 w 142"/>
                    <a:gd name="T17" fmla="*/ 9 h 129"/>
                    <a:gd name="T18" fmla="*/ 13 w 142"/>
                    <a:gd name="T19" fmla="*/ 0 h 129"/>
                    <a:gd name="T20" fmla="*/ 0 w 142"/>
                    <a:gd name="T21" fmla="*/ 8 h 129"/>
                    <a:gd name="T22" fmla="*/ 7 w 142"/>
                    <a:gd name="T23" fmla="*/ 17 h 129"/>
                    <a:gd name="T24" fmla="*/ 12 w 142"/>
                    <a:gd name="T25" fmla="*/ 26 h 129"/>
                    <a:gd name="T26" fmla="*/ 19 w 142"/>
                    <a:gd name="T27" fmla="*/ 36 h 129"/>
                    <a:gd name="T28" fmla="*/ 27 w 142"/>
                    <a:gd name="T29" fmla="*/ 45 h 129"/>
                    <a:gd name="T30" fmla="*/ 36 w 142"/>
                    <a:gd name="T31" fmla="*/ 54 h 129"/>
                    <a:gd name="T32" fmla="*/ 46 w 142"/>
                    <a:gd name="T33" fmla="*/ 59 h 129"/>
                    <a:gd name="T34" fmla="*/ 58 w 142"/>
                    <a:gd name="T35" fmla="*/ 63 h 129"/>
                    <a:gd name="T36" fmla="*/ 71 w 142"/>
                    <a:gd name="T37" fmla="*/ 64 h 129"/>
                    <a:gd name="T38" fmla="*/ 70 w 142"/>
                    <a:gd name="T39" fmla="*/ 64 h 129"/>
                    <a:gd name="T40" fmla="*/ 70 w 142"/>
                    <a:gd name="T41" fmla="*/ 49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2" h="129">
                      <a:moveTo>
                        <a:pt x="140" y="99"/>
                      </a:moveTo>
                      <a:lnTo>
                        <a:pt x="139" y="99"/>
                      </a:lnTo>
                      <a:lnTo>
                        <a:pt x="121" y="97"/>
                      </a:lnTo>
                      <a:lnTo>
                        <a:pt x="104" y="92"/>
                      </a:lnTo>
                      <a:lnTo>
                        <a:pt x="90" y="82"/>
                      </a:lnTo>
                      <a:lnTo>
                        <a:pt x="76" y="70"/>
                      </a:lnTo>
                      <a:lnTo>
                        <a:pt x="63" y="54"/>
                      </a:lnTo>
                      <a:lnTo>
                        <a:pt x="49" y="36"/>
                      </a:lnTo>
                      <a:lnTo>
                        <a:pt x="38" y="18"/>
                      </a:lnTo>
                      <a:lnTo>
                        <a:pt x="25" y="0"/>
                      </a:lnTo>
                      <a:lnTo>
                        <a:pt x="0" y="16"/>
                      </a:lnTo>
                      <a:lnTo>
                        <a:pt x="13" y="34"/>
                      </a:lnTo>
                      <a:lnTo>
                        <a:pt x="24" y="53"/>
                      </a:lnTo>
                      <a:lnTo>
                        <a:pt x="38" y="72"/>
                      </a:lnTo>
                      <a:lnTo>
                        <a:pt x="53" y="91"/>
                      </a:lnTo>
                      <a:lnTo>
                        <a:pt x="71" y="108"/>
                      </a:lnTo>
                      <a:lnTo>
                        <a:pt x="92" y="119"/>
                      </a:lnTo>
                      <a:lnTo>
                        <a:pt x="116" y="127"/>
                      </a:lnTo>
                      <a:lnTo>
                        <a:pt x="142" y="129"/>
                      </a:lnTo>
                      <a:lnTo>
                        <a:pt x="140" y="129"/>
                      </a:lnTo>
                      <a:lnTo>
                        <a:pt x="140" y="99"/>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0" name="Freeform 17">
                  <a:extLst>
                    <a:ext uri="{FF2B5EF4-FFF2-40B4-BE49-F238E27FC236}">
                      <a16:creationId xmlns:a16="http://schemas.microsoft.com/office/drawing/2014/main" id="{FA673304-991C-48B4-8AA2-FED4A199FF1A}"/>
                    </a:ext>
                  </a:extLst>
                </p:cNvPr>
                <p:cNvSpPr>
                  <a:spLocks/>
                </p:cNvSpPr>
                <p:nvPr/>
              </p:nvSpPr>
              <p:spPr bwMode="auto">
                <a:xfrm>
                  <a:off x="5324" y="3926"/>
                  <a:ext cx="80" cy="175"/>
                </a:xfrm>
                <a:custGeom>
                  <a:avLst/>
                  <a:gdLst>
                    <a:gd name="T0" fmla="*/ 64 w 161"/>
                    <a:gd name="T1" fmla="*/ 0 h 351"/>
                    <a:gd name="T2" fmla="*/ 64 w 161"/>
                    <a:gd name="T3" fmla="*/ 0 h 351"/>
                    <a:gd name="T4" fmla="*/ 63 w 161"/>
                    <a:gd name="T5" fmla="*/ 30 h 351"/>
                    <a:gd name="T6" fmla="*/ 58 w 161"/>
                    <a:gd name="T7" fmla="*/ 59 h 351"/>
                    <a:gd name="T8" fmla="*/ 50 w 161"/>
                    <a:gd name="T9" fmla="*/ 86 h 351"/>
                    <a:gd name="T10" fmla="*/ 41 w 161"/>
                    <a:gd name="T11" fmla="*/ 111 h 351"/>
                    <a:gd name="T12" fmla="*/ 31 w 161"/>
                    <a:gd name="T13" fmla="*/ 131 h 351"/>
                    <a:gd name="T14" fmla="*/ 19 w 161"/>
                    <a:gd name="T15" fmla="*/ 147 h 351"/>
                    <a:gd name="T16" fmla="*/ 8 w 161"/>
                    <a:gd name="T17" fmla="*/ 157 h 351"/>
                    <a:gd name="T18" fmla="*/ 0 w 161"/>
                    <a:gd name="T19" fmla="*/ 160 h 351"/>
                    <a:gd name="T20" fmla="*/ 0 w 161"/>
                    <a:gd name="T21" fmla="*/ 175 h 351"/>
                    <a:gd name="T22" fmla="*/ 16 w 161"/>
                    <a:gd name="T23" fmla="*/ 169 h 351"/>
                    <a:gd name="T24" fmla="*/ 31 w 161"/>
                    <a:gd name="T25" fmla="*/ 157 h 351"/>
                    <a:gd name="T26" fmla="*/ 43 w 161"/>
                    <a:gd name="T27" fmla="*/ 139 h 351"/>
                    <a:gd name="T28" fmla="*/ 55 w 161"/>
                    <a:gd name="T29" fmla="*/ 117 h 351"/>
                    <a:gd name="T30" fmla="*/ 65 w 161"/>
                    <a:gd name="T31" fmla="*/ 91 h 351"/>
                    <a:gd name="T32" fmla="*/ 73 w 161"/>
                    <a:gd name="T33" fmla="*/ 62 h 351"/>
                    <a:gd name="T34" fmla="*/ 78 w 161"/>
                    <a:gd name="T35" fmla="*/ 31 h 351"/>
                    <a:gd name="T36" fmla="*/ 80 w 161"/>
                    <a:gd name="T37" fmla="*/ 0 h 351"/>
                    <a:gd name="T38" fmla="*/ 80 w 161"/>
                    <a:gd name="T39" fmla="*/ 0 h 351"/>
                    <a:gd name="T40" fmla="*/ 64 w 161"/>
                    <a:gd name="T41" fmla="*/ 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351">
                      <a:moveTo>
                        <a:pt x="128" y="0"/>
                      </a:moveTo>
                      <a:lnTo>
                        <a:pt x="128" y="0"/>
                      </a:lnTo>
                      <a:lnTo>
                        <a:pt x="126" y="60"/>
                      </a:lnTo>
                      <a:lnTo>
                        <a:pt x="116" y="119"/>
                      </a:lnTo>
                      <a:lnTo>
                        <a:pt x="101" y="173"/>
                      </a:lnTo>
                      <a:lnTo>
                        <a:pt x="83" y="223"/>
                      </a:lnTo>
                      <a:lnTo>
                        <a:pt x="62" y="263"/>
                      </a:lnTo>
                      <a:lnTo>
                        <a:pt x="38" y="294"/>
                      </a:lnTo>
                      <a:lnTo>
                        <a:pt x="17" y="314"/>
                      </a:lnTo>
                      <a:lnTo>
                        <a:pt x="0" y="321"/>
                      </a:lnTo>
                      <a:lnTo>
                        <a:pt x="0" y="351"/>
                      </a:lnTo>
                      <a:lnTo>
                        <a:pt x="33" y="339"/>
                      </a:lnTo>
                      <a:lnTo>
                        <a:pt x="62" y="315"/>
                      </a:lnTo>
                      <a:lnTo>
                        <a:pt x="87" y="279"/>
                      </a:lnTo>
                      <a:lnTo>
                        <a:pt x="111" y="234"/>
                      </a:lnTo>
                      <a:lnTo>
                        <a:pt x="131" y="182"/>
                      </a:lnTo>
                      <a:lnTo>
                        <a:pt x="146" y="124"/>
                      </a:lnTo>
                      <a:lnTo>
                        <a:pt x="156" y="63"/>
                      </a:lnTo>
                      <a:lnTo>
                        <a:pt x="161" y="0"/>
                      </a:lnTo>
                      <a:lnTo>
                        <a:pt x="128"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1" name="Freeform 18">
                  <a:extLst>
                    <a:ext uri="{FF2B5EF4-FFF2-40B4-BE49-F238E27FC236}">
                      <a16:creationId xmlns:a16="http://schemas.microsoft.com/office/drawing/2014/main" id="{64677F29-5D88-4604-AA01-FAACAC2EBB14}"/>
                    </a:ext>
                  </a:extLst>
                </p:cNvPr>
                <p:cNvSpPr>
                  <a:spLocks/>
                </p:cNvSpPr>
                <p:nvPr/>
              </p:nvSpPr>
              <p:spPr bwMode="auto">
                <a:xfrm>
                  <a:off x="5388" y="3292"/>
                  <a:ext cx="16" cy="634"/>
                </a:xfrm>
                <a:custGeom>
                  <a:avLst/>
                  <a:gdLst>
                    <a:gd name="T0" fmla="*/ 0 w 33"/>
                    <a:gd name="T1" fmla="*/ 0 h 1268"/>
                    <a:gd name="T2" fmla="*/ 0 w 33"/>
                    <a:gd name="T3" fmla="*/ 0 h 1268"/>
                    <a:gd name="T4" fmla="*/ 0 w 33"/>
                    <a:gd name="T5" fmla="*/ 634 h 1268"/>
                    <a:gd name="T6" fmla="*/ 16 w 33"/>
                    <a:gd name="T7" fmla="*/ 634 h 1268"/>
                    <a:gd name="T8" fmla="*/ 16 w 33"/>
                    <a:gd name="T9" fmla="*/ 0 h 1268"/>
                    <a:gd name="T10" fmla="*/ 16 w 33"/>
                    <a:gd name="T11" fmla="*/ 0 h 1268"/>
                    <a:gd name="T12" fmla="*/ 0 w 33"/>
                    <a:gd name="T13" fmla="*/ 0 h 1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268">
                      <a:moveTo>
                        <a:pt x="0" y="0"/>
                      </a:moveTo>
                      <a:lnTo>
                        <a:pt x="0" y="0"/>
                      </a:lnTo>
                      <a:lnTo>
                        <a:pt x="0" y="1268"/>
                      </a:lnTo>
                      <a:lnTo>
                        <a:pt x="33" y="1268"/>
                      </a:lnTo>
                      <a:lnTo>
                        <a:pt x="33" y="0"/>
                      </a:lnTo>
                      <a:lnTo>
                        <a:pt x="0"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2" name="Freeform 19">
                  <a:extLst>
                    <a:ext uri="{FF2B5EF4-FFF2-40B4-BE49-F238E27FC236}">
                      <a16:creationId xmlns:a16="http://schemas.microsoft.com/office/drawing/2014/main" id="{169BE3B0-4708-4B22-A1E5-F63EE126F632}"/>
                    </a:ext>
                  </a:extLst>
                </p:cNvPr>
                <p:cNvSpPr>
                  <a:spLocks/>
                </p:cNvSpPr>
                <p:nvPr/>
              </p:nvSpPr>
              <p:spPr bwMode="auto">
                <a:xfrm>
                  <a:off x="5303" y="3091"/>
                  <a:ext cx="101" cy="201"/>
                </a:xfrm>
                <a:custGeom>
                  <a:avLst/>
                  <a:gdLst>
                    <a:gd name="T0" fmla="*/ 1 w 202"/>
                    <a:gd name="T1" fmla="*/ 12 h 401"/>
                    <a:gd name="T2" fmla="*/ 0 w 202"/>
                    <a:gd name="T3" fmla="*/ 12 h 401"/>
                    <a:gd name="T4" fmla="*/ 21 w 202"/>
                    <a:gd name="T5" fmla="*/ 32 h 401"/>
                    <a:gd name="T6" fmla="*/ 38 w 202"/>
                    <a:gd name="T7" fmla="*/ 54 h 401"/>
                    <a:gd name="T8" fmla="*/ 53 w 202"/>
                    <a:gd name="T9" fmla="*/ 80 h 401"/>
                    <a:gd name="T10" fmla="*/ 65 w 202"/>
                    <a:gd name="T11" fmla="*/ 105 h 401"/>
                    <a:gd name="T12" fmla="*/ 74 w 202"/>
                    <a:gd name="T13" fmla="*/ 131 h 401"/>
                    <a:gd name="T14" fmla="*/ 80 w 202"/>
                    <a:gd name="T15" fmla="*/ 156 h 401"/>
                    <a:gd name="T16" fmla="*/ 84 w 202"/>
                    <a:gd name="T17" fmla="*/ 179 h 401"/>
                    <a:gd name="T18" fmla="*/ 85 w 202"/>
                    <a:gd name="T19" fmla="*/ 201 h 401"/>
                    <a:gd name="T20" fmla="*/ 101 w 202"/>
                    <a:gd name="T21" fmla="*/ 201 h 401"/>
                    <a:gd name="T22" fmla="*/ 99 w 202"/>
                    <a:gd name="T23" fmla="*/ 178 h 401"/>
                    <a:gd name="T24" fmla="*/ 95 w 202"/>
                    <a:gd name="T25" fmla="*/ 153 h 401"/>
                    <a:gd name="T26" fmla="*/ 89 w 202"/>
                    <a:gd name="T27" fmla="*/ 127 h 401"/>
                    <a:gd name="T28" fmla="*/ 79 w 202"/>
                    <a:gd name="T29" fmla="*/ 99 h 401"/>
                    <a:gd name="T30" fmla="*/ 66 w 202"/>
                    <a:gd name="T31" fmla="*/ 73 h 401"/>
                    <a:gd name="T32" fmla="*/ 51 w 202"/>
                    <a:gd name="T33" fmla="*/ 46 h 401"/>
                    <a:gd name="T34" fmla="*/ 33 w 202"/>
                    <a:gd name="T35" fmla="*/ 21 h 401"/>
                    <a:gd name="T36" fmla="*/ 11 w 202"/>
                    <a:gd name="T37" fmla="*/ 0 h 401"/>
                    <a:gd name="T38" fmla="*/ 10 w 202"/>
                    <a:gd name="T39" fmla="*/ 0 h 401"/>
                    <a:gd name="T40" fmla="*/ 1 w 202"/>
                    <a:gd name="T41" fmla="*/ 12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2" h="401">
                      <a:moveTo>
                        <a:pt x="1" y="23"/>
                      </a:moveTo>
                      <a:lnTo>
                        <a:pt x="0" y="23"/>
                      </a:lnTo>
                      <a:lnTo>
                        <a:pt x="41" y="63"/>
                      </a:lnTo>
                      <a:lnTo>
                        <a:pt x="76" y="108"/>
                      </a:lnTo>
                      <a:lnTo>
                        <a:pt x="105" y="159"/>
                      </a:lnTo>
                      <a:lnTo>
                        <a:pt x="129" y="209"/>
                      </a:lnTo>
                      <a:lnTo>
                        <a:pt x="147" y="262"/>
                      </a:lnTo>
                      <a:lnTo>
                        <a:pt x="160" y="311"/>
                      </a:lnTo>
                      <a:lnTo>
                        <a:pt x="168" y="358"/>
                      </a:lnTo>
                      <a:lnTo>
                        <a:pt x="169" y="401"/>
                      </a:lnTo>
                      <a:lnTo>
                        <a:pt x="202" y="401"/>
                      </a:lnTo>
                      <a:lnTo>
                        <a:pt x="198" y="356"/>
                      </a:lnTo>
                      <a:lnTo>
                        <a:pt x="190" y="306"/>
                      </a:lnTo>
                      <a:lnTo>
                        <a:pt x="177" y="253"/>
                      </a:lnTo>
                      <a:lnTo>
                        <a:pt x="157" y="198"/>
                      </a:lnTo>
                      <a:lnTo>
                        <a:pt x="132" y="145"/>
                      </a:lnTo>
                      <a:lnTo>
                        <a:pt x="101" y="92"/>
                      </a:lnTo>
                      <a:lnTo>
                        <a:pt x="65" y="42"/>
                      </a:lnTo>
                      <a:lnTo>
                        <a:pt x="21" y="0"/>
                      </a:lnTo>
                      <a:lnTo>
                        <a:pt x="20" y="0"/>
                      </a:lnTo>
                      <a:lnTo>
                        <a:pt x="1"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3" name="Freeform 20">
                  <a:extLst>
                    <a:ext uri="{FF2B5EF4-FFF2-40B4-BE49-F238E27FC236}">
                      <a16:creationId xmlns:a16="http://schemas.microsoft.com/office/drawing/2014/main" id="{FA7FAC9D-D572-4FA0-A665-B6C7A71A80B4}"/>
                    </a:ext>
                  </a:extLst>
                </p:cNvPr>
                <p:cNvSpPr>
                  <a:spLocks/>
                </p:cNvSpPr>
                <p:nvPr/>
              </p:nvSpPr>
              <p:spPr bwMode="auto">
                <a:xfrm>
                  <a:off x="5223" y="3016"/>
                  <a:ext cx="90" cy="87"/>
                </a:xfrm>
                <a:custGeom>
                  <a:avLst/>
                  <a:gdLst>
                    <a:gd name="T0" fmla="*/ 0 w 180"/>
                    <a:gd name="T1" fmla="*/ 12 h 173"/>
                    <a:gd name="T2" fmla="*/ 0 w 180"/>
                    <a:gd name="T3" fmla="*/ 11 h 173"/>
                    <a:gd name="T4" fmla="*/ 5 w 180"/>
                    <a:gd name="T5" fmla="*/ 16 h 173"/>
                    <a:gd name="T6" fmla="*/ 12 w 180"/>
                    <a:gd name="T7" fmla="*/ 23 h 173"/>
                    <a:gd name="T8" fmla="*/ 21 w 180"/>
                    <a:gd name="T9" fmla="*/ 32 h 173"/>
                    <a:gd name="T10" fmla="*/ 31 w 180"/>
                    <a:gd name="T11" fmla="*/ 42 h 173"/>
                    <a:gd name="T12" fmla="*/ 42 w 180"/>
                    <a:gd name="T13" fmla="*/ 53 h 173"/>
                    <a:gd name="T14" fmla="*/ 54 w 180"/>
                    <a:gd name="T15" fmla="*/ 64 h 173"/>
                    <a:gd name="T16" fmla="*/ 67 w 180"/>
                    <a:gd name="T17" fmla="*/ 76 h 173"/>
                    <a:gd name="T18" fmla="*/ 81 w 180"/>
                    <a:gd name="T19" fmla="*/ 87 h 173"/>
                    <a:gd name="T20" fmla="*/ 90 w 180"/>
                    <a:gd name="T21" fmla="*/ 75 h 173"/>
                    <a:gd name="T22" fmla="*/ 77 w 180"/>
                    <a:gd name="T23" fmla="*/ 64 h 173"/>
                    <a:gd name="T24" fmla="*/ 65 w 180"/>
                    <a:gd name="T25" fmla="*/ 53 h 173"/>
                    <a:gd name="T26" fmla="*/ 53 w 180"/>
                    <a:gd name="T27" fmla="*/ 41 h 173"/>
                    <a:gd name="T28" fmla="*/ 42 w 180"/>
                    <a:gd name="T29" fmla="*/ 31 h 173"/>
                    <a:gd name="T30" fmla="*/ 31 w 180"/>
                    <a:gd name="T31" fmla="*/ 21 h 173"/>
                    <a:gd name="T32" fmla="*/ 23 w 180"/>
                    <a:gd name="T33" fmla="*/ 13 h 173"/>
                    <a:gd name="T34" fmla="*/ 16 w 180"/>
                    <a:gd name="T35" fmla="*/ 6 h 173"/>
                    <a:gd name="T36" fmla="*/ 11 w 180"/>
                    <a:gd name="T37" fmla="*/ 1 h 173"/>
                    <a:gd name="T38" fmla="*/ 11 w 180"/>
                    <a:gd name="T39" fmla="*/ 0 h 173"/>
                    <a:gd name="T40" fmla="*/ 0 w 180"/>
                    <a:gd name="T41" fmla="*/ 12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0" h="173">
                      <a:moveTo>
                        <a:pt x="0" y="23"/>
                      </a:moveTo>
                      <a:lnTo>
                        <a:pt x="0" y="22"/>
                      </a:lnTo>
                      <a:lnTo>
                        <a:pt x="10" y="32"/>
                      </a:lnTo>
                      <a:lnTo>
                        <a:pt x="24" y="46"/>
                      </a:lnTo>
                      <a:lnTo>
                        <a:pt x="41" y="64"/>
                      </a:lnTo>
                      <a:lnTo>
                        <a:pt x="62" y="84"/>
                      </a:lnTo>
                      <a:lnTo>
                        <a:pt x="84" y="105"/>
                      </a:lnTo>
                      <a:lnTo>
                        <a:pt x="108" y="128"/>
                      </a:lnTo>
                      <a:lnTo>
                        <a:pt x="134" y="151"/>
                      </a:lnTo>
                      <a:lnTo>
                        <a:pt x="161" y="173"/>
                      </a:lnTo>
                      <a:lnTo>
                        <a:pt x="180" y="150"/>
                      </a:lnTo>
                      <a:lnTo>
                        <a:pt x="154" y="128"/>
                      </a:lnTo>
                      <a:lnTo>
                        <a:pt x="129" y="105"/>
                      </a:lnTo>
                      <a:lnTo>
                        <a:pt x="105" y="82"/>
                      </a:lnTo>
                      <a:lnTo>
                        <a:pt x="83" y="61"/>
                      </a:lnTo>
                      <a:lnTo>
                        <a:pt x="62" y="41"/>
                      </a:lnTo>
                      <a:lnTo>
                        <a:pt x="45" y="25"/>
                      </a:lnTo>
                      <a:lnTo>
                        <a:pt x="31" y="11"/>
                      </a:lnTo>
                      <a:lnTo>
                        <a:pt x="21" y="1"/>
                      </a:lnTo>
                      <a:lnTo>
                        <a:pt x="21" y="0"/>
                      </a:lnTo>
                      <a:lnTo>
                        <a:pt x="0"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4" name="Freeform 21">
                  <a:extLst>
                    <a:ext uri="{FF2B5EF4-FFF2-40B4-BE49-F238E27FC236}">
                      <a16:creationId xmlns:a16="http://schemas.microsoft.com/office/drawing/2014/main" id="{E9544D1A-7089-410C-8AEB-7CD2E5C0948D}"/>
                    </a:ext>
                  </a:extLst>
                </p:cNvPr>
                <p:cNvSpPr>
                  <a:spLocks/>
                </p:cNvSpPr>
                <p:nvPr/>
              </p:nvSpPr>
              <p:spPr bwMode="auto">
                <a:xfrm>
                  <a:off x="5202" y="2925"/>
                  <a:ext cx="31" cy="103"/>
                </a:xfrm>
                <a:custGeom>
                  <a:avLst/>
                  <a:gdLst>
                    <a:gd name="T0" fmla="*/ 8 w 64"/>
                    <a:gd name="T1" fmla="*/ 16 h 206"/>
                    <a:gd name="T2" fmla="*/ 0 w 64"/>
                    <a:gd name="T3" fmla="*/ 8 h 206"/>
                    <a:gd name="T4" fmla="*/ 0 w 64"/>
                    <a:gd name="T5" fmla="*/ 11 h 206"/>
                    <a:gd name="T6" fmla="*/ 0 w 64"/>
                    <a:gd name="T7" fmla="*/ 19 h 206"/>
                    <a:gd name="T8" fmla="*/ 0 w 64"/>
                    <a:gd name="T9" fmla="*/ 31 h 206"/>
                    <a:gd name="T10" fmla="*/ 2 w 64"/>
                    <a:gd name="T11" fmla="*/ 46 h 206"/>
                    <a:gd name="T12" fmla="*/ 4 w 64"/>
                    <a:gd name="T13" fmla="*/ 62 h 206"/>
                    <a:gd name="T14" fmla="*/ 7 w 64"/>
                    <a:gd name="T15" fmla="*/ 77 h 206"/>
                    <a:gd name="T16" fmla="*/ 13 w 64"/>
                    <a:gd name="T17" fmla="*/ 92 h 206"/>
                    <a:gd name="T18" fmla="*/ 21 w 64"/>
                    <a:gd name="T19" fmla="*/ 103 h 206"/>
                    <a:gd name="T20" fmla="*/ 31 w 64"/>
                    <a:gd name="T21" fmla="*/ 92 h 206"/>
                    <a:gd name="T22" fmla="*/ 26 w 64"/>
                    <a:gd name="T23" fmla="*/ 85 h 206"/>
                    <a:gd name="T24" fmla="*/ 21 w 64"/>
                    <a:gd name="T25" fmla="*/ 73 h 206"/>
                    <a:gd name="T26" fmla="*/ 18 w 64"/>
                    <a:gd name="T27" fmla="*/ 59 h 206"/>
                    <a:gd name="T28" fmla="*/ 16 w 64"/>
                    <a:gd name="T29" fmla="*/ 45 h 206"/>
                    <a:gd name="T30" fmla="*/ 15 w 64"/>
                    <a:gd name="T31" fmla="*/ 31 h 206"/>
                    <a:gd name="T32" fmla="*/ 16 w 64"/>
                    <a:gd name="T33" fmla="*/ 19 h 206"/>
                    <a:gd name="T34" fmla="*/ 16 w 64"/>
                    <a:gd name="T35" fmla="*/ 11 h 206"/>
                    <a:gd name="T36" fmla="*/ 15 w 64"/>
                    <a:gd name="T37" fmla="*/ 8 h 206"/>
                    <a:gd name="T38" fmla="*/ 8 w 64"/>
                    <a:gd name="T39" fmla="*/ 0 h 206"/>
                    <a:gd name="T40" fmla="*/ 15 w 64"/>
                    <a:gd name="T41" fmla="*/ 8 h 206"/>
                    <a:gd name="T42" fmla="*/ 16 w 64"/>
                    <a:gd name="T43" fmla="*/ 1 h 206"/>
                    <a:gd name="T44" fmla="*/ 8 w 64"/>
                    <a:gd name="T45" fmla="*/ 0 h 206"/>
                    <a:gd name="T46" fmla="*/ 8 w 64"/>
                    <a:gd name="T47" fmla="*/ 16 h 2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4" h="206">
                      <a:moveTo>
                        <a:pt x="16" y="32"/>
                      </a:moveTo>
                      <a:lnTo>
                        <a:pt x="1" y="16"/>
                      </a:lnTo>
                      <a:lnTo>
                        <a:pt x="0" y="22"/>
                      </a:lnTo>
                      <a:lnTo>
                        <a:pt x="0" y="38"/>
                      </a:lnTo>
                      <a:lnTo>
                        <a:pt x="1" y="62"/>
                      </a:lnTo>
                      <a:lnTo>
                        <a:pt x="4" y="92"/>
                      </a:lnTo>
                      <a:lnTo>
                        <a:pt x="8" y="123"/>
                      </a:lnTo>
                      <a:lnTo>
                        <a:pt x="14" y="153"/>
                      </a:lnTo>
                      <a:lnTo>
                        <a:pt x="26" y="183"/>
                      </a:lnTo>
                      <a:lnTo>
                        <a:pt x="43" y="206"/>
                      </a:lnTo>
                      <a:lnTo>
                        <a:pt x="64" y="183"/>
                      </a:lnTo>
                      <a:lnTo>
                        <a:pt x="53" y="169"/>
                      </a:lnTo>
                      <a:lnTo>
                        <a:pt x="44" y="146"/>
                      </a:lnTo>
                      <a:lnTo>
                        <a:pt x="38" y="118"/>
                      </a:lnTo>
                      <a:lnTo>
                        <a:pt x="34" y="90"/>
                      </a:lnTo>
                      <a:lnTo>
                        <a:pt x="31" y="62"/>
                      </a:lnTo>
                      <a:lnTo>
                        <a:pt x="33" y="38"/>
                      </a:lnTo>
                      <a:lnTo>
                        <a:pt x="33" y="22"/>
                      </a:lnTo>
                      <a:lnTo>
                        <a:pt x="31" y="16"/>
                      </a:lnTo>
                      <a:lnTo>
                        <a:pt x="16" y="0"/>
                      </a:lnTo>
                      <a:lnTo>
                        <a:pt x="31" y="16"/>
                      </a:lnTo>
                      <a:lnTo>
                        <a:pt x="33" y="1"/>
                      </a:lnTo>
                      <a:lnTo>
                        <a:pt x="16" y="0"/>
                      </a:lnTo>
                      <a:lnTo>
                        <a:pt x="16"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5" name="Freeform 22">
                  <a:extLst>
                    <a:ext uri="{FF2B5EF4-FFF2-40B4-BE49-F238E27FC236}">
                      <a16:creationId xmlns:a16="http://schemas.microsoft.com/office/drawing/2014/main" id="{8BEAA06D-58AE-4529-BE10-FF4898E86DB3}"/>
                    </a:ext>
                  </a:extLst>
                </p:cNvPr>
                <p:cNvSpPr>
                  <a:spLocks/>
                </p:cNvSpPr>
                <p:nvPr/>
              </p:nvSpPr>
              <p:spPr bwMode="auto">
                <a:xfrm>
                  <a:off x="5149" y="2925"/>
                  <a:ext cx="61" cy="16"/>
                </a:xfrm>
                <a:custGeom>
                  <a:avLst/>
                  <a:gdLst>
                    <a:gd name="T0" fmla="*/ 0 w 121"/>
                    <a:gd name="T1" fmla="*/ 16 h 32"/>
                    <a:gd name="T2" fmla="*/ 0 w 121"/>
                    <a:gd name="T3" fmla="*/ 16 h 32"/>
                    <a:gd name="T4" fmla="*/ 61 w 121"/>
                    <a:gd name="T5" fmla="*/ 16 h 32"/>
                    <a:gd name="T6" fmla="*/ 61 w 121"/>
                    <a:gd name="T7" fmla="*/ 0 h 32"/>
                    <a:gd name="T8" fmla="*/ 0 w 121"/>
                    <a:gd name="T9" fmla="*/ 0 h 32"/>
                    <a:gd name="T10" fmla="*/ 0 w 121"/>
                    <a:gd name="T11" fmla="*/ 0 h 32"/>
                    <a:gd name="T12" fmla="*/ 0 w 121"/>
                    <a:gd name="T13" fmla="*/ 16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32">
                      <a:moveTo>
                        <a:pt x="0" y="32"/>
                      </a:moveTo>
                      <a:lnTo>
                        <a:pt x="0" y="32"/>
                      </a:lnTo>
                      <a:lnTo>
                        <a:pt x="121" y="32"/>
                      </a:lnTo>
                      <a:lnTo>
                        <a:pt x="121" y="0"/>
                      </a:lnTo>
                      <a:lnTo>
                        <a:pt x="0" y="0"/>
                      </a:lnTo>
                      <a:lnTo>
                        <a:pt x="0" y="3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6" name="Freeform 23">
                  <a:extLst>
                    <a:ext uri="{FF2B5EF4-FFF2-40B4-BE49-F238E27FC236}">
                      <a16:creationId xmlns:a16="http://schemas.microsoft.com/office/drawing/2014/main" id="{F630F3CC-6B89-429F-8140-DA9237063572}"/>
                    </a:ext>
                  </a:extLst>
                </p:cNvPr>
                <p:cNvSpPr>
                  <a:spLocks/>
                </p:cNvSpPr>
                <p:nvPr/>
              </p:nvSpPr>
              <p:spPr bwMode="auto">
                <a:xfrm>
                  <a:off x="5081" y="2925"/>
                  <a:ext cx="68" cy="16"/>
                </a:xfrm>
                <a:custGeom>
                  <a:avLst/>
                  <a:gdLst>
                    <a:gd name="T0" fmla="*/ 16 w 135"/>
                    <a:gd name="T1" fmla="*/ 8 h 32"/>
                    <a:gd name="T2" fmla="*/ 8 w 135"/>
                    <a:gd name="T3" fmla="*/ 16 h 32"/>
                    <a:gd name="T4" fmla="*/ 68 w 135"/>
                    <a:gd name="T5" fmla="*/ 16 h 32"/>
                    <a:gd name="T6" fmla="*/ 68 w 135"/>
                    <a:gd name="T7" fmla="*/ 0 h 32"/>
                    <a:gd name="T8" fmla="*/ 8 w 135"/>
                    <a:gd name="T9" fmla="*/ 0 h 32"/>
                    <a:gd name="T10" fmla="*/ 1 w 135"/>
                    <a:gd name="T11" fmla="*/ 8 h 32"/>
                    <a:gd name="T12" fmla="*/ 8 w 135"/>
                    <a:gd name="T13" fmla="*/ 0 h 32"/>
                    <a:gd name="T14" fmla="*/ 0 w 135"/>
                    <a:gd name="T15" fmla="*/ 1 h 32"/>
                    <a:gd name="T16" fmla="*/ 1 w 135"/>
                    <a:gd name="T17" fmla="*/ 8 h 32"/>
                    <a:gd name="T18" fmla="*/ 16 w 135"/>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32">
                      <a:moveTo>
                        <a:pt x="31" y="16"/>
                      </a:moveTo>
                      <a:lnTo>
                        <a:pt x="16" y="32"/>
                      </a:lnTo>
                      <a:lnTo>
                        <a:pt x="135" y="32"/>
                      </a:lnTo>
                      <a:lnTo>
                        <a:pt x="135" y="0"/>
                      </a:lnTo>
                      <a:lnTo>
                        <a:pt x="16" y="0"/>
                      </a:lnTo>
                      <a:lnTo>
                        <a:pt x="1" y="16"/>
                      </a:lnTo>
                      <a:lnTo>
                        <a:pt x="16" y="0"/>
                      </a:lnTo>
                      <a:lnTo>
                        <a:pt x="0" y="1"/>
                      </a:lnTo>
                      <a:lnTo>
                        <a:pt x="1" y="16"/>
                      </a:lnTo>
                      <a:lnTo>
                        <a:pt x="31"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4">
                  <a:extLst>
                    <a:ext uri="{FF2B5EF4-FFF2-40B4-BE49-F238E27FC236}">
                      <a16:creationId xmlns:a16="http://schemas.microsoft.com/office/drawing/2014/main" id="{EF695A4D-9370-4F85-B9DC-7E28C5C5EB86}"/>
                    </a:ext>
                  </a:extLst>
                </p:cNvPr>
                <p:cNvSpPr>
                  <a:spLocks/>
                </p:cNvSpPr>
                <p:nvPr/>
              </p:nvSpPr>
              <p:spPr bwMode="auto">
                <a:xfrm>
                  <a:off x="5066" y="2933"/>
                  <a:ext cx="31" cy="95"/>
                </a:xfrm>
                <a:custGeom>
                  <a:avLst/>
                  <a:gdLst>
                    <a:gd name="T0" fmla="*/ 10 w 64"/>
                    <a:gd name="T1" fmla="*/ 95 h 190"/>
                    <a:gd name="T2" fmla="*/ 10 w 64"/>
                    <a:gd name="T3" fmla="*/ 95 h 190"/>
                    <a:gd name="T4" fmla="*/ 19 w 64"/>
                    <a:gd name="T5" fmla="*/ 84 h 190"/>
                    <a:gd name="T6" fmla="*/ 24 w 64"/>
                    <a:gd name="T7" fmla="*/ 69 h 190"/>
                    <a:gd name="T8" fmla="*/ 27 w 64"/>
                    <a:gd name="T9" fmla="*/ 54 h 190"/>
                    <a:gd name="T10" fmla="*/ 29 w 64"/>
                    <a:gd name="T11" fmla="*/ 38 h 190"/>
                    <a:gd name="T12" fmla="*/ 31 w 64"/>
                    <a:gd name="T13" fmla="*/ 23 h 190"/>
                    <a:gd name="T14" fmla="*/ 31 w 64"/>
                    <a:gd name="T15" fmla="*/ 11 h 190"/>
                    <a:gd name="T16" fmla="*/ 31 w 64"/>
                    <a:gd name="T17" fmla="*/ 3 h 190"/>
                    <a:gd name="T18" fmla="*/ 31 w 64"/>
                    <a:gd name="T19" fmla="*/ 0 h 190"/>
                    <a:gd name="T20" fmla="*/ 16 w 64"/>
                    <a:gd name="T21" fmla="*/ 0 h 190"/>
                    <a:gd name="T22" fmla="*/ 16 w 64"/>
                    <a:gd name="T23" fmla="*/ 3 h 190"/>
                    <a:gd name="T24" fmla="*/ 16 w 64"/>
                    <a:gd name="T25" fmla="*/ 11 h 190"/>
                    <a:gd name="T26" fmla="*/ 16 w 64"/>
                    <a:gd name="T27" fmla="*/ 23 h 190"/>
                    <a:gd name="T28" fmla="*/ 15 w 64"/>
                    <a:gd name="T29" fmla="*/ 37 h 190"/>
                    <a:gd name="T30" fmla="*/ 13 w 64"/>
                    <a:gd name="T31" fmla="*/ 51 h 190"/>
                    <a:gd name="T32" fmla="*/ 10 w 64"/>
                    <a:gd name="T33" fmla="*/ 65 h 190"/>
                    <a:gd name="T34" fmla="*/ 5 w 64"/>
                    <a:gd name="T35" fmla="*/ 77 h 190"/>
                    <a:gd name="T36" fmla="*/ 0 w 64"/>
                    <a:gd name="T37" fmla="*/ 84 h 190"/>
                    <a:gd name="T38" fmla="*/ 0 w 64"/>
                    <a:gd name="T39" fmla="*/ 84 h 190"/>
                    <a:gd name="T40" fmla="*/ 10 w 64"/>
                    <a:gd name="T41" fmla="*/ 95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90">
                      <a:moveTo>
                        <a:pt x="21" y="190"/>
                      </a:moveTo>
                      <a:lnTo>
                        <a:pt x="21" y="190"/>
                      </a:lnTo>
                      <a:lnTo>
                        <a:pt x="39" y="167"/>
                      </a:lnTo>
                      <a:lnTo>
                        <a:pt x="50" y="137"/>
                      </a:lnTo>
                      <a:lnTo>
                        <a:pt x="56" y="107"/>
                      </a:lnTo>
                      <a:lnTo>
                        <a:pt x="60" y="76"/>
                      </a:lnTo>
                      <a:lnTo>
                        <a:pt x="63" y="46"/>
                      </a:lnTo>
                      <a:lnTo>
                        <a:pt x="64" y="22"/>
                      </a:lnTo>
                      <a:lnTo>
                        <a:pt x="64" y="6"/>
                      </a:lnTo>
                      <a:lnTo>
                        <a:pt x="63" y="0"/>
                      </a:lnTo>
                      <a:lnTo>
                        <a:pt x="33" y="0"/>
                      </a:lnTo>
                      <a:lnTo>
                        <a:pt x="32" y="6"/>
                      </a:lnTo>
                      <a:lnTo>
                        <a:pt x="32" y="22"/>
                      </a:lnTo>
                      <a:lnTo>
                        <a:pt x="33" y="46"/>
                      </a:lnTo>
                      <a:lnTo>
                        <a:pt x="30" y="74"/>
                      </a:lnTo>
                      <a:lnTo>
                        <a:pt x="26" y="102"/>
                      </a:lnTo>
                      <a:lnTo>
                        <a:pt x="20" y="130"/>
                      </a:lnTo>
                      <a:lnTo>
                        <a:pt x="11" y="153"/>
                      </a:lnTo>
                      <a:lnTo>
                        <a:pt x="0" y="167"/>
                      </a:lnTo>
                      <a:lnTo>
                        <a:pt x="21" y="19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8" name="Freeform 25">
                  <a:extLst>
                    <a:ext uri="{FF2B5EF4-FFF2-40B4-BE49-F238E27FC236}">
                      <a16:creationId xmlns:a16="http://schemas.microsoft.com/office/drawing/2014/main" id="{97DF07E1-E411-4050-A2AF-9061A332BFCF}"/>
                    </a:ext>
                  </a:extLst>
                </p:cNvPr>
                <p:cNvSpPr>
                  <a:spLocks/>
                </p:cNvSpPr>
                <p:nvPr/>
              </p:nvSpPr>
              <p:spPr bwMode="auto">
                <a:xfrm>
                  <a:off x="4986" y="3016"/>
                  <a:ext cx="90" cy="87"/>
                </a:xfrm>
                <a:custGeom>
                  <a:avLst/>
                  <a:gdLst>
                    <a:gd name="T0" fmla="*/ 10 w 181"/>
                    <a:gd name="T1" fmla="*/ 87 h 173"/>
                    <a:gd name="T2" fmla="*/ 10 w 181"/>
                    <a:gd name="T3" fmla="*/ 87 h 173"/>
                    <a:gd name="T4" fmla="*/ 23 w 181"/>
                    <a:gd name="T5" fmla="*/ 76 h 173"/>
                    <a:gd name="T6" fmla="*/ 36 w 181"/>
                    <a:gd name="T7" fmla="*/ 64 h 173"/>
                    <a:gd name="T8" fmla="*/ 48 w 181"/>
                    <a:gd name="T9" fmla="*/ 53 h 173"/>
                    <a:gd name="T10" fmla="*/ 59 w 181"/>
                    <a:gd name="T11" fmla="*/ 42 h 173"/>
                    <a:gd name="T12" fmla="*/ 69 w 181"/>
                    <a:gd name="T13" fmla="*/ 32 h 173"/>
                    <a:gd name="T14" fmla="*/ 78 w 181"/>
                    <a:gd name="T15" fmla="*/ 24 h 173"/>
                    <a:gd name="T16" fmla="*/ 85 w 181"/>
                    <a:gd name="T17" fmla="*/ 17 h 173"/>
                    <a:gd name="T18" fmla="*/ 90 w 181"/>
                    <a:gd name="T19" fmla="*/ 12 h 173"/>
                    <a:gd name="T20" fmla="*/ 80 w 181"/>
                    <a:gd name="T21" fmla="*/ 0 h 173"/>
                    <a:gd name="T22" fmla="*/ 75 w 181"/>
                    <a:gd name="T23" fmla="*/ 5 h 173"/>
                    <a:gd name="T24" fmla="*/ 67 w 181"/>
                    <a:gd name="T25" fmla="*/ 12 h 173"/>
                    <a:gd name="T26" fmla="*/ 59 w 181"/>
                    <a:gd name="T27" fmla="*/ 22 h 173"/>
                    <a:gd name="T28" fmla="*/ 49 w 181"/>
                    <a:gd name="T29" fmla="*/ 31 h 173"/>
                    <a:gd name="T30" fmla="*/ 37 w 181"/>
                    <a:gd name="T31" fmla="*/ 41 h 173"/>
                    <a:gd name="T32" fmla="*/ 25 w 181"/>
                    <a:gd name="T33" fmla="*/ 53 h 173"/>
                    <a:gd name="T34" fmla="*/ 13 w 181"/>
                    <a:gd name="T35" fmla="*/ 64 h 173"/>
                    <a:gd name="T36" fmla="*/ 0 w 181"/>
                    <a:gd name="T37" fmla="*/ 75 h 173"/>
                    <a:gd name="T38" fmla="*/ 0 w 181"/>
                    <a:gd name="T39" fmla="*/ 75 h 173"/>
                    <a:gd name="T40" fmla="*/ 10 w 181"/>
                    <a:gd name="T41" fmla="*/ 87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173">
                      <a:moveTo>
                        <a:pt x="21" y="173"/>
                      </a:moveTo>
                      <a:lnTo>
                        <a:pt x="21" y="173"/>
                      </a:lnTo>
                      <a:lnTo>
                        <a:pt x="46" y="151"/>
                      </a:lnTo>
                      <a:lnTo>
                        <a:pt x="72" y="128"/>
                      </a:lnTo>
                      <a:lnTo>
                        <a:pt x="96" y="105"/>
                      </a:lnTo>
                      <a:lnTo>
                        <a:pt x="119" y="84"/>
                      </a:lnTo>
                      <a:lnTo>
                        <a:pt x="139" y="63"/>
                      </a:lnTo>
                      <a:lnTo>
                        <a:pt x="156" y="47"/>
                      </a:lnTo>
                      <a:lnTo>
                        <a:pt x="171" y="33"/>
                      </a:lnTo>
                      <a:lnTo>
                        <a:pt x="181" y="23"/>
                      </a:lnTo>
                      <a:lnTo>
                        <a:pt x="160" y="0"/>
                      </a:lnTo>
                      <a:lnTo>
                        <a:pt x="150" y="10"/>
                      </a:lnTo>
                      <a:lnTo>
                        <a:pt x="135" y="24"/>
                      </a:lnTo>
                      <a:lnTo>
                        <a:pt x="118" y="43"/>
                      </a:lnTo>
                      <a:lnTo>
                        <a:pt x="98" y="61"/>
                      </a:lnTo>
                      <a:lnTo>
                        <a:pt x="75" y="82"/>
                      </a:lnTo>
                      <a:lnTo>
                        <a:pt x="51" y="105"/>
                      </a:lnTo>
                      <a:lnTo>
                        <a:pt x="26" y="128"/>
                      </a:lnTo>
                      <a:lnTo>
                        <a:pt x="0" y="150"/>
                      </a:lnTo>
                      <a:lnTo>
                        <a:pt x="21" y="1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9" name="Freeform 26">
                  <a:extLst>
                    <a:ext uri="{FF2B5EF4-FFF2-40B4-BE49-F238E27FC236}">
                      <a16:creationId xmlns:a16="http://schemas.microsoft.com/office/drawing/2014/main" id="{84AEC506-46D9-4345-9329-29C6DC2B7F04}"/>
                    </a:ext>
                  </a:extLst>
                </p:cNvPr>
                <p:cNvSpPr>
                  <a:spLocks/>
                </p:cNvSpPr>
                <p:nvPr/>
              </p:nvSpPr>
              <p:spPr bwMode="auto">
                <a:xfrm>
                  <a:off x="4895" y="3091"/>
                  <a:ext cx="101" cy="201"/>
                </a:xfrm>
                <a:custGeom>
                  <a:avLst/>
                  <a:gdLst>
                    <a:gd name="T0" fmla="*/ 16 w 203"/>
                    <a:gd name="T1" fmla="*/ 201 h 401"/>
                    <a:gd name="T2" fmla="*/ 16 w 203"/>
                    <a:gd name="T3" fmla="*/ 201 h 401"/>
                    <a:gd name="T4" fmla="*/ 17 w 203"/>
                    <a:gd name="T5" fmla="*/ 179 h 401"/>
                    <a:gd name="T6" fmla="*/ 21 w 203"/>
                    <a:gd name="T7" fmla="*/ 156 h 401"/>
                    <a:gd name="T8" fmla="*/ 28 w 203"/>
                    <a:gd name="T9" fmla="*/ 131 h 401"/>
                    <a:gd name="T10" fmla="*/ 36 w 203"/>
                    <a:gd name="T11" fmla="*/ 105 h 401"/>
                    <a:gd name="T12" fmla="*/ 48 w 203"/>
                    <a:gd name="T13" fmla="*/ 80 h 401"/>
                    <a:gd name="T14" fmla="*/ 63 w 203"/>
                    <a:gd name="T15" fmla="*/ 54 h 401"/>
                    <a:gd name="T16" fmla="*/ 81 w 203"/>
                    <a:gd name="T17" fmla="*/ 32 h 401"/>
                    <a:gd name="T18" fmla="*/ 101 w 203"/>
                    <a:gd name="T19" fmla="*/ 12 h 401"/>
                    <a:gd name="T20" fmla="*/ 91 w 203"/>
                    <a:gd name="T21" fmla="*/ 0 h 401"/>
                    <a:gd name="T22" fmla="*/ 69 w 203"/>
                    <a:gd name="T23" fmla="*/ 21 h 401"/>
                    <a:gd name="T24" fmla="*/ 51 w 203"/>
                    <a:gd name="T25" fmla="*/ 46 h 401"/>
                    <a:gd name="T26" fmla="*/ 35 w 203"/>
                    <a:gd name="T27" fmla="*/ 73 h 401"/>
                    <a:gd name="T28" fmla="*/ 22 w 203"/>
                    <a:gd name="T29" fmla="*/ 99 h 401"/>
                    <a:gd name="T30" fmla="*/ 13 w 203"/>
                    <a:gd name="T31" fmla="*/ 127 h 401"/>
                    <a:gd name="T32" fmla="*/ 6 w 203"/>
                    <a:gd name="T33" fmla="*/ 153 h 401"/>
                    <a:gd name="T34" fmla="*/ 2 w 203"/>
                    <a:gd name="T35" fmla="*/ 178 h 401"/>
                    <a:gd name="T36" fmla="*/ 0 w 203"/>
                    <a:gd name="T37" fmla="*/ 201 h 401"/>
                    <a:gd name="T38" fmla="*/ 0 w 203"/>
                    <a:gd name="T39" fmla="*/ 201 h 401"/>
                    <a:gd name="T40" fmla="*/ 16 w 203"/>
                    <a:gd name="T41" fmla="*/ 201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3" h="401">
                      <a:moveTo>
                        <a:pt x="33" y="401"/>
                      </a:moveTo>
                      <a:lnTo>
                        <a:pt x="33" y="401"/>
                      </a:lnTo>
                      <a:lnTo>
                        <a:pt x="34" y="358"/>
                      </a:lnTo>
                      <a:lnTo>
                        <a:pt x="42" y="312"/>
                      </a:lnTo>
                      <a:lnTo>
                        <a:pt x="56" y="262"/>
                      </a:lnTo>
                      <a:lnTo>
                        <a:pt x="73" y="209"/>
                      </a:lnTo>
                      <a:lnTo>
                        <a:pt x="97" y="159"/>
                      </a:lnTo>
                      <a:lnTo>
                        <a:pt x="127" y="108"/>
                      </a:lnTo>
                      <a:lnTo>
                        <a:pt x="162" y="63"/>
                      </a:lnTo>
                      <a:lnTo>
                        <a:pt x="203" y="23"/>
                      </a:lnTo>
                      <a:lnTo>
                        <a:pt x="182" y="0"/>
                      </a:lnTo>
                      <a:lnTo>
                        <a:pt x="139" y="42"/>
                      </a:lnTo>
                      <a:lnTo>
                        <a:pt x="102" y="92"/>
                      </a:lnTo>
                      <a:lnTo>
                        <a:pt x="70" y="145"/>
                      </a:lnTo>
                      <a:lnTo>
                        <a:pt x="45" y="198"/>
                      </a:lnTo>
                      <a:lnTo>
                        <a:pt x="26" y="253"/>
                      </a:lnTo>
                      <a:lnTo>
                        <a:pt x="12" y="305"/>
                      </a:lnTo>
                      <a:lnTo>
                        <a:pt x="4" y="356"/>
                      </a:lnTo>
                      <a:lnTo>
                        <a:pt x="0" y="401"/>
                      </a:lnTo>
                      <a:lnTo>
                        <a:pt x="33" y="40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Freeform 27">
                  <a:extLst>
                    <a:ext uri="{FF2B5EF4-FFF2-40B4-BE49-F238E27FC236}">
                      <a16:creationId xmlns:a16="http://schemas.microsoft.com/office/drawing/2014/main" id="{91B1A136-7F78-4739-80AE-6765C2132FAA}"/>
                    </a:ext>
                  </a:extLst>
                </p:cNvPr>
                <p:cNvSpPr>
                  <a:spLocks/>
                </p:cNvSpPr>
                <p:nvPr/>
              </p:nvSpPr>
              <p:spPr bwMode="auto">
                <a:xfrm>
                  <a:off x="4895" y="3292"/>
                  <a:ext cx="16" cy="634"/>
                </a:xfrm>
                <a:custGeom>
                  <a:avLst/>
                  <a:gdLst>
                    <a:gd name="T0" fmla="*/ 16 w 33"/>
                    <a:gd name="T1" fmla="*/ 634 h 1268"/>
                    <a:gd name="T2" fmla="*/ 16 w 33"/>
                    <a:gd name="T3" fmla="*/ 634 h 1268"/>
                    <a:gd name="T4" fmla="*/ 16 w 33"/>
                    <a:gd name="T5" fmla="*/ 0 h 1268"/>
                    <a:gd name="T6" fmla="*/ 0 w 33"/>
                    <a:gd name="T7" fmla="*/ 0 h 1268"/>
                    <a:gd name="T8" fmla="*/ 0 w 33"/>
                    <a:gd name="T9" fmla="*/ 634 h 1268"/>
                    <a:gd name="T10" fmla="*/ 0 w 33"/>
                    <a:gd name="T11" fmla="*/ 634 h 1268"/>
                    <a:gd name="T12" fmla="*/ 16 w 33"/>
                    <a:gd name="T13" fmla="*/ 634 h 1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268">
                      <a:moveTo>
                        <a:pt x="33" y="1268"/>
                      </a:moveTo>
                      <a:lnTo>
                        <a:pt x="33" y="1268"/>
                      </a:lnTo>
                      <a:lnTo>
                        <a:pt x="33" y="0"/>
                      </a:lnTo>
                      <a:lnTo>
                        <a:pt x="0" y="0"/>
                      </a:lnTo>
                      <a:lnTo>
                        <a:pt x="0" y="1268"/>
                      </a:lnTo>
                      <a:lnTo>
                        <a:pt x="33" y="1268"/>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1" name="Freeform 28">
                  <a:extLst>
                    <a:ext uri="{FF2B5EF4-FFF2-40B4-BE49-F238E27FC236}">
                      <a16:creationId xmlns:a16="http://schemas.microsoft.com/office/drawing/2014/main" id="{209BA9B2-0B57-444C-B560-59FED19EED1A}"/>
                    </a:ext>
                  </a:extLst>
                </p:cNvPr>
                <p:cNvSpPr>
                  <a:spLocks/>
                </p:cNvSpPr>
                <p:nvPr/>
              </p:nvSpPr>
              <p:spPr bwMode="auto">
                <a:xfrm>
                  <a:off x="4895" y="3926"/>
                  <a:ext cx="80" cy="175"/>
                </a:xfrm>
                <a:custGeom>
                  <a:avLst/>
                  <a:gdLst>
                    <a:gd name="T0" fmla="*/ 80 w 162"/>
                    <a:gd name="T1" fmla="*/ 160 h 351"/>
                    <a:gd name="T2" fmla="*/ 80 w 162"/>
                    <a:gd name="T3" fmla="*/ 160 h 351"/>
                    <a:gd name="T4" fmla="*/ 71 w 162"/>
                    <a:gd name="T5" fmla="*/ 157 h 351"/>
                    <a:gd name="T6" fmla="*/ 61 w 162"/>
                    <a:gd name="T7" fmla="*/ 147 h 351"/>
                    <a:gd name="T8" fmla="*/ 49 w 162"/>
                    <a:gd name="T9" fmla="*/ 131 h 351"/>
                    <a:gd name="T10" fmla="*/ 39 w 162"/>
                    <a:gd name="T11" fmla="*/ 111 h 351"/>
                    <a:gd name="T12" fmla="*/ 30 w 162"/>
                    <a:gd name="T13" fmla="*/ 86 h 351"/>
                    <a:gd name="T14" fmla="*/ 22 w 162"/>
                    <a:gd name="T15" fmla="*/ 59 h 351"/>
                    <a:gd name="T16" fmla="*/ 17 w 162"/>
                    <a:gd name="T17" fmla="*/ 30 h 351"/>
                    <a:gd name="T18" fmla="*/ 16 w 162"/>
                    <a:gd name="T19" fmla="*/ 0 h 351"/>
                    <a:gd name="T20" fmla="*/ 0 w 162"/>
                    <a:gd name="T21" fmla="*/ 0 h 351"/>
                    <a:gd name="T22" fmla="*/ 2 w 162"/>
                    <a:gd name="T23" fmla="*/ 31 h 351"/>
                    <a:gd name="T24" fmla="*/ 7 w 162"/>
                    <a:gd name="T25" fmla="*/ 62 h 351"/>
                    <a:gd name="T26" fmla="*/ 15 w 162"/>
                    <a:gd name="T27" fmla="*/ 91 h 351"/>
                    <a:gd name="T28" fmla="*/ 25 w 162"/>
                    <a:gd name="T29" fmla="*/ 117 h 351"/>
                    <a:gd name="T30" fmla="*/ 37 w 162"/>
                    <a:gd name="T31" fmla="*/ 139 h 351"/>
                    <a:gd name="T32" fmla="*/ 49 w 162"/>
                    <a:gd name="T33" fmla="*/ 157 h 351"/>
                    <a:gd name="T34" fmla="*/ 63 w 162"/>
                    <a:gd name="T35" fmla="*/ 169 h 351"/>
                    <a:gd name="T36" fmla="*/ 80 w 162"/>
                    <a:gd name="T37" fmla="*/ 175 h 351"/>
                    <a:gd name="T38" fmla="*/ 79 w 162"/>
                    <a:gd name="T39" fmla="*/ 175 h 351"/>
                    <a:gd name="T40" fmla="*/ 80 w 162"/>
                    <a:gd name="T41" fmla="*/ 160 h 3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2" h="351">
                      <a:moveTo>
                        <a:pt x="162" y="321"/>
                      </a:moveTo>
                      <a:lnTo>
                        <a:pt x="161" y="321"/>
                      </a:lnTo>
                      <a:lnTo>
                        <a:pt x="144" y="314"/>
                      </a:lnTo>
                      <a:lnTo>
                        <a:pt x="123" y="294"/>
                      </a:lnTo>
                      <a:lnTo>
                        <a:pt x="99" y="263"/>
                      </a:lnTo>
                      <a:lnTo>
                        <a:pt x="79" y="223"/>
                      </a:lnTo>
                      <a:lnTo>
                        <a:pt x="60" y="173"/>
                      </a:lnTo>
                      <a:lnTo>
                        <a:pt x="45" y="119"/>
                      </a:lnTo>
                      <a:lnTo>
                        <a:pt x="35" y="60"/>
                      </a:lnTo>
                      <a:lnTo>
                        <a:pt x="33" y="0"/>
                      </a:lnTo>
                      <a:lnTo>
                        <a:pt x="0" y="0"/>
                      </a:lnTo>
                      <a:lnTo>
                        <a:pt x="5" y="63"/>
                      </a:lnTo>
                      <a:lnTo>
                        <a:pt x="15" y="124"/>
                      </a:lnTo>
                      <a:lnTo>
                        <a:pt x="30" y="182"/>
                      </a:lnTo>
                      <a:lnTo>
                        <a:pt x="51" y="234"/>
                      </a:lnTo>
                      <a:lnTo>
                        <a:pt x="74" y="279"/>
                      </a:lnTo>
                      <a:lnTo>
                        <a:pt x="99" y="315"/>
                      </a:lnTo>
                      <a:lnTo>
                        <a:pt x="128" y="339"/>
                      </a:lnTo>
                      <a:lnTo>
                        <a:pt x="161" y="351"/>
                      </a:lnTo>
                      <a:lnTo>
                        <a:pt x="159" y="351"/>
                      </a:lnTo>
                      <a:lnTo>
                        <a:pt x="162" y="32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2" name="Freeform 29">
                  <a:extLst>
                    <a:ext uri="{FF2B5EF4-FFF2-40B4-BE49-F238E27FC236}">
                      <a16:creationId xmlns:a16="http://schemas.microsoft.com/office/drawing/2014/main" id="{886896F4-3CFF-40BD-B1AC-17F910FB7DF0}"/>
                    </a:ext>
                  </a:extLst>
                </p:cNvPr>
                <p:cNvSpPr>
                  <a:spLocks/>
                </p:cNvSpPr>
                <p:nvPr/>
              </p:nvSpPr>
              <p:spPr bwMode="auto">
                <a:xfrm>
                  <a:off x="4974" y="4026"/>
                  <a:ext cx="72" cy="75"/>
                </a:xfrm>
                <a:custGeom>
                  <a:avLst/>
                  <a:gdLst>
                    <a:gd name="T0" fmla="*/ 72 w 143"/>
                    <a:gd name="T1" fmla="*/ 11 h 151"/>
                    <a:gd name="T2" fmla="*/ 59 w 143"/>
                    <a:gd name="T3" fmla="*/ 11 h 151"/>
                    <a:gd name="T4" fmla="*/ 52 w 143"/>
                    <a:gd name="T5" fmla="*/ 20 h 151"/>
                    <a:gd name="T6" fmla="*/ 47 w 143"/>
                    <a:gd name="T7" fmla="*/ 29 h 151"/>
                    <a:gd name="T8" fmla="*/ 40 w 143"/>
                    <a:gd name="T9" fmla="*/ 38 h 151"/>
                    <a:gd name="T10" fmla="*/ 33 w 143"/>
                    <a:gd name="T11" fmla="*/ 46 h 151"/>
                    <a:gd name="T12" fmla="*/ 26 w 143"/>
                    <a:gd name="T13" fmla="*/ 52 h 151"/>
                    <a:gd name="T14" fmla="*/ 19 w 143"/>
                    <a:gd name="T15" fmla="*/ 57 h 151"/>
                    <a:gd name="T16" fmla="*/ 11 w 143"/>
                    <a:gd name="T17" fmla="*/ 59 h 151"/>
                    <a:gd name="T18" fmla="*/ 2 w 143"/>
                    <a:gd name="T19" fmla="*/ 60 h 151"/>
                    <a:gd name="T20" fmla="*/ 0 w 143"/>
                    <a:gd name="T21" fmla="*/ 75 h 151"/>
                    <a:gd name="T22" fmla="*/ 14 w 143"/>
                    <a:gd name="T23" fmla="*/ 74 h 151"/>
                    <a:gd name="T24" fmla="*/ 25 w 143"/>
                    <a:gd name="T25" fmla="*/ 70 h 151"/>
                    <a:gd name="T26" fmla="*/ 36 w 143"/>
                    <a:gd name="T27" fmla="*/ 65 h 151"/>
                    <a:gd name="T28" fmla="*/ 45 w 143"/>
                    <a:gd name="T29" fmla="*/ 56 h 151"/>
                    <a:gd name="T30" fmla="*/ 52 w 143"/>
                    <a:gd name="T31" fmla="*/ 47 h 151"/>
                    <a:gd name="T32" fmla="*/ 59 w 143"/>
                    <a:gd name="T33" fmla="*/ 37 h 151"/>
                    <a:gd name="T34" fmla="*/ 65 w 143"/>
                    <a:gd name="T35" fmla="*/ 28 h 151"/>
                    <a:gd name="T36" fmla="*/ 71 w 143"/>
                    <a:gd name="T37" fmla="*/ 19 h 151"/>
                    <a:gd name="T38" fmla="*/ 58 w 143"/>
                    <a:gd name="T39" fmla="*/ 18 h 151"/>
                    <a:gd name="T40" fmla="*/ 72 w 143"/>
                    <a:gd name="T41" fmla="*/ 11 h 151"/>
                    <a:gd name="T42" fmla="*/ 66 w 143"/>
                    <a:gd name="T43" fmla="*/ 0 h 151"/>
                    <a:gd name="T44" fmla="*/ 59 w 143"/>
                    <a:gd name="T45" fmla="*/ 11 h 151"/>
                    <a:gd name="T46" fmla="*/ 72 w 143"/>
                    <a:gd name="T47" fmla="*/ 11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3" h="151">
                      <a:moveTo>
                        <a:pt x="143" y="23"/>
                      </a:moveTo>
                      <a:lnTo>
                        <a:pt x="117" y="22"/>
                      </a:lnTo>
                      <a:lnTo>
                        <a:pt x="104" y="40"/>
                      </a:lnTo>
                      <a:lnTo>
                        <a:pt x="93" y="58"/>
                      </a:lnTo>
                      <a:lnTo>
                        <a:pt x="79" y="76"/>
                      </a:lnTo>
                      <a:lnTo>
                        <a:pt x="66" y="92"/>
                      </a:lnTo>
                      <a:lnTo>
                        <a:pt x="52" y="104"/>
                      </a:lnTo>
                      <a:lnTo>
                        <a:pt x="38" y="114"/>
                      </a:lnTo>
                      <a:lnTo>
                        <a:pt x="22" y="119"/>
                      </a:lnTo>
                      <a:lnTo>
                        <a:pt x="3" y="121"/>
                      </a:lnTo>
                      <a:lnTo>
                        <a:pt x="0" y="151"/>
                      </a:lnTo>
                      <a:lnTo>
                        <a:pt x="27" y="149"/>
                      </a:lnTo>
                      <a:lnTo>
                        <a:pt x="50" y="141"/>
                      </a:lnTo>
                      <a:lnTo>
                        <a:pt x="71" y="130"/>
                      </a:lnTo>
                      <a:lnTo>
                        <a:pt x="89" y="113"/>
                      </a:lnTo>
                      <a:lnTo>
                        <a:pt x="104" y="94"/>
                      </a:lnTo>
                      <a:lnTo>
                        <a:pt x="118" y="75"/>
                      </a:lnTo>
                      <a:lnTo>
                        <a:pt x="129" y="56"/>
                      </a:lnTo>
                      <a:lnTo>
                        <a:pt x="142" y="38"/>
                      </a:lnTo>
                      <a:lnTo>
                        <a:pt x="116" y="37"/>
                      </a:lnTo>
                      <a:lnTo>
                        <a:pt x="143" y="23"/>
                      </a:lnTo>
                      <a:lnTo>
                        <a:pt x="131" y="0"/>
                      </a:lnTo>
                      <a:lnTo>
                        <a:pt x="117" y="22"/>
                      </a:lnTo>
                      <a:lnTo>
                        <a:pt x="143" y="2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3" name="Freeform 30">
                  <a:extLst>
                    <a:ext uri="{FF2B5EF4-FFF2-40B4-BE49-F238E27FC236}">
                      <a16:creationId xmlns:a16="http://schemas.microsoft.com/office/drawing/2014/main" id="{4F39B45C-05E7-47E8-B899-0659752CFDD2}"/>
                    </a:ext>
                  </a:extLst>
                </p:cNvPr>
                <p:cNvSpPr>
                  <a:spLocks/>
                </p:cNvSpPr>
                <p:nvPr/>
              </p:nvSpPr>
              <p:spPr bwMode="auto">
                <a:xfrm>
                  <a:off x="5032" y="4037"/>
                  <a:ext cx="117" cy="102"/>
                </a:xfrm>
                <a:custGeom>
                  <a:avLst/>
                  <a:gdLst>
                    <a:gd name="T0" fmla="*/ 117 w 234"/>
                    <a:gd name="T1" fmla="*/ 86 h 204"/>
                    <a:gd name="T2" fmla="*/ 117 w 234"/>
                    <a:gd name="T3" fmla="*/ 86 h 204"/>
                    <a:gd name="T4" fmla="*/ 112 w 234"/>
                    <a:gd name="T5" fmla="*/ 86 h 204"/>
                    <a:gd name="T6" fmla="*/ 106 w 234"/>
                    <a:gd name="T7" fmla="*/ 86 h 204"/>
                    <a:gd name="T8" fmla="*/ 100 w 234"/>
                    <a:gd name="T9" fmla="*/ 85 h 204"/>
                    <a:gd name="T10" fmla="*/ 95 w 234"/>
                    <a:gd name="T11" fmla="*/ 84 h 204"/>
                    <a:gd name="T12" fmla="*/ 89 w 234"/>
                    <a:gd name="T13" fmla="*/ 82 h 204"/>
                    <a:gd name="T14" fmla="*/ 84 w 234"/>
                    <a:gd name="T15" fmla="*/ 81 h 204"/>
                    <a:gd name="T16" fmla="*/ 78 w 234"/>
                    <a:gd name="T17" fmla="*/ 78 h 204"/>
                    <a:gd name="T18" fmla="*/ 71 w 234"/>
                    <a:gd name="T19" fmla="*/ 74 h 204"/>
                    <a:gd name="T20" fmla="*/ 65 w 234"/>
                    <a:gd name="T21" fmla="*/ 70 h 204"/>
                    <a:gd name="T22" fmla="*/ 59 w 234"/>
                    <a:gd name="T23" fmla="*/ 64 h 204"/>
                    <a:gd name="T24" fmla="*/ 52 w 234"/>
                    <a:gd name="T25" fmla="*/ 57 h 204"/>
                    <a:gd name="T26" fmla="*/ 45 w 234"/>
                    <a:gd name="T27" fmla="*/ 49 h 204"/>
                    <a:gd name="T28" fmla="*/ 37 w 234"/>
                    <a:gd name="T29" fmla="*/ 39 h 204"/>
                    <a:gd name="T30" fmla="*/ 30 w 234"/>
                    <a:gd name="T31" fmla="*/ 28 h 204"/>
                    <a:gd name="T32" fmla="*/ 22 w 234"/>
                    <a:gd name="T33" fmla="*/ 14 h 204"/>
                    <a:gd name="T34" fmla="*/ 14 w 234"/>
                    <a:gd name="T35" fmla="*/ 0 h 204"/>
                    <a:gd name="T36" fmla="*/ 0 w 234"/>
                    <a:gd name="T37" fmla="*/ 7 h 204"/>
                    <a:gd name="T38" fmla="*/ 9 w 234"/>
                    <a:gd name="T39" fmla="*/ 23 h 204"/>
                    <a:gd name="T40" fmla="*/ 17 w 234"/>
                    <a:gd name="T41" fmla="*/ 36 h 204"/>
                    <a:gd name="T42" fmla="*/ 25 w 234"/>
                    <a:gd name="T43" fmla="*/ 48 h 204"/>
                    <a:gd name="T44" fmla="*/ 33 w 234"/>
                    <a:gd name="T45" fmla="*/ 58 h 204"/>
                    <a:gd name="T46" fmla="*/ 40 w 234"/>
                    <a:gd name="T47" fmla="*/ 67 h 204"/>
                    <a:gd name="T48" fmla="*/ 48 w 234"/>
                    <a:gd name="T49" fmla="*/ 76 h 204"/>
                    <a:gd name="T50" fmla="*/ 56 w 234"/>
                    <a:gd name="T51" fmla="*/ 81 h 204"/>
                    <a:gd name="T52" fmla="*/ 63 w 234"/>
                    <a:gd name="T53" fmla="*/ 87 h 204"/>
                    <a:gd name="T54" fmla="*/ 71 w 234"/>
                    <a:gd name="T55" fmla="*/ 92 h 204"/>
                    <a:gd name="T56" fmla="*/ 78 w 234"/>
                    <a:gd name="T57" fmla="*/ 95 h 204"/>
                    <a:gd name="T58" fmla="*/ 85 w 234"/>
                    <a:gd name="T59" fmla="*/ 97 h 204"/>
                    <a:gd name="T60" fmla="*/ 92 w 234"/>
                    <a:gd name="T61" fmla="*/ 99 h 204"/>
                    <a:gd name="T62" fmla="*/ 99 w 234"/>
                    <a:gd name="T63" fmla="*/ 100 h 204"/>
                    <a:gd name="T64" fmla="*/ 105 w 234"/>
                    <a:gd name="T65" fmla="*/ 101 h 204"/>
                    <a:gd name="T66" fmla="*/ 112 w 234"/>
                    <a:gd name="T67" fmla="*/ 102 h 204"/>
                    <a:gd name="T68" fmla="*/ 117 w 234"/>
                    <a:gd name="T69" fmla="*/ 102 h 204"/>
                    <a:gd name="T70" fmla="*/ 117 w 234"/>
                    <a:gd name="T71" fmla="*/ 102 h 204"/>
                    <a:gd name="T72" fmla="*/ 117 w 234"/>
                    <a:gd name="T73" fmla="*/ 86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4" h="204">
                      <a:moveTo>
                        <a:pt x="234" y="171"/>
                      </a:moveTo>
                      <a:lnTo>
                        <a:pt x="234" y="171"/>
                      </a:lnTo>
                      <a:lnTo>
                        <a:pt x="223" y="171"/>
                      </a:lnTo>
                      <a:lnTo>
                        <a:pt x="211" y="171"/>
                      </a:lnTo>
                      <a:lnTo>
                        <a:pt x="200" y="170"/>
                      </a:lnTo>
                      <a:lnTo>
                        <a:pt x="190" y="168"/>
                      </a:lnTo>
                      <a:lnTo>
                        <a:pt x="178" y="164"/>
                      </a:lnTo>
                      <a:lnTo>
                        <a:pt x="167" y="161"/>
                      </a:lnTo>
                      <a:lnTo>
                        <a:pt x="155" y="155"/>
                      </a:lnTo>
                      <a:lnTo>
                        <a:pt x="142" y="148"/>
                      </a:lnTo>
                      <a:lnTo>
                        <a:pt x="130" y="139"/>
                      </a:lnTo>
                      <a:lnTo>
                        <a:pt x="117" y="128"/>
                      </a:lnTo>
                      <a:lnTo>
                        <a:pt x="103" y="114"/>
                      </a:lnTo>
                      <a:lnTo>
                        <a:pt x="89" y="98"/>
                      </a:lnTo>
                      <a:lnTo>
                        <a:pt x="74" y="77"/>
                      </a:lnTo>
                      <a:lnTo>
                        <a:pt x="59" y="55"/>
                      </a:lnTo>
                      <a:lnTo>
                        <a:pt x="44" y="28"/>
                      </a:lnTo>
                      <a:lnTo>
                        <a:pt x="27" y="0"/>
                      </a:lnTo>
                      <a:lnTo>
                        <a:pt x="0" y="14"/>
                      </a:lnTo>
                      <a:lnTo>
                        <a:pt x="17" y="45"/>
                      </a:lnTo>
                      <a:lnTo>
                        <a:pt x="34" y="71"/>
                      </a:lnTo>
                      <a:lnTo>
                        <a:pt x="49" y="95"/>
                      </a:lnTo>
                      <a:lnTo>
                        <a:pt x="66" y="116"/>
                      </a:lnTo>
                      <a:lnTo>
                        <a:pt x="80" y="134"/>
                      </a:lnTo>
                      <a:lnTo>
                        <a:pt x="96" y="151"/>
                      </a:lnTo>
                      <a:lnTo>
                        <a:pt x="111" y="162"/>
                      </a:lnTo>
                      <a:lnTo>
                        <a:pt x="126" y="174"/>
                      </a:lnTo>
                      <a:lnTo>
                        <a:pt x="141" y="183"/>
                      </a:lnTo>
                      <a:lnTo>
                        <a:pt x="155" y="189"/>
                      </a:lnTo>
                      <a:lnTo>
                        <a:pt x="169" y="194"/>
                      </a:lnTo>
                      <a:lnTo>
                        <a:pt x="183" y="198"/>
                      </a:lnTo>
                      <a:lnTo>
                        <a:pt x="198" y="200"/>
                      </a:lnTo>
                      <a:lnTo>
                        <a:pt x="209" y="201"/>
                      </a:lnTo>
                      <a:lnTo>
                        <a:pt x="223" y="204"/>
                      </a:lnTo>
                      <a:lnTo>
                        <a:pt x="234" y="204"/>
                      </a:lnTo>
                      <a:lnTo>
                        <a:pt x="234" y="171"/>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4" name="Freeform 31">
                  <a:extLst>
                    <a:ext uri="{FF2B5EF4-FFF2-40B4-BE49-F238E27FC236}">
                      <a16:creationId xmlns:a16="http://schemas.microsoft.com/office/drawing/2014/main" id="{87467E13-DBDF-4260-94AE-34FC164D6FCF}"/>
                    </a:ext>
                  </a:extLst>
                </p:cNvPr>
                <p:cNvSpPr>
                  <a:spLocks/>
                </p:cNvSpPr>
                <p:nvPr/>
              </p:nvSpPr>
              <p:spPr bwMode="auto">
                <a:xfrm>
                  <a:off x="4903" y="2933"/>
                  <a:ext cx="493" cy="1198"/>
                </a:xfrm>
                <a:custGeom>
                  <a:avLst/>
                  <a:gdLst>
                    <a:gd name="T0" fmla="*/ 253 w 985"/>
                    <a:gd name="T1" fmla="*/ 1198 h 2396"/>
                    <a:gd name="T2" fmla="*/ 265 w 985"/>
                    <a:gd name="T3" fmla="*/ 1197 h 2396"/>
                    <a:gd name="T4" fmla="*/ 278 w 985"/>
                    <a:gd name="T5" fmla="*/ 1194 h 2396"/>
                    <a:gd name="T6" fmla="*/ 290 w 985"/>
                    <a:gd name="T7" fmla="*/ 1189 h 2396"/>
                    <a:gd name="T8" fmla="*/ 304 w 985"/>
                    <a:gd name="T9" fmla="*/ 1180 h 2396"/>
                    <a:gd name="T10" fmla="*/ 318 w 985"/>
                    <a:gd name="T11" fmla="*/ 1167 h 2396"/>
                    <a:gd name="T12" fmla="*/ 333 w 985"/>
                    <a:gd name="T13" fmla="*/ 1148 h 2396"/>
                    <a:gd name="T14" fmla="*/ 349 w 985"/>
                    <a:gd name="T15" fmla="*/ 1123 h 2396"/>
                    <a:gd name="T16" fmla="*/ 363 w 985"/>
                    <a:gd name="T17" fmla="*/ 1117 h 2396"/>
                    <a:gd name="T18" fmla="*/ 376 w 985"/>
                    <a:gd name="T19" fmla="*/ 1136 h 2396"/>
                    <a:gd name="T20" fmla="*/ 391 w 985"/>
                    <a:gd name="T21" fmla="*/ 1152 h 2396"/>
                    <a:gd name="T22" fmla="*/ 410 w 985"/>
                    <a:gd name="T23" fmla="*/ 1160 h 2396"/>
                    <a:gd name="T24" fmla="*/ 433 w 985"/>
                    <a:gd name="T25" fmla="*/ 1156 h 2396"/>
                    <a:gd name="T26" fmla="*/ 458 w 985"/>
                    <a:gd name="T27" fmla="*/ 1129 h 2396"/>
                    <a:gd name="T28" fmla="*/ 479 w 985"/>
                    <a:gd name="T29" fmla="*/ 1082 h 2396"/>
                    <a:gd name="T30" fmla="*/ 491 w 985"/>
                    <a:gd name="T31" fmla="*/ 1024 h 2396"/>
                    <a:gd name="T32" fmla="*/ 493 w 985"/>
                    <a:gd name="T33" fmla="*/ 359 h 2396"/>
                    <a:gd name="T34" fmla="*/ 488 w 985"/>
                    <a:gd name="T35" fmla="*/ 313 h 2396"/>
                    <a:gd name="T36" fmla="*/ 472 w 985"/>
                    <a:gd name="T37" fmla="*/ 261 h 2396"/>
                    <a:gd name="T38" fmla="*/ 445 w 985"/>
                    <a:gd name="T39" fmla="*/ 209 h 2396"/>
                    <a:gd name="T40" fmla="*/ 405 w 985"/>
                    <a:gd name="T41" fmla="*/ 164 h 2396"/>
                    <a:gd name="T42" fmla="*/ 380 w 985"/>
                    <a:gd name="T43" fmla="*/ 142 h 2396"/>
                    <a:gd name="T44" fmla="*/ 356 w 985"/>
                    <a:gd name="T45" fmla="*/ 120 h 2396"/>
                    <a:gd name="T46" fmla="*/ 337 w 985"/>
                    <a:gd name="T47" fmla="*/ 102 h 2396"/>
                    <a:gd name="T48" fmla="*/ 325 w 985"/>
                    <a:gd name="T49" fmla="*/ 89 h 2396"/>
                    <a:gd name="T50" fmla="*/ 313 w 985"/>
                    <a:gd name="T51" fmla="*/ 67 h 2396"/>
                    <a:gd name="T52" fmla="*/ 308 w 985"/>
                    <a:gd name="T53" fmla="*/ 38 h 2396"/>
                    <a:gd name="T54" fmla="*/ 307 w 985"/>
                    <a:gd name="T55" fmla="*/ 11 h 2396"/>
                    <a:gd name="T56" fmla="*/ 307 w 985"/>
                    <a:gd name="T57" fmla="*/ 0 h 2396"/>
                    <a:gd name="T58" fmla="*/ 187 w 985"/>
                    <a:gd name="T59" fmla="*/ 0 h 2396"/>
                    <a:gd name="T60" fmla="*/ 187 w 985"/>
                    <a:gd name="T61" fmla="*/ 11 h 2396"/>
                    <a:gd name="T62" fmla="*/ 185 w 985"/>
                    <a:gd name="T63" fmla="*/ 38 h 2396"/>
                    <a:gd name="T64" fmla="*/ 180 w 985"/>
                    <a:gd name="T65" fmla="*/ 67 h 2396"/>
                    <a:gd name="T66" fmla="*/ 168 w 985"/>
                    <a:gd name="T67" fmla="*/ 89 h 2396"/>
                    <a:gd name="T68" fmla="*/ 156 w 985"/>
                    <a:gd name="T69" fmla="*/ 102 h 2396"/>
                    <a:gd name="T70" fmla="*/ 137 w 985"/>
                    <a:gd name="T71" fmla="*/ 120 h 2396"/>
                    <a:gd name="T72" fmla="*/ 113 w 985"/>
                    <a:gd name="T73" fmla="*/ 142 h 2396"/>
                    <a:gd name="T74" fmla="*/ 88 w 985"/>
                    <a:gd name="T75" fmla="*/ 164 h 2396"/>
                    <a:gd name="T76" fmla="*/ 49 w 985"/>
                    <a:gd name="T77" fmla="*/ 209 h 2396"/>
                    <a:gd name="T78" fmla="*/ 21 w 985"/>
                    <a:gd name="T79" fmla="*/ 261 h 2396"/>
                    <a:gd name="T80" fmla="*/ 5 w 985"/>
                    <a:gd name="T81" fmla="*/ 313 h 2396"/>
                    <a:gd name="T82" fmla="*/ 0 w 985"/>
                    <a:gd name="T83" fmla="*/ 359 h 2396"/>
                    <a:gd name="T84" fmla="*/ 2 w 985"/>
                    <a:gd name="T85" fmla="*/ 1024 h 2396"/>
                    <a:gd name="T86" fmla="*/ 14 w 985"/>
                    <a:gd name="T87" fmla="*/ 1082 h 2396"/>
                    <a:gd name="T88" fmla="*/ 35 w 985"/>
                    <a:gd name="T89" fmla="*/ 1129 h 2396"/>
                    <a:gd name="T90" fmla="*/ 60 w 985"/>
                    <a:gd name="T91" fmla="*/ 1156 h 2396"/>
                    <a:gd name="T92" fmla="*/ 84 w 985"/>
                    <a:gd name="T93" fmla="*/ 1160 h 2396"/>
                    <a:gd name="T94" fmla="*/ 102 w 985"/>
                    <a:gd name="T95" fmla="*/ 1152 h 2396"/>
                    <a:gd name="T96" fmla="*/ 117 w 985"/>
                    <a:gd name="T97" fmla="*/ 1136 h 2396"/>
                    <a:gd name="T98" fmla="*/ 130 w 985"/>
                    <a:gd name="T99" fmla="*/ 1117 h 2396"/>
                    <a:gd name="T100" fmla="*/ 145 w 985"/>
                    <a:gd name="T101" fmla="*/ 1123 h 2396"/>
                    <a:gd name="T102" fmla="*/ 160 w 985"/>
                    <a:gd name="T103" fmla="*/ 1148 h 2396"/>
                    <a:gd name="T104" fmla="*/ 175 w 985"/>
                    <a:gd name="T105" fmla="*/ 1167 h 2396"/>
                    <a:gd name="T106" fmla="*/ 189 w 985"/>
                    <a:gd name="T107" fmla="*/ 1180 h 2396"/>
                    <a:gd name="T108" fmla="*/ 203 w 985"/>
                    <a:gd name="T109" fmla="*/ 1189 h 2396"/>
                    <a:gd name="T110" fmla="*/ 216 w 985"/>
                    <a:gd name="T111" fmla="*/ 1194 h 2396"/>
                    <a:gd name="T112" fmla="*/ 229 w 985"/>
                    <a:gd name="T113" fmla="*/ 1197 h 2396"/>
                    <a:gd name="T114" fmla="*/ 241 w 985"/>
                    <a:gd name="T115" fmla="*/ 1198 h 2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 h="2396">
                      <a:moveTo>
                        <a:pt x="492" y="2396"/>
                      </a:moveTo>
                      <a:lnTo>
                        <a:pt x="505" y="2396"/>
                      </a:lnTo>
                      <a:lnTo>
                        <a:pt x="517" y="2395"/>
                      </a:lnTo>
                      <a:lnTo>
                        <a:pt x="529" y="2394"/>
                      </a:lnTo>
                      <a:lnTo>
                        <a:pt x="542" y="2392"/>
                      </a:lnTo>
                      <a:lnTo>
                        <a:pt x="555" y="2388"/>
                      </a:lnTo>
                      <a:lnTo>
                        <a:pt x="567" y="2384"/>
                      </a:lnTo>
                      <a:lnTo>
                        <a:pt x="580" y="2378"/>
                      </a:lnTo>
                      <a:lnTo>
                        <a:pt x="594" y="2370"/>
                      </a:lnTo>
                      <a:lnTo>
                        <a:pt x="608" y="2360"/>
                      </a:lnTo>
                      <a:lnTo>
                        <a:pt x="621" y="2348"/>
                      </a:lnTo>
                      <a:lnTo>
                        <a:pt x="635" y="2333"/>
                      </a:lnTo>
                      <a:lnTo>
                        <a:pt x="650" y="2316"/>
                      </a:lnTo>
                      <a:lnTo>
                        <a:pt x="665" y="2295"/>
                      </a:lnTo>
                      <a:lnTo>
                        <a:pt x="681" y="2272"/>
                      </a:lnTo>
                      <a:lnTo>
                        <a:pt x="698" y="2246"/>
                      </a:lnTo>
                      <a:lnTo>
                        <a:pt x="714" y="2216"/>
                      </a:lnTo>
                      <a:lnTo>
                        <a:pt x="726" y="2234"/>
                      </a:lnTo>
                      <a:lnTo>
                        <a:pt x="738" y="2252"/>
                      </a:lnTo>
                      <a:lnTo>
                        <a:pt x="752" y="2271"/>
                      </a:lnTo>
                      <a:lnTo>
                        <a:pt x="765" y="2288"/>
                      </a:lnTo>
                      <a:lnTo>
                        <a:pt x="782" y="2303"/>
                      </a:lnTo>
                      <a:lnTo>
                        <a:pt x="799" y="2314"/>
                      </a:lnTo>
                      <a:lnTo>
                        <a:pt x="820" y="2320"/>
                      </a:lnTo>
                      <a:lnTo>
                        <a:pt x="841" y="2322"/>
                      </a:lnTo>
                      <a:lnTo>
                        <a:pt x="866" y="2312"/>
                      </a:lnTo>
                      <a:lnTo>
                        <a:pt x="891" y="2290"/>
                      </a:lnTo>
                      <a:lnTo>
                        <a:pt x="915" y="2257"/>
                      </a:lnTo>
                      <a:lnTo>
                        <a:pt x="938" y="2214"/>
                      </a:lnTo>
                      <a:lnTo>
                        <a:pt x="957" y="2164"/>
                      </a:lnTo>
                      <a:lnTo>
                        <a:pt x="972" y="2107"/>
                      </a:lnTo>
                      <a:lnTo>
                        <a:pt x="982" y="2047"/>
                      </a:lnTo>
                      <a:lnTo>
                        <a:pt x="985" y="1986"/>
                      </a:lnTo>
                      <a:lnTo>
                        <a:pt x="985" y="718"/>
                      </a:lnTo>
                      <a:lnTo>
                        <a:pt x="983" y="674"/>
                      </a:lnTo>
                      <a:lnTo>
                        <a:pt x="975" y="626"/>
                      </a:lnTo>
                      <a:lnTo>
                        <a:pt x="962" y="575"/>
                      </a:lnTo>
                      <a:lnTo>
                        <a:pt x="943" y="521"/>
                      </a:lnTo>
                      <a:lnTo>
                        <a:pt x="919" y="469"/>
                      </a:lnTo>
                      <a:lnTo>
                        <a:pt x="889" y="417"/>
                      </a:lnTo>
                      <a:lnTo>
                        <a:pt x="853" y="370"/>
                      </a:lnTo>
                      <a:lnTo>
                        <a:pt x="810" y="328"/>
                      </a:lnTo>
                      <a:lnTo>
                        <a:pt x="784" y="306"/>
                      </a:lnTo>
                      <a:lnTo>
                        <a:pt x="759" y="283"/>
                      </a:lnTo>
                      <a:lnTo>
                        <a:pt x="734" y="260"/>
                      </a:lnTo>
                      <a:lnTo>
                        <a:pt x="712" y="240"/>
                      </a:lnTo>
                      <a:lnTo>
                        <a:pt x="692" y="220"/>
                      </a:lnTo>
                      <a:lnTo>
                        <a:pt x="674" y="203"/>
                      </a:lnTo>
                      <a:lnTo>
                        <a:pt x="661" y="189"/>
                      </a:lnTo>
                      <a:lnTo>
                        <a:pt x="650" y="178"/>
                      </a:lnTo>
                      <a:lnTo>
                        <a:pt x="636" y="160"/>
                      </a:lnTo>
                      <a:lnTo>
                        <a:pt x="626" y="134"/>
                      </a:lnTo>
                      <a:lnTo>
                        <a:pt x="620" y="105"/>
                      </a:lnTo>
                      <a:lnTo>
                        <a:pt x="616" y="75"/>
                      </a:lnTo>
                      <a:lnTo>
                        <a:pt x="613" y="46"/>
                      </a:lnTo>
                      <a:lnTo>
                        <a:pt x="613" y="22"/>
                      </a:lnTo>
                      <a:lnTo>
                        <a:pt x="613" y="6"/>
                      </a:lnTo>
                      <a:lnTo>
                        <a:pt x="613" y="0"/>
                      </a:lnTo>
                      <a:lnTo>
                        <a:pt x="492" y="0"/>
                      </a:lnTo>
                      <a:lnTo>
                        <a:pt x="373" y="0"/>
                      </a:lnTo>
                      <a:lnTo>
                        <a:pt x="373" y="6"/>
                      </a:lnTo>
                      <a:lnTo>
                        <a:pt x="373" y="22"/>
                      </a:lnTo>
                      <a:lnTo>
                        <a:pt x="373" y="46"/>
                      </a:lnTo>
                      <a:lnTo>
                        <a:pt x="370" y="75"/>
                      </a:lnTo>
                      <a:lnTo>
                        <a:pt x="366" y="105"/>
                      </a:lnTo>
                      <a:lnTo>
                        <a:pt x="360" y="134"/>
                      </a:lnTo>
                      <a:lnTo>
                        <a:pt x="350" y="160"/>
                      </a:lnTo>
                      <a:lnTo>
                        <a:pt x="336" y="178"/>
                      </a:lnTo>
                      <a:lnTo>
                        <a:pt x="325" y="189"/>
                      </a:lnTo>
                      <a:lnTo>
                        <a:pt x="311" y="203"/>
                      </a:lnTo>
                      <a:lnTo>
                        <a:pt x="293" y="220"/>
                      </a:lnTo>
                      <a:lnTo>
                        <a:pt x="274" y="240"/>
                      </a:lnTo>
                      <a:lnTo>
                        <a:pt x="251" y="260"/>
                      </a:lnTo>
                      <a:lnTo>
                        <a:pt x="226" y="283"/>
                      </a:lnTo>
                      <a:lnTo>
                        <a:pt x="201" y="306"/>
                      </a:lnTo>
                      <a:lnTo>
                        <a:pt x="176" y="328"/>
                      </a:lnTo>
                      <a:lnTo>
                        <a:pt x="133" y="370"/>
                      </a:lnTo>
                      <a:lnTo>
                        <a:pt x="97" y="417"/>
                      </a:lnTo>
                      <a:lnTo>
                        <a:pt x="66" y="469"/>
                      </a:lnTo>
                      <a:lnTo>
                        <a:pt x="42" y="521"/>
                      </a:lnTo>
                      <a:lnTo>
                        <a:pt x="24" y="575"/>
                      </a:lnTo>
                      <a:lnTo>
                        <a:pt x="10" y="626"/>
                      </a:lnTo>
                      <a:lnTo>
                        <a:pt x="2" y="674"/>
                      </a:lnTo>
                      <a:lnTo>
                        <a:pt x="0" y="718"/>
                      </a:lnTo>
                      <a:lnTo>
                        <a:pt x="0" y="1986"/>
                      </a:lnTo>
                      <a:lnTo>
                        <a:pt x="3" y="2047"/>
                      </a:lnTo>
                      <a:lnTo>
                        <a:pt x="13" y="2107"/>
                      </a:lnTo>
                      <a:lnTo>
                        <a:pt x="28" y="2164"/>
                      </a:lnTo>
                      <a:lnTo>
                        <a:pt x="48" y="2214"/>
                      </a:lnTo>
                      <a:lnTo>
                        <a:pt x="70" y="2257"/>
                      </a:lnTo>
                      <a:lnTo>
                        <a:pt x="94" y="2290"/>
                      </a:lnTo>
                      <a:lnTo>
                        <a:pt x="119" y="2312"/>
                      </a:lnTo>
                      <a:lnTo>
                        <a:pt x="144" y="2322"/>
                      </a:lnTo>
                      <a:lnTo>
                        <a:pt x="167" y="2320"/>
                      </a:lnTo>
                      <a:lnTo>
                        <a:pt x="186" y="2314"/>
                      </a:lnTo>
                      <a:lnTo>
                        <a:pt x="203" y="2303"/>
                      </a:lnTo>
                      <a:lnTo>
                        <a:pt x="220" y="2288"/>
                      </a:lnTo>
                      <a:lnTo>
                        <a:pt x="233" y="2271"/>
                      </a:lnTo>
                      <a:lnTo>
                        <a:pt x="247" y="2252"/>
                      </a:lnTo>
                      <a:lnTo>
                        <a:pt x="259" y="2234"/>
                      </a:lnTo>
                      <a:lnTo>
                        <a:pt x="271" y="2216"/>
                      </a:lnTo>
                      <a:lnTo>
                        <a:pt x="289" y="2246"/>
                      </a:lnTo>
                      <a:lnTo>
                        <a:pt x="305" y="2272"/>
                      </a:lnTo>
                      <a:lnTo>
                        <a:pt x="320" y="2295"/>
                      </a:lnTo>
                      <a:lnTo>
                        <a:pt x="336" y="2316"/>
                      </a:lnTo>
                      <a:lnTo>
                        <a:pt x="350" y="2333"/>
                      </a:lnTo>
                      <a:lnTo>
                        <a:pt x="365" y="2348"/>
                      </a:lnTo>
                      <a:lnTo>
                        <a:pt x="378" y="2360"/>
                      </a:lnTo>
                      <a:lnTo>
                        <a:pt x="392" y="2370"/>
                      </a:lnTo>
                      <a:lnTo>
                        <a:pt x="406" y="2378"/>
                      </a:lnTo>
                      <a:lnTo>
                        <a:pt x="419" y="2384"/>
                      </a:lnTo>
                      <a:lnTo>
                        <a:pt x="431" y="2388"/>
                      </a:lnTo>
                      <a:lnTo>
                        <a:pt x="444" y="2392"/>
                      </a:lnTo>
                      <a:lnTo>
                        <a:pt x="457" y="2394"/>
                      </a:lnTo>
                      <a:lnTo>
                        <a:pt x="468" y="2395"/>
                      </a:lnTo>
                      <a:lnTo>
                        <a:pt x="481" y="2396"/>
                      </a:lnTo>
                      <a:lnTo>
                        <a:pt x="492" y="2396"/>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5" name="Freeform 32">
                  <a:extLst>
                    <a:ext uri="{FF2B5EF4-FFF2-40B4-BE49-F238E27FC236}">
                      <a16:creationId xmlns:a16="http://schemas.microsoft.com/office/drawing/2014/main" id="{3A2156EC-364E-43AB-B476-57841BE57295}"/>
                    </a:ext>
                  </a:extLst>
                </p:cNvPr>
                <p:cNvSpPr>
                  <a:spLocks/>
                </p:cNvSpPr>
                <p:nvPr/>
              </p:nvSpPr>
              <p:spPr bwMode="auto">
                <a:xfrm>
                  <a:off x="5036" y="3932"/>
                  <a:ext cx="112" cy="168"/>
                </a:xfrm>
                <a:custGeom>
                  <a:avLst/>
                  <a:gdLst>
                    <a:gd name="T0" fmla="*/ 81 w 223"/>
                    <a:gd name="T1" fmla="*/ 168 h 336"/>
                    <a:gd name="T2" fmla="*/ 68 w 223"/>
                    <a:gd name="T3" fmla="*/ 157 h 336"/>
                    <a:gd name="T4" fmla="*/ 61 w 223"/>
                    <a:gd name="T5" fmla="*/ 146 h 336"/>
                    <a:gd name="T6" fmla="*/ 59 w 223"/>
                    <a:gd name="T7" fmla="*/ 136 h 336"/>
                    <a:gd name="T8" fmla="*/ 62 w 223"/>
                    <a:gd name="T9" fmla="*/ 125 h 336"/>
                    <a:gd name="T10" fmla="*/ 68 w 223"/>
                    <a:gd name="T11" fmla="*/ 116 h 336"/>
                    <a:gd name="T12" fmla="*/ 74 w 223"/>
                    <a:gd name="T13" fmla="*/ 108 h 336"/>
                    <a:gd name="T14" fmla="*/ 82 w 223"/>
                    <a:gd name="T15" fmla="*/ 103 h 336"/>
                    <a:gd name="T16" fmla="*/ 89 w 223"/>
                    <a:gd name="T17" fmla="*/ 100 h 336"/>
                    <a:gd name="T18" fmla="*/ 95 w 223"/>
                    <a:gd name="T19" fmla="*/ 98 h 336"/>
                    <a:gd name="T20" fmla="*/ 101 w 223"/>
                    <a:gd name="T21" fmla="*/ 95 h 336"/>
                    <a:gd name="T22" fmla="*/ 107 w 223"/>
                    <a:gd name="T23" fmla="*/ 91 h 336"/>
                    <a:gd name="T24" fmla="*/ 111 w 223"/>
                    <a:gd name="T25" fmla="*/ 86 h 336"/>
                    <a:gd name="T26" fmla="*/ 112 w 223"/>
                    <a:gd name="T27" fmla="*/ 81 h 336"/>
                    <a:gd name="T28" fmla="*/ 108 w 223"/>
                    <a:gd name="T29" fmla="*/ 76 h 336"/>
                    <a:gd name="T30" fmla="*/ 100 w 223"/>
                    <a:gd name="T31" fmla="*/ 72 h 336"/>
                    <a:gd name="T32" fmla="*/ 85 w 223"/>
                    <a:gd name="T33" fmla="*/ 68 h 336"/>
                    <a:gd name="T34" fmla="*/ 69 w 223"/>
                    <a:gd name="T35" fmla="*/ 65 h 336"/>
                    <a:gd name="T36" fmla="*/ 56 w 223"/>
                    <a:gd name="T37" fmla="*/ 62 h 336"/>
                    <a:gd name="T38" fmla="*/ 44 w 223"/>
                    <a:gd name="T39" fmla="*/ 58 h 336"/>
                    <a:gd name="T40" fmla="*/ 34 w 223"/>
                    <a:gd name="T41" fmla="*/ 53 h 336"/>
                    <a:gd name="T42" fmla="*/ 25 w 223"/>
                    <a:gd name="T43" fmla="*/ 49 h 336"/>
                    <a:gd name="T44" fmla="*/ 19 w 223"/>
                    <a:gd name="T45" fmla="*/ 43 h 336"/>
                    <a:gd name="T46" fmla="*/ 13 w 223"/>
                    <a:gd name="T47" fmla="*/ 38 h 336"/>
                    <a:gd name="T48" fmla="*/ 10 w 223"/>
                    <a:gd name="T49" fmla="*/ 33 h 336"/>
                    <a:gd name="T50" fmla="*/ 7 w 223"/>
                    <a:gd name="T51" fmla="*/ 28 h 336"/>
                    <a:gd name="T52" fmla="*/ 6 w 223"/>
                    <a:gd name="T53" fmla="*/ 23 h 336"/>
                    <a:gd name="T54" fmla="*/ 6 w 223"/>
                    <a:gd name="T55" fmla="*/ 19 h 336"/>
                    <a:gd name="T56" fmla="*/ 6 w 223"/>
                    <a:gd name="T57" fmla="*/ 14 h 336"/>
                    <a:gd name="T58" fmla="*/ 9 w 223"/>
                    <a:gd name="T59" fmla="*/ 10 h 336"/>
                    <a:gd name="T60" fmla="*/ 12 w 223"/>
                    <a:gd name="T61" fmla="*/ 6 h 336"/>
                    <a:gd name="T62" fmla="*/ 16 w 223"/>
                    <a:gd name="T63" fmla="*/ 3 h 336"/>
                    <a:gd name="T64" fmla="*/ 21 w 223"/>
                    <a:gd name="T65" fmla="*/ 0 h 336"/>
                    <a:gd name="T66" fmla="*/ 12 w 223"/>
                    <a:gd name="T67" fmla="*/ 6 h 336"/>
                    <a:gd name="T68" fmla="*/ 5 w 223"/>
                    <a:gd name="T69" fmla="*/ 13 h 336"/>
                    <a:gd name="T70" fmla="*/ 1 w 223"/>
                    <a:gd name="T71" fmla="*/ 23 h 336"/>
                    <a:gd name="T72" fmla="*/ 0 w 223"/>
                    <a:gd name="T73" fmla="*/ 32 h 336"/>
                    <a:gd name="T74" fmla="*/ 3 w 223"/>
                    <a:gd name="T75" fmla="*/ 43 h 336"/>
                    <a:gd name="T76" fmla="*/ 10 w 223"/>
                    <a:gd name="T77" fmla="*/ 53 h 336"/>
                    <a:gd name="T78" fmla="*/ 21 w 223"/>
                    <a:gd name="T79" fmla="*/ 61 h 336"/>
                    <a:gd name="T80" fmla="*/ 36 w 223"/>
                    <a:gd name="T81" fmla="*/ 68 h 336"/>
                    <a:gd name="T82" fmla="*/ 51 w 223"/>
                    <a:gd name="T83" fmla="*/ 74 h 336"/>
                    <a:gd name="T84" fmla="*/ 59 w 223"/>
                    <a:gd name="T85" fmla="*/ 80 h 336"/>
                    <a:gd name="T86" fmla="*/ 63 w 223"/>
                    <a:gd name="T87" fmla="*/ 84 h 336"/>
                    <a:gd name="T88" fmla="*/ 63 w 223"/>
                    <a:gd name="T89" fmla="*/ 89 h 336"/>
                    <a:gd name="T90" fmla="*/ 59 w 223"/>
                    <a:gd name="T91" fmla="*/ 93 h 336"/>
                    <a:gd name="T92" fmla="*/ 54 w 223"/>
                    <a:gd name="T93" fmla="*/ 96 h 336"/>
                    <a:gd name="T94" fmla="*/ 47 w 223"/>
                    <a:gd name="T95" fmla="*/ 99 h 336"/>
                    <a:gd name="T96" fmla="*/ 40 w 223"/>
                    <a:gd name="T97" fmla="*/ 100 h 336"/>
                    <a:gd name="T98" fmla="*/ 36 w 223"/>
                    <a:gd name="T99" fmla="*/ 103 h 336"/>
                    <a:gd name="T100" fmla="*/ 34 w 223"/>
                    <a:gd name="T101" fmla="*/ 108 h 336"/>
                    <a:gd name="T102" fmla="*/ 35 w 223"/>
                    <a:gd name="T103" fmla="*/ 116 h 336"/>
                    <a:gd name="T104" fmla="*/ 38 w 223"/>
                    <a:gd name="T105" fmla="*/ 125 h 336"/>
                    <a:gd name="T106" fmla="*/ 44 w 223"/>
                    <a:gd name="T107" fmla="*/ 136 h 336"/>
                    <a:gd name="T108" fmla="*/ 54 w 223"/>
                    <a:gd name="T109" fmla="*/ 146 h 336"/>
                    <a:gd name="T110" fmla="*/ 66 w 223"/>
                    <a:gd name="T111" fmla="*/ 157 h 336"/>
                    <a:gd name="T112" fmla="*/ 81 w 223"/>
                    <a:gd name="T113" fmla="*/ 168 h 3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3" h="336">
                      <a:moveTo>
                        <a:pt x="161" y="336"/>
                      </a:moveTo>
                      <a:lnTo>
                        <a:pt x="135" y="314"/>
                      </a:lnTo>
                      <a:lnTo>
                        <a:pt x="122" y="292"/>
                      </a:lnTo>
                      <a:lnTo>
                        <a:pt x="118" y="271"/>
                      </a:lnTo>
                      <a:lnTo>
                        <a:pt x="124" y="250"/>
                      </a:lnTo>
                      <a:lnTo>
                        <a:pt x="135" y="231"/>
                      </a:lnTo>
                      <a:lnTo>
                        <a:pt x="148" y="216"/>
                      </a:lnTo>
                      <a:lnTo>
                        <a:pt x="163" y="206"/>
                      </a:lnTo>
                      <a:lnTo>
                        <a:pt x="177" y="200"/>
                      </a:lnTo>
                      <a:lnTo>
                        <a:pt x="190" y="196"/>
                      </a:lnTo>
                      <a:lnTo>
                        <a:pt x="202" y="189"/>
                      </a:lnTo>
                      <a:lnTo>
                        <a:pt x="214" y="181"/>
                      </a:lnTo>
                      <a:lnTo>
                        <a:pt x="222" y="172"/>
                      </a:lnTo>
                      <a:lnTo>
                        <a:pt x="223" y="161"/>
                      </a:lnTo>
                      <a:lnTo>
                        <a:pt x="216" y="152"/>
                      </a:lnTo>
                      <a:lnTo>
                        <a:pt x="199" y="143"/>
                      </a:lnTo>
                      <a:lnTo>
                        <a:pt x="169" y="136"/>
                      </a:lnTo>
                      <a:lnTo>
                        <a:pt x="138" y="130"/>
                      </a:lnTo>
                      <a:lnTo>
                        <a:pt x="111" y="123"/>
                      </a:lnTo>
                      <a:lnTo>
                        <a:pt x="87" y="115"/>
                      </a:lnTo>
                      <a:lnTo>
                        <a:pt x="68" y="106"/>
                      </a:lnTo>
                      <a:lnTo>
                        <a:pt x="50" y="97"/>
                      </a:lnTo>
                      <a:lnTo>
                        <a:pt x="38" y="86"/>
                      </a:lnTo>
                      <a:lnTo>
                        <a:pt x="26" y="76"/>
                      </a:lnTo>
                      <a:lnTo>
                        <a:pt x="19" y="65"/>
                      </a:lnTo>
                      <a:lnTo>
                        <a:pt x="14" y="56"/>
                      </a:lnTo>
                      <a:lnTo>
                        <a:pt x="11" y="46"/>
                      </a:lnTo>
                      <a:lnTo>
                        <a:pt x="11" y="37"/>
                      </a:lnTo>
                      <a:lnTo>
                        <a:pt x="12" y="27"/>
                      </a:lnTo>
                      <a:lnTo>
                        <a:pt x="17" y="19"/>
                      </a:lnTo>
                      <a:lnTo>
                        <a:pt x="24" y="11"/>
                      </a:lnTo>
                      <a:lnTo>
                        <a:pt x="32" y="6"/>
                      </a:lnTo>
                      <a:lnTo>
                        <a:pt x="41" y="0"/>
                      </a:lnTo>
                      <a:lnTo>
                        <a:pt x="23" y="11"/>
                      </a:lnTo>
                      <a:lnTo>
                        <a:pt x="9" y="26"/>
                      </a:lnTo>
                      <a:lnTo>
                        <a:pt x="1" y="45"/>
                      </a:lnTo>
                      <a:lnTo>
                        <a:pt x="0" y="64"/>
                      </a:lnTo>
                      <a:lnTo>
                        <a:pt x="6" y="85"/>
                      </a:lnTo>
                      <a:lnTo>
                        <a:pt x="19" y="105"/>
                      </a:lnTo>
                      <a:lnTo>
                        <a:pt x="41" y="122"/>
                      </a:lnTo>
                      <a:lnTo>
                        <a:pt x="72" y="136"/>
                      </a:lnTo>
                      <a:lnTo>
                        <a:pt x="102" y="147"/>
                      </a:lnTo>
                      <a:lnTo>
                        <a:pt x="118" y="159"/>
                      </a:lnTo>
                      <a:lnTo>
                        <a:pt x="126" y="168"/>
                      </a:lnTo>
                      <a:lnTo>
                        <a:pt x="125" y="177"/>
                      </a:lnTo>
                      <a:lnTo>
                        <a:pt x="117" y="185"/>
                      </a:lnTo>
                      <a:lnTo>
                        <a:pt x="107" y="191"/>
                      </a:lnTo>
                      <a:lnTo>
                        <a:pt x="93" y="197"/>
                      </a:lnTo>
                      <a:lnTo>
                        <a:pt x="80" y="200"/>
                      </a:lnTo>
                      <a:lnTo>
                        <a:pt x="71" y="206"/>
                      </a:lnTo>
                      <a:lnTo>
                        <a:pt x="68" y="216"/>
                      </a:lnTo>
                      <a:lnTo>
                        <a:pt x="69" y="231"/>
                      </a:lnTo>
                      <a:lnTo>
                        <a:pt x="76" y="250"/>
                      </a:lnTo>
                      <a:lnTo>
                        <a:pt x="88" y="271"/>
                      </a:lnTo>
                      <a:lnTo>
                        <a:pt x="107" y="292"/>
                      </a:lnTo>
                      <a:lnTo>
                        <a:pt x="131" y="314"/>
                      </a:lnTo>
                      <a:lnTo>
                        <a:pt x="161" y="33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6" name="Freeform 33">
                  <a:extLst>
                    <a:ext uri="{FF2B5EF4-FFF2-40B4-BE49-F238E27FC236}">
                      <a16:creationId xmlns:a16="http://schemas.microsoft.com/office/drawing/2014/main" id="{58870318-8A4F-4245-B0F9-DAFEA46BCC03}"/>
                    </a:ext>
                  </a:extLst>
                </p:cNvPr>
                <p:cNvSpPr>
                  <a:spLocks/>
                </p:cNvSpPr>
                <p:nvPr/>
              </p:nvSpPr>
              <p:spPr bwMode="auto">
                <a:xfrm>
                  <a:off x="4929" y="3894"/>
                  <a:ext cx="32" cy="98"/>
                </a:xfrm>
                <a:custGeom>
                  <a:avLst/>
                  <a:gdLst>
                    <a:gd name="T0" fmla="*/ 20 w 65"/>
                    <a:gd name="T1" fmla="*/ 0 h 197"/>
                    <a:gd name="T2" fmla="*/ 12 w 65"/>
                    <a:gd name="T3" fmla="*/ 0 h 197"/>
                    <a:gd name="T4" fmla="*/ 6 w 65"/>
                    <a:gd name="T5" fmla="*/ 7 h 197"/>
                    <a:gd name="T6" fmla="*/ 3 w 65"/>
                    <a:gd name="T7" fmla="*/ 19 h 197"/>
                    <a:gd name="T8" fmla="*/ 1 w 65"/>
                    <a:gd name="T9" fmla="*/ 35 h 197"/>
                    <a:gd name="T10" fmla="*/ 0 w 65"/>
                    <a:gd name="T11" fmla="*/ 52 h 197"/>
                    <a:gd name="T12" fmla="*/ 1 w 65"/>
                    <a:gd name="T13" fmla="*/ 70 h 197"/>
                    <a:gd name="T14" fmla="*/ 2 w 65"/>
                    <a:gd name="T15" fmla="*/ 86 h 197"/>
                    <a:gd name="T16" fmla="*/ 4 w 65"/>
                    <a:gd name="T17" fmla="*/ 98 h 197"/>
                    <a:gd name="T18" fmla="*/ 5 w 65"/>
                    <a:gd name="T19" fmla="*/ 81 h 197"/>
                    <a:gd name="T20" fmla="*/ 9 w 65"/>
                    <a:gd name="T21" fmla="*/ 65 h 197"/>
                    <a:gd name="T22" fmla="*/ 16 w 65"/>
                    <a:gd name="T23" fmla="*/ 50 h 197"/>
                    <a:gd name="T24" fmla="*/ 24 w 65"/>
                    <a:gd name="T25" fmla="*/ 38 h 197"/>
                    <a:gd name="T26" fmla="*/ 29 w 65"/>
                    <a:gd name="T27" fmla="*/ 26 h 197"/>
                    <a:gd name="T28" fmla="*/ 32 w 65"/>
                    <a:gd name="T29" fmla="*/ 16 h 197"/>
                    <a:gd name="T30" fmla="*/ 29 w 65"/>
                    <a:gd name="T31" fmla="*/ 8 h 197"/>
                    <a:gd name="T32" fmla="*/ 20 w 65"/>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97">
                      <a:moveTo>
                        <a:pt x="40" y="1"/>
                      </a:moveTo>
                      <a:lnTo>
                        <a:pt x="25" y="0"/>
                      </a:lnTo>
                      <a:lnTo>
                        <a:pt x="13" y="14"/>
                      </a:lnTo>
                      <a:lnTo>
                        <a:pt x="6" y="38"/>
                      </a:lnTo>
                      <a:lnTo>
                        <a:pt x="2" y="70"/>
                      </a:lnTo>
                      <a:lnTo>
                        <a:pt x="0" y="105"/>
                      </a:lnTo>
                      <a:lnTo>
                        <a:pt x="2" y="140"/>
                      </a:lnTo>
                      <a:lnTo>
                        <a:pt x="5" y="173"/>
                      </a:lnTo>
                      <a:lnTo>
                        <a:pt x="8" y="197"/>
                      </a:lnTo>
                      <a:lnTo>
                        <a:pt x="10" y="162"/>
                      </a:lnTo>
                      <a:lnTo>
                        <a:pt x="19" y="130"/>
                      </a:lnTo>
                      <a:lnTo>
                        <a:pt x="33" y="101"/>
                      </a:lnTo>
                      <a:lnTo>
                        <a:pt x="48" y="76"/>
                      </a:lnTo>
                      <a:lnTo>
                        <a:pt x="59" y="53"/>
                      </a:lnTo>
                      <a:lnTo>
                        <a:pt x="65" y="33"/>
                      </a:lnTo>
                      <a:lnTo>
                        <a:pt x="59" y="16"/>
                      </a:lnTo>
                      <a:lnTo>
                        <a:pt x="40" y="1"/>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7" name="Freeform 34">
                  <a:extLst>
                    <a:ext uri="{FF2B5EF4-FFF2-40B4-BE49-F238E27FC236}">
                      <a16:creationId xmlns:a16="http://schemas.microsoft.com/office/drawing/2014/main" id="{C95F260B-1C6D-429F-98E8-59BE28E1990D}"/>
                    </a:ext>
                  </a:extLst>
                </p:cNvPr>
                <p:cNvSpPr>
                  <a:spLocks/>
                </p:cNvSpPr>
                <p:nvPr/>
              </p:nvSpPr>
              <p:spPr bwMode="auto">
                <a:xfrm>
                  <a:off x="5215" y="3913"/>
                  <a:ext cx="139" cy="109"/>
                </a:xfrm>
                <a:custGeom>
                  <a:avLst/>
                  <a:gdLst>
                    <a:gd name="T0" fmla="*/ 0 w 278"/>
                    <a:gd name="T1" fmla="*/ 109 h 218"/>
                    <a:gd name="T2" fmla="*/ 4 w 278"/>
                    <a:gd name="T3" fmla="*/ 99 h 218"/>
                    <a:gd name="T4" fmla="*/ 10 w 278"/>
                    <a:gd name="T5" fmla="*/ 89 h 218"/>
                    <a:gd name="T6" fmla="*/ 16 w 278"/>
                    <a:gd name="T7" fmla="*/ 78 h 218"/>
                    <a:gd name="T8" fmla="*/ 24 w 278"/>
                    <a:gd name="T9" fmla="*/ 66 h 218"/>
                    <a:gd name="T10" fmla="*/ 32 w 278"/>
                    <a:gd name="T11" fmla="*/ 55 h 218"/>
                    <a:gd name="T12" fmla="*/ 41 w 278"/>
                    <a:gd name="T13" fmla="*/ 43 h 218"/>
                    <a:gd name="T14" fmla="*/ 51 w 278"/>
                    <a:gd name="T15" fmla="*/ 33 h 218"/>
                    <a:gd name="T16" fmla="*/ 61 w 278"/>
                    <a:gd name="T17" fmla="*/ 23 h 218"/>
                    <a:gd name="T18" fmla="*/ 71 w 278"/>
                    <a:gd name="T19" fmla="*/ 15 h 218"/>
                    <a:gd name="T20" fmla="*/ 81 w 278"/>
                    <a:gd name="T21" fmla="*/ 8 h 218"/>
                    <a:gd name="T22" fmla="*/ 92 w 278"/>
                    <a:gd name="T23" fmla="*/ 3 h 218"/>
                    <a:gd name="T24" fmla="*/ 102 w 278"/>
                    <a:gd name="T25" fmla="*/ 1 h 218"/>
                    <a:gd name="T26" fmla="*/ 112 w 278"/>
                    <a:gd name="T27" fmla="*/ 0 h 218"/>
                    <a:gd name="T28" fmla="*/ 122 w 278"/>
                    <a:gd name="T29" fmla="*/ 3 h 218"/>
                    <a:gd name="T30" fmla="*/ 130 w 278"/>
                    <a:gd name="T31" fmla="*/ 9 h 218"/>
                    <a:gd name="T32" fmla="*/ 139 w 278"/>
                    <a:gd name="T33" fmla="*/ 19 h 218"/>
                    <a:gd name="T34" fmla="*/ 136 w 278"/>
                    <a:gd name="T35" fmla="*/ 18 h 218"/>
                    <a:gd name="T36" fmla="*/ 132 w 278"/>
                    <a:gd name="T37" fmla="*/ 18 h 218"/>
                    <a:gd name="T38" fmla="*/ 127 w 278"/>
                    <a:gd name="T39" fmla="*/ 18 h 218"/>
                    <a:gd name="T40" fmla="*/ 121 w 278"/>
                    <a:gd name="T41" fmla="*/ 18 h 218"/>
                    <a:gd name="T42" fmla="*/ 114 w 278"/>
                    <a:gd name="T43" fmla="*/ 18 h 218"/>
                    <a:gd name="T44" fmla="*/ 106 w 278"/>
                    <a:gd name="T45" fmla="*/ 19 h 218"/>
                    <a:gd name="T46" fmla="*/ 98 w 278"/>
                    <a:gd name="T47" fmla="*/ 22 h 218"/>
                    <a:gd name="T48" fmla="*/ 89 w 278"/>
                    <a:gd name="T49" fmla="*/ 25 h 218"/>
                    <a:gd name="T50" fmla="*/ 79 w 278"/>
                    <a:gd name="T51" fmla="*/ 30 h 218"/>
                    <a:gd name="T52" fmla="*/ 69 w 278"/>
                    <a:gd name="T53" fmla="*/ 35 h 218"/>
                    <a:gd name="T54" fmla="*/ 58 w 278"/>
                    <a:gd name="T55" fmla="*/ 43 h 218"/>
                    <a:gd name="T56" fmla="*/ 47 w 278"/>
                    <a:gd name="T57" fmla="*/ 52 h 218"/>
                    <a:gd name="T58" fmla="*/ 35 w 278"/>
                    <a:gd name="T59" fmla="*/ 63 h 218"/>
                    <a:gd name="T60" fmla="*/ 24 w 278"/>
                    <a:gd name="T61" fmla="*/ 76 h 218"/>
                    <a:gd name="T62" fmla="*/ 12 w 278"/>
                    <a:gd name="T63" fmla="*/ 91 h 218"/>
                    <a:gd name="T64" fmla="*/ 0 w 278"/>
                    <a:gd name="T65" fmla="*/ 109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8" h="218">
                      <a:moveTo>
                        <a:pt x="0" y="218"/>
                      </a:moveTo>
                      <a:lnTo>
                        <a:pt x="8" y="198"/>
                      </a:lnTo>
                      <a:lnTo>
                        <a:pt x="20" y="177"/>
                      </a:lnTo>
                      <a:lnTo>
                        <a:pt x="32" y="156"/>
                      </a:lnTo>
                      <a:lnTo>
                        <a:pt x="47" y="132"/>
                      </a:lnTo>
                      <a:lnTo>
                        <a:pt x="64" y="109"/>
                      </a:lnTo>
                      <a:lnTo>
                        <a:pt x="82" y="86"/>
                      </a:lnTo>
                      <a:lnTo>
                        <a:pt x="101" y="66"/>
                      </a:lnTo>
                      <a:lnTo>
                        <a:pt x="121" y="46"/>
                      </a:lnTo>
                      <a:lnTo>
                        <a:pt x="142" y="29"/>
                      </a:lnTo>
                      <a:lnTo>
                        <a:pt x="162" y="16"/>
                      </a:lnTo>
                      <a:lnTo>
                        <a:pt x="183" y="6"/>
                      </a:lnTo>
                      <a:lnTo>
                        <a:pt x="204" y="1"/>
                      </a:lnTo>
                      <a:lnTo>
                        <a:pt x="223" y="0"/>
                      </a:lnTo>
                      <a:lnTo>
                        <a:pt x="243" y="6"/>
                      </a:lnTo>
                      <a:lnTo>
                        <a:pt x="260" y="18"/>
                      </a:lnTo>
                      <a:lnTo>
                        <a:pt x="278" y="37"/>
                      </a:lnTo>
                      <a:lnTo>
                        <a:pt x="272" y="36"/>
                      </a:lnTo>
                      <a:lnTo>
                        <a:pt x="264" y="35"/>
                      </a:lnTo>
                      <a:lnTo>
                        <a:pt x="253" y="35"/>
                      </a:lnTo>
                      <a:lnTo>
                        <a:pt x="241" y="35"/>
                      </a:lnTo>
                      <a:lnTo>
                        <a:pt x="227" y="36"/>
                      </a:lnTo>
                      <a:lnTo>
                        <a:pt x="212" y="38"/>
                      </a:lnTo>
                      <a:lnTo>
                        <a:pt x="195" y="43"/>
                      </a:lnTo>
                      <a:lnTo>
                        <a:pt x="177" y="49"/>
                      </a:lnTo>
                      <a:lnTo>
                        <a:pt x="158" y="59"/>
                      </a:lnTo>
                      <a:lnTo>
                        <a:pt x="137" y="70"/>
                      </a:lnTo>
                      <a:lnTo>
                        <a:pt x="115" y="85"/>
                      </a:lnTo>
                      <a:lnTo>
                        <a:pt x="93" y="104"/>
                      </a:lnTo>
                      <a:lnTo>
                        <a:pt x="70" y="126"/>
                      </a:lnTo>
                      <a:lnTo>
                        <a:pt x="47" y="152"/>
                      </a:lnTo>
                      <a:lnTo>
                        <a:pt x="24" y="182"/>
                      </a:lnTo>
                      <a:lnTo>
                        <a:pt x="0" y="218"/>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8" name="Freeform 35">
                  <a:extLst>
                    <a:ext uri="{FF2B5EF4-FFF2-40B4-BE49-F238E27FC236}">
                      <a16:creationId xmlns:a16="http://schemas.microsoft.com/office/drawing/2014/main" id="{E19AB1FC-4A85-4A18-AFD0-F9EADC36DB5E}"/>
                    </a:ext>
                  </a:extLst>
                </p:cNvPr>
                <p:cNvSpPr>
                  <a:spLocks/>
                </p:cNvSpPr>
                <p:nvPr/>
              </p:nvSpPr>
              <p:spPr bwMode="auto">
                <a:xfrm>
                  <a:off x="5086" y="2933"/>
                  <a:ext cx="126" cy="59"/>
                </a:xfrm>
                <a:custGeom>
                  <a:avLst/>
                  <a:gdLst>
                    <a:gd name="T0" fmla="*/ 0 w 251"/>
                    <a:gd name="T1" fmla="*/ 47 h 117"/>
                    <a:gd name="T2" fmla="*/ 7 w 251"/>
                    <a:gd name="T3" fmla="*/ 50 h 117"/>
                    <a:gd name="T4" fmla="*/ 13 w 251"/>
                    <a:gd name="T5" fmla="*/ 52 h 117"/>
                    <a:gd name="T6" fmla="*/ 20 w 251"/>
                    <a:gd name="T7" fmla="*/ 54 h 117"/>
                    <a:gd name="T8" fmla="*/ 28 w 251"/>
                    <a:gd name="T9" fmla="*/ 55 h 117"/>
                    <a:gd name="T10" fmla="*/ 37 w 251"/>
                    <a:gd name="T11" fmla="*/ 57 h 117"/>
                    <a:gd name="T12" fmla="*/ 45 w 251"/>
                    <a:gd name="T13" fmla="*/ 58 h 117"/>
                    <a:gd name="T14" fmla="*/ 54 w 251"/>
                    <a:gd name="T15" fmla="*/ 59 h 117"/>
                    <a:gd name="T16" fmla="*/ 63 w 251"/>
                    <a:gd name="T17" fmla="*/ 59 h 117"/>
                    <a:gd name="T18" fmla="*/ 72 w 251"/>
                    <a:gd name="T19" fmla="*/ 59 h 117"/>
                    <a:gd name="T20" fmla="*/ 81 w 251"/>
                    <a:gd name="T21" fmla="*/ 58 h 117"/>
                    <a:gd name="T22" fmla="*/ 90 w 251"/>
                    <a:gd name="T23" fmla="*/ 57 h 117"/>
                    <a:gd name="T24" fmla="*/ 98 w 251"/>
                    <a:gd name="T25" fmla="*/ 55 h 117"/>
                    <a:gd name="T26" fmla="*/ 106 w 251"/>
                    <a:gd name="T27" fmla="*/ 54 h 117"/>
                    <a:gd name="T28" fmla="*/ 113 w 251"/>
                    <a:gd name="T29" fmla="*/ 52 h 117"/>
                    <a:gd name="T30" fmla="*/ 119 w 251"/>
                    <a:gd name="T31" fmla="*/ 50 h 117"/>
                    <a:gd name="T32" fmla="*/ 126 w 251"/>
                    <a:gd name="T33" fmla="*/ 47 h 117"/>
                    <a:gd name="T34" fmla="*/ 124 w 251"/>
                    <a:gd name="T35" fmla="*/ 32 h 117"/>
                    <a:gd name="T36" fmla="*/ 123 w 251"/>
                    <a:gd name="T37" fmla="*/ 19 h 117"/>
                    <a:gd name="T38" fmla="*/ 123 w 251"/>
                    <a:gd name="T39" fmla="*/ 8 h 117"/>
                    <a:gd name="T40" fmla="*/ 123 w 251"/>
                    <a:gd name="T41" fmla="*/ 1 h 117"/>
                    <a:gd name="T42" fmla="*/ 122 w 251"/>
                    <a:gd name="T43" fmla="*/ 1 h 117"/>
                    <a:gd name="T44" fmla="*/ 122 w 251"/>
                    <a:gd name="T45" fmla="*/ 1 h 117"/>
                    <a:gd name="T46" fmla="*/ 121 w 251"/>
                    <a:gd name="T47" fmla="*/ 0 h 117"/>
                    <a:gd name="T48" fmla="*/ 119 w 251"/>
                    <a:gd name="T49" fmla="*/ 0 h 117"/>
                    <a:gd name="T50" fmla="*/ 63 w 251"/>
                    <a:gd name="T51" fmla="*/ 0 h 117"/>
                    <a:gd name="T52" fmla="*/ 7 w 251"/>
                    <a:gd name="T53" fmla="*/ 0 h 117"/>
                    <a:gd name="T54" fmla="*/ 6 w 251"/>
                    <a:gd name="T55" fmla="*/ 0 h 117"/>
                    <a:gd name="T56" fmla="*/ 5 w 251"/>
                    <a:gd name="T57" fmla="*/ 1 h 117"/>
                    <a:gd name="T58" fmla="*/ 4 w 251"/>
                    <a:gd name="T59" fmla="*/ 1 h 117"/>
                    <a:gd name="T60" fmla="*/ 3 w 251"/>
                    <a:gd name="T61" fmla="*/ 1 h 117"/>
                    <a:gd name="T62" fmla="*/ 3 w 251"/>
                    <a:gd name="T63" fmla="*/ 8 h 117"/>
                    <a:gd name="T64" fmla="*/ 3 w 251"/>
                    <a:gd name="T65" fmla="*/ 19 h 117"/>
                    <a:gd name="T66" fmla="*/ 2 w 251"/>
                    <a:gd name="T67" fmla="*/ 32 h 117"/>
                    <a:gd name="T68" fmla="*/ 0 w 251"/>
                    <a:gd name="T69" fmla="*/ 47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1" h="117">
                      <a:moveTo>
                        <a:pt x="0" y="94"/>
                      </a:moveTo>
                      <a:lnTo>
                        <a:pt x="13" y="99"/>
                      </a:lnTo>
                      <a:lnTo>
                        <a:pt x="25" y="104"/>
                      </a:lnTo>
                      <a:lnTo>
                        <a:pt x="40" y="108"/>
                      </a:lnTo>
                      <a:lnTo>
                        <a:pt x="56" y="110"/>
                      </a:lnTo>
                      <a:lnTo>
                        <a:pt x="73" y="114"/>
                      </a:lnTo>
                      <a:lnTo>
                        <a:pt x="90" y="116"/>
                      </a:lnTo>
                      <a:lnTo>
                        <a:pt x="107" y="117"/>
                      </a:lnTo>
                      <a:lnTo>
                        <a:pt x="125" y="117"/>
                      </a:lnTo>
                      <a:lnTo>
                        <a:pt x="144" y="117"/>
                      </a:lnTo>
                      <a:lnTo>
                        <a:pt x="162" y="116"/>
                      </a:lnTo>
                      <a:lnTo>
                        <a:pt x="180" y="114"/>
                      </a:lnTo>
                      <a:lnTo>
                        <a:pt x="196" y="110"/>
                      </a:lnTo>
                      <a:lnTo>
                        <a:pt x="211" y="108"/>
                      </a:lnTo>
                      <a:lnTo>
                        <a:pt x="226" y="104"/>
                      </a:lnTo>
                      <a:lnTo>
                        <a:pt x="238" y="99"/>
                      </a:lnTo>
                      <a:lnTo>
                        <a:pt x="251" y="94"/>
                      </a:lnTo>
                      <a:lnTo>
                        <a:pt x="248" y="64"/>
                      </a:lnTo>
                      <a:lnTo>
                        <a:pt x="246" y="37"/>
                      </a:lnTo>
                      <a:lnTo>
                        <a:pt x="246" y="15"/>
                      </a:lnTo>
                      <a:lnTo>
                        <a:pt x="246" y="2"/>
                      </a:lnTo>
                      <a:lnTo>
                        <a:pt x="244" y="1"/>
                      </a:lnTo>
                      <a:lnTo>
                        <a:pt x="243" y="1"/>
                      </a:lnTo>
                      <a:lnTo>
                        <a:pt x="241" y="0"/>
                      </a:lnTo>
                      <a:lnTo>
                        <a:pt x="238" y="0"/>
                      </a:lnTo>
                      <a:lnTo>
                        <a:pt x="125" y="0"/>
                      </a:lnTo>
                      <a:lnTo>
                        <a:pt x="13" y="0"/>
                      </a:lnTo>
                      <a:lnTo>
                        <a:pt x="11" y="0"/>
                      </a:lnTo>
                      <a:lnTo>
                        <a:pt x="9" y="1"/>
                      </a:lnTo>
                      <a:lnTo>
                        <a:pt x="8" y="1"/>
                      </a:lnTo>
                      <a:lnTo>
                        <a:pt x="6" y="2"/>
                      </a:lnTo>
                      <a:lnTo>
                        <a:pt x="6" y="15"/>
                      </a:lnTo>
                      <a:lnTo>
                        <a:pt x="6" y="37"/>
                      </a:lnTo>
                      <a:lnTo>
                        <a:pt x="3" y="64"/>
                      </a:lnTo>
                      <a:lnTo>
                        <a:pt x="0" y="94"/>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9" name="Freeform 36">
                  <a:extLst>
                    <a:ext uri="{FF2B5EF4-FFF2-40B4-BE49-F238E27FC236}">
                      <a16:creationId xmlns:a16="http://schemas.microsoft.com/office/drawing/2014/main" id="{102F7E59-B577-4DD3-859A-528273986D43}"/>
                    </a:ext>
                  </a:extLst>
                </p:cNvPr>
                <p:cNvSpPr>
                  <a:spLocks/>
                </p:cNvSpPr>
                <p:nvPr/>
              </p:nvSpPr>
              <p:spPr bwMode="auto">
                <a:xfrm>
                  <a:off x="4946" y="3990"/>
                  <a:ext cx="93" cy="104"/>
                </a:xfrm>
                <a:custGeom>
                  <a:avLst/>
                  <a:gdLst>
                    <a:gd name="T0" fmla="*/ 93 w 185"/>
                    <a:gd name="T1" fmla="*/ 51 h 209"/>
                    <a:gd name="T2" fmla="*/ 85 w 185"/>
                    <a:gd name="T3" fmla="*/ 41 h 209"/>
                    <a:gd name="T4" fmla="*/ 77 w 185"/>
                    <a:gd name="T5" fmla="*/ 31 h 209"/>
                    <a:gd name="T6" fmla="*/ 69 w 185"/>
                    <a:gd name="T7" fmla="*/ 22 h 209"/>
                    <a:gd name="T8" fmla="*/ 60 w 185"/>
                    <a:gd name="T9" fmla="*/ 15 h 209"/>
                    <a:gd name="T10" fmla="*/ 50 w 185"/>
                    <a:gd name="T11" fmla="*/ 9 h 209"/>
                    <a:gd name="T12" fmla="*/ 39 w 185"/>
                    <a:gd name="T13" fmla="*/ 4 h 209"/>
                    <a:gd name="T14" fmla="*/ 28 w 185"/>
                    <a:gd name="T15" fmla="*/ 2 h 209"/>
                    <a:gd name="T16" fmla="*/ 16 w 185"/>
                    <a:gd name="T17" fmla="*/ 0 h 209"/>
                    <a:gd name="T18" fmla="*/ 8 w 185"/>
                    <a:gd name="T19" fmla="*/ 2 h 209"/>
                    <a:gd name="T20" fmla="*/ 3 w 185"/>
                    <a:gd name="T21" fmla="*/ 8 h 209"/>
                    <a:gd name="T22" fmla="*/ 1 w 185"/>
                    <a:gd name="T23" fmla="*/ 19 h 209"/>
                    <a:gd name="T24" fmla="*/ 0 w 185"/>
                    <a:gd name="T25" fmla="*/ 33 h 209"/>
                    <a:gd name="T26" fmla="*/ 3 w 185"/>
                    <a:gd name="T27" fmla="*/ 49 h 209"/>
                    <a:gd name="T28" fmla="*/ 7 w 185"/>
                    <a:gd name="T29" fmla="*/ 67 h 209"/>
                    <a:gd name="T30" fmla="*/ 14 w 185"/>
                    <a:gd name="T31" fmla="*/ 84 h 209"/>
                    <a:gd name="T32" fmla="*/ 23 w 185"/>
                    <a:gd name="T33" fmla="*/ 103 h 209"/>
                    <a:gd name="T34" fmla="*/ 24 w 185"/>
                    <a:gd name="T35" fmla="*/ 103 h 209"/>
                    <a:gd name="T36" fmla="*/ 26 w 185"/>
                    <a:gd name="T37" fmla="*/ 103 h 209"/>
                    <a:gd name="T38" fmla="*/ 28 w 185"/>
                    <a:gd name="T39" fmla="*/ 104 h 209"/>
                    <a:gd name="T40" fmla="*/ 29 w 185"/>
                    <a:gd name="T41" fmla="*/ 104 h 209"/>
                    <a:gd name="T42" fmla="*/ 41 w 185"/>
                    <a:gd name="T43" fmla="*/ 103 h 209"/>
                    <a:gd name="T44" fmla="*/ 50 w 185"/>
                    <a:gd name="T45" fmla="*/ 100 h 209"/>
                    <a:gd name="T46" fmla="*/ 59 w 185"/>
                    <a:gd name="T47" fmla="*/ 95 h 209"/>
                    <a:gd name="T48" fmla="*/ 67 w 185"/>
                    <a:gd name="T49" fmla="*/ 87 h 209"/>
                    <a:gd name="T50" fmla="*/ 74 w 185"/>
                    <a:gd name="T51" fmla="*/ 79 h 209"/>
                    <a:gd name="T52" fmla="*/ 81 w 185"/>
                    <a:gd name="T53" fmla="*/ 69 h 209"/>
                    <a:gd name="T54" fmla="*/ 87 w 185"/>
                    <a:gd name="T55" fmla="*/ 60 h 209"/>
                    <a:gd name="T56" fmla="*/ 93 w 185"/>
                    <a:gd name="T57" fmla="*/ 51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5" h="209">
                      <a:moveTo>
                        <a:pt x="185" y="103"/>
                      </a:moveTo>
                      <a:lnTo>
                        <a:pt x="170" y="82"/>
                      </a:lnTo>
                      <a:lnTo>
                        <a:pt x="154" y="62"/>
                      </a:lnTo>
                      <a:lnTo>
                        <a:pt x="138" y="45"/>
                      </a:lnTo>
                      <a:lnTo>
                        <a:pt x="120" y="30"/>
                      </a:lnTo>
                      <a:lnTo>
                        <a:pt x="100" y="18"/>
                      </a:lnTo>
                      <a:lnTo>
                        <a:pt x="78" y="9"/>
                      </a:lnTo>
                      <a:lnTo>
                        <a:pt x="55" y="4"/>
                      </a:lnTo>
                      <a:lnTo>
                        <a:pt x="31" y="0"/>
                      </a:lnTo>
                      <a:lnTo>
                        <a:pt x="16" y="5"/>
                      </a:lnTo>
                      <a:lnTo>
                        <a:pt x="6" y="17"/>
                      </a:lnTo>
                      <a:lnTo>
                        <a:pt x="1" y="39"/>
                      </a:lnTo>
                      <a:lnTo>
                        <a:pt x="0" y="67"/>
                      </a:lnTo>
                      <a:lnTo>
                        <a:pt x="5" y="98"/>
                      </a:lnTo>
                      <a:lnTo>
                        <a:pt x="14" y="134"/>
                      </a:lnTo>
                      <a:lnTo>
                        <a:pt x="28" y="169"/>
                      </a:lnTo>
                      <a:lnTo>
                        <a:pt x="46" y="206"/>
                      </a:lnTo>
                      <a:lnTo>
                        <a:pt x="48" y="207"/>
                      </a:lnTo>
                      <a:lnTo>
                        <a:pt x="52" y="207"/>
                      </a:lnTo>
                      <a:lnTo>
                        <a:pt x="55" y="209"/>
                      </a:lnTo>
                      <a:lnTo>
                        <a:pt x="58" y="209"/>
                      </a:lnTo>
                      <a:lnTo>
                        <a:pt x="81" y="207"/>
                      </a:lnTo>
                      <a:lnTo>
                        <a:pt x="100" y="201"/>
                      </a:lnTo>
                      <a:lnTo>
                        <a:pt x="117" y="190"/>
                      </a:lnTo>
                      <a:lnTo>
                        <a:pt x="134" y="175"/>
                      </a:lnTo>
                      <a:lnTo>
                        <a:pt x="147" y="158"/>
                      </a:lnTo>
                      <a:lnTo>
                        <a:pt x="161" y="139"/>
                      </a:lnTo>
                      <a:lnTo>
                        <a:pt x="173" y="121"/>
                      </a:lnTo>
                      <a:lnTo>
                        <a:pt x="185"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0" name="Freeform 37">
                  <a:extLst>
                    <a:ext uri="{FF2B5EF4-FFF2-40B4-BE49-F238E27FC236}">
                      <a16:creationId xmlns:a16="http://schemas.microsoft.com/office/drawing/2014/main" id="{182C734D-822B-44F0-B3DD-D5D20DBC5257}"/>
                    </a:ext>
                  </a:extLst>
                </p:cNvPr>
                <p:cNvSpPr>
                  <a:spLocks/>
                </p:cNvSpPr>
                <p:nvPr/>
              </p:nvSpPr>
              <p:spPr bwMode="auto">
                <a:xfrm>
                  <a:off x="5259" y="3990"/>
                  <a:ext cx="93" cy="104"/>
                </a:xfrm>
                <a:custGeom>
                  <a:avLst/>
                  <a:gdLst>
                    <a:gd name="T0" fmla="*/ 0 w 186"/>
                    <a:gd name="T1" fmla="*/ 51 h 209"/>
                    <a:gd name="T2" fmla="*/ 8 w 186"/>
                    <a:gd name="T3" fmla="*/ 41 h 209"/>
                    <a:gd name="T4" fmla="*/ 16 w 186"/>
                    <a:gd name="T5" fmla="*/ 31 h 209"/>
                    <a:gd name="T6" fmla="*/ 24 w 186"/>
                    <a:gd name="T7" fmla="*/ 22 h 209"/>
                    <a:gd name="T8" fmla="*/ 33 w 186"/>
                    <a:gd name="T9" fmla="*/ 15 h 209"/>
                    <a:gd name="T10" fmla="*/ 43 w 186"/>
                    <a:gd name="T11" fmla="*/ 9 h 209"/>
                    <a:gd name="T12" fmla="*/ 54 w 186"/>
                    <a:gd name="T13" fmla="*/ 4 h 209"/>
                    <a:gd name="T14" fmla="*/ 66 w 186"/>
                    <a:gd name="T15" fmla="*/ 2 h 209"/>
                    <a:gd name="T16" fmla="*/ 78 w 186"/>
                    <a:gd name="T17" fmla="*/ 0 h 209"/>
                    <a:gd name="T18" fmla="*/ 85 w 186"/>
                    <a:gd name="T19" fmla="*/ 2 h 209"/>
                    <a:gd name="T20" fmla="*/ 90 w 186"/>
                    <a:gd name="T21" fmla="*/ 8 h 209"/>
                    <a:gd name="T22" fmla="*/ 93 w 186"/>
                    <a:gd name="T23" fmla="*/ 19 h 209"/>
                    <a:gd name="T24" fmla="*/ 93 w 186"/>
                    <a:gd name="T25" fmla="*/ 33 h 209"/>
                    <a:gd name="T26" fmla="*/ 91 w 186"/>
                    <a:gd name="T27" fmla="*/ 49 h 209"/>
                    <a:gd name="T28" fmla="*/ 86 w 186"/>
                    <a:gd name="T29" fmla="*/ 67 h 209"/>
                    <a:gd name="T30" fmla="*/ 79 w 186"/>
                    <a:gd name="T31" fmla="*/ 84 h 209"/>
                    <a:gd name="T32" fmla="*/ 70 w 186"/>
                    <a:gd name="T33" fmla="*/ 103 h 209"/>
                    <a:gd name="T34" fmla="*/ 69 w 186"/>
                    <a:gd name="T35" fmla="*/ 103 h 209"/>
                    <a:gd name="T36" fmla="*/ 67 w 186"/>
                    <a:gd name="T37" fmla="*/ 103 h 209"/>
                    <a:gd name="T38" fmla="*/ 66 w 186"/>
                    <a:gd name="T39" fmla="*/ 104 h 209"/>
                    <a:gd name="T40" fmla="*/ 64 w 186"/>
                    <a:gd name="T41" fmla="*/ 104 h 209"/>
                    <a:gd name="T42" fmla="*/ 53 w 186"/>
                    <a:gd name="T43" fmla="*/ 103 h 209"/>
                    <a:gd name="T44" fmla="*/ 43 w 186"/>
                    <a:gd name="T45" fmla="*/ 100 h 209"/>
                    <a:gd name="T46" fmla="*/ 34 w 186"/>
                    <a:gd name="T47" fmla="*/ 95 h 209"/>
                    <a:gd name="T48" fmla="*/ 26 w 186"/>
                    <a:gd name="T49" fmla="*/ 87 h 209"/>
                    <a:gd name="T50" fmla="*/ 19 w 186"/>
                    <a:gd name="T51" fmla="*/ 79 h 209"/>
                    <a:gd name="T52" fmla="*/ 13 w 186"/>
                    <a:gd name="T53" fmla="*/ 69 h 209"/>
                    <a:gd name="T54" fmla="*/ 6 w 186"/>
                    <a:gd name="T55" fmla="*/ 60 h 209"/>
                    <a:gd name="T56" fmla="*/ 0 w 186"/>
                    <a:gd name="T57" fmla="*/ 51 h 2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6" h="209">
                      <a:moveTo>
                        <a:pt x="0" y="103"/>
                      </a:moveTo>
                      <a:lnTo>
                        <a:pt x="15" y="82"/>
                      </a:lnTo>
                      <a:lnTo>
                        <a:pt x="32" y="62"/>
                      </a:lnTo>
                      <a:lnTo>
                        <a:pt x="48" y="45"/>
                      </a:lnTo>
                      <a:lnTo>
                        <a:pt x="66" y="30"/>
                      </a:lnTo>
                      <a:lnTo>
                        <a:pt x="86" y="18"/>
                      </a:lnTo>
                      <a:lnTo>
                        <a:pt x="108" y="9"/>
                      </a:lnTo>
                      <a:lnTo>
                        <a:pt x="131" y="4"/>
                      </a:lnTo>
                      <a:lnTo>
                        <a:pt x="155" y="0"/>
                      </a:lnTo>
                      <a:lnTo>
                        <a:pt x="170" y="5"/>
                      </a:lnTo>
                      <a:lnTo>
                        <a:pt x="180" y="17"/>
                      </a:lnTo>
                      <a:lnTo>
                        <a:pt x="185" y="39"/>
                      </a:lnTo>
                      <a:lnTo>
                        <a:pt x="186" y="67"/>
                      </a:lnTo>
                      <a:lnTo>
                        <a:pt x="181" y="98"/>
                      </a:lnTo>
                      <a:lnTo>
                        <a:pt x="172" y="134"/>
                      </a:lnTo>
                      <a:lnTo>
                        <a:pt x="158" y="169"/>
                      </a:lnTo>
                      <a:lnTo>
                        <a:pt x="140" y="206"/>
                      </a:lnTo>
                      <a:lnTo>
                        <a:pt x="138" y="207"/>
                      </a:lnTo>
                      <a:lnTo>
                        <a:pt x="134" y="207"/>
                      </a:lnTo>
                      <a:lnTo>
                        <a:pt x="131" y="209"/>
                      </a:lnTo>
                      <a:lnTo>
                        <a:pt x="128" y="209"/>
                      </a:lnTo>
                      <a:lnTo>
                        <a:pt x="105" y="207"/>
                      </a:lnTo>
                      <a:lnTo>
                        <a:pt x="86" y="201"/>
                      </a:lnTo>
                      <a:lnTo>
                        <a:pt x="67" y="190"/>
                      </a:lnTo>
                      <a:lnTo>
                        <a:pt x="52" y="175"/>
                      </a:lnTo>
                      <a:lnTo>
                        <a:pt x="37" y="158"/>
                      </a:lnTo>
                      <a:lnTo>
                        <a:pt x="25" y="139"/>
                      </a:lnTo>
                      <a:lnTo>
                        <a:pt x="12" y="121"/>
                      </a:lnTo>
                      <a:lnTo>
                        <a:pt x="0" y="10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1" name="Freeform 38">
                  <a:extLst>
                    <a:ext uri="{FF2B5EF4-FFF2-40B4-BE49-F238E27FC236}">
                      <a16:creationId xmlns:a16="http://schemas.microsoft.com/office/drawing/2014/main" id="{4EBD5622-E06E-4EE1-89B3-816BB39465EF}"/>
                    </a:ext>
                  </a:extLst>
                </p:cNvPr>
                <p:cNvSpPr>
                  <a:spLocks/>
                </p:cNvSpPr>
                <p:nvPr/>
              </p:nvSpPr>
              <p:spPr bwMode="auto">
                <a:xfrm>
                  <a:off x="4902" y="3766"/>
                  <a:ext cx="494" cy="141"/>
                </a:xfrm>
                <a:custGeom>
                  <a:avLst/>
                  <a:gdLst>
                    <a:gd name="T0" fmla="*/ 494 w 989"/>
                    <a:gd name="T1" fmla="*/ 67 h 282"/>
                    <a:gd name="T2" fmla="*/ 493 w 989"/>
                    <a:gd name="T3" fmla="*/ 75 h 282"/>
                    <a:gd name="T4" fmla="*/ 489 w 989"/>
                    <a:gd name="T5" fmla="*/ 82 h 282"/>
                    <a:gd name="T6" fmla="*/ 483 w 989"/>
                    <a:gd name="T7" fmla="*/ 90 h 282"/>
                    <a:gd name="T8" fmla="*/ 474 w 989"/>
                    <a:gd name="T9" fmla="*/ 96 h 282"/>
                    <a:gd name="T10" fmla="*/ 464 w 989"/>
                    <a:gd name="T11" fmla="*/ 103 h 282"/>
                    <a:gd name="T12" fmla="*/ 452 w 989"/>
                    <a:gd name="T13" fmla="*/ 109 h 282"/>
                    <a:gd name="T14" fmla="*/ 438 w 989"/>
                    <a:gd name="T15" fmla="*/ 114 h 282"/>
                    <a:gd name="T16" fmla="*/ 421 w 989"/>
                    <a:gd name="T17" fmla="*/ 119 h 282"/>
                    <a:gd name="T18" fmla="*/ 404 w 989"/>
                    <a:gd name="T19" fmla="*/ 125 h 282"/>
                    <a:gd name="T20" fmla="*/ 385 w 989"/>
                    <a:gd name="T21" fmla="*/ 129 h 282"/>
                    <a:gd name="T22" fmla="*/ 365 w 989"/>
                    <a:gd name="T23" fmla="*/ 133 h 282"/>
                    <a:gd name="T24" fmla="*/ 343 w 989"/>
                    <a:gd name="T25" fmla="*/ 136 h 282"/>
                    <a:gd name="T26" fmla="*/ 321 w 989"/>
                    <a:gd name="T27" fmla="*/ 138 h 282"/>
                    <a:gd name="T28" fmla="*/ 297 w 989"/>
                    <a:gd name="T29" fmla="*/ 140 h 282"/>
                    <a:gd name="T30" fmla="*/ 272 w 989"/>
                    <a:gd name="T31" fmla="*/ 141 h 282"/>
                    <a:gd name="T32" fmla="*/ 247 w 989"/>
                    <a:gd name="T33" fmla="*/ 141 h 282"/>
                    <a:gd name="T34" fmla="*/ 222 w 989"/>
                    <a:gd name="T35" fmla="*/ 141 h 282"/>
                    <a:gd name="T36" fmla="*/ 197 w 989"/>
                    <a:gd name="T37" fmla="*/ 140 h 282"/>
                    <a:gd name="T38" fmla="*/ 174 w 989"/>
                    <a:gd name="T39" fmla="*/ 138 h 282"/>
                    <a:gd name="T40" fmla="*/ 151 w 989"/>
                    <a:gd name="T41" fmla="*/ 136 h 282"/>
                    <a:gd name="T42" fmla="*/ 130 w 989"/>
                    <a:gd name="T43" fmla="*/ 133 h 282"/>
                    <a:gd name="T44" fmla="*/ 109 w 989"/>
                    <a:gd name="T45" fmla="*/ 129 h 282"/>
                    <a:gd name="T46" fmla="*/ 90 w 989"/>
                    <a:gd name="T47" fmla="*/ 125 h 282"/>
                    <a:gd name="T48" fmla="*/ 73 w 989"/>
                    <a:gd name="T49" fmla="*/ 119 h 282"/>
                    <a:gd name="T50" fmla="*/ 56 w 989"/>
                    <a:gd name="T51" fmla="*/ 114 h 282"/>
                    <a:gd name="T52" fmla="*/ 43 w 989"/>
                    <a:gd name="T53" fmla="*/ 109 h 282"/>
                    <a:gd name="T54" fmla="*/ 30 w 989"/>
                    <a:gd name="T55" fmla="*/ 103 h 282"/>
                    <a:gd name="T56" fmla="*/ 20 w 989"/>
                    <a:gd name="T57" fmla="*/ 96 h 282"/>
                    <a:gd name="T58" fmla="*/ 11 w 989"/>
                    <a:gd name="T59" fmla="*/ 90 h 282"/>
                    <a:gd name="T60" fmla="*/ 5 w 989"/>
                    <a:gd name="T61" fmla="*/ 82 h 282"/>
                    <a:gd name="T62" fmla="*/ 1 w 989"/>
                    <a:gd name="T63" fmla="*/ 75 h 282"/>
                    <a:gd name="T64" fmla="*/ 0 w 989"/>
                    <a:gd name="T65" fmla="*/ 67 h 282"/>
                    <a:gd name="T66" fmla="*/ 1 w 989"/>
                    <a:gd name="T67" fmla="*/ 0 h 282"/>
                    <a:gd name="T68" fmla="*/ 493 w 989"/>
                    <a:gd name="T69" fmla="*/ 0 h 282"/>
                    <a:gd name="T70" fmla="*/ 494 w 989"/>
                    <a:gd name="T71" fmla="*/ 67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89" h="282">
                      <a:moveTo>
                        <a:pt x="989" y="134"/>
                      </a:moveTo>
                      <a:lnTo>
                        <a:pt x="986" y="149"/>
                      </a:lnTo>
                      <a:lnTo>
                        <a:pt x="978" y="164"/>
                      </a:lnTo>
                      <a:lnTo>
                        <a:pt x="967" y="179"/>
                      </a:lnTo>
                      <a:lnTo>
                        <a:pt x="949" y="192"/>
                      </a:lnTo>
                      <a:lnTo>
                        <a:pt x="929" y="205"/>
                      </a:lnTo>
                      <a:lnTo>
                        <a:pt x="905" y="217"/>
                      </a:lnTo>
                      <a:lnTo>
                        <a:pt x="876" y="228"/>
                      </a:lnTo>
                      <a:lnTo>
                        <a:pt x="843" y="238"/>
                      </a:lnTo>
                      <a:lnTo>
                        <a:pt x="809" y="249"/>
                      </a:lnTo>
                      <a:lnTo>
                        <a:pt x="771" y="257"/>
                      </a:lnTo>
                      <a:lnTo>
                        <a:pt x="731" y="265"/>
                      </a:lnTo>
                      <a:lnTo>
                        <a:pt x="687" y="271"/>
                      </a:lnTo>
                      <a:lnTo>
                        <a:pt x="642" y="275"/>
                      </a:lnTo>
                      <a:lnTo>
                        <a:pt x="594" y="279"/>
                      </a:lnTo>
                      <a:lnTo>
                        <a:pt x="545" y="281"/>
                      </a:lnTo>
                      <a:lnTo>
                        <a:pt x="494" y="282"/>
                      </a:lnTo>
                      <a:lnTo>
                        <a:pt x="444" y="281"/>
                      </a:lnTo>
                      <a:lnTo>
                        <a:pt x="395" y="279"/>
                      </a:lnTo>
                      <a:lnTo>
                        <a:pt x="348" y="275"/>
                      </a:lnTo>
                      <a:lnTo>
                        <a:pt x="302" y="271"/>
                      </a:lnTo>
                      <a:lnTo>
                        <a:pt x="260" y="265"/>
                      </a:lnTo>
                      <a:lnTo>
                        <a:pt x="219" y="257"/>
                      </a:lnTo>
                      <a:lnTo>
                        <a:pt x="181" y="249"/>
                      </a:lnTo>
                      <a:lnTo>
                        <a:pt x="146" y="238"/>
                      </a:lnTo>
                      <a:lnTo>
                        <a:pt x="113" y="228"/>
                      </a:lnTo>
                      <a:lnTo>
                        <a:pt x="86" y="217"/>
                      </a:lnTo>
                      <a:lnTo>
                        <a:pt x="60" y="205"/>
                      </a:lnTo>
                      <a:lnTo>
                        <a:pt x="40" y="192"/>
                      </a:lnTo>
                      <a:lnTo>
                        <a:pt x="22" y="179"/>
                      </a:lnTo>
                      <a:lnTo>
                        <a:pt x="11" y="164"/>
                      </a:lnTo>
                      <a:lnTo>
                        <a:pt x="3" y="149"/>
                      </a:lnTo>
                      <a:lnTo>
                        <a:pt x="0" y="134"/>
                      </a:lnTo>
                      <a:lnTo>
                        <a:pt x="2" y="0"/>
                      </a:lnTo>
                      <a:lnTo>
                        <a:pt x="987" y="0"/>
                      </a:lnTo>
                      <a:lnTo>
                        <a:pt x="989" y="134"/>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2" name="Freeform 39">
                  <a:extLst>
                    <a:ext uri="{FF2B5EF4-FFF2-40B4-BE49-F238E27FC236}">
                      <a16:creationId xmlns:a16="http://schemas.microsoft.com/office/drawing/2014/main" id="{CB6E1168-A71C-4CB0-B66F-9E59A977109E}"/>
                    </a:ext>
                  </a:extLst>
                </p:cNvPr>
                <p:cNvSpPr>
                  <a:spLocks/>
                </p:cNvSpPr>
                <p:nvPr/>
              </p:nvSpPr>
              <p:spPr bwMode="auto">
                <a:xfrm>
                  <a:off x="4902" y="3763"/>
                  <a:ext cx="495" cy="110"/>
                </a:xfrm>
                <a:custGeom>
                  <a:avLst/>
                  <a:gdLst>
                    <a:gd name="T0" fmla="*/ 495 w 990"/>
                    <a:gd name="T1" fmla="*/ 36 h 220"/>
                    <a:gd name="T2" fmla="*/ 494 w 990"/>
                    <a:gd name="T3" fmla="*/ 43 h 220"/>
                    <a:gd name="T4" fmla="*/ 490 w 990"/>
                    <a:gd name="T5" fmla="*/ 50 h 220"/>
                    <a:gd name="T6" fmla="*/ 484 w 990"/>
                    <a:gd name="T7" fmla="*/ 58 h 220"/>
                    <a:gd name="T8" fmla="*/ 476 w 990"/>
                    <a:gd name="T9" fmla="*/ 65 h 220"/>
                    <a:gd name="T10" fmla="*/ 465 w 990"/>
                    <a:gd name="T11" fmla="*/ 71 h 220"/>
                    <a:gd name="T12" fmla="*/ 453 w 990"/>
                    <a:gd name="T13" fmla="*/ 78 h 220"/>
                    <a:gd name="T14" fmla="*/ 439 w 990"/>
                    <a:gd name="T15" fmla="*/ 83 h 220"/>
                    <a:gd name="T16" fmla="*/ 423 w 990"/>
                    <a:gd name="T17" fmla="*/ 89 h 220"/>
                    <a:gd name="T18" fmla="*/ 405 w 990"/>
                    <a:gd name="T19" fmla="*/ 93 h 220"/>
                    <a:gd name="T20" fmla="*/ 386 w 990"/>
                    <a:gd name="T21" fmla="*/ 98 h 220"/>
                    <a:gd name="T22" fmla="*/ 366 w 990"/>
                    <a:gd name="T23" fmla="*/ 101 h 220"/>
                    <a:gd name="T24" fmla="*/ 344 w 990"/>
                    <a:gd name="T25" fmla="*/ 105 h 220"/>
                    <a:gd name="T26" fmla="*/ 321 w 990"/>
                    <a:gd name="T27" fmla="*/ 107 h 220"/>
                    <a:gd name="T28" fmla="*/ 298 w 990"/>
                    <a:gd name="T29" fmla="*/ 109 h 220"/>
                    <a:gd name="T30" fmla="*/ 273 w 990"/>
                    <a:gd name="T31" fmla="*/ 110 h 220"/>
                    <a:gd name="T32" fmla="*/ 247 w 990"/>
                    <a:gd name="T33" fmla="*/ 110 h 220"/>
                    <a:gd name="T34" fmla="*/ 222 w 990"/>
                    <a:gd name="T35" fmla="*/ 110 h 220"/>
                    <a:gd name="T36" fmla="*/ 198 w 990"/>
                    <a:gd name="T37" fmla="*/ 109 h 220"/>
                    <a:gd name="T38" fmla="*/ 174 w 990"/>
                    <a:gd name="T39" fmla="*/ 107 h 220"/>
                    <a:gd name="T40" fmla="*/ 151 w 990"/>
                    <a:gd name="T41" fmla="*/ 105 h 220"/>
                    <a:gd name="T42" fmla="*/ 129 w 990"/>
                    <a:gd name="T43" fmla="*/ 101 h 220"/>
                    <a:gd name="T44" fmla="*/ 109 w 990"/>
                    <a:gd name="T45" fmla="*/ 98 h 220"/>
                    <a:gd name="T46" fmla="*/ 90 w 990"/>
                    <a:gd name="T47" fmla="*/ 93 h 220"/>
                    <a:gd name="T48" fmla="*/ 73 w 990"/>
                    <a:gd name="T49" fmla="*/ 89 h 220"/>
                    <a:gd name="T50" fmla="*/ 57 w 990"/>
                    <a:gd name="T51" fmla="*/ 83 h 220"/>
                    <a:gd name="T52" fmla="*/ 42 w 990"/>
                    <a:gd name="T53" fmla="*/ 78 h 220"/>
                    <a:gd name="T54" fmla="*/ 30 w 990"/>
                    <a:gd name="T55" fmla="*/ 71 h 220"/>
                    <a:gd name="T56" fmla="*/ 20 w 990"/>
                    <a:gd name="T57" fmla="*/ 65 h 220"/>
                    <a:gd name="T58" fmla="*/ 11 w 990"/>
                    <a:gd name="T59" fmla="*/ 58 h 220"/>
                    <a:gd name="T60" fmla="*/ 6 w 990"/>
                    <a:gd name="T61" fmla="*/ 50 h 220"/>
                    <a:gd name="T62" fmla="*/ 2 w 990"/>
                    <a:gd name="T63" fmla="*/ 43 h 220"/>
                    <a:gd name="T64" fmla="*/ 0 w 990"/>
                    <a:gd name="T65" fmla="*/ 36 h 220"/>
                    <a:gd name="T66" fmla="*/ 0 w 990"/>
                    <a:gd name="T67" fmla="*/ 0 h 220"/>
                    <a:gd name="T68" fmla="*/ 495 w 990"/>
                    <a:gd name="T69" fmla="*/ 0 h 220"/>
                    <a:gd name="T70" fmla="*/ 495 w 990"/>
                    <a:gd name="T71" fmla="*/ 36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0" h="220">
                      <a:moveTo>
                        <a:pt x="990" y="71"/>
                      </a:moveTo>
                      <a:lnTo>
                        <a:pt x="987" y="85"/>
                      </a:lnTo>
                      <a:lnTo>
                        <a:pt x="979" y="100"/>
                      </a:lnTo>
                      <a:lnTo>
                        <a:pt x="968" y="115"/>
                      </a:lnTo>
                      <a:lnTo>
                        <a:pt x="951" y="129"/>
                      </a:lnTo>
                      <a:lnTo>
                        <a:pt x="930" y="142"/>
                      </a:lnTo>
                      <a:lnTo>
                        <a:pt x="905" y="155"/>
                      </a:lnTo>
                      <a:lnTo>
                        <a:pt x="877" y="166"/>
                      </a:lnTo>
                      <a:lnTo>
                        <a:pt x="845" y="177"/>
                      </a:lnTo>
                      <a:lnTo>
                        <a:pt x="809" y="186"/>
                      </a:lnTo>
                      <a:lnTo>
                        <a:pt x="771" y="195"/>
                      </a:lnTo>
                      <a:lnTo>
                        <a:pt x="731" y="202"/>
                      </a:lnTo>
                      <a:lnTo>
                        <a:pt x="687" y="209"/>
                      </a:lnTo>
                      <a:lnTo>
                        <a:pt x="642" y="213"/>
                      </a:lnTo>
                      <a:lnTo>
                        <a:pt x="595" y="217"/>
                      </a:lnTo>
                      <a:lnTo>
                        <a:pt x="545" y="219"/>
                      </a:lnTo>
                      <a:lnTo>
                        <a:pt x="494" y="220"/>
                      </a:lnTo>
                      <a:lnTo>
                        <a:pt x="444" y="219"/>
                      </a:lnTo>
                      <a:lnTo>
                        <a:pt x="395" y="217"/>
                      </a:lnTo>
                      <a:lnTo>
                        <a:pt x="347" y="213"/>
                      </a:lnTo>
                      <a:lnTo>
                        <a:pt x="302" y="209"/>
                      </a:lnTo>
                      <a:lnTo>
                        <a:pt x="258" y="202"/>
                      </a:lnTo>
                      <a:lnTo>
                        <a:pt x="218" y="195"/>
                      </a:lnTo>
                      <a:lnTo>
                        <a:pt x="180" y="186"/>
                      </a:lnTo>
                      <a:lnTo>
                        <a:pt x="146" y="177"/>
                      </a:lnTo>
                      <a:lnTo>
                        <a:pt x="113" y="166"/>
                      </a:lnTo>
                      <a:lnTo>
                        <a:pt x="84" y="155"/>
                      </a:lnTo>
                      <a:lnTo>
                        <a:pt x="60" y="142"/>
                      </a:lnTo>
                      <a:lnTo>
                        <a:pt x="40" y="129"/>
                      </a:lnTo>
                      <a:lnTo>
                        <a:pt x="22" y="115"/>
                      </a:lnTo>
                      <a:lnTo>
                        <a:pt x="11" y="100"/>
                      </a:lnTo>
                      <a:lnTo>
                        <a:pt x="3" y="85"/>
                      </a:lnTo>
                      <a:lnTo>
                        <a:pt x="0" y="71"/>
                      </a:lnTo>
                      <a:lnTo>
                        <a:pt x="0" y="0"/>
                      </a:lnTo>
                      <a:lnTo>
                        <a:pt x="990" y="0"/>
                      </a:lnTo>
                      <a:lnTo>
                        <a:pt x="99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3" name="Freeform 40">
                  <a:extLst>
                    <a:ext uri="{FF2B5EF4-FFF2-40B4-BE49-F238E27FC236}">
                      <a16:creationId xmlns:a16="http://schemas.microsoft.com/office/drawing/2014/main" id="{29A60454-28BE-4AE4-B8B2-7257B18A0BD2}"/>
                    </a:ext>
                  </a:extLst>
                </p:cNvPr>
                <p:cNvSpPr>
                  <a:spLocks/>
                </p:cNvSpPr>
                <p:nvPr/>
              </p:nvSpPr>
              <p:spPr bwMode="auto">
                <a:xfrm>
                  <a:off x="4903" y="3388"/>
                  <a:ext cx="493" cy="454"/>
                </a:xfrm>
                <a:custGeom>
                  <a:avLst/>
                  <a:gdLst>
                    <a:gd name="T0" fmla="*/ 0 w 987"/>
                    <a:gd name="T1" fmla="*/ 374 h 908"/>
                    <a:gd name="T2" fmla="*/ 0 w 987"/>
                    <a:gd name="T3" fmla="*/ 0 h 908"/>
                    <a:gd name="T4" fmla="*/ 493 w 987"/>
                    <a:gd name="T5" fmla="*/ 0 h 908"/>
                    <a:gd name="T6" fmla="*/ 493 w 987"/>
                    <a:gd name="T7" fmla="*/ 379 h 908"/>
                    <a:gd name="T8" fmla="*/ 491 w 987"/>
                    <a:gd name="T9" fmla="*/ 386 h 908"/>
                    <a:gd name="T10" fmla="*/ 488 w 987"/>
                    <a:gd name="T11" fmla="*/ 394 h 908"/>
                    <a:gd name="T12" fmla="*/ 482 w 987"/>
                    <a:gd name="T13" fmla="*/ 401 h 908"/>
                    <a:gd name="T14" fmla="*/ 473 w 987"/>
                    <a:gd name="T15" fmla="*/ 408 h 908"/>
                    <a:gd name="T16" fmla="*/ 463 w 987"/>
                    <a:gd name="T17" fmla="*/ 415 h 908"/>
                    <a:gd name="T18" fmla="*/ 450 w 987"/>
                    <a:gd name="T19" fmla="*/ 421 h 908"/>
                    <a:gd name="T20" fmla="*/ 435 w 987"/>
                    <a:gd name="T21" fmla="*/ 427 h 908"/>
                    <a:gd name="T22" fmla="*/ 419 w 987"/>
                    <a:gd name="T23" fmla="*/ 432 h 908"/>
                    <a:gd name="T24" fmla="*/ 402 w 987"/>
                    <a:gd name="T25" fmla="*/ 437 h 908"/>
                    <a:gd name="T26" fmla="*/ 383 w 987"/>
                    <a:gd name="T27" fmla="*/ 442 h 908"/>
                    <a:gd name="T28" fmla="*/ 362 w 987"/>
                    <a:gd name="T29" fmla="*/ 445 h 908"/>
                    <a:gd name="T30" fmla="*/ 341 w 987"/>
                    <a:gd name="T31" fmla="*/ 449 h 908"/>
                    <a:gd name="T32" fmla="*/ 319 w 987"/>
                    <a:gd name="T33" fmla="*/ 451 h 908"/>
                    <a:gd name="T34" fmla="*/ 295 w 987"/>
                    <a:gd name="T35" fmla="*/ 453 h 908"/>
                    <a:gd name="T36" fmla="*/ 271 w 987"/>
                    <a:gd name="T37" fmla="*/ 454 h 908"/>
                    <a:gd name="T38" fmla="*/ 246 w 987"/>
                    <a:gd name="T39" fmla="*/ 454 h 908"/>
                    <a:gd name="T40" fmla="*/ 221 w 987"/>
                    <a:gd name="T41" fmla="*/ 454 h 908"/>
                    <a:gd name="T42" fmla="*/ 197 w 987"/>
                    <a:gd name="T43" fmla="*/ 453 h 908"/>
                    <a:gd name="T44" fmla="*/ 173 w 987"/>
                    <a:gd name="T45" fmla="*/ 451 h 908"/>
                    <a:gd name="T46" fmla="*/ 151 w 987"/>
                    <a:gd name="T47" fmla="*/ 449 h 908"/>
                    <a:gd name="T48" fmla="*/ 130 w 987"/>
                    <a:gd name="T49" fmla="*/ 445 h 908"/>
                    <a:gd name="T50" fmla="*/ 110 w 987"/>
                    <a:gd name="T51" fmla="*/ 442 h 908"/>
                    <a:gd name="T52" fmla="*/ 91 w 987"/>
                    <a:gd name="T53" fmla="*/ 437 h 908"/>
                    <a:gd name="T54" fmla="*/ 73 w 987"/>
                    <a:gd name="T55" fmla="*/ 432 h 908"/>
                    <a:gd name="T56" fmla="*/ 57 w 987"/>
                    <a:gd name="T57" fmla="*/ 427 h 908"/>
                    <a:gd name="T58" fmla="*/ 43 w 987"/>
                    <a:gd name="T59" fmla="*/ 421 h 908"/>
                    <a:gd name="T60" fmla="*/ 30 w 987"/>
                    <a:gd name="T61" fmla="*/ 415 h 908"/>
                    <a:gd name="T62" fmla="*/ 20 w 987"/>
                    <a:gd name="T63" fmla="*/ 408 h 908"/>
                    <a:gd name="T64" fmla="*/ 11 w 987"/>
                    <a:gd name="T65" fmla="*/ 401 h 908"/>
                    <a:gd name="T66" fmla="*/ 5 w 987"/>
                    <a:gd name="T67" fmla="*/ 394 h 908"/>
                    <a:gd name="T68" fmla="*/ 1 w 987"/>
                    <a:gd name="T69" fmla="*/ 386 h 908"/>
                    <a:gd name="T70" fmla="*/ 0 w 987"/>
                    <a:gd name="T71" fmla="*/ 379 h 908"/>
                    <a:gd name="T72" fmla="*/ 0 w 987"/>
                    <a:gd name="T73" fmla="*/ 374 h 9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87" h="908">
                      <a:moveTo>
                        <a:pt x="0" y="747"/>
                      </a:moveTo>
                      <a:lnTo>
                        <a:pt x="0" y="0"/>
                      </a:lnTo>
                      <a:lnTo>
                        <a:pt x="987" y="0"/>
                      </a:lnTo>
                      <a:lnTo>
                        <a:pt x="987" y="757"/>
                      </a:lnTo>
                      <a:lnTo>
                        <a:pt x="983" y="772"/>
                      </a:lnTo>
                      <a:lnTo>
                        <a:pt x="976" y="787"/>
                      </a:lnTo>
                      <a:lnTo>
                        <a:pt x="964" y="802"/>
                      </a:lnTo>
                      <a:lnTo>
                        <a:pt x="946" y="816"/>
                      </a:lnTo>
                      <a:lnTo>
                        <a:pt x="926" y="829"/>
                      </a:lnTo>
                      <a:lnTo>
                        <a:pt x="900" y="841"/>
                      </a:lnTo>
                      <a:lnTo>
                        <a:pt x="871" y="853"/>
                      </a:lnTo>
                      <a:lnTo>
                        <a:pt x="839" y="863"/>
                      </a:lnTo>
                      <a:lnTo>
                        <a:pt x="805" y="874"/>
                      </a:lnTo>
                      <a:lnTo>
                        <a:pt x="767" y="883"/>
                      </a:lnTo>
                      <a:lnTo>
                        <a:pt x="725" y="890"/>
                      </a:lnTo>
                      <a:lnTo>
                        <a:pt x="683" y="897"/>
                      </a:lnTo>
                      <a:lnTo>
                        <a:pt x="638" y="901"/>
                      </a:lnTo>
                      <a:lnTo>
                        <a:pt x="590" y="905"/>
                      </a:lnTo>
                      <a:lnTo>
                        <a:pt x="542" y="907"/>
                      </a:lnTo>
                      <a:lnTo>
                        <a:pt x="492" y="908"/>
                      </a:lnTo>
                      <a:lnTo>
                        <a:pt x="443" y="907"/>
                      </a:lnTo>
                      <a:lnTo>
                        <a:pt x="395" y="905"/>
                      </a:lnTo>
                      <a:lnTo>
                        <a:pt x="347" y="901"/>
                      </a:lnTo>
                      <a:lnTo>
                        <a:pt x="302" y="897"/>
                      </a:lnTo>
                      <a:lnTo>
                        <a:pt x="260" y="890"/>
                      </a:lnTo>
                      <a:lnTo>
                        <a:pt x="220" y="883"/>
                      </a:lnTo>
                      <a:lnTo>
                        <a:pt x="182" y="874"/>
                      </a:lnTo>
                      <a:lnTo>
                        <a:pt x="146" y="863"/>
                      </a:lnTo>
                      <a:lnTo>
                        <a:pt x="114" y="853"/>
                      </a:lnTo>
                      <a:lnTo>
                        <a:pt x="86" y="841"/>
                      </a:lnTo>
                      <a:lnTo>
                        <a:pt x="61" y="829"/>
                      </a:lnTo>
                      <a:lnTo>
                        <a:pt x="40" y="816"/>
                      </a:lnTo>
                      <a:lnTo>
                        <a:pt x="23" y="802"/>
                      </a:lnTo>
                      <a:lnTo>
                        <a:pt x="11" y="787"/>
                      </a:lnTo>
                      <a:lnTo>
                        <a:pt x="3" y="772"/>
                      </a:lnTo>
                      <a:lnTo>
                        <a:pt x="1" y="757"/>
                      </a:lnTo>
                      <a:lnTo>
                        <a:pt x="0" y="74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4" name="Freeform 41">
                  <a:extLst>
                    <a:ext uri="{FF2B5EF4-FFF2-40B4-BE49-F238E27FC236}">
                      <a16:creationId xmlns:a16="http://schemas.microsoft.com/office/drawing/2014/main" id="{E63CCB35-892B-4BA0-B8F4-B09E7E231293}"/>
                    </a:ext>
                  </a:extLst>
                </p:cNvPr>
                <p:cNvSpPr>
                  <a:spLocks/>
                </p:cNvSpPr>
                <p:nvPr/>
              </p:nvSpPr>
              <p:spPr bwMode="auto">
                <a:xfrm>
                  <a:off x="4902" y="3336"/>
                  <a:ext cx="494" cy="143"/>
                </a:xfrm>
                <a:custGeom>
                  <a:avLst/>
                  <a:gdLst>
                    <a:gd name="T0" fmla="*/ 494 w 989"/>
                    <a:gd name="T1" fmla="*/ 67 h 285"/>
                    <a:gd name="T2" fmla="*/ 493 w 989"/>
                    <a:gd name="T3" fmla="*/ 75 h 285"/>
                    <a:gd name="T4" fmla="*/ 489 w 989"/>
                    <a:gd name="T5" fmla="*/ 82 h 285"/>
                    <a:gd name="T6" fmla="*/ 483 w 989"/>
                    <a:gd name="T7" fmla="*/ 90 h 285"/>
                    <a:gd name="T8" fmla="*/ 474 w 989"/>
                    <a:gd name="T9" fmla="*/ 97 h 285"/>
                    <a:gd name="T10" fmla="*/ 464 w 989"/>
                    <a:gd name="T11" fmla="*/ 103 h 285"/>
                    <a:gd name="T12" fmla="*/ 452 w 989"/>
                    <a:gd name="T13" fmla="*/ 109 h 285"/>
                    <a:gd name="T14" fmla="*/ 438 w 989"/>
                    <a:gd name="T15" fmla="*/ 115 h 285"/>
                    <a:gd name="T16" fmla="*/ 421 w 989"/>
                    <a:gd name="T17" fmla="*/ 120 h 285"/>
                    <a:gd name="T18" fmla="*/ 404 w 989"/>
                    <a:gd name="T19" fmla="*/ 125 h 285"/>
                    <a:gd name="T20" fmla="*/ 385 w 989"/>
                    <a:gd name="T21" fmla="*/ 130 h 285"/>
                    <a:gd name="T22" fmla="*/ 365 w 989"/>
                    <a:gd name="T23" fmla="*/ 134 h 285"/>
                    <a:gd name="T24" fmla="*/ 343 w 989"/>
                    <a:gd name="T25" fmla="*/ 137 h 285"/>
                    <a:gd name="T26" fmla="*/ 321 w 989"/>
                    <a:gd name="T27" fmla="*/ 139 h 285"/>
                    <a:gd name="T28" fmla="*/ 297 w 989"/>
                    <a:gd name="T29" fmla="*/ 141 h 285"/>
                    <a:gd name="T30" fmla="*/ 272 w 989"/>
                    <a:gd name="T31" fmla="*/ 142 h 285"/>
                    <a:gd name="T32" fmla="*/ 247 w 989"/>
                    <a:gd name="T33" fmla="*/ 143 h 285"/>
                    <a:gd name="T34" fmla="*/ 222 w 989"/>
                    <a:gd name="T35" fmla="*/ 142 h 285"/>
                    <a:gd name="T36" fmla="*/ 197 w 989"/>
                    <a:gd name="T37" fmla="*/ 141 h 285"/>
                    <a:gd name="T38" fmla="*/ 174 w 989"/>
                    <a:gd name="T39" fmla="*/ 139 h 285"/>
                    <a:gd name="T40" fmla="*/ 151 w 989"/>
                    <a:gd name="T41" fmla="*/ 137 h 285"/>
                    <a:gd name="T42" fmla="*/ 130 w 989"/>
                    <a:gd name="T43" fmla="*/ 134 h 285"/>
                    <a:gd name="T44" fmla="*/ 109 w 989"/>
                    <a:gd name="T45" fmla="*/ 130 h 285"/>
                    <a:gd name="T46" fmla="*/ 90 w 989"/>
                    <a:gd name="T47" fmla="*/ 125 h 285"/>
                    <a:gd name="T48" fmla="*/ 73 w 989"/>
                    <a:gd name="T49" fmla="*/ 120 h 285"/>
                    <a:gd name="T50" fmla="*/ 56 w 989"/>
                    <a:gd name="T51" fmla="*/ 115 h 285"/>
                    <a:gd name="T52" fmla="*/ 43 w 989"/>
                    <a:gd name="T53" fmla="*/ 109 h 285"/>
                    <a:gd name="T54" fmla="*/ 30 w 989"/>
                    <a:gd name="T55" fmla="*/ 103 h 285"/>
                    <a:gd name="T56" fmla="*/ 20 w 989"/>
                    <a:gd name="T57" fmla="*/ 97 h 285"/>
                    <a:gd name="T58" fmla="*/ 11 w 989"/>
                    <a:gd name="T59" fmla="*/ 90 h 285"/>
                    <a:gd name="T60" fmla="*/ 5 w 989"/>
                    <a:gd name="T61" fmla="*/ 82 h 285"/>
                    <a:gd name="T62" fmla="*/ 1 w 989"/>
                    <a:gd name="T63" fmla="*/ 75 h 285"/>
                    <a:gd name="T64" fmla="*/ 0 w 989"/>
                    <a:gd name="T65" fmla="*/ 67 h 285"/>
                    <a:gd name="T66" fmla="*/ 1 w 989"/>
                    <a:gd name="T67" fmla="*/ 0 h 285"/>
                    <a:gd name="T68" fmla="*/ 493 w 989"/>
                    <a:gd name="T69" fmla="*/ 0 h 285"/>
                    <a:gd name="T70" fmla="*/ 494 w 989"/>
                    <a:gd name="T71" fmla="*/ 67 h 2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89" h="285">
                      <a:moveTo>
                        <a:pt x="989" y="134"/>
                      </a:moveTo>
                      <a:lnTo>
                        <a:pt x="986" y="149"/>
                      </a:lnTo>
                      <a:lnTo>
                        <a:pt x="978" y="164"/>
                      </a:lnTo>
                      <a:lnTo>
                        <a:pt x="967" y="179"/>
                      </a:lnTo>
                      <a:lnTo>
                        <a:pt x="949" y="193"/>
                      </a:lnTo>
                      <a:lnTo>
                        <a:pt x="929" y="206"/>
                      </a:lnTo>
                      <a:lnTo>
                        <a:pt x="905" y="218"/>
                      </a:lnTo>
                      <a:lnTo>
                        <a:pt x="876" y="230"/>
                      </a:lnTo>
                      <a:lnTo>
                        <a:pt x="843" y="240"/>
                      </a:lnTo>
                      <a:lnTo>
                        <a:pt x="809" y="250"/>
                      </a:lnTo>
                      <a:lnTo>
                        <a:pt x="771" y="260"/>
                      </a:lnTo>
                      <a:lnTo>
                        <a:pt x="731" y="267"/>
                      </a:lnTo>
                      <a:lnTo>
                        <a:pt x="687" y="273"/>
                      </a:lnTo>
                      <a:lnTo>
                        <a:pt x="642" y="278"/>
                      </a:lnTo>
                      <a:lnTo>
                        <a:pt x="594" y="282"/>
                      </a:lnTo>
                      <a:lnTo>
                        <a:pt x="545" y="284"/>
                      </a:lnTo>
                      <a:lnTo>
                        <a:pt x="494" y="285"/>
                      </a:lnTo>
                      <a:lnTo>
                        <a:pt x="444" y="284"/>
                      </a:lnTo>
                      <a:lnTo>
                        <a:pt x="395" y="282"/>
                      </a:lnTo>
                      <a:lnTo>
                        <a:pt x="348" y="278"/>
                      </a:lnTo>
                      <a:lnTo>
                        <a:pt x="302" y="273"/>
                      </a:lnTo>
                      <a:lnTo>
                        <a:pt x="260" y="267"/>
                      </a:lnTo>
                      <a:lnTo>
                        <a:pt x="219" y="260"/>
                      </a:lnTo>
                      <a:lnTo>
                        <a:pt x="181" y="250"/>
                      </a:lnTo>
                      <a:lnTo>
                        <a:pt x="146" y="240"/>
                      </a:lnTo>
                      <a:lnTo>
                        <a:pt x="113" y="230"/>
                      </a:lnTo>
                      <a:lnTo>
                        <a:pt x="86" y="218"/>
                      </a:lnTo>
                      <a:lnTo>
                        <a:pt x="60" y="206"/>
                      </a:lnTo>
                      <a:lnTo>
                        <a:pt x="40" y="193"/>
                      </a:lnTo>
                      <a:lnTo>
                        <a:pt x="22" y="179"/>
                      </a:lnTo>
                      <a:lnTo>
                        <a:pt x="11" y="164"/>
                      </a:lnTo>
                      <a:lnTo>
                        <a:pt x="3" y="149"/>
                      </a:lnTo>
                      <a:lnTo>
                        <a:pt x="0" y="134"/>
                      </a:lnTo>
                      <a:lnTo>
                        <a:pt x="2" y="0"/>
                      </a:lnTo>
                      <a:lnTo>
                        <a:pt x="987" y="0"/>
                      </a:lnTo>
                      <a:lnTo>
                        <a:pt x="989"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5" name="Freeform 42">
                  <a:extLst>
                    <a:ext uri="{FF2B5EF4-FFF2-40B4-BE49-F238E27FC236}">
                      <a16:creationId xmlns:a16="http://schemas.microsoft.com/office/drawing/2014/main" id="{0B6E6AB6-A5DB-46AA-8F98-65201C90B3E3}"/>
                    </a:ext>
                  </a:extLst>
                </p:cNvPr>
                <p:cNvSpPr>
                  <a:spLocks/>
                </p:cNvSpPr>
                <p:nvPr/>
              </p:nvSpPr>
              <p:spPr bwMode="auto">
                <a:xfrm>
                  <a:off x="4902" y="3334"/>
                  <a:ext cx="495" cy="110"/>
                </a:xfrm>
                <a:custGeom>
                  <a:avLst/>
                  <a:gdLst>
                    <a:gd name="T0" fmla="*/ 495 w 990"/>
                    <a:gd name="T1" fmla="*/ 35 h 220"/>
                    <a:gd name="T2" fmla="*/ 494 w 990"/>
                    <a:gd name="T3" fmla="*/ 42 h 220"/>
                    <a:gd name="T4" fmla="*/ 490 w 990"/>
                    <a:gd name="T5" fmla="*/ 50 h 220"/>
                    <a:gd name="T6" fmla="*/ 484 w 990"/>
                    <a:gd name="T7" fmla="*/ 57 h 220"/>
                    <a:gd name="T8" fmla="*/ 476 w 990"/>
                    <a:gd name="T9" fmla="*/ 64 h 220"/>
                    <a:gd name="T10" fmla="*/ 465 w 990"/>
                    <a:gd name="T11" fmla="*/ 70 h 220"/>
                    <a:gd name="T12" fmla="*/ 453 w 990"/>
                    <a:gd name="T13" fmla="*/ 77 h 220"/>
                    <a:gd name="T14" fmla="*/ 439 w 990"/>
                    <a:gd name="T15" fmla="*/ 83 h 220"/>
                    <a:gd name="T16" fmla="*/ 423 w 990"/>
                    <a:gd name="T17" fmla="*/ 88 h 220"/>
                    <a:gd name="T18" fmla="*/ 405 w 990"/>
                    <a:gd name="T19" fmla="*/ 93 h 220"/>
                    <a:gd name="T20" fmla="*/ 386 w 990"/>
                    <a:gd name="T21" fmla="*/ 98 h 220"/>
                    <a:gd name="T22" fmla="*/ 366 w 990"/>
                    <a:gd name="T23" fmla="*/ 101 h 220"/>
                    <a:gd name="T24" fmla="*/ 344 w 990"/>
                    <a:gd name="T25" fmla="*/ 104 h 220"/>
                    <a:gd name="T26" fmla="*/ 321 w 990"/>
                    <a:gd name="T27" fmla="*/ 107 h 220"/>
                    <a:gd name="T28" fmla="*/ 298 w 990"/>
                    <a:gd name="T29" fmla="*/ 108 h 220"/>
                    <a:gd name="T30" fmla="*/ 273 w 990"/>
                    <a:gd name="T31" fmla="*/ 110 h 220"/>
                    <a:gd name="T32" fmla="*/ 247 w 990"/>
                    <a:gd name="T33" fmla="*/ 110 h 220"/>
                    <a:gd name="T34" fmla="*/ 222 w 990"/>
                    <a:gd name="T35" fmla="*/ 110 h 220"/>
                    <a:gd name="T36" fmla="*/ 198 w 990"/>
                    <a:gd name="T37" fmla="*/ 108 h 220"/>
                    <a:gd name="T38" fmla="*/ 174 w 990"/>
                    <a:gd name="T39" fmla="*/ 107 h 220"/>
                    <a:gd name="T40" fmla="*/ 151 w 990"/>
                    <a:gd name="T41" fmla="*/ 104 h 220"/>
                    <a:gd name="T42" fmla="*/ 129 w 990"/>
                    <a:gd name="T43" fmla="*/ 101 h 220"/>
                    <a:gd name="T44" fmla="*/ 109 w 990"/>
                    <a:gd name="T45" fmla="*/ 98 h 220"/>
                    <a:gd name="T46" fmla="*/ 90 w 990"/>
                    <a:gd name="T47" fmla="*/ 93 h 220"/>
                    <a:gd name="T48" fmla="*/ 73 w 990"/>
                    <a:gd name="T49" fmla="*/ 88 h 220"/>
                    <a:gd name="T50" fmla="*/ 57 w 990"/>
                    <a:gd name="T51" fmla="*/ 83 h 220"/>
                    <a:gd name="T52" fmla="*/ 42 w 990"/>
                    <a:gd name="T53" fmla="*/ 77 h 220"/>
                    <a:gd name="T54" fmla="*/ 30 w 990"/>
                    <a:gd name="T55" fmla="*/ 70 h 220"/>
                    <a:gd name="T56" fmla="*/ 20 w 990"/>
                    <a:gd name="T57" fmla="*/ 64 h 220"/>
                    <a:gd name="T58" fmla="*/ 11 w 990"/>
                    <a:gd name="T59" fmla="*/ 57 h 220"/>
                    <a:gd name="T60" fmla="*/ 6 w 990"/>
                    <a:gd name="T61" fmla="*/ 50 h 220"/>
                    <a:gd name="T62" fmla="*/ 2 w 990"/>
                    <a:gd name="T63" fmla="*/ 42 h 220"/>
                    <a:gd name="T64" fmla="*/ 0 w 990"/>
                    <a:gd name="T65" fmla="*/ 35 h 220"/>
                    <a:gd name="T66" fmla="*/ 0 w 990"/>
                    <a:gd name="T67" fmla="*/ 0 h 220"/>
                    <a:gd name="T68" fmla="*/ 495 w 990"/>
                    <a:gd name="T69" fmla="*/ 0 h 220"/>
                    <a:gd name="T70" fmla="*/ 495 w 990"/>
                    <a:gd name="T71" fmla="*/ 35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0" h="220">
                      <a:moveTo>
                        <a:pt x="990" y="69"/>
                      </a:moveTo>
                      <a:lnTo>
                        <a:pt x="987" y="84"/>
                      </a:lnTo>
                      <a:lnTo>
                        <a:pt x="979" y="99"/>
                      </a:lnTo>
                      <a:lnTo>
                        <a:pt x="968" y="114"/>
                      </a:lnTo>
                      <a:lnTo>
                        <a:pt x="951" y="128"/>
                      </a:lnTo>
                      <a:lnTo>
                        <a:pt x="930" y="140"/>
                      </a:lnTo>
                      <a:lnTo>
                        <a:pt x="905" y="153"/>
                      </a:lnTo>
                      <a:lnTo>
                        <a:pt x="877" y="165"/>
                      </a:lnTo>
                      <a:lnTo>
                        <a:pt x="845" y="175"/>
                      </a:lnTo>
                      <a:lnTo>
                        <a:pt x="809" y="185"/>
                      </a:lnTo>
                      <a:lnTo>
                        <a:pt x="771" y="195"/>
                      </a:lnTo>
                      <a:lnTo>
                        <a:pt x="731" y="201"/>
                      </a:lnTo>
                      <a:lnTo>
                        <a:pt x="687" y="208"/>
                      </a:lnTo>
                      <a:lnTo>
                        <a:pt x="642" y="213"/>
                      </a:lnTo>
                      <a:lnTo>
                        <a:pt x="595" y="216"/>
                      </a:lnTo>
                      <a:lnTo>
                        <a:pt x="545" y="219"/>
                      </a:lnTo>
                      <a:lnTo>
                        <a:pt x="494" y="220"/>
                      </a:lnTo>
                      <a:lnTo>
                        <a:pt x="444" y="219"/>
                      </a:lnTo>
                      <a:lnTo>
                        <a:pt x="395" y="216"/>
                      </a:lnTo>
                      <a:lnTo>
                        <a:pt x="347" y="213"/>
                      </a:lnTo>
                      <a:lnTo>
                        <a:pt x="302" y="208"/>
                      </a:lnTo>
                      <a:lnTo>
                        <a:pt x="258" y="201"/>
                      </a:lnTo>
                      <a:lnTo>
                        <a:pt x="218" y="195"/>
                      </a:lnTo>
                      <a:lnTo>
                        <a:pt x="180" y="185"/>
                      </a:lnTo>
                      <a:lnTo>
                        <a:pt x="146" y="175"/>
                      </a:lnTo>
                      <a:lnTo>
                        <a:pt x="113" y="165"/>
                      </a:lnTo>
                      <a:lnTo>
                        <a:pt x="84" y="153"/>
                      </a:lnTo>
                      <a:lnTo>
                        <a:pt x="60" y="140"/>
                      </a:lnTo>
                      <a:lnTo>
                        <a:pt x="40" y="128"/>
                      </a:lnTo>
                      <a:lnTo>
                        <a:pt x="22" y="114"/>
                      </a:lnTo>
                      <a:lnTo>
                        <a:pt x="11" y="99"/>
                      </a:lnTo>
                      <a:lnTo>
                        <a:pt x="3" y="84"/>
                      </a:lnTo>
                      <a:lnTo>
                        <a:pt x="0" y="69"/>
                      </a:lnTo>
                      <a:lnTo>
                        <a:pt x="0" y="0"/>
                      </a:lnTo>
                      <a:lnTo>
                        <a:pt x="990" y="0"/>
                      </a:lnTo>
                      <a:lnTo>
                        <a:pt x="990" y="69"/>
                      </a:lnTo>
                      <a:close/>
                    </a:path>
                  </a:pathLst>
                </a:custGeom>
                <a:solidFill>
                  <a:srgbClr val="0019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6" name="Freeform 43">
                  <a:extLst>
                    <a:ext uri="{FF2B5EF4-FFF2-40B4-BE49-F238E27FC236}">
                      <a16:creationId xmlns:a16="http://schemas.microsoft.com/office/drawing/2014/main" id="{938AF5EE-39C8-4D7B-B88F-596D54DF2CE6}"/>
                    </a:ext>
                  </a:extLst>
                </p:cNvPr>
                <p:cNvSpPr>
                  <a:spLocks/>
                </p:cNvSpPr>
                <p:nvPr/>
              </p:nvSpPr>
              <p:spPr bwMode="auto">
                <a:xfrm>
                  <a:off x="4979" y="3001"/>
                  <a:ext cx="148" cy="350"/>
                </a:xfrm>
                <a:custGeom>
                  <a:avLst/>
                  <a:gdLst>
                    <a:gd name="T0" fmla="*/ 0 w 297"/>
                    <a:gd name="T1" fmla="*/ 273 h 699"/>
                    <a:gd name="T2" fmla="*/ 0 w 297"/>
                    <a:gd name="T3" fmla="*/ 255 h 699"/>
                    <a:gd name="T4" fmla="*/ 2 w 297"/>
                    <a:gd name="T5" fmla="*/ 235 h 699"/>
                    <a:gd name="T6" fmla="*/ 6 w 297"/>
                    <a:gd name="T7" fmla="*/ 212 h 699"/>
                    <a:gd name="T8" fmla="*/ 13 w 297"/>
                    <a:gd name="T9" fmla="*/ 189 h 699"/>
                    <a:gd name="T10" fmla="*/ 23 w 297"/>
                    <a:gd name="T11" fmla="*/ 164 h 699"/>
                    <a:gd name="T12" fmla="*/ 38 w 297"/>
                    <a:gd name="T13" fmla="*/ 139 h 699"/>
                    <a:gd name="T14" fmla="*/ 58 w 297"/>
                    <a:gd name="T15" fmla="*/ 115 h 699"/>
                    <a:gd name="T16" fmla="*/ 84 w 297"/>
                    <a:gd name="T17" fmla="*/ 91 h 699"/>
                    <a:gd name="T18" fmla="*/ 89 w 297"/>
                    <a:gd name="T19" fmla="*/ 87 h 699"/>
                    <a:gd name="T20" fmla="*/ 98 w 297"/>
                    <a:gd name="T21" fmla="*/ 80 h 699"/>
                    <a:gd name="T22" fmla="*/ 108 w 297"/>
                    <a:gd name="T23" fmla="*/ 70 h 699"/>
                    <a:gd name="T24" fmla="*/ 119 w 297"/>
                    <a:gd name="T25" fmla="*/ 58 h 699"/>
                    <a:gd name="T26" fmla="*/ 130 w 297"/>
                    <a:gd name="T27" fmla="*/ 45 h 699"/>
                    <a:gd name="T28" fmla="*/ 139 w 297"/>
                    <a:gd name="T29" fmla="*/ 31 h 699"/>
                    <a:gd name="T30" fmla="*/ 146 w 297"/>
                    <a:gd name="T31" fmla="*/ 16 h 699"/>
                    <a:gd name="T32" fmla="*/ 148 w 297"/>
                    <a:gd name="T33" fmla="*/ 0 h 699"/>
                    <a:gd name="T34" fmla="*/ 148 w 297"/>
                    <a:gd name="T35" fmla="*/ 12 h 699"/>
                    <a:gd name="T36" fmla="*/ 146 w 297"/>
                    <a:gd name="T37" fmla="*/ 24 h 699"/>
                    <a:gd name="T38" fmla="*/ 145 w 297"/>
                    <a:gd name="T39" fmla="*/ 36 h 699"/>
                    <a:gd name="T40" fmla="*/ 142 w 297"/>
                    <a:gd name="T41" fmla="*/ 49 h 699"/>
                    <a:gd name="T42" fmla="*/ 138 w 297"/>
                    <a:gd name="T43" fmla="*/ 62 h 699"/>
                    <a:gd name="T44" fmla="*/ 132 w 297"/>
                    <a:gd name="T45" fmla="*/ 76 h 699"/>
                    <a:gd name="T46" fmla="*/ 123 w 297"/>
                    <a:gd name="T47" fmla="*/ 90 h 699"/>
                    <a:gd name="T48" fmla="*/ 112 w 297"/>
                    <a:gd name="T49" fmla="*/ 105 h 699"/>
                    <a:gd name="T50" fmla="*/ 95 w 297"/>
                    <a:gd name="T51" fmla="*/ 133 h 699"/>
                    <a:gd name="T52" fmla="*/ 83 w 297"/>
                    <a:gd name="T53" fmla="*/ 167 h 699"/>
                    <a:gd name="T54" fmla="*/ 76 w 297"/>
                    <a:gd name="T55" fmla="*/ 204 h 699"/>
                    <a:gd name="T56" fmla="*/ 72 w 297"/>
                    <a:gd name="T57" fmla="*/ 242 h 699"/>
                    <a:gd name="T58" fmla="*/ 69 w 297"/>
                    <a:gd name="T59" fmla="*/ 277 h 699"/>
                    <a:gd name="T60" fmla="*/ 65 w 297"/>
                    <a:gd name="T61" fmla="*/ 308 h 699"/>
                    <a:gd name="T62" fmla="*/ 59 w 297"/>
                    <a:gd name="T63" fmla="*/ 332 h 699"/>
                    <a:gd name="T64" fmla="*/ 50 w 297"/>
                    <a:gd name="T65" fmla="*/ 346 h 699"/>
                    <a:gd name="T66" fmla="*/ 43 w 297"/>
                    <a:gd name="T67" fmla="*/ 349 h 699"/>
                    <a:gd name="T68" fmla="*/ 36 w 297"/>
                    <a:gd name="T69" fmla="*/ 350 h 699"/>
                    <a:gd name="T70" fmla="*/ 27 w 297"/>
                    <a:gd name="T71" fmla="*/ 348 h 699"/>
                    <a:gd name="T72" fmla="*/ 19 w 297"/>
                    <a:gd name="T73" fmla="*/ 341 h 699"/>
                    <a:gd name="T74" fmla="*/ 12 w 297"/>
                    <a:gd name="T75" fmla="*/ 331 h 699"/>
                    <a:gd name="T76" fmla="*/ 5 w 297"/>
                    <a:gd name="T77" fmla="*/ 317 h 699"/>
                    <a:gd name="T78" fmla="*/ 1 w 297"/>
                    <a:gd name="T79" fmla="*/ 298 h 699"/>
                    <a:gd name="T80" fmla="*/ 0 w 297"/>
                    <a:gd name="T81" fmla="*/ 273 h 6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7" h="699">
                      <a:moveTo>
                        <a:pt x="0" y="546"/>
                      </a:moveTo>
                      <a:lnTo>
                        <a:pt x="1" y="510"/>
                      </a:lnTo>
                      <a:lnTo>
                        <a:pt x="4" y="469"/>
                      </a:lnTo>
                      <a:lnTo>
                        <a:pt x="12" y="424"/>
                      </a:lnTo>
                      <a:lnTo>
                        <a:pt x="26" y="377"/>
                      </a:lnTo>
                      <a:lnTo>
                        <a:pt x="47" y="327"/>
                      </a:lnTo>
                      <a:lnTo>
                        <a:pt x="77" y="278"/>
                      </a:lnTo>
                      <a:lnTo>
                        <a:pt x="117" y="229"/>
                      </a:lnTo>
                      <a:lnTo>
                        <a:pt x="168" y="182"/>
                      </a:lnTo>
                      <a:lnTo>
                        <a:pt x="179" y="173"/>
                      </a:lnTo>
                      <a:lnTo>
                        <a:pt x="197" y="159"/>
                      </a:lnTo>
                      <a:lnTo>
                        <a:pt x="217" y="139"/>
                      </a:lnTo>
                      <a:lnTo>
                        <a:pt x="239" y="116"/>
                      </a:lnTo>
                      <a:lnTo>
                        <a:pt x="261" y="90"/>
                      </a:lnTo>
                      <a:lnTo>
                        <a:pt x="279" y="62"/>
                      </a:lnTo>
                      <a:lnTo>
                        <a:pt x="292" y="31"/>
                      </a:lnTo>
                      <a:lnTo>
                        <a:pt x="297" y="0"/>
                      </a:lnTo>
                      <a:lnTo>
                        <a:pt x="296" y="23"/>
                      </a:lnTo>
                      <a:lnTo>
                        <a:pt x="293" y="47"/>
                      </a:lnTo>
                      <a:lnTo>
                        <a:pt x="290" y="71"/>
                      </a:lnTo>
                      <a:lnTo>
                        <a:pt x="285" y="97"/>
                      </a:lnTo>
                      <a:lnTo>
                        <a:pt x="276" y="123"/>
                      </a:lnTo>
                      <a:lnTo>
                        <a:pt x="264" y="151"/>
                      </a:lnTo>
                      <a:lnTo>
                        <a:pt x="247" y="180"/>
                      </a:lnTo>
                      <a:lnTo>
                        <a:pt x="225" y="209"/>
                      </a:lnTo>
                      <a:lnTo>
                        <a:pt x="190" y="266"/>
                      </a:lnTo>
                      <a:lnTo>
                        <a:pt x="167" y="334"/>
                      </a:lnTo>
                      <a:lnTo>
                        <a:pt x="153" y="408"/>
                      </a:lnTo>
                      <a:lnTo>
                        <a:pt x="145" y="483"/>
                      </a:lnTo>
                      <a:lnTo>
                        <a:pt x="138" y="554"/>
                      </a:lnTo>
                      <a:lnTo>
                        <a:pt x="131" y="615"/>
                      </a:lnTo>
                      <a:lnTo>
                        <a:pt x="119" y="664"/>
                      </a:lnTo>
                      <a:lnTo>
                        <a:pt x="101" y="692"/>
                      </a:lnTo>
                      <a:lnTo>
                        <a:pt x="87" y="698"/>
                      </a:lnTo>
                      <a:lnTo>
                        <a:pt x="72" y="699"/>
                      </a:lnTo>
                      <a:lnTo>
                        <a:pt x="55" y="695"/>
                      </a:lnTo>
                      <a:lnTo>
                        <a:pt x="39" y="682"/>
                      </a:lnTo>
                      <a:lnTo>
                        <a:pt x="24" y="661"/>
                      </a:lnTo>
                      <a:lnTo>
                        <a:pt x="11" y="633"/>
                      </a:lnTo>
                      <a:lnTo>
                        <a:pt x="3" y="595"/>
                      </a:lnTo>
                      <a:lnTo>
                        <a:pt x="0" y="546"/>
                      </a:lnTo>
                      <a:close/>
                    </a:path>
                  </a:pathLst>
                </a:custGeom>
                <a:solidFill>
                  <a:srgbClr val="E0FC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Freeform 44">
                  <a:extLst>
                    <a:ext uri="{FF2B5EF4-FFF2-40B4-BE49-F238E27FC236}">
                      <a16:creationId xmlns:a16="http://schemas.microsoft.com/office/drawing/2014/main" id="{9030F8B7-D31F-4FFF-9F1D-53691FE9FAF0}"/>
                    </a:ext>
                  </a:extLst>
                </p:cNvPr>
                <p:cNvSpPr>
                  <a:spLocks/>
                </p:cNvSpPr>
                <p:nvPr/>
              </p:nvSpPr>
              <p:spPr bwMode="auto">
                <a:xfrm>
                  <a:off x="5167" y="3015"/>
                  <a:ext cx="164" cy="337"/>
                </a:xfrm>
                <a:custGeom>
                  <a:avLst/>
                  <a:gdLst>
                    <a:gd name="T0" fmla="*/ 114 w 328"/>
                    <a:gd name="T1" fmla="*/ 327 h 676"/>
                    <a:gd name="T2" fmla="*/ 118 w 328"/>
                    <a:gd name="T3" fmla="*/ 305 h 676"/>
                    <a:gd name="T4" fmla="*/ 130 w 328"/>
                    <a:gd name="T5" fmla="*/ 284 h 676"/>
                    <a:gd name="T6" fmla="*/ 144 w 328"/>
                    <a:gd name="T7" fmla="*/ 269 h 676"/>
                    <a:gd name="T8" fmla="*/ 155 w 328"/>
                    <a:gd name="T9" fmla="*/ 262 h 676"/>
                    <a:gd name="T10" fmla="*/ 163 w 328"/>
                    <a:gd name="T11" fmla="*/ 250 h 676"/>
                    <a:gd name="T12" fmla="*/ 162 w 328"/>
                    <a:gd name="T13" fmla="*/ 234 h 676"/>
                    <a:gd name="T14" fmla="*/ 143 w 328"/>
                    <a:gd name="T15" fmla="*/ 217 h 676"/>
                    <a:gd name="T16" fmla="*/ 106 w 328"/>
                    <a:gd name="T17" fmla="*/ 203 h 676"/>
                    <a:gd name="T18" fmla="*/ 94 w 328"/>
                    <a:gd name="T19" fmla="*/ 187 h 676"/>
                    <a:gd name="T20" fmla="*/ 103 w 328"/>
                    <a:gd name="T21" fmla="*/ 171 h 676"/>
                    <a:gd name="T22" fmla="*/ 125 w 328"/>
                    <a:gd name="T23" fmla="*/ 157 h 676"/>
                    <a:gd name="T24" fmla="*/ 141 w 328"/>
                    <a:gd name="T25" fmla="*/ 147 h 676"/>
                    <a:gd name="T26" fmla="*/ 130 w 328"/>
                    <a:gd name="T27" fmla="*/ 139 h 676"/>
                    <a:gd name="T28" fmla="*/ 105 w 328"/>
                    <a:gd name="T29" fmla="*/ 133 h 676"/>
                    <a:gd name="T30" fmla="*/ 86 w 328"/>
                    <a:gd name="T31" fmla="*/ 128 h 676"/>
                    <a:gd name="T32" fmla="*/ 90 w 328"/>
                    <a:gd name="T33" fmla="*/ 123 h 676"/>
                    <a:gd name="T34" fmla="*/ 98 w 328"/>
                    <a:gd name="T35" fmla="*/ 116 h 676"/>
                    <a:gd name="T36" fmla="*/ 99 w 328"/>
                    <a:gd name="T37" fmla="*/ 103 h 676"/>
                    <a:gd name="T38" fmla="*/ 83 w 328"/>
                    <a:gd name="T39" fmla="*/ 85 h 676"/>
                    <a:gd name="T40" fmla="*/ 48 w 328"/>
                    <a:gd name="T41" fmla="*/ 60 h 676"/>
                    <a:gd name="T42" fmla="*/ 22 w 328"/>
                    <a:gd name="T43" fmla="*/ 40 h 676"/>
                    <a:gd name="T44" fmla="*/ 9 w 328"/>
                    <a:gd name="T45" fmla="*/ 23 h 676"/>
                    <a:gd name="T46" fmla="*/ 5 w 328"/>
                    <a:gd name="T47" fmla="*/ 7 h 676"/>
                    <a:gd name="T48" fmla="*/ 4 w 328"/>
                    <a:gd name="T49" fmla="*/ 8 h 676"/>
                    <a:gd name="T50" fmla="*/ 0 w 328"/>
                    <a:gd name="T51" fmla="*/ 24 h 676"/>
                    <a:gd name="T52" fmla="*/ 4 w 328"/>
                    <a:gd name="T53" fmla="*/ 43 h 676"/>
                    <a:gd name="T54" fmla="*/ 22 w 328"/>
                    <a:gd name="T55" fmla="*/ 65 h 676"/>
                    <a:gd name="T56" fmla="*/ 56 w 328"/>
                    <a:gd name="T57" fmla="*/ 89 h 676"/>
                    <a:gd name="T58" fmla="*/ 72 w 328"/>
                    <a:gd name="T59" fmla="*/ 108 h 676"/>
                    <a:gd name="T60" fmla="*/ 72 w 328"/>
                    <a:gd name="T61" fmla="*/ 120 h 676"/>
                    <a:gd name="T62" fmla="*/ 63 w 328"/>
                    <a:gd name="T63" fmla="*/ 127 h 676"/>
                    <a:gd name="T64" fmla="*/ 60 w 328"/>
                    <a:gd name="T65" fmla="*/ 132 h 676"/>
                    <a:gd name="T66" fmla="*/ 78 w 328"/>
                    <a:gd name="T67" fmla="*/ 137 h 676"/>
                    <a:gd name="T68" fmla="*/ 103 w 328"/>
                    <a:gd name="T69" fmla="*/ 144 h 676"/>
                    <a:gd name="T70" fmla="*/ 114 w 328"/>
                    <a:gd name="T71" fmla="*/ 151 h 676"/>
                    <a:gd name="T72" fmla="*/ 98 w 328"/>
                    <a:gd name="T73" fmla="*/ 161 h 676"/>
                    <a:gd name="T74" fmla="*/ 77 w 328"/>
                    <a:gd name="T75" fmla="*/ 175 h 676"/>
                    <a:gd name="T76" fmla="*/ 67 w 328"/>
                    <a:gd name="T77" fmla="*/ 192 h 676"/>
                    <a:gd name="T78" fmla="*/ 80 w 328"/>
                    <a:gd name="T79" fmla="*/ 207 h 676"/>
                    <a:gd name="T80" fmla="*/ 117 w 328"/>
                    <a:gd name="T81" fmla="*/ 221 h 676"/>
                    <a:gd name="T82" fmla="*/ 136 w 328"/>
                    <a:gd name="T83" fmla="*/ 238 h 676"/>
                    <a:gd name="T84" fmla="*/ 136 w 328"/>
                    <a:gd name="T85" fmla="*/ 254 h 676"/>
                    <a:gd name="T86" fmla="*/ 128 w 328"/>
                    <a:gd name="T87" fmla="*/ 266 h 676"/>
                    <a:gd name="T88" fmla="*/ 118 w 328"/>
                    <a:gd name="T89" fmla="*/ 273 h 676"/>
                    <a:gd name="T90" fmla="*/ 112 w 328"/>
                    <a:gd name="T91" fmla="*/ 287 h 676"/>
                    <a:gd name="T92" fmla="*/ 110 w 328"/>
                    <a:gd name="T93" fmla="*/ 307 h 676"/>
                    <a:gd name="T94" fmla="*/ 113 w 328"/>
                    <a:gd name="T95" fmla="*/ 328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8" h="676">
                      <a:moveTo>
                        <a:pt x="233" y="676"/>
                      </a:moveTo>
                      <a:lnTo>
                        <a:pt x="228" y="656"/>
                      </a:lnTo>
                      <a:lnTo>
                        <a:pt x="229" y="635"/>
                      </a:lnTo>
                      <a:lnTo>
                        <a:pt x="236" y="612"/>
                      </a:lnTo>
                      <a:lnTo>
                        <a:pt x="247" y="590"/>
                      </a:lnTo>
                      <a:lnTo>
                        <a:pt x="260" y="570"/>
                      </a:lnTo>
                      <a:lnTo>
                        <a:pt x="274" y="552"/>
                      </a:lnTo>
                      <a:lnTo>
                        <a:pt x="287" y="540"/>
                      </a:lnTo>
                      <a:lnTo>
                        <a:pt x="299" y="533"/>
                      </a:lnTo>
                      <a:lnTo>
                        <a:pt x="309" y="526"/>
                      </a:lnTo>
                      <a:lnTo>
                        <a:pt x="318" y="516"/>
                      </a:lnTo>
                      <a:lnTo>
                        <a:pt x="325" y="502"/>
                      </a:lnTo>
                      <a:lnTo>
                        <a:pt x="328" y="486"/>
                      </a:lnTo>
                      <a:lnTo>
                        <a:pt x="324" y="469"/>
                      </a:lnTo>
                      <a:lnTo>
                        <a:pt x="310" y="452"/>
                      </a:lnTo>
                      <a:lnTo>
                        <a:pt x="286" y="436"/>
                      </a:lnTo>
                      <a:lnTo>
                        <a:pt x="248" y="422"/>
                      </a:lnTo>
                      <a:lnTo>
                        <a:pt x="212" y="408"/>
                      </a:lnTo>
                      <a:lnTo>
                        <a:pt x="193" y="392"/>
                      </a:lnTo>
                      <a:lnTo>
                        <a:pt x="187" y="376"/>
                      </a:lnTo>
                      <a:lnTo>
                        <a:pt x="193" y="360"/>
                      </a:lnTo>
                      <a:lnTo>
                        <a:pt x="206" y="344"/>
                      </a:lnTo>
                      <a:lnTo>
                        <a:pt x="226" y="329"/>
                      </a:lnTo>
                      <a:lnTo>
                        <a:pt x="249" y="315"/>
                      </a:lnTo>
                      <a:lnTo>
                        <a:pt x="271" y="305"/>
                      </a:lnTo>
                      <a:lnTo>
                        <a:pt x="282" y="295"/>
                      </a:lnTo>
                      <a:lnTo>
                        <a:pt x="277" y="287"/>
                      </a:lnTo>
                      <a:lnTo>
                        <a:pt x="259" y="279"/>
                      </a:lnTo>
                      <a:lnTo>
                        <a:pt x="235" y="272"/>
                      </a:lnTo>
                      <a:lnTo>
                        <a:pt x="209" y="267"/>
                      </a:lnTo>
                      <a:lnTo>
                        <a:pt x="186" y="261"/>
                      </a:lnTo>
                      <a:lnTo>
                        <a:pt x="172" y="256"/>
                      </a:lnTo>
                      <a:lnTo>
                        <a:pt x="171" y="252"/>
                      </a:lnTo>
                      <a:lnTo>
                        <a:pt x="179" y="247"/>
                      </a:lnTo>
                      <a:lnTo>
                        <a:pt x="188" y="240"/>
                      </a:lnTo>
                      <a:lnTo>
                        <a:pt x="196" y="232"/>
                      </a:lnTo>
                      <a:lnTo>
                        <a:pt x="199" y="221"/>
                      </a:lnTo>
                      <a:lnTo>
                        <a:pt x="197" y="207"/>
                      </a:lnTo>
                      <a:lnTo>
                        <a:pt x="187" y="191"/>
                      </a:lnTo>
                      <a:lnTo>
                        <a:pt x="165" y="170"/>
                      </a:lnTo>
                      <a:lnTo>
                        <a:pt x="132" y="146"/>
                      </a:lnTo>
                      <a:lnTo>
                        <a:pt x="95" y="121"/>
                      </a:lnTo>
                      <a:lnTo>
                        <a:pt x="66" y="100"/>
                      </a:lnTo>
                      <a:lnTo>
                        <a:pt x="44" y="80"/>
                      </a:lnTo>
                      <a:lnTo>
                        <a:pt x="28" y="63"/>
                      </a:lnTo>
                      <a:lnTo>
                        <a:pt x="17" y="47"/>
                      </a:lnTo>
                      <a:lnTo>
                        <a:pt x="12" y="30"/>
                      </a:lnTo>
                      <a:lnTo>
                        <a:pt x="9" y="15"/>
                      </a:lnTo>
                      <a:lnTo>
                        <a:pt x="11" y="0"/>
                      </a:lnTo>
                      <a:lnTo>
                        <a:pt x="7" y="17"/>
                      </a:lnTo>
                      <a:lnTo>
                        <a:pt x="4" y="33"/>
                      </a:lnTo>
                      <a:lnTo>
                        <a:pt x="0" y="49"/>
                      </a:lnTo>
                      <a:lnTo>
                        <a:pt x="1" y="66"/>
                      </a:lnTo>
                      <a:lnTo>
                        <a:pt x="7" y="86"/>
                      </a:lnTo>
                      <a:lnTo>
                        <a:pt x="21" y="106"/>
                      </a:lnTo>
                      <a:lnTo>
                        <a:pt x="44" y="130"/>
                      </a:lnTo>
                      <a:lnTo>
                        <a:pt x="79" y="154"/>
                      </a:lnTo>
                      <a:lnTo>
                        <a:pt x="112" y="178"/>
                      </a:lnTo>
                      <a:lnTo>
                        <a:pt x="134" y="199"/>
                      </a:lnTo>
                      <a:lnTo>
                        <a:pt x="144" y="216"/>
                      </a:lnTo>
                      <a:lnTo>
                        <a:pt x="146" y="229"/>
                      </a:lnTo>
                      <a:lnTo>
                        <a:pt x="143" y="240"/>
                      </a:lnTo>
                      <a:lnTo>
                        <a:pt x="135" y="248"/>
                      </a:lnTo>
                      <a:lnTo>
                        <a:pt x="126" y="255"/>
                      </a:lnTo>
                      <a:lnTo>
                        <a:pt x="118" y="260"/>
                      </a:lnTo>
                      <a:lnTo>
                        <a:pt x="119" y="264"/>
                      </a:lnTo>
                      <a:lnTo>
                        <a:pt x="133" y="269"/>
                      </a:lnTo>
                      <a:lnTo>
                        <a:pt x="156" y="275"/>
                      </a:lnTo>
                      <a:lnTo>
                        <a:pt x="181" y="282"/>
                      </a:lnTo>
                      <a:lnTo>
                        <a:pt x="205" y="289"/>
                      </a:lnTo>
                      <a:lnTo>
                        <a:pt x="222" y="295"/>
                      </a:lnTo>
                      <a:lnTo>
                        <a:pt x="228" y="303"/>
                      </a:lnTo>
                      <a:lnTo>
                        <a:pt x="217" y="313"/>
                      </a:lnTo>
                      <a:lnTo>
                        <a:pt x="195" y="323"/>
                      </a:lnTo>
                      <a:lnTo>
                        <a:pt x="173" y="337"/>
                      </a:lnTo>
                      <a:lnTo>
                        <a:pt x="153" y="352"/>
                      </a:lnTo>
                      <a:lnTo>
                        <a:pt x="140" y="368"/>
                      </a:lnTo>
                      <a:lnTo>
                        <a:pt x="134" y="385"/>
                      </a:lnTo>
                      <a:lnTo>
                        <a:pt x="140" y="401"/>
                      </a:lnTo>
                      <a:lnTo>
                        <a:pt x="159" y="416"/>
                      </a:lnTo>
                      <a:lnTo>
                        <a:pt x="195" y="430"/>
                      </a:lnTo>
                      <a:lnTo>
                        <a:pt x="233" y="444"/>
                      </a:lnTo>
                      <a:lnTo>
                        <a:pt x="257" y="460"/>
                      </a:lnTo>
                      <a:lnTo>
                        <a:pt x="271" y="477"/>
                      </a:lnTo>
                      <a:lnTo>
                        <a:pt x="275" y="494"/>
                      </a:lnTo>
                      <a:lnTo>
                        <a:pt x="272" y="510"/>
                      </a:lnTo>
                      <a:lnTo>
                        <a:pt x="265" y="524"/>
                      </a:lnTo>
                      <a:lnTo>
                        <a:pt x="256" y="534"/>
                      </a:lnTo>
                      <a:lnTo>
                        <a:pt x="246" y="541"/>
                      </a:lnTo>
                      <a:lnTo>
                        <a:pt x="236" y="548"/>
                      </a:lnTo>
                      <a:lnTo>
                        <a:pt x="229" y="559"/>
                      </a:lnTo>
                      <a:lnTo>
                        <a:pt x="224" y="575"/>
                      </a:lnTo>
                      <a:lnTo>
                        <a:pt x="220" y="594"/>
                      </a:lnTo>
                      <a:lnTo>
                        <a:pt x="219" y="615"/>
                      </a:lnTo>
                      <a:lnTo>
                        <a:pt x="221" y="636"/>
                      </a:lnTo>
                      <a:lnTo>
                        <a:pt x="226" y="657"/>
                      </a:lnTo>
                      <a:lnTo>
                        <a:pt x="233" y="676"/>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8" name="Freeform 45">
                  <a:extLst>
                    <a:ext uri="{FF2B5EF4-FFF2-40B4-BE49-F238E27FC236}">
                      <a16:creationId xmlns:a16="http://schemas.microsoft.com/office/drawing/2014/main" id="{3BC74868-3112-4FA4-A83E-1F5DF5CFE94D}"/>
                    </a:ext>
                  </a:extLst>
                </p:cNvPr>
                <p:cNvSpPr>
                  <a:spLocks/>
                </p:cNvSpPr>
                <p:nvPr/>
              </p:nvSpPr>
              <p:spPr bwMode="auto">
                <a:xfrm>
                  <a:off x="4902" y="3258"/>
                  <a:ext cx="495" cy="151"/>
                </a:xfrm>
                <a:custGeom>
                  <a:avLst/>
                  <a:gdLst>
                    <a:gd name="T0" fmla="*/ 222 w 990"/>
                    <a:gd name="T1" fmla="*/ 1 h 301"/>
                    <a:gd name="T2" fmla="*/ 174 w 990"/>
                    <a:gd name="T3" fmla="*/ 4 h 301"/>
                    <a:gd name="T4" fmla="*/ 129 w 990"/>
                    <a:gd name="T5" fmla="*/ 9 h 301"/>
                    <a:gd name="T6" fmla="*/ 90 w 990"/>
                    <a:gd name="T7" fmla="*/ 17 h 301"/>
                    <a:gd name="T8" fmla="*/ 57 w 990"/>
                    <a:gd name="T9" fmla="*/ 28 h 301"/>
                    <a:gd name="T10" fmla="*/ 30 w 990"/>
                    <a:gd name="T11" fmla="*/ 40 h 301"/>
                    <a:gd name="T12" fmla="*/ 11 w 990"/>
                    <a:gd name="T13" fmla="*/ 53 h 301"/>
                    <a:gd name="T14" fmla="*/ 2 w 990"/>
                    <a:gd name="T15" fmla="*/ 68 h 301"/>
                    <a:gd name="T16" fmla="*/ 2 w 990"/>
                    <a:gd name="T17" fmla="*/ 83 h 301"/>
                    <a:gd name="T18" fmla="*/ 11 w 990"/>
                    <a:gd name="T19" fmla="*/ 98 h 301"/>
                    <a:gd name="T20" fmla="*/ 30 w 990"/>
                    <a:gd name="T21" fmla="*/ 111 h 301"/>
                    <a:gd name="T22" fmla="*/ 57 w 990"/>
                    <a:gd name="T23" fmla="*/ 123 h 301"/>
                    <a:gd name="T24" fmla="*/ 90 w 990"/>
                    <a:gd name="T25" fmla="*/ 133 h 301"/>
                    <a:gd name="T26" fmla="*/ 129 w 990"/>
                    <a:gd name="T27" fmla="*/ 141 h 301"/>
                    <a:gd name="T28" fmla="*/ 174 w 990"/>
                    <a:gd name="T29" fmla="*/ 147 h 301"/>
                    <a:gd name="T30" fmla="*/ 222 w 990"/>
                    <a:gd name="T31" fmla="*/ 150 h 301"/>
                    <a:gd name="T32" fmla="*/ 273 w 990"/>
                    <a:gd name="T33" fmla="*/ 150 h 301"/>
                    <a:gd name="T34" fmla="*/ 321 w 990"/>
                    <a:gd name="T35" fmla="*/ 147 h 301"/>
                    <a:gd name="T36" fmla="*/ 366 w 990"/>
                    <a:gd name="T37" fmla="*/ 141 h 301"/>
                    <a:gd name="T38" fmla="*/ 405 w 990"/>
                    <a:gd name="T39" fmla="*/ 133 h 301"/>
                    <a:gd name="T40" fmla="*/ 439 w 990"/>
                    <a:gd name="T41" fmla="*/ 123 h 301"/>
                    <a:gd name="T42" fmla="*/ 465 w 990"/>
                    <a:gd name="T43" fmla="*/ 111 h 301"/>
                    <a:gd name="T44" fmla="*/ 484 w 990"/>
                    <a:gd name="T45" fmla="*/ 98 h 301"/>
                    <a:gd name="T46" fmla="*/ 494 w 990"/>
                    <a:gd name="T47" fmla="*/ 83 h 301"/>
                    <a:gd name="T48" fmla="*/ 494 w 990"/>
                    <a:gd name="T49" fmla="*/ 68 h 301"/>
                    <a:gd name="T50" fmla="*/ 484 w 990"/>
                    <a:gd name="T51" fmla="*/ 53 h 301"/>
                    <a:gd name="T52" fmla="*/ 465 w 990"/>
                    <a:gd name="T53" fmla="*/ 40 h 301"/>
                    <a:gd name="T54" fmla="*/ 439 w 990"/>
                    <a:gd name="T55" fmla="*/ 28 h 301"/>
                    <a:gd name="T56" fmla="*/ 405 w 990"/>
                    <a:gd name="T57" fmla="*/ 17 h 301"/>
                    <a:gd name="T58" fmla="*/ 366 w 990"/>
                    <a:gd name="T59" fmla="*/ 9 h 301"/>
                    <a:gd name="T60" fmla="*/ 321 w 990"/>
                    <a:gd name="T61" fmla="*/ 4 h 301"/>
                    <a:gd name="T62" fmla="*/ 273 w 990"/>
                    <a:gd name="T63" fmla="*/ 1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0" h="301">
                      <a:moveTo>
                        <a:pt x="494" y="0"/>
                      </a:moveTo>
                      <a:lnTo>
                        <a:pt x="444" y="1"/>
                      </a:lnTo>
                      <a:lnTo>
                        <a:pt x="395" y="3"/>
                      </a:lnTo>
                      <a:lnTo>
                        <a:pt x="347" y="7"/>
                      </a:lnTo>
                      <a:lnTo>
                        <a:pt x="302" y="11"/>
                      </a:lnTo>
                      <a:lnTo>
                        <a:pt x="258" y="18"/>
                      </a:lnTo>
                      <a:lnTo>
                        <a:pt x="218" y="25"/>
                      </a:lnTo>
                      <a:lnTo>
                        <a:pt x="180" y="34"/>
                      </a:lnTo>
                      <a:lnTo>
                        <a:pt x="146" y="44"/>
                      </a:lnTo>
                      <a:lnTo>
                        <a:pt x="113" y="55"/>
                      </a:lnTo>
                      <a:lnTo>
                        <a:pt x="84" y="67"/>
                      </a:lnTo>
                      <a:lnTo>
                        <a:pt x="60" y="79"/>
                      </a:lnTo>
                      <a:lnTo>
                        <a:pt x="40" y="92"/>
                      </a:lnTo>
                      <a:lnTo>
                        <a:pt x="22" y="106"/>
                      </a:lnTo>
                      <a:lnTo>
                        <a:pt x="11" y="121"/>
                      </a:lnTo>
                      <a:lnTo>
                        <a:pt x="3" y="136"/>
                      </a:lnTo>
                      <a:lnTo>
                        <a:pt x="0" y="151"/>
                      </a:lnTo>
                      <a:lnTo>
                        <a:pt x="3" y="166"/>
                      </a:lnTo>
                      <a:lnTo>
                        <a:pt x="11" y="181"/>
                      </a:lnTo>
                      <a:lnTo>
                        <a:pt x="22" y="196"/>
                      </a:lnTo>
                      <a:lnTo>
                        <a:pt x="40" y="210"/>
                      </a:lnTo>
                      <a:lnTo>
                        <a:pt x="60" y="222"/>
                      </a:lnTo>
                      <a:lnTo>
                        <a:pt x="84" y="235"/>
                      </a:lnTo>
                      <a:lnTo>
                        <a:pt x="113" y="246"/>
                      </a:lnTo>
                      <a:lnTo>
                        <a:pt x="146" y="257"/>
                      </a:lnTo>
                      <a:lnTo>
                        <a:pt x="180" y="266"/>
                      </a:lnTo>
                      <a:lnTo>
                        <a:pt x="218" y="275"/>
                      </a:lnTo>
                      <a:lnTo>
                        <a:pt x="258" y="282"/>
                      </a:lnTo>
                      <a:lnTo>
                        <a:pt x="302" y="289"/>
                      </a:lnTo>
                      <a:lnTo>
                        <a:pt x="347" y="294"/>
                      </a:lnTo>
                      <a:lnTo>
                        <a:pt x="395" y="297"/>
                      </a:lnTo>
                      <a:lnTo>
                        <a:pt x="444" y="299"/>
                      </a:lnTo>
                      <a:lnTo>
                        <a:pt x="494" y="301"/>
                      </a:lnTo>
                      <a:lnTo>
                        <a:pt x="545" y="299"/>
                      </a:lnTo>
                      <a:lnTo>
                        <a:pt x="595" y="297"/>
                      </a:lnTo>
                      <a:lnTo>
                        <a:pt x="642" y="294"/>
                      </a:lnTo>
                      <a:lnTo>
                        <a:pt x="687" y="289"/>
                      </a:lnTo>
                      <a:lnTo>
                        <a:pt x="731" y="282"/>
                      </a:lnTo>
                      <a:lnTo>
                        <a:pt x="771" y="275"/>
                      </a:lnTo>
                      <a:lnTo>
                        <a:pt x="809" y="266"/>
                      </a:lnTo>
                      <a:lnTo>
                        <a:pt x="845" y="257"/>
                      </a:lnTo>
                      <a:lnTo>
                        <a:pt x="877" y="246"/>
                      </a:lnTo>
                      <a:lnTo>
                        <a:pt x="905" y="235"/>
                      </a:lnTo>
                      <a:lnTo>
                        <a:pt x="930" y="222"/>
                      </a:lnTo>
                      <a:lnTo>
                        <a:pt x="951" y="210"/>
                      </a:lnTo>
                      <a:lnTo>
                        <a:pt x="968" y="196"/>
                      </a:lnTo>
                      <a:lnTo>
                        <a:pt x="979" y="181"/>
                      </a:lnTo>
                      <a:lnTo>
                        <a:pt x="987" y="166"/>
                      </a:lnTo>
                      <a:lnTo>
                        <a:pt x="990" y="151"/>
                      </a:lnTo>
                      <a:lnTo>
                        <a:pt x="987" y="136"/>
                      </a:lnTo>
                      <a:lnTo>
                        <a:pt x="979" y="121"/>
                      </a:lnTo>
                      <a:lnTo>
                        <a:pt x="968" y="106"/>
                      </a:lnTo>
                      <a:lnTo>
                        <a:pt x="951" y="92"/>
                      </a:lnTo>
                      <a:lnTo>
                        <a:pt x="930" y="79"/>
                      </a:lnTo>
                      <a:lnTo>
                        <a:pt x="905" y="67"/>
                      </a:lnTo>
                      <a:lnTo>
                        <a:pt x="877" y="55"/>
                      </a:lnTo>
                      <a:lnTo>
                        <a:pt x="845" y="44"/>
                      </a:lnTo>
                      <a:lnTo>
                        <a:pt x="809" y="34"/>
                      </a:lnTo>
                      <a:lnTo>
                        <a:pt x="771" y="25"/>
                      </a:lnTo>
                      <a:lnTo>
                        <a:pt x="731" y="18"/>
                      </a:lnTo>
                      <a:lnTo>
                        <a:pt x="687" y="11"/>
                      </a:lnTo>
                      <a:lnTo>
                        <a:pt x="642" y="7"/>
                      </a:lnTo>
                      <a:lnTo>
                        <a:pt x="595" y="3"/>
                      </a:lnTo>
                      <a:lnTo>
                        <a:pt x="545" y="1"/>
                      </a:lnTo>
                      <a:lnTo>
                        <a:pt x="494"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9" name="Freeform 46">
                  <a:extLst>
                    <a:ext uri="{FF2B5EF4-FFF2-40B4-BE49-F238E27FC236}">
                      <a16:creationId xmlns:a16="http://schemas.microsoft.com/office/drawing/2014/main" id="{A997D4DB-688D-4FB8-99F8-E16442C17011}"/>
                    </a:ext>
                  </a:extLst>
                </p:cNvPr>
                <p:cNvSpPr>
                  <a:spLocks/>
                </p:cNvSpPr>
                <p:nvPr/>
              </p:nvSpPr>
              <p:spPr bwMode="auto">
                <a:xfrm>
                  <a:off x="5277" y="3275"/>
                  <a:ext cx="42" cy="77"/>
                </a:xfrm>
                <a:custGeom>
                  <a:avLst/>
                  <a:gdLst>
                    <a:gd name="T0" fmla="*/ 24 w 84"/>
                    <a:gd name="T1" fmla="*/ 0 h 155"/>
                    <a:gd name="T2" fmla="*/ 22 w 84"/>
                    <a:gd name="T3" fmla="*/ 3 h 155"/>
                    <a:gd name="T4" fmla="*/ 19 w 84"/>
                    <a:gd name="T5" fmla="*/ 6 h 155"/>
                    <a:gd name="T6" fmla="*/ 16 w 84"/>
                    <a:gd name="T7" fmla="*/ 9 h 155"/>
                    <a:gd name="T8" fmla="*/ 14 w 84"/>
                    <a:gd name="T9" fmla="*/ 10 h 155"/>
                    <a:gd name="T10" fmla="*/ 9 w 84"/>
                    <a:gd name="T11" fmla="*/ 13 h 155"/>
                    <a:gd name="T12" fmla="*/ 5 w 84"/>
                    <a:gd name="T13" fmla="*/ 19 h 155"/>
                    <a:gd name="T14" fmla="*/ 3 w 84"/>
                    <a:gd name="T15" fmla="*/ 27 h 155"/>
                    <a:gd name="T16" fmla="*/ 1 w 84"/>
                    <a:gd name="T17" fmla="*/ 36 h 155"/>
                    <a:gd name="T18" fmla="*/ 0 w 84"/>
                    <a:gd name="T19" fmla="*/ 47 h 155"/>
                    <a:gd name="T20" fmla="*/ 1 w 84"/>
                    <a:gd name="T21" fmla="*/ 57 h 155"/>
                    <a:gd name="T22" fmla="*/ 4 w 84"/>
                    <a:gd name="T23" fmla="*/ 68 h 155"/>
                    <a:gd name="T24" fmla="*/ 7 w 84"/>
                    <a:gd name="T25" fmla="*/ 77 h 155"/>
                    <a:gd name="T26" fmla="*/ 5 w 84"/>
                    <a:gd name="T27" fmla="*/ 67 h 155"/>
                    <a:gd name="T28" fmla="*/ 5 w 84"/>
                    <a:gd name="T29" fmla="*/ 57 h 155"/>
                    <a:gd name="T30" fmla="*/ 9 w 84"/>
                    <a:gd name="T31" fmla="*/ 45 h 155"/>
                    <a:gd name="T32" fmla="*/ 14 w 84"/>
                    <a:gd name="T33" fmla="*/ 34 h 155"/>
                    <a:gd name="T34" fmla="*/ 21 w 84"/>
                    <a:gd name="T35" fmla="*/ 24 h 155"/>
                    <a:gd name="T36" fmla="*/ 28 w 84"/>
                    <a:gd name="T37" fmla="*/ 15 h 155"/>
                    <a:gd name="T38" fmla="*/ 34 w 84"/>
                    <a:gd name="T39" fmla="*/ 9 h 155"/>
                    <a:gd name="T40" fmla="*/ 40 w 84"/>
                    <a:gd name="T41" fmla="*/ 6 h 155"/>
                    <a:gd name="T42" fmla="*/ 41 w 84"/>
                    <a:gd name="T43" fmla="*/ 5 h 155"/>
                    <a:gd name="T44" fmla="*/ 41 w 84"/>
                    <a:gd name="T45" fmla="*/ 5 h 155"/>
                    <a:gd name="T46" fmla="*/ 42 w 84"/>
                    <a:gd name="T47" fmla="*/ 5 h 155"/>
                    <a:gd name="T48" fmla="*/ 42 w 84"/>
                    <a:gd name="T49" fmla="*/ 4 h 155"/>
                    <a:gd name="T50" fmla="*/ 40 w 84"/>
                    <a:gd name="T51" fmla="*/ 4 h 155"/>
                    <a:gd name="T52" fmla="*/ 38 w 84"/>
                    <a:gd name="T53" fmla="*/ 3 h 155"/>
                    <a:gd name="T54" fmla="*/ 35 w 84"/>
                    <a:gd name="T55" fmla="*/ 3 h 155"/>
                    <a:gd name="T56" fmla="*/ 34 w 84"/>
                    <a:gd name="T57" fmla="*/ 2 h 155"/>
                    <a:gd name="T58" fmla="*/ 31 w 84"/>
                    <a:gd name="T59" fmla="*/ 2 h 155"/>
                    <a:gd name="T60" fmla="*/ 29 w 84"/>
                    <a:gd name="T61" fmla="*/ 1 h 155"/>
                    <a:gd name="T62" fmla="*/ 27 w 84"/>
                    <a:gd name="T63" fmla="*/ 0 h 155"/>
                    <a:gd name="T64" fmla="*/ 24 w 84"/>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155">
                      <a:moveTo>
                        <a:pt x="48" y="0"/>
                      </a:moveTo>
                      <a:lnTo>
                        <a:pt x="43" y="7"/>
                      </a:lnTo>
                      <a:lnTo>
                        <a:pt x="38" y="13"/>
                      </a:lnTo>
                      <a:lnTo>
                        <a:pt x="32" y="18"/>
                      </a:lnTo>
                      <a:lnTo>
                        <a:pt x="27" y="20"/>
                      </a:lnTo>
                      <a:lnTo>
                        <a:pt x="17" y="27"/>
                      </a:lnTo>
                      <a:lnTo>
                        <a:pt x="10" y="38"/>
                      </a:lnTo>
                      <a:lnTo>
                        <a:pt x="5" y="54"/>
                      </a:lnTo>
                      <a:lnTo>
                        <a:pt x="1" y="73"/>
                      </a:lnTo>
                      <a:lnTo>
                        <a:pt x="0" y="94"/>
                      </a:lnTo>
                      <a:lnTo>
                        <a:pt x="2" y="115"/>
                      </a:lnTo>
                      <a:lnTo>
                        <a:pt x="7" y="136"/>
                      </a:lnTo>
                      <a:lnTo>
                        <a:pt x="14" y="155"/>
                      </a:lnTo>
                      <a:lnTo>
                        <a:pt x="9" y="135"/>
                      </a:lnTo>
                      <a:lnTo>
                        <a:pt x="10" y="114"/>
                      </a:lnTo>
                      <a:lnTo>
                        <a:pt x="17" y="91"/>
                      </a:lnTo>
                      <a:lnTo>
                        <a:pt x="28" y="69"/>
                      </a:lnTo>
                      <a:lnTo>
                        <a:pt x="41" y="49"/>
                      </a:lnTo>
                      <a:lnTo>
                        <a:pt x="55" y="31"/>
                      </a:lnTo>
                      <a:lnTo>
                        <a:pt x="68" y="19"/>
                      </a:lnTo>
                      <a:lnTo>
                        <a:pt x="80" y="12"/>
                      </a:lnTo>
                      <a:lnTo>
                        <a:pt x="81" y="11"/>
                      </a:lnTo>
                      <a:lnTo>
                        <a:pt x="82" y="11"/>
                      </a:lnTo>
                      <a:lnTo>
                        <a:pt x="83" y="11"/>
                      </a:lnTo>
                      <a:lnTo>
                        <a:pt x="84" y="9"/>
                      </a:lnTo>
                      <a:lnTo>
                        <a:pt x="80" y="8"/>
                      </a:lnTo>
                      <a:lnTo>
                        <a:pt x="75" y="7"/>
                      </a:lnTo>
                      <a:lnTo>
                        <a:pt x="70" y="6"/>
                      </a:lnTo>
                      <a:lnTo>
                        <a:pt x="67" y="5"/>
                      </a:lnTo>
                      <a:lnTo>
                        <a:pt x="62" y="4"/>
                      </a:lnTo>
                      <a:lnTo>
                        <a:pt x="58" y="3"/>
                      </a:lnTo>
                      <a:lnTo>
                        <a:pt x="53" y="1"/>
                      </a:lnTo>
                      <a:lnTo>
                        <a:pt x="48" y="0"/>
                      </a:lnTo>
                      <a:close/>
                    </a:path>
                  </a:pathLst>
                </a:custGeom>
                <a:solidFill>
                  <a:srgbClr val="0035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0" name="Freeform 47">
                  <a:extLst>
                    <a:ext uri="{FF2B5EF4-FFF2-40B4-BE49-F238E27FC236}">
                      <a16:creationId xmlns:a16="http://schemas.microsoft.com/office/drawing/2014/main" id="{5336ABF1-6DD6-40B4-8177-30577A640138}"/>
                    </a:ext>
                  </a:extLst>
                </p:cNvPr>
                <p:cNvSpPr>
                  <a:spLocks/>
                </p:cNvSpPr>
                <p:nvPr/>
              </p:nvSpPr>
              <p:spPr bwMode="auto">
                <a:xfrm>
                  <a:off x="4979" y="3265"/>
                  <a:ext cx="70" cy="86"/>
                </a:xfrm>
                <a:custGeom>
                  <a:avLst/>
                  <a:gdLst>
                    <a:gd name="T0" fmla="*/ 0 w 139"/>
                    <a:gd name="T1" fmla="*/ 15 h 171"/>
                    <a:gd name="T2" fmla="*/ 2 w 139"/>
                    <a:gd name="T3" fmla="*/ 38 h 171"/>
                    <a:gd name="T4" fmla="*/ 6 w 139"/>
                    <a:gd name="T5" fmla="*/ 55 h 171"/>
                    <a:gd name="T6" fmla="*/ 13 w 139"/>
                    <a:gd name="T7" fmla="*/ 69 h 171"/>
                    <a:gd name="T8" fmla="*/ 20 w 139"/>
                    <a:gd name="T9" fmla="*/ 78 h 171"/>
                    <a:gd name="T10" fmla="*/ 28 w 139"/>
                    <a:gd name="T11" fmla="*/ 84 h 171"/>
                    <a:gd name="T12" fmla="*/ 36 w 139"/>
                    <a:gd name="T13" fmla="*/ 86 h 171"/>
                    <a:gd name="T14" fmla="*/ 44 w 139"/>
                    <a:gd name="T15" fmla="*/ 85 h 171"/>
                    <a:gd name="T16" fmla="*/ 50 w 139"/>
                    <a:gd name="T17" fmla="*/ 82 h 171"/>
                    <a:gd name="T18" fmla="*/ 55 w 139"/>
                    <a:gd name="T19" fmla="*/ 78 h 171"/>
                    <a:gd name="T20" fmla="*/ 58 w 139"/>
                    <a:gd name="T21" fmla="*/ 71 h 171"/>
                    <a:gd name="T22" fmla="*/ 61 w 139"/>
                    <a:gd name="T23" fmla="*/ 62 h 171"/>
                    <a:gd name="T24" fmla="*/ 63 w 139"/>
                    <a:gd name="T25" fmla="*/ 53 h 171"/>
                    <a:gd name="T26" fmla="*/ 66 w 139"/>
                    <a:gd name="T27" fmla="*/ 41 h 171"/>
                    <a:gd name="T28" fmla="*/ 67 w 139"/>
                    <a:gd name="T29" fmla="*/ 28 h 171"/>
                    <a:gd name="T30" fmla="*/ 69 w 139"/>
                    <a:gd name="T31" fmla="*/ 14 h 171"/>
                    <a:gd name="T32" fmla="*/ 70 w 139"/>
                    <a:gd name="T33" fmla="*/ 0 h 171"/>
                    <a:gd name="T34" fmla="*/ 59 w 139"/>
                    <a:gd name="T35" fmla="*/ 1 h 171"/>
                    <a:gd name="T36" fmla="*/ 50 w 139"/>
                    <a:gd name="T37" fmla="*/ 2 h 171"/>
                    <a:gd name="T38" fmla="*/ 39 w 139"/>
                    <a:gd name="T39" fmla="*/ 4 h 171"/>
                    <a:gd name="T40" fmla="*/ 30 w 139"/>
                    <a:gd name="T41" fmla="*/ 6 h 171"/>
                    <a:gd name="T42" fmla="*/ 21 w 139"/>
                    <a:gd name="T43" fmla="*/ 8 h 171"/>
                    <a:gd name="T44" fmla="*/ 13 w 139"/>
                    <a:gd name="T45" fmla="*/ 10 h 171"/>
                    <a:gd name="T46" fmla="*/ 6 w 139"/>
                    <a:gd name="T47" fmla="*/ 13 h 171"/>
                    <a:gd name="T48" fmla="*/ 0 w 139"/>
                    <a:gd name="T49" fmla="*/ 15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9" h="171">
                      <a:moveTo>
                        <a:pt x="0" y="30"/>
                      </a:moveTo>
                      <a:lnTo>
                        <a:pt x="4" y="75"/>
                      </a:lnTo>
                      <a:lnTo>
                        <a:pt x="12" y="110"/>
                      </a:lnTo>
                      <a:lnTo>
                        <a:pt x="25" y="137"/>
                      </a:lnTo>
                      <a:lnTo>
                        <a:pt x="40" y="155"/>
                      </a:lnTo>
                      <a:lnTo>
                        <a:pt x="56" y="167"/>
                      </a:lnTo>
                      <a:lnTo>
                        <a:pt x="72" y="171"/>
                      </a:lnTo>
                      <a:lnTo>
                        <a:pt x="87" y="170"/>
                      </a:lnTo>
                      <a:lnTo>
                        <a:pt x="100" y="164"/>
                      </a:lnTo>
                      <a:lnTo>
                        <a:pt x="109" y="155"/>
                      </a:lnTo>
                      <a:lnTo>
                        <a:pt x="116" y="141"/>
                      </a:lnTo>
                      <a:lnTo>
                        <a:pt x="122" y="124"/>
                      </a:lnTo>
                      <a:lnTo>
                        <a:pt x="126" y="105"/>
                      </a:lnTo>
                      <a:lnTo>
                        <a:pt x="131" y="81"/>
                      </a:lnTo>
                      <a:lnTo>
                        <a:pt x="133" y="56"/>
                      </a:lnTo>
                      <a:lnTo>
                        <a:pt x="137" y="28"/>
                      </a:lnTo>
                      <a:lnTo>
                        <a:pt x="139" y="0"/>
                      </a:lnTo>
                      <a:lnTo>
                        <a:pt x="118" y="1"/>
                      </a:lnTo>
                      <a:lnTo>
                        <a:pt x="99" y="3"/>
                      </a:lnTo>
                      <a:lnTo>
                        <a:pt x="78" y="7"/>
                      </a:lnTo>
                      <a:lnTo>
                        <a:pt x="60" y="11"/>
                      </a:lnTo>
                      <a:lnTo>
                        <a:pt x="41" y="16"/>
                      </a:lnTo>
                      <a:lnTo>
                        <a:pt x="25" y="20"/>
                      </a:lnTo>
                      <a:lnTo>
                        <a:pt x="11" y="25"/>
                      </a:lnTo>
                      <a:lnTo>
                        <a:pt x="0" y="30"/>
                      </a:lnTo>
                      <a:close/>
                    </a:path>
                  </a:pathLst>
                </a:custGeom>
                <a:solidFill>
                  <a:srgbClr val="9BD3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1" name="Freeform 48">
                  <a:extLst>
                    <a:ext uri="{FF2B5EF4-FFF2-40B4-BE49-F238E27FC236}">
                      <a16:creationId xmlns:a16="http://schemas.microsoft.com/office/drawing/2014/main" id="{DEF4B16F-8830-468D-96D5-BDC9FF5CE933}"/>
                    </a:ext>
                  </a:extLst>
                </p:cNvPr>
                <p:cNvSpPr>
                  <a:spLocks/>
                </p:cNvSpPr>
                <p:nvPr/>
              </p:nvSpPr>
              <p:spPr bwMode="auto">
                <a:xfrm>
                  <a:off x="5066" y="2902"/>
                  <a:ext cx="167" cy="69"/>
                </a:xfrm>
                <a:custGeom>
                  <a:avLst/>
                  <a:gdLst>
                    <a:gd name="T0" fmla="*/ 83 w 335"/>
                    <a:gd name="T1" fmla="*/ 0 h 137"/>
                    <a:gd name="T2" fmla="*/ 67 w 335"/>
                    <a:gd name="T3" fmla="*/ 1 h 137"/>
                    <a:gd name="T4" fmla="*/ 51 w 335"/>
                    <a:gd name="T5" fmla="*/ 3 h 137"/>
                    <a:gd name="T6" fmla="*/ 37 w 335"/>
                    <a:gd name="T7" fmla="*/ 6 h 137"/>
                    <a:gd name="T8" fmla="*/ 25 w 335"/>
                    <a:gd name="T9" fmla="*/ 11 h 137"/>
                    <a:gd name="T10" fmla="*/ 14 w 335"/>
                    <a:gd name="T11" fmla="*/ 16 h 137"/>
                    <a:gd name="T12" fmla="*/ 6 w 335"/>
                    <a:gd name="T13" fmla="*/ 21 h 137"/>
                    <a:gd name="T14" fmla="*/ 2 w 335"/>
                    <a:gd name="T15" fmla="*/ 28 h 137"/>
                    <a:gd name="T16" fmla="*/ 0 w 335"/>
                    <a:gd name="T17" fmla="*/ 35 h 137"/>
                    <a:gd name="T18" fmla="*/ 2 w 335"/>
                    <a:gd name="T19" fmla="*/ 42 h 137"/>
                    <a:gd name="T20" fmla="*/ 6 w 335"/>
                    <a:gd name="T21" fmla="*/ 48 h 137"/>
                    <a:gd name="T22" fmla="*/ 14 w 335"/>
                    <a:gd name="T23" fmla="*/ 54 h 137"/>
                    <a:gd name="T24" fmla="*/ 25 w 335"/>
                    <a:gd name="T25" fmla="*/ 58 h 137"/>
                    <a:gd name="T26" fmla="*/ 37 w 335"/>
                    <a:gd name="T27" fmla="*/ 63 h 137"/>
                    <a:gd name="T28" fmla="*/ 51 w 335"/>
                    <a:gd name="T29" fmla="*/ 66 h 137"/>
                    <a:gd name="T30" fmla="*/ 67 w 335"/>
                    <a:gd name="T31" fmla="*/ 68 h 137"/>
                    <a:gd name="T32" fmla="*/ 83 w 335"/>
                    <a:gd name="T33" fmla="*/ 69 h 137"/>
                    <a:gd name="T34" fmla="*/ 100 w 335"/>
                    <a:gd name="T35" fmla="*/ 68 h 137"/>
                    <a:gd name="T36" fmla="*/ 116 w 335"/>
                    <a:gd name="T37" fmla="*/ 66 h 137"/>
                    <a:gd name="T38" fmla="*/ 130 w 335"/>
                    <a:gd name="T39" fmla="*/ 63 h 137"/>
                    <a:gd name="T40" fmla="*/ 143 w 335"/>
                    <a:gd name="T41" fmla="*/ 58 h 137"/>
                    <a:gd name="T42" fmla="*/ 153 w 335"/>
                    <a:gd name="T43" fmla="*/ 54 h 137"/>
                    <a:gd name="T44" fmla="*/ 161 w 335"/>
                    <a:gd name="T45" fmla="*/ 48 h 137"/>
                    <a:gd name="T46" fmla="*/ 165 w 335"/>
                    <a:gd name="T47" fmla="*/ 42 h 137"/>
                    <a:gd name="T48" fmla="*/ 167 w 335"/>
                    <a:gd name="T49" fmla="*/ 35 h 137"/>
                    <a:gd name="T50" fmla="*/ 165 w 335"/>
                    <a:gd name="T51" fmla="*/ 28 h 137"/>
                    <a:gd name="T52" fmla="*/ 161 w 335"/>
                    <a:gd name="T53" fmla="*/ 21 h 137"/>
                    <a:gd name="T54" fmla="*/ 153 w 335"/>
                    <a:gd name="T55" fmla="*/ 16 h 137"/>
                    <a:gd name="T56" fmla="*/ 143 w 335"/>
                    <a:gd name="T57" fmla="*/ 11 h 137"/>
                    <a:gd name="T58" fmla="*/ 130 w 335"/>
                    <a:gd name="T59" fmla="*/ 6 h 137"/>
                    <a:gd name="T60" fmla="*/ 116 w 335"/>
                    <a:gd name="T61" fmla="*/ 3 h 137"/>
                    <a:gd name="T62" fmla="*/ 100 w 335"/>
                    <a:gd name="T63" fmla="*/ 1 h 137"/>
                    <a:gd name="T64" fmla="*/ 83 w 335"/>
                    <a:gd name="T65" fmla="*/ 0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5" h="137">
                      <a:moveTo>
                        <a:pt x="167" y="0"/>
                      </a:moveTo>
                      <a:lnTo>
                        <a:pt x="134" y="1"/>
                      </a:lnTo>
                      <a:lnTo>
                        <a:pt x="103" y="6"/>
                      </a:lnTo>
                      <a:lnTo>
                        <a:pt x="74" y="11"/>
                      </a:lnTo>
                      <a:lnTo>
                        <a:pt x="50" y="21"/>
                      </a:lnTo>
                      <a:lnTo>
                        <a:pt x="29" y="31"/>
                      </a:lnTo>
                      <a:lnTo>
                        <a:pt x="13" y="42"/>
                      </a:lnTo>
                      <a:lnTo>
                        <a:pt x="4" y="55"/>
                      </a:lnTo>
                      <a:lnTo>
                        <a:pt x="0" y="69"/>
                      </a:lnTo>
                      <a:lnTo>
                        <a:pt x="4" y="83"/>
                      </a:lnTo>
                      <a:lnTo>
                        <a:pt x="13" y="95"/>
                      </a:lnTo>
                      <a:lnTo>
                        <a:pt x="29" y="107"/>
                      </a:lnTo>
                      <a:lnTo>
                        <a:pt x="50" y="116"/>
                      </a:lnTo>
                      <a:lnTo>
                        <a:pt x="74" y="125"/>
                      </a:lnTo>
                      <a:lnTo>
                        <a:pt x="103" y="131"/>
                      </a:lnTo>
                      <a:lnTo>
                        <a:pt x="134" y="136"/>
                      </a:lnTo>
                      <a:lnTo>
                        <a:pt x="167" y="137"/>
                      </a:lnTo>
                      <a:lnTo>
                        <a:pt x="201" y="136"/>
                      </a:lnTo>
                      <a:lnTo>
                        <a:pt x="232" y="131"/>
                      </a:lnTo>
                      <a:lnTo>
                        <a:pt x="261" y="125"/>
                      </a:lnTo>
                      <a:lnTo>
                        <a:pt x="286" y="116"/>
                      </a:lnTo>
                      <a:lnTo>
                        <a:pt x="306" y="107"/>
                      </a:lnTo>
                      <a:lnTo>
                        <a:pt x="322" y="95"/>
                      </a:lnTo>
                      <a:lnTo>
                        <a:pt x="331" y="83"/>
                      </a:lnTo>
                      <a:lnTo>
                        <a:pt x="335" y="69"/>
                      </a:lnTo>
                      <a:lnTo>
                        <a:pt x="331" y="55"/>
                      </a:lnTo>
                      <a:lnTo>
                        <a:pt x="322" y="42"/>
                      </a:lnTo>
                      <a:lnTo>
                        <a:pt x="306" y="31"/>
                      </a:lnTo>
                      <a:lnTo>
                        <a:pt x="286" y="21"/>
                      </a:lnTo>
                      <a:lnTo>
                        <a:pt x="261" y="11"/>
                      </a:lnTo>
                      <a:lnTo>
                        <a:pt x="232" y="6"/>
                      </a:lnTo>
                      <a:lnTo>
                        <a:pt x="201" y="1"/>
                      </a:lnTo>
                      <a:lnTo>
                        <a:pt x="167" y="0"/>
                      </a:lnTo>
                      <a:close/>
                    </a:path>
                  </a:pathLst>
                </a:custGeom>
                <a:solidFill>
                  <a:srgbClr val="82EA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2" name="Freeform 49">
                  <a:extLst>
                    <a:ext uri="{FF2B5EF4-FFF2-40B4-BE49-F238E27FC236}">
                      <a16:creationId xmlns:a16="http://schemas.microsoft.com/office/drawing/2014/main" id="{A08C967B-3CD0-47CE-90C5-22D327DFE50E}"/>
                    </a:ext>
                  </a:extLst>
                </p:cNvPr>
                <p:cNvSpPr>
                  <a:spLocks/>
                </p:cNvSpPr>
                <p:nvPr/>
              </p:nvSpPr>
              <p:spPr bwMode="auto">
                <a:xfrm>
                  <a:off x="5062" y="2898"/>
                  <a:ext cx="87" cy="39"/>
                </a:xfrm>
                <a:custGeom>
                  <a:avLst/>
                  <a:gdLst>
                    <a:gd name="T0" fmla="*/ 8 w 175"/>
                    <a:gd name="T1" fmla="*/ 39 h 77"/>
                    <a:gd name="T2" fmla="*/ 8 w 175"/>
                    <a:gd name="T3" fmla="*/ 39 h 77"/>
                    <a:gd name="T4" fmla="*/ 9 w 175"/>
                    <a:gd name="T5" fmla="*/ 34 h 77"/>
                    <a:gd name="T6" fmla="*/ 13 w 175"/>
                    <a:gd name="T7" fmla="*/ 28 h 77"/>
                    <a:gd name="T8" fmla="*/ 20 w 175"/>
                    <a:gd name="T9" fmla="*/ 23 h 77"/>
                    <a:gd name="T10" fmla="*/ 30 w 175"/>
                    <a:gd name="T11" fmla="*/ 18 h 77"/>
                    <a:gd name="T12" fmla="*/ 41 w 175"/>
                    <a:gd name="T13" fmla="*/ 13 h 77"/>
                    <a:gd name="T14" fmla="*/ 56 w 175"/>
                    <a:gd name="T15" fmla="*/ 10 h 77"/>
                    <a:gd name="T16" fmla="*/ 71 w 175"/>
                    <a:gd name="T17" fmla="*/ 8 h 77"/>
                    <a:gd name="T18" fmla="*/ 87 w 175"/>
                    <a:gd name="T19" fmla="*/ 8 h 77"/>
                    <a:gd name="T20" fmla="*/ 87 w 175"/>
                    <a:gd name="T21" fmla="*/ 0 h 77"/>
                    <a:gd name="T22" fmla="*/ 71 w 175"/>
                    <a:gd name="T23" fmla="*/ 1 h 77"/>
                    <a:gd name="T24" fmla="*/ 55 w 175"/>
                    <a:gd name="T25" fmla="*/ 4 h 77"/>
                    <a:gd name="T26" fmla="*/ 40 w 175"/>
                    <a:gd name="T27" fmla="*/ 6 h 77"/>
                    <a:gd name="T28" fmla="*/ 28 w 175"/>
                    <a:gd name="T29" fmla="*/ 11 h 77"/>
                    <a:gd name="T30" fmla="*/ 17 w 175"/>
                    <a:gd name="T31" fmla="*/ 16 h 77"/>
                    <a:gd name="T32" fmla="*/ 8 w 175"/>
                    <a:gd name="T33" fmla="*/ 23 h 77"/>
                    <a:gd name="T34" fmla="*/ 2 w 175"/>
                    <a:gd name="T35" fmla="*/ 30 h 77"/>
                    <a:gd name="T36" fmla="*/ 0 w 175"/>
                    <a:gd name="T37" fmla="*/ 39 h 77"/>
                    <a:gd name="T38" fmla="*/ 0 w 175"/>
                    <a:gd name="T39" fmla="*/ 39 h 77"/>
                    <a:gd name="T40" fmla="*/ 8 w 175"/>
                    <a:gd name="T41" fmla="*/ 39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5" h="77">
                      <a:moveTo>
                        <a:pt x="17" y="77"/>
                      </a:moveTo>
                      <a:lnTo>
                        <a:pt x="17" y="77"/>
                      </a:lnTo>
                      <a:lnTo>
                        <a:pt x="19" y="67"/>
                      </a:lnTo>
                      <a:lnTo>
                        <a:pt x="26" y="56"/>
                      </a:lnTo>
                      <a:lnTo>
                        <a:pt x="41" y="46"/>
                      </a:lnTo>
                      <a:lnTo>
                        <a:pt x="60" y="35"/>
                      </a:lnTo>
                      <a:lnTo>
                        <a:pt x="83" y="26"/>
                      </a:lnTo>
                      <a:lnTo>
                        <a:pt x="112" y="20"/>
                      </a:lnTo>
                      <a:lnTo>
                        <a:pt x="142" y="16"/>
                      </a:lnTo>
                      <a:lnTo>
                        <a:pt x="175" y="16"/>
                      </a:lnTo>
                      <a:lnTo>
                        <a:pt x="175" y="0"/>
                      </a:lnTo>
                      <a:lnTo>
                        <a:pt x="142" y="2"/>
                      </a:lnTo>
                      <a:lnTo>
                        <a:pt x="110" y="7"/>
                      </a:lnTo>
                      <a:lnTo>
                        <a:pt x="81" y="12"/>
                      </a:lnTo>
                      <a:lnTo>
                        <a:pt x="56" y="22"/>
                      </a:lnTo>
                      <a:lnTo>
                        <a:pt x="34" y="32"/>
                      </a:lnTo>
                      <a:lnTo>
                        <a:pt x="17" y="45"/>
                      </a:lnTo>
                      <a:lnTo>
                        <a:pt x="5" y="60"/>
                      </a:lnTo>
                      <a:lnTo>
                        <a:pt x="0" y="77"/>
                      </a:lnTo>
                      <a:lnTo>
                        <a:pt x="17" y="77"/>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3" name="Freeform 50">
                  <a:extLst>
                    <a:ext uri="{FF2B5EF4-FFF2-40B4-BE49-F238E27FC236}">
                      <a16:creationId xmlns:a16="http://schemas.microsoft.com/office/drawing/2014/main" id="{C22E64B6-09E4-44F2-B557-9C9272EEB101}"/>
                    </a:ext>
                  </a:extLst>
                </p:cNvPr>
                <p:cNvSpPr>
                  <a:spLocks/>
                </p:cNvSpPr>
                <p:nvPr/>
              </p:nvSpPr>
              <p:spPr bwMode="auto">
                <a:xfrm>
                  <a:off x="5062" y="2937"/>
                  <a:ext cx="87" cy="38"/>
                </a:xfrm>
                <a:custGeom>
                  <a:avLst/>
                  <a:gdLst>
                    <a:gd name="T0" fmla="*/ 87 w 175"/>
                    <a:gd name="T1" fmla="*/ 30 h 76"/>
                    <a:gd name="T2" fmla="*/ 87 w 175"/>
                    <a:gd name="T3" fmla="*/ 30 h 76"/>
                    <a:gd name="T4" fmla="*/ 71 w 175"/>
                    <a:gd name="T5" fmla="*/ 30 h 76"/>
                    <a:gd name="T6" fmla="*/ 56 w 175"/>
                    <a:gd name="T7" fmla="*/ 28 h 76"/>
                    <a:gd name="T8" fmla="*/ 41 w 175"/>
                    <a:gd name="T9" fmla="*/ 25 h 76"/>
                    <a:gd name="T10" fmla="*/ 30 w 175"/>
                    <a:gd name="T11" fmla="*/ 20 h 76"/>
                    <a:gd name="T12" fmla="*/ 20 w 175"/>
                    <a:gd name="T13" fmla="*/ 16 h 76"/>
                    <a:gd name="T14" fmla="*/ 13 w 175"/>
                    <a:gd name="T15" fmla="*/ 11 h 76"/>
                    <a:gd name="T16" fmla="*/ 9 w 175"/>
                    <a:gd name="T17" fmla="*/ 5 h 76"/>
                    <a:gd name="T18" fmla="*/ 8 w 175"/>
                    <a:gd name="T19" fmla="*/ 0 h 76"/>
                    <a:gd name="T20" fmla="*/ 0 w 175"/>
                    <a:gd name="T21" fmla="*/ 0 h 76"/>
                    <a:gd name="T22" fmla="*/ 2 w 175"/>
                    <a:gd name="T23" fmla="*/ 9 h 76"/>
                    <a:gd name="T24" fmla="*/ 8 w 175"/>
                    <a:gd name="T25" fmla="*/ 16 h 76"/>
                    <a:gd name="T26" fmla="*/ 17 w 175"/>
                    <a:gd name="T27" fmla="*/ 23 h 76"/>
                    <a:gd name="T28" fmla="*/ 28 w 175"/>
                    <a:gd name="T29" fmla="*/ 27 h 76"/>
                    <a:gd name="T30" fmla="*/ 40 w 175"/>
                    <a:gd name="T31" fmla="*/ 32 h 76"/>
                    <a:gd name="T32" fmla="*/ 55 w 175"/>
                    <a:gd name="T33" fmla="*/ 35 h 76"/>
                    <a:gd name="T34" fmla="*/ 71 w 175"/>
                    <a:gd name="T35" fmla="*/ 37 h 76"/>
                    <a:gd name="T36" fmla="*/ 87 w 175"/>
                    <a:gd name="T37" fmla="*/ 38 h 76"/>
                    <a:gd name="T38" fmla="*/ 87 w 175"/>
                    <a:gd name="T39" fmla="*/ 38 h 76"/>
                    <a:gd name="T40" fmla="*/ 87 w 175"/>
                    <a:gd name="T41" fmla="*/ 3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5" h="76">
                      <a:moveTo>
                        <a:pt x="175" y="60"/>
                      </a:moveTo>
                      <a:lnTo>
                        <a:pt x="175" y="60"/>
                      </a:lnTo>
                      <a:lnTo>
                        <a:pt x="142" y="60"/>
                      </a:lnTo>
                      <a:lnTo>
                        <a:pt x="112" y="55"/>
                      </a:lnTo>
                      <a:lnTo>
                        <a:pt x="83" y="49"/>
                      </a:lnTo>
                      <a:lnTo>
                        <a:pt x="60" y="40"/>
                      </a:lnTo>
                      <a:lnTo>
                        <a:pt x="41" y="31"/>
                      </a:lnTo>
                      <a:lnTo>
                        <a:pt x="26" y="21"/>
                      </a:lnTo>
                      <a:lnTo>
                        <a:pt x="19" y="10"/>
                      </a:lnTo>
                      <a:lnTo>
                        <a:pt x="17" y="0"/>
                      </a:lnTo>
                      <a:lnTo>
                        <a:pt x="0" y="0"/>
                      </a:lnTo>
                      <a:lnTo>
                        <a:pt x="5" y="17"/>
                      </a:lnTo>
                      <a:lnTo>
                        <a:pt x="17" y="32"/>
                      </a:lnTo>
                      <a:lnTo>
                        <a:pt x="34" y="45"/>
                      </a:lnTo>
                      <a:lnTo>
                        <a:pt x="56" y="54"/>
                      </a:lnTo>
                      <a:lnTo>
                        <a:pt x="81" y="63"/>
                      </a:lnTo>
                      <a:lnTo>
                        <a:pt x="110" y="69"/>
                      </a:lnTo>
                      <a:lnTo>
                        <a:pt x="142" y="74"/>
                      </a:lnTo>
                      <a:lnTo>
                        <a:pt x="175" y="76"/>
                      </a:lnTo>
                      <a:lnTo>
                        <a:pt x="175" y="6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4" name="Freeform 51">
                  <a:extLst>
                    <a:ext uri="{FF2B5EF4-FFF2-40B4-BE49-F238E27FC236}">
                      <a16:creationId xmlns:a16="http://schemas.microsoft.com/office/drawing/2014/main" id="{A7B8EED2-DEAC-4A60-97F5-AB0A8511D641}"/>
                    </a:ext>
                  </a:extLst>
                </p:cNvPr>
                <p:cNvSpPr>
                  <a:spLocks/>
                </p:cNvSpPr>
                <p:nvPr/>
              </p:nvSpPr>
              <p:spPr bwMode="auto">
                <a:xfrm>
                  <a:off x="5149" y="2937"/>
                  <a:ext cx="88" cy="38"/>
                </a:xfrm>
                <a:custGeom>
                  <a:avLst/>
                  <a:gdLst>
                    <a:gd name="T0" fmla="*/ 80 w 176"/>
                    <a:gd name="T1" fmla="*/ 0 h 76"/>
                    <a:gd name="T2" fmla="*/ 80 w 176"/>
                    <a:gd name="T3" fmla="*/ 0 h 76"/>
                    <a:gd name="T4" fmla="*/ 79 w 176"/>
                    <a:gd name="T5" fmla="*/ 5 h 76"/>
                    <a:gd name="T6" fmla="*/ 75 w 176"/>
                    <a:gd name="T7" fmla="*/ 11 h 76"/>
                    <a:gd name="T8" fmla="*/ 68 w 176"/>
                    <a:gd name="T9" fmla="*/ 16 h 76"/>
                    <a:gd name="T10" fmla="*/ 59 w 176"/>
                    <a:gd name="T11" fmla="*/ 20 h 76"/>
                    <a:gd name="T12" fmla="*/ 47 w 176"/>
                    <a:gd name="T13" fmla="*/ 25 h 76"/>
                    <a:gd name="T14" fmla="*/ 32 w 176"/>
                    <a:gd name="T15" fmla="*/ 28 h 76"/>
                    <a:gd name="T16" fmla="*/ 17 w 176"/>
                    <a:gd name="T17" fmla="*/ 30 h 76"/>
                    <a:gd name="T18" fmla="*/ 0 w 176"/>
                    <a:gd name="T19" fmla="*/ 30 h 76"/>
                    <a:gd name="T20" fmla="*/ 0 w 176"/>
                    <a:gd name="T21" fmla="*/ 38 h 76"/>
                    <a:gd name="T22" fmla="*/ 17 w 176"/>
                    <a:gd name="T23" fmla="*/ 37 h 76"/>
                    <a:gd name="T24" fmla="*/ 33 w 176"/>
                    <a:gd name="T25" fmla="*/ 35 h 76"/>
                    <a:gd name="T26" fmla="*/ 48 w 176"/>
                    <a:gd name="T27" fmla="*/ 32 h 76"/>
                    <a:gd name="T28" fmla="*/ 61 w 176"/>
                    <a:gd name="T29" fmla="*/ 27 h 76"/>
                    <a:gd name="T30" fmla="*/ 71 w 176"/>
                    <a:gd name="T31" fmla="*/ 23 h 76"/>
                    <a:gd name="T32" fmla="*/ 80 w 176"/>
                    <a:gd name="T33" fmla="*/ 16 h 76"/>
                    <a:gd name="T34" fmla="*/ 86 w 176"/>
                    <a:gd name="T35" fmla="*/ 9 h 76"/>
                    <a:gd name="T36" fmla="*/ 88 w 176"/>
                    <a:gd name="T37" fmla="*/ 0 h 76"/>
                    <a:gd name="T38" fmla="*/ 88 w 176"/>
                    <a:gd name="T39" fmla="*/ 0 h 76"/>
                    <a:gd name="T40" fmla="*/ 80 w 176"/>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6" h="76">
                      <a:moveTo>
                        <a:pt x="159" y="0"/>
                      </a:moveTo>
                      <a:lnTo>
                        <a:pt x="159" y="0"/>
                      </a:lnTo>
                      <a:lnTo>
                        <a:pt x="157" y="10"/>
                      </a:lnTo>
                      <a:lnTo>
                        <a:pt x="150" y="21"/>
                      </a:lnTo>
                      <a:lnTo>
                        <a:pt x="135" y="31"/>
                      </a:lnTo>
                      <a:lnTo>
                        <a:pt x="117" y="40"/>
                      </a:lnTo>
                      <a:lnTo>
                        <a:pt x="93" y="49"/>
                      </a:lnTo>
                      <a:lnTo>
                        <a:pt x="64" y="55"/>
                      </a:lnTo>
                      <a:lnTo>
                        <a:pt x="34" y="60"/>
                      </a:lnTo>
                      <a:lnTo>
                        <a:pt x="0" y="60"/>
                      </a:lnTo>
                      <a:lnTo>
                        <a:pt x="0" y="76"/>
                      </a:lnTo>
                      <a:lnTo>
                        <a:pt x="34" y="74"/>
                      </a:lnTo>
                      <a:lnTo>
                        <a:pt x="66" y="69"/>
                      </a:lnTo>
                      <a:lnTo>
                        <a:pt x="95" y="63"/>
                      </a:lnTo>
                      <a:lnTo>
                        <a:pt x="121" y="54"/>
                      </a:lnTo>
                      <a:lnTo>
                        <a:pt x="142" y="45"/>
                      </a:lnTo>
                      <a:lnTo>
                        <a:pt x="159" y="32"/>
                      </a:lnTo>
                      <a:lnTo>
                        <a:pt x="171" y="17"/>
                      </a:lnTo>
                      <a:lnTo>
                        <a:pt x="176" y="0"/>
                      </a:lnTo>
                      <a:lnTo>
                        <a:pt x="159" y="0"/>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5" name="Freeform 52">
                  <a:extLst>
                    <a:ext uri="{FF2B5EF4-FFF2-40B4-BE49-F238E27FC236}">
                      <a16:creationId xmlns:a16="http://schemas.microsoft.com/office/drawing/2014/main" id="{CB69751E-F322-437D-89C5-36EF4DEDEB7C}"/>
                    </a:ext>
                  </a:extLst>
                </p:cNvPr>
                <p:cNvSpPr>
                  <a:spLocks/>
                </p:cNvSpPr>
                <p:nvPr/>
              </p:nvSpPr>
              <p:spPr bwMode="auto">
                <a:xfrm>
                  <a:off x="5149" y="2898"/>
                  <a:ext cx="88" cy="39"/>
                </a:xfrm>
                <a:custGeom>
                  <a:avLst/>
                  <a:gdLst>
                    <a:gd name="T0" fmla="*/ 0 w 176"/>
                    <a:gd name="T1" fmla="*/ 8 h 77"/>
                    <a:gd name="T2" fmla="*/ 0 w 176"/>
                    <a:gd name="T3" fmla="*/ 8 h 77"/>
                    <a:gd name="T4" fmla="*/ 17 w 176"/>
                    <a:gd name="T5" fmla="*/ 8 h 77"/>
                    <a:gd name="T6" fmla="*/ 32 w 176"/>
                    <a:gd name="T7" fmla="*/ 10 h 77"/>
                    <a:gd name="T8" fmla="*/ 47 w 176"/>
                    <a:gd name="T9" fmla="*/ 13 h 77"/>
                    <a:gd name="T10" fmla="*/ 59 w 176"/>
                    <a:gd name="T11" fmla="*/ 18 h 77"/>
                    <a:gd name="T12" fmla="*/ 68 w 176"/>
                    <a:gd name="T13" fmla="*/ 23 h 77"/>
                    <a:gd name="T14" fmla="*/ 75 w 176"/>
                    <a:gd name="T15" fmla="*/ 28 h 77"/>
                    <a:gd name="T16" fmla="*/ 79 w 176"/>
                    <a:gd name="T17" fmla="*/ 34 h 77"/>
                    <a:gd name="T18" fmla="*/ 80 w 176"/>
                    <a:gd name="T19" fmla="*/ 39 h 77"/>
                    <a:gd name="T20" fmla="*/ 88 w 176"/>
                    <a:gd name="T21" fmla="*/ 39 h 77"/>
                    <a:gd name="T22" fmla="*/ 86 w 176"/>
                    <a:gd name="T23" fmla="*/ 30 h 77"/>
                    <a:gd name="T24" fmla="*/ 80 w 176"/>
                    <a:gd name="T25" fmla="*/ 23 h 77"/>
                    <a:gd name="T26" fmla="*/ 71 w 176"/>
                    <a:gd name="T27" fmla="*/ 17 h 77"/>
                    <a:gd name="T28" fmla="*/ 61 w 176"/>
                    <a:gd name="T29" fmla="*/ 11 h 77"/>
                    <a:gd name="T30" fmla="*/ 48 w 176"/>
                    <a:gd name="T31" fmla="*/ 6 h 77"/>
                    <a:gd name="T32" fmla="*/ 33 w 176"/>
                    <a:gd name="T33" fmla="*/ 4 h 77"/>
                    <a:gd name="T34" fmla="*/ 17 w 176"/>
                    <a:gd name="T35" fmla="*/ 1 h 77"/>
                    <a:gd name="T36" fmla="*/ 0 w 176"/>
                    <a:gd name="T37" fmla="*/ 0 h 77"/>
                    <a:gd name="T38" fmla="*/ 0 w 176"/>
                    <a:gd name="T39" fmla="*/ 0 h 77"/>
                    <a:gd name="T40" fmla="*/ 0 w 176"/>
                    <a:gd name="T41" fmla="*/ 8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6" h="77">
                      <a:moveTo>
                        <a:pt x="0" y="16"/>
                      </a:moveTo>
                      <a:lnTo>
                        <a:pt x="0" y="16"/>
                      </a:lnTo>
                      <a:lnTo>
                        <a:pt x="34" y="16"/>
                      </a:lnTo>
                      <a:lnTo>
                        <a:pt x="64" y="20"/>
                      </a:lnTo>
                      <a:lnTo>
                        <a:pt x="93" y="26"/>
                      </a:lnTo>
                      <a:lnTo>
                        <a:pt x="117" y="35"/>
                      </a:lnTo>
                      <a:lnTo>
                        <a:pt x="135" y="45"/>
                      </a:lnTo>
                      <a:lnTo>
                        <a:pt x="150" y="56"/>
                      </a:lnTo>
                      <a:lnTo>
                        <a:pt x="157" y="67"/>
                      </a:lnTo>
                      <a:lnTo>
                        <a:pt x="159" y="77"/>
                      </a:lnTo>
                      <a:lnTo>
                        <a:pt x="176" y="77"/>
                      </a:lnTo>
                      <a:lnTo>
                        <a:pt x="171" y="60"/>
                      </a:lnTo>
                      <a:lnTo>
                        <a:pt x="159" y="45"/>
                      </a:lnTo>
                      <a:lnTo>
                        <a:pt x="142" y="33"/>
                      </a:lnTo>
                      <a:lnTo>
                        <a:pt x="121" y="22"/>
                      </a:lnTo>
                      <a:lnTo>
                        <a:pt x="95" y="12"/>
                      </a:lnTo>
                      <a:lnTo>
                        <a:pt x="66" y="7"/>
                      </a:lnTo>
                      <a:lnTo>
                        <a:pt x="34" y="2"/>
                      </a:lnTo>
                      <a:lnTo>
                        <a:pt x="0" y="0"/>
                      </a:lnTo>
                      <a:lnTo>
                        <a:pt x="0" y="16"/>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6" name="Freeform 53">
                  <a:extLst>
                    <a:ext uri="{FF2B5EF4-FFF2-40B4-BE49-F238E27FC236}">
                      <a16:creationId xmlns:a16="http://schemas.microsoft.com/office/drawing/2014/main" id="{487B0970-6B7F-4D2E-B14E-EFA9562E991B}"/>
                    </a:ext>
                  </a:extLst>
                </p:cNvPr>
                <p:cNvSpPr>
                  <a:spLocks/>
                </p:cNvSpPr>
                <p:nvPr/>
              </p:nvSpPr>
              <p:spPr bwMode="auto">
                <a:xfrm>
                  <a:off x="5089" y="2878"/>
                  <a:ext cx="121" cy="70"/>
                </a:xfrm>
                <a:custGeom>
                  <a:avLst/>
                  <a:gdLst>
                    <a:gd name="T0" fmla="*/ 121 w 241"/>
                    <a:gd name="T1" fmla="*/ 45 h 142"/>
                    <a:gd name="T2" fmla="*/ 120 w 241"/>
                    <a:gd name="T3" fmla="*/ 51 h 142"/>
                    <a:gd name="T4" fmla="*/ 116 w 241"/>
                    <a:gd name="T5" fmla="*/ 55 h 142"/>
                    <a:gd name="T6" fmla="*/ 111 w 241"/>
                    <a:gd name="T7" fmla="*/ 59 h 142"/>
                    <a:gd name="T8" fmla="*/ 103 w 241"/>
                    <a:gd name="T9" fmla="*/ 63 h 142"/>
                    <a:gd name="T10" fmla="*/ 94 w 241"/>
                    <a:gd name="T11" fmla="*/ 66 h 142"/>
                    <a:gd name="T12" fmla="*/ 84 w 241"/>
                    <a:gd name="T13" fmla="*/ 68 h 142"/>
                    <a:gd name="T14" fmla="*/ 73 w 241"/>
                    <a:gd name="T15" fmla="*/ 70 h 142"/>
                    <a:gd name="T16" fmla="*/ 60 w 241"/>
                    <a:gd name="T17" fmla="*/ 70 h 142"/>
                    <a:gd name="T18" fmla="*/ 48 w 241"/>
                    <a:gd name="T19" fmla="*/ 70 h 142"/>
                    <a:gd name="T20" fmla="*/ 37 w 241"/>
                    <a:gd name="T21" fmla="*/ 68 h 142"/>
                    <a:gd name="T22" fmla="*/ 27 w 241"/>
                    <a:gd name="T23" fmla="*/ 66 h 142"/>
                    <a:gd name="T24" fmla="*/ 18 w 241"/>
                    <a:gd name="T25" fmla="*/ 63 h 142"/>
                    <a:gd name="T26" fmla="*/ 10 w 241"/>
                    <a:gd name="T27" fmla="*/ 59 h 142"/>
                    <a:gd name="T28" fmla="*/ 5 w 241"/>
                    <a:gd name="T29" fmla="*/ 55 h 142"/>
                    <a:gd name="T30" fmla="*/ 1 w 241"/>
                    <a:gd name="T31" fmla="*/ 51 h 142"/>
                    <a:gd name="T32" fmla="*/ 0 w 241"/>
                    <a:gd name="T33" fmla="*/ 45 h 142"/>
                    <a:gd name="T34" fmla="*/ 0 w 241"/>
                    <a:gd name="T35" fmla="*/ 0 h 142"/>
                    <a:gd name="T36" fmla="*/ 121 w 241"/>
                    <a:gd name="T37" fmla="*/ 0 h 142"/>
                    <a:gd name="T38" fmla="*/ 121 w 241"/>
                    <a:gd name="T39" fmla="*/ 45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1" h="142">
                      <a:moveTo>
                        <a:pt x="241" y="92"/>
                      </a:moveTo>
                      <a:lnTo>
                        <a:pt x="239" y="103"/>
                      </a:lnTo>
                      <a:lnTo>
                        <a:pt x="232" y="112"/>
                      </a:lnTo>
                      <a:lnTo>
                        <a:pt x="221" y="120"/>
                      </a:lnTo>
                      <a:lnTo>
                        <a:pt x="206" y="127"/>
                      </a:lnTo>
                      <a:lnTo>
                        <a:pt x="188" y="134"/>
                      </a:lnTo>
                      <a:lnTo>
                        <a:pt x="168" y="138"/>
                      </a:lnTo>
                      <a:lnTo>
                        <a:pt x="145" y="141"/>
                      </a:lnTo>
                      <a:lnTo>
                        <a:pt x="120" y="142"/>
                      </a:lnTo>
                      <a:lnTo>
                        <a:pt x="96" y="141"/>
                      </a:lnTo>
                      <a:lnTo>
                        <a:pt x="73" y="138"/>
                      </a:lnTo>
                      <a:lnTo>
                        <a:pt x="53" y="134"/>
                      </a:lnTo>
                      <a:lnTo>
                        <a:pt x="35" y="127"/>
                      </a:lnTo>
                      <a:lnTo>
                        <a:pt x="20" y="120"/>
                      </a:lnTo>
                      <a:lnTo>
                        <a:pt x="9" y="112"/>
                      </a:lnTo>
                      <a:lnTo>
                        <a:pt x="2" y="103"/>
                      </a:lnTo>
                      <a:lnTo>
                        <a:pt x="0" y="92"/>
                      </a:lnTo>
                      <a:lnTo>
                        <a:pt x="0" y="0"/>
                      </a:lnTo>
                      <a:lnTo>
                        <a:pt x="241" y="0"/>
                      </a:lnTo>
                      <a:lnTo>
                        <a:pt x="241" y="92"/>
                      </a:lnTo>
                      <a:close/>
                    </a:path>
                  </a:pathLst>
                </a:custGeom>
                <a:solidFill>
                  <a:srgbClr val="BAF9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7" name="Freeform 54">
                  <a:extLst>
                    <a:ext uri="{FF2B5EF4-FFF2-40B4-BE49-F238E27FC236}">
                      <a16:creationId xmlns:a16="http://schemas.microsoft.com/office/drawing/2014/main" id="{1516D1AA-C215-4808-9197-6E2313D59BD6}"/>
                    </a:ext>
                  </a:extLst>
                </p:cNvPr>
                <p:cNvSpPr>
                  <a:spLocks/>
                </p:cNvSpPr>
                <p:nvPr/>
              </p:nvSpPr>
              <p:spPr bwMode="auto">
                <a:xfrm>
                  <a:off x="5089" y="2849"/>
                  <a:ext cx="121" cy="49"/>
                </a:xfrm>
                <a:custGeom>
                  <a:avLst/>
                  <a:gdLst>
                    <a:gd name="T0" fmla="*/ 60 w 241"/>
                    <a:gd name="T1" fmla="*/ 0 h 98"/>
                    <a:gd name="T2" fmla="*/ 48 w 241"/>
                    <a:gd name="T3" fmla="*/ 1 h 98"/>
                    <a:gd name="T4" fmla="*/ 37 w 241"/>
                    <a:gd name="T5" fmla="*/ 2 h 98"/>
                    <a:gd name="T6" fmla="*/ 27 w 241"/>
                    <a:gd name="T7" fmla="*/ 4 h 98"/>
                    <a:gd name="T8" fmla="*/ 18 w 241"/>
                    <a:gd name="T9" fmla="*/ 7 h 98"/>
                    <a:gd name="T10" fmla="*/ 10 w 241"/>
                    <a:gd name="T11" fmla="*/ 11 h 98"/>
                    <a:gd name="T12" fmla="*/ 5 w 241"/>
                    <a:gd name="T13" fmla="*/ 15 h 98"/>
                    <a:gd name="T14" fmla="*/ 1 w 241"/>
                    <a:gd name="T15" fmla="*/ 20 h 98"/>
                    <a:gd name="T16" fmla="*/ 0 w 241"/>
                    <a:gd name="T17" fmla="*/ 24 h 98"/>
                    <a:gd name="T18" fmla="*/ 1 w 241"/>
                    <a:gd name="T19" fmla="*/ 29 h 98"/>
                    <a:gd name="T20" fmla="*/ 5 w 241"/>
                    <a:gd name="T21" fmla="*/ 34 h 98"/>
                    <a:gd name="T22" fmla="*/ 10 w 241"/>
                    <a:gd name="T23" fmla="*/ 38 h 98"/>
                    <a:gd name="T24" fmla="*/ 18 w 241"/>
                    <a:gd name="T25" fmla="*/ 42 h 98"/>
                    <a:gd name="T26" fmla="*/ 27 w 241"/>
                    <a:gd name="T27" fmla="*/ 45 h 98"/>
                    <a:gd name="T28" fmla="*/ 37 w 241"/>
                    <a:gd name="T29" fmla="*/ 47 h 98"/>
                    <a:gd name="T30" fmla="*/ 48 w 241"/>
                    <a:gd name="T31" fmla="*/ 48 h 98"/>
                    <a:gd name="T32" fmla="*/ 60 w 241"/>
                    <a:gd name="T33" fmla="*/ 49 h 98"/>
                    <a:gd name="T34" fmla="*/ 73 w 241"/>
                    <a:gd name="T35" fmla="*/ 48 h 98"/>
                    <a:gd name="T36" fmla="*/ 84 w 241"/>
                    <a:gd name="T37" fmla="*/ 47 h 98"/>
                    <a:gd name="T38" fmla="*/ 94 w 241"/>
                    <a:gd name="T39" fmla="*/ 45 h 98"/>
                    <a:gd name="T40" fmla="*/ 103 w 241"/>
                    <a:gd name="T41" fmla="*/ 42 h 98"/>
                    <a:gd name="T42" fmla="*/ 111 w 241"/>
                    <a:gd name="T43" fmla="*/ 38 h 98"/>
                    <a:gd name="T44" fmla="*/ 116 w 241"/>
                    <a:gd name="T45" fmla="*/ 34 h 98"/>
                    <a:gd name="T46" fmla="*/ 120 w 241"/>
                    <a:gd name="T47" fmla="*/ 29 h 98"/>
                    <a:gd name="T48" fmla="*/ 121 w 241"/>
                    <a:gd name="T49" fmla="*/ 24 h 98"/>
                    <a:gd name="T50" fmla="*/ 120 w 241"/>
                    <a:gd name="T51" fmla="*/ 20 h 98"/>
                    <a:gd name="T52" fmla="*/ 116 w 241"/>
                    <a:gd name="T53" fmla="*/ 15 h 98"/>
                    <a:gd name="T54" fmla="*/ 111 w 241"/>
                    <a:gd name="T55" fmla="*/ 11 h 98"/>
                    <a:gd name="T56" fmla="*/ 103 w 241"/>
                    <a:gd name="T57" fmla="*/ 7 h 98"/>
                    <a:gd name="T58" fmla="*/ 94 w 241"/>
                    <a:gd name="T59" fmla="*/ 4 h 98"/>
                    <a:gd name="T60" fmla="*/ 84 w 241"/>
                    <a:gd name="T61" fmla="*/ 2 h 98"/>
                    <a:gd name="T62" fmla="*/ 73 w 241"/>
                    <a:gd name="T63" fmla="*/ 1 h 98"/>
                    <a:gd name="T64" fmla="*/ 60 w 241"/>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1" h="98">
                      <a:moveTo>
                        <a:pt x="120" y="0"/>
                      </a:moveTo>
                      <a:lnTo>
                        <a:pt x="96" y="1"/>
                      </a:lnTo>
                      <a:lnTo>
                        <a:pt x="73" y="3"/>
                      </a:lnTo>
                      <a:lnTo>
                        <a:pt x="53" y="8"/>
                      </a:lnTo>
                      <a:lnTo>
                        <a:pt x="35" y="13"/>
                      </a:lnTo>
                      <a:lnTo>
                        <a:pt x="20" y="22"/>
                      </a:lnTo>
                      <a:lnTo>
                        <a:pt x="9" y="30"/>
                      </a:lnTo>
                      <a:lnTo>
                        <a:pt x="2" y="39"/>
                      </a:lnTo>
                      <a:lnTo>
                        <a:pt x="0" y="48"/>
                      </a:lnTo>
                      <a:lnTo>
                        <a:pt x="2" y="58"/>
                      </a:lnTo>
                      <a:lnTo>
                        <a:pt x="9" y="68"/>
                      </a:lnTo>
                      <a:lnTo>
                        <a:pt x="20" y="76"/>
                      </a:lnTo>
                      <a:lnTo>
                        <a:pt x="35" y="83"/>
                      </a:lnTo>
                      <a:lnTo>
                        <a:pt x="53" y="89"/>
                      </a:lnTo>
                      <a:lnTo>
                        <a:pt x="73" y="94"/>
                      </a:lnTo>
                      <a:lnTo>
                        <a:pt x="96" y="96"/>
                      </a:lnTo>
                      <a:lnTo>
                        <a:pt x="120" y="98"/>
                      </a:lnTo>
                      <a:lnTo>
                        <a:pt x="145" y="96"/>
                      </a:lnTo>
                      <a:lnTo>
                        <a:pt x="168" y="94"/>
                      </a:lnTo>
                      <a:lnTo>
                        <a:pt x="188" y="89"/>
                      </a:lnTo>
                      <a:lnTo>
                        <a:pt x="206" y="83"/>
                      </a:lnTo>
                      <a:lnTo>
                        <a:pt x="221" y="76"/>
                      </a:lnTo>
                      <a:lnTo>
                        <a:pt x="232" y="68"/>
                      </a:lnTo>
                      <a:lnTo>
                        <a:pt x="239" y="58"/>
                      </a:lnTo>
                      <a:lnTo>
                        <a:pt x="241" y="48"/>
                      </a:lnTo>
                      <a:lnTo>
                        <a:pt x="239" y="39"/>
                      </a:lnTo>
                      <a:lnTo>
                        <a:pt x="232" y="30"/>
                      </a:lnTo>
                      <a:lnTo>
                        <a:pt x="221" y="22"/>
                      </a:lnTo>
                      <a:lnTo>
                        <a:pt x="206" y="13"/>
                      </a:lnTo>
                      <a:lnTo>
                        <a:pt x="188" y="8"/>
                      </a:lnTo>
                      <a:lnTo>
                        <a:pt x="168" y="3"/>
                      </a:lnTo>
                      <a:lnTo>
                        <a:pt x="145" y="1"/>
                      </a:lnTo>
                      <a:lnTo>
                        <a:pt x="120" y="0"/>
                      </a:lnTo>
                      <a:close/>
                    </a:path>
                  </a:pathLst>
                </a:custGeom>
                <a:solidFill>
                  <a:srgbClr val="EF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8" name="Freeform 55">
                  <a:extLst>
                    <a:ext uri="{FF2B5EF4-FFF2-40B4-BE49-F238E27FC236}">
                      <a16:creationId xmlns:a16="http://schemas.microsoft.com/office/drawing/2014/main" id="{7F046E48-D2F3-4BA3-A7B7-47BA05B3AA20}"/>
                    </a:ext>
                  </a:extLst>
                </p:cNvPr>
                <p:cNvSpPr>
                  <a:spLocks/>
                </p:cNvSpPr>
                <p:nvPr/>
              </p:nvSpPr>
              <p:spPr bwMode="auto">
                <a:xfrm>
                  <a:off x="5081" y="2894"/>
                  <a:ext cx="47" cy="36"/>
                </a:xfrm>
                <a:custGeom>
                  <a:avLst/>
                  <a:gdLst>
                    <a:gd name="T0" fmla="*/ 47 w 95"/>
                    <a:gd name="T1" fmla="*/ 36 h 73"/>
                    <a:gd name="T2" fmla="*/ 37 w 95"/>
                    <a:gd name="T3" fmla="*/ 35 h 73"/>
                    <a:gd name="T4" fmla="*/ 28 w 95"/>
                    <a:gd name="T5" fmla="*/ 33 h 73"/>
                    <a:gd name="T6" fmla="*/ 20 w 95"/>
                    <a:gd name="T7" fmla="*/ 31 h 73"/>
                    <a:gd name="T8" fmla="*/ 13 w 95"/>
                    <a:gd name="T9" fmla="*/ 28 h 73"/>
                    <a:gd name="T10" fmla="*/ 8 w 95"/>
                    <a:gd name="T11" fmla="*/ 24 h 73"/>
                    <a:gd name="T12" fmla="*/ 3 w 95"/>
                    <a:gd name="T13" fmla="*/ 20 h 73"/>
                    <a:gd name="T14" fmla="*/ 1 w 95"/>
                    <a:gd name="T15" fmla="*/ 16 h 73"/>
                    <a:gd name="T16" fmla="*/ 0 w 95"/>
                    <a:gd name="T17" fmla="*/ 12 h 73"/>
                    <a:gd name="T18" fmla="*/ 1 w 95"/>
                    <a:gd name="T19" fmla="*/ 9 h 73"/>
                    <a:gd name="T20" fmla="*/ 2 w 95"/>
                    <a:gd name="T21" fmla="*/ 6 h 73"/>
                    <a:gd name="T22" fmla="*/ 5 w 95"/>
                    <a:gd name="T23" fmla="*/ 3 h 73"/>
                    <a:gd name="T24" fmla="*/ 8 w 95"/>
                    <a:gd name="T25" fmla="*/ 0 h 73"/>
                    <a:gd name="T26" fmla="*/ 8 w 95"/>
                    <a:gd name="T27" fmla="*/ 9 h 73"/>
                    <a:gd name="T28" fmla="*/ 9 w 95"/>
                    <a:gd name="T29" fmla="*/ 12 h 73"/>
                    <a:gd name="T30" fmla="*/ 11 w 95"/>
                    <a:gd name="T31" fmla="*/ 15 h 73"/>
                    <a:gd name="T32" fmla="*/ 14 w 95"/>
                    <a:gd name="T33" fmla="*/ 18 h 73"/>
                    <a:gd name="T34" fmla="*/ 18 w 95"/>
                    <a:gd name="T35" fmla="*/ 22 h 73"/>
                    <a:gd name="T36" fmla="*/ 23 w 95"/>
                    <a:gd name="T37" fmla="*/ 25 h 73"/>
                    <a:gd name="T38" fmla="*/ 30 w 95"/>
                    <a:gd name="T39" fmla="*/ 29 h 73"/>
                    <a:gd name="T40" fmla="*/ 37 w 95"/>
                    <a:gd name="T41" fmla="*/ 33 h 73"/>
                    <a:gd name="T42" fmla="*/ 47 w 95"/>
                    <a:gd name="T43" fmla="*/ 36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5" h="73">
                      <a:moveTo>
                        <a:pt x="95" y="73"/>
                      </a:moveTo>
                      <a:lnTo>
                        <a:pt x="75" y="71"/>
                      </a:lnTo>
                      <a:lnTo>
                        <a:pt x="57" y="66"/>
                      </a:lnTo>
                      <a:lnTo>
                        <a:pt x="41" y="62"/>
                      </a:lnTo>
                      <a:lnTo>
                        <a:pt x="27" y="56"/>
                      </a:lnTo>
                      <a:lnTo>
                        <a:pt x="17" y="49"/>
                      </a:lnTo>
                      <a:lnTo>
                        <a:pt x="7" y="41"/>
                      </a:lnTo>
                      <a:lnTo>
                        <a:pt x="3" y="33"/>
                      </a:lnTo>
                      <a:lnTo>
                        <a:pt x="0" y="25"/>
                      </a:lnTo>
                      <a:lnTo>
                        <a:pt x="2" y="18"/>
                      </a:lnTo>
                      <a:lnTo>
                        <a:pt x="5" y="12"/>
                      </a:lnTo>
                      <a:lnTo>
                        <a:pt x="10" y="6"/>
                      </a:lnTo>
                      <a:lnTo>
                        <a:pt x="17" y="0"/>
                      </a:lnTo>
                      <a:lnTo>
                        <a:pt x="17" y="18"/>
                      </a:lnTo>
                      <a:lnTo>
                        <a:pt x="19" y="24"/>
                      </a:lnTo>
                      <a:lnTo>
                        <a:pt x="22" y="30"/>
                      </a:lnTo>
                      <a:lnTo>
                        <a:pt x="28" y="37"/>
                      </a:lnTo>
                      <a:lnTo>
                        <a:pt x="36" y="44"/>
                      </a:lnTo>
                      <a:lnTo>
                        <a:pt x="47" y="51"/>
                      </a:lnTo>
                      <a:lnTo>
                        <a:pt x="60" y="59"/>
                      </a:lnTo>
                      <a:lnTo>
                        <a:pt x="75" y="66"/>
                      </a:lnTo>
                      <a:lnTo>
                        <a:pt x="95"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9" name="Freeform 56">
                  <a:extLst>
                    <a:ext uri="{FF2B5EF4-FFF2-40B4-BE49-F238E27FC236}">
                      <a16:creationId xmlns:a16="http://schemas.microsoft.com/office/drawing/2014/main" id="{7D050527-DE17-4EE9-A861-A4EA14D94108}"/>
                    </a:ext>
                  </a:extLst>
                </p:cNvPr>
                <p:cNvSpPr>
                  <a:spLocks/>
                </p:cNvSpPr>
                <p:nvPr/>
              </p:nvSpPr>
              <p:spPr bwMode="auto">
                <a:xfrm>
                  <a:off x="5081" y="2880"/>
                  <a:ext cx="47" cy="36"/>
                </a:xfrm>
                <a:custGeom>
                  <a:avLst/>
                  <a:gdLst>
                    <a:gd name="T0" fmla="*/ 47 w 95"/>
                    <a:gd name="T1" fmla="*/ 36 h 72"/>
                    <a:gd name="T2" fmla="*/ 37 w 95"/>
                    <a:gd name="T3" fmla="*/ 35 h 72"/>
                    <a:gd name="T4" fmla="*/ 28 w 95"/>
                    <a:gd name="T5" fmla="*/ 33 h 72"/>
                    <a:gd name="T6" fmla="*/ 20 w 95"/>
                    <a:gd name="T7" fmla="*/ 31 h 72"/>
                    <a:gd name="T8" fmla="*/ 13 w 95"/>
                    <a:gd name="T9" fmla="*/ 28 h 72"/>
                    <a:gd name="T10" fmla="*/ 8 w 95"/>
                    <a:gd name="T11" fmla="*/ 24 h 72"/>
                    <a:gd name="T12" fmla="*/ 3 w 95"/>
                    <a:gd name="T13" fmla="*/ 20 h 72"/>
                    <a:gd name="T14" fmla="*/ 1 w 95"/>
                    <a:gd name="T15" fmla="*/ 16 h 72"/>
                    <a:gd name="T16" fmla="*/ 0 w 95"/>
                    <a:gd name="T17" fmla="*/ 12 h 72"/>
                    <a:gd name="T18" fmla="*/ 1 w 95"/>
                    <a:gd name="T19" fmla="*/ 9 h 72"/>
                    <a:gd name="T20" fmla="*/ 2 w 95"/>
                    <a:gd name="T21" fmla="*/ 6 h 72"/>
                    <a:gd name="T22" fmla="*/ 5 w 95"/>
                    <a:gd name="T23" fmla="*/ 3 h 72"/>
                    <a:gd name="T24" fmla="*/ 8 w 95"/>
                    <a:gd name="T25" fmla="*/ 0 h 72"/>
                    <a:gd name="T26" fmla="*/ 8 w 95"/>
                    <a:gd name="T27" fmla="*/ 9 h 72"/>
                    <a:gd name="T28" fmla="*/ 9 w 95"/>
                    <a:gd name="T29" fmla="*/ 12 h 72"/>
                    <a:gd name="T30" fmla="*/ 11 w 95"/>
                    <a:gd name="T31" fmla="*/ 15 h 72"/>
                    <a:gd name="T32" fmla="*/ 14 w 95"/>
                    <a:gd name="T33" fmla="*/ 19 h 72"/>
                    <a:gd name="T34" fmla="*/ 18 w 95"/>
                    <a:gd name="T35" fmla="*/ 22 h 72"/>
                    <a:gd name="T36" fmla="*/ 23 w 95"/>
                    <a:gd name="T37" fmla="*/ 26 h 72"/>
                    <a:gd name="T38" fmla="*/ 30 w 95"/>
                    <a:gd name="T39" fmla="*/ 30 h 72"/>
                    <a:gd name="T40" fmla="*/ 37 w 95"/>
                    <a:gd name="T41" fmla="*/ 33 h 72"/>
                    <a:gd name="T42" fmla="*/ 47 w 95"/>
                    <a:gd name="T43" fmla="*/ 36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5" h="72">
                      <a:moveTo>
                        <a:pt x="95" y="72"/>
                      </a:moveTo>
                      <a:lnTo>
                        <a:pt x="75" y="70"/>
                      </a:lnTo>
                      <a:lnTo>
                        <a:pt x="57" y="66"/>
                      </a:lnTo>
                      <a:lnTo>
                        <a:pt x="41" y="61"/>
                      </a:lnTo>
                      <a:lnTo>
                        <a:pt x="27" y="55"/>
                      </a:lnTo>
                      <a:lnTo>
                        <a:pt x="17" y="48"/>
                      </a:lnTo>
                      <a:lnTo>
                        <a:pt x="7" y="40"/>
                      </a:lnTo>
                      <a:lnTo>
                        <a:pt x="3" y="32"/>
                      </a:lnTo>
                      <a:lnTo>
                        <a:pt x="0" y="24"/>
                      </a:lnTo>
                      <a:lnTo>
                        <a:pt x="2" y="17"/>
                      </a:lnTo>
                      <a:lnTo>
                        <a:pt x="5" y="11"/>
                      </a:lnTo>
                      <a:lnTo>
                        <a:pt x="10" y="6"/>
                      </a:lnTo>
                      <a:lnTo>
                        <a:pt x="17" y="0"/>
                      </a:lnTo>
                      <a:lnTo>
                        <a:pt x="17" y="17"/>
                      </a:lnTo>
                      <a:lnTo>
                        <a:pt x="19" y="23"/>
                      </a:lnTo>
                      <a:lnTo>
                        <a:pt x="22" y="30"/>
                      </a:lnTo>
                      <a:lnTo>
                        <a:pt x="28" y="37"/>
                      </a:lnTo>
                      <a:lnTo>
                        <a:pt x="36" y="44"/>
                      </a:lnTo>
                      <a:lnTo>
                        <a:pt x="47" y="51"/>
                      </a:lnTo>
                      <a:lnTo>
                        <a:pt x="60" y="59"/>
                      </a:lnTo>
                      <a:lnTo>
                        <a:pt x="75" y="66"/>
                      </a:lnTo>
                      <a:lnTo>
                        <a:pt x="95"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0" name="Freeform 57">
                  <a:extLst>
                    <a:ext uri="{FF2B5EF4-FFF2-40B4-BE49-F238E27FC236}">
                      <a16:creationId xmlns:a16="http://schemas.microsoft.com/office/drawing/2014/main" id="{ABF7336D-A536-4B45-8E41-C0135B1EF6C6}"/>
                    </a:ext>
                  </a:extLst>
                </p:cNvPr>
                <p:cNvSpPr>
                  <a:spLocks/>
                </p:cNvSpPr>
                <p:nvPr/>
              </p:nvSpPr>
              <p:spPr bwMode="auto">
                <a:xfrm>
                  <a:off x="5171" y="2894"/>
                  <a:ext cx="47" cy="36"/>
                </a:xfrm>
                <a:custGeom>
                  <a:avLst/>
                  <a:gdLst>
                    <a:gd name="T0" fmla="*/ 0 w 94"/>
                    <a:gd name="T1" fmla="*/ 36 h 73"/>
                    <a:gd name="T2" fmla="*/ 10 w 94"/>
                    <a:gd name="T3" fmla="*/ 35 h 73"/>
                    <a:gd name="T4" fmla="*/ 19 w 94"/>
                    <a:gd name="T5" fmla="*/ 33 h 73"/>
                    <a:gd name="T6" fmla="*/ 27 w 94"/>
                    <a:gd name="T7" fmla="*/ 31 h 73"/>
                    <a:gd name="T8" fmla="*/ 34 w 94"/>
                    <a:gd name="T9" fmla="*/ 28 h 73"/>
                    <a:gd name="T10" fmla="*/ 40 w 94"/>
                    <a:gd name="T11" fmla="*/ 24 h 73"/>
                    <a:gd name="T12" fmla="*/ 44 w 94"/>
                    <a:gd name="T13" fmla="*/ 20 h 73"/>
                    <a:gd name="T14" fmla="*/ 46 w 94"/>
                    <a:gd name="T15" fmla="*/ 16 h 73"/>
                    <a:gd name="T16" fmla="*/ 47 w 94"/>
                    <a:gd name="T17" fmla="*/ 12 h 73"/>
                    <a:gd name="T18" fmla="*/ 46 w 94"/>
                    <a:gd name="T19" fmla="*/ 9 h 73"/>
                    <a:gd name="T20" fmla="*/ 45 w 94"/>
                    <a:gd name="T21" fmla="*/ 6 h 73"/>
                    <a:gd name="T22" fmla="*/ 42 w 94"/>
                    <a:gd name="T23" fmla="*/ 3 h 73"/>
                    <a:gd name="T24" fmla="*/ 39 w 94"/>
                    <a:gd name="T25" fmla="*/ 0 h 73"/>
                    <a:gd name="T26" fmla="*/ 39 w 94"/>
                    <a:gd name="T27" fmla="*/ 9 h 73"/>
                    <a:gd name="T28" fmla="*/ 38 w 94"/>
                    <a:gd name="T29" fmla="*/ 12 h 73"/>
                    <a:gd name="T30" fmla="*/ 36 w 94"/>
                    <a:gd name="T31" fmla="*/ 15 h 73"/>
                    <a:gd name="T32" fmla="*/ 33 w 94"/>
                    <a:gd name="T33" fmla="*/ 18 h 73"/>
                    <a:gd name="T34" fmla="*/ 29 w 94"/>
                    <a:gd name="T35" fmla="*/ 22 h 73"/>
                    <a:gd name="T36" fmla="*/ 24 w 94"/>
                    <a:gd name="T37" fmla="*/ 25 h 73"/>
                    <a:gd name="T38" fmla="*/ 18 w 94"/>
                    <a:gd name="T39" fmla="*/ 29 h 73"/>
                    <a:gd name="T40" fmla="*/ 10 w 94"/>
                    <a:gd name="T41" fmla="*/ 33 h 73"/>
                    <a:gd name="T42" fmla="*/ 0 w 94"/>
                    <a:gd name="T43" fmla="*/ 36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73">
                      <a:moveTo>
                        <a:pt x="0" y="73"/>
                      </a:moveTo>
                      <a:lnTo>
                        <a:pt x="20" y="71"/>
                      </a:lnTo>
                      <a:lnTo>
                        <a:pt x="37" y="66"/>
                      </a:lnTo>
                      <a:lnTo>
                        <a:pt x="53" y="62"/>
                      </a:lnTo>
                      <a:lnTo>
                        <a:pt x="67" y="56"/>
                      </a:lnTo>
                      <a:lnTo>
                        <a:pt x="79" y="49"/>
                      </a:lnTo>
                      <a:lnTo>
                        <a:pt x="87" y="41"/>
                      </a:lnTo>
                      <a:lnTo>
                        <a:pt x="91" y="33"/>
                      </a:lnTo>
                      <a:lnTo>
                        <a:pt x="94" y="25"/>
                      </a:lnTo>
                      <a:lnTo>
                        <a:pt x="92" y="18"/>
                      </a:lnTo>
                      <a:lnTo>
                        <a:pt x="89" y="12"/>
                      </a:lnTo>
                      <a:lnTo>
                        <a:pt x="84" y="6"/>
                      </a:lnTo>
                      <a:lnTo>
                        <a:pt x="77" y="0"/>
                      </a:lnTo>
                      <a:lnTo>
                        <a:pt x="77" y="18"/>
                      </a:lnTo>
                      <a:lnTo>
                        <a:pt x="75" y="24"/>
                      </a:lnTo>
                      <a:lnTo>
                        <a:pt x="72" y="30"/>
                      </a:lnTo>
                      <a:lnTo>
                        <a:pt x="66" y="37"/>
                      </a:lnTo>
                      <a:lnTo>
                        <a:pt x="58" y="44"/>
                      </a:lnTo>
                      <a:lnTo>
                        <a:pt x="47" y="51"/>
                      </a:lnTo>
                      <a:lnTo>
                        <a:pt x="35" y="59"/>
                      </a:lnTo>
                      <a:lnTo>
                        <a:pt x="19" y="66"/>
                      </a:lnTo>
                      <a:lnTo>
                        <a:pt x="0" y="73"/>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1" name="Freeform 58">
                  <a:extLst>
                    <a:ext uri="{FF2B5EF4-FFF2-40B4-BE49-F238E27FC236}">
                      <a16:creationId xmlns:a16="http://schemas.microsoft.com/office/drawing/2014/main" id="{C9446E1E-75A3-44E0-948C-E3ADD1F70E95}"/>
                    </a:ext>
                  </a:extLst>
                </p:cNvPr>
                <p:cNvSpPr>
                  <a:spLocks/>
                </p:cNvSpPr>
                <p:nvPr/>
              </p:nvSpPr>
              <p:spPr bwMode="auto">
                <a:xfrm>
                  <a:off x="5171" y="2880"/>
                  <a:ext cx="47" cy="36"/>
                </a:xfrm>
                <a:custGeom>
                  <a:avLst/>
                  <a:gdLst>
                    <a:gd name="T0" fmla="*/ 0 w 94"/>
                    <a:gd name="T1" fmla="*/ 36 h 72"/>
                    <a:gd name="T2" fmla="*/ 10 w 94"/>
                    <a:gd name="T3" fmla="*/ 35 h 72"/>
                    <a:gd name="T4" fmla="*/ 19 w 94"/>
                    <a:gd name="T5" fmla="*/ 33 h 72"/>
                    <a:gd name="T6" fmla="*/ 27 w 94"/>
                    <a:gd name="T7" fmla="*/ 31 h 72"/>
                    <a:gd name="T8" fmla="*/ 34 w 94"/>
                    <a:gd name="T9" fmla="*/ 28 h 72"/>
                    <a:gd name="T10" fmla="*/ 40 w 94"/>
                    <a:gd name="T11" fmla="*/ 24 h 72"/>
                    <a:gd name="T12" fmla="*/ 44 w 94"/>
                    <a:gd name="T13" fmla="*/ 20 h 72"/>
                    <a:gd name="T14" fmla="*/ 46 w 94"/>
                    <a:gd name="T15" fmla="*/ 16 h 72"/>
                    <a:gd name="T16" fmla="*/ 47 w 94"/>
                    <a:gd name="T17" fmla="*/ 12 h 72"/>
                    <a:gd name="T18" fmla="*/ 46 w 94"/>
                    <a:gd name="T19" fmla="*/ 9 h 72"/>
                    <a:gd name="T20" fmla="*/ 45 w 94"/>
                    <a:gd name="T21" fmla="*/ 6 h 72"/>
                    <a:gd name="T22" fmla="*/ 42 w 94"/>
                    <a:gd name="T23" fmla="*/ 3 h 72"/>
                    <a:gd name="T24" fmla="*/ 39 w 94"/>
                    <a:gd name="T25" fmla="*/ 0 h 72"/>
                    <a:gd name="T26" fmla="*/ 39 w 94"/>
                    <a:gd name="T27" fmla="*/ 9 h 72"/>
                    <a:gd name="T28" fmla="*/ 38 w 94"/>
                    <a:gd name="T29" fmla="*/ 12 h 72"/>
                    <a:gd name="T30" fmla="*/ 36 w 94"/>
                    <a:gd name="T31" fmla="*/ 15 h 72"/>
                    <a:gd name="T32" fmla="*/ 33 w 94"/>
                    <a:gd name="T33" fmla="*/ 19 h 72"/>
                    <a:gd name="T34" fmla="*/ 29 w 94"/>
                    <a:gd name="T35" fmla="*/ 22 h 72"/>
                    <a:gd name="T36" fmla="*/ 24 w 94"/>
                    <a:gd name="T37" fmla="*/ 26 h 72"/>
                    <a:gd name="T38" fmla="*/ 18 w 94"/>
                    <a:gd name="T39" fmla="*/ 30 h 72"/>
                    <a:gd name="T40" fmla="*/ 10 w 94"/>
                    <a:gd name="T41" fmla="*/ 33 h 72"/>
                    <a:gd name="T42" fmla="*/ 0 w 94"/>
                    <a:gd name="T43" fmla="*/ 36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72">
                      <a:moveTo>
                        <a:pt x="0" y="72"/>
                      </a:moveTo>
                      <a:lnTo>
                        <a:pt x="20" y="70"/>
                      </a:lnTo>
                      <a:lnTo>
                        <a:pt x="37" y="66"/>
                      </a:lnTo>
                      <a:lnTo>
                        <a:pt x="53" y="61"/>
                      </a:lnTo>
                      <a:lnTo>
                        <a:pt x="67" y="55"/>
                      </a:lnTo>
                      <a:lnTo>
                        <a:pt x="79" y="48"/>
                      </a:lnTo>
                      <a:lnTo>
                        <a:pt x="87" y="40"/>
                      </a:lnTo>
                      <a:lnTo>
                        <a:pt x="91" y="32"/>
                      </a:lnTo>
                      <a:lnTo>
                        <a:pt x="94" y="24"/>
                      </a:lnTo>
                      <a:lnTo>
                        <a:pt x="92" y="17"/>
                      </a:lnTo>
                      <a:lnTo>
                        <a:pt x="89" y="11"/>
                      </a:lnTo>
                      <a:lnTo>
                        <a:pt x="84" y="6"/>
                      </a:lnTo>
                      <a:lnTo>
                        <a:pt x="77" y="0"/>
                      </a:lnTo>
                      <a:lnTo>
                        <a:pt x="77" y="17"/>
                      </a:lnTo>
                      <a:lnTo>
                        <a:pt x="75" y="23"/>
                      </a:lnTo>
                      <a:lnTo>
                        <a:pt x="72" y="30"/>
                      </a:lnTo>
                      <a:lnTo>
                        <a:pt x="66" y="37"/>
                      </a:lnTo>
                      <a:lnTo>
                        <a:pt x="58" y="44"/>
                      </a:lnTo>
                      <a:lnTo>
                        <a:pt x="47" y="51"/>
                      </a:lnTo>
                      <a:lnTo>
                        <a:pt x="35" y="59"/>
                      </a:lnTo>
                      <a:lnTo>
                        <a:pt x="19" y="66"/>
                      </a:lnTo>
                      <a:lnTo>
                        <a:pt x="0" y="72"/>
                      </a:lnTo>
                      <a:close/>
                    </a:path>
                  </a:pathLst>
                </a:custGeom>
                <a:solidFill>
                  <a:srgbClr val="199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32" name="Freeform 59">
                  <a:extLst>
                    <a:ext uri="{FF2B5EF4-FFF2-40B4-BE49-F238E27FC236}">
                      <a16:creationId xmlns:a16="http://schemas.microsoft.com/office/drawing/2014/main" id="{C549E73B-8B02-4F7B-A37F-859809148171}"/>
                    </a:ext>
                  </a:extLst>
                </p:cNvPr>
                <p:cNvSpPr>
                  <a:spLocks/>
                </p:cNvSpPr>
                <p:nvPr/>
              </p:nvSpPr>
              <p:spPr bwMode="auto">
                <a:xfrm>
                  <a:off x="5100" y="2853"/>
                  <a:ext cx="98" cy="40"/>
                </a:xfrm>
                <a:custGeom>
                  <a:avLst/>
                  <a:gdLst>
                    <a:gd name="T0" fmla="*/ 49 w 195"/>
                    <a:gd name="T1" fmla="*/ 0 h 79"/>
                    <a:gd name="T2" fmla="*/ 39 w 195"/>
                    <a:gd name="T3" fmla="*/ 1 h 79"/>
                    <a:gd name="T4" fmla="*/ 30 w 195"/>
                    <a:gd name="T5" fmla="*/ 2 h 79"/>
                    <a:gd name="T6" fmla="*/ 21 w 195"/>
                    <a:gd name="T7" fmla="*/ 4 h 79"/>
                    <a:gd name="T8" fmla="*/ 14 w 195"/>
                    <a:gd name="T9" fmla="*/ 6 h 79"/>
                    <a:gd name="T10" fmla="*/ 9 w 195"/>
                    <a:gd name="T11" fmla="*/ 9 h 79"/>
                    <a:gd name="T12" fmla="*/ 4 w 195"/>
                    <a:gd name="T13" fmla="*/ 12 h 79"/>
                    <a:gd name="T14" fmla="*/ 1 w 195"/>
                    <a:gd name="T15" fmla="*/ 16 h 79"/>
                    <a:gd name="T16" fmla="*/ 0 w 195"/>
                    <a:gd name="T17" fmla="*/ 20 h 79"/>
                    <a:gd name="T18" fmla="*/ 1 w 195"/>
                    <a:gd name="T19" fmla="*/ 24 h 79"/>
                    <a:gd name="T20" fmla="*/ 4 w 195"/>
                    <a:gd name="T21" fmla="*/ 27 h 79"/>
                    <a:gd name="T22" fmla="*/ 9 w 195"/>
                    <a:gd name="T23" fmla="*/ 31 h 79"/>
                    <a:gd name="T24" fmla="*/ 14 w 195"/>
                    <a:gd name="T25" fmla="*/ 34 h 79"/>
                    <a:gd name="T26" fmla="*/ 21 w 195"/>
                    <a:gd name="T27" fmla="*/ 36 h 79"/>
                    <a:gd name="T28" fmla="*/ 30 w 195"/>
                    <a:gd name="T29" fmla="*/ 38 h 79"/>
                    <a:gd name="T30" fmla="*/ 39 w 195"/>
                    <a:gd name="T31" fmla="*/ 39 h 79"/>
                    <a:gd name="T32" fmla="*/ 49 w 195"/>
                    <a:gd name="T33" fmla="*/ 40 h 79"/>
                    <a:gd name="T34" fmla="*/ 59 w 195"/>
                    <a:gd name="T35" fmla="*/ 39 h 79"/>
                    <a:gd name="T36" fmla="*/ 68 w 195"/>
                    <a:gd name="T37" fmla="*/ 38 h 79"/>
                    <a:gd name="T38" fmla="*/ 77 w 195"/>
                    <a:gd name="T39" fmla="*/ 36 h 79"/>
                    <a:gd name="T40" fmla="*/ 84 w 195"/>
                    <a:gd name="T41" fmla="*/ 34 h 79"/>
                    <a:gd name="T42" fmla="*/ 89 w 195"/>
                    <a:gd name="T43" fmla="*/ 31 h 79"/>
                    <a:gd name="T44" fmla="*/ 94 w 195"/>
                    <a:gd name="T45" fmla="*/ 27 h 79"/>
                    <a:gd name="T46" fmla="*/ 97 w 195"/>
                    <a:gd name="T47" fmla="*/ 24 h 79"/>
                    <a:gd name="T48" fmla="*/ 98 w 195"/>
                    <a:gd name="T49" fmla="*/ 20 h 79"/>
                    <a:gd name="T50" fmla="*/ 97 w 195"/>
                    <a:gd name="T51" fmla="*/ 16 h 79"/>
                    <a:gd name="T52" fmla="*/ 94 w 195"/>
                    <a:gd name="T53" fmla="*/ 12 h 79"/>
                    <a:gd name="T54" fmla="*/ 89 w 195"/>
                    <a:gd name="T55" fmla="*/ 9 h 79"/>
                    <a:gd name="T56" fmla="*/ 84 w 195"/>
                    <a:gd name="T57" fmla="*/ 6 h 79"/>
                    <a:gd name="T58" fmla="*/ 77 w 195"/>
                    <a:gd name="T59" fmla="*/ 4 h 79"/>
                    <a:gd name="T60" fmla="*/ 68 w 195"/>
                    <a:gd name="T61" fmla="*/ 2 h 79"/>
                    <a:gd name="T62" fmla="*/ 59 w 195"/>
                    <a:gd name="T63" fmla="*/ 1 h 79"/>
                    <a:gd name="T64" fmla="*/ 49 w 195"/>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5" h="79">
                      <a:moveTo>
                        <a:pt x="97" y="0"/>
                      </a:moveTo>
                      <a:lnTo>
                        <a:pt x="78" y="1"/>
                      </a:lnTo>
                      <a:lnTo>
                        <a:pt x="59" y="3"/>
                      </a:lnTo>
                      <a:lnTo>
                        <a:pt x="42" y="7"/>
                      </a:lnTo>
                      <a:lnTo>
                        <a:pt x="28" y="11"/>
                      </a:lnTo>
                      <a:lnTo>
                        <a:pt x="17" y="17"/>
                      </a:lnTo>
                      <a:lnTo>
                        <a:pt x="8" y="24"/>
                      </a:lnTo>
                      <a:lnTo>
                        <a:pt x="2" y="31"/>
                      </a:lnTo>
                      <a:lnTo>
                        <a:pt x="0" y="39"/>
                      </a:lnTo>
                      <a:lnTo>
                        <a:pt x="2" y="47"/>
                      </a:lnTo>
                      <a:lnTo>
                        <a:pt x="8" y="54"/>
                      </a:lnTo>
                      <a:lnTo>
                        <a:pt x="17" y="61"/>
                      </a:lnTo>
                      <a:lnTo>
                        <a:pt x="28" y="68"/>
                      </a:lnTo>
                      <a:lnTo>
                        <a:pt x="42" y="72"/>
                      </a:lnTo>
                      <a:lnTo>
                        <a:pt x="59" y="76"/>
                      </a:lnTo>
                      <a:lnTo>
                        <a:pt x="78" y="78"/>
                      </a:lnTo>
                      <a:lnTo>
                        <a:pt x="97" y="79"/>
                      </a:lnTo>
                      <a:lnTo>
                        <a:pt x="117" y="78"/>
                      </a:lnTo>
                      <a:lnTo>
                        <a:pt x="136" y="76"/>
                      </a:lnTo>
                      <a:lnTo>
                        <a:pt x="153" y="72"/>
                      </a:lnTo>
                      <a:lnTo>
                        <a:pt x="167" y="68"/>
                      </a:lnTo>
                      <a:lnTo>
                        <a:pt x="178" y="61"/>
                      </a:lnTo>
                      <a:lnTo>
                        <a:pt x="187" y="54"/>
                      </a:lnTo>
                      <a:lnTo>
                        <a:pt x="193" y="47"/>
                      </a:lnTo>
                      <a:lnTo>
                        <a:pt x="195" y="39"/>
                      </a:lnTo>
                      <a:lnTo>
                        <a:pt x="193" y="31"/>
                      </a:lnTo>
                      <a:lnTo>
                        <a:pt x="187" y="24"/>
                      </a:lnTo>
                      <a:lnTo>
                        <a:pt x="178" y="17"/>
                      </a:lnTo>
                      <a:lnTo>
                        <a:pt x="167" y="11"/>
                      </a:lnTo>
                      <a:lnTo>
                        <a:pt x="153" y="7"/>
                      </a:lnTo>
                      <a:lnTo>
                        <a:pt x="136" y="3"/>
                      </a:lnTo>
                      <a:lnTo>
                        <a:pt x="117" y="1"/>
                      </a:lnTo>
                      <a:lnTo>
                        <a:pt x="97" y="0"/>
                      </a:lnTo>
                      <a:close/>
                    </a:path>
                  </a:pathLst>
                </a:custGeom>
                <a:solidFill>
                  <a:srgbClr val="308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8680" name="Rectangle 60">
              <a:extLst>
                <a:ext uri="{FF2B5EF4-FFF2-40B4-BE49-F238E27FC236}">
                  <a16:creationId xmlns:a16="http://schemas.microsoft.com/office/drawing/2014/main" id="{5F9FD77A-20EB-4F26-8908-2F2A0F1D1178}"/>
                </a:ext>
              </a:extLst>
            </p:cNvPr>
            <p:cNvSpPr>
              <a:spLocks noChangeArrowheads="1"/>
            </p:cNvSpPr>
            <p:nvPr/>
          </p:nvSpPr>
          <p:spPr bwMode="auto">
            <a:xfrm>
              <a:off x="4080" y="4196"/>
              <a:ext cx="384"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dissolve">
                                      <p:cBhvr>
                                        <p:cTn id="7" dur="500"/>
                                        <p:tgtEl>
                                          <p:spTgt spid="134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wipe(left)">
                                      <p:cBhvr>
                                        <p:cTn id="12" dur="500"/>
                                        <p:tgtEl>
                                          <p:spTgt spid="134147">
                                            <p:txEl>
                                              <p:pRg st="0" end="0"/>
                                            </p:txEl>
                                          </p:spTgt>
                                        </p:tgtEl>
                                      </p:cBhvr>
                                    </p:animEffect>
                                  </p:childTnLst>
                                  <p:subTnLst>
                                    <p:animClr clrSpc="rgb" dir="cw">
                                      <p:cBhvr override="childStyle">
                                        <p:cTn dur="1" fill="hold" display="0" masterRel="nextClick" afterEffect="1"/>
                                        <p:tgtEl>
                                          <p:spTgt spid="134147">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61">
            <a:extLst>
              <a:ext uri="{FF2B5EF4-FFF2-40B4-BE49-F238E27FC236}">
                <a16:creationId xmlns:a16="http://schemas.microsoft.com/office/drawing/2014/main" id="{DBEC2709-837A-4966-B4A3-AE13A94C5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981075"/>
            <a:ext cx="3001962"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4" name="Rectangle 2">
            <a:extLst>
              <a:ext uri="{FF2B5EF4-FFF2-40B4-BE49-F238E27FC236}">
                <a16:creationId xmlns:a16="http://schemas.microsoft.com/office/drawing/2014/main" id="{30CEE5B3-BE29-42F3-BCC0-5CE18C8D6D88}"/>
              </a:ext>
            </a:extLst>
          </p:cNvPr>
          <p:cNvSpPr>
            <a:spLocks noGrp="1" noChangeArrowheads="1"/>
          </p:cNvSpPr>
          <p:nvPr>
            <p:ph type="title"/>
          </p:nvPr>
        </p:nvSpPr>
        <p:spPr>
          <a:xfrm>
            <a:off x="304800" y="228600"/>
            <a:ext cx="8458200" cy="5334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Origin of Organic Molecules</a:t>
            </a:r>
          </a:p>
        </p:txBody>
      </p:sp>
      <p:sp>
        <p:nvSpPr>
          <p:cNvPr id="136195" name="Rectangle 3">
            <a:extLst>
              <a:ext uri="{FF2B5EF4-FFF2-40B4-BE49-F238E27FC236}">
                <a16:creationId xmlns:a16="http://schemas.microsoft.com/office/drawing/2014/main" id="{8C318239-17EC-4118-90A2-2D4F6CD13B6C}"/>
              </a:ext>
            </a:extLst>
          </p:cNvPr>
          <p:cNvSpPr>
            <a:spLocks noGrp="1" noChangeArrowheads="1"/>
          </p:cNvSpPr>
          <p:nvPr>
            <p:ph type="body" idx="1"/>
          </p:nvPr>
        </p:nvSpPr>
        <p:spPr>
          <a:xfrm>
            <a:off x="323850" y="1125538"/>
            <a:ext cx="5614988" cy="1439862"/>
          </a:xfrm>
          <a:solidFill>
            <a:srgbClr val="FF9933"/>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nSpc>
                <a:spcPct val="80000"/>
              </a:lnSpc>
              <a:spcBef>
                <a:spcPct val="5000"/>
              </a:spcBef>
            </a:pPr>
            <a:r>
              <a:rPr lang="en-US" altLang="en-US" sz="2800" b="1">
                <a:solidFill>
                  <a:srgbClr val="CCFF66"/>
                </a:solidFill>
                <a:latin typeface="Arial" panose="020B0604020202020204" pitchFamily="34" charset="0"/>
              </a:rPr>
              <a:t>PLANTS</a:t>
            </a:r>
            <a:r>
              <a:rPr lang="en-US" altLang="en-US" sz="2800">
                <a:solidFill>
                  <a:srgbClr val="000066"/>
                </a:solidFill>
                <a:latin typeface="Arial" panose="020B0604020202020204" pitchFamily="34" charset="0"/>
              </a:rPr>
              <a:t> take carbon dioxide from the atmosphere to produce most of the chemicals and molecules that comprise life:</a:t>
            </a:r>
          </a:p>
        </p:txBody>
      </p:sp>
      <p:sp>
        <p:nvSpPr>
          <p:cNvPr id="30725" name="Freeform 4">
            <a:extLst>
              <a:ext uri="{FF2B5EF4-FFF2-40B4-BE49-F238E27FC236}">
                <a16:creationId xmlns:a16="http://schemas.microsoft.com/office/drawing/2014/main" id="{A2C8300D-238B-48AC-8D82-05741B0A04C1}"/>
              </a:ext>
            </a:extLst>
          </p:cNvPr>
          <p:cNvSpPr>
            <a:spLocks/>
          </p:cNvSpPr>
          <p:nvPr/>
        </p:nvSpPr>
        <p:spPr bwMode="auto">
          <a:xfrm>
            <a:off x="6040438" y="27606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6" name="Freeform 5">
            <a:extLst>
              <a:ext uri="{FF2B5EF4-FFF2-40B4-BE49-F238E27FC236}">
                <a16:creationId xmlns:a16="http://schemas.microsoft.com/office/drawing/2014/main" id="{C1894191-29F7-4A4A-B039-2675B751884C}"/>
              </a:ext>
            </a:extLst>
          </p:cNvPr>
          <p:cNvSpPr>
            <a:spLocks/>
          </p:cNvSpPr>
          <p:nvPr/>
        </p:nvSpPr>
        <p:spPr bwMode="auto">
          <a:xfrm>
            <a:off x="9374188" y="66468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6254" name="Picture 62">
            <a:extLst>
              <a:ext uri="{FF2B5EF4-FFF2-40B4-BE49-F238E27FC236}">
                <a16:creationId xmlns:a16="http://schemas.microsoft.com/office/drawing/2014/main" id="{73C39672-4632-450D-ACE2-64E148143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708275"/>
            <a:ext cx="4391025"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255" name="Rectangle 63">
            <a:extLst>
              <a:ext uri="{FF2B5EF4-FFF2-40B4-BE49-F238E27FC236}">
                <a16:creationId xmlns:a16="http://schemas.microsoft.com/office/drawing/2014/main" id="{7E24B304-1C11-4975-9836-0D4597E6CBE6}"/>
              </a:ext>
            </a:extLst>
          </p:cNvPr>
          <p:cNvSpPr>
            <a:spLocks noChangeArrowheads="1"/>
          </p:cNvSpPr>
          <p:nvPr/>
        </p:nvSpPr>
        <p:spPr bwMode="auto">
          <a:xfrm>
            <a:off x="3493516" y="5229200"/>
            <a:ext cx="5614988" cy="1223962"/>
          </a:xfrm>
          <a:prstGeom prst="rect">
            <a:avLst/>
          </a:prstGeom>
          <a:solidFill>
            <a:srgbClr val="FFC000"/>
          </a:solid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5000"/>
              </a:spcBef>
              <a:buFontTx/>
              <a:buNone/>
            </a:pPr>
            <a:r>
              <a:rPr lang="en-US" altLang="en-US" sz="2800" b="1" dirty="0">
                <a:solidFill>
                  <a:srgbClr val="CC0000"/>
                </a:solidFill>
                <a:latin typeface="Arial" panose="020B0604020202020204" pitchFamily="34" charset="0"/>
              </a:rPr>
              <a:t>	carbohydrates, </a:t>
            </a:r>
            <a:r>
              <a:rPr lang="en-US" altLang="en-US" sz="2800" b="1" dirty="0">
                <a:solidFill>
                  <a:srgbClr val="0000CC"/>
                </a:solidFill>
                <a:latin typeface="Arial" panose="020B0604020202020204" pitchFamily="34" charset="0"/>
              </a:rPr>
              <a:t>proteins</a:t>
            </a:r>
            <a:r>
              <a:rPr lang="en-US" altLang="en-US" sz="2800" b="1" dirty="0">
                <a:solidFill>
                  <a:srgbClr val="CC0000"/>
                </a:solidFill>
                <a:latin typeface="Arial" panose="020B0604020202020204" pitchFamily="34" charset="0"/>
              </a:rPr>
              <a:t>, </a:t>
            </a:r>
            <a:r>
              <a:rPr lang="en-US" altLang="en-US" sz="2800" b="1" dirty="0">
                <a:solidFill>
                  <a:srgbClr val="008000"/>
                </a:solidFill>
                <a:latin typeface="Arial" panose="020B0604020202020204" pitchFamily="34" charset="0"/>
              </a:rPr>
              <a:t>fats</a:t>
            </a:r>
            <a:r>
              <a:rPr lang="en-US" altLang="en-US" sz="2800" b="1" dirty="0">
                <a:solidFill>
                  <a:srgbClr val="CC0000"/>
                </a:solidFill>
                <a:latin typeface="Arial" panose="020B0604020202020204" pitchFamily="34" charset="0"/>
              </a:rPr>
              <a:t>, </a:t>
            </a:r>
            <a:r>
              <a:rPr lang="en-US" altLang="en-US" sz="2800" b="1" dirty="0">
                <a:solidFill>
                  <a:srgbClr val="0000CC"/>
                </a:solidFill>
                <a:latin typeface="Arial" panose="020B0604020202020204" pitchFamily="34" charset="0"/>
              </a:rPr>
              <a:t>oils</a:t>
            </a:r>
            <a:r>
              <a:rPr lang="en-US" altLang="en-US" sz="2800" b="1" dirty="0">
                <a:solidFill>
                  <a:srgbClr val="CC0000"/>
                </a:solidFill>
                <a:latin typeface="Arial" panose="020B0604020202020204" pitchFamily="34" charset="0"/>
              </a:rPr>
              <a:t>, </a:t>
            </a:r>
            <a:r>
              <a:rPr lang="en-US" altLang="en-US" sz="2800" b="1" dirty="0">
                <a:solidFill>
                  <a:srgbClr val="008000"/>
                </a:solidFill>
                <a:latin typeface="Arial" panose="020B0604020202020204" pitchFamily="34" charset="0"/>
              </a:rPr>
              <a:t>nucleic acids</a:t>
            </a:r>
            <a:r>
              <a:rPr lang="en-US" altLang="en-US" sz="2800" b="1" dirty="0">
                <a:solidFill>
                  <a:srgbClr val="CC0000"/>
                </a:solidFill>
                <a:latin typeface="Arial" panose="020B0604020202020204" pitchFamily="34" charset="0"/>
              </a:rPr>
              <a:t>, fatty acids, </a:t>
            </a:r>
            <a:r>
              <a:rPr lang="en-US" altLang="en-US" sz="2800" b="1" dirty="0">
                <a:solidFill>
                  <a:srgbClr val="0000CC"/>
                </a:solidFill>
                <a:latin typeface="Arial" panose="020B0604020202020204" pitchFamily="34" charset="0"/>
              </a:rPr>
              <a:t>vitamins</a:t>
            </a:r>
            <a:endParaRPr lang="en-US" altLang="en-US" sz="2800" dirty="0">
              <a:solidFill>
                <a:srgbClr val="0000CC"/>
              </a:solidFill>
              <a:latin typeface="Arial" panose="020B0604020202020204" pitchFamily="34" charset="0"/>
            </a:endParaRPr>
          </a:p>
        </p:txBody>
      </p:sp>
      <p:sp>
        <p:nvSpPr>
          <p:cNvPr id="136256" name="Rectangle 64">
            <a:extLst>
              <a:ext uri="{FF2B5EF4-FFF2-40B4-BE49-F238E27FC236}">
                <a16:creationId xmlns:a16="http://schemas.microsoft.com/office/drawing/2014/main" id="{042EB209-5E4E-4BB5-AC3E-7F7049C7BC30}"/>
              </a:ext>
            </a:extLst>
          </p:cNvPr>
          <p:cNvSpPr>
            <a:spLocks noChangeArrowheads="1"/>
          </p:cNvSpPr>
          <p:nvPr/>
        </p:nvSpPr>
        <p:spPr bwMode="auto">
          <a:xfrm>
            <a:off x="3779838" y="2852738"/>
            <a:ext cx="20161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5000"/>
              </a:spcBef>
              <a:buFontTx/>
              <a:buNone/>
            </a:pPr>
            <a:r>
              <a:rPr lang="en-US" altLang="en-US" sz="2400">
                <a:solidFill>
                  <a:srgbClr val="000099"/>
                </a:solidFill>
                <a:latin typeface="Arial" panose="020B0604020202020204" pitchFamily="34" charset="0"/>
              </a:rPr>
              <a:t>Carbon gets “fixed”</a:t>
            </a:r>
          </a:p>
        </p:txBody>
      </p:sp>
      <p:sp>
        <p:nvSpPr>
          <p:cNvPr id="136257" name="Rectangle 65">
            <a:extLst>
              <a:ext uri="{FF2B5EF4-FFF2-40B4-BE49-F238E27FC236}">
                <a16:creationId xmlns:a16="http://schemas.microsoft.com/office/drawing/2014/main" id="{EBD0CF4B-0868-4CA7-A4B6-E2C2E5418CDE}"/>
              </a:ext>
            </a:extLst>
          </p:cNvPr>
          <p:cNvSpPr>
            <a:spLocks noChangeArrowheads="1"/>
          </p:cNvSpPr>
          <p:nvPr/>
        </p:nvSpPr>
        <p:spPr bwMode="auto">
          <a:xfrm>
            <a:off x="3995738" y="4076700"/>
            <a:ext cx="208915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5000"/>
              </a:spcBef>
              <a:buFontTx/>
              <a:buNone/>
            </a:pPr>
            <a:r>
              <a:rPr lang="en-US" altLang="en-US" sz="2400">
                <a:solidFill>
                  <a:srgbClr val="000099"/>
                </a:solidFill>
                <a:latin typeface="Arial" panose="020B0604020202020204" pitchFamily="34" charset="0"/>
              </a:rPr>
              <a:t>	into molecules to produce: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wipe(left)">
                                      <p:cBhvr>
                                        <p:cTn id="7" dur="500"/>
                                        <p:tgtEl>
                                          <p:spTgt spid="136195">
                                            <p:txEl>
                                              <p:pRg st="0" end="0"/>
                                            </p:txEl>
                                          </p:spTgt>
                                        </p:tgtEl>
                                      </p:cBhvr>
                                    </p:animEffect>
                                  </p:childTnLst>
                                  <p:subTnLst>
                                    <p:animClr clrSpc="rgb" dir="cw">
                                      <p:cBhvr override="childStyle">
                                        <p:cTn dur="1" fill="hold" display="0" masterRel="nextClick" afterEffect="1"/>
                                        <p:tgtEl>
                                          <p:spTgt spid="136195">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256">
                                            <p:txEl>
                                              <p:pRg st="0" end="0"/>
                                            </p:txEl>
                                          </p:spTgt>
                                        </p:tgtEl>
                                        <p:attrNameLst>
                                          <p:attrName>style.visibility</p:attrName>
                                        </p:attrNameLst>
                                      </p:cBhvr>
                                      <p:to>
                                        <p:strVal val="visible"/>
                                      </p:to>
                                    </p:set>
                                    <p:animEffect transition="in" filter="wipe(left)">
                                      <p:cBhvr>
                                        <p:cTn id="12" dur="500"/>
                                        <p:tgtEl>
                                          <p:spTgt spid="136256">
                                            <p:txEl>
                                              <p:pRg st="0" end="0"/>
                                            </p:txEl>
                                          </p:spTgt>
                                        </p:tgtEl>
                                      </p:cBhvr>
                                    </p:animEffect>
                                  </p:childTnLst>
                                  <p:subTnLst>
                                    <p:animClr clrSpc="rgb" dir="cw">
                                      <p:cBhvr override="childStyle">
                                        <p:cTn dur="1" fill="hold" display="0" masterRel="nextClick" afterEffect="1"/>
                                        <p:tgtEl>
                                          <p:spTgt spid="136256">
                                            <p:txEl>
                                              <p:pRg st="0" end="0"/>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257">
                                            <p:txEl>
                                              <p:pRg st="0" end="0"/>
                                            </p:txEl>
                                          </p:spTgt>
                                        </p:tgtEl>
                                        <p:attrNameLst>
                                          <p:attrName>style.visibility</p:attrName>
                                        </p:attrNameLst>
                                      </p:cBhvr>
                                      <p:to>
                                        <p:strVal val="visible"/>
                                      </p:to>
                                    </p:set>
                                    <p:animEffect transition="in" filter="wipe(left)">
                                      <p:cBhvr>
                                        <p:cTn id="17" dur="500"/>
                                        <p:tgtEl>
                                          <p:spTgt spid="136257">
                                            <p:txEl>
                                              <p:pRg st="0" end="0"/>
                                            </p:txEl>
                                          </p:spTgt>
                                        </p:tgtEl>
                                      </p:cBhvr>
                                    </p:animEffect>
                                  </p:childTnLst>
                                  <p:subTnLst>
                                    <p:animClr clrSpc="rgb" dir="cw">
                                      <p:cBhvr override="childStyle">
                                        <p:cTn dur="1" fill="hold" display="0" masterRel="nextClick" afterEffect="1"/>
                                        <p:tgtEl>
                                          <p:spTgt spid="136257">
                                            <p:txEl>
                                              <p:pRg st="0" end="0"/>
                                            </p:txEl>
                                          </p:spTgt>
                                        </p:tgtEl>
                                        <p:attrNameLst>
                                          <p:attrName>ppt_c</p:attrName>
                                        </p:attrNameLst>
                                      </p:cBhvr>
                                      <p:to>
                                        <a:schemeClr val="tx1"/>
                                      </p:to>
                                    </p:animClr>
                                  </p:subTnLst>
                                </p:cTn>
                              </p:par>
                              <p:par>
                                <p:cTn id="18" presetID="53" presetClass="entr" presetSubtype="0" fill="hold" nodeType="withEffect">
                                  <p:stCondLst>
                                    <p:cond delay="0"/>
                                  </p:stCondLst>
                                  <p:childTnLst>
                                    <p:set>
                                      <p:cBhvr>
                                        <p:cTn id="19" dur="1" fill="hold">
                                          <p:stCondLst>
                                            <p:cond delay="0"/>
                                          </p:stCondLst>
                                        </p:cTn>
                                        <p:tgtEl>
                                          <p:spTgt spid="136254"/>
                                        </p:tgtEl>
                                        <p:attrNameLst>
                                          <p:attrName>style.visibility</p:attrName>
                                        </p:attrNameLst>
                                      </p:cBhvr>
                                      <p:to>
                                        <p:strVal val="visible"/>
                                      </p:to>
                                    </p:set>
                                    <p:anim calcmode="lin" valueType="num">
                                      <p:cBhvr>
                                        <p:cTn id="20" dur="500" fill="hold"/>
                                        <p:tgtEl>
                                          <p:spTgt spid="136254"/>
                                        </p:tgtEl>
                                        <p:attrNameLst>
                                          <p:attrName>ppt_w</p:attrName>
                                        </p:attrNameLst>
                                      </p:cBhvr>
                                      <p:tavLst>
                                        <p:tav tm="0">
                                          <p:val>
                                            <p:fltVal val="0"/>
                                          </p:val>
                                        </p:tav>
                                        <p:tav tm="100000">
                                          <p:val>
                                            <p:strVal val="#ppt_w"/>
                                          </p:val>
                                        </p:tav>
                                      </p:tavLst>
                                    </p:anim>
                                    <p:anim calcmode="lin" valueType="num">
                                      <p:cBhvr>
                                        <p:cTn id="21" dur="500" fill="hold"/>
                                        <p:tgtEl>
                                          <p:spTgt spid="136254"/>
                                        </p:tgtEl>
                                        <p:attrNameLst>
                                          <p:attrName>ppt_h</p:attrName>
                                        </p:attrNameLst>
                                      </p:cBhvr>
                                      <p:tavLst>
                                        <p:tav tm="0">
                                          <p:val>
                                            <p:fltVal val="0"/>
                                          </p:val>
                                        </p:tav>
                                        <p:tav tm="100000">
                                          <p:val>
                                            <p:strVal val="#ppt_h"/>
                                          </p:val>
                                        </p:tav>
                                      </p:tavLst>
                                    </p:anim>
                                    <p:animEffect transition="in" filter="fade">
                                      <p:cBhvr>
                                        <p:cTn id="22" dur="500"/>
                                        <p:tgtEl>
                                          <p:spTgt spid="1362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255">
                                            <p:txEl>
                                              <p:pRg st="0" end="0"/>
                                            </p:txEl>
                                          </p:spTgt>
                                        </p:tgtEl>
                                        <p:attrNameLst>
                                          <p:attrName>style.visibility</p:attrName>
                                        </p:attrNameLst>
                                      </p:cBhvr>
                                      <p:to>
                                        <p:strVal val="visible"/>
                                      </p:to>
                                    </p:set>
                                    <p:animEffect transition="in" filter="wipe(left)">
                                      <p:cBhvr>
                                        <p:cTn id="27" dur="500"/>
                                        <p:tgtEl>
                                          <p:spTgt spid="136255">
                                            <p:txEl>
                                              <p:pRg st="0" end="0"/>
                                            </p:txEl>
                                          </p:spTgt>
                                        </p:tgtEl>
                                      </p:cBhvr>
                                    </p:animEffect>
                                  </p:childTnLst>
                                  <p:subTnLst>
                                    <p:animClr clrSpc="rgb" dir="cw">
                                      <p:cBhvr override="childStyle">
                                        <p:cTn dur="1" fill="hold" display="0" masterRel="nextClick" afterEffect="1"/>
                                        <p:tgtEl>
                                          <p:spTgt spid="136255">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P spid="136255" grpId="0" build="p" autoUpdateAnimBg="0"/>
      <p:bldP spid="136256" grpId="0" build="p" autoUpdateAnimBg="0"/>
      <p:bldP spid="13625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27164C4-C399-40B9-8B53-B538660C98A9}"/>
              </a:ext>
            </a:extLst>
          </p:cNvPr>
          <p:cNvSpPr>
            <a:spLocks noGrp="1" noChangeArrowheads="1"/>
          </p:cNvSpPr>
          <p:nvPr>
            <p:ph type="title"/>
          </p:nvPr>
        </p:nvSpPr>
        <p:spPr>
          <a:xfrm>
            <a:off x="304800" y="228600"/>
            <a:ext cx="8458200" cy="5334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Origin of Organic Molecules</a:t>
            </a:r>
          </a:p>
        </p:txBody>
      </p:sp>
      <p:sp>
        <p:nvSpPr>
          <p:cNvPr id="128003" name="Rectangle 3">
            <a:extLst>
              <a:ext uri="{FF2B5EF4-FFF2-40B4-BE49-F238E27FC236}">
                <a16:creationId xmlns:a16="http://schemas.microsoft.com/office/drawing/2014/main" id="{AFFDCD79-02EB-409A-B9C0-71973C099C39}"/>
              </a:ext>
            </a:extLst>
          </p:cNvPr>
          <p:cNvSpPr>
            <a:spLocks noGrp="1" noChangeArrowheads="1"/>
          </p:cNvSpPr>
          <p:nvPr>
            <p:ph type="body" idx="1"/>
          </p:nvPr>
        </p:nvSpPr>
        <p:spPr>
          <a:xfrm>
            <a:off x="3419475" y="1557338"/>
            <a:ext cx="5438775" cy="1798637"/>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nSpc>
                <a:spcPct val="90000"/>
              </a:lnSpc>
              <a:spcBef>
                <a:spcPct val="5000"/>
              </a:spcBef>
            </a:pPr>
            <a:r>
              <a:rPr lang="en-US" altLang="en-US" sz="2800" b="1" dirty="0">
                <a:latin typeface="Arial" panose="020B0604020202020204" pitchFamily="34" charset="0"/>
              </a:rPr>
              <a:t>Animals</a:t>
            </a:r>
            <a:r>
              <a:rPr lang="en-US" altLang="en-US" sz="2800" b="1" dirty="0">
                <a:solidFill>
                  <a:srgbClr val="CC0000"/>
                </a:solidFill>
                <a:latin typeface="Arial" panose="020B0604020202020204" pitchFamily="34" charset="0"/>
              </a:rPr>
              <a:t> are composed of organic molecules (</a:t>
            </a:r>
            <a:r>
              <a:rPr lang="en-US" altLang="en-US" sz="2800" b="1" dirty="0">
                <a:solidFill>
                  <a:schemeClr val="accent1"/>
                </a:solidFill>
                <a:latin typeface="Arial" panose="020B0604020202020204" pitchFamily="34" charset="0"/>
              </a:rPr>
              <a:t>carbon based life forms</a:t>
            </a:r>
            <a:r>
              <a:rPr lang="en-US" altLang="en-US" sz="2800" b="1" dirty="0">
                <a:solidFill>
                  <a:srgbClr val="CC0000"/>
                </a:solidFill>
                <a:latin typeface="Arial" panose="020B0604020202020204" pitchFamily="34" charset="0"/>
              </a:rPr>
              <a:t>)</a:t>
            </a:r>
            <a:r>
              <a:rPr lang="en-US" altLang="en-US" sz="2800" dirty="0">
                <a:solidFill>
                  <a:srgbClr val="000099"/>
                </a:solidFill>
                <a:latin typeface="Arial" panose="020B0604020202020204" pitchFamily="34" charset="0"/>
              </a:rPr>
              <a:t> </a:t>
            </a:r>
            <a:r>
              <a:rPr lang="en-US" altLang="en-US" sz="2800" b="1" dirty="0">
                <a:solidFill>
                  <a:srgbClr val="000099"/>
                </a:solidFill>
                <a:latin typeface="Arial" panose="020B0604020202020204" pitchFamily="34" charset="0"/>
              </a:rPr>
              <a:t>… mainly proteins.</a:t>
            </a:r>
            <a:endParaRPr lang="en-US" altLang="en-US" sz="2800" b="1" dirty="0">
              <a:solidFill>
                <a:srgbClr val="CC0000"/>
              </a:solidFill>
              <a:latin typeface="Arial" panose="020B0604020202020204" pitchFamily="34" charset="0"/>
            </a:endParaRPr>
          </a:p>
        </p:txBody>
      </p:sp>
      <p:sp>
        <p:nvSpPr>
          <p:cNvPr id="32772" name="Freeform 4">
            <a:extLst>
              <a:ext uri="{FF2B5EF4-FFF2-40B4-BE49-F238E27FC236}">
                <a16:creationId xmlns:a16="http://schemas.microsoft.com/office/drawing/2014/main" id="{1AD6158C-1426-463E-835E-D9E9B94EF7CC}"/>
              </a:ext>
            </a:extLst>
          </p:cNvPr>
          <p:cNvSpPr>
            <a:spLocks/>
          </p:cNvSpPr>
          <p:nvPr/>
        </p:nvSpPr>
        <p:spPr bwMode="auto">
          <a:xfrm>
            <a:off x="6040438" y="27606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3" name="Freeform 5">
            <a:extLst>
              <a:ext uri="{FF2B5EF4-FFF2-40B4-BE49-F238E27FC236}">
                <a16:creationId xmlns:a16="http://schemas.microsoft.com/office/drawing/2014/main" id="{E9CE20DC-27E0-4C21-B87F-7481DD852CE2}"/>
              </a:ext>
            </a:extLst>
          </p:cNvPr>
          <p:cNvSpPr>
            <a:spLocks/>
          </p:cNvSpPr>
          <p:nvPr/>
        </p:nvSpPr>
        <p:spPr bwMode="auto">
          <a:xfrm>
            <a:off x="9374188" y="66468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8116" name="Group 116">
            <a:extLst>
              <a:ext uri="{FF2B5EF4-FFF2-40B4-BE49-F238E27FC236}">
                <a16:creationId xmlns:a16="http://schemas.microsoft.com/office/drawing/2014/main" id="{B927AAE7-C012-49EE-9A98-E207C7318CFE}"/>
              </a:ext>
            </a:extLst>
          </p:cNvPr>
          <p:cNvGrpSpPr>
            <a:grpSpLocks/>
          </p:cNvGrpSpPr>
          <p:nvPr/>
        </p:nvGrpSpPr>
        <p:grpSpPr bwMode="auto">
          <a:xfrm>
            <a:off x="539750" y="1341438"/>
            <a:ext cx="2590800" cy="3124200"/>
            <a:chOff x="1776" y="528"/>
            <a:chExt cx="2112" cy="2556"/>
          </a:xfrm>
        </p:grpSpPr>
        <p:pic>
          <p:nvPicPr>
            <p:cNvPr id="32777" name="Picture 117">
              <a:extLst>
                <a:ext uri="{FF2B5EF4-FFF2-40B4-BE49-F238E27FC236}">
                  <a16:creationId xmlns:a16="http://schemas.microsoft.com/office/drawing/2014/main" id="{544387C4-B9D4-421B-B8F9-D3AB0F63E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528"/>
              <a:ext cx="2104"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Freeform 118">
              <a:extLst>
                <a:ext uri="{FF2B5EF4-FFF2-40B4-BE49-F238E27FC236}">
                  <a16:creationId xmlns:a16="http://schemas.microsoft.com/office/drawing/2014/main" id="{B2483B9B-86B5-4EBB-B8E3-D4BEC66461B9}"/>
                </a:ext>
              </a:extLst>
            </p:cNvPr>
            <p:cNvSpPr>
              <a:spLocks/>
            </p:cNvSpPr>
            <p:nvPr/>
          </p:nvSpPr>
          <p:spPr bwMode="auto">
            <a:xfrm>
              <a:off x="3255" y="1968"/>
              <a:ext cx="633" cy="1014"/>
            </a:xfrm>
            <a:custGeom>
              <a:avLst/>
              <a:gdLst>
                <a:gd name="T0" fmla="*/ 0 w 633"/>
                <a:gd name="T1" fmla="*/ 717 h 1014"/>
                <a:gd name="T2" fmla="*/ 48 w 633"/>
                <a:gd name="T3" fmla="*/ 951 h 1014"/>
                <a:gd name="T4" fmla="*/ 291 w 633"/>
                <a:gd name="T5" fmla="*/ 1014 h 1014"/>
                <a:gd name="T6" fmla="*/ 633 w 633"/>
                <a:gd name="T7" fmla="*/ 624 h 1014"/>
                <a:gd name="T8" fmla="*/ 633 w 633"/>
                <a:gd name="T9" fmla="*/ 192 h 1014"/>
                <a:gd name="T10" fmla="*/ 249 w 633"/>
                <a:gd name="T11" fmla="*/ 0 h 1014"/>
                <a:gd name="T12" fmla="*/ 9 w 633"/>
                <a:gd name="T13" fmla="*/ 240 h 1014"/>
                <a:gd name="T14" fmla="*/ 0 w 633"/>
                <a:gd name="T15" fmla="*/ 717 h 10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 h="1014">
                  <a:moveTo>
                    <a:pt x="0" y="717"/>
                  </a:moveTo>
                  <a:lnTo>
                    <a:pt x="48" y="951"/>
                  </a:lnTo>
                  <a:lnTo>
                    <a:pt x="291" y="1014"/>
                  </a:lnTo>
                  <a:lnTo>
                    <a:pt x="633" y="624"/>
                  </a:lnTo>
                  <a:lnTo>
                    <a:pt x="633" y="192"/>
                  </a:lnTo>
                  <a:lnTo>
                    <a:pt x="249" y="0"/>
                  </a:lnTo>
                  <a:lnTo>
                    <a:pt x="9" y="240"/>
                  </a:lnTo>
                  <a:lnTo>
                    <a:pt x="0" y="71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28119" name="Picture 119">
            <a:extLst>
              <a:ext uri="{FF2B5EF4-FFF2-40B4-BE49-F238E27FC236}">
                <a16:creationId xmlns:a16="http://schemas.microsoft.com/office/drawing/2014/main" id="{1F430354-476D-4E90-BF49-8FE6EDA33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97200"/>
            <a:ext cx="203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20" name="Picture 120">
            <a:extLst>
              <a:ext uri="{FF2B5EF4-FFF2-40B4-BE49-F238E27FC236}">
                <a16:creationId xmlns:a16="http://schemas.microsoft.com/office/drawing/2014/main" id="{80364E9A-A536-42A5-A3D5-ED7D67910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860800"/>
            <a:ext cx="1905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wipe(up)">
                                      <p:cBhvr>
                                        <p:cTn id="7" dur="2000"/>
                                        <p:tgtEl>
                                          <p:spTgt spid="128003">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8116"/>
                                        </p:tgtEl>
                                        <p:attrNameLst>
                                          <p:attrName>style.visibility</p:attrName>
                                        </p:attrNameLst>
                                      </p:cBhvr>
                                      <p:to>
                                        <p:strVal val="visible"/>
                                      </p:to>
                                    </p:set>
                                    <p:animEffect transition="in" filter="fade">
                                      <p:cBhvr>
                                        <p:cTn id="12" dur="500"/>
                                        <p:tgtEl>
                                          <p:spTgt spid="128116"/>
                                        </p:tgtEl>
                                      </p:cBhvr>
                                    </p:animEffect>
                                  </p:childTnLst>
                                </p:cTn>
                              </p:par>
                              <p:par>
                                <p:cTn id="13" presetID="10" presetClass="entr" presetSubtype="0" fill="hold" nodeType="withEffect">
                                  <p:stCondLst>
                                    <p:cond delay="0"/>
                                  </p:stCondLst>
                                  <p:childTnLst>
                                    <p:set>
                                      <p:cBhvr>
                                        <p:cTn id="14" dur="1" fill="hold">
                                          <p:stCondLst>
                                            <p:cond delay="0"/>
                                          </p:stCondLst>
                                        </p:cTn>
                                        <p:tgtEl>
                                          <p:spTgt spid="128120"/>
                                        </p:tgtEl>
                                        <p:attrNameLst>
                                          <p:attrName>style.visibility</p:attrName>
                                        </p:attrNameLst>
                                      </p:cBhvr>
                                      <p:to>
                                        <p:strVal val="visible"/>
                                      </p:to>
                                    </p:set>
                                    <p:animEffect transition="in" filter="fade">
                                      <p:cBhvr>
                                        <p:cTn id="15" dur="500"/>
                                        <p:tgtEl>
                                          <p:spTgt spid="128120"/>
                                        </p:tgtEl>
                                      </p:cBhvr>
                                    </p:animEffect>
                                  </p:childTnLst>
                                </p:cTn>
                              </p:par>
                              <p:par>
                                <p:cTn id="16" presetID="10" presetClass="entr" presetSubtype="0" fill="hold" nodeType="withEffect">
                                  <p:stCondLst>
                                    <p:cond delay="0"/>
                                  </p:stCondLst>
                                  <p:childTnLst>
                                    <p:set>
                                      <p:cBhvr>
                                        <p:cTn id="17" dur="1" fill="hold">
                                          <p:stCondLst>
                                            <p:cond delay="0"/>
                                          </p:stCondLst>
                                        </p:cTn>
                                        <p:tgtEl>
                                          <p:spTgt spid="128119"/>
                                        </p:tgtEl>
                                        <p:attrNameLst>
                                          <p:attrName>style.visibility</p:attrName>
                                        </p:attrNameLst>
                                      </p:cBhvr>
                                      <p:to>
                                        <p:strVal val="visible"/>
                                      </p:to>
                                    </p:set>
                                    <p:animEffect transition="in" filter="fade">
                                      <p:cBhvr>
                                        <p:cTn id="18" dur="500"/>
                                        <p:tgtEl>
                                          <p:spTgt spid="128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2350D6C-CCFF-4C0D-A5B8-B6A55D0B370B}"/>
              </a:ext>
            </a:extLst>
          </p:cNvPr>
          <p:cNvSpPr>
            <a:spLocks noGrp="1" noChangeArrowheads="1"/>
          </p:cNvSpPr>
          <p:nvPr>
            <p:ph type="title"/>
          </p:nvPr>
        </p:nvSpPr>
        <p:spPr>
          <a:xfrm>
            <a:off x="304800" y="228600"/>
            <a:ext cx="8458200" cy="5334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Origin of Organic Molecules</a:t>
            </a:r>
          </a:p>
        </p:txBody>
      </p:sp>
      <p:sp>
        <p:nvSpPr>
          <p:cNvPr id="130051" name="Rectangle 3">
            <a:extLst>
              <a:ext uri="{FF2B5EF4-FFF2-40B4-BE49-F238E27FC236}">
                <a16:creationId xmlns:a16="http://schemas.microsoft.com/office/drawing/2014/main" id="{5DBC64D3-D1A9-4A6F-A662-78995F6B8625}"/>
              </a:ext>
            </a:extLst>
          </p:cNvPr>
          <p:cNvSpPr>
            <a:spLocks noGrp="1" noChangeArrowheads="1"/>
          </p:cNvSpPr>
          <p:nvPr>
            <p:ph type="body" idx="1"/>
          </p:nvPr>
        </p:nvSpPr>
        <p:spPr>
          <a:xfrm>
            <a:off x="4643438" y="1052513"/>
            <a:ext cx="4286250" cy="5545137"/>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pPr>
            <a:r>
              <a:rPr lang="en-US" altLang="en-US" b="1">
                <a:latin typeface="Arial" panose="020B0604020202020204" pitchFamily="34" charset="0"/>
              </a:rPr>
              <a:t>Fossil Fuels</a:t>
            </a:r>
            <a:r>
              <a:rPr lang="en-US" altLang="en-US" b="1">
                <a:solidFill>
                  <a:srgbClr val="CC0000"/>
                </a:solidFill>
                <a:latin typeface="Arial" panose="020B0604020202020204" pitchFamily="34" charset="0"/>
              </a:rPr>
              <a:t> include </a:t>
            </a:r>
            <a:r>
              <a:rPr lang="en-US" altLang="en-US" b="1">
                <a:solidFill>
                  <a:srgbClr val="0000CC"/>
                </a:solidFill>
                <a:latin typeface="Arial" panose="020B0604020202020204" pitchFamily="34" charset="0"/>
              </a:rPr>
              <a:t>coal</a:t>
            </a:r>
            <a:r>
              <a:rPr lang="en-US" altLang="en-US" b="1">
                <a:solidFill>
                  <a:srgbClr val="CC0000"/>
                </a:solidFill>
                <a:latin typeface="Arial" panose="020B0604020202020204" pitchFamily="34" charset="0"/>
              </a:rPr>
              <a:t>, </a:t>
            </a:r>
            <a:r>
              <a:rPr lang="en-US" altLang="en-US" b="1">
                <a:solidFill>
                  <a:schemeClr val="accent1"/>
                </a:solidFill>
                <a:latin typeface="Arial" panose="020B0604020202020204" pitchFamily="34" charset="0"/>
              </a:rPr>
              <a:t>natural gas</a:t>
            </a:r>
            <a:r>
              <a:rPr lang="en-US" altLang="en-US" b="1">
                <a:solidFill>
                  <a:srgbClr val="CC0000"/>
                </a:solidFill>
                <a:latin typeface="Arial" panose="020B0604020202020204" pitchFamily="34" charset="0"/>
              </a:rPr>
              <a:t>, </a:t>
            </a:r>
            <a:r>
              <a:rPr lang="en-US" altLang="en-US" b="1">
                <a:solidFill>
                  <a:srgbClr val="FF6699"/>
                </a:solidFill>
                <a:latin typeface="Arial" panose="020B0604020202020204" pitchFamily="34" charset="0"/>
              </a:rPr>
              <a:t>petroleum</a:t>
            </a:r>
            <a:r>
              <a:rPr lang="en-US" altLang="en-US" b="1">
                <a:solidFill>
                  <a:srgbClr val="CC0000"/>
                </a:solidFill>
                <a:latin typeface="Arial" panose="020B0604020202020204" pitchFamily="34" charset="0"/>
              </a:rPr>
              <a:t> (oil, diesel, etc.)</a:t>
            </a:r>
          </a:p>
          <a:p>
            <a:pPr>
              <a:spcBef>
                <a:spcPct val="5000"/>
              </a:spcBef>
              <a:buFontTx/>
              <a:buNone/>
            </a:pPr>
            <a:endParaRPr lang="en-US" altLang="en-US" b="1" baseline="-25000">
              <a:solidFill>
                <a:srgbClr val="000099"/>
              </a:solidFill>
              <a:latin typeface="Arial" panose="020B0604020202020204" pitchFamily="34" charset="0"/>
            </a:endParaRPr>
          </a:p>
          <a:p>
            <a:pPr>
              <a:spcBef>
                <a:spcPct val="5000"/>
              </a:spcBef>
            </a:pPr>
            <a:r>
              <a:rPr lang="en-US" altLang="en-US" b="1">
                <a:latin typeface="Arial" panose="020B0604020202020204" pitchFamily="34" charset="0"/>
              </a:rPr>
              <a:t>Synthetic</a:t>
            </a:r>
            <a:r>
              <a:rPr lang="en-US" altLang="en-US" b="1">
                <a:solidFill>
                  <a:srgbClr val="CC0000"/>
                </a:solidFill>
                <a:latin typeface="Arial" panose="020B0604020202020204" pitchFamily="34" charset="0"/>
              </a:rPr>
              <a:t> organic molecules are derived from fossil fuels or plant material</a:t>
            </a:r>
          </a:p>
        </p:txBody>
      </p:sp>
      <p:sp>
        <p:nvSpPr>
          <p:cNvPr id="34820" name="Freeform 4">
            <a:extLst>
              <a:ext uri="{FF2B5EF4-FFF2-40B4-BE49-F238E27FC236}">
                <a16:creationId xmlns:a16="http://schemas.microsoft.com/office/drawing/2014/main" id="{29C1F120-8DC0-47EB-9D05-AB7B2E84C45B}"/>
              </a:ext>
            </a:extLst>
          </p:cNvPr>
          <p:cNvSpPr>
            <a:spLocks/>
          </p:cNvSpPr>
          <p:nvPr/>
        </p:nvSpPr>
        <p:spPr bwMode="auto">
          <a:xfrm>
            <a:off x="6040438" y="27606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1" name="Freeform 5">
            <a:extLst>
              <a:ext uri="{FF2B5EF4-FFF2-40B4-BE49-F238E27FC236}">
                <a16:creationId xmlns:a16="http://schemas.microsoft.com/office/drawing/2014/main" id="{774063FE-3AA8-4CB6-B378-22F432B6633C}"/>
              </a:ext>
            </a:extLst>
          </p:cNvPr>
          <p:cNvSpPr>
            <a:spLocks/>
          </p:cNvSpPr>
          <p:nvPr/>
        </p:nvSpPr>
        <p:spPr bwMode="auto">
          <a:xfrm>
            <a:off x="9374188" y="6646863"/>
            <a:ext cx="3175" cy="23812"/>
          </a:xfrm>
          <a:custGeom>
            <a:avLst/>
            <a:gdLst>
              <a:gd name="T0" fmla="*/ 0 w 5"/>
              <a:gd name="T1" fmla="*/ 23812 h 30"/>
              <a:gd name="T2" fmla="*/ 1905 w 5"/>
              <a:gd name="T3" fmla="*/ 11906 h 30"/>
              <a:gd name="T4" fmla="*/ 1905 w 5"/>
              <a:gd name="T5" fmla="*/ 11906 h 30"/>
              <a:gd name="T6" fmla="*/ 1905 w 5"/>
              <a:gd name="T7" fmla="*/ 11906 h 30"/>
              <a:gd name="T8" fmla="*/ 1905 w 5"/>
              <a:gd name="T9" fmla="*/ 11906 h 30"/>
              <a:gd name="T10" fmla="*/ 3175 w 5"/>
              <a:gd name="T11" fmla="*/ 0 h 30"/>
              <a:gd name="T12" fmla="*/ 0 w 5"/>
              <a:gd name="T13" fmla="*/ 23812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30">
                <a:moveTo>
                  <a:pt x="0" y="30"/>
                </a:moveTo>
                <a:lnTo>
                  <a:pt x="3" y="15"/>
                </a:lnTo>
                <a:lnTo>
                  <a:pt x="5" y="0"/>
                </a:lnTo>
                <a:lnTo>
                  <a:pt x="0" y="30"/>
                </a:lnTo>
                <a:close/>
              </a:path>
            </a:pathLst>
          </a:custGeom>
          <a:solidFill>
            <a:srgbClr val="6B9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30109" name="Picture 3" descr="Fractional Distillation - Oil">
            <a:extLst>
              <a:ext uri="{FF2B5EF4-FFF2-40B4-BE49-F238E27FC236}">
                <a16:creationId xmlns:a16="http://schemas.microsoft.com/office/drawing/2014/main" id="{59C2DCF9-736B-4E17-9290-46801B4983E8}"/>
              </a:ext>
            </a:extLst>
          </p:cNvPr>
          <p:cNvPicPr>
            <a:picLocks noChangeAspect="1" noChangeArrowheads="1"/>
          </p:cNvPicPr>
          <p:nvPr/>
        </p:nvPicPr>
        <p:blipFill>
          <a:blip r:embed="rId3">
            <a:lum bright="2000" contrast="12000"/>
            <a:extLst>
              <a:ext uri="{28A0092B-C50C-407E-A947-70E740481C1C}">
                <a14:useLocalDpi xmlns:a14="http://schemas.microsoft.com/office/drawing/2010/main" val="0"/>
              </a:ext>
            </a:extLst>
          </a:blip>
          <a:srcRect/>
          <a:stretch>
            <a:fillRect/>
          </a:stretch>
        </p:blipFill>
        <p:spPr bwMode="auto">
          <a:xfrm>
            <a:off x="363538" y="865188"/>
            <a:ext cx="42799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wipe(left)">
                                      <p:cBhvr>
                                        <p:cTn id="7" dur="500"/>
                                        <p:tgtEl>
                                          <p:spTgt spid="130051">
                                            <p:txEl>
                                              <p:pRg st="0" end="0"/>
                                            </p:txEl>
                                          </p:spTgt>
                                        </p:tgtEl>
                                      </p:cBhvr>
                                    </p:animEffect>
                                  </p:childTnLst>
                                  <p:subTnLst>
                                    <p:animClr clrSpc="rgb" dir="cw">
                                      <p:cBhvr override="childStyle">
                                        <p:cTn dur="1" fill="hold" display="0" masterRel="nextClick" afterEffect="1"/>
                                        <p:tgtEl>
                                          <p:spTgt spid="130051">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wipe(left)">
                                      <p:cBhvr>
                                        <p:cTn id="12" dur="500"/>
                                        <p:tgtEl>
                                          <p:spTgt spid="130051">
                                            <p:txEl>
                                              <p:pRg st="2" end="2"/>
                                            </p:txEl>
                                          </p:spTgt>
                                        </p:tgtEl>
                                      </p:cBhvr>
                                    </p:animEffect>
                                  </p:childTnLst>
                                  <p:subTnLst>
                                    <p:animClr clrSpc="rgb" dir="cw">
                                      <p:cBhvr override="childStyle">
                                        <p:cTn dur="1" fill="hold" display="0" masterRel="nextClick" afterEffect="1"/>
                                        <p:tgtEl>
                                          <p:spTgt spid="130051">
                                            <p:txEl>
                                              <p:pRg st="2" end="2"/>
                                            </p:txEl>
                                          </p:spTgt>
                                        </p:tgtEl>
                                        <p:attrNameLst>
                                          <p:attrName>ppt_c</p:attrName>
                                        </p:attrNameLst>
                                      </p:cBhvr>
                                      <p:to>
                                        <a:schemeClr val="tx1"/>
                                      </p:to>
                                    </p:animClr>
                                  </p:subTnLst>
                                </p:cTn>
                              </p:par>
                              <p:par>
                                <p:cTn id="13" presetID="16" presetClass="entr" presetSubtype="42" fill="hold" nodeType="withEffect">
                                  <p:stCondLst>
                                    <p:cond delay="0"/>
                                  </p:stCondLst>
                                  <p:childTnLst>
                                    <p:set>
                                      <p:cBhvr>
                                        <p:cTn id="14" dur="1" fill="hold">
                                          <p:stCondLst>
                                            <p:cond delay="0"/>
                                          </p:stCondLst>
                                        </p:cTn>
                                        <p:tgtEl>
                                          <p:spTgt spid="130109"/>
                                        </p:tgtEl>
                                        <p:attrNameLst>
                                          <p:attrName>style.visibility</p:attrName>
                                        </p:attrNameLst>
                                      </p:cBhvr>
                                      <p:to>
                                        <p:strVal val="visible"/>
                                      </p:to>
                                    </p:set>
                                    <p:animEffect transition="in" filter="barn(outHorizontal)">
                                      <p:cBhvr>
                                        <p:cTn id="15" dur="500"/>
                                        <p:tgtEl>
                                          <p:spTgt spid="130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AFC1E39-B98B-467E-801F-FF9E13568838}"/>
              </a:ext>
            </a:extLst>
          </p:cNvPr>
          <p:cNvSpPr>
            <a:spLocks noGrp="1" noChangeArrowheads="1"/>
          </p:cNvSpPr>
          <p:nvPr>
            <p:ph type="title"/>
          </p:nvPr>
        </p:nvSpPr>
        <p:spPr/>
        <p:txBody>
          <a:bodyPr/>
          <a:lstStyle/>
          <a:p>
            <a:r>
              <a:rPr lang="en-US" altLang="en-US"/>
              <a:t>So what’s a “</a:t>
            </a:r>
            <a:r>
              <a:rPr lang="en-US" altLang="en-US" b="1">
                <a:solidFill>
                  <a:srgbClr val="CC0000"/>
                </a:solidFill>
              </a:rPr>
              <a:t>Fossil Fuel</a:t>
            </a:r>
            <a:r>
              <a:rPr lang="en-US" altLang="en-US"/>
              <a:t>?”</a:t>
            </a:r>
          </a:p>
        </p:txBody>
      </p:sp>
      <p:sp>
        <p:nvSpPr>
          <p:cNvPr id="145411" name="Rectangle 3">
            <a:extLst>
              <a:ext uri="{FF2B5EF4-FFF2-40B4-BE49-F238E27FC236}">
                <a16:creationId xmlns:a16="http://schemas.microsoft.com/office/drawing/2014/main" id="{9EF8DC15-DDCE-4F94-A0DB-E83AB1D5FCB1}"/>
              </a:ext>
            </a:extLst>
          </p:cNvPr>
          <p:cNvSpPr>
            <a:spLocks noGrp="1" noChangeArrowheads="1"/>
          </p:cNvSpPr>
          <p:nvPr>
            <p:ph type="body" idx="1"/>
          </p:nvPr>
        </p:nvSpPr>
        <p:spPr>
          <a:xfrm>
            <a:off x="755650" y="1916113"/>
            <a:ext cx="7772400" cy="1663700"/>
          </a:xfrm>
        </p:spPr>
        <p:txBody>
          <a:bodyPr/>
          <a:lstStyle/>
          <a:p>
            <a:r>
              <a:rPr lang="en-US" altLang="en-US">
                <a:solidFill>
                  <a:srgbClr val="0000CC"/>
                </a:solidFill>
              </a:rPr>
              <a:t>Plants and animals die and are buried for many years under high temperature and pressure, produces fossil fuels</a:t>
            </a:r>
            <a:r>
              <a:rPr lang="en-US" altLang="en-US"/>
              <a:t>.</a:t>
            </a:r>
          </a:p>
          <a:p>
            <a:pPr>
              <a:buFontTx/>
              <a:buNone/>
            </a:pPr>
            <a:endParaRPr lang="en-US" altLang="en-US"/>
          </a:p>
        </p:txBody>
      </p:sp>
      <p:sp>
        <p:nvSpPr>
          <p:cNvPr id="145412" name="Rectangle 4">
            <a:extLst>
              <a:ext uri="{FF2B5EF4-FFF2-40B4-BE49-F238E27FC236}">
                <a16:creationId xmlns:a16="http://schemas.microsoft.com/office/drawing/2014/main" id="{0C5014D5-97E7-4522-9CBF-FBCB95F3E9AE}"/>
              </a:ext>
            </a:extLst>
          </p:cNvPr>
          <p:cNvSpPr>
            <a:spLocks noChangeArrowheads="1"/>
          </p:cNvSpPr>
          <p:nvPr/>
        </p:nvSpPr>
        <p:spPr bwMode="auto">
          <a:xfrm>
            <a:off x="760413" y="3860800"/>
            <a:ext cx="77724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a:t>The type of fossil fuel depends on the origin of the organic (</a:t>
            </a:r>
            <a:r>
              <a:rPr lang="en-US" altLang="en-US">
                <a:solidFill>
                  <a:schemeClr val="accent1"/>
                </a:solidFill>
              </a:rPr>
              <a:t>formerly alive</a:t>
            </a:r>
            <a:r>
              <a:rPr lang="en-US" altLang="en-US"/>
              <a:t>) material and the conditions of </a:t>
            </a:r>
            <a:r>
              <a:rPr lang="en-US" altLang="en-US">
                <a:solidFill>
                  <a:srgbClr val="CC0000"/>
                </a:solidFill>
              </a:rPr>
              <a:t>temperature</a:t>
            </a:r>
            <a:r>
              <a:rPr lang="en-US" altLang="en-US"/>
              <a:t> and </a:t>
            </a:r>
            <a:r>
              <a:rPr lang="en-US" altLang="en-US">
                <a:solidFill>
                  <a:srgbClr val="CC0000"/>
                </a:solidFill>
              </a:rPr>
              <a:t>pressure</a:t>
            </a:r>
            <a:r>
              <a:rPr lang="en-US" altLang="en-US"/>
              <a:t> under which they decay.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up)">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5412"/>
                                        </p:tgtEl>
                                        <p:attrNameLst>
                                          <p:attrName>style.visibility</p:attrName>
                                        </p:attrNameLst>
                                      </p:cBhvr>
                                      <p:to>
                                        <p:strVal val="visible"/>
                                      </p:to>
                                    </p:set>
                                    <p:animEffect transition="in" filter="wipe(up)">
                                      <p:cBhvr>
                                        <p:cTn id="12"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B779625-84AE-4C95-8DA4-8DD42E6B4ADA}"/>
              </a:ext>
            </a:extLst>
          </p:cNvPr>
          <p:cNvSpPr>
            <a:spLocks noGrp="1" noChangeArrowheads="1"/>
          </p:cNvSpPr>
          <p:nvPr>
            <p:ph type="title"/>
          </p:nvPr>
        </p:nvSpPr>
        <p:spPr>
          <a:xfrm>
            <a:off x="703263" y="0"/>
            <a:ext cx="7772400" cy="836613"/>
          </a:xfrm>
        </p:spPr>
        <p:txBody>
          <a:bodyPr/>
          <a:lstStyle/>
          <a:p>
            <a:r>
              <a:rPr lang="en-US" altLang="en-US"/>
              <a:t>So what’s a “</a:t>
            </a:r>
            <a:r>
              <a:rPr lang="en-US" altLang="en-US" b="1">
                <a:solidFill>
                  <a:srgbClr val="CC0000"/>
                </a:solidFill>
              </a:rPr>
              <a:t>Fossil Fuel</a:t>
            </a:r>
            <a:r>
              <a:rPr lang="en-US" altLang="en-US"/>
              <a:t>?”</a:t>
            </a:r>
          </a:p>
        </p:txBody>
      </p:sp>
      <p:sp>
        <p:nvSpPr>
          <p:cNvPr id="145411" name="Rectangle 3">
            <a:extLst>
              <a:ext uri="{FF2B5EF4-FFF2-40B4-BE49-F238E27FC236}">
                <a16:creationId xmlns:a16="http://schemas.microsoft.com/office/drawing/2014/main" id="{97A9F1B2-E45A-447D-A993-40A40AE27915}"/>
              </a:ext>
            </a:extLst>
          </p:cNvPr>
          <p:cNvSpPr>
            <a:spLocks noGrp="1" noChangeArrowheads="1"/>
          </p:cNvSpPr>
          <p:nvPr>
            <p:ph type="body" idx="1"/>
          </p:nvPr>
        </p:nvSpPr>
        <p:spPr>
          <a:xfrm>
            <a:off x="250825" y="836613"/>
            <a:ext cx="8893175" cy="5688012"/>
          </a:xfrm>
        </p:spPr>
        <p:txBody>
          <a:bodyPr/>
          <a:lstStyle/>
          <a:p>
            <a:pPr marL="0" indent="0">
              <a:buFontTx/>
              <a:buNone/>
              <a:defRPr/>
            </a:pPr>
            <a:r>
              <a:rPr lang="en-US" altLang="en-US" dirty="0">
                <a:solidFill>
                  <a:srgbClr val="0000CC"/>
                </a:solidFill>
              </a:rPr>
              <a:t>Coal</a:t>
            </a:r>
          </a:p>
          <a:p>
            <a:pPr marL="569913" indent="-285750" eaLnBrk="1" hangingPunct="1">
              <a:defRPr/>
            </a:pPr>
            <a:r>
              <a:rPr lang="en-US" altLang="en-US" sz="2400" dirty="0">
                <a:solidFill>
                  <a:srgbClr val="000000"/>
                </a:solidFill>
                <a:ea typeface="Times New Roman" panose="02020603050405020304" pitchFamily="18" charset="0"/>
                <a:cs typeface="Minion-Regular" charset="0"/>
              </a:rPr>
              <a:t>Giant tree ferns and other plants were buried in swamps.</a:t>
            </a:r>
          </a:p>
          <a:p>
            <a:pPr marL="569913" indent="-285750" eaLnBrk="1" hangingPunct="1">
              <a:defRPr/>
            </a:pPr>
            <a:r>
              <a:rPr lang="en-US" altLang="en-US" sz="2400" dirty="0">
                <a:solidFill>
                  <a:srgbClr val="000000"/>
                </a:solidFill>
                <a:ea typeface="Times New Roman" panose="02020603050405020304" pitchFamily="18" charset="0"/>
                <a:cs typeface="Minion-Regular" charset="0"/>
              </a:rPr>
              <a:t>After many of years of pressure, the plant remains produced a mixture of hydrocarbons. </a:t>
            </a:r>
          </a:p>
          <a:p>
            <a:pPr marL="0" indent="0">
              <a:buFontTx/>
              <a:buNone/>
              <a:defRPr/>
            </a:pPr>
            <a:r>
              <a:rPr lang="en-US" altLang="en-US" dirty="0">
                <a:solidFill>
                  <a:srgbClr val="0000CC"/>
                </a:solidFill>
              </a:rPr>
              <a:t>Natural Gas</a:t>
            </a:r>
          </a:p>
          <a:p>
            <a:pPr marL="569913" indent="-285750" eaLnBrk="1" hangingPunct="1">
              <a:defRPr/>
            </a:pPr>
            <a:r>
              <a:rPr lang="en-US" altLang="en-US" sz="2400" dirty="0"/>
              <a:t>Natural gas formed from the remains of marine organisms. </a:t>
            </a:r>
          </a:p>
          <a:p>
            <a:pPr marL="569913" indent="-285750" eaLnBrk="1" hangingPunct="1">
              <a:defRPr/>
            </a:pPr>
            <a:r>
              <a:rPr lang="en-US" altLang="en-US" sz="2400" dirty="0"/>
              <a:t>The main component of natural gas is methane.  Natural gas also contains ethane, propane, and isomers of butane.</a:t>
            </a:r>
          </a:p>
          <a:p>
            <a:pPr marL="569913" indent="-285750" eaLnBrk="1" hangingPunct="1">
              <a:defRPr/>
            </a:pPr>
            <a:r>
              <a:rPr lang="en-US" altLang="en-US" sz="2400" dirty="0"/>
              <a:t>Natural gas is used for heating and cooking.</a:t>
            </a:r>
          </a:p>
          <a:p>
            <a:pPr marL="0" indent="0">
              <a:buFontTx/>
              <a:buNone/>
              <a:defRPr/>
            </a:pPr>
            <a:r>
              <a:rPr lang="en-US" altLang="en-US" dirty="0">
                <a:solidFill>
                  <a:srgbClr val="0000CC"/>
                </a:solidFill>
              </a:rPr>
              <a:t>Petroleum</a:t>
            </a:r>
            <a:endParaRPr lang="en-US" altLang="en-US" dirty="0"/>
          </a:p>
          <a:p>
            <a:pPr marL="569913" indent="-285750" eaLnBrk="1" hangingPunct="1">
              <a:defRPr/>
            </a:pPr>
            <a:r>
              <a:rPr lang="en-US" altLang="en-US" sz="2400" dirty="0"/>
              <a:t>Petroleum also formed from marine organisms.</a:t>
            </a:r>
          </a:p>
          <a:p>
            <a:pPr marL="569913" indent="-285750" eaLnBrk="1" hangingPunct="1">
              <a:defRPr/>
            </a:pPr>
            <a:r>
              <a:rPr lang="en-US" altLang="en-US" sz="2400" dirty="0"/>
              <a:t>Petroleum is pumped from deep beneath Earth’s surface. </a:t>
            </a:r>
          </a:p>
          <a:p>
            <a:pPr>
              <a:buFontTx/>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up)">
                                      <p:cBhvr>
                                        <p:cTn id="7" dur="500"/>
                                        <p:tgtEl>
                                          <p:spTgt spid="145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up)">
                                      <p:cBhvr>
                                        <p:cTn id="12" dur="500"/>
                                        <p:tgtEl>
                                          <p:spTgt spid="145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up)">
                                      <p:cBhvr>
                                        <p:cTn id="17" dur="500"/>
                                        <p:tgtEl>
                                          <p:spTgt spid="145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up)">
                                      <p:cBhvr>
                                        <p:cTn id="22" dur="500"/>
                                        <p:tgtEl>
                                          <p:spTgt spid="145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wipe(up)">
                                      <p:cBhvr>
                                        <p:cTn id="27" dur="500"/>
                                        <p:tgtEl>
                                          <p:spTgt spid="145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wipe(up)">
                                      <p:cBhvr>
                                        <p:cTn id="32" dur="500"/>
                                        <p:tgtEl>
                                          <p:spTgt spid="1454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5411">
                                            <p:txEl>
                                              <p:pRg st="6" end="6"/>
                                            </p:txEl>
                                          </p:spTgt>
                                        </p:tgtEl>
                                        <p:attrNameLst>
                                          <p:attrName>style.visibility</p:attrName>
                                        </p:attrNameLst>
                                      </p:cBhvr>
                                      <p:to>
                                        <p:strVal val="visible"/>
                                      </p:to>
                                    </p:set>
                                    <p:animEffect transition="in" filter="wipe(up)">
                                      <p:cBhvr>
                                        <p:cTn id="37" dur="500"/>
                                        <p:tgtEl>
                                          <p:spTgt spid="1454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5411">
                                            <p:txEl>
                                              <p:pRg st="7" end="7"/>
                                            </p:txEl>
                                          </p:spTgt>
                                        </p:tgtEl>
                                        <p:attrNameLst>
                                          <p:attrName>style.visibility</p:attrName>
                                        </p:attrNameLst>
                                      </p:cBhvr>
                                      <p:to>
                                        <p:strVal val="visible"/>
                                      </p:to>
                                    </p:set>
                                    <p:animEffect transition="in" filter="wipe(up)">
                                      <p:cBhvr>
                                        <p:cTn id="42" dur="500"/>
                                        <p:tgtEl>
                                          <p:spTgt spid="14541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5411">
                                            <p:txEl>
                                              <p:pRg st="8" end="8"/>
                                            </p:txEl>
                                          </p:spTgt>
                                        </p:tgtEl>
                                        <p:attrNameLst>
                                          <p:attrName>style.visibility</p:attrName>
                                        </p:attrNameLst>
                                      </p:cBhvr>
                                      <p:to>
                                        <p:strVal val="visible"/>
                                      </p:to>
                                    </p:set>
                                    <p:animEffect transition="in" filter="wipe(up)">
                                      <p:cBhvr>
                                        <p:cTn id="47" dur="500"/>
                                        <p:tgtEl>
                                          <p:spTgt spid="1454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5411">
                                            <p:txEl>
                                              <p:pRg st="9" end="9"/>
                                            </p:txEl>
                                          </p:spTgt>
                                        </p:tgtEl>
                                        <p:attrNameLst>
                                          <p:attrName>style.visibility</p:attrName>
                                        </p:attrNameLst>
                                      </p:cBhvr>
                                      <p:to>
                                        <p:strVal val="visible"/>
                                      </p:to>
                                    </p:set>
                                    <p:animEffect transition="in" filter="wipe(up)">
                                      <p:cBhvr>
                                        <p:cTn id="52" dur="500"/>
                                        <p:tgtEl>
                                          <p:spTgt spid="145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EE855E2-D0BA-443F-9681-28DC89A8BAF4}"/>
              </a:ext>
            </a:extLst>
          </p:cNvPr>
          <p:cNvSpPr>
            <a:spLocks noGrp="1" noChangeArrowheads="1"/>
          </p:cNvSpPr>
          <p:nvPr>
            <p:ph type="title"/>
          </p:nvPr>
        </p:nvSpPr>
        <p:spPr/>
        <p:txBody>
          <a:bodyPr/>
          <a:lstStyle/>
          <a:p>
            <a:r>
              <a:rPr lang="en-US" altLang="en-US"/>
              <a:t>How do we use “</a:t>
            </a:r>
            <a:r>
              <a:rPr lang="en-US" altLang="en-US" b="1">
                <a:solidFill>
                  <a:srgbClr val="CC0000"/>
                </a:solidFill>
              </a:rPr>
              <a:t>Fossil Fuels</a:t>
            </a:r>
            <a:r>
              <a:rPr lang="en-US" altLang="en-US"/>
              <a:t>?”</a:t>
            </a:r>
          </a:p>
        </p:txBody>
      </p:sp>
      <p:sp>
        <p:nvSpPr>
          <p:cNvPr id="146435" name="Rectangle 3">
            <a:extLst>
              <a:ext uri="{FF2B5EF4-FFF2-40B4-BE49-F238E27FC236}">
                <a16:creationId xmlns:a16="http://schemas.microsoft.com/office/drawing/2014/main" id="{A926F39F-5851-43DA-B510-BDC61F39C99F}"/>
              </a:ext>
            </a:extLst>
          </p:cNvPr>
          <p:cNvSpPr>
            <a:spLocks noGrp="1" noChangeArrowheads="1"/>
          </p:cNvSpPr>
          <p:nvPr>
            <p:ph type="body" idx="1"/>
          </p:nvPr>
        </p:nvSpPr>
        <p:spPr>
          <a:xfrm>
            <a:off x="827088" y="1916113"/>
            <a:ext cx="7700962" cy="1081087"/>
          </a:xfrm>
        </p:spPr>
        <p:txBody>
          <a:bodyPr/>
          <a:lstStyle/>
          <a:p>
            <a:r>
              <a:rPr lang="en-US" altLang="en-US">
                <a:solidFill>
                  <a:srgbClr val="0000CC"/>
                </a:solidFill>
              </a:rPr>
              <a:t>Fossil fuels are burned in combustion reactions</a:t>
            </a:r>
            <a:r>
              <a:rPr lang="en-US" altLang="en-US"/>
              <a:t>.</a:t>
            </a:r>
          </a:p>
          <a:p>
            <a:pPr>
              <a:buFontTx/>
              <a:buNone/>
            </a:pPr>
            <a:endParaRPr lang="en-US" altLang="en-US"/>
          </a:p>
        </p:txBody>
      </p:sp>
      <p:sp>
        <p:nvSpPr>
          <p:cNvPr id="146436" name="Rectangle 4">
            <a:extLst>
              <a:ext uri="{FF2B5EF4-FFF2-40B4-BE49-F238E27FC236}">
                <a16:creationId xmlns:a16="http://schemas.microsoft.com/office/drawing/2014/main" id="{F65529DE-BC9E-4991-AA69-A1DCC1F1A435}"/>
              </a:ext>
            </a:extLst>
          </p:cNvPr>
          <p:cNvSpPr>
            <a:spLocks noChangeArrowheads="1"/>
          </p:cNvSpPr>
          <p:nvPr/>
        </p:nvSpPr>
        <p:spPr bwMode="auto">
          <a:xfrm>
            <a:off x="755650" y="3357563"/>
            <a:ext cx="784860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buFontTx/>
              <a:buNone/>
            </a:pPr>
            <a:r>
              <a:rPr lang="en-US" altLang="en-US" sz="4400" dirty="0"/>
              <a:t>CH   +  O</a:t>
            </a:r>
            <a:r>
              <a:rPr lang="en-US" altLang="en-US" sz="4400" baseline="-25000" dirty="0"/>
              <a:t>2</a:t>
            </a:r>
            <a:r>
              <a:rPr lang="en-US" altLang="en-US" sz="4400" dirty="0"/>
              <a:t>   </a:t>
            </a:r>
            <a:r>
              <a:rPr lang="en-US" altLang="en-US" sz="4400" dirty="0">
                <a:sym typeface="Wingdings" panose="05000000000000000000" pitchFamily="2" charset="2"/>
              </a:rPr>
              <a:t>  CO</a:t>
            </a:r>
            <a:r>
              <a:rPr lang="en-US" altLang="en-US" sz="4400" baseline="-25000" dirty="0">
                <a:sym typeface="Wingdings" panose="05000000000000000000" pitchFamily="2" charset="2"/>
              </a:rPr>
              <a:t>2</a:t>
            </a:r>
            <a:r>
              <a:rPr lang="en-US" altLang="en-US" sz="4400" dirty="0">
                <a:sym typeface="Wingdings" panose="05000000000000000000" pitchFamily="2" charset="2"/>
              </a:rPr>
              <a:t>   +  H</a:t>
            </a:r>
            <a:r>
              <a:rPr lang="en-US" altLang="en-US" sz="4400" baseline="-25000" dirty="0">
                <a:sym typeface="Wingdings" panose="05000000000000000000" pitchFamily="2" charset="2"/>
              </a:rPr>
              <a:t>2</a:t>
            </a:r>
            <a:r>
              <a:rPr lang="en-US" altLang="en-US" sz="4400" dirty="0">
                <a:sym typeface="Wingdings" panose="05000000000000000000" pitchFamily="2" charset="2"/>
              </a:rPr>
              <a:t>0</a:t>
            </a:r>
          </a:p>
          <a:p>
            <a:pPr algn="ctr">
              <a:lnSpc>
                <a:spcPct val="90000"/>
              </a:lnSpc>
              <a:buFontTx/>
              <a:buNone/>
            </a:pPr>
            <a:r>
              <a:rPr lang="en-US" altLang="en-US" sz="2400" dirty="0">
                <a:sym typeface="Wingdings" panose="05000000000000000000" pitchFamily="2" charset="2"/>
              </a:rPr>
              <a:t>Hydrocarbon   +  Oxygen    Carbon Dioxide   +  Water</a:t>
            </a:r>
          </a:p>
        </p:txBody>
      </p:sp>
      <p:sp>
        <p:nvSpPr>
          <p:cNvPr id="146437" name="Rectangle 5">
            <a:extLst>
              <a:ext uri="{FF2B5EF4-FFF2-40B4-BE49-F238E27FC236}">
                <a16:creationId xmlns:a16="http://schemas.microsoft.com/office/drawing/2014/main" id="{69BEB243-0520-41D1-B69C-0C87854D7CBE}"/>
              </a:ext>
            </a:extLst>
          </p:cNvPr>
          <p:cNvSpPr>
            <a:spLocks noChangeArrowheads="1"/>
          </p:cNvSpPr>
          <p:nvPr/>
        </p:nvSpPr>
        <p:spPr bwMode="auto">
          <a:xfrm>
            <a:off x="611188" y="4941888"/>
            <a:ext cx="8137276" cy="158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dirty="0">
                <a:solidFill>
                  <a:srgbClr val="0000CC"/>
                </a:solidFill>
              </a:rPr>
              <a:t>Burning fossil fuels gives off pollutants (</a:t>
            </a:r>
            <a:r>
              <a:rPr lang="en-US" altLang="en-US" b="1" dirty="0">
                <a:solidFill>
                  <a:srgbClr val="FF0000"/>
                </a:solidFill>
                <a:effectLst>
                  <a:outerShdw blurRad="38100" dist="38100" dir="2700000" algn="tl">
                    <a:srgbClr val="000000">
                      <a:alpha val="43137"/>
                    </a:srgbClr>
                  </a:outerShdw>
                </a:effectLst>
              </a:rPr>
              <a:t>SO</a:t>
            </a:r>
            <a:r>
              <a:rPr lang="en-US" altLang="en-US" b="1" baseline="-25000" dirty="0">
                <a:solidFill>
                  <a:srgbClr val="FF0000"/>
                </a:solidFill>
                <a:effectLst>
                  <a:outerShdw blurRad="38100" dist="38100" dir="2700000" algn="tl">
                    <a:srgbClr val="000000">
                      <a:alpha val="43137"/>
                    </a:srgbClr>
                  </a:outerShdw>
                </a:effectLst>
                <a:sym typeface="Wingdings" panose="05000000000000000000" pitchFamily="2" charset="2"/>
              </a:rPr>
              <a:t>2</a:t>
            </a:r>
            <a:r>
              <a:rPr lang="en-US" altLang="en-US" dirty="0">
                <a:solidFill>
                  <a:srgbClr val="0000CC"/>
                </a:solidFill>
              </a:rPr>
              <a:t> and </a:t>
            </a:r>
            <a:r>
              <a:rPr lang="en-US" altLang="en-US" b="1" dirty="0">
                <a:solidFill>
                  <a:srgbClr val="FF0000"/>
                </a:solidFill>
                <a:effectLst>
                  <a:outerShdw blurRad="38100" dist="38100" dir="2700000" algn="tl">
                    <a:srgbClr val="000000">
                      <a:alpha val="43137"/>
                    </a:srgbClr>
                  </a:outerShdw>
                </a:effectLst>
              </a:rPr>
              <a:t>NO</a:t>
            </a:r>
            <a:r>
              <a:rPr lang="en-US" altLang="en-US" b="1" baseline="-25000" dirty="0">
                <a:solidFill>
                  <a:srgbClr val="FF0000"/>
                </a:solidFill>
                <a:effectLst>
                  <a:outerShdw blurRad="38100" dist="38100" dir="2700000" algn="tl">
                    <a:srgbClr val="000000">
                      <a:alpha val="43137"/>
                    </a:srgbClr>
                  </a:outerShdw>
                </a:effectLst>
                <a:sym typeface="Wingdings" panose="05000000000000000000" pitchFamily="2" charset="2"/>
              </a:rPr>
              <a:t>x</a:t>
            </a:r>
            <a:r>
              <a:rPr lang="en-US" altLang="en-US" dirty="0">
                <a:solidFill>
                  <a:srgbClr val="0000CC"/>
                </a:solidFill>
              </a:rPr>
              <a:t>) and damages the environment</a:t>
            </a:r>
            <a:r>
              <a:rPr lang="en-US" altLang="en-US" dirty="0"/>
              <a:t>.</a:t>
            </a:r>
          </a:p>
          <a:p>
            <a:pPr>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up)">
                                      <p:cBhvr>
                                        <p:cTn id="7" dur="500"/>
                                        <p:tgtEl>
                                          <p:spTgt spid="146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wipe(up)">
                                      <p:cBhvr>
                                        <p:cTn id="12" dur="500"/>
                                        <p:tgtEl>
                                          <p:spTgt spid="146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6437">
                                            <p:txEl>
                                              <p:pRg st="0" end="0"/>
                                            </p:txEl>
                                          </p:spTgt>
                                        </p:tgtEl>
                                        <p:attrNameLst>
                                          <p:attrName>style.visibility</p:attrName>
                                        </p:attrNameLst>
                                      </p:cBhvr>
                                      <p:to>
                                        <p:strVal val="visible"/>
                                      </p:to>
                                    </p:set>
                                    <p:animEffect transition="in" filter="wipe(up)">
                                      <p:cBhvr>
                                        <p:cTn id="17" dur="500"/>
                                        <p:tgtEl>
                                          <p:spTgt spid="146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P spid="146436" grpId="0"/>
      <p:bldP spid="1464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EE855E2-D0BA-443F-9681-28DC89A8BAF4}"/>
              </a:ext>
            </a:extLst>
          </p:cNvPr>
          <p:cNvSpPr>
            <a:spLocks noGrp="1" noChangeArrowheads="1"/>
          </p:cNvSpPr>
          <p:nvPr>
            <p:ph type="title"/>
          </p:nvPr>
        </p:nvSpPr>
        <p:spPr>
          <a:xfrm>
            <a:off x="685800" y="42352"/>
            <a:ext cx="7772400" cy="1143000"/>
          </a:xfrm>
        </p:spPr>
        <p:txBody>
          <a:bodyPr/>
          <a:lstStyle/>
          <a:p>
            <a:r>
              <a:rPr lang="en-US" altLang="en-US" dirty="0">
                <a:solidFill>
                  <a:srgbClr val="0070C0"/>
                </a:solidFill>
              </a:rPr>
              <a:t>Incomplete Combustion</a:t>
            </a:r>
          </a:p>
        </p:txBody>
      </p:sp>
      <p:sp>
        <p:nvSpPr>
          <p:cNvPr id="146435" name="Rectangle 3">
            <a:extLst>
              <a:ext uri="{FF2B5EF4-FFF2-40B4-BE49-F238E27FC236}">
                <a16:creationId xmlns:a16="http://schemas.microsoft.com/office/drawing/2014/main" id="{A926F39F-5851-43DA-B510-BDC61F39C99F}"/>
              </a:ext>
            </a:extLst>
          </p:cNvPr>
          <p:cNvSpPr>
            <a:spLocks noGrp="1" noChangeArrowheads="1"/>
          </p:cNvSpPr>
          <p:nvPr>
            <p:ph type="body" idx="1"/>
          </p:nvPr>
        </p:nvSpPr>
        <p:spPr>
          <a:xfrm>
            <a:off x="757238" y="1052736"/>
            <a:ext cx="7700962" cy="3456384"/>
          </a:xfrm>
        </p:spPr>
        <p:txBody>
          <a:bodyPr/>
          <a:lstStyle/>
          <a:p>
            <a:pPr marL="0" indent="0" eaLnBrk="1" hangingPunct="1">
              <a:buFontTx/>
              <a:buNone/>
            </a:pPr>
            <a:r>
              <a:rPr lang="en-US" altLang="en-US" dirty="0">
                <a:solidFill>
                  <a:srgbClr val="000000"/>
                </a:solidFill>
                <a:ea typeface="Times New Roman" panose="02020603050405020304" pitchFamily="18" charset="0"/>
                <a:cs typeface="Minion-Regular"/>
              </a:rPr>
              <a:t>If there is not enough oxygen available for complete combustion of all the fuel, carbon monoxide is produced. </a:t>
            </a:r>
          </a:p>
          <a:p>
            <a:pPr marL="0" indent="0" eaLnBrk="1" hangingPunct="1">
              <a:buFontTx/>
              <a:buNone/>
            </a:pPr>
            <a:r>
              <a:rPr lang="en-US" altLang="en-US" b="1" dirty="0">
                <a:solidFill>
                  <a:srgbClr val="00B050"/>
                </a:solidFill>
                <a:effectLst>
                  <a:outerShdw blurRad="38100" dist="38100" dir="2700000" algn="tl">
                    <a:srgbClr val="000000">
                      <a:alpha val="43137"/>
                    </a:srgbClr>
                  </a:outerShdw>
                </a:effectLst>
                <a:ea typeface="Times New Roman" panose="02020603050405020304" pitchFamily="18" charset="0"/>
                <a:cs typeface="Minion-Regular"/>
              </a:rPr>
              <a:t>Carbon monoxide </a:t>
            </a:r>
            <a:r>
              <a:rPr lang="en-US" altLang="en-US" b="1" dirty="0">
                <a:solidFill>
                  <a:srgbClr val="FF6699"/>
                </a:solidFill>
                <a:ea typeface="Times New Roman" panose="02020603050405020304" pitchFamily="18" charset="0"/>
                <a:cs typeface="Minion-Regular"/>
              </a:rPr>
              <a:t>is a colorless, odorless gas that is poisonous. It keeps hemoglobin from carrying oxygen to cells. </a:t>
            </a:r>
            <a:br>
              <a:rPr lang="en-US" altLang="en-US" dirty="0">
                <a:solidFill>
                  <a:srgbClr val="000000"/>
                </a:solidFill>
                <a:ea typeface="Times New Roman" panose="02020603050405020304" pitchFamily="18" charset="0"/>
                <a:cs typeface="Minion-Regular"/>
              </a:rPr>
            </a:br>
            <a:endParaRPr lang="en-US" altLang="en-US" dirty="0">
              <a:solidFill>
                <a:srgbClr val="000000"/>
              </a:solidFill>
              <a:ea typeface="Times New Roman" panose="02020603050405020304" pitchFamily="18" charset="0"/>
              <a:cs typeface="Minion-Regular"/>
            </a:endParaRPr>
          </a:p>
          <a:p>
            <a:pPr>
              <a:buFontTx/>
              <a:buNone/>
            </a:pPr>
            <a:endParaRPr lang="en-US" altLang="en-US" dirty="0"/>
          </a:p>
        </p:txBody>
      </p:sp>
      <p:sp>
        <p:nvSpPr>
          <p:cNvPr id="146436" name="Rectangle 4">
            <a:extLst>
              <a:ext uri="{FF2B5EF4-FFF2-40B4-BE49-F238E27FC236}">
                <a16:creationId xmlns:a16="http://schemas.microsoft.com/office/drawing/2014/main" id="{F65529DE-BC9E-4991-AA69-A1DCC1F1A435}"/>
              </a:ext>
            </a:extLst>
          </p:cNvPr>
          <p:cNvSpPr>
            <a:spLocks noChangeArrowheads="1"/>
          </p:cNvSpPr>
          <p:nvPr/>
        </p:nvSpPr>
        <p:spPr bwMode="auto">
          <a:xfrm>
            <a:off x="539552" y="4653136"/>
            <a:ext cx="784860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buFontTx/>
              <a:buNone/>
            </a:pPr>
            <a:r>
              <a:rPr lang="en-US" altLang="en-US" sz="4400" dirty="0"/>
              <a:t>2C</a:t>
            </a:r>
            <a:r>
              <a:rPr lang="en-US" altLang="en-US" sz="4400" baseline="-25000" dirty="0">
                <a:sym typeface="Wingdings" panose="05000000000000000000" pitchFamily="2" charset="2"/>
              </a:rPr>
              <a:t>3</a:t>
            </a:r>
            <a:r>
              <a:rPr lang="en-US" altLang="en-US" sz="4400" dirty="0"/>
              <a:t>H</a:t>
            </a:r>
            <a:r>
              <a:rPr lang="en-US" altLang="en-US" sz="4400" baseline="-25000" dirty="0">
                <a:sym typeface="Wingdings" panose="05000000000000000000" pitchFamily="2" charset="2"/>
              </a:rPr>
              <a:t>8</a:t>
            </a:r>
            <a:r>
              <a:rPr lang="en-US" altLang="en-US" sz="4400" dirty="0"/>
              <a:t>   +  O</a:t>
            </a:r>
            <a:r>
              <a:rPr lang="en-US" altLang="en-US" sz="4400" baseline="-25000" dirty="0"/>
              <a:t>2</a:t>
            </a:r>
            <a:r>
              <a:rPr lang="en-US" altLang="en-US" sz="4400" dirty="0"/>
              <a:t>   </a:t>
            </a:r>
            <a:r>
              <a:rPr lang="en-US" altLang="en-US" sz="4400" dirty="0">
                <a:sym typeface="Wingdings" panose="05000000000000000000" pitchFamily="2" charset="2"/>
              </a:rPr>
              <a:t>  6CO   +  8H</a:t>
            </a:r>
            <a:r>
              <a:rPr lang="en-US" altLang="en-US" sz="4400" baseline="-25000" dirty="0">
                <a:sym typeface="Wingdings" panose="05000000000000000000" pitchFamily="2" charset="2"/>
              </a:rPr>
              <a:t>2</a:t>
            </a:r>
            <a:r>
              <a:rPr lang="en-US" altLang="en-US" sz="4400" dirty="0">
                <a:sym typeface="Wingdings" panose="05000000000000000000" pitchFamily="2" charset="2"/>
              </a:rPr>
              <a:t>0</a:t>
            </a:r>
          </a:p>
          <a:p>
            <a:pPr algn="ctr">
              <a:lnSpc>
                <a:spcPct val="90000"/>
              </a:lnSpc>
              <a:buFontTx/>
              <a:buNone/>
            </a:pPr>
            <a:r>
              <a:rPr lang="en-US" altLang="en-US" sz="2400" dirty="0">
                <a:sym typeface="Wingdings" panose="05000000000000000000" pitchFamily="2" charset="2"/>
              </a:rPr>
              <a:t>Hydrocarbon   +  Oxygen    </a:t>
            </a:r>
            <a:r>
              <a:rPr lang="en-US" altLang="en-US" sz="2400" b="1" dirty="0">
                <a:solidFill>
                  <a:srgbClr val="00B050"/>
                </a:solidFill>
                <a:effectLst>
                  <a:outerShdw blurRad="38100" dist="38100" dir="2700000" algn="tl">
                    <a:srgbClr val="000000">
                      <a:alpha val="43137"/>
                    </a:srgbClr>
                  </a:outerShdw>
                </a:effectLst>
                <a:sym typeface="Wingdings" panose="05000000000000000000" pitchFamily="2" charset="2"/>
              </a:rPr>
              <a:t>Carbon monoxide   </a:t>
            </a:r>
            <a:r>
              <a:rPr lang="en-US" altLang="en-US" sz="2400" dirty="0">
                <a:sym typeface="Wingdings" panose="05000000000000000000" pitchFamily="2" charset="2"/>
              </a:rPr>
              <a:t>+  Water</a:t>
            </a:r>
          </a:p>
        </p:txBody>
      </p:sp>
    </p:spTree>
    <p:extLst>
      <p:ext uri="{BB962C8B-B14F-4D97-AF65-F5344CB8AC3E}">
        <p14:creationId xmlns:p14="http://schemas.microsoft.com/office/powerpoint/2010/main" val="4047507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up)">
                                      <p:cBhvr>
                                        <p:cTn id="7" dur="5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wipe(up)">
                                      <p:cBhvr>
                                        <p:cTn id="12" dur="500"/>
                                        <p:tgtEl>
                                          <p:spTgt spid="146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6436"/>
                                        </p:tgtEl>
                                        <p:attrNameLst>
                                          <p:attrName>style.visibility</p:attrName>
                                        </p:attrNameLst>
                                      </p:cBhvr>
                                      <p:to>
                                        <p:strVal val="visible"/>
                                      </p:to>
                                    </p:set>
                                    <p:animEffect transition="in" filter="wipe(up)">
                                      <p:cBhvr>
                                        <p:cTn id="17"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P spid="14643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Distinguishing Properties of Compounds.</a:t>
            </a:r>
          </a:p>
        </p:txBody>
      </p:sp>
      <p:sp>
        <p:nvSpPr>
          <p:cNvPr id="9" name="Content Placeholder 8"/>
          <p:cNvSpPr>
            <a:spLocks noGrp="1"/>
          </p:cNvSpPr>
          <p:nvPr>
            <p:ph sz="quarter" idx="16"/>
          </p:nvPr>
        </p:nvSpPr>
        <p:spPr/>
        <p:txBody>
          <a:bodyPr lIns="182880" tIns="0"/>
          <a:lstStyle/>
          <a:p>
            <a:pPr eaLnBrk="1" hangingPunct="1"/>
            <a:r>
              <a:rPr lang="en-US" altLang="en-US" sz="2800" dirty="0"/>
              <a:t>Graphite is soft and slippery because its carbon atoms </a:t>
            </a:r>
          </a:p>
          <a:p>
            <a:pPr marL="569913" lvl="1" indent="-457200" eaLnBrk="1" hangingPunct="1">
              <a:buFontTx/>
              <a:buAutoNum type="alphaLcPeriod"/>
            </a:pPr>
            <a:r>
              <a:rPr lang="en-US" altLang="en-US" sz="2000" dirty="0"/>
              <a:t>are arranged in layers with weak attractions between layers.</a:t>
            </a:r>
          </a:p>
          <a:p>
            <a:pPr marL="569913" lvl="1" indent="-457200" eaLnBrk="1" hangingPunct="1">
              <a:buFontTx/>
              <a:buAutoNum type="alphaLcPeriod"/>
            </a:pPr>
            <a:r>
              <a:rPr lang="en-US" altLang="en-US" sz="2000" dirty="0"/>
              <a:t>have a large, interlocking network.</a:t>
            </a:r>
          </a:p>
          <a:p>
            <a:pPr marL="569913" lvl="1" indent="-457200" eaLnBrk="1" hangingPunct="1">
              <a:buFontTx/>
              <a:buAutoNum type="alphaLcPeriod"/>
            </a:pPr>
            <a:r>
              <a:rPr lang="en-US" altLang="en-US" sz="2000" dirty="0"/>
              <a:t>contain individual atoms with very weak bonds to other carbon atoms.</a:t>
            </a:r>
          </a:p>
          <a:p>
            <a:pPr marL="569913" lvl="1" indent="-457200" eaLnBrk="1" hangingPunct="1">
              <a:buFontTx/>
              <a:buAutoNum type="alphaLcPeriod"/>
            </a:pPr>
            <a:r>
              <a:rPr lang="en-US" altLang="en-US" sz="2000" dirty="0"/>
              <a:t>share a weak bond with hydrogen atoms.</a:t>
            </a:r>
            <a:endParaRPr lang="en-US" altLang="en-US" sz="1200" dirty="0"/>
          </a:p>
        </p:txBody>
      </p:sp>
      <p:sp>
        <p:nvSpPr>
          <p:cNvPr id="7" name="Content Placeholder 7"/>
          <p:cNvSpPr txBox="1">
            <a:spLocks/>
          </p:cNvSpPr>
          <p:nvPr/>
        </p:nvSpPr>
        <p:spPr bwMode="auto">
          <a:xfrm>
            <a:off x="4574980" y="1371600"/>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274320"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pPr eaLnBrk="1" hangingPunct="1"/>
            <a:r>
              <a:rPr lang="en-US" altLang="en-US" sz="2800" dirty="0"/>
              <a:t>Name three major fossil fuels:</a:t>
            </a:r>
          </a:p>
          <a:p>
            <a:pPr eaLnBrk="1" hangingPunct="1"/>
            <a:endParaRPr lang="en-US" altLang="en-US" sz="2800" kern="0" dirty="0">
              <a:latin typeface="Arial"/>
              <a:ea typeface="ＭＳ Ｐゴシック" panose="020B0600070205080204" pitchFamily="34" charset="-128"/>
            </a:endParaRPr>
          </a:p>
          <a:p>
            <a:pPr eaLnBrk="1" hangingPunct="1"/>
            <a:endParaRPr lang="en-US" altLang="en-US" sz="2800" kern="0" dirty="0">
              <a:latin typeface="Arial"/>
              <a:ea typeface="ＭＳ Ｐゴシック" panose="020B0600070205080204" pitchFamily="34" charset="-128"/>
            </a:endParaRPr>
          </a:p>
          <a:p>
            <a:pPr marL="0" lvl="1" indent="0" eaLnBrk="1" hangingPunct="1">
              <a:lnSpc>
                <a:spcPct val="100000"/>
              </a:lnSpc>
              <a:spcBef>
                <a:spcPts val="1800"/>
              </a:spcBef>
              <a:buNone/>
            </a:pPr>
            <a:r>
              <a:rPr lang="en-US" altLang="en-US" sz="2800" kern="0" dirty="0">
                <a:latin typeface="Arial"/>
                <a:ea typeface="ＭＳ Ｐゴシック" panose="020B0600070205080204" pitchFamily="34" charset="-128"/>
              </a:rPr>
              <a:t>Name three forms of Carbon:</a:t>
            </a:r>
          </a:p>
          <a:p>
            <a:pPr marL="225425" lvl="1" indent="0" eaLnBrk="1" hangingPunct="1">
              <a:lnSpc>
                <a:spcPct val="100000"/>
              </a:lnSpc>
              <a:spcBef>
                <a:spcPts val="600"/>
              </a:spcBef>
              <a:buNone/>
            </a:pPr>
            <a:endParaRPr lang="en-US" alt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4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Distinguishing Properties of Compounds.</a:t>
            </a:r>
          </a:p>
        </p:txBody>
      </p:sp>
      <p:sp>
        <p:nvSpPr>
          <p:cNvPr id="9" name="Content Placeholder 8"/>
          <p:cNvSpPr>
            <a:spLocks noGrp="1"/>
          </p:cNvSpPr>
          <p:nvPr>
            <p:ph sz="quarter" idx="16"/>
          </p:nvPr>
        </p:nvSpPr>
        <p:spPr/>
        <p:txBody>
          <a:bodyPr lIns="182880" tIns="0"/>
          <a:lstStyle/>
          <a:p>
            <a:pPr eaLnBrk="1" hangingPunct="1"/>
            <a:r>
              <a:rPr lang="en-US" altLang="en-US" sz="2800" dirty="0"/>
              <a:t>Graphite is soft and slippery because its carbon atoms </a:t>
            </a:r>
          </a:p>
          <a:p>
            <a:pPr marL="569913" lvl="1" indent="-457200" eaLnBrk="1" hangingPunct="1">
              <a:buFontTx/>
              <a:buAutoNum type="alphaLcPeriod"/>
            </a:pPr>
            <a:r>
              <a:rPr lang="en-US" altLang="en-US" sz="2000" b="1" dirty="0">
                <a:solidFill>
                  <a:srgbClr val="0070C0"/>
                </a:solidFill>
              </a:rPr>
              <a:t>are arranged in layers with weak attractions between layers.</a:t>
            </a:r>
          </a:p>
          <a:p>
            <a:pPr marL="569913" lvl="1" indent="-457200" eaLnBrk="1" hangingPunct="1">
              <a:buFontTx/>
              <a:buAutoNum type="alphaLcPeriod"/>
            </a:pPr>
            <a:r>
              <a:rPr lang="en-US" altLang="en-US" sz="2000" dirty="0"/>
              <a:t>have a large, interlocking network.</a:t>
            </a:r>
          </a:p>
          <a:p>
            <a:pPr marL="569913" lvl="1" indent="-457200" eaLnBrk="1" hangingPunct="1">
              <a:buFontTx/>
              <a:buAutoNum type="alphaLcPeriod"/>
            </a:pPr>
            <a:r>
              <a:rPr lang="en-US" altLang="en-US" sz="2000" dirty="0"/>
              <a:t>contain individual atoms with very weak bonds to other carbon atoms.</a:t>
            </a:r>
          </a:p>
          <a:p>
            <a:pPr marL="569913" lvl="1" indent="-457200" eaLnBrk="1" hangingPunct="1">
              <a:buFontTx/>
              <a:buAutoNum type="alphaLcPeriod"/>
            </a:pPr>
            <a:r>
              <a:rPr lang="en-US" altLang="en-US" sz="2000" dirty="0"/>
              <a:t>share a weak bond with hydrogen atoms.</a:t>
            </a:r>
            <a:endParaRPr lang="en-US" altLang="en-US" sz="1200" dirty="0"/>
          </a:p>
        </p:txBody>
      </p:sp>
      <p:sp>
        <p:nvSpPr>
          <p:cNvPr id="7" name="Content Placeholder 7"/>
          <p:cNvSpPr txBox="1">
            <a:spLocks/>
          </p:cNvSpPr>
          <p:nvPr/>
        </p:nvSpPr>
        <p:spPr bwMode="auto">
          <a:xfrm>
            <a:off x="4574980" y="1371600"/>
            <a:ext cx="456902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274320"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pPr marL="0" lvl="1" indent="0" eaLnBrk="1" hangingPunct="1">
              <a:lnSpc>
                <a:spcPct val="100000"/>
              </a:lnSpc>
              <a:spcBef>
                <a:spcPts val="1800"/>
              </a:spcBef>
              <a:buNone/>
            </a:pPr>
            <a:r>
              <a:rPr lang="en-US" altLang="en-US" sz="2400" kern="0" dirty="0">
                <a:latin typeface="Arial"/>
                <a:ea typeface="ＭＳ Ｐゴシック" panose="020B0600070205080204" pitchFamily="34" charset="-128"/>
              </a:rPr>
              <a:t>Name three major fossil fuels:</a:t>
            </a:r>
          </a:p>
          <a:p>
            <a:pPr marL="225425" lvl="1" indent="0" eaLnBrk="1" hangingPunct="1">
              <a:lnSpc>
                <a:spcPct val="100000"/>
              </a:lnSpc>
              <a:spcBef>
                <a:spcPts val="600"/>
              </a:spcBef>
              <a:buNone/>
            </a:pPr>
            <a:r>
              <a:rPr lang="en-US" altLang="en-US" sz="3200" b="1" kern="0" dirty="0">
                <a:solidFill>
                  <a:srgbClr val="0070C0"/>
                </a:solidFill>
                <a:latin typeface="Arial"/>
                <a:ea typeface="ＭＳ Ｐゴシック" panose="020B0600070205080204" pitchFamily="34" charset="-128"/>
              </a:rPr>
              <a:t>Coal </a:t>
            </a:r>
          </a:p>
          <a:p>
            <a:pPr marL="225425" lvl="1" indent="0" eaLnBrk="1" hangingPunct="1">
              <a:lnSpc>
                <a:spcPct val="100000"/>
              </a:lnSpc>
              <a:spcBef>
                <a:spcPts val="600"/>
              </a:spcBef>
              <a:buNone/>
            </a:pPr>
            <a:r>
              <a:rPr lang="en-US" altLang="en-US" sz="3200" b="1" kern="0" dirty="0">
                <a:solidFill>
                  <a:srgbClr val="0070C0"/>
                </a:solidFill>
                <a:latin typeface="Arial"/>
                <a:ea typeface="ＭＳ Ｐゴシック" panose="020B0600070205080204" pitchFamily="34" charset="-128"/>
              </a:rPr>
              <a:t>Natural gas</a:t>
            </a:r>
          </a:p>
          <a:p>
            <a:pPr marL="225425" lvl="1" indent="0" eaLnBrk="1" hangingPunct="1">
              <a:lnSpc>
                <a:spcPct val="100000"/>
              </a:lnSpc>
              <a:spcBef>
                <a:spcPts val="600"/>
              </a:spcBef>
              <a:buNone/>
            </a:pPr>
            <a:r>
              <a:rPr lang="en-US" altLang="en-US" sz="3200" b="1" kern="0" dirty="0">
                <a:solidFill>
                  <a:srgbClr val="0070C0"/>
                </a:solidFill>
                <a:latin typeface="Arial"/>
                <a:ea typeface="ＭＳ Ｐゴシック" panose="020B0600070205080204" pitchFamily="34" charset="-128"/>
              </a:rPr>
              <a:t>Oil (petroleum)</a:t>
            </a:r>
          </a:p>
          <a:p>
            <a:pPr marL="225425" lvl="1" indent="0" eaLnBrk="1" hangingPunct="1">
              <a:lnSpc>
                <a:spcPct val="100000"/>
              </a:lnSpc>
              <a:spcBef>
                <a:spcPts val="600"/>
              </a:spcBef>
              <a:buNone/>
            </a:pPr>
            <a:endParaRPr lang="en-US" altLang="en-US" sz="2000" b="1" kern="0" dirty="0">
              <a:solidFill>
                <a:srgbClr val="0070C0"/>
              </a:solidFill>
              <a:latin typeface="Arial"/>
              <a:ea typeface="ＭＳ Ｐゴシック" panose="020B0600070205080204" pitchFamily="34" charset="-128"/>
            </a:endParaRPr>
          </a:p>
          <a:p>
            <a:pPr marL="0" lvl="1" indent="0" eaLnBrk="1" hangingPunct="1">
              <a:lnSpc>
                <a:spcPct val="100000"/>
              </a:lnSpc>
              <a:spcBef>
                <a:spcPts val="600"/>
              </a:spcBef>
              <a:buNone/>
            </a:pPr>
            <a:endParaRPr lang="en-US" altLang="en-US" sz="2000" b="1" kern="0" dirty="0">
              <a:solidFill>
                <a:srgbClr val="0070C0"/>
              </a:solidFill>
              <a:latin typeface="Arial"/>
              <a:ea typeface="ＭＳ Ｐゴシック" panose="020B0600070205080204" pitchFamily="34" charset="-128"/>
            </a:endParaRPr>
          </a:p>
          <a:p>
            <a:pPr marL="0" lvl="1" indent="0" eaLnBrk="1" hangingPunct="1">
              <a:lnSpc>
                <a:spcPct val="100000"/>
              </a:lnSpc>
              <a:spcBef>
                <a:spcPts val="600"/>
              </a:spcBef>
              <a:buNone/>
            </a:pPr>
            <a:r>
              <a:rPr lang="en-US" altLang="en-US" sz="2400" kern="0" dirty="0">
                <a:latin typeface="Arial"/>
                <a:ea typeface="ＭＳ Ｐゴシック" panose="020B0600070205080204" pitchFamily="34" charset="-128"/>
              </a:rPr>
              <a:t>Name three forms of Carbon:</a:t>
            </a:r>
          </a:p>
          <a:p>
            <a:pPr marL="225425" lvl="1" indent="0" eaLnBrk="1" hangingPunct="1">
              <a:lnSpc>
                <a:spcPct val="100000"/>
              </a:lnSpc>
              <a:spcBef>
                <a:spcPts val="600"/>
              </a:spcBef>
              <a:buNone/>
            </a:pPr>
            <a:r>
              <a:rPr lang="en-US" altLang="en-US" sz="3200" b="1" kern="0" dirty="0">
                <a:solidFill>
                  <a:srgbClr val="0070C0"/>
                </a:solidFill>
                <a:latin typeface="Arial"/>
                <a:ea typeface="ＭＳ Ｐゴシック" panose="020B0600070205080204" pitchFamily="34" charset="-128"/>
              </a:rPr>
              <a:t>Diamond</a:t>
            </a:r>
          </a:p>
          <a:p>
            <a:pPr marL="225425" lvl="1" indent="0" eaLnBrk="1" hangingPunct="1">
              <a:lnSpc>
                <a:spcPct val="100000"/>
              </a:lnSpc>
              <a:spcBef>
                <a:spcPts val="600"/>
              </a:spcBef>
              <a:buNone/>
            </a:pPr>
            <a:r>
              <a:rPr lang="en-US" altLang="en-US" sz="3200" b="1" kern="0" dirty="0">
                <a:solidFill>
                  <a:srgbClr val="0070C0"/>
                </a:solidFill>
                <a:latin typeface="Arial"/>
                <a:ea typeface="ＭＳ Ｐゴシック" panose="020B0600070205080204" pitchFamily="34" charset="-128"/>
              </a:rPr>
              <a:t>Graphite</a:t>
            </a:r>
          </a:p>
          <a:p>
            <a:pPr marL="225425" lvl="1" indent="0" eaLnBrk="1" hangingPunct="1">
              <a:lnSpc>
                <a:spcPct val="100000"/>
              </a:lnSpc>
              <a:spcBef>
                <a:spcPts val="600"/>
              </a:spcBef>
              <a:buNone/>
            </a:pPr>
            <a:r>
              <a:rPr lang="en-US" altLang="en-US" sz="3200" b="1" kern="0" dirty="0">
                <a:solidFill>
                  <a:srgbClr val="0070C0"/>
                </a:solidFill>
                <a:latin typeface="Arial"/>
                <a:ea typeface="ＭＳ Ｐゴシック" panose="020B0600070205080204" pitchFamily="34" charset="-128"/>
              </a:rPr>
              <a:t>Fullerenes</a:t>
            </a:r>
            <a:endParaRPr lang="en-US" altLang="en-US" sz="1600" b="1" kern="0" dirty="0">
              <a:solidFill>
                <a:srgbClr val="0070C0"/>
              </a:solidFill>
              <a:latin typeface="Arial"/>
              <a:ea typeface="ＭＳ Ｐゴシック" panose="020B0600070205080204" pitchFamily="34"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47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6" descr="MPj04244350000[1]">
            <a:extLst>
              <a:ext uri="{FF2B5EF4-FFF2-40B4-BE49-F238E27FC236}">
                <a16:creationId xmlns:a16="http://schemas.microsoft.com/office/drawing/2014/main" id="{B3AF91F6-EBB5-41B7-91C1-355E11226D87}"/>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14175" t="32666" r="17381" b="21304"/>
          <a:stretch>
            <a:fillRect/>
          </a:stretch>
        </p:blipFill>
        <p:spPr bwMode="auto">
          <a:xfrm>
            <a:off x="3851275" y="1778000"/>
            <a:ext cx="52927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MPj04225570000[1]">
            <a:extLst>
              <a:ext uri="{FF2B5EF4-FFF2-40B4-BE49-F238E27FC236}">
                <a16:creationId xmlns:a16="http://schemas.microsoft.com/office/drawing/2014/main" id="{EC700E51-F929-48B2-96EF-75473B502C6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20828"/>
          <a:stretch>
            <a:fillRect/>
          </a:stretch>
        </p:blipFill>
        <p:spPr bwMode="auto">
          <a:xfrm>
            <a:off x="0" y="0"/>
            <a:ext cx="3811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a:extLst>
              <a:ext uri="{FF2B5EF4-FFF2-40B4-BE49-F238E27FC236}">
                <a16:creationId xmlns:a16="http://schemas.microsoft.com/office/drawing/2014/main" id="{D7F97935-4FC7-474C-8D54-F0C80762F935}"/>
              </a:ext>
            </a:extLst>
          </p:cNvPr>
          <p:cNvSpPr>
            <a:spLocks noGrp="1" noChangeArrowheads="1"/>
          </p:cNvSpPr>
          <p:nvPr>
            <p:ph type="ctrTitle"/>
          </p:nvPr>
        </p:nvSpPr>
        <p:spPr>
          <a:xfrm>
            <a:off x="250825" y="2492375"/>
            <a:ext cx="8686800" cy="1371600"/>
          </a:xfrm>
        </p:spPr>
        <p:txBody>
          <a:bodyPr anchor="ctr"/>
          <a:lstStyle/>
          <a:p>
            <a:r>
              <a:rPr lang="en-US" altLang="en-US" dirty="0">
                <a:latin typeface="Arial" panose="020B0604020202020204" pitchFamily="34" charset="0"/>
              </a:rPr>
              <a:t>Organic Chemistry</a:t>
            </a:r>
            <a:br>
              <a:rPr lang="en-US" altLang="en-US" dirty="0">
                <a:latin typeface="Arial" panose="020B0604020202020204" pitchFamily="34" charset="0"/>
              </a:rPr>
            </a:br>
            <a:r>
              <a:rPr lang="en-US" altLang="en-US" sz="3200" dirty="0">
                <a:latin typeface="Arial" panose="020B0604020202020204" pitchFamily="34" charset="0"/>
              </a:rPr>
              <a:t>Carbon Chemistry</a:t>
            </a:r>
            <a:endParaRPr lang="en-US" altLang="en-US" sz="3200" dirty="0"/>
          </a:p>
        </p:txBody>
      </p:sp>
      <p:pic>
        <p:nvPicPr>
          <p:cNvPr id="49160" name="Picture 8" descr="MCj02313760000[1]">
            <a:extLst>
              <a:ext uri="{FF2B5EF4-FFF2-40B4-BE49-F238E27FC236}">
                <a16:creationId xmlns:a16="http://schemas.microsoft.com/office/drawing/2014/main" id="{EBFB2ABD-6628-4CE5-95B0-D9468AB4B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365625"/>
            <a:ext cx="2268537"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9160"/>
                                        </p:tgtEl>
                                        <p:attrNameLst>
                                          <p:attrName>style.visibility</p:attrName>
                                        </p:attrNameLst>
                                      </p:cBhvr>
                                      <p:to>
                                        <p:strVal val="visible"/>
                                      </p:to>
                                    </p:set>
                                    <p:anim calcmode="lin" valueType="num">
                                      <p:cBhvr>
                                        <p:cTn id="12" dur="500" fill="hold"/>
                                        <p:tgtEl>
                                          <p:spTgt spid="49160"/>
                                        </p:tgtEl>
                                        <p:attrNameLst>
                                          <p:attrName>ppt_w</p:attrName>
                                        </p:attrNameLst>
                                      </p:cBhvr>
                                      <p:tavLst>
                                        <p:tav tm="0">
                                          <p:val>
                                            <p:fltVal val="0"/>
                                          </p:val>
                                        </p:tav>
                                        <p:tav tm="100000">
                                          <p:val>
                                            <p:strVal val="#ppt_w"/>
                                          </p:val>
                                        </p:tav>
                                      </p:tavLst>
                                    </p:anim>
                                    <p:anim calcmode="lin" valueType="num">
                                      <p:cBhvr>
                                        <p:cTn id="13" dur="500" fill="hold"/>
                                        <p:tgtEl>
                                          <p:spTgt spid="49160"/>
                                        </p:tgtEl>
                                        <p:attrNameLst>
                                          <p:attrName>ppt_h</p:attrName>
                                        </p:attrNameLst>
                                      </p:cBhvr>
                                      <p:tavLst>
                                        <p:tav tm="0">
                                          <p:val>
                                            <p:fltVal val="0"/>
                                          </p:val>
                                        </p:tav>
                                        <p:tav tm="100000">
                                          <p:val>
                                            <p:strVal val="#ppt_h"/>
                                          </p:val>
                                        </p:tav>
                                      </p:tavLst>
                                    </p:anim>
                                    <p:animEffect transition="in" filter="fade">
                                      <p:cBhvr>
                                        <p:cTn id="14" dur="5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C16E416-00FE-41C1-A648-53C11E06AC86}"/>
              </a:ext>
            </a:extLst>
          </p:cNvPr>
          <p:cNvSpPr>
            <a:spLocks noGrp="1" noChangeArrowheads="1"/>
          </p:cNvSpPr>
          <p:nvPr>
            <p:ph type="title"/>
          </p:nvPr>
        </p:nvSpPr>
        <p:spPr/>
        <p:txBody>
          <a:bodyPr/>
          <a:lstStyle/>
          <a:p>
            <a:r>
              <a:rPr lang="en-US" altLang="en-US"/>
              <a:t>Carbon is the BACKBONE</a:t>
            </a:r>
          </a:p>
        </p:txBody>
      </p:sp>
      <p:sp>
        <p:nvSpPr>
          <p:cNvPr id="138243" name="Rectangle 3">
            <a:extLst>
              <a:ext uri="{FF2B5EF4-FFF2-40B4-BE49-F238E27FC236}">
                <a16:creationId xmlns:a16="http://schemas.microsoft.com/office/drawing/2014/main" id="{558168C7-8F84-4968-9A23-AF4439CB9E39}"/>
              </a:ext>
            </a:extLst>
          </p:cNvPr>
          <p:cNvSpPr>
            <a:spLocks noGrp="1" noChangeArrowheads="1"/>
          </p:cNvSpPr>
          <p:nvPr>
            <p:ph type="body" idx="1"/>
          </p:nvPr>
        </p:nvSpPr>
        <p:spPr>
          <a:xfrm>
            <a:off x="468313" y="2205038"/>
            <a:ext cx="3311525" cy="3671887"/>
          </a:xfrm>
        </p:spPr>
        <p:txBody>
          <a:bodyPr/>
          <a:lstStyle/>
          <a:p>
            <a:pPr algn="ctr">
              <a:lnSpc>
                <a:spcPct val="80000"/>
              </a:lnSpc>
              <a:buFontTx/>
              <a:buNone/>
            </a:pPr>
            <a:r>
              <a:rPr lang="en-US" altLang="en-US" sz="1800"/>
              <a:t>	</a:t>
            </a:r>
            <a:r>
              <a:rPr lang="en-US" altLang="en-US" sz="4000"/>
              <a:t>the </a:t>
            </a:r>
          </a:p>
          <a:p>
            <a:pPr algn="ctr">
              <a:lnSpc>
                <a:spcPct val="80000"/>
              </a:lnSpc>
              <a:buFontTx/>
              <a:buNone/>
            </a:pPr>
            <a:r>
              <a:rPr lang="en-US" altLang="en-US" sz="4000"/>
              <a:t>	</a:t>
            </a:r>
            <a:r>
              <a:rPr lang="en-US" altLang="en-US" sz="4000" b="1">
                <a:solidFill>
                  <a:srgbClr val="CC0000"/>
                </a:solidFill>
              </a:rPr>
              <a:t>center</a:t>
            </a:r>
            <a:r>
              <a:rPr lang="en-US" altLang="en-US" sz="4000"/>
              <a:t> </a:t>
            </a:r>
          </a:p>
          <a:p>
            <a:pPr algn="ctr">
              <a:lnSpc>
                <a:spcPct val="80000"/>
              </a:lnSpc>
              <a:buFontTx/>
              <a:buNone/>
            </a:pPr>
            <a:r>
              <a:rPr lang="en-US" altLang="en-US" sz="4000"/>
              <a:t>	of </a:t>
            </a:r>
          </a:p>
          <a:p>
            <a:pPr algn="ctr">
              <a:lnSpc>
                <a:spcPct val="80000"/>
              </a:lnSpc>
              <a:buFontTx/>
              <a:buNone/>
            </a:pPr>
            <a:r>
              <a:rPr lang="en-US" altLang="en-US" sz="4000"/>
              <a:t>	all </a:t>
            </a:r>
          </a:p>
          <a:p>
            <a:pPr algn="ctr">
              <a:lnSpc>
                <a:spcPct val="80000"/>
              </a:lnSpc>
              <a:buFontTx/>
              <a:buNone/>
            </a:pPr>
            <a:r>
              <a:rPr lang="en-US" altLang="en-US" sz="4000"/>
              <a:t>	organic molecules</a:t>
            </a:r>
          </a:p>
        </p:txBody>
      </p:sp>
      <p:grpSp>
        <p:nvGrpSpPr>
          <p:cNvPr id="138244" name="Group 4">
            <a:extLst>
              <a:ext uri="{FF2B5EF4-FFF2-40B4-BE49-F238E27FC236}">
                <a16:creationId xmlns:a16="http://schemas.microsoft.com/office/drawing/2014/main" id="{6F743ADB-1661-4AB2-95DB-B8876F2923A4}"/>
              </a:ext>
            </a:extLst>
          </p:cNvPr>
          <p:cNvGrpSpPr>
            <a:grpSpLocks/>
          </p:cNvGrpSpPr>
          <p:nvPr/>
        </p:nvGrpSpPr>
        <p:grpSpPr bwMode="auto">
          <a:xfrm>
            <a:off x="3851275" y="1700213"/>
            <a:ext cx="4286250" cy="4489450"/>
            <a:chOff x="1654" y="976"/>
            <a:chExt cx="2700" cy="2828"/>
          </a:xfrm>
        </p:grpSpPr>
        <p:pic>
          <p:nvPicPr>
            <p:cNvPr id="39941" name="Picture 5">
              <a:extLst>
                <a:ext uri="{FF2B5EF4-FFF2-40B4-BE49-F238E27FC236}">
                  <a16:creationId xmlns:a16="http://schemas.microsoft.com/office/drawing/2014/main" id="{8258B32E-CF8D-4168-9763-8A97F863C96C}"/>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968" y="2054"/>
              <a:ext cx="72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Freeform 6">
              <a:extLst>
                <a:ext uri="{FF2B5EF4-FFF2-40B4-BE49-F238E27FC236}">
                  <a16:creationId xmlns:a16="http://schemas.microsoft.com/office/drawing/2014/main" id="{F7904A29-9E08-44F5-9AD4-9A475FA5DACB}"/>
                </a:ext>
              </a:extLst>
            </p:cNvPr>
            <p:cNvSpPr>
              <a:spLocks/>
            </p:cNvSpPr>
            <p:nvPr/>
          </p:nvSpPr>
          <p:spPr bwMode="auto">
            <a:xfrm>
              <a:off x="2087" y="3596"/>
              <a:ext cx="286" cy="178"/>
            </a:xfrm>
            <a:custGeom>
              <a:avLst/>
              <a:gdLst>
                <a:gd name="T0" fmla="*/ 109 w 571"/>
                <a:gd name="T1" fmla="*/ 172 h 355"/>
                <a:gd name="T2" fmla="*/ 83 w 571"/>
                <a:gd name="T3" fmla="*/ 157 h 355"/>
                <a:gd name="T4" fmla="*/ 62 w 571"/>
                <a:gd name="T5" fmla="*/ 118 h 355"/>
                <a:gd name="T6" fmla="*/ 28 w 571"/>
                <a:gd name="T7" fmla="*/ 87 h 355"/>
                <a:gd name="T8" fmla="*/ 22 w 571"/>
                <a:gd name="T9" fmla="*/ 90 h 355"/>
                <a:gd name="T10" fmla="*/ 24 w 571"/>
                <a:gd name="T11" fmla="*/ 108 h 355"/>
                <a:gd name="T12" fmla="*/ 17 w 571"/>
                <a:gd name="T13" fmla="*/ 154 h 355"/>
                <a:gd name="T14" fmla="*/ 0 w 571"/>
                <a:gd name="T15" fmla="*/ 138 h 355"/>
                <a:gd name="T16" fmla="*/ 4 w 571"/>
                <a:gd name="T17" fmla="*/ 107 h 355"/>
                <a:gd name="T18" fmla="*/ 8 w 571"/>
                <a:gd name="T19" fmla="*/ 77 h 355"/>
                <a:gd name="T20" fmla="*/ 9 w 571"/>
                <a:gd name="T21" fmla="*/ 48 h 355"/>
                <a:gd name="T22" fmla="*/ 5 w 571"/>
                <a:gd name="T23" fmla="*/ 25 h 355"/>
                <a:gd name="T24" fmla="*/ 16 w 571"/>
                <a:gd name="T25" fmla="*/ 19 h 355"/>
                <a:gd name="T26" fmla="*/ 36 w 571"/>
                <a:gd name="T27" fmla="*/ 48 h 355"/>
                <a:gd name="T28" fmla="*/ 51 w 571"/>
                <a:gd name="T29" fmla="*/ 60 h 355"/>
                <a:gd name="T30" fmla="*/ 69 w 571"/>
                <a:gd name="T31" fmla="*/ 69 h 355"/>
                <a:gd name="T32" fmla="*/ 90 w 571"/>
                <a:gd name="T33" fmla="*/ 80 h 355"/>
                <a:gd name="T34" fmla="*/ 110 w 571"/>
                <a:gd name="T35" fmla="*/ 87 h 355"/>
                <a:gd name="T36" fmla="*/ 130 w 571"/>
                <a:gd name="T37" fmla="*/ 93 h 355"/>
                <a:gd name="T38" fmla="*/ 150 w 571"/>
                <a:gd name="T39" fmla="*/ 97 h 355"/>
                <a:gd name="T40" fmla="*/ 181 w 571"/>
                <a:gd name="T41" fmla="*/ 97 h 355"/>
                <a:gd name="T42" fmla="*/ 189 w 571"/>
                <a:gd name="T43" fmla="*/ 88 h 355"/>
                <a:gd name="T44" fmla="*/ 166 w 571"/>
                <a:gd name="T45" fmla="*/ 57 h 355"/>
                <a:gd name="T46" fmla="*/ 125 w 571"/>
                <a:gd name="T47" fmla="*/ 20 h 355"/>
                <a:gd name="T48" fmla="*/ 130 w 571"/>
                <a:gd name="T49" fmla="*/ 16 h 355"/>
                <a:gd name="T50" fmla="*/ 154 w 571"/>
                <a:gd name="T51" fmla="*/ 29 h 355"/>
                <a:gd name="T52" fmla="*/ 176 w 571"/>
                <a:gd name="T53" fmla="*/ 50 h 355"/>
                <a:gd name="T54" fmla="*/ 197 w 571"/>
                <a:gd name="T55" fmla="*/ 74 h 355"/>
                <a:gd name="T56" fmla="*/ 227 w 571"/>
                <a:gd name="T57" fmla="*/ 109 h 355"/>
                <a:gd name="T58" fmla="*/ 194 w 571"/>
                <a:gd name="T59" fmla="*/ 112 h 355"/>
                <a:gd name="T60" fmla="*/ 170 w 571"/>
                <a:gd name="T61" fmla="*/ 121 h 355"/>
                <a:gd name="T62" fmla="*/ 172 w 571"/>
                <a:gd name="T63" fmla="*/ 132 h 355"/>
                <a:gd name="T64" fmla="*/ 194 w 571"/>
                <a:gd name="T65" fmla="*/ 124 h 355"/>
                <a:gd name="T66" fmla="*/ 210 w 571"/>
                <a:gd name="T67" fmla="*/ 121 h 355"/>
                <a:gd name="T68" fmla="*/ 227 w 571"/>
                <a:gd name="T69" fmla="*/ 119 h 355"/>
                <a:gd name="T70" fmla="*/ 243 w 571"/>
                <a:gd name="T71" fmla="*/ 120 h 355"/>
                <a:gd name="T72" fmla="*/ 283 w 571"/>
                <a:gd name="T73" fmla="*/ 138 h 355"/>
                <a:gd name="T74" fmla="*/ 286 w 571"/>
                <a:gd name="T75" fmla="*/ 149 h 355"/>
                <a:gd name="T76" fmla="*/ 265 w 571"/>
                <a:gd name="T77" fmla="*/ 166 h 355"/>
                <a:gd name="T78" fmla="*/ 251 w 571"/>
                <a:gd name="T79" fmla="*/ 169 h 355"/>
                <a:gd name="T80" fmla="*/ 238 w 571"/>
                <a:gd name="T81" fmla="*/ 173 h 355"/>
                <a:gd name="T82" fmla="*/ 223 w 571"/>
                <a:gd name="T83" fmla="*/ 176 h 355"/>
                <a:gd name="T84" fmla="*/ 209 w 571"/>
                <a:gd name="T85" fmla="*/ 177 h 355"/>
                <a:gd name="T86" fmla="*/ 193 w 571"/>
                <a:gd name="T87" fmla="*/ 178 h 3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1" h="355">
                  <a:moveTo>
                    <a:pt x="289" y="355"/>
                  </a:moveTo>
                  <a:lnTo>
                    <a:pt x="218" y="344"/>
                  </a:lnTo>
                  <a:lnTo>
                    <a:pt x="185" y="327"/>
                  </a:lnTo>
                  <a:lnTo>
                    <a:pt x="165" y="313"/>
                  </a:lnTo>
                  <a:lnTo>
                    <a:pt x="147" y="287"/>
                  </a:lnTo>
                  <a:lnTo>
                    <a:pt x="123" y="236"/>
                  </a:lnTo>
                  <a:lnTo>
                    <a:pt x="89" y="200"/>
                  </a:lnTo>
                  <a:lnTo>
                    <a:pt x="56" y="174"/>
                  </a:lnTo>
                  <a:lnTo>
                    <a:pt x="43" y="174"/>
                  </a:lnTo>
                  <a:lnTo>
                    <a:pt x="43" y="180"/>
                  </a:lnTo>
                  <a:lnTo>
                    <a:pt x="56" y="193"/>
                  </a:lnTo>
                  <a:lnTo>
                    <a:pt x="47" y="216"/>
                  </a:lnTo>
                  <a:lnTo>
                    <a:pt x="41" y="302"/>
                  </a:lnTo>
                  <a:lnTo>
                    <a:pt x="34" y="307"/>
                  </a:lnTo>
                  <a:lnTo>
                    <a:pt x="0" y="307"/>
                  </a:lnTo>
                  <a:lnTo>
                    <a:pt x="0" y="275"/>
                  </a:lnTo>
                  <a:lnTo>
                    <a:pt x="3" y="245"/>
                  </a:lnTo>
                  <a:lnTo>
                    <a:pt x="7" y="214"/>
                  </a:lnTo>
                  <a:lnTo>
                    <a:pt x="12" y="185"/>
                  </a:lnTo>
                  <a:lnTo>
                    <a:pt x="16" y="154"/>
                  </a:lnTo>
                  <a:lnTo>
                    <a:pt x="18" y="125"/>
                  </a:lnTo>
                  <a:lnTo>
                    <a:pt x="18" y="96"/>
                  </a:lnTo>
                  <a:lnTo>
                    <a:pt x="14" y="67"/>
                  </a:lnTo>
                  <a:lnTo>
                    <a:pt x="9" y="49"/>
                  </a:lnTo>
                  <a:lnTo>
                    <a:pt x="23" y="0"/>
                  </a:lnTo>
                  <a:lnTo>
                    <a:pt x="32" y="38"/>
                  </a:lnTo>
                  <a:lnTo>
                    <a:pt x="47" y="71"/>
                  </a:lnTo>
                  <a:lnTo>
                    <a:pt x="71" y="96"/>
                  </a:lnTo>
                  <a:lnTo>
                    <a:pt x="85" y="109"/>
                  </a:lnTo>
                  <a:lnTo>
                    <a:pt x="101" y="120"/>
                  </a:lnTo>
                  <a:lnTo>
                    <a:pt x="120" y="129"/>
                  </a:lnTo>
                  <a:lnTo>
                    <a:pt x="138" y="138"/>
                  </a:lnTo>
                  <a:lnTo>
                    <a:pt x="162" y="153"/>
                  </a:lnTo>
                  <a:lnTo>
                    <a:pt x="180" y="160"/>
                  </a:lnTo>
                  <a:lnTo>
                    <a:pt x="202" y="167"/>
                  </a:lnTo>
                  <a:lnTo>
                    <a:pt x="220" y="173"/>
                  </a:lnTo>
                  <a:lnTo>
                    <a:pt x="242" y="180"/>
                  </a:lnTo>
                  <a:lnTo>
                    <a:pt x="260" y="185"/>
                  </a:lnTo>
                  <a:lnTo>
                    <a:pt x="282" y="191"/>
                  </a:lnTo>
                  <a:lnTo>
                    <a:pt x="300" y="194"/>
                  </a:lnTo>
                  <a:lnTo>
                    <a:pt x="322" y="198"/>
                  </a:lnTo>
                  <a:lnTo>
                    <a:pt x="362" y="193"/>
                  </a:lnTo>
                  <a:lnTo>
                    <a:pt x="373" y="185"/>
                  </a:lnTo>
                  <a:lnTo>
                    <a:pt x="378" y="176"/>
                  </a:lnTo>
                  <a:lnTo>
                    <a:pt x="378" y="162"/>
                  </a:lnTo>
                  <a:lnTo>
                    <a:pt x="331" y="114"/>
                  </a:lnTo>
                  <a:lnTo>
                    <a:pt x="269" y="67"/>
                  </a:lnTo>
                  <a:lnTo>
                    <a:pt x="249" y="40"/>
                  </a:lnTo>
                  <a:lnTo>
                    <a:pt x="236" y="23"/>
                  </a:lnTo>
                  <a:lnTo>
                    <a:pt x="260" y="31"/>
                  </a:lnTo>
                  <a:lnTo>
                    <a:pt x="285" y="43"/>
                  </a:lnTo>
                  <a:lnTo>
                    <a:pt x="307" y="58"/>
                  </a:lnTo>
                  <a:lnTo>
                    <a:pt x="331" y="80"/>
                  </a:lnTo>
                  <a:lnTo>
                    <a:pt x="351" y="100"/>
                  </a:lnTo>
                  <a:lnTo>
                    <a:pt x="373" y="123"/>
                  </a:lnTo>
                  <a:lnTo>
                    <a:pt x="393" y="147"/>
                  </a:lnTo>
                  <a:lnTo>
                    <a:pt x="415" y="171"/>
                  </a:lnTo>
                  <a:lnTo>
                    <a:pt x="453" y="218"/>
                  </a:lnTo>
                  <a:lnTo>
                    <a:pt x="435" y="218"/>
                  </a:lnTo>
                  <a:lnTo>
                    <a:pt x="387" y="224"/>
                  </a:lnTo>
                  <a:lnTo>
                    <a:pt x="345" y="240"/>
                  </a:lnTo>
                  <a:lnTo>
                    <a:pt x="340" y="242"/>
                  </a:lnTo>
                  <a:lnTo>
                    <a:pt x="335" y="247"/>
                  </a:lnTo>
                  <a:lnTo>
                    <a:pt x="344" y="264"/>
                  </a:lnTo>
                  <a:lnTo>
                    <a:pt x="373" y="251"/>
                  </a:lnTo>
                  <a:lnTo>
                    <a:pt x="387" y="247"/>
                  </a:lnTo>
                  <a:lnTo>
                    <a:pt x="404" y="245"/>
                  </a:lnTo>
                  <a:lnTo>
                    <a:pt x="420" y="242"/>
                  </a:lnTo>
                  <a:lnTo>
                    <a:pt x="436" y="240"/>
                  </a:lnTo>
                  <a:lnTo>
                    <a:pt x="453" y="238"/>
                  </a:lnTo>
                  <a:lnTo>
                    <a:pt x="469" y="238"/>
                  </a:lnTo>
                  <a:lnTo>
                    <a:pt x="486" y="240"/>
                  </a:lnTo>
                  <a:lnTo>
                    <a:pt x="504" y="245"/>
                  </a:lnTo>
                  <a:lnTo>
                    <a:pt x="566" y="275"/>
                  </a:lnTo>
                  <a:lnTo>
                    <a:pt x="571" y="289"/>
                  </a:lnTo>
                  <a:lnTo>
                    <a:pt x="571" y="298"/>
                  </a:lnTo>
                  <a:lnTo>
                    <a:pt x="551" y="322"/>
                  </a:lnTo>
                  <a:lnTo>
                    <a:pt x="529" y="331"/>
                  </a:lnTo>
                  <a:lnTo>
                    <a:pt x="518" y="335"/>
                  </a:lnTo>
                  <a:lnTo>
                    <a:pt x="502" y="338"/>
                  </a:lnTo>
                  <a:lnTo>
                    <a:pt x="489" y="342"/>
                  </a:lnTo>
                  <a:lnTo>
                    <a:pt x="475" y="346"/>
                  </a:lnTo>
                  <a:lnTo>
                    <a:pt x="462" y="349"/>
                  </a:lnTo>
                  <a:lnTo>
                    <a:pt x="446" y="351"/>
                  </a:lnTo>
                  <a:lnTo>
                    <a:pt x="433" y="353"/>
                  </a:lnTo>
                  <a:lnTo>
                    <a:pt x="418" y="353"/>
                  </a:lnTo>
                  <a:lnTo>
                    <a:pt x="406" y="355"/>
                  </a:lnTo>
                  <a:lnTo>
                    <a:pt x="386" y="355"/>
                  </a:lnTo>
                  <a:lnTo>
                    <a:pt x="289" y="355"/>
                  </a:lnTo>
                  <a:close/>
                </a:path>
              </a:pathLst>
            </a:custGeom>
            <a:solidFill>
              <a:srgbClr val="808080"/>
            </a:solidFill>
            <a:ln w="9525">
              <a:solidFill>
                <a:schemeClr val="tx1"/>
              </a:solidFill>
              <a:round/>
              <a:headEnd/>
              <a:tailEnd/>
            </a:ln>
          </p:spPr>
          <p:txBody>
            <a:bodyPr/>
            <a:lstStyle/>
            <a:p>
              <a:endParaRPr lang="en-US"/>
            </a:p>
          </p:txBody>
        </p:sp>
        <p:sp>
          <p:nvSpPr>
            <p:cNvPr id="39943" name="Freeform 7">
              <a:extLst>
                <a:ext uri="{FF2B5EF4-FFF2-40B4-BE49-F238E27FC236}">
                  <a16:creationId xmlns:a16="http://schemas.microsoft.com/office/drawing/2014/main" id="{B1A1FAD9-71A9-4A7F-A923-E6A0CF7EE625}"/>
                </a:ext>
              </a:extLst>
            </p:cNvPr>
            <p:cNvSpPr>
              <a:spLocks/>
            </p:cNvSpPr>
            <p:nvPr/>
          </p:nvSpPr>
          <p:spPr bwMode="auto">
            <a:xfrm>
              <a:off x="1774" y="3593"/>
              <a:ext cx="313" cy="181"/>
            </a:xfrm>
            <a:custGeom>
              <a:avLst/>
              <a:gdLst>
                <a:gd name="T0" fmla="*/ 84 w 627"/>
                <a:gd name="T1" fmla="*/ 178 h 363"/>
                <a:gd name="T2" fmla="*/ 12 w 627"/>
                <a:gd name="T3" fmla="*/ 172 h 363"/>
                <a:gd name="T4" fmla="*/ 0 w 627"/>
                <a:gd name="T5" fmla="*/ 157 h 363"/>
                <a:gd name="T6" fmla="*/ 14 w 627"/>
                <a:gd name="T7" fmla="*/ 143 h 363"/>
                <a:gd name="T8" fmla="*/ 31 w 627"/>
                <a:gd name="T9" fmla="*/ 139 h 363"/>
                <a:gd name="T10" fmla="*/ 46 w 627"/>
                <a:gd name="T11" fmla="*/ 139 h 363"/>
                <a:gd name="T12" fmla="*/ 63 w 627"/>
                <a:gd name="T13" fmla="*/ 141 h 363"/>
                <a:gd name="T14" fmla="*/ 83 w 627"/>
                <a:gd name="T15" fmla="*/ 141 h 363"/>
                <a:gd name="T16" fmla="*/ 54 w 627"/>
                <a:gd name="T17" fmla="*/ 131 h 363"/>
                <a:gd name="T18" fmla="*/ 75 w 627"/>
                <a:gd name="T19" fmla="*/ 102 h 363"/>
                <a:gd name="T20" fmla="*/ 100 w 627"/>
                <a:gd name="T21" fmla="*/ 74 h 363"/>
                <a:gd name="T22" fmla="*/ 125 w 627"/>
                <a:gd name="T23" fmla="*/ 46 h 363"/>
                <a:gd name="T24" fmla="*/ 156 w 627"/>
                <a:gd name="T25" fmla="*/ 25 h 363"/>
                <a:gd name="T26" fmla="*/ 106 w 627"/>
                <a:gd name="T27" fmla="*/ 87 h 363"/>
                <a:gd name="T28" fmla="*/ 98 w 627"/>
                <a:gd name="T29" fmla="*/ 107 h 363"/>
                <a:gd name="T30" fmla="*/ 111 w 627"/>
                <a:gd name="T31" fmla="*/ 125 h 363"/>
                <a:gd name="T32" fmla="*/ 170 w 627"/>
                <a:gd name="T33" fmla="*/ 107 h 363"/>
                <a:gd name="T34" fmla="*/ 178 w 627"/>
                <a:gd name="T35" fmla="*/ 103 h 363"/>
                <a:gd name="T36" fmla="*/ 191 w 627"/>
                <a:gd name="T37" fmla="*/ 94 h 363"/>
                <a:gd name="T38" fmla="*/ 213 w 627"/>
                <a:gd name="T39" fmla="*/ 76 h 363"/>
                <a:gd name="T40" fmla="*/ 235 w 627"/>
                <a:gd name="T41" fmla="*/ 60 h 363"/>
                <a:gd name="T42" fmla="*/ 255 w 627"/>
                <a:gd name="T43" fmla="*/ 40 h 363"/>
                <a:gd name="T44" fmla="*/ 270 w 627"/>
                <a:gd name="T45" fmla="*/ 19 h 363"/>
                <a:gd name="T46" fmla="*/ 277 w 627"/>
                <a:gd name="T47" fmla="*/ 0 h 363"/>
                <a:gd name="T48" fmla="*/ 299 w 627"/>
                <a:gd name="T49" fmla="*/ 14 h 363"/>
                <a:gd name="T50" fmla="*/ 308 w 627"/>
                <a:gd name="T51" fmla="*/ 28 h 363"/>
                <a:gd name="T52" fmla="*/ 313 w 627"/>
                <a:gd name="T53" fmla="*/ 60 h 363"/>
                <a:gd name="T54" fmla="*/ 310 w 627"/>
                <a:gd name="T55" fmla="*/ 92 h 363"/>
                <a:gd name="T56" fmla="*/ 306 w 627"/>
                <a:gd name="T57" fmla="*/ 123 h 363"/>
                <a:gd name="T58" fmla="*/ 304 w 627"/>
                <a:gd name="T59" fmla="*/ 156 h 363"/>
                <a:gd name="T60" fmla="*/ 283 w 627"/>
                <a:gd name="T61" fmla="*/ 132 h 363"/>
                <a:gd name="T62" fmla="*/ 283 w 627"/>
                <a:gd name="T63" fmla="*/ 108 h 363"/>
                <a:gd name="T64" fmla="*/ 297 w 627"/>
                <a:gd name="T65" fmla="*/ 75 h 363"/>
                <a:gd name="T66" fmla="*/ 283 w 627"/>
                <a:gd name="T67" fmla="*/ 80 h 363"/>
                <a:gd name="T68" fmla="*/ 268 w 627"/>
                <a:gd name="T69" fmla="*/ 96 h 363"/>
                <a:gd name="T70" fmla="*/ 261 w 627"/>
                <a:gd name="T71" fmla="*/ 114 h 363"/>
                <a:gd name="T72" fmla="*/ 253 w 627"/>
                <a:gd name="T73" fmla="*/ 132 h 363"/>
                <a:gd name="T74" fmla="*/ 240 w 627"/>
                <a:gd name="T75" fmla="*/ 150 h 363"/>
                <a:gd name="T76" fmla="*/ 206 w 627"/>
                <a:gd name="T77" fmla="*/ 169 h 363"/>
                <a:gd name="T78" fmla="*/ 127 w 627"/>
                <a:gd name="T79" fmla="*/ 179 h 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7" h="363">
                  <a:moveTo>
                    <a:pt x="237" y="359"/>
                  </a:moveTo>
                  <a:lnTo>
                    <a:pt x="169" y="357"/>
                  </a:lnTo>
                  <a:lnTo>
                    <a:pt x="151" y="357"/>
                  </a:lnTo>
                  <a:lnTo>
                    <a:pt x="24" y="344"/>
                  </a:lnTo>
                  <a:lnTo>
                    <a:pt x="0" y="328"/>
                  </a:lnTo>
                  <a:lnTo>
                    <a:pt x="0" y="315"/>
                  </a:lnTo>
                  <a:lnTo>
                    <a:pt x="15" y="295"/>
                  </a:lnTo>
                  <a:lnTo>
                    <a:pt x="29" y="286"/>
                  </a:lnTo>
                  <a:lnTo>
                    <a:pt x="46" y="281"/>
                  </a:lnTo>
                  <a:lnTo>
                    <a:pt x="62" y="279"/>
                  </a:lnTo>
                  <a:lnTo>
                    <a:pt x="78" y="279"/>
                  </a:lnTo>
                  <a:lnTo>
                    <a:pt x="93" y="279"/>
                  </a:lnTo>
                  <a:lnTo>
                    <a:pt x="109" y="281"/>
                  </a:lnTo>
                  <a:lnTo>
                    <a:pt x="126" y="283"/>
                  </a:lnTo>
                  <a:lnTo>
                    <a:pt x="142" y="286"/>
                  </a:lnTo>
                  <a:lnTo>
                    <a:pt x="166" y="283"/>
                  </a:lnTo>
                  <a:lnTo>
                    <a:pt x="166" y="273"/>
                  </a:lnTo>
                  <a:lnTo>
                    <a:pt x="108" y="263"/>
                  </a:lnTo>
                  <a:lnTo>
                    <a:pt x="129" y="232"/>
                  </a:lnTo>
                  <a:lnTo>
                    <a:pt x="151" y="204"/>
                  </a:lnTo>
                  <a:lnTo>
                    <a:pt x="173" y="175"/>
                  </a:lnTo>
                  <a:lnTo>
                    <a:pt x="200" y="148"/>
                  </a:lnTo>
                  <a:lnTo>
                    <a:pt x="224" y="119"/>
                  </a:lnTo>
                  <a:lnTo>
                    <a:pt x="251" y="93"/>
                  </a:lnTo>
                  <a:lnTo>
                    <a:pt x="279" y="71"/>
                  </a:lnTo>
                  <a:lnTo>
                    <a:pt x="312" y="51"/>
                  </a:lnTo>
                  <a:lnTo>
                    <a:pt x="273" y="121"/>
                  </a:lnTo>
                  <a:lnTo>
                    <a:pt x="213" y="175"/>
                  </a:lnTo>
                  <a:lnTo>
                    <a:pt x="199" y="197"/>
                  </a:lnTo>
                  <a:lnTo>
                    <a:pt x="197" y="215"/>
                  </a:lnTo>
                  <a:lnTo>
                    <a:pt x="202" y="232"/>
                  </a:lnTo>
                  <a:lnTo>
                    <a:pt x="222" y="250"/>
                  </a:lnTo>
                  <a:lnTo>
                    <a:pt x="244" y="255"/>
                  </a:lnTo>
                  <a:lnTo>
                    <a:pt x="341" y="215"/>
                  </a:lnTo>
                  <a:lnTo>
                    <a:pt x="353" y="206"/>
                  </a:lnTo>
                  <a:lnTo>
                    <a:pt x="357" y="206"/>
                  </a:lnTo>
                  <a:lnTo>
                    <a:pt x="368" y="193"/>
                  </a:lnTo>
                  <a:lnTo>
                    <a:pt x="383" y="188"/>
                  </a:lnTo>
                  <a:lnTo>
                    <a:pt x="406" y="170"/>
                  </a:lnTo>
                  <a:lnTo>
                    <a:pt x="426" y="153"/>
                  </a:lnTo>
                  <a:lnTo>
                    <a:pt x="448" y="139"/>
                  </a:lnTo>
                  <a:lnTo>
                    <a:pt x="470" y="121"/>
                  </a:lnTo>
                  <a:lnTo>
                    <a:pt x="492" y="102"/>
                  </a:lnTo>
                  <a:lnTo>
                    <a:pt x="510" y="81"/>
                  </a:lnTo>
                  <a:lnTo>
                    <a:pt x="526" y="60"/>
                  </a:lnTo>
                  <a:lnTo>
                    <a:pt x="541" y="39"/>
                  </a:lnTo>
                  <a:lnTo>
                    <a:pt x="552" y="19"/>
                  </a:lnTo>
                  <a:lnTo>
                    <a:pt x="555" y="0"/>
                  </a:lnTo>
                  <a:lnTo>
                    <a:pt x="565" y="0"/>
                  </a:lnTo>
                  <a:lnTo>
                    <a:pt x="599" y="28"/>
                  </a:lnTo>
                  <a:lnTo>
                    <a:pt x="608" y="40"/>
                  </a:lnTo>
                  <a:lnTo>
                    <a:pt x="617" y="57"/>
                  </a:lnTo>
                  <a:lnTo>
                    <a:pt x="625" y="88"/>
                  </a:lnTo>
                  <a:lnTo>
                    <a:pt x="627" y="121"/>
                  </a:lnTo>
                  <a:lnTo>
                    <a:pt x="625" y="151"/>
                  </a:lnTo>
                  <a:lnTo>
                    <a:pt x="621" y="184"/>
                  </a:lnTo>
                  <a:lnTo>
                    <a:pt x="616" y="215"/>
                  </a:lnTo>
                  <a:lnTo>
                    <a:pt x="612" y="246"/>
                  </a:lnTo>
                  <a:lnTo>
                    <a:pt x="606" y="279"/>
                  </a:lnTo>
                  <a:lnTo>
                    <a:pt x="608" y="312"/>
                  </a:lnTo>
                  <a:lnTo>
                    <a:pt x="566" y="319"/>
                  </a:lnTo>
                  <a:lnTo>
                    <a:pt x="566" y="264"/>
                  </a:lnTo>
                  <a:lnTo>
                    <a:pt x="566" y="239"/>
                  </a:lnTo>
                  <a:lnTo>
                    <a:pt x="566" y="217"/>
                  </a:lnTo>
                  <a:lnTo>
                    <a:pt x="566" y="188"/>
                  </a:lnTo>
                  <a:lnTo>
                    <a:pt x="594" y="150"/>
                  </a:lnTo>
                  <a:lnTo>
                    <a:pt x="579" y="155"/>
                  </a:lnTo>
                  <a:lnTo>
                    <a:pt x="566" y="161"/>
                  </a:lnTo>
                  <a:lnTo>
                    <a:pt x="548" y="175"/>
                  </a:lnTo>
                  <a:lnTo>
                    <a:pt x="537" y="192"/>
                  </a:lnTo>
                  <a:lnTo>
                    <a:pt x="528" y="210"/>
                  </a:lnTo>
                  <a:lnTo>
                    <a:pt x="523" y="228"/>
                  </a:lnTo>
                  <a:lnTo>
                    <a:pt x="514" y="246"/>
                  </a:lnTo>
                  <a:lnTo>
                    <a:pt x="506" y="264"/>
                  </a:lnTo>
                  <a:lnTo>
                    <a:pt x="495" y="283"/>
                  </a:lnTo>
                  <a:lnTo>
                    <a:pt x="481" y="301"/>
                  </a:lnTo>
                  <a:lnTo>
                    <a:pt x="466" y="312"/>
                  </a:lnTo>
                  <a:lnTo>
                    <a:pt x="413" y="339"/>
                  </a:lnTo>
                  <a:lnTo>
                    <a:pt x="315" y="363"/>
                  </a:lnTo>
                  <a:lnTo>
                    <a:pt x="255" y="359"/>
                  </a:lnTo>
                  <a:lnTo>
                    <a:pt x="237" y="359"/>
                  </a:lnTo>
                  <a:close/>
                </a:path>
              </a:pathLst>
            </a:custGeom>
            <a:solidFill>
              <a:srgbClr val="808080"/>
            </a:solidFill>
            <a:ln w="9525">
              <a:solidFill>
                <a:schemeClr val="tx1"/>
              </a:solidFill>
              <a:round/>
              <a:headEnd/>
              <a:tailEnd/>
            </a:ln>
          </p:spPr>
          <p:txBody>
            <a:bodyPr/>
            <a:lstStyle/>
            <a:p>
              <a:endParaRPr lang="en-US"/>
            </a:p>
          </p:txBody>
        </p:sp>
        <p:sp>
          <p:nvSpPr>
            <p:cNvPr id="39944" name="Freeform 8">
              <a:extLst>
                <a:ext uri="{FF2B5EF4-FFF2-40B4-BE49-F238E27FC236}">
                  <a16:creationId xmlns:a16="http://schemas.microsoft.com/office/drawing/2014/main" id="{4B5DA38B-AC80-4A16-8702-A8FEF32E4767}"/>
                </a:ext>
              </a:extLst>
            </p:cNvPr>
            <p:cNvSpPr>
              <a:spLocks/>
            </p:cNvSpPr>
            <p:nvPr/>
          </p:nvSpPr>
          <p:spPr bwMode="auto">
            <a:xfrm>
              <a:off x="2038" y="3706"/>
              <a:ext cx="9" cy="42"/>
            </a:xfrm>
            <a:custGeom>
              <a:avLst/>
              <a:gdLst>
                <a:gd name="T0" fmla="*/ 7 w 18"/>
                <a:gd name="T1" fmla="*/ 42 h 86"/>
                <a:gd name="T2" fmla="*/ 0 w 18"/>
                <a:gd name="T3" fmla="*/ 18 h 86"/>
                <a:gd name="T4" fmla="*/ 8 w 18"/>
                <a:gd name="T5" fmla="*/ 0 h 86"/>
                <a:gd name="T6" fmla="*/ 9 w 18"/>
                <a:gd name="T7" fmla="*/ 42 h 86"/>
                <a:gd name="T8" fmla="*/ 7 w 18"/>
                <a:gd name="T9" fmla="*/ 42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6">
                  <a:moveTo>
                    <a:pt x="13" y="86"/>
                  </a:moveTo>
                  <a:lnTo>
                    <a:pt x="0" y="37"/>
                  </a:lnTo>
                  <a:lnTo>
                    <a:pt x="15" y="0"/>
                  </a:lnTo>
                  <a:lnTo>
                    <a:pt x="18" y="86"/>
                  </a:lnTo>
                  <a:lnTo>
                    <a:pt x="13" y="8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5" name="Freeform 9">
              <a:extLst>
                <a:ext uri="{FF2B5EF4-FFF2-40B4-BE49-F238E27FC236}">
                  <a16:creationId xmlns:a16="http://schemas.microsoft.com/office/drawing/2014/main" id="{4C20EA19-CAF6-4207-A9B0-FD090C419F81}"/>
                </a:ext>
              </a:extLst>
            </p:cNvPr>
            <p:cNvSpPr>
              <a:spLocks/>
            </p:cNvSpPr>
            <p:nvPr/>
          </p:nvSpPr>
          <p:spPr bwMode="auto">
            <a:xfrm>
              <a:off x="2115" y="3700"/>
              <a:ext cx="18" cy="46"/>
            </a:xfrm>
            <a:custGeom>
              <a:avLst/>
              <a:gdLst>
                <a:gd name="T0" fmla="*/ 0 w 35"/>
                <a:gd name="T1" fmla="*/ 45 h 91"/>
                <a:gd name="T2" fmla="*/ 0 w 35"/>
                <a:gd name="T3" fmla="*/ 39 h 91"/>
                <a:gd name="T4" fmla="*/ 5 w 35"/>
                <a:gd name="T5" fmla="*/ 6 h 91"/>
                <a:gd name="T6" fmla="*/ 8 w 35"/>
                <a:gd name="T7" fmla="*/ 0 h 91"/>
                <a:gd name="T8" fmla="*/ 15 w 35"/>
                <a:gd name="T9" fmla="*/ 3 h 91"/>
                <a:gd name="T10" fmla="*/ 18 w 35"/>
                <a:gd name="T11" fmla="*/ 8 h 91"/>
                <a:gd name="T12" fmla="*/ 12 w 35"/>
                <a:gd name="T13" fmla="*/ 22 h 91"/>
                <a:gd name="T14" fmla="*/ 12 w 35"/>
                <a:gd name="T15" fmla="*/ 40 h 91"/>
                <a:gd name="T16" fmla="*/ 10 w 35"/>
                <a:gd name="T17" fmla="*/ 46 h 91"/>
                <a:gd name="T18" fmla="*/ 0 w 35"/>
                <a:gd name="T19" fmla="*/ 4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91">
                  <a:moveTo>
                    <a:pt x="0" y="89"/>
                  </a:moveTo>
                  <a:lnTo>
                    <a:pt x="0" y="77"/>
                  </a:lnTo>
                  <a:lnTo>
                    <a:pt x="9" y="11"/>
                  </a:lnTo>
                  <a:lnTo>
                    <a:pt x="15" y="0"/>
                  </a:lnTo>
                  <a:lnTo>
                    <a:pt x="29" y="6"/>
                  </a:lnTo>
                  <a:lnTo>
                    <a:pt x="35" y="15"/>
                  </a:lnTo>
                  <a:lnTo>
                    <a:pt x="24" y="44"/>
                  </a:lnTo>
                  <a:lnTo>
                    <a:pt x="24" y="80"/>
                  </a:lnTo>
                  <a:lnTo>
                    <a:pt x="20" y="91"/>
                  </a:lnTo>
                  <a:lnTo>
                    <a:pt x="0" y="8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6" name="Freeform 10">
              <a:extLst>
                <a:ext uri="{FF2B5EF4-FFF2-40B4-BE49-F238E27FC236}">
                  <a16:creationId xmlns:a16="http://schemas.microsoft.com/office/drawing/2014/main" id="{82116E68-9CA4-400F-9B97-04785581CAFB}"/>
                </a:ext>
              </a:extLst>
            </p:cNvPr>
            <p:cNvSpPr>
              <a:spLocks/>
            </p:cNvSpPr>
            <p:nvPr/>
          </p:nvSpPr>
          <p:spPr bwMode="auto">
            <a:xfrm>
              <a:off x="1880" y="3130"/>
              <a:ext cx="213" cy="580"/>
            </a:xfrm>
            <a:custGeom>
              <a:avLst/>
              <a:gdLst>
                <a:gd name="T0" fmla="*/ 1 w 426"/>
                <a:gd name="T1" fmla="*/ 573 h 1159"/>
                <a:gd name="T2" fmla="*/ 2 w 426"/>
                <a:gd name="T3" fmla="*/ 560 h 1159"/>
                <a:gd name="T4" fmla="*/ 10 w 426"/>
                <a:gd name="T5" fmla="*/ 549 h 1159"/>
                <a:gd name="T6" fmla="*/ 20 w 426"/>
                <a:gd name="T7" fmla="*/ 539 h 1159"/>
                <a:gd name="T8" fmla="*/ 31 w 426"/>
                <a:gd name="T9" fmla="*/ 530 h 1159"/>
                <a:gd name="T10" fmla="*/ 48 w 426"/>
                <a:gd name="T11" fmla="*/ 512 h 1159"/>
                <a:gd name="T12" fmla="*/ 63 w 426"/>
                <a:gd name="T13" fmla="*/ 486 h 1159"/>
                <a:gd name="T14" fmla="*/ 71 w 426"/>
                <a:gd name="T15" fmla="*/ 460 h 1159"/>
                <a:gd name="T16" fmla="*/ 73 w 426"/>
                <a:gd name="T17" fmla="*/ 434 h 1159"/>
                <a:gd name="T18" fmla="*/ 74 w 426"/>
                <a:gd name="T19" fmla="*/ 414 h 1159"/>
                <a:gd name="T20" fmla="*/ 73 w 426"/>
                <a:gd name="T21" fmla="*/ 363 h 1159"/>
                <a:gd name="T22" fmla="*/ 73 w 426"/>
                <a:gd name="T23" fmla="*/ 341 h 1159"/>
                <a:gd name="T24" fmla="*/ 55 w 426"/>
                <a:gd name="T25" fmla="*/ 186 h 1159"/>
                <a:gd name="T26" fmla="*/ 72 w 426"/>
                <a:gd name="T27" fmla="*/ 189 h 1159"/>
                <a:gd name="T28" fmla="*/ 88 w 426"/>
                <a:gd name="T29" fmla="*/ 190 h 1159"/>
                <a:gd name="T30" fmla="*/ 101 w 426"/>
                <a:gd name="T31" fmla="*/ 186 h 1159"/>
                <a:gd name="T32" fmla="*/ 107 w 426"/>
                <a:gd name="T33" fmla="*/ 170 h 1159"/>
                <a:gd name="T34" fmla="*/ 67 w 426"/>
                <a:gd name="T35" fmla="*/ 179 h 1159"/>
                <a:gd name="T36" fmla="*/ 42 w 426"/>
                <a:gd name="T37" fmla="*/ 157 h 1159"/>
                <a:gd name="T38" fmla="*/ 37 w 426"/>
                <a:gd name="T39" fmla="*/ 146 h 1159"/>
                <a:gd name="T40" fmla="*/ 31 w 426"/>
                <a:gd name="T41" fmla="*/ 136 h 1159"/>
                <a:gd name="T42" fmla="*/ 27 w 426"/>
                <a:gd name="T43" fmla="*/ 125 h 1159"/>
                <a:gd name="T44" fmla="*/ 22 w 426"/>
                <a:gd name="T45" fmla="*/ 103 h 1159"/>
                <a:gd name="T46" fmla="*/ 44 w 426"/>
                <a:gd name="T47" fmla="*/ 101 h 1159"/>
                <a:gd name="T48" fmla="*/ 66 w 426"/>
                <a:gd name="T49" fmla="*/ 99 h 1159"/>
                <a:gd name="T50" fmla="*/ 87 w 426"/>
                <a:gd name="T51" fmla="*/ 94 h 1159"/>
                <a:gd name="T52" fmla="*/ 109 w 426"/>
                <a:gd name="T53" fmla="*/ 85 h 1159"/>
                <a:gd name="T54" fmla="*/ 126 w 426"/>
                <a:gd name="T55" fmla="*/ 65 h 1159"/>
                <a:gd name="T56" fmla="*/ 127 w 426"/>
                <a:gd name="T57" fmla="*/ 52 h 1159"/>
                <a:gd name="T58" fmla="*/ 126 w 426"/>
                <a:gd name="T59" fmla="*/ 39 h 1159"/>
                <a:gd name="T60" fmla="*/ 125 w 426"/>
                <a:gd name="T61" fmla="*/ 27 h 1159"/>
                <a:gd name="T62" fmla="*/ 145 w 426"/>
                <a:gd name="T63" fmla="*/ 7 h 1159"/>
                <a:gd name="T64" fmla="*/ 162 w 426"/>
                <a:gd name="T65" fmla="*/ 2 h 1159"/>
                <a:gd name="T66" fmla="*/ 181 w 426"/>
                <a:gd name="T67" fmla="*/ 2 h 1159"/>
                <a:gd name="T68" fmla="*/ 206 w 426"/>
                <a:gd name="T69" fmla="*/ 31 h 1159"/>
                <a:gd name="T70" fmla="*/ 206 w 426"/>
                <a:gd name="T71" fmla="*/ 51 h 1159"/>
                <a:gd name="T72" fmla="*/ 178 w 426"/>
                <a:gd name="T73" fmla="*/ 186 h 1159"/>
                <a:gd name="T74" fmla="*/ 185 w 426"/>
                <a:gd name="T75" fmla="*/ 172 h 1159"/>
                <a:gd name="T76" fmla="*/ 194 w 426"/>
                <a:gd name="T77" fmla="*/ 181 h 1159"/>
                <a:gd name="T78" fmla="*/ 196 w 426"/>
                <a:gd name="T79" fmla="*/ 220 h 1159"/>
                <a:gd name="T80" fmla="*/ 187 w 426"/>
                <a:gd name="T81" fmla="*/ 260 h 1159"/>
                <a:gd name="T82" fmla="*/ 175 w 426"/>
                <a:gd name="T83" fmla="*/ 300 h 1159"/>
                <a:gd name="T84" fmla="*/ 166 w 426"/>
                <a:gd name="T85" fmla="*/ 386 h 1159"/>
                <a:gd name="T86" fmla="*/ 165 w 426"/>
                <a:gd name="T87" fmla="*/ 427 h 1159"/>
                <a:gd name="T88" fmla="*/ 164 w 426"/>
                <a:gd name="T89" fmla="*/ 447 h 1159"/>
                <a:gd name="T90" fmla="*/ 161 w 426"/>
                <a:gd name="T91" fmla="*/ 466 h 1159"/>
                <a:gd name="T92" fmla="*/ 152 w 426"/>
                <a:gd name="T93" fmla="*/ 486 h 1159"/>
                <a:gd name="T94" fmla="*/ 101 w 426"/>
                <a:gd name="T95" fmla="*/ 534 h 1159"/>
                <a:gd name="T96" fmla="*/ 73 w 426"/>
                <a:gd name="T97" fmla="*/ 556 h 1159"/>
                <a:gd name="T98" fmla="*/ 13 w 426"/>
                <a:gd name="T99" fmla="*/ 580 h 1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6" h="1159">
                  <a:moveTo>
                    <a:pt x="24" y="1156"/>
                  </a:moveTo>
                  <a:lnTo>
                    <a:pt x="2" y="1145"/>
                  </a:lnTo>
                  <a:lnTo>
                    <a:pt x="0" y="1132"/>
                  </a:lnTo>
                  <a:lnTo>
                    <a:pt x="4" y="1119"/>
                  </a:lnTo>
                  <a:lnTo>
                    <a:pt x="11" y="1108"/>
                  </a:lnTo>
                  <a:lnTo>
                    <a:pt x="20" y="1097"/>
                  </a:lnTo>
                  <a:lnTo>
                    <a:pt x="31" y="1088"/>
                  </a:lnTo>
                  <a:lnTo>
                    <a:pt x="40" y="1077"/>
                  </a:lnTo>
                  <a:lnTo>
                    <a:pt x="51" y="1068"/>
                  </a:lnTo>
                  <a:lnTo>
                    <a:pt x="62" y="1059"/>
                  </a:lnTo>
                  <a:lnTo>
                    <a:pt x="73" y="1050"/>
                  </a:lnTo>
                  <a:lnTo>
                    <a:pt x="95" y="1023"/>
                  </a:lnTo>
                  <a:lnTo>
                    <a:pt x="113" y="997"/>
                  </a:lnTo>
                  <a:lnTo>
                    <a:pt x="126" y="972"/>
                  </a:lnTo>
                  <a:lnTo>
                    <a:pt x="137" y="946"/>
                  </a:lnTo>
                  <a:lnTo>
                    <a:pt x="142" y="919"/>
                  </a:lnTo>
                  <a:lnTo>
                    <a:pt x="146" y="895"/>
                  </a:lnTo>
                  <a:lnTo>
                    <a:pt x="146" y="868"/>
                  </a:lnTo>
                  <a:lnTo>
                    <a:pt x="148" y="844"/>
                  </a:lnTo>
                  <a:lnTo>
                    <a:pt x="148" y="828"/>
                  </a:lnTo>
                  <a:lnTo>
                    <a:pt x="148" y="815"/>
                  </a:lnTo>
                  <a:lnTo>
                    <a:pt x="146" y="726"/>
                  </a:lnTo>
                  <a:lnTo>
                    <a:pt x="146" y="701"/>
                  </a:lnTo>
                  <a:lnTo>
                    <a:pt x="146" y="682"/>
                  </a:lnTo>
                  <a:lnTo>
                    <a:pt x="128" y="533"/>
                  </a:lnTo>
                  <a:lnTo>
                    <a:pt x="110" y="371"/>
                  </a:lnTo>
                  <a:lnTo>
                    <a:pt x="126" y="375"/>
                  </a:lnTo>
                  <a:lnTo>
                    <a:pt x="144" y="378"/>
                  </a:lnTo>
                  <a:lnTo>
                    <a:pt x="159" y="378"/>
                  </a:lnTo>
                  <a:lnTo>
                    <a:pt x="175" y="380"/>
                  </a:lnTo>
                  <a:lnTo>
                    <a:pt x="195" y="373"/>
                  </a:lnTo>
                  <a:lnTo>
                    <a:pt x="202" y="371"/>
                  </a:lnTo>
                  <a:lnTo>
                    <a:pt x="213" y="348"/>
                  </a:lnTo>
                  <a:lnTo>
                    <a:pt x="213" y="340"/>
                  </a:lnTo>
                  <a:lnTo>
                    <a:pt x="199" y="358"/>
                  </a:lnTo>
                  <a:lnTo>
                    <a:pt x="133" y="357"/>
                  </a:lnTo>
                  <a:lnTo>
                    <a:pt x="91" y="324"/>
                  </a:lnTo>
                  <a:lnTo>
                    <a:pt x="84" y="313"/>
                  </a:lnTo>
                  <a:lnTo>
                    <a:pt x="79" y="302"/>
                  </a:lnTo>
                  <a:lnTo>
                    <a:pt x="73" y="291"/>
                  </a:lnTo>
                  <a:lnTo>
                    <a:pt x="68" y="282"/>
                  </a:lnTo>
                  <a:lnTo>
                    <a:pt x="62" y="271"/>
                  </a:lnTo>
                  <a:lnTo>
                    <a:pt x="57" y="260"/>
                  </a:lnTo>
                  <a:lnTo>
                    <a:pt x="53" y="249"/>
                  </a:lnTo>
                  <a:lnTo>
                    <a:pt x="50" y="240"/>
                  </a:lnTo>
                  <a:lnTo>
                    <a:pt x="44" y="206"/>
                  </a:lnTo>
                  <a:lnTo>
                    <a:pt x="66" y="204"/>
                  </a:lnTo>
                  <a:lnTo>
                    <a:pt x="88" y="202"/>
                  </a:lnTo>
                  <a:lnTo>
                    <a:pt x="110" y="200"/>
                  </a:lnTo>
                  <a:lnTo>
                    <a:pt x="131" y="198"/>
                  </a:lnTo>
                  <a:lnTo>
                    <a:pt x="151" y="193"/>
                  </a:lnTo>
                  <a:lnTo>
                    <a:pt x="173" y="187"/>
                  </a:lnTo>
                  <a:lnTo>
                    <a:pt x="195" y="178"/>
                  </a:lnTo>
                  <a:lnTo>
                    <a:pt x="217" y="169"/>
                  </a:lnTo>
                  <a:lnTo>
                    <a:pt x="250" y="142"/>
                  </a:lnTo>
                  <a:lnTo>
                    <a:pt x="252" y="129"/>
                  </a:lnTo>
                  <a:lnTo>
                    <a:pt x="253" y="116"/>
                  </a:lnTo>
                  <a:lnTo>
                    <a:pt x="253" y="104"/>
                  </a:lnTo>
                  <a:lnTo>
                    <a:pt x="253" y="91"/>
                  </a:lnTo>
                  <a:lnTo>
                    <a:pt x="252" y="78"/>
                  </a:lnTo>
                  <a:lnTo>
                    <a:pt x="252" y="65"/>
                  </a:lnTo>
                  <a:lnTo>
                    <a:pt x="250" y="53"/>
                  </a:lnTo>
                  <a:lnTo>
                    <a:pt x="250" y="42"/>
                  </a:lnTo>
                  <a:lnTo>
                    <a:pt x="290" y="14"/>
                  </a:lnTo>
                  <a:lnTo>
                    <a:pt x="306" y="7"/>
                  </a:lnTo>
                  <a:lnTo>
                    <a:pt x="324" y="4"/>
                  </a:lnTo>
                  <a:lnTo>
                    <a:pt x="343" y="0"/>
                  </a:lnTo>
                  <a:lnTo>
                    <a:pt x="361" y="4"/>
                  </a:lnTo>
                  <a:lnTo>
                    <a:pt x="426" y="24"/>
                  </a:lnTo>
                  <a:lnTo>
                    <a:pt x="412" y="62"/>
                  </a:lnTo>
                  <a:lnTo>
                    <a:pt x="416" y="84"/>
                  </a:lnTo>
                  <a:lnTo>
                    <a:pt x="412" y="102"/>
                  </a:lnTo>
                  <a:lnTo>
                    <a:pt x="355" y="349"/>
                  </a:lnTo>
                  <a:lnTo>
                    <a:pt x="355" y="371"/>
                  </a:lnTo>
                  <a:lnTo>
                    <a:pt x="365" y="371"/>
                  </a:lnTo>
                  <a:lnTo>
                    <a:pt x="370" y="344"/>
                  </a:lnTo>
                  <a:lnTo>
                    <a:pt x="377" y="324"/>
                  </a:lnTo>
                  <a:lnTo>
                    <a:pt x="388" y="362"/>
                  </a:lnTo>
                  <a:lnTo>
                    <a:pt x="394" y="400"/>
                  </a:lnTo>
                  <a:lnTo>
                    <a:pt x="392" y="440"/>
                  </a:lnTo>
                  <a:lnTo>
                    <a:pt x="386" y="480"/>
                  </a:lnTo>
                  <a:lnTo>
                    <a:pt x="374" y="519"/>
                  </a:lnTo>
                  <a:lnTo>
                    <a:pt x="363" y="559"/>
                  </a:lnTo>
                  <a:lnTo>
                    <a:pt x="350" y="599"/>
                  </a:lnTo>
                  <a:lnTo>
                    <a:pt x="341" y="641"/>
                  </a:lnTo>
                  <a:lnTo>
                    <a:pt x="332" y="772"/>
                  </a:lnTo>
                  <a:lnTo>
                    <a:pt x="332" y="835"/>
                  </a:lnTo>
                  <a:lnTo>
                    <a:pt x="330" y="853"/>
                  </a:lnTo>
                  <a:lnTo>
                    <a:pt x="330" y="873"/>
                  </a:lnTo>
                  <a:lnTo>
                    <a:pt x="328" y="894"/>
                  </a:lnTo>
                  <a:lnTo>
                    <a:pt x="326" y="914"/>
                  </a:lnTo>
                  <a:lnTo>
                    <a:pt x="321" y="932"/>
                  </a:lnTo>
                  <a:lnTo>
                    <a:pt x="314" y="954"/>
                  </a:lnTo>
                  <a:lnTo>
                    <a:pt x="303" y="972"/>
                  </a:lnTo>
                  <a:lnTo>
                    <a:pt x="288" y="994"/>
                  </a:lnTo>
                  <a:lnTo>
                    <a:pt x="202" y="1068"/>
                  </a:lnTo>
                  <a:lnTo>
                    <a:pt x="172" y="1092"/>
                  </a:lnTo>
                  <a:lnTo>
                    <a:pt x="146" y="1112"/>
                  </a:lnTo>
                  <a:lnTo>
                    <a:pt x="59" y="1154"/>
                  </a:lnTo>
                  <a:lnTo>
                    <a:pt x="26" y="1159"/>
                  </a:lnTo>
                  <a:lnTo>
                    <a:pt x="24" y="1156"/>
                  </a:lnTo>
                  <a:close/>
                </a:path>
              </a:pathLst>
            </a:custGeom>
            <a:solidFill>
              <a:srgbClr val="FFCC99"/>
            </a:solidFill>
            <a:ln w="9525">
              <a:solidFill>
                <a:schemeClr val="tx1"/>
              </a:solidFill>
              <a:round/>
              <a:headEnd/>
              <a:tailEnd/>
            </a:ln>
          </p:spPr>
          <p:txBody>
            <a:bodyPr/>
            <a:lstStyle/>
            <a:p>
              <a:endParaRPr lang="en-US"/>
            </a:p>
          </p:txBody>
        </p:sp>
        <p:sp>
          <p:nvSpPr>
            <p:cNvPr id="39947" name="Freeform 11">
              <a:extLst>
                <a:ext uri="{FF2B5EF4-FFF2-40B4-BE49-F238E27FC236}">
                  <a16:creationId xmlns:a16="http://schemas.microsoft.com/office/drawing/2014/main" id="{D56C1C30-5A41-4CA7-960C-61DF526807E6}"/>
                </a:ext>
              </a:extLst>
            </p:cNvPr>
            <p:cNvSpPr>
              <a:spLocks/>
            </p:cNvSpPr>
            <p:nvPr/>
          </p:nvSpPr>
          <p:spPr bwMode="auto">
            <a:xfrm>
              <a:off x="2081" y="3182"/>
              <a:ext cx="188" cy="504"/>
            </a:xfrm>
            <a:custGeom>
              <a:avLst/>
              <a:gdLst>
                <a:gd name="T0" fmla="*/ 127 w 377"/>
                <a:gd name="T1" fmla="*/ 497 h 1008"/>
                <a:gd name="T2" fmla="*/ 82 w 377"/>
                <a:gd name="T3" fmla="*/ 474 h 1008"/>
                <a:gd name="T4" fmla="*/ 34 w 377"/>
                <a:gd name="T5" fmla="*/ 440 h 1008"/>
                <a:gd name="T6" fmla="*/ 34 w 377"/>
                <a:gd name="T7" fmla="*/ 400 h 1008"/>
                <a:gd name="T8" fmla="*/ 37 w 377"/>
                <a:gd name="T9" fmla="*/ 350 h 1008"/>
                <a:gd name="T10" fmla="*/ 37 w 377"/>
                <a:gd name="T11" fmla="*/ 321 h 1008"/>
                <a:gd name="T12" fmla="*/ 36 w 377"/>
                <a:gd name="T13" fmla="*/ 293 h 1008"/>
                <a:gd name="T14" fmla="*/ 33 w 377"/>
                <a:gd name="T15" fmla="*/ 264 h 1008"/>
                <a:gd name="T16" fmla="*/ 16 w 377"/>
                <a:gd name="T17" fmla="*/ 203 h 1008"/>
                <a:gd name="T18" fmla="*/ 11 w 377"/>
                <a:gd name="T19" fmla="*/ 188 h 1008"/>
                <a:gd name="T20" fmla="*/ 7 w 377"/>
                <a:gd name="T21" fmla="*/ 170 h 1008"/>
                <a:gd name="T22" fmla="*/ 6 w 377"/>
                <a:gd name="T23" fmla="*/ 153 h 1008"/>
                <a:gd name="T24" fmla="*/ 3 w 377"/>
                <a:gd name="T25" fmla="*/ 122 h 1008"/>
                <a:gd name="T26" fmla="*/ 4 w 377"/>
                <a:gd name="T27" fmla="*/ 110 h 1008"/>
                <a:gd name="T28" fmla="*/ 11 w 377"/>
                <a:gd name="T29" fmla="*/ 115 h 1008"/>
                <a:gd name="T30" fmla="*/ 13 w 377"/>
                <a:gd name="T31" fmla="*/ 118 h 1008"/>
                <a:gd name="T32" fmla="*/ 6 w 377"/>
                <a:gd name="T33" fmla="*/ 80 h 1008"/>
                <a:gd name="T34" fmla="*/ 0 w 377"/>
                <a:gd name="T35" fmla="*/ 55 h 1008"/>
                <a:gd name="T36" fmla="*/ 26 w 377"/>
                <a:gd name="T37" fmla="*/ 6 h 1008"/>
                <a:gd name="T38" fmla="*/ 52 w 377"/>
                <a:gd name="T39" fmla="*/ 11 h 1008"/>
                <a:gd name="T40" fmla="*/ 76 w 377"/>
                <a:gd name="T41" fmla="*/ 12 h 1008"/>
                <a:gd name="T42" fmla="*/ 102 w 377"/>
                <a:gd name="T43" fmla="*/ 12 h 1008"/>
                <a:gd name="T44" fmla="*/ 160 w 377"/>
                <a:gd name="T45" fmla="*/ 0 h 1008"/>
                <a:gd name="T46" fmla="*/ 138 w 377"/>
                <a:gd name="T47" fmla="*/ 103 h 1008"/>
                <a:gd name="T48" fmla="*/ 120 w 377"/>
                <a:gd name="T49" fmla="*/ 118 h 1008"/>
                <a:gd name="T50" fmla="*/ 105 w 377"/>
                <a:gd name="T51" fmla="*/ 120 h 1008"/>
                <a:gd name="T52" fmla="*/ 92 w 377"/>
                <a:gd name="T53" fmla="*/ 116 h 1008"/>
                <a:gd name="T54" fmla="*/ 100 w 377"/>
                <a:gd name="T55" fmla="*/ 127 h 1008"/>
                <a:gd name="T56" fmla="*/ 118 w 377"/>
                <a:gd name="T57" fmla="*/ 126 h 1008"/>
                <a:gd name="T58" fmla="*/ 103 w 377"/>
                <a:gd name="T59" fmla="*/ 358 h 1008"/>
                <a:gd name="T60" fmla="*/ 107 w 377"/>
                <a:gd name="T61" fmla="*/ 408 h 1008"/>
                <a:gd name="T62" fmla="*/ 126 w 377"/>
                <a:gd name="T63" fmla="*/ 442 h 1008"/>
                <a:gd name="T64" fmla="*/ 135 w 377"/>
                <a:gd name="T65" fmla="*/ 453 h 1008"/>
                <a:gd name="T66" fmla="*/ 146 w 377"/>
                <a:gd name="T67" fmla="*/ 464 h 1008"/>
                <a:gd name="T68" fmla="*/ 158 w 377"/>
                <a:gd name="T69" fmla="*/ 473 h 1008"/>
                <a:gd name="T70" fmla="*/ 171 w 377"/>
                <a:gd name="T71" fmla="*/ 482 h 1008"/>
                <a:gd name="T72" fmla="*/ 188 w 377"/>
                <a:gd name="T73" fmla="*/ 501 h 1008"/>
                <a:gd name="T74" fmla="*/ 169 w 377"/>
                <a:gd name="T75" fmla="*/ 504 h 1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7" h="1008">
                  <a:moveTo>
                    <a:pt x="326" y="1008"/>
                  </a:moveTo>
                  <a:lnTo>
                    <a:pt x="255" y="993"/>
                  </a:lnTo>
                  <a:lnTo>
                    <a:pt x="238" y="984"/>
                  </a:lnTo>
                  <a:lnTo>
                    <a:pt x="164" y="948"/>
                  </a:lnTo>
                  <a:lnTo>
                    <a:pt x="102" y="922"/>
                  </a:lnTo>
                  <a:lnTo>
                    <a:pt x="69" y="880"/>
                  </a:lnTo>
                  <a:lnTo>
                    <a:pt x="56" y="857"/>
                  </a:lnTo>
                  <a:lnTo>
                    <a:pt x="69" y="800"/>
                  </a:lnTo>
                  <a:lnTo>
                    <a:pt x="74" y="729"/>
                  </a:lnTo>
                  <a:lnTo>
                    <a:pt x="74" y="700"/>
                  </a:lnTo>
                  <a:lnTo>
                    <a:pt x="74" y="671"/>
                  </a:lnTo>
                  <a:lnTo>
                    <a:pt x="74" y="642"/>
                  </a:lnTo>
                  <a:lnTo>
                    <a:pt x="74" y="615"/>
                  </a:lnTo>
                  <a:lnTo>
                    <a:pt x="73" y="586"/>
                  </a:lnTo>
                  <a:lnTo>
                    <a:pt x="71" y="557"/>
                  </a:lnTo>
                  <a:lnTo>
                    <a:pt x="67" y="527"/>
                  </a:lnTo>
                  <a:lnTo>
                    <a:pt x="65" y="500"/>
                  </a:lnTo>
                  <a:lnTo>
                    <a:pt x="33" y="406"/>
                  </a:lnTo>
                  <a:lnTo>
                    <a:pt x="31" y="395"/>
                  </a:lnTo>
                  <a:lnTo>
                    <a:pt x="23" y="376"/>
                  </a:lnTo>
                  <a:lnTo>
                    <a:pt x="18" y="358"/>
                  </a:lnTo>
                  <a:lnTo>
                    <a:pt x="14" y="340"/>
                  </a:lnTo>
                  <a:lnTo>
                    <a:pt x="11" y="322"/>
                  </a:lnTo>
                  <a:lnTo>
                    <a:pt x="13" y="305"/>
                  </a:lnTo>
                  <a:lnTo>
                    <a:pt x="13" y="291"/>
                  </a:lnTo>
                  <a:lnTo>
                    <a:pt x="7" y="244"/>
                  </a:lnTo>
                  <a:lnTo>
                    <a:pt x="9" y="231"/>
                  </a:lnTo>
                  <a:lnTo>
                    <a:pt x="9" y="220"/>
                  </a:lnTo>
                  <a:lnTo>
                    <a:pt x="22" y="211"/>
                  </a:lnTo>
                  <a:lnTo>
                    <a:pt x="23" y="229"/>
                  </a:lnTo>
                  <a:lnTo>
                    <a:pt x="27" y="231"/>
                  </a:lnTo>
                  <a:lnTo>
                    <a:pt x="27" y="236"/>
                  </a:lnTo>
                  <a:lnTo>
                    <a:pt x="42" y="244"/>
                  </a:lnTo>
                  <a:lnTo>
                    <a:pt x="13" y="160"/>
                  </a:lnTo>
                  <a:lnTo>
                    <a:pt x="3" y="136"/>
                  </a:lnTo>
                  <a:lnTo>
                    <a:pt x="0" y="109"/>
                  </a:lnTo>
                  <a:lnTo>
                    <a:pt x="27" y="5"/>
                  </a:lnTo>
                  <a:lnTo>
                    <a:pt x="53" y="12"/>
                  </a:lnTo>
                  <a:lnTo>
                    <a:pt x="78" y="20"/>
                  </a:lnTo>
                  <a:lnTo>
                    <a:pt x="104" y="22"/>
                  </a:lnTo>
                  <a:lnTo>
                    <a:pt x="129" y="25"/>
                  </a:lnTo>
                  <a:lnTo>
                    <a:pt x="153" y="23"/>
                  </a:lnTo>
                  <a:lnTo>
                    <a:pt x="180" y="23"/>
                  </a:lnTo>
                  <a:lnTo>
                    <a:pt x="204" y="23"/>
                  </a:lnTo>
                  <a:lnTo>
                    <a:pt x="231" y="27"/>
                  </a:lnTo>
                  <a:lnTo>
                    <a:pt x="320" y="0"/>
                  </a:lnTo>
                  <a:lnTo>
                    <a:pt x="282" y="189"/>
                  </a:lnTo>
                  <a:lnTo>
                    <a:pt x="277" y="205"/>
                  </a:lnTo>
                  <a:lnTo>
                    <a:pt x="258" y="231"/>
                  </a:lnTo>
                  <a:lnTo>
                    <a:pt x="240" y="236"/>
                  </a:lnTo>
                  <a:lnTo>
                    <a:pt x="224" y="240"/>
                  </a:lnTo>
                  <a:lnTo>
                    <a:pt x="211" y="240"/>
                  </a:lnTo>
                  <a:lnTo>
                    <a:pt x="196" y="236"/>
                  </a:lnTo>
                  <a:lnTo>
                    <a:pt x="184" y="231"/>
                  </a:lnTo>
                  <a:lnTo>
                    <a:pt x="184" y="244"/>
                  </a:lnTo>
                  <a:lnTo>
                    <a:pt x="200" y="253"/>
                  </a:lnTo>
                  <a:lnTo>
                    <a:pt x="218" y="254"/>
                  </a:lnTo>
                  <a:lnTo>
                    <a:pt x="236" y="251"/>
                  </a:lnTo>
                  <a:lnTo>
                    <a:pt x="255" y="249"/>
                  </a:lnTo>
                  <a:lnTo>
                    <a:pt x="207" y="715"/>
                  </a:lnTo>
                  <a:lnTo>
                    <a:pt x="206" y="759"/>
                  </a:lnTo>
                  <a:lnTo>
                    <a:pt x="215" y="815"/>
                  </a:lnTo>
                  <a:lnTo>
                    <a:pt x="240" y="868"/>
                  </a:lnTo>
                  <a:lnTo>
                    <a:pt x="253" y="884"/>
                  </a:lnTo>
                  <a:lnTo>
                    <a:pt x="260" y="895"/>
                  </a:lnTo>
                  <a:lnTo>
                    <a:pt x="271" y="906"/>
                  </a:lnTo>
                  <a:lnTo>
                    <a:pt x="282" y="917"/>
                  </a:lnTo>
                  <a:lnTo>
                    <a:pt x="293" y="928"/>
                  </a:lnTo>
                  <a:lnTo>
                    <a:pt x="304" y="935"/>
                  </a:lnTo>
                  <a:lnTo>
                    <a:pt x="317" y="946"/>
                  </a:lnTo>
                  <a:lnTo>
                    <a:pt x="329" y="953"/>
                  </a:lnTo>
                  <a:lnTo>
                    <a:pt x="342" y="964"/>
                  </a:lnTo>
                  <a:lnTo>
                    <a:pt x="377" y="995"/>
                  </a:lnTo>
                  <a:lnTo>
                    <a:pt x="377" y="1002"/>
                  </a:lnTo>
                  <a:lnTo>
                    <a:pt x="357" y="1008"/>
                  </a:lnTo>
                  <a:lnTo>
                    <a:pt x="338" y="1008"/>
                  </a:lnTo>
                  <a:lnTo>
                    <a:pt x="326" y="1008"/>
                  </a:lnTo>
                  <a:close/>
                </a:path>
              </a:pathLst>
            </a:custGeom>
            <a:solidFill>
              <a:srgbClr val="FFCC99"/>
            </a:solidFill>
            <a:ln w="9525">
              <a:solidFill>
                <a:schemeClr val="tx1"/>
              </a:solidFill>
              <a:round/>
              <a:headEnd/>
              <a:tailEnd/>
            </a:ln>
          </p:spPr>
          <p:txBody>
            <a:bodyPr/>
            <a:lstStyle/>
            <a:p>
              <a:endParaRPr lang="en-US"/>
            </a:p>
          </p:txBody>
        </p:sp>
        <p:sp>
          <p:nvSpPr>
            <p:cNvPr id="39948" name="Freeform 12">
              <a:extLst>
                <a:ext uri="{FF2B5EF4-FFF2-40B4-BE49-F238E27FC236}">
                  <a16:creationId xmlns:a16="http://schemas.microsoft.com/office/drawing/2014/main" id="{DFDF15F2-1416-43D8-9A9F-D27D5F91A1E5}"/>
                </a:ext>
              </a:extLst>
            </p:cNvPr>
            <p:cNvSpPr>
              <a:spLocks/>
            </p:cNvSpPr>
            <p:nvPr/>
          </p:nvSpPr>
          <p:spPr bwMode="auto">
            <a:xfrm>
              <a:off x="2348" y="2564"/>
              <a:ext cx="838" cy="1231"/>
            </a:xfrm>
            <a:custGeom>
              <a:avLst/>
              <a:gdLst>
                <a:gd name="T0" fmla="*/ 287 w 1677"/>
                <a:gd name="T1" fmla="*/ 1228 h 2460"/>
                <a:gd name="T2" fmla="*/ 257 w 1677"/>
                <a:gd name="T3" fmla="*/ 1216 h 2460"/>
                <a:gd name="T4" fmla="*/ 101 w 1677"/>
                <a:gd name="T5" fmla="*/ 1198 h 2460"/>
                <a:gd name="T6" fmla="*/ 112 w 1677"/>
                <a:gd name="T7" fmla="*/ 1033 h 2460"/>
                <a:gd name="T8" fmla="*/ 260 w 1677"/>
                <a:gd name="T9" fmla="*/ 937 h 2460"/>
                <a:gd name="T10" fmla="*/ 285 w 1677"/>
                <a:gd name="T11" fmla="*/ 697 h 2460"/>
                <a:gd name="T12" fmla="*/ 288 w 1677"/>
                <a:gd name="T13" fmla="*/ 549 h 2460"/>
                <a:gd name="T14" fmla="*/ 221 w 1677"/>
                <a:gd name="T15" fmla="*/ 510 h 2460"/>
                <a:gd name="T16" fmla="*/ 156 w 1677"/>
                <a:gd name="T17" fmla="*/ 459 h 2460"/>
                <a:gd name="T18" fmla="*/ 85 w 1677"/>
                <a:gd name="T19" fmla="*/ 389 h 2460"/>
                <a:gd name="T20" fmla="*/ 52 w 1677"/>
                <a:gd name="T21" fmla="*/ 337 h 2460"/>
                <a:gd name="T22" fmla="*/ 8 w 1677"/>
                <a:gd name="T23" fmla="*/ 300 h 2460"/>
                <a:gd name="T24" fmla="*/ 0 w 1677"/>
                <a:gd name="T25" fmla="*/ 166 h 2460"/>
                <a:gd name="T26" fmla="*/ 85 w 1677"/>
                <a:gd name="T27" fmla="*/ 89 h 2460"/>
                <a:gd name="T28" fmla="*/ 235 w 1677"/>
                <a:gd name="T29" fmla="*/ 38 h 2460"/>
                <a:gd name="T30" fmla="*/ 317 w 1677"/>
                <a:gd name="T31" fmla="*/ 22 h 2460"/>
                <a:gd name="T32" fmla="*/ 399 w 1677"/>
                <a:gd name="T33" fmla="*/ 6 h 2460"/>
                <a:gd name="T34" fmla="*/ 500 w 1677"/>
                <a:gd name="T35" fmla="*/ 8 h 2460"/>
                <a:gd name="T36" fmla="*/ 638 w 1677"/>
                <a:gd name="T37" fmla="*/ 29 h 2460"/>
                <a:gd name="T38" fmla="*/ 776 w 1677"/>
                <a:gd name="T39" fmla="*/ 51 h 2460"/>
                <a:gd name="T40" fmla="*/ 838 w 1677"/>
                <a:gd name="T41" fmla="*/ 73 h 2460"/>
                <a:gd name="T42" fmla="*/ 836 w 1677"/>
                <a:gd name="T43" fmla="*/ 134 h 2460"/>
                <a:gd name="T44" fmla="*/ 832 w 1677"/>
                <a:gd name="T45" fmla="*/ 208 h 2460"/>
                <a:gd name="T46" fmla="*/ 786 w 1677"/>
                <a:gd name="T47" fmla="*/ 265 h 2460"/>
                <a:gd name="T48" fmla="*/ 776 w 1677"/>
                <a:gd name="T49" fmla="*/ 318 h 2460"/>
                <a:gd name="T50" fmla="*/ 756 w 1677"/>
                <a:gd name="T51" fmla="*/ 372 h 2460"/>
                <a:gd name="T52" fmla="*/ 704 w 1677"/>
                <a:gd name="T53" fmla="*/ 462 h 2460"/>
                <a:gd name="T54" fmla="*/ 636 w 1677"/>
                <a:gd name="T55" fmla="*/ 514 h 2460"/>
                <a:gd name="T56" fmla="*/ 613 w 1677"/>
                <a:gd name="T57" fmla="*/ 529 h 2460"/>
                <a:gd name="T58" fmla="*/ 592 w 1677"/>
                <a:gd name="T59" fmla="*/ 539 h 2460"/>
                <a:gd name="T60" fmla="*/ 572 w 1677"/>
                <a:gd name="T61" fmla="*/ 567 h 2460"/>
                <a:gd name="T62" fmla="*/ 562 w 1677"/>
                <a:gd name="T63" fmla="*/ 641 h 2460"/>
                <a:gd name="T64" fmla="*/ 554 w 1677"/>
                <a:gd name="T65" fmla="*/ 715 h 2460"/>
                <a:gd name="T66" fmla="*/ 553 w 1677"/>
                <a:gd name="T67" fmla="*/ 765 h 2460"/>
                <a:gd name="T68" fmla="*/ 567 w 1677"/>
                <a:gd name="T69" fmla="*/ 925 h 2460"/>
                <a:gd name="T70" fmla="*/ 733 w 1677"/>
                <a:gd name="T71" fmla="*/ 1017 h 2460"/>
                <a:gd name="T72" fmla="*/ 744 w 1677"/>
                <a:gd name="T73" fmla="*/ 1061 h 2460"/>
                <a:gd name="T74" fmla="*/ 746 w 1677"/>
                <a:gd name="T75" fmla="*/ 1125 h 2460"/>
                <a:gd name="T76" fmla="*/ 751 w 1677"/>
                <a:gd name="T77" fmla="*/ 1201 h 2460"/>
                <a:gd name="T78" fmla="*/ 716 w 1677"/>
                <a:gd name="T79" fmla="*/ 1204 h 2460"/>
                <a:gd name="T80" fmla="*/ 684 w 1677"/>
                <a:gd name="T81" fmla="*/ 1206 h 2460"/>
                <a:gd name="T82" fmla="*/ 653 w 1677"/>
                <a:gd name="T83" fmla="*/ 1207 h 2460"/>
                <a:gd name="T84" fmla="*/ 558 w 1677"/>
                <a:gd name="T85" fmla="*/ 1205 h 2460"/>
                <a:gd name="T86" fmla="*/ 459 w 1677"/>
                <a:gd name="T87" fmla="*/ 1229 h 2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77" h="2460">
                  <a:moveTo>
                    <a:pt x="809" y="2460"/>
                  </a:moveTo>
                  <a:lnTo>
                    <a:pt x="692" y="2455"/>
                  </a:lnTo>
                  <a:lnTo>
                    <a:pt x="574" y="2455"/>
                  </a:lnTo>
                  <a:lnTo>
                    <a:pt x="565" y="2433"/>
                  </a:lnTo>
                  <a:lnTo>
                    <a:pt x="526" y="2431"/>
                  </a:lnTo>
                  <a:lnTo>
                    <a:pt x="514" y="2431"/>
                  </a:lnTo>
                  <a:lnTo>
                    <a:pt x="310" y="2419"/>
                  </a:lnTo>
                  <a:lnTo>
                    <a:pt x="206" y="2408"/>
                  </a:lnTo>
                  <a:lnTo>
                    <a:pt x="202" y="2395"/>
                  </a:lnTo>
                  <a:lnTo>
                    <a:pt x="208" y="2271"/>
                  </a:lnTo>
                  <a:lnTo>
                    <a:pt x="208" y="2244"/>
                  </a:lnTo>
                  <a:lnTo>
                    <a:pt x="224" y="2064"/>
                  </a:lnTo>
                  <a:lnTo>
                    <a:pt x="233" y="2060"/>
                  </a:lnTo>
                  <a:lnTo>
                    <a:pt x="457" y="1936"/>
                  </a:lnTo>
                  <a:lnTo>
                    <a:pt x="521" y="1873"/>
                  </a:lnTo>
                  <a:lnTo>
                    <a:pt x="561" y="1461"/>
                  </a:lnTo>
                  <a:lnTo>
                    <a:pt x="570" y="1405"/>
                  </a:lnTo>
                  <a:lnTo>
                    <a:pt x="570" y="1392"/>
                  </a:lnTo>
                  <a:lnTo>
                    <a:pt x="585" y="1168"/>
                  </a:lnTo>
                  <a:lnTo>
                    <a:pt x="585" y="1141"/>
                  </a:lnTo>
                  <a:lnTo>
                    <a:pt x="576" y="1097"/>
                  </a:lnTo>
                  <a:lnTo>
                    <a:pt x="530" y="1076"/>
                  </a:lnTo>
                  <a:lnTo>
                    <a:pt x="486" y="1050"/>
                  </a:lnTo>
                  <a:lnTo>
                    <a:pt x="443" y="1019"/>
                  </a:lnTo>
                  <a:lnTo>
                    <a:pt x="401" y="988"/>
                  </a:lnTo>
                  <a:lnTo>
                    <a:pt x="357" y="954"/>
                  </a:lnTo>
                  <a:lnTo>
                    <a:pt x="313" y="917"/>
                  </a:lnTo>
                  <a:lnTo>
                    <a:pt x="272" y="879"/>
                  </a:lnTo>
                  <a:lnTo>
                    <a:pt x="230" y="843"/>
                  </a:lnTo>
                  <a:lnTo>
                    <a:pt x="170" y="777"/>
                  </a:lnTo>
                  <a:lnTo>
                    <a:pt x="155" y="750"/>
                  </a:lnTo>
                  <a:lnTo>
                    <a:pt x="130" y="712"/>
                  </a:lnTo>
                  <a:lnTo>
                    <a:pt x="104" y="673"/>
                  </a:lnTo>
                  <a:lnTo>
                    <a:pt x="99" y="659"/>
                  </a:lnTo>
                  <a:lnTo>
                    <a:pt x="93" y="610"/>
                  </a:lnTo>
                  <a:lnTo>
                    <a:pt x="17" y="599"/>
                  </a:lnTo>
                  <a:lnTo>
                    <a:pt x="4" y="444"/>
                  </a:lnTo>
                  <a:lnTo>
                    <a:pt x="9" y="442"/>
                  </a:lnTo>
                  <a:lnTo>
                    <a:pt x="0" y="331"/>
                  </a:lnTo>
                  <a:lnTo>
                    <a:pt x="8" y="287"/>
                  </a:lnTo>
                  <a:lnTo>
                    <a:pt x="13" y="249"/>
                  </a:lnTo>
                  <a:lnTo>
                    <a:pt x="170" y="178"/>
                  </a:lnTo>
                  <a:lnTo>
                    <a:pt x="230" y="156"/>
                  </a:lnTo>
                  <a:lnTo>
                    <a:pt x="375" y="95"/>
                  </a:lnTo>
                  <a:lnTo>
                    <a:pt x="470" y="75"/>
                  </a:lnTo>
                  <a:lnTo>
                    <a:pt x="525" y="65"/>
                  </a:lnTo>
                  <a:lnTo>
                    <a:pt x="579" y="56"/>
                  </a:lnTo>
                  <a:lnTo>
                    <a:pt x="634" y="44"/>
                  </a:lnTo>
                  <a:lnTo>
                    <a:pt x="688" y="33"/>
                  </a:lnTo>
                  <a:lnTo>
                    <a:pt x="743" y="20"/>
                  </a:lnTo>
                  <a:lnTo>
                    <a:pt x="798" y="11"/>
                  </a:lnTo>
                  <a:lnTo>
                    <a:pt x="852" y="2"/>
                  </a:lnTo>
                  <a:lnTo>
                    <a:pt x="909" y="0"/>
                  </a:lnTo>
                  <a:lnTo>
                    <a:pt x="1000" y="15"/>
                  </a:lnTo>
                  <a:lnTo>
                    <a:pt x="1091" y="31"/>
                  </a:lnTo>
                  <a:lnTo>
                    <a:pt x="1184" y="44"/>
                  </a:lnTo>
                  <a:lnTo>
                    <a:pt x="1277" y="58"/>
                  </a:lnTo>
                  <a:lnTo>
                    <a:pt x="1368" y="71"/>
                  </a:lnTo>
                  <a:lnTo>
                    <a:pt x="1459" y="85"/>
                  </a:lnTo>
                  <a:lnTo>
                    <a:pt x="1552" y="102"/>
                  </a:lnTo>
                  <a:lnTo>
                    <a:pt x="1644" y="124"/>
                  </a:lnTo>
                  <a:lnTo>
                    <a:pt x="1672" y="133"/>
                  </a:lnTo>
                  <a:lnTo>
                    <a:pt x="1677" y="146"/>
                  </a:lnTo>
                  <a:lnTo>
                    <a:pt x="1674" y="202"/>
                  </a:lnTo>
                  <a:lnTo>
                    <a:pt x="1672" y="231"/>
                  </a:lnTo>
                  <a:lnTo>
                    <a:pt x="1672" y="267"/>
                  </a:lnTo>
                  <a:lnTo>
                    <a:pt x="1672" y="340"/>
                  </a:lnTo>
                  <a:lnTo>
                    <a:pt x="1672" y="371"/>
                  </a:lnTo>
                  <a:lnTo>
                    <a:pt x="1664" y="415"/>
                  </a:lnTo>
                  <a:lnTo>
                    <a:pt x="1672" y="490"/>
                  </a:lnTo>
                  <a:lnTo>
                    <a:pt x="1664" y="515"/>
                  </a:lnTo>
                  <a:lnTo>
                    <a:pt x="1573" y="530"/>
                  </a:lnTo>
                  <a:lnTo>
                    <a:pt x="1570" y="564"/>
                  </a:lnTo>
                  <a:lnTo>
                    <a:pt x="1564" y="601"/>
                  </a:lnTo>
                  <a:lnTo>
                    <a:pt x="1553" y="635"/>
                  </a:lnTo>
                  <a:lnTo>
                    <a:pt x="1544" y="673"/>
                  </a:lnTo>
                  <a:lnTo>
                    <a:pt x="1528" y="708"/>
                  </a:lnTo>
                  <a:lnTo>
                    <a:pt x="1513" y="744"/>
                  </a:lnTo>
                  <a:lnTo>
                    <a:pt x="1495" y="779"/>
                  </a:lnTo>
                  <a:lnTo>
                    <a:pt x="1479" y="817"/>
                  </a:lnTo>
                  <a:lnTo>
                    <a:pt x="1408" y="924"/>
                  </a:lnTo>
                  <a:lnTo>
                    <a:pt x="1342" y="985"/>
                  </a:lnTo>
                  <a:lnTo>
                    <a:pt x="1315" y="1008"/>
                  </a:lnTo>
                  <a:lnTo>
                    <a:pt x="1273" y="1028"/>
                  </a:lnTo>
                  <a:lnTo>
                    <a:pt x="1257" y="1039"/>
                  </a:lnTo>
                  <a:lnTo>
                    <a:pt x="1242" y="1050"/>
                  </a:lnTo>
                  <a:lnTo>
                    <a:pt x="1226" y="1057"/>
                  </a:lnTo>
                  <a:lnTo>
                    <a:pt x="1213" y="1066"/>
                  </a:lnTo>
                  <a:lnTo>
                    <a:pt x="1198" y="1072"/>
                  </a:lnTo>
                  <a:lnTo>
                    <a:pt x="1184" y="1077"/>
                  </a:lnTo>
                  <a:lnTo>
                    <a:pt x="1169" y="1081"/>
                  </a:lnTo>
                  <a:lnTo>
                    <a:pt x="1155" y="1085"/>
                  </a:lnTo>
                  <a:lnTo>
                    <a:pt x="1144" y="1134"/>
                  </a:lnTo>
                  <a:lnTo>
                    <a:pt x="1136" y="1183"/>
                  </a:lnTo>
                  <a:lnTo>
                    <a:pt x="1131" y="1232"/>
                  </a:lnTo>
                  <a:lnTo>
                    <a:pt x="1125" y="1281"/>
                  </a:lnTo>
                  <a:lnTo>
                    <a:pt x="1118" y="1330"/>
                  </a:lnTo>
                  <a:lnTo>
                    <a:pt x="1113" y="1379"/>
                  </a:lnTo>
                  <a:lnTo>
                    <a:pt x="1109" y="1429"/>
                  </a:lnTo>
                  <a:lnTo>
                    <a:pt x="1107" y="1480"/>
                  </a:lnTo>
                  <a:lnTo>
                    <a:pt x="1107" y="1512"/>
                  </a:lnTo>
                  <a:lnTo>
                    <a:pt x="1107" y="1529"/>
                  </a:lnTo>
                  <a:lnTo>
                    <a:pt x="1113" y="1645"/>
                  </a:lnTo>
                  <a:lnTo>
                    <a:pt x="1131" y="1844"/>
                  </a:lnTo>
                  <a:lnTo>
                    <a:pt x="1135" y="1849"/>
                  </a:lnTo>
                  <a:lnTo>
                    <a:pt x="1173" y="1885"/>
                  </a:lnTo>
                  <a:lnTo>
                    <a:pt x="1455" y="2031"/>
                  </a:lnTo>
                  <a:lnTo>
                    <a:pt x="1466" y="2033"/>
                  </a:lnTo>
                  <a:lnTo>
                    <a:pt x="1484" y="2042"/>
                  </a:lnTo>
                  <a:lnTo>
                    <a:pt x="1488" y="2104"/>
                  </a:lnTo>
                  <a:lnTo>
                    <a:pt x="1488" y="2120"/>
                  </a:lnTo>
                  <a:lnTo>
                    <a:pt x="1488" y="2151"/>
                  </a:lnTo>
                  <a:lnTo>
                    <a:pt x="1488" y="2215"/>
                  </a:lnTo>
                  <a:lnTo>
                    <a:pt x="1493" y="2248"/>
                  </a:lnTo>
                  <a:lnTo>
                    <a:pt x="1493" y="2271"/>
                  </a:lnTo>
                  <a:lnTo>
                    <a:pt x="1508" y="2357"/>
                  </a:lnTo>
                  <a:lnTo>
                    <a:pt x="1502" y="2400"/>
                  </a:lnTo>
                  <a:lnTo>
                    <a:pt x="1477" y="2402"/>
                  </a:lnTo>
                  <a:lnTo>
                    <a:pt x="1455" y="2404"/>
                  </a:lnTo>
                  <a:lnTo>
                    <a:pt x="1433" y="2406"/>
                  </a:lnTo>
                  <a:lnTo>
                    <a:pt x="1411" y="2410"/>
                  </a:lnTo>
                  <a:lnTo>
                    <a:pt x="1389" y="2410"/>
                  </a:lnTo>
                  <a:lnTo>
                    <a:pt x="1368" y="2411"/>
                  </a:lnTo>
                  <a:lnTo>
                    <a:pt x="1346" y="2411"/>
                  </a:lnTo>
                  <a:lnTo>
                    <a:pt x="1324" y="2413"/>
                  </a:lnTo>
                  <a:lnTo>
                    <a:pt x="1306" y="2413"/>
                  </a:lnTo>
                  <a:lnTo>
                    <a:pt x="1291" y="2413"/>
                  </a:lnTo>
                  <a:lnTo>
                    <a:pt x="1240" y="2419"/>
                  </a:lnTo>
                  <a:lnTo>
                    <a:pt x="1116" y="2408"/>
                  </a:lnTo>
                  <a:lnTo>
                    <a:pt x="1113" y="2431"/>
                  </a:lnTo>
                  <a:lnTo>
                    <a:pt x="1102" y="2446"/>
                  </a:lnTo>
                  <a:lnTo>
                    <a:pt x="918" y="2457"/>
                  </a:lnTo>
                  <a:lnTo>
                    <a:pt x="809" y="24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13">
              <a:extLst>
                <a:ext uri="{FF2B5EF4-FFF2-40B4-BE49-F238E27FC236}">
                  <a16:creationId xmlns:a16="http://schemas.microsoft.com/office/drawing/2014/main" id="{88D9DF1F-6B80-4F5F-9A26-D8CBF85A8ADC}"/>
                </a:ext>
              </a:extLst>
            </p:cNvPr>
            <p:cNvSpPr>
              <a:spLocks/>
            </p:cNvSpPr>
            <p:nvPr/>
          </p:nvSpPr>
          <p:spPr bwMode="auto">
            <a:xfrm>
              <a:off x="2403" y="2833"/>
              <a:ext cx="717" cy="948"/>
            </a:xfrm>
            <a:custGeom>
              <a:avLst/>
              <a:gdLst>
                <a:gd name="T0" fmla="*/ 237 w 1433"/>
                <a:gd name="T1" fmla="*/ 868 h 1896"/>
                <a:gd name="T2" fmla="*/ 246 w 1433"/>
                <a:gd name="T3" fmla="*/ 736 h 1896"/>
                <a:gd name="T4" fmla="*/ 281 w 1433"/>
                <a:gd name="T5" fmla="*/ 686 h 1896"/>
                <a:gd name="T6" fmla="*/ 300 w 1433"/>
                <a:gd name="T7" fmla="*/ 636 h 1896"/>
                <a:gd name="T8" fmla="*/ 227 w 1433"/>
                <a:gd name="T9" fmla="*/ 766 h 1896"/>
                <a:gd name="T10" fmla="*/ 220 w 1433"/>
                <a:gd name="T11" fmla="*/ 938 h 1896"/>
                <a:gd name="T12" fmla="*/ 65 w 1433"/>
                <a:gd name="T13" fmla="*/ 772 h 1896"/>
                <a:gd name="T14" fmla="*/ 142 w 1433"/>
                <a:gd name="T15" fmla="*/ 732 h 1896"/>
                <a:gd name="T16" fmla="*/ 173 w 1433"/>
                <a:gd name="T17" fmla="*/ 714 h 1896"/>
                <a:gd name="T18" fmla="*/ 193 w 1433"/>
                <a:gd name="T19" fmla="*/ 735 h 1896"/>
                <a:gd name="T20" fmla="*/ 197 w 1433"/>
                <a:gd name="T21" fmla="*/ 750 h 1896"/>
                <a:gd name="T22" fmla="*/ 217 w 1433"/>
                <a:gd name="T23" fmla="*/ 673 h 1896"/>
                <a:gd name="T24" fmla="*/ 225 w 1433"/>
                <a:gd name="T25" fmla="*/ 597 h 1896"/>
                <a:gd name="T26" fmla="*/ 236 w 1433"/>
                <a:gd name="T27" fmla="*/ 487 h 1896"/>
                <a:gd name="T28" fmla="*/ 245 w 1433"/>
                <a:gd name="T29" fmla="*/ 345 h 1896"/>
                <a:gd name="T30" fmla="*/ 246 w 1433"/>
                <a:gd name="T31" fmla="*/ 285 h 1896"/>
                <a:gd name="T32" fmla="*/ 238 w 1433"/>
                <a:gd name="T33" fmla="*/ 255 h 1896"/>
                <a:gd name="T34" fmla="*/ 213 w 1433"/>
                <a:gd name="T35" fmla="*/ 224 h 1896"/>
                <a:gd name="T36" fmla="*/ 177 w 1433"/>
                <a:gd name="T37" fmla="*/ 231 h 1896"/>
                <a:gd name="T38" fmla="*/ 109 w 1433"/>
                <a:gd name="T39" fmla="*/ 179 h 1896"/>
                <a:gd name="T40" fmla="*/ 43 w 1433"/>
                <a:gd name="T41" fmla="*/ 117 h 1896"/>
                <a:gd name="T42" fmla="*/ 15 w 1433"/>
                <a:gd name="T43" fmla="*/ 78 h 1896"/>
                <a:gd name="T44" fmla="*/ 0 w 1433"/>
                <a:gd name="T45" fmla="*/ 46 h 1896"/>
                <a:gd name="T46" fmla="*/ 333 w 1433"/>
                <a:gd name="T47" fmla="*/ 50 h 1896"/>
                <a:gd name="T48" fmla="*/ 649 w 1433"/>
                <a:gd name="T49" fmla="*/ 12 h 1896"/>
                <a:gd name="T50" fmla="*/ 700 w 1433"/>
                <a:gd name="T51" fmla="*/ 77 h 1896"/>
                <a:gd name="T52" fmla="*/ 643 w 1433"/>
                <a:gd name="T53" fmla="*/ 177 h 1896"/>
                <a:gd name="T54" fmla="*/ 568 w 1433"/>
                <a:gd name="T55" fmla="*/ 243 h 1896"/>
                <a:gd name="T56" fmla="*/ 545 w 1433"/>
                <a:gd name="T57" fmla="*/ 254 h 1896"/>
                <a:gd name="T58" fmla="*/ 522 w 1433"/>
                <a:gd name="T59" fmla="*/ 260 h 1896"/>
                <a:gd name="T60" fmla="*/ 517 w 1433"/>
                <a:gd name="T61" fmla="*/ 239 h 1896"/>
                <a:gd name="T62" fmla="*/ 507 w 1433"/>
                <a:gd name="T63" fmla="*/ 275 h 1896"/>
                <a:gd name="T64" fmla="*/ 501 w 1433"/>
                <a:gd name="T65" fmla="*/ 312 h 1896"/>
                <a:gd name="T66" fmla="*/ 507 w 1433"/>
                <a:gd name="T67" fmla="*/ 684 h 1896"/>
                <a:gd name="T68" fmla="*/ 541 w 1433"/>
                <a:gd name="T69" fmla="*/ 735 h 1896"/>
                <a:gd name="T70" fmla="*/ 529 w 1433"/>
                <a:gd name="T71" fmla="*/ 714 h 1896"/>
                <a:gd name="T72" fmla="*/ 519 w 1433"/>
                <a:gd name="T73" fmla="*/ 692 h 1896"/>
                <a:gd name="T74" fmla="*/ 680 w 1433"/>
                <a:gd name="T75" fmla="*/ 860 h 1896"/>
                <a:gd name="T76" fmla="*/ 661 w 1433"/>
                <a:gd name="T77" fmla="*/ 921 h 1896"/>
                <a:gd name="T78" fmla="*/ 612 w 1433"/>
                <a:gd name="T79" fmla="*/ 926 h 1896"/>
                <a:gd name="T80" fmla="*/ 500 w 1433"/>
                <a:gd name="T81" fmla="*/ 896 h 1896"/>
                <a:gd name="T82" fmla="*/ 489 w 1433"/>
                <a:gd name="T83" fmla="*/ 768 h 1896"/>
                <a:gd name="T84" fmla="*/ 441 w 1433"/>
                <a:gd name="T85" fmla="*/ 688 h 1896"/>
                <a:gd name="T86" fmla="*/ 406 w 1433"/>
                <a:gd name="T87" fmla="*/ 643 h 1896"/>
                <a:gd name="T88" fmla="*/ 479 w 1433"/>
                <a:gd name="T89" fmla="*/ 744 h 1896"/>
                <a:gd name="T90" fmla="*/ 489 w 1433"/>
                <a:gd name="T91" fmla="*/ 941 h 1896"/>
                <a:gd name="T92" fmla="*/ 432 w 1433"/>
                <a:gd name="T93" fmla="*/ 946 h 1896"/>
                <a:gd name="T94" fmla="*/ 375 w 1433"/>
                <a:gd name="T95" fmla="*/ 947 h 18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3" h="1896">
                  <a:moveTo>
                    <a:pt x="689" y="1894"/>
                  </a:moveTo>
                  <a:lnTo>
                    <a:pt x="486" y="1891"/>
                  </a:lnTo>
                  <a:lnTo>
                    <a:pt x="474" y="1871"/>
                  </a:lnTo>
                  <a:lnTo>
                    <a:pt x="474" y="1736"/>
                  </a:lnTo>
                  <a:lnTo>
                    <a:pt x="472" y="1647"/>
                  </a:lnTo>
                  <a:lnTo>
                    <a:pt x="472" y="1579"/>
                  </a:lnTo>
                  <a:lnTo>
                    <a:pt x="474" y="1550"/>
                  </a:lnTo>
                  <a:lnTo>
                    <a:pt x="492" y="1472"/>
                  </a:lnTo>
                  <a:lnTo>
                    <a:pt x="508" y="1447"/>
                  </a:lnTo>
                  <a:lnTo>
                    <a:pt x="527" y="1421"/>
                  </a:lnTo>
                  <a:lnTo>
                    <a:pt x="543" y="1396"/>
                  </a:lnTo>
                  <a:lnTo>
                    <a:pt x="561" y="1372"/>
                  </a:lnTo>
                  <a:lnTo>
                    <a:pt x="574" y="1347"/>
                  </a:lnTo>
                  <a:lnTo>
                    <a:pt x="587" y="1321"/>
                  </a:lnTo>
                  <a:lnTo>
                    <a:pt x="594" y="1296"/>
                  </a:lnTo>
                  <a:lnTo>
                    <a:pt x="599" y="1272"/>
                  </a:lnTo>
                  <a:lnTo>
                    <a:pt x="590" y="1265"/>
                  </a:lnTo>
                  <a:lnTo>
                    <a:pt x="561" y="1345"/>
                  </a:lnTo>
                  <a:lnTo>
                    <a:pt x="472" y="1472"/>
                  </a:lnTo>
                  <a:lnTo>
                    <a:pt x="454" y="1532"/>
                  </a:lnTo>
                  <a:lnTo>
                    <a:pt x="454" y="1720"/>
                  </a:lnTo>
                  <a:lnTo>
                    <a:pt x="457" y="1769"/>
                  </a:lnTo>
                  <a:lnTo>
                    <a:pt x="457" y="1871"/>
                  </a:lnTo>
                  <a:lnTo>
                    <a:pt x="439" y="1876"/>
                  </a:lnTo>
                  <a:lnTo>
                    <a:pt x="210" y="1858"/>
                  </a:lnTo>
                  <a:lnTo>
                    <a:pt x="115" y="1849"/>
                  </a:lnTo>
                  <a:lnTo>
                    <a:pt x="119" y="1725"/>
                  </a:lnTo>
                  <a:lnTo>
                    <a:pt x="130" y="1543"/>
                  </a:lnTo>
                  <a:lnTo>
                    <a:pt x="148" y="1541"/>
                  </a:lnTo>
                  <a:lnTo>
                    <a:pt x="219" y="1499"/>
                  </a:lnTo>
                  <a:lnTo>
                    <a:pt x="273" y="1472"/>
                  </a:lnTo>
                  <a:lnTo>
                    <a:pt x="284" y="1463"/>
                  </a:lnTo>
                  <a:lnTo>
                    <a:pt x="299" y="1458"/>
                  </a:lnTo>
                  <a:lnTo>
                    <a:pt x="313" y="1447"/>
                  </a:lnTo>
                  <a:lnTo>
                    <a:pt x="330" y="1439"/>
                  </a:lnTo>
                  <a:lnTo>
                    <a:pt x="346" y="1428"/>
                  </a:lnTo>
                  <a:lnTo>
                    <a:pt x="364" y="1414"/>
                  </a:lnTo>
                  <a:lnTo>
                    <a:pt x="383" y="1396"/>
                  </a:lnTo>
                  <a:lnTo>
                    <a:pt x="401" y="1377"/>
                  </a:lnTo>
                  <a:lnTo>
                    <a:pt x="386" y="1470"/>
                  </a:lnTo>
                  <a:lnTo>
                    <a:pt x="361" y="1499"/>
                  </a:lnTo>
                  <a:lnTo>
                    <a:pt x="361" y="1510"/>
                  </a:lnTo>
                  <a:lnTo>
                    <a:pt x="377" y="1510"/>
                  </a:lnTo>
                  <a:lnTo>
                    <a:pt x="394" y="1499"/>
                  </a:lnTo>
                  <a:lnTo>
                    <a:pt x="408" y="1458"/>
                  </a:lnTo>
                  <a:lnTo>
                    <a:pt x="421" y="1419"/>
                  </a:lnTo>
                  <a:lnTo>
                    <a:pt x="426" y="1381"/>
                  </a:lnTo>
                  <a:lnTo>
                    <a:pt x="434" y="1345"/>
                  </a:lnTo>
                  <a:lnTo>
                    <a:pt x="435" y="1307"/>
                  </a:lnTo>
                  <a:lnTo>
                    <a:pt x="439" y="1268"/>
                  </a:lnTo>
                  <a:lnTo>
                    <a:pt x="443" y="1230"/>
                  </a:lnTo>
                  <a:lnTo>
                    <a:pt x="450" y="1194"/>
                  </a:lnTo>
                  <a:lnTo>
                    <a:pt x="457" y="1188"/>
                  </a:lnTo>
                  <a:lnTo>
                    <a:pt x="461" y="1115"/>
                  </a:lnTo>
                  <a:lnTo>
                    <a:pt x="466" y="1044"/>
                  </a:lnTo>
                  <a:lnTo>
                    <a:pt x="472" y="973"/>
                  </a:lnTo>
                  <a:lnTo>
                    <a:pt x="477" y="902"/>
                  </a:lnTo>
                  <a:lnTo>
                    <a:pt x="481" y="832"/>
                  </a:lnTo>
                  <a:lnTo>
                    <a:pt x="486" y="761"/>
                  </a:lnTo>
                  <a:lnTo>
                    <a:pt x="490" y="690"/>
                  </a:lnTo>
                  <a:lnTo>
                    <a:pt x="496" y="619"/>
                  </a:lnTo>
                  <a:lnTo>
                    <a:pt x="496" y="600"/>
                  </a:lnTo>
                  <a:lnTo>
                    <a:pt x="494" y="584"/>
                  </a:lnTo>
                  <a:lnTo>
                    <a:pt x="492" y="569"/>
                  </a:lnTo>
                  <a:lnTo>
                    <a:pt x="488" y="555"/>
                  </a:lnTo>
                  <a:lnTo>
                    <a:pt x="486" y="540"/>
                  </a:lnTo>
                  <a:lnTo>
                    <a:pt x="481" y="524"/>
                  </a:lnTo>
                  <a:lnTo>
                    <a:pt x="476" y="509"/>
                  </a:lnTo>
                  <a:lnTo>
                    <a:pt x="468" y="495"/>
                  </a:lnTo>
                  <a:lnTo>
                    <a:pt x="459" y="482"/>
                  </a:lnTo>
                  <a:lnTo>
                    <a:pt x="434" y="449"/>
                  </a:lnTo>
                  <a:lnTo>
                    <a:pt x="425" y="448"/>
                  </a:lnTo>
                  <a:lnTo>
                    <a:pt x="441" y="482"/>
                  </a:lnTo>
                  <a:lnTo>
                    <a:pt x="450" y="495"/>
                  </a:lnTo>
                  <a:lnTo>
                    <a:pt x="459" y="528"/>
                  </a:lnTo>
                  <a:lnTo>
                    <a:pt x="354" y="462"/>
                  </a:lnTo>
                  <a:lnTo>
                    <a:pt x="319" y="437"/>
                  </a:lnTo>
                  <a:lnTo>
                    <a:pt x="284" y="413"/>
                  </a:lnTo>
                  <a:lnTo>
                    <a:pt x="250" y="386"/>
                  </a:lnTo>
                  <a:lnTo>
                    <a:pt x="217" y="358"/>
                  </a:lnTo>
                  <a:lnTo>
                    <a:pt x="181" y="327"/>
                  </a:lnTo>
                  <a:lnTo>
                    <a:pt x="148" y="296"/>
                  </a:lnTo>
                  <a:lnTo>
                    <a:pt x="115" y="264"/>
                  </a:lnTo>
                  <a:lnTo>
                    <a:pt x="86" y="233"/>
                  </a:lnTo>
                  <a:lnTo>
                    <a:pt x="66" y="204"/>
                  </a:lnTo>
                  <a:lnTo>
                    <a:pt x="53" y="187"/>
                  </a:lnTo>
                  <a:lnTo>
                    <a:pt x="40" y="171"/>
                  </a:lnTo>
                  <a:lnTo>
                    <a:pt x="29" y="155"/>
                  </a:lnTo>
                  <a:lnTo>
                    <a:pt x="20" y="140"/>
                  </a:lnTo>
                  <a:lnTo>
                    <a:pt x="9" y="124"/>
                  </a:lnTo>
                  <a:lnTo>
                    <a:pt x="4" y="107"/>
                  </a:lnTo>
                  <a:lnTo>
                    <a:pt x="0" y="91"/>
                  </a:lnTo>
                  <a:lnTo>
                    <a:pt x="0" y="76"/>
                  </a:lnTo>
                  <a:lnTo>
                    <a:pt x="273" y="105"/>
                  </a:lnTo>
                  <a:lnTo>
                    <a:pt x="568" y="104"/>
                  </a:lnTo>
                  <a:lnTo>
                    <a:pt x="665" y="100"/>
                  </a:lnTo>
                  <a:lnTo>
                    <a:pt x="750" y="100"/>
                  </a:lnTo>
                  <a:lnTo>
                    <a:pt x="770" y="104"/>
                  </a:lnTo>
                  <a:lnTo>
                    <a:pt x="863" y="104"/>
                  </a:lnTo>
                  <a:lnTo>
                    <a:pt x="1297" y="23"/>
                  </a:lnTo>
                  <a:lnTo>
                    <a:pt x="1433" y="0"/>
                  </a:lnTo>
                  <a:lnTo>
                    <a:pt x="1430" y="56"/>
                  </a:lnTo>
                  <a:lnTo>
                    <a:pt x="1415" y="104"/>
                  </a:lnTo>
                  <a:lnTo>
                    <a:pt x="1399" y="153"/>
                  </a:lnTo>
                  <a:lnTo>
                    <a:pt x="1377" y="204"/>
                  </a:lnTo>
                  <a:lnTo>
                    <a:pt x="1353" y="255"/>
                  </a:lnTo>
                  <a:lnTo>
                    <a:pt x="1322" y="304"/>
                  </a:lnTo>
                  <a:lnTo>
                    <a:pt x="1286" y="353"/>
                  </a:lnTo>
                  <a:lnTo>
                    <a:pt x="1242" y="400"/>
                  </a:lnTo>
                  <a:lnTo>
                    <a:pt x="1193" y="448"/>
                  </a:lnTo>
                  <a:lnTo>
                    <a:pt x="1162" y="464"/>
                  </a:lnTo>
                  <a:lnTo>
                    <a:pt x="1136" y="486"/>
                  </a:lnTo>
                  <a:lnTo>
                    <a:pt x="1124" y="491"/>
                  </a:lnTo>
                  <a:lnTo>
                    <a:pt x="1113" y="497"/>
                  </a:lnTo>
                  <a:lnTo>
                    <a:pt x="1100" y="502"/>
                  </a:lnTo>
                  <a:lnTo>
                    <a:pt x="1089" y="508"/>
                  </a:lnTo>
                  <a:lnTo>
                    <a:pt x="1076" y="511"/>
                  </a:lnTo>
                  <a:lnTo>
                    <a:pt x="1065" y="515"/>
                  </a:lnTo>
                  <a:lnTo>
                    <a:pt x="1055" y="517"/>
                  </a:lnTo>
                  <a:lnTo>
                    <a:pt x="1044" y="520"/>
                  </a:lnTo>
                  <a:lnTo>
                    <a:pt x="1053" y="477"/>
                  </a:lnTo>
                  <a:lnTo>
                    <a:pt x="1053" y="468"/>
                  </a:lnTo>
                  <a:lnTo>
                    <a:pt x="1044" y="464"/>
                  </a:lnTo>
                  <a:lnTo>
                    <a:pt x="1034" y="477"/>
                  </a:lnTo>
                  <a:lnTo>
                    <a:pt x="1025" y="493"/>
                  </a:lnTo>
                  <a:lnTo>
                    <a:pt x="1022" y="511"/>
                  </a:lnTo>
                  <a:lnTo>
                    <a:pt x="1016" y="529"/>
                  </a:lnTo>
                  <a:lnTo>
                    <a:pt x="1014" y="549"/>
                  </a:lnTo>
                  <a:lnTo>
                    <a:pt x="1011" y="568"/>
                  </a:lnTo>
                  <a:lnTo>
                    <a:pt x="1007" y="586"/>
                  </a:lnTo>
                  <a:lnTo>
                    <a:pt x="1004" y="604"/>
                  </a:lnTo>
                  <a:lnTo>
                    <a:pt x="1002" y="624"/>
                  </a:lnTo>
                  <a:lnTo>
                    <a:pt x="978" y="835"/>
                  </a:lnTo>
                  <a:lnTo>
                    <a:pt x="976" y="1032"/>
                  </a:lnTo>
                  <a:lnTo>
                    <a:pt x="1002" y="1348"/>
                  </a:lnTo>
                  <a:lnTo>
                    <a:pt x="1014" y="1368"/>
                  </a:lnTo>
                  <a:lnTo>
                    <a:pt x="1016" y="1383"/>
                  </a:lnTo>
                  <a:lnTo>
                    <a:pt x="1038" y="1428"/>
                  </a:lnTo>
                  <a:lnTo>
                    <a:pt x="1076" y="1470"/>
                  </a:lnTo>
                  <a:lnTo>
                    <a:pt x="1082" y="1470"/>
                  </a:lnTo>
                  <a:lnTo>
                    <a:pt x="1076" y="1458"/>
                  </a:lnTo>
                  <a:lnTo>
                    <a:pt x="1071" y="1447"/>
                  </a:lnTo>
                  <a:lnTo>
                    <a:pt x="1064" y="1436"/>
                  </a:lnTo>
                  <a:lnTo>
                    <a:pt x="1058" y="1427"/>
                  </a:lnTo>
                  <a:lnTo>
                    <a:pt x="1051" y="1416"/>
                  </a:lnTo>
                  <a:lnTo>
                    <a:pt x="1045" y="1405"/>
                  </a:lnTo>
                  <a:lnTo>
                    <a:pt x="1040" y="1394"/>
                  </a:lnTo>
                  <a:lnTo>
                    <a:pt x="1038" y="1383"/>
                  </a:lnTo>
                  <a:lnTo>
                    <a:pt x="1033" y="1359"/>
                  </a:lnTo>
                  <a:lnTo>
                    <a:pt x="1237" y="1456"/>
                  </a:lnTo>
                  <a:lnTo>
                    <a:pt x="1355" y="1514"/>
                  </a:lnTo>
                  <a:lnTo>
                    <a:pt x="1360" y="1720"/>
                  </a:lnTo>
                  <a:lnTo>
                    <a:pt x="1360" y="1740"/>
                  </a:lnTo>
                  <a:lnTo>
                    <a:pt x="1373" y="1831"/>
                  </a:lnTo>
                  <a:lnTo>
                    <a:pt x="1346" y="1836"/>
                  </a:lnTo>
                  <a:lnTo>
                    <a:pt x="1322" y="1842"/>
                  </a:lnTo>
                  <a:lnTo>
                    <a:pt x="1297" y="1845"/>
                  </a:lnTo>
                  <a:lnTo>
                    <a:pt x="1273" y="1849"/>
                  </a:lnTo>
                  <a:lnTo>
                    <a:pt x="1248" y="1849"/>
                  </a:lnTo>
                  <a:lnTo>
                    <a:pt x="1224" y="1851"/>
                  </a:lnTo>
                  <a:lnTo>
                    <a:pt x="1198" y="1851"/>
                  </a:lnTo>
                  <a:lnTo>
                    <a:pt x="1175" y="1854"/>
                  </a:lnTo>
                  <a:lnTo>
                    <a:pt x="1002" y="1847"/>
                  </a:lnTo>
                  <a:lnTo>
                    <a:pt x="1000" y="1791"/>
                  </a:lnTo>
                  <a:lnTo>
                    <a:pt x="1000" y="1767"/>
                  </a:lnTo>
                  <a:lnTo>
                    <a:pt x="996" y="1745"/>
                  </a:lnTo>
                  <a:lnTo>
                    <a:pt x="987" y="1703"/>
                  </a:lnTo>
                  <a:lnTo>
                    <a:pt x="978" y="1536"/>
                  </a:lnTo>
                  <a:lnTo>
                    <a:pt x="978" y="1479"/>
                  </a:lnTo>
                  <a:lnTo>
                    <a:pt x="934" y="1438"/>
                  </a:lnTo>
                  <a:lnTo>
                    <a:pt x="920" y="1414"/>
                  </a:lnTo>
                  <a:lnTo>
                    <a:pt x="882" y="1376"/>
                  </a:lnTo>
                  <a:lnTo>
                    <a:pt x="865" y="1363"/>
                  </a:lnTo>
                  <a:lnTo>
                    <a:pt x="827" y="1283"/>
                  </a:lnTo>
                  <a:lnTo>
                    <a:pt x="818" y="1279"/>
                  </a:lnTo>
                  <a:lnTo>
                    <a:pt x="812" y="1286"/>
                  </a:lnTo>
                  <a:lnTo>
                    <a:pt x="816" y="1307"/>
                  </a:lnTo>
                  <a:lnTo>
                    <a:pt x="832" y="1348"/>
                  </a:lnTo>
                  <a:lnTo>
                    <a:pt x="840" y="1354"/>
                  </a:lnTo>
                  <a:lnTo>
                    <a:pt x="958" y="1487"/>
                  </a:lnTo>
                  <a:lnTo>
                    <a:pt x="969" y="1678"/>
                  </a:lnTo>
                  <a:lnTo>
                    <a:pt x="969" y="1694"/>
                  </a:lnTo>
                  <a:lnTo>
                    <a:pt x="978" y="1843"/>
                  </a:lnTo>
                  <a:lnTo>
                    <a:pt x="978" y="1882"/>
                  </a:lnTo>
                  <a:lnTo>
                    <a:pt x="949" y="1883"/>
                  </a:lnTo>
                  <a:lnTo>
                    <a:pt x="920" y="1887"/>
                  </a:lnTo>
                  <a:lnTo>
                    <a:pt x="891" y="1889"/>
                  </a:lnTo>
                  <a:lnTo>
                    <a:pt x="863" y="1891"/>
                  </a:lnTo>
                  <a:lnTo>
                    <a:pt x="834" y="1891"/>
                  </a:lnTo>
                  <a:lnTo>
                    <a:pt x="807" y="1893"/>
                  </a:lnTo>
                  <a:lnTo>
                    <a:pt x="778" y="1893"/>
                  </a:lnTo>
                  <a:lnTo>
                    <a:pt x="750" y="1894"/>
                  </a:lnTo>
                  <a:lnTo>
                    <a:pt x="694" y="1896"/>
                  </a:lnTo>
                  <a:lnTo>
                    <a:pt x="689" y="1894"/>
                  </a:lnTo>
                  <a:close/>
                </a:path>
              </a:pathLst>
            </a:custGeom>
            <a:solidFill>
              <a:srgbClr val="FFFF99"/>
            </a:solidFill>
            <a:ln w="9525">
              <a:solidFill>
                <a:schemeClr val="tx1"/>
              </a:solidFill>
              <a:round/>
              <a:headEnd/>
              <a:tailEnd/>
            </a:ln>
          </p:spPr>
          <p:txBody>
            <a:bodyPr/>
            <a:lstStyle/>
            <a:p>
              <a:endParaRPr lang="en-US"/>
            </a:p>
          </p:txBody>
        </p:sp>
        <p:sp>
          <p:nvSpPr>
            <p:cNvPr id="39950" name="Freeform 14">
              <a:extLst>
                <a:ext uri="{FF2B5EF4-FFF2-40B4-BE49-F238E27FC236}">
                  <a16:creationId xmlns:a16="http://schemas.microsoft.com/office/drawing/2014/main" id="{37E326D0-E28F-43B1-8E1E-70CF6B5DF8CF}"/>
                </a:ext>
              </a:extLst>
            </p:cNvPr>
            <p:cNvSpPr>
              <a:spLocks/>
            </p:cNvSpPr>
            <p:nvPr/>
          </p:nvSpPr>
          <p:spPr bwMode="auto">
            <a:xfrm>
              <a:off x="2681" y="1011"/>
              <a:ext cx="1673" cy="2793"/>
            </a:xfrm>
            <a:custGeom>
              <a:avLst/>
              <a:gdLst>
                <a:gd name="T0" fmla="*/ 1236 w 3346"/>
                <a:gd name="T1" fmla="*/ 2751 h 5586"/>
                <a:gd name="T2" fmla="*/ 982 w 3346"/>
                <a:gd name="T3" fmla="*/ 2728 h 5586"/>
                <a:gd name="T4" fmla="*/ 819 w 3346"/>
                <a:gd name="T5" fmla="*/ 2726 h 5586"/>
                <a:gd name="T6" fmla="*/ 527 w 3346"/>
                <a:gd name="T7" fmla="*/ 2708 h 5586"/>
                <a:gd name="T8" fmla="*/ 453 w 3346"/>
                <a:gd name="T9" fmla="*/ 2614 h 5586"/>
                <a:gd name="T10" fmla="*/ 520 w 3346"/>
                <a:gd name="T11" fmla="*/ 2571 h 5586"/>
                <a:gd name="T12" fmla="*/ 642 w 3346"/>
                <a:gd name="T13" fmla="*/ 2461 h 5586"/>
                <a:gd name="T14" fmla="*/ 717 w 3346"/>
                <a:gd name="T15" fmla="*/ 2242 h 5586"/>
                <a:gd name="T16" fmla="*/ 718 w 3346"/>
                <a:gd name="T17" fmla="*/ 2043 h 5586"/>
                <a:gd name="T18" fmla="*/ 756 w 3346"/>
                <a:gd name="T19" fmla="*/ 1924 h 5586"/>
                <a:gd name="T20" fmla="*/ 747 w 3346"/>
                <a:gd name="T21" fmla="*/ 1696 h 5586"/>
                <a:gd name="T22" fmla="*/ 676 w 3346"/>
                <a:gd name="T23" fmla="*/ 1587 h 5586"/>
                <a:gd name="T24" fmla="*/ 595 w 3346"/>
                <a:gd name="T25" fmla="*/ 1521 h 5586"/>
                <a:gd name="T26" fmla="*/ 522 w 3346"/>
                <a:gd name="T27" fmla="*/ 1500 h 5586"/>
                <a:gd name="T28" fmla="*/ 466 w 3346"/>
                <a:gd name="T29" fmla="*/ 1535 h 5586"/>
                <a:gd name="T30" fmla="*/ 348 w 3346"/>
                <a:gd name="T31" fmla="*/ 1556 h 5586"/>
                <a:gd name="T32" fmla="*/ 324 w 3346"/>
                <a:gd name="T33" fmla="*/ 1495 h 5586"/>
                <a:gd name="T34" fmla="*/ 302 w 3346"/>
                <a:gd name="T35" fmla="*/ 1247 h 5586"/>
                <a:gd name="T36" fmla="*/ 209 w 3346"/>
                <a:gd name="T37" fmla="*/ 1099 h 5586"/>
                <a:gd name="T38" fmla="*/ 101 w 3346"/>
                <a:gd name="T39" fmla="*/ 1086 h 5586"/>
                <a:gd name="T40" fmla="*/ 48 w 3346"/>
                <a:gd name="T41" fmla="*/ 1036 h 5586"/>
                <a:gd name="T42" fmla="*/ 4 w 3346"/>
                <a:gd name="T43" fmla="*/ 924 h 5586"/>
                <a:gd name="T44" fmla="*/ 31 w 3346"/>
                <a:gd name="T45" fmla="*/ 856 h 5586"/>
                <a:gd name="T46" fmla="*/ 201 w 3346"/>
                <a:gd name="T47" fmla="*/ 835 h 5586"/>
                <a:gd name="T48" fmla="*/ 303 w 3346"/>
                <a:gd name="T49" fmla="*/ 946 h 5586"/>
                <a:gd name="T50" fmla="*/ 461 w 3346"/>
                <a:gd name="T51" fmla="*/ 937 h 5586"/>
                <a:gd name="T52" fmla="*/ 494 w 3346"/>
                <a:gd name="T53" fmla="*/ 1017 h 5586"/>
                <a:gd name="T54" fmla="*/ 412 w 3346"/>
                <a:gd name="T55" fmla="*/ 1072 h 5586"/>
                <a:gd name="T56" fmla="*/ 463 w 3346"/>
                <a:gd name="T57" fmla="*/ 1180 h 5586"/>
                <a:gd name="T58" fmla="*/ 607 w 3346"/>
                <a:gd name="T59" fmla="*/ 1297 h 5586"/>
                <a:gd name="T60" fmla="*/ 781 w 3346"/>
                <a:gd name="T61" fmla="*/ 1198 h 5586"/>
                <a:gd name="T62" fmla="*/ 805 w 3346"/>
                <a:gd name="T63" fmla="*/ 1036 h 5586"/>
                <a:gd name="T64" fmla="*/ 725 w 3346"/>
                <a:gd name="T65" fmla="*/ 896 h 5586"/>
                <a:gd name="T66" fmla="*/ 782 w 3346"/>
                <a:gd name="T67" fmla="*/ 837 h 5586"/>
                <a:gd name="T68" fmla="*/ 750 w 3346"/>
                <a:gd name="T69" fmla="*/ 727 h 5586"/>
                <a:gd name="T70" fmla="*/ 645 w 3346"/>
                <a:gd name="T71" fmla="*/ 651 h 5586"/>
                <a:gd name="T72" fmla="*/ 566 w 3346"/>
                <a:gd name="T73" fmla="*/ 621 h 5586"/>
                <a:gd name="T74" fmla="*/ 565 w 3346"/>
                <a:gd name="T75" fmla="*/ 498 h 5586"/>
                <a:gd name="T76" fmla="*/ 644 w 3346"/>
                <a:gd name="T77" fmla="*/ 465 h 5586"/>
                <a:gd name="T78" fmla="*/ 686 w 3346"/>
                <a:gd name="T79" fmla="*/ 291 h 5586"/>
                <a:gd name="T80" fmla="*/ 740 w 3346"/>
                <a:gd name="T81" fmla="*/ 100 h 5586"/>
                <a:gd name="T82" fmla="*/ 854 w 3346"/>
                <a:gd name="T83" fmla="*/ 0 h 5586"/>
                <a:gd name="T84" fmla="*/ 979 w 3346"/>
                <a:gd name="T85" fmla="*/ 81 h 5586"/>
                <a:gd name="T86" fmla="*/ 1033 w 3346"/>
                <a:gd name="T87" fmla="*/ 94 h 5586"/>
                <a:gd name="T88" fmla="*/ 1062 w 3346"/>
                <a:gd name="T89" fmla="*/ 285 h 5586"/>
                <a:gd name="T90" fmla="*/ 1108 w 3346"/>
                <a:gd name="T91" fmla="*/ 468 h 5586"/>
                <a:gd name="T92" fmla="*/ 1062 w 3346"/>
                <a:gd name="T93" fmla="*/ 656 h 5586"/>
                <a:gd name="T94" fmla="*/ 1057 w 3346"/>
                <a:gd name="T95" fmla="*/ 805 h 5586"/>
                <a:gd name="T96" fmla="*/ 1076 w 3346"/>
                <a:gd name="T97" fmla="*/ 870 h 5586"/>
                <a:gd name="T98" fmla="*/ 1120 w 3346"/>
                <a:gd name="T99" fmla="*/ 980 h 5586"/>
                <a:gd name="T100" fmla="*/ 1306 w 3346"/>
                <a:gd name="T101" fmla="*/ 1073 h 5586"/>
                <a:gd name="T102" fmla="*/ 1548 w 3346"/>
                <a:gd name="T103" fmla="*/ 1044 h 5586"/>
                <a:gd name="T104" fmla="*/ 1651 w 3346"/>
                <a:gd name="T105" fmla="*/ 1031 h 5586"/>
                <a:gd name="T106" fmla="*/ 1650 w 3346"/>
                <a:gd name="T107" fmla="*/ 1455 h 5586"/>
                <a:gd name="T108" fmla="*/ 1562 w 3346"/>
                <a:gd name="T109" fmla="*/ 1594 h 5586"/>
                <a:gd name="T110" fmla="*/ 1387 w 3346"/>
                <a:gd name="T111" fmla="*/ 1684 h 5586"/>
                <a:gd name="T112" fmla="*/ 1381 w 3346"/>
                <a:gd name="T113" fmla="*/ 1900 h 5586"/>
                <a:gd name="T114" fmla="*/ 1427 w 3346"/>
                <a:gd name="T115" fmla="*/ 2041 h 5586"/>
                <a:gd name="T116" fmla="*/ 1463 w 3346"/>
                <a:gd name="T117" fmla="*/ 2303 h 5586"/>
                <a:gd name="T118" fmla="*/ 1650 w 3346"/>
                <a:gd name="T119" fmla="*/ 2596 h 5586"/>
                <a:gd name="T120" fmla="*/ 1589 w 3346"/>
                <a:gd name="T121" fmla="*/ 2737 h 5586"/>
                <a:gd name="T122" fmla="*/ 1475 w 3346"/>
                <a:gd name="T123" fmla="*/ 2789 h 55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46" h="5586">
                  <a:moveTo>
                    <a:pt x="2794" y="5586"/>
                  </a:moveTo>
                  <a:lnTo>
                    <a:pt x="2753" y="5584"/>
                  </a:lnTo>
                  <a:lnTo>
                    <a:pt x="2714" y="5580"/>
                  </a:lnTo>
                  <a:lnTo>
                    <a:pt x="2673" y="5573"/>
                  </a:lnTo>
                  <a:lnTo>
                    <a:pt x="2634" y="5566"/>
                  </a:lnTo>
                  <a:lnTo>
                    <a:pt x="2592" y="5553"/>
                  </a:lnTo>
                  <a:lnTo>
                    <a:pt x="2552" y="5540"/>
                  </a:lnTo>
                  <a:lnTo>
                    <a:pt x="2512" y="5522"/>
                  </a:lnTo>
                  <a:lnTo>
                    <a:pt x="2472" y="5502"/>
                  </a:lnTo>
                  <a:lnTo>
                    <a:pt x="2439" y="5478"/>
                  </a:lnTo>
                  <a:lnTo>
                    <a:pt x="2436" y="5469"/>
                  </a:lnTo>
                  <a:lnTo>
                    <a:pt x="2368" y="5451"/>
                  </a:lnTo>
                  <a:lnTo>
                    <a:pt x="2301" y="5440"/>
                  </a:lnTo>
                  <a:lnTo>
                    <a:pt x="2234" y="5435"/>
                  </a:lnTo>
                  <a:lnTo>
                    <a:pt x="2166" y="5435"/>
                  </a:lnTo>
                  <a:lnTo>
                    <a:pt x="2099" y="5438"/>
                  </a:lnTo>
                  <a:lnTo>
                    <a:pt x="2032" y="5446"/>
                  </a:lnTo>
                  <a:lnTo>
                    <a:pt x="1964" y="5456"/>
                  </a:lnTo>
                  <a:lnTo>
                    <a:pt x="1899" y="5467"/>
                  </a:lnTo>
                  <a:lnTo>
                    <a:pt x="1882" y="5467"/>
                  </a:lnTo>
                  <a:lnTo>
                    <a:pt x="1846" y="5469"/>
                  </a:lnTo>
                  <a:lnTo>
                    <a:pt x="1811" y="5471"/>
                  </a:lnTo>
                  <a:lnTo>
                    <a:pt x="1775" y="5469"/>
                  </a:lnTo>
                  <a:lnTo>
                    <a:pt x="1742" y="5469"/>
                  </a:lnTo>
                  <a:lnTo>
                    <a:pt x="1708" y="5464"/>
                  </a:lnTo>
                  <a:lnTo>
                    <a:pt x="1673" y="5460"/>
                  </a:lnTo>
                  <a:lnTo>
                    <a:pt x="1638" y="5451"/>
                  </a:lnTo>
                  <a:lnTo>
                    <a:pt x="1604" y="5442"/>
                  </a:lnTo>
                  <a:lnTo>
                    <a:pt x="1443" y="5469"/>
                  </a:lnTo>
                  <a:lnTo>
                    <a:pt x="1422" y="5469"/>
                  </a:lnTo>
                  <a:lnTo>
                    <a:pt x="1316" y="5467"/>
                  </a:lnTo>
                  <a:lnTo>
                    <a:pt x="1261" y="5462"/>
                  </a:lnTo>
                  <a:lnTo>
                    <a:pt x="1210" y="5456"/>
                  </a:lnTo>
                  <a:lnTo>
                    <a:pt x="1158" y="5446"/>
                  </a:lnTo>
                  <a:lnTo>
                    <a:pt x="1107" y="5435"/>
                  </a:lnTo>
                  <a:lnTo>
                    <a:pt x="1054" y="5416"/>
                  </a:lnTo>
                  <a:lnTo>
                    <a:pt x="1003" y="5395"/>
                  </a:lnTo>
                  <a:lnTo>
                    <a:pt x="954" y="5365"/>
                  </a:lnTo>
                  <a:lnTo>
                    <a:pt x="906" y="5333"/>
                  </a:lnTo>
                  <a:lnTo>
                    <a:pt x="894" y="5309"/>
                  </a:lnTo>
                  <a:lnTo>
                    <a:pt x="894" y="5280"/>
                  </a:lnTo>
                  <a:lnTo>
                    <a:pt x="892" y="5265"/>
                  </a:lnTo>
                  <a:lnTo>
                    <a:pt x="894" y="5253"/>
                  </a:lnTo>
                  <a:lnTo>
                    <a:pt x="897" y="5238"/>
                  </a:lnTo>
                  <a:lnTo>
                    <a:pt x="905" y="5227"/>
                  </a:lnTo>
                  <a:lnTo>
                    <a:pt x="912" y="5213"/>
                  </a:lnTo>
                  <a:lnTo>
                    <a:pt x="923" y="5202"/>
                  </a:lnTo>
                  <a:lnTo>
                    <a:pt x="934" y="5189"/>
                  </a:lnTo>
                  <a:lnTo>
                    <a:pt x="948" y="5182"/>
                  </a:lnTo>
                  <a:lnTo>
                    <a:pt x="977" y="5163"/>
                  </a:lnTo>
                  <a:lnTo>
                    <a:pt x="992" y="5154"/>
                  </a:lnTo>
                  <a:lnTo>
                    <a:pt x="997" y="5153"/>
                  </a:lnTo>
                  <a:lnTo>
                    <a:pt x="1017" y="5147"/>
                  </a:lnTo>
                  <a:lnTo>
                    <a:pt x="1039" y="5142"/>
                  </a:lnTo>
                  <a:lnTo>
                    <a:pt x="1059" y="5136"/>
                  </a:lnTo>
                  <a:lnTo>
                    <a:pt x="1081" y="5134"/>
                  </a:lnTo>
                  <a:lnTo>
                    <a:pt x="1101" y="5129"/>
                  </a:lnTo>
                  <a:lnTo>
                    <a:pt x="1121" y="5127"/>
                  </a:lnTo>
                  <a:lnTo>
                    <a:pt x="1143" y="5125"/>
                  </a:lnTo>
                  <a:lnTo>
                    <a:pt x="1165" y="5125"/>
                  </a:lnTo>
                  <a:lnTo>
                    <a:pt x="1214" y="5058"/>
                  </a:lnTo>
                  <a:lnTo>
                    <a:pt x="1252" y="4991"/>
                  </a:lnTo>
                  <a:lnTo>
                    <a:pt x="1283" y="4921"/>
                  </a:lnTo>
                  <a:lnTo>
                    <a:pt x="1309" y="4852"/>
                  </a:lnTo>
                  <a:lnTo>
                    <a:pt x="1329" y="4779"/>
                  </a:lnTo>
                  <a:lnTo>
                    <a:pt x="1349" y="4707"/>
                  </a:lnTo>
                  <a:lnTo>
                    <a:pt x="1369" y="4636"/>
                  </a:lnTo>
                  <a:lnTo>
                    <a:pt x="1396" y="4568"/>
                  </a:lnTo>
                  <a:lnTo>
                    <a:pt x="1402" y="4565"/>
                  </a:lnTo>
                  <a:lnTo>
                    <a:pt x="1411" y="4537"/>
                  </a:lnTo>
                  <a:lnTo>
                    <a:pt x="1422" y="4510"/>
                  </a:lnTo>
                  <a:lnTo>
                    <a:pt x="1434" y="4483"/>
                  </a:lnTo>
                  <a:lnTo>
                    <a:pt x="1449" y="4457"/>
                  </a:lnTo>
                  <a:lnTo>
                    <a:pt x="1460" y="4430"/>
                  </a:lnTo>
                  <a:lnTo>
                    <a:pt x="1473" y="4403"/>
                  </a:lnTo>
                  <a:lnTo>
                    <a:pt x="1484" y="4377"/>
                  </a:lnTo>
                  <a:lnTo>
                    <a:pt x="1493" y="4352"/>
                  </a:lnTo>
                  <a:lnTo>
                    <a:pt x="1482" y="4323"/>
                  </a:lnTo>
                  <a:lnTo>
                    <a:pt x="1478" y="4304"/>
                  </a:lnTo>
                  <a:lnTo>
                    <a:pt x="1436" y="4108"/>
                  </a:lnTo>
                  <a:lnTo>
                    <a:pt x="1436" y="4086"/>
                  </a:lnTo>
                  <a:lnTo>
                    <a:pt x="1438" y="4064"/>
                  </a:lnTo>
                  <a:lnTo>
                    <a:pt x="1440" y="4042"/>
                  </a:lnTo>
                  <a:lnTo>
                    <a:pt x="1445" y="4021"/>
                  </a:lnTo>
                  <a:lnTo>
                    <a:pt x="1451" y="3997"/>
                  </a:lnTo>
                  <a:lnTo>
                    <a:pt x="1458" y="3975"/>
                  </a:lnTo>
                  <a:lnTo>
                    <a:pt x="1469" y="3953"/>
                  </a:lnTo>
                  <a:lnTo>
                    <a:pt x="1482" y="3933"/>
                  </a:lnTo>
                  <a:lnTo>
                    <a:pt x="1511" y="3871"/>
                  </a:lnTo>
                  <a:lnTo>
                    <a:pt x="1511" y="3848"/>
                  </a:lnTo>
                  <a:lnTo>
                    <a:pt x="1511" y="3833"/>
                  </a:lnTo>
                  <a:lnTo>
                    <a:pt x="1502" y="3762"/>
                  </a:lnTo>
                  <a:lnTo>
                    <a:pt x="1505" y="3748"/>
                  </a:lnTo>
                  <a:lnTo>
                    <a:pt x="1505" y="3682"/>
                  </a:lnTo>
                  <a:lnTo>
                    <a:pt x="1502" y="3527"/>
                  </a:lnTo>
                  <a:lnTo>
                    <a:pt x="1500" y="3451"/>
                  </a:lnTo>
                  <a:lnTo>
                    <a:pt x="1496" y="3418"/>
                  </a:lnTo>
                  <a:lnTo>
                    <a:pt x="1493" y="3413"/>
                  </a:lnTo>
                  <a:lnTo>
                    <a:pt x="1493" y="3391"/>
                  </a:lnTo>
                  <a:lnTo>
                    <a:pt x="1491" y="3362"/>
                  </a:lnTo>
                  <a:lnTo>
                    <a:pt x="1491" y="3349"/>
                  </a:lnTo>
                  <a:lnTo>
                    <a:pt x="1482" y="3287"/>
                  </a:lnTo>
                  <a:lnTo>
                    <a:pt x="1491" y="3245"/>
                  </a:lnTo>
                  <a:lnTo>
                    <a:pt x="1449" y="3231"/>
                  </a:lnTo>
                  <a:lnTo>
                    <a:pt x="1422" y="3214"/>
                  </a:lnTo>
                  <a:lnTo>
                    <a:pt x="1396" y="3198"/>
                  </a:lnTo>
                  <a:lnTo>
                    <a:pt x="1372" y="3185"/>
                  </a:lnTo>
                  <a:lnTo>
                    <a:pt x="1351" y="3174"/>
                  </a:lnTo>
                  <a:lnTo>
                    <a:pt x="1327" y="3162"/>
                  </a:lnTo>
                  <a:lnTo>
                    <a:pt x="1305" y="3151"/>
                  </a:lnTo>
                  <a:lnTo>
                    <a:pt x="1281" y="3136"/>
                  </a:lnTo>
                  <a:lnTo>
                    <a:pt x="1260" y="3120"/>
                  </a:lnTo>
                  <a:lnTo>
                    <a:pt x="1238" y="3100"/>
                  </a:lnTo>
                  <a:lnTo>
                    <a:pt x="1220" y="3078"/>
                  </a:lnTo>
                  <a:lnTo>
                    <a:pt x="1205" y="3065"/>
                  </a:lnTo>
                  <a:lnTo>
                    <a:pt x="1190" y="3047"/>
                  </a:lnTo>
                  <a:lnTo>
                    <a:pt x="1189" y="3041"/>
                  </a:lnTo>
                  <a:lnTo>
                    <a:pt x="1172" y="3029"/>
                  </a:lnTo>
                  <a:lnTo>
                    <a:pt x="1156" y="3020"/>
                  </a:lnTo>
                  <a:lnTo>
                    <a:pt x="1139" y="3012"/>
                  </a:lnTo>
                  <a:lnTo>
                    <a:pt x="1125" y="3009"/>
                  </a:lnTo>
                  <a:lnTo>
                    <a:pt x="1108" y="3005"/>
                  </a:lnTo>
                  <a:lnTo>
                    <a:pt x="1092" y="3003"/>
                  </a:lnTo>
                  <a:lnTo>
                    <a:pt x="1076" y="3001"/>
                  </a:lnTo>
                  <a:lnTo>
                    <a:pt x="1059" y="3000"/>
                  </a:lnTo>
                  <a:lnTo>
                    <a:pt x="1043" y="3000"/>
                  </a:lnTo>
                  <a:lnTo>
                    <a:pt x="1030" y="3009"/>
                  </a:lnTo>
                  <a:lnTo>
                    <a:pt x="1017" y="3020"/>
                  </a:lnTo>
                  <a:lnTo>
                    <a:pt x="1007" y="3027"/>
                  </a:lnTo>
                  <a:lnTo>
                    <a:pt x="996" y="3036"/>
                  </a:lnTo>
                  <a:lnTo>
                    <a:pt x="983" y="3041"/>
                  </a:lnTo>
                  <a:lnTo>
                    <a:pt x="972" y="3049"/>
                  </a:lnTo>
                  <a:lnTo>
                    <a:pt x="961" y="3054"/>
                  </a:lnTo>
                  <a:lnTo>
                    <a:pt x="950" y="3061"/>
                  </a:lnTo>
                  <a:lnTo>
                    <a:pt x="932" y="3069"/>
                  </a:lnTo>
                  <a:lnTo>
                    <a:pt x="908" y="3074"/>
                  </a:lnTo>
                  <a:lnTo>
                    <a:pt x="877" y="3071"/>
                  </a:lnTo>
                  <a:lnTo>
                    <a:pt x="868" y="3074"/>
                  </a:lnTo>
                  <a:lnTo>
                    <a:pt x="852" y="3098"/>
                  </a:lnTo>
                  <a:lnTo>
                    <a:pt x="821" y="3116"/>
                  </a:lnTo>
                  <a:lnTo>
                    <a:pt x="766" y="3160"/>
                  </a:lnTo>
                  <a:lnTo>
                    <a:pt x="748" y="3163"/>
                  </a:lnTo>
                  <a:lnTo>
                    <a:pt x="701" y="3125"/>
                  </a:lnTo>
                  <a:lnTo>
                    <a:pt x="695" y="3112"/>
                  </a:lnTo>
                  <a:lnTo>
                    <a:pt x="686" y="3098"/>
                  </a:lnTo>
                  <a:lnTo>
                    <a:pt x="677" y="3081"/>
                  </a:lnTo>
                  <a:lnTo>
                    <a:pt x="671" y="3069"/>
                  </a:lnTo>
                  <a:lnTo>
                    <a:pt x="668" y="3054"/>
                  </a:lnTo>
                  <a:lnTo>
                    <a:pt x="664" y="3043"/>
                  </a:lnTo>
                  <a:lnTo>
                    <a:pt x="659" y="3029"/>
                  </a:lnTo>
                  <a:lnTo>
                    <a:pt x="655" y="3016"/>
                  </a:lnTo>
                  <a:lnTo>
                    <a:pt x="651" y="3001"/>
                  </a:lnTo>
                  <a:lnTo>
                    <a:pt x="648" y="2989"/>
                  </a:lnTo>
                  <a:lnTo>
                    <a:pt x="637" y="2936"/>
                  </a:lnTo>
                  <a:lnTo>
                    <a:pt x="630" y="2885"/>
                  </a:lnTo>
                  <a:lnTo>
                    <a:pt x="622" y="2834"/>
                  </a:lnTo>
                  <a:lnTo>
                    <a:pt x="619" y="2783"/>
                  </a:lnTo>
                  <a:lnTo>
                    <a:pt x="613" y="2730"/>
                  </a:lnTo>
                  <a:lnTo>
                    <a:pt x="611" y="2679"/>
                  </a:lnTo>
                  <a:lnTo>
                    <a:pt x="608" y="2626"/>
                  </a:lnTo>
                  <a:lnTo>
                    <a:pt x="606" y="2576"/>
                  </a:lnTo>
                  <a:lnTo>
                    <a:pt x="604" y="2494"/>
                  </a:lnTo>
                  <a:lnTo>
                    <a:pt x="600" y="2423"/>
                  </a:lnTo>
                  <a:lnTo>
                    <a:pt x="606" y="2419"/>
                  </a:lnTo>
                  <a:lnTo>
                    <a:pt x="597" y="2401"/>
                  </a:lnTo>
                  <a:lnTo>
                    <a:pt x="600" y="2381"/>
                  </a:lnTo>
                  <a:lnTo>
                    <a:pt x="604" y="2333"/>
                  </a:lnTo>
                  <a:lnTo>
                    <a:pt x="517" y="2232"/>
                  </a:lnTo>
                  <a:lnTo>
                    <a:pt x="497" y="2208"/>
                  </a:lnTo>
                  <a:lnTo>
                    <a:pt x="493" y="2199"/>
                  </a:lnTo>
                  <a:lnTo>
                    <a:pt x="417" y="2197"/>
                  </a:lnTo>
                  <a:lnTo>
                    <a:pt x="407" y="2202"/>
                  </a:lnTo>
                  <a:lnTo>
                    <a:pt x="369" y="2212"/>
                  </a:lnTo>
                  <a:lnTo>
                    <a:pt x="284" y="2184"/>
                  </a:lnTo>
                  <a:lnTo>
                    <a:pt x="271" y="2168"/>
                  </a:lnTo>
                  <a:lnTo>
                    <a:pt x="262" y="2150"/>
                  </a:lnTo>
                  <a:lnTo>
                    <a:pt x="245" y="2164"/>
                  </a:lnTo>
                  <a:lnTo>
                    <a:pt x="229" y="2170"/>
                  </a:lnTo>
                  <a:lnTo>
                    <a:pt x="218" y="2173"/>
                  </a:lnTo>
                  <a:lnTo>
                    <a:pt x="202" y="2172"/>
                  </a:lnTo>
                  <a:lnTo>
                    <a:pt x="187" y="2170"/>
                  </a:lnTo>
                  <a:lnTo>
                    <a:pt x="173" y="2166"/>
                  </a:lnTo>
                  <a:lnTo>
                    <a:pt x="160" y="2162"/>
                  </a:lnTo>
                  <a:lnTo>
                    <a:pt x="143" y="2155"/>
                  </a:lnTo>
                  <a:lnTo>
                    <a:pt x="131" y="2146"/>
                  </a:lnTo>
                  <a:lnTo>
                    <a:pt x="120" y="2133"/>
                  </a:lnTo>
                  <a:lnTo>
                    <a:pt x="109" y="2119"/>
                  </a:lnTo>
                  <a:lnTo>
                    <a:pt x="100" y="2102"/>
                  </a:lnTo>
                  <a:lnTo>
                    <a:pt x="96" y="2071"/>
                  </a:lnTo>
                  <a:lnTo>
                    <a:pt x="62" y="2055"/>
                  </a:lnTo>
                  <a:lnTo>
                    <a:pt x="45" y="2046"/>
                  </a:lnTo>
                  <a:lnTo>
                    <a:pt x="20" y="2004"/>
                  </a:lnTo>
                  <a:lnTo>
                    <a:pt x="12" y="1977"/>
                  </a:lnTo>
                  <a:lnTo>
                    <a:pt x="3" y="1949"/>
                  </a:lnTo>
                  <a:lnTo>
                    <a:pt x="0" y="1924"/>
                  </a:lnTo>
                  <a:lnTo>
                    <a:pt x="0" y="1899"/>
                  </a:lnTo>
                  <a:lnTo>
                    <a:pt x="3" y="1875"/>
                  </a:lnTo>
                  <a:lnTo>
                    <a:pt x="7" y="1848"/>
                  </a:lnTo>
                  <a:lnTo>
                    <a:pt x="12" y="1822"/>
                  </a:lnTo>
                  <a:lnTo>
                    <a:pt x="20" y="1797"/>
                  </a:lnTo>
                  <a:lnTo>
                    <a:pt x="31" y="1773"/>
                  </a:lnTo>
                  <a:lnTo>
                    <a:pt x="31" y="1762"/>
                  </a:lnTo>
                  <a:lnTo>
                    <a:pt x="36" y="1751"/>
                  </a:lnTo>
                  <a:lnTo>
                    <a:pt x="40" y="1740"/>
                  </a:lnTo>
                  <a:lnTo>
                    <a:pt x="47" y="1729"/>
                  </a:lnTo>
                  <a:lnTo>
                    <a:pt x="52" y="1718"/>
                  </a:lnTo>
                  <a:lnTo>
                    <a:pt x="62" y="1711"/>
                  </a:lnTo>
                  <a:lnTo>
                    <a:pt x="71" y="1702"/>
                  </a:lnTo>
                  <a:lnTo>
                    <a:pt x="82" y="1698"/>
                  </a:lnTo>
                  <a:lnTo>
                    <a:pt x="147" y="1687"/>
                  </a:lnTo>
                  <a:lnTo>
                    <a:pt x="185" y="1717"/>
                  </a:lnTo>
                  <a:lnTo>
                    <a:pt x="247" y="1717"/>
                  </a:lnTo>
                  <a:lnTo>
                    <a:pt x="280" y="1633"/>
                  </a:lnTo>
                  <a:lnTo>
                    <a:pt x="327" y="1616"/>
                  </a:lnTo>
                  <a:lnTo>
                    <a:pt x="389" y="1656"/>
                  </a:lnTo>
                  <a:lnTo>
                    <a:pt x="402" y="1669"/>
                  </a:lnTo>
                  <a:lnTo>
                    <a:pt x="407" y="1684"/>
                  </a:lnTo>
                  <a:lnTo>
                    <a:pt x="433" y="1706"/>
                  </a:lnTo>
                  <a:lnTo>
                    <a:pt x="458" y="1733"/>
                  </a:lnTo>
                  <a:lnTo>
                    <a:pt x="482" y="1760"/>
                  </a:lnTo>
                  <a:lnTo>
                    <a:pt x="506" y="1788"/>
                  </a:lnTo>
                  <a:lnTo>
                    <a:pt x="528" y="1813"/>
                  </a:lnTo>
                  <a:lnTo>
                    <a:pt x="553" y="1840"/>
                  </a:lnTo>
                  <a:lnTo>
                    <a:pt x="577" y="1866"/>
                  </a:lnTo>
                  <a:lnTo>
                    <a:pt x="606" y="1891"/>
                  </a:lnTo>
                  <a:lnTo>
                    <a:pt x="662" y="1929"/>
                  </a:lnTo>
                  <a:lnTo>
                    <a:pt x="693" y="1935"/>
                  </a:lnTo>
                  <a:lnTo>
                    <a:pt x="726" y="1937"/>
                  </a:lnTo>
                  <a:lnTo>
                    <a:pt x="759" y="1931"/>
                  </a:lnTo>
                  <a:lnTo>
                    <a:pt x="792" y="1924"/>
                  </a:lnTo>
                  <a:lnTo>
                    <a:pt x="823" y="1911"/>
                  </a:lnTo>
                  <a:lnTo>
                    <a:pt x="855" y="1899"/>
                  </a:lnTo>
                  <a:lnTo>
                    <a:pt x="888" y="1884"/>
                  </a:lnTo>
                  <a:lnTo>
                    <a:pt x="921" y="1873"/>
                  </a:lnTo>
                  <a:lnTo>
                    <a:pt x="932" y="1871"/>
                  </a:lnTo>
                  <a:lnTo>
                    <a:pt x="977" y="1891"/>
                  </a:lnTo>
                  <a:lnTo>
                    <a:pt x="988" y="1909"/>
                  </a:lnTo>
                  <a:lnTo>
                    <a:pt x="996" y="1929"/>
                  </a:lnTo>
                  <a:lnTo>
                    <a:pt x="1001" y="1949"/>
                  </a:lnTo>
                  <a:lnTo>
                    <a:pt x="1003" y="1971"/>
                  </a:lnTo>
                  <a:lnTo>
                    <a:pt x="999" y="1991"/>
                  </a:lnTo>
                  <a:lnTo>
                    <a:pt x="996" y="2011"/>
                  </a:lnTo>
                  <a:lnTo>
                    <a:pt x="988" y="2033"/>
                  </a:lnTo>
                  <a:lnTo>
                    <a:pt x="983" y="2055"/>
                  </a:lnTo>
                  <a:lnTo>
                    <a:pt x="965" y="2079"/>
                  </a:lnTo>
                  <a:lnTo>
                    <a:pt x="946" y="2101"/>
                  </a:lnTo>
                  <a:lnTo>
                    <a:pt x="925" y="2115"/>
                  </a:lnTo>
                  <a:lnTo>
                    <a:pt x="905" y="2130"/>
                  </a:lnTo>
                  <a:lnTo>
                    <a:pt x="883" y="2137"/>
                  </a:lnTo>
                  <a:lnTo>
                    <a:pt x="863" y="2142"/>
                  </a:lnTo>
                  <a:lnTo>
                    <a:pt x="841" y="2144"/>
                  </a:lnTo>
                  <a:lnTo>
                    <a:pt x="823" y="2144"/>
                  </a:lnTo>
                  <a:lnTo>
                    <a:pt x="779" y="2137"/>
                  </a:lnTo>
                  <a:lnTo>
                    <a:pt x="793" y="2179"/>
                  </a:lnTo>
                  <a:lnTo>
                    <a:pt x="826" y="2212"/>
                  </a:lnTo>
                  <a:lnTo>
                    <a:pt x="846" y="2255"/>
                  </a:lnTo>
                  <a:lnTo>
                    <a:pt x="852" y="2283"/>
                  </a:lnTo>
                  <a:lnTo>
                    <a:pt x="870" y="2297"/>
                  </a:lnTo>
                  <a:lnTo>
                    <a:pt x="888" y="2317"/>
                  </a:lnTo>
                  <a:lnTo>
                    <a:pt x="906" y="2337"/>
                  </a:lnTo>
                  <a:lnTo>
                    <a:pt x="925" y="2359"/>
                  </a:lnTo>
                  <a:lnTo>
                    <a:pt x="939" y="2381"/>
                  </a:lnTo>
                  <a:lnTo>
                    <a:pt x="956" y="2403"/>
                  </a:lnTo>
                  <a:lnTo>
                    <a:pt x="968" y="2424"/>
                  </a:lnTo>
                  <a:lnTo>
                    <a:pt x="981" y="2448"/>
                  </a:lnTo>
                  <a:lnTo>
                    <a:pt x="1052" y="2503"/>
                  </a:lnTo>
                  <a:lnTo>
                    <a:pt x="1149" y="2559"/>
                  </a:lnTo>
                  <a:lnTo>
                    <a:pt x="1189" y="2588"/>
                  </a:lnTo>
                  <a:lnTo>
                    <a:pt x="1205" y="2599"/>
                  </a:lnTo>
                  <a:lnTo>
                    <a:pt x="1214" y="2594"/>
                  </a:lnTo>
                  <a:lnTo>
                    <a:pt x="1285" y="2597"/>
                  </a:lnTo>
                  <a:lnTo>
                    <a:pt x="1307" y="2608"/>
                  </a:lnTo>
                  <a:lnTo>
                    <a:pt x="1322" y="2599"/>
                  </a:lnTo>
                  <a:lnTo>
                    <a:pt x="1336" y="2597"/>
                  </a:lnTo>
                  <a:lnTo>
                    <a:pt x="1383" y="2566"/>
                  </a:lnTo>
                  <a:lnTo>
                    <a:pt x="1433" y="2530"/>
                  </a:lnTo>
                  <a:lnTo>
                    <a:pt x="1478" y="2488"/>
                  </a:lnTo>
                  <a:lnTo>
                    <a:pt x="1524" y="2445"/>
                  </a:lnTo>
                  <a:lnTo>
                    <a:pt x="1562" y="2395"/>
                  </a:lnTo>
                  <a:lnTo>
                    <a:pt x="1598" y="2346"/>
                  </a:lnTo>
                  <a:lnTo>
                    <a:pt x="1627" y="2295"/>
                  </a:lnTo>
                  <a:lnTo>
                    <a:pt x="1651" y="2248"/>
                  </a:lnTo>
                  <a:lnTo>
                    <a:pt x="1653" y="2221"/>
                  </a:lnTo>
                  <a:lnTo>
                    <a:pt x="1644" y="2208"/>
                  </a:lnTo>
                  <a:lnTo>
                    <a:pt x="1638" y="2179"/>
                  </a:lnTo>
                  <a:lnTo>
                    <a:pt x="1627" y="2135"/>
                  </a:lnTo>
                  <a:lnTo>
                    <a:pt x="1618" y="2102"/>
                  </a:lnTo>
                  <a:lnTo>
                    <a:pt x="1609" y="2071"/>
                  </a:lnTo>
                  <a:lnTo>
                    <a:pt x="1502" y="2031"/>
                  </a:lnTo>
                  <a:lnTo>
                    <a:pt x="1478" y="2004"/>
                  </a:lnTo>
                  <a:lnTo>
                    <a:pt x="1458" y="1980"/>
                  </a:lnTo>
                  <a:lnTo>
                    <a:pt x="1440" y="1962"/>
                  </a:lnTo>
                  <a:lnTo>
                    <a:pt x="1425" y="1924"/>
                  </a:lnTo>
                  <a:lnTo>
                    <a:pt x="1420" y="1888"/>
                  </a:lnTo>
                  <a:lnTo>
                    <a:pt x="1422" y="1844"/>
                  </a:lnTo>
                  <a:lnTo>
                    <a:pt x="1434" y="1808"/>
                  </a:lnTo>
                  <a:lnTo>
                    <a:pt x="1449" y="1791"/>
                  </a:lnTo>
                  <a:lnTo>
                    <a:pt x="1467" y="1780"/>
                  </a:lnTo>
                  <a:lnTo>
                    <a:pt x="1484" y="1771"/>
                  </a:lnTo>
                  <a:lnTo>
                    <a:pt x="1502" y="1760"/>
                  </a:lnTo>
                  <a:lnTo>
                    <a:pt x="1525" y="1751"/>
                  </a:lnTo>
                  <a:lnTo>
                    <a:pt x="1525" y="1735"/>
                  </a:lnTo>
                  <a:lnTo>
                    <a:pt x="1531" y="1718"/>
                  </a:lnTo>
                  <a:lnTo>
                    <a:pt x="1538" y="1702"/>
                  </a:lnTo>
                  <a:lnTo>
                    <a:pt x="1551" y="1687"/>
                  </a:lnTo>
                  <a:lnTo>
                    <a:pt x="1564" y="1673"/>
                  </a:lnTo>
                  <a:lnTo>
                    <a:pt x="1580" y="1662"/>
                  </a:lnTo>
                  <a:lnTo>
                    <a:pt x="1596" y="1651"/>
                  </a:lnTo>
                  <a:lnTo>
                    <a:pt x="1615" y="1647"/>
                  </a:lnTo>
                  <a:lnTo>
                    <a:pt x="1615" y="1633"/>
                  </a:lnTo>
                  <a:lnTo>
                    <a:pt x="1525" y="1473"/>
                  </a:lnTo>
                  <a:lnTo>
                    <a:pt x="1524" y="1464"/>
                  </a:lnTo>
                  <a:lnTo>
                    <a:pt x="1520" y="1458"/>
                  </a:lnTo>
                  <a:lnTo>
                    <a:pt x="1507" y="1449"/>
                  </a:lnTo>
                  <a:lnTo>
                    <a:pt x="1500" y="1453"/>
                  </a:lnTo>
                  <a:lnTo>
                    <a:pt x="1413" y="1434"/>
                  </a:lnTo>
                  <a:lnTo>
                    <a:pt x="1396" y="1391"/>
                  </a:lnTo>
                  <a:lnTo>
                    <a:pt x="1380" y="1367"/>
                  </a:lnTo>
                  <a:lnTo>
                    <a:pt x="1365" y="1345"/>
                  </a:lnTo>
                  <a:lnTo>
                    <a:pt x="1363" y="1325"/>
                  </a:lnTo>
                  <a:lnTo>
                    <a:pt x="1354" y="1251"/>
                  </a:lnTo>
                  <a:lnTo>
                    <a:pt x="1312" y="1293"/>
                  </a:lnTo>
                  <a:lnTo>
                    <a:pt x="1303" y="1296"/>
                  </a:lnTo>
                  <a:lnTo>
                    <a:pt x="1289" y="1302"/>
                  </a:lnTo>
                  <a:lnTo>
                    <a:pt x="1272" y="1305"/>
                  </a:lnTo>
                  <a:lnTo>
                    <a:pt x="1256" y="1307"/>
                  </a:lnTo>
                  <a:lnTo>
                    <a:pt x="1240" y="1305"/>
                  </a:lnTo>
                  <a:lnTo>
                    <a:pt x="1225" y="1305"/>
                  </a:lnTo>
                  <a:lnTo>
                    <a:pt x="1209" y="1300"/>
                  </a:lnTo>
                  <a:lnTo>
                    <a:pt x="1192" y="1294"/>
                  </a:lnTo>
                  <a:lnTo>
                    <a:pt x="1176" y="1287"/>
                  </a:lnTo>
                  <a:lnTo>
                    <a:pt x="1161" y="1278"/>
                  </a:lnTo>
                  <a:lnTo>
                    <a:pt x="1132" y="1242"/>
                  </a:lnTo>
                  <a:lnTo>
                    <a:pt x="1105" y="1189"/>
                  </a:lnTo>
                  <a:lnTo>
                    <a:pt x="1099" y="1163"/>
                  </a:lnTo>
                  <a:lnTo>
                    <a:pt x="1096" y="1140"/>
                  </a:lnTo>
                  <a:lnTo>
                    <a:pt x="1092" y="1116"/>
                  </a:lnTo>
                  <a:lnTo>
                    <a:pt x="1094" y="1092"/>
                  </a:lnTo>
                  <a:lnTo>
                    <a:pt x="1096" y="1067"/>
                  </a:lnTo>
                  <a:lnTo>
                    <a:pt x="1103" y="1043"/>
                  </a:lnTo>
                  <a:lnTo>
                    <a:pt x="1112" y="1020"/>
                  </a:lnTo>
                  <a:lnTo>
                    <a:pt x="1129" y="996"/>
                  </a:lnTo>
                  <a:lnTo>
                    <a:pt x="1152" y="972"/>
                  </a:lnTo>
                  <a:lnTo>
                    <a:pt x="1158" y="967"/>
                  </a:lnTo>
                  <a:lnTo>
                    <a:pt x="1176" y="963"/>
                  </a:lnTo>
                  <a:lnTo>
                    <a:pt x="1185" y="958"/>
                  </a:lnTo>
                  <a:lnTo>
                    <a:pt x="1200" y="954"/>
                  </a:lnTo>
                  <a:lnTo>
                    <a:pt x="1220" y="954"/>
                  </a:lnTo>
                  <a:lnTo>
                    <a:pt x="1265" y="954"/>
                  </a:lnTo>
                  <a:lnTo>
                    <a:pt x="1271" y="952"/>
                  </a:lnTo>
                  <a:lnTo>
                    <a:pt x="1287" y="930"/>
                  </a:lnTo>
                  <a:lnTo>
                    <a:pt x="1301" y="910"/>
                  </a:lnTo>
                  <a:lnTo>
                    <a:pt x="1311" y="888"/>
                  </a:lnTo>
                  <a:lnTo>
                    <a:pt x="1320" y="868"/>
                  </a:lnTo>
                  <a:lnTo>
                    <a:pt x="1325" y="847"/>
                  </a:lnTo>
                  <a:lnTo>
                    <a:pt x="1332" y="825"/>
                  </a:lnTo>
                  <a:lnTo>
                    <a:pt x="1340" y="803"/>
                  </a:lnTo>
                  <a:lnTo>
                    <a:pt x="1349" y="783"/>
                  </a:lnTo>
                  <a:lnTo>
                    <a:pt x="1360" y="637"/>
                  </a:lnTo>
                  <a:lnTo>
                    <a:pt x="1372" y="581"/>
                  </a:lnTo>
                  <a:lnTo>
                    <a:pt x="1387" y="554"/>
                  </a:lnTo>
                  <a:lnTo>
                    <a:pt x="1389" y="534"/>
                  </a:lnTo>
                  <a:lnTo>
                    <a:pt x="1393" y="486"/>
                  </a:lnTo>
                  <a:lnTo>
                    <a:pt x="1420" y="355"/>
                  </a:lnTo>
                  <a:lnTo>
                    <a:pt x="1443" y="321"/>
                  </a:lnTo>
                  <a:lnTo>
                    <a:pt x="1454" y="308"/>
                  </a:lnTo>
                  <a:lnTo>
                    <a:pt x="1458" y="272"/>
                  </a:lnTo>
                  <a:lnTo>
                    <a:pt x="1469" y="235"/>
                  </a:lnTo>
                  <a:lnTo>
                    <a:pt x="1480" y="199"/>
                  </a:lnTo>
                  <a:lnTo>
                    <a:pt x="1498" y="164"/>
                  </a:lnTo>
                  <a:lnTo>
                    <a:pt x="1518" y="128"/>
                  </a:lnTo>
                  <a:lnTo>
                    <a:pt x="1544" y="93"/>
                  </a:lnTo>
                  <a:lnTo>
                    <a:pt x="1571" y="60"/>
                  </a:lnTo>
                  <a:lnTo>
                    <a:pt x="1606" y="29"/>
                  </a:lnTo>
                  <a:lnTo>
                    <a:pt x="1631" y="15"/>
                  </a:lnTo>
                  <a:lnTo>
                    <a:pt x="1657" y="6"/>
                  </a:lnTo>
                  <a:lnTo>
                    <a:pt x="1682" y="0"/>
                  </a:lnTo>
                  <a:lnTo>
                    <a:pt x="1708" y="0"/>
                  </a:lnTo>
                  <a:lnTo>
                    <a:pt x="1733" y="0"/>
                  </a:lnTo>
                  <a:lnTo>
                    <a:pt x="1758" y="8"/>
                  </a:lnTo>
                  <a:lnTo>
                    <a:pt x="1784" y="17"/>
                  </a:lnTo>
                  <a:lnTo>
                    <a:pt x="1811" y="33"/>
                  </a:lnTo>
                  <a:lnTo>
                    <a:pt x="1882" y="100"/>
                  </a:lnTo>
                  <a:lnTo>
                    <a:pt x="1926" y="179"/>
                  </a:lnTo>
                  <a:lnTo>
                    <a:pt x="1935" y="171"/>
                  </a:lnTo>
                  <a:lnTo>
                    <a:pt x="1946" y="166"/>
                  </a:lnTo>
                  <a:lnTo>
                    <a:pt x="1957" y="161"/>
                  </a:lnTo>
                  <a:lnTo>
                    <a:pt x="1968" y="157"/>
                  </a:lnTo>
                  <a:lnTo>
                    <a:pt x="1977" y="151"/>
                  </a:lnTo>
                  <a:lnTo>
                    <a:pt x="1988" y="151"/>
                  </a:lnTo>
                  <a:lnTo>
                    <a:pt x="1999" y="150"/>
                  </a:lnTo>
                  <a:lnTo>
                    <a:pt x="2010" y="151"/>
                  </a:lnTo>
                  <a:lnTo>
                    <a:pt x="2026" y="155"/>
                  </a:lnTo>
                  <a:lnTo>
                    <a:pt x="2043" y="164"/>
                  </a:lnTo>
                  <a:lnTo>
                    <a:pt x="2053" y="173"/>
                  </a:lnTo>
                  <a:lnTo>
                    <a:pt x="2066" y="188"/>
                  </a:lnTo>
                  <a:lnTo>
                    <a:pt x="2073" y="201"/>
                  </a:lnTo>
                  <a:lnTo>
                    <a:pt x="2081" y="217"/>
                  </a:lnTo>
                  <a:lnTo>
                    <a:pt x="2086" y="233"/>
                  </a:lnTo>
                  <a:lnTo>
                    <a:pt x="2092" y="250"/>
                  </a:lnTo>
                  <a:lnTo>
                    <a:pt x="2099" y="293"/>
                  </a:lnTo>
                  <a:lnTo>
                    <a:pt x="2099" y="313"/>
                  </a:lnTo>
                  <a:lnTo>
                    <a:pt x="2101" y="459"/>
                  </a:lnTo>
                  <a:lnTo>
                    <a:pt x="2101" y="477"/>
                  </a:lnTo>
                  <a:lnTo>
                    <a:pt x="2124" y="570"/>
                  </a:lnTo>
                  <a:lnTo>
                    <a:pt x="2146" y="610"/>
                  </a:lnTo>
                  <a:lnTo>
                    <a:pt x="2152" y="626"/>
                  </a:lnTo>
                  <a:lnTo>
                    <a:pt x="2163" y="650"/>
                  </a:lnTo>
                  <a:lnTo>
                    <a:pt x="2170" y="665"/>
                  </a:lnTo>
                  <a:lnTo>
                    <a:pt x="2194" y="717"/>
                  </a:lnTo>
                  <a:lnTo>
                    <a:pt x="2206" y="772"/>
                  </a:lnTo>
                  <a:lnTo>
                    <a:pt x="2215" y="827"/>
                  </a:lnTo>
                  <a:lnTo>
                    <a:pt x="2215" y="881"/>
                  </a:lnTo>
                  <a:lnTo>
                    <a:pt x="2215" y="936"/>
                  </a:lnTo>
                  <a:lnTo>
                    <a:pt x="2206" y="990"/>
                  </a:lnTo>
                  <a:lnTo>
                    <a:pt x="2197" y="1045"/>
                  </a:lnTo>
                  <a:lnTo>
                    <a:pt x="2185" y="1100"/>
                  </a:lnTo>
                  <a:lnTo>
                    <a:pt x="2170" y="1156"/>
                  </a:lnTo>
                  <a:lnTo>
                    <a:pt x="2155" y="1216"/>
                  </a:lnTo>
                  <a:lnTo>
                    <a:pt x="2139" y="1272"/>
                  </a:lnTo>
                  <a:lnTo>
                    <a:pt x="2124" y="1274"/>
                  </a:lnTo>
                  <a:lnTo>
                    <a:pt x="2124" y="1293"/>
                  </a:lnTo>
                  <a:lnTo>
                    <a:pt x="2124" y="1311"/>
                  </a:lnTo>
                  <a:lnTo>
                    <a:pt x="2126" y="1334"/>
                  </a:lnTo>
                  <a:lnTo>
                    <a:pt x="2128" y="1360"/>
                  </a:lnTo>
                  <a:lnTo>
                    <a:pt x="2126" y="1383"/>
                  </a:lnTo>
                  <a:lnTo>
                    <a:pt x="2126" y="1409"/>
                  </a:lnTo>
                  <a:lnTo>
                    <a:pt x="2123" y="1433"/>
                  </a:lnTo>
                  <a:lnTo>
                    <a:pt x="2119" y="1458"/>
                  </a:lnTo>
                  <a:lnTo>
                    <a:pt x="2114" y="1484"/>
                  </a:lnTo>
                  <a:lnTo>
                    <a:pt x="2108" y="1509"/>
                  </a:lnTo>
                  <a:lnTo>
                    <a:pt x="2114" y="1609"/>
                  </a:lnTo>
                  <a:lnTo>
                    <a:pt x="2114" y="1656"/>
                  </a:lnTo>
                  <a:lnTo>
                    <a:pt x="2119" y="1666"/>
                  </a:lnTo>
                  <a:lnTo>
                    <a:pt x="2124" y="1677"/>
                  </a:lnTo>
                  <a:lnTo>
                    <a:pt x="2130" y="1687"/>
                  </a:lnTo>
                  <a:lnTo>
                    <a:pt x="2137" y="1698"/>
                  </a:lnTo>
                  <a:lnTo>
                    <a:pt x="2141" y="1707"/>
                  </a:lnTo>
                  <a:lnTo>
                    <a:pt x="2144" y="1718"/>
                  </a:lnTo>
                  <a:lnTo>
                    <a:pt x="2148" y="1729"/>
                  </a:lnTo>
                  <a:lnTo>
                    <a:pt x="2152" y="1740"/>
                  </a:lnTo>
                  <a:lnTo>
                    <a:pt x="2166" y="1829"/>
                  </a:lnTo>
                  <a:lnTo>
                    <a:pt x="2170" y="1835"/>
                  </a:lnTo>
                  <a:lnTo>
                    <a:pt x="2217" y="1857"/>
                  </a:lnTo>
                  <a:lnTo>
                    <a:pt x="2226" y="1882"/>
                  </a:lnTo>
                  <a:lnTo>
                    <a:pt x="2230" y="1897"/>
                  </a:lnTo>
                  <a:lnTo>
                    <a:pt x="2232" y="1913"/>
                  </a:lnTo>
                  <a:lnTo>
                    <a:pt x="2234" y="1929"/>
                  </a:lnTo>
                  <a:lnTo>
                    <a:pt x="2237" y="1946"/>
                  </a:lnTo>
                  <a:lnTo>
                    <a:pt x="2239" y="1960"/>
                  </a:lnTo>
                  <a:lnTo>
                    <a:pt x="2245" y="1975"/>
                  </a:lnTo>
                  <a:lnTo>
                    <a:pt x="2250" y="1991"/>
                  </a:lnTo>
                  <a:lnTo>
                    <a:pt x="2261" y="2008"/>
                  </a:lnTo>
                  <a:lnTo>
                    <a:pt x="2430" y="2093"/>
                  </a:lnTo>
                  <a:lnTo>
                    <a:pt x="2445" y="2111"/>
                  </a:lnTo>
                  <a:lnTo>
                    <a:pt x="2485" y="2121"/>
                  </a:lnTo>
                  <a:lnTo>
                    <a:pt x="2529" y="2130"/>
                  </a:lnTo>
                  <a:lnTo>
                    <a:pt x="2569" y="2137"/>
                  </a:lnTo>
                  <a:lnTo>
                    <a:pt x="2612" y="2146"/>
                  </a:lnTo>
                  <a:lnTo>
                    <a:pt x="2652" y="2151"/>
                  </a:lnTo>
                  <a:lnTo>
                    <a:pt x="2694" y="2159"/>
                  </a:lnTo>
                  <a:lnTo>
                    <a:pt x="2736" y="2166"/>
                  </a:lnTo>
                  <a:lnTo>
                    <a:pt x="2780" y="2173"/>
                  </a:lnTo>
                  <a:lnTo>
                    <a:pt x="2882" y="2168"/>
                  </a:lnTo>
                  <a:lnTo>
                    <a:pt x="2916" y="2159"/>
                  </a:lnTo>
                  <a:lnTo>
                    <a:pt x="3029" y="2117"/>
                  </a:lnTo>
                  <a:lnTo>
                    <a:pt x="3057" y="2108"/>
                  </a:lnTo>
                  <a:lnTo>
                    <a:pt x="3095" y="2088"/>
                  </a:lnTo>
                  <a:lnTo>
                    <a:pt x="3109" y="2081"/>
                  </a:lnTo>
                  <a:lnTo>
                    <a:pt x="3115" y="2081"/>
                  </a:lnTo>
                  <a:lnTo>
                    <a:pt x="3233" y="2028"/>
                  </a:lnTo>
                  <a:lnTo>
                    <a:pt x="3241" y="2024"/>
                  </a:lnTo>
                  <a:lnTo>
                    <a:pt x="3259" y="2033"/>
                  </a:lnTo>
                  <a:lnTo>
                    <a:pt x="3259" y="2042"/>
                  </a:lnTo>
                  <a:lnTo>
                    <a:pt x="3279" y="2051"/>
                  </a:lnTo>
                  <a:lnTo>
                    <a:pt x="3282" y="2064"/>
                  </a:lnTo>
                  <a:lnTo>
                    <a:pt x="3302" y="2061"/>
                  </a:lnTo>
                  <a:lnTo>
                    <a:pt x="3306" y="2075"/>
                  </a:lnTo>
                  <a:lnTo>
                    <a:pt x="3335" y="2061"/>
                  </a:lnTo>
                  <a:lnTo>
                    <a:pt x="3343" y="2181"/>
                  </a:lnTo>
                  <a:lnTo>
                    <a:pt x="3346" y="2301"/>
                  </a:lnTo>
                  <a:lnTo>
                    <a:pt x="3341" y="2423"/>
                  </a:lnTo>
                  <a:lnTo>
                    <a:pt x="3335" y="2545"/>
                  </a:lnTo>
                  <a:lnTo>
                    <a:pt x="3324" y="2665"/>
                  </a:lnTo>
                  <a:lnTo>
                    <a:pt x="3313" y="2787"/>
                  </a:lnTo>
                  <a:lnTo>
                    <a:pt x="3299" y="2909"/>
                  </a:lnTo>
                  <a:lnTo>
                    <a:pt x="3288" y="3031"/>
                  </a:lnTo>
                  <a:lnTo>
                    <a:pt x="3273" y="3054"/>
                  </a:lnTo>
                  <a:lnTo>
                    <a:pt x="3252" y="3071"/>
                  </a:lnTo>
                  <a:lnTo>
                    <a:pt x="3242" y="3080"/>
                  </a:lnTo>
                  <a:lnTo>
                    <a:pt x="3219" y="3094"/>
                  </a:lnTo>
                  <a:lnTo>
                    <a:pt x="3193" y="3116"/>
                  </a:lnTo>
                  <a:lnTo>
                    <a:pt x="3162" y="3125"/>
                  </a:lnTo>
                  <a:lnTo>
                    <a:pt x="3139" y="3182"/>
                  </a:lnTo>
                  <a:lnTo>
                    <a:pt x="3124" y="3187"/>
                  </a:lnTo>
                  <a:lnTo>
                    <a:pt x="3035" y="3211"/>
                  </a:lnTo>
                  <a:lnTo>
                    <a:pt x="2946" y="3243"/>
                  </a:lnTo>
                  <a:lnTo>
                    <a:pt x="2920" y="3253"/>
                  </a:lnTo>
                  <a:lnTo>
                    <a:pt x="2907" y="3258"/>
                  </a:lnTo>
                  <a:lnTo>
                    <a:pt x="2898" y="3262"/>
                  </a:lnTo>
                  <a:lnTo>
                    <a:pt x="2884" y="3273"/>
                  </a:lnTo>
                  <a:lnTo>
                    <a:pt x="2858" y="3291"/>
                  </a:lnTo>
                  <a:lnTo>
                    <a:pt x="2774" y="3318"/>
                  </a:lnTo>
                  <a:lnTo>
                    <a:pt x="2774" y="3367"/>
                  </a:lnTo>
                  <a:lnTo>
                    <a:pt x="2771" y="3389"/>
                  </a:lnTo>
                  <a:lnTo>
                    <a:pt x="2769" y="3404"/>
                  </a:lnTo>
                  <a:lnTo>
                    <a:pt x="2778" y="3438"/>
                  </a:lnTo>
                  <a:lnTo>
                    <a:pt x="2771" y="3485"/>
                  </a:lnTo>
                  <a:lnTo>
                    <a:pt x="2771" y="3564"/>
                  </a:lnTo>
                  <a:lnTo>
                    <a:pt x="2765" y="3607"/>
                  </a:lnTo>
                  <a:lnTo>
                    <a:pt x="2751" y="3753"/>
                  </a:lnTo>
                  <a:lnTo>
                    <a:pt x="2756" y="3791"/>
                  </a:lnTo>
                  <a:lnTo>
                    <a:pt x="2762" y="3800"/>
                  </a:lnTo>
                  <a:lnTo>
                    <a:pt x="2771" y="3846"/>
                  </a:lnTo>
                  <a:lnTo>
                    <a:pt x="2780" y="3860"/>
                  </a:lnTo>
                  <a:lnTo>
                    <a:pt x="2787" y="3895"/>
                  </a:lnTo>
                  <a:lnTo>
                    <a:pt x="2804" y="3937"/>
                  </a:lnTo>
                  <a:lnTo>
                    <a:pt x="2813" y="3951"/>
                  </a:lnTo>
                  <a:lnTo>
                    <a:pt x="2827" y="3997"/>
                  </a:lnTo>
                  <a:lnTo>
                    <a:pt x="2835" y="4004"/>
                  </a:lnTo>
                  <a:lnTo>
                    <a:pt x="2836" y="4022"/>
                  </a:lnTo>
                  <a:lnTo>
                    <a:pt x="2853" y="4082"/>
                  </a:lnTo>
                  <a:lnTo>
                    <a:pt x="2864" y="4144"/>
                  </a:lnTo>
                  <a:lnTo>
                    <a:pt x="2869" y="4204"/>
                  </a:lnTo>
                  <a:lnTo>
                    <a:pt x="2875" y="4266"/>
                  </a:lnTo>
                  <a:lnTo>
                    <a:pt x="2876" y="4326"/>
                  </a:lnTo>
                  <a:lnTo>
                    <a:pt x="2880" y="4388"/>
                  </a:lnTo>
                  <a:lnTo>
                    <a:pt x="2887" y="4450"/>
                  </a:lnTo>
                  <a:lnTo>
                    <a:pt x="2902" y="4512"/>
                  </a:lnTo>
                  <a:lnTo>
                    <a:pt x="2907" y="4536"/>
                  </a:lnTo>
                  <a:lnTo>
                    <a:pt x="2926" y="4605"/>
                  </a:lnTo>
                  <a:lnTo>
                    <a:pt x="2964" y="4723"/>
                  </a:lnTo>
                  <a:lnTo>
                    <a:pt x="3042" y="4867"/>
                  </a:lnTo>
                  <a:lnTo>
                    <a:pt x="3049" y="4883"/>
                  </a:lnTo>
                  <a:lnTo>
                    <a:pt x="3059" y="4898"/>
                  </a:lnTo>
                  <a:lnTo>
                    <a:pt x="3077" y="4927"/>
                  </a:lnTo>
                  <a:lnTo>
                    <a:pt x="3095" y="4945"/>
                  </a:lnTo>
                  <a:lnTo>
                    <a:pt x="3130" y="4992"/>
                  </a:lnTo>
                  <a:lnTo>
                    <a:pt x="3162" y="5043"/>
                  </a:lnTo>
                  <a:lnTo>
                    <a:pt x="3299" y="5191"/>
                  </a:lnTo>
                  <a:lnTo>
                    <a:pt x="3313" y="5227"/>
                  </a:lnTo>
                  <a:lnTo>
                    <a:pt x="3299" y="5284"/>
                  </a:lnTo>
                  <a:lnTo>
                    <a:pt x="3252" y="5331"/>
                  </a:lnTo>
                  <a:lnTo>
                    <a:pt x="3237" y="5336"/>
                  </a:lnTo>
                  <a:lnTo>
                    <a:pt x="3242" y="5387"/>
                  </a:lnTo>
                  <a:lnTo>
                    <a:pt x="3233" y="5411"/>
                  </a:lnTo>
                  <a:lnTo>
                    <a:pt x="3217" y="5433"/>
                  </a:lnTo>
                  <a:lnTo>
                    <a:pt x="3199" y="5455"/>
                  </a:lnTo>
                  <a:lnTo>
                    <a:pt x="3177" y="5473"/>
                  </a:lnTo>
                  <a:lnTo>
                    <a:pt x="3157" y="5493"/>
                  </a:lnTo>
                  <a:lnTo>
                    <a:pt x="3131" y="5509"/>
                  </a:lnTo>
                  <a:lnTo>
                    <a:pt x="3109" y="5526"/>
                  </a:lnTo>
                  <a:lnTo>
                    <a:pt x="3084" y="5538"/>
                  </a:lnTo>
                  <a:lnTo>
                    <a:pt x="3062" y="5553"/>
                  </a:lnTo>
                  <a:lnTo>
                    <a:pt x="3033" y="5560"/>
                  </a:lnTo>
                  <a:lnTo>
                    <a:pt x="3004" y="5567"/>
                  </a:lnTo>
                  <a:lnTo>
                    <a:pt x="2977" y="5573"/>
                  </a:lnTo>
                  <a:lnTo>
                    <a:pt x="2949" y="5578"/>
                  </a:lnTo>
                  <a:lnTo>
                    <a:pt x="2920" y="5580"/>
                  </a:lnTo>
                  <a:lnTo>
                    <a:pt x="2891" y="5584"/>
                  </a:lnTo>
                  <a:lnTo>
                    <a:pt x="2864" y="5584"/>
                  </a:lnTo>
                  <a:lnTo>
                    <a:pt x="2836" y="5586"/>
                  </a:lnTo>
                  <a:lnTo>
                    <a:pt x="2794" y="5586"/>
                  </a:lnTo>
                  <a:close/>
                </a:path>
              </a:pathLst>
            </a:custGeom>
            <a:solidFill>
              <a:srgbClr val="000000"/>
            </a:solidFill>
            <a:ln w="9525">
              <a:solidFill>
                <a:schemeClr val="tx1"/>
              </a:solidFill>
              <a:round/>
              <a:headEnd/>
              <a:tailEnd/>
            </a:ln>
          </p:spPr>
          <p:txBody>
            <a:bodyPr/>
            <a:lstStyle/>
            <a:p>
              <a:endParaRPr lang="en-US"/>
            </a:p>
          </p:txBody>
        </p:sp>
        <p:sp>
          <p:nvSpPr>
            <p:cNvPr id="39951" name="Freeform 15">
              <a:extLst>
                <a:ext uri="{FF2B5EF4-FFF2-40B4-BE49-F238E27FC236}">
                  <a16:creationId xmlns:a16="http://schemas.microsoft.com/office/drawing/2014/main" id="{B1FF57F4-D414-4CAB-B3A4-753D74A2AA91}"/>
                </a:ext>
              </a:extLst>
            </p:cNvPr>
            <p:cNvSpPr>
              <a:spLocks/>
            </p:cNvSpPr>
            <p:nvPr/>
          </p:nvSpPr>
          <p:spPr bwMode="auto">
            <a:xfrm>
              <a:off x="3922" y="3644"/>
              <a:ext cx="368" cy="150"/>
            </a:xfrm>
            <a:custGeom>
              <a:avLst/>
              <a:gdLst>
                <a:gd name="T0" fmla="*/ 153 w 738"/>
                <a:gd name="T1" fmla="*/ 149 h 301"/>
                <a:gd name="T2" fmla="*/ 134 w 738"/>
                <a:gd name="T3" fmla="*/ 148 h 301"/>
                <a:gd name="T4" fmla="*/ 115 w 738"/>
                <a:gd name="T5" fmla="*/ 146 h 301"/>
                <a:gd name="T6" fmla="*/ 96 w 738"/>
                <a:gd name="T7" fmla="*/ 144 h 301"/>
                <a:gd name="T8" fmla="*/ 76 w 738"/>
                <a:gd name="T9" fmla="*/ 140 h 301"/>
                <a:gd name="T10" fmla="*/ 57 w 738"/>
                <a:gd name="T11" fmla="*/ 134 h 301"/>
                <a:gd name="T12" fmla="*/ 38 w 738"/>
                <a:gd name="T13" fmla="*/ 127 h 301"/>
                <a:gd name="T14" fmla="*/ 19 w 738"/>
                <a:gd name="T15" fmla="*/ 118 h 301"/>
                <a:gd name="T16" fmla="*/ 0 w 738"/>
                <a:gd name="T17" fmla="*/ 108 h 301"/>
                <a:gd name="T18" fmla="*/ 40 w 738"/>
                <a:gd name="T19" fmla="*/ 76 h 301"/>
                <a:gd name="T20" fmla="*/ 139 w 738"/>
                <a:gd name="T21" fmla="*/ 26 h 301"/>
                <a:gd name="T22" fmla="*/ 146 w 738"/>
                <a:gd name="T23" fmla="*/ 24 h 301"/>
                <a:gd name="T24" fmla="*/ 153 w 738"/>
                <a:gd name="T25" fmla="*/ 21 h 301"/>
                <a:gd name="T26" fmla="*/ 177 w 738"/>
                <a:gd name="T27" fmla="*/ 13 h 301"/>
                <a:gd name="T28" fmla="*/ 188 w 738"/>
                <a:gd name="T29" fmla="*/ 12 h 301"/>
                <a:gd name="T30" fmla="*/ 208 w 738"/>
                <a:gd name="T31" fmla="*/ 8 h 301"/>
                <a:gd name="T32" fmla="*/ 229 w 738"/>
                <a:gd name="T33" fmla="*/ 4 h 301"/>
                <a:gd name="T34" fmla="*/ 250 w 738"/>
                <a:gd name="T35" fmla="*/ 1 h 301"/>
                <a:gd name="T36" fmla="*/ 271 w 738"/>
                <a:gd name="T37" fmla="*/ 0 h 301"/>
                <a:gd name="T38" fmla="*/ 291 w 738"/>
                <a:gd name="T39" fmla="*/ 0 h 301"/>
                <a:gd name="T40" fmla="*/ 312 w 738"/>
                <a:gd name="T41" fmla="*/ 4 h 301"/>
                <a:gd name="T42" fmla="*/ 334 w 738"/>
                <a:gd name="T43" fmla="*/ 11 h 301"/>
                <a:gd name="T44" fmla="*/ 355 w 738"/>
                <a:gd name="T45" fmla="*/ 24 h 301"/>
                <a:gd name="T46" fmla="*/ 368 w 738"/>
                <a:gd name="T47" fmla="*/ 40 h 301"/>
                <a:gd name="T48" fmla="*/ 368 w 738"/>
                <a:gd name="T49" fmla="*/ 47 h 301"/>
                <a:gd name="T50" fmla="*/ 365 w 738"/>
                <a:gd name="T51" fmla="*/ 59 h 301"/>
                <a:gd name="T52" fmla="*/ 360 w 738"/>
                <a:gd name="T53" fmla="*/ 72 h 301"/>
                <a:gd name="T54" fmla="*/ 351 w 738"/>
                <a:gd name="T55" fmla="*/ 85 h 301"/>
                <a:gd name="T56" fmla="*/ 341 w 738"/>
                <a:gd name="T57" fmla="*/ 96 h 301"/>
                <a:gd name="T58" fmla="*/ 328 w 738"/>
                <a:gd name="T59" fmla="*/ 106 h 301"/>
                <a:gd name="T60" fmla="*/ 316 w 738"/>
                <a:gd name="T61" fmla="*/ 116 h 301"/>
                <a:gd name="T62" fmla="*/ 303 w 738"/>
                <a:gd name="T63" fmla="*/ 124 h 301"/>
                <a:gd name="T64" fmla="*/ 293 w 738"/>
                <a:gd name="T65" fmla="*/ 130 h 301"/>
                <a:gd name="T66" fmla="*/ 283 w 738"/>
                <a:gd name="T67" fmla="*/ 133 h 301"/>
                <a:gd name="T68" fmla="*/ 260 w 738"/>
                <a:gd name="T69" fmla="*/ 142 h 301"/>
                <a:gd name="T70" fmla="*/ 246 w 738"/>
                <a:gd name="T71" fmla="*/ 144 h 301"/>
                <a:gd name="T72" fmla="*/ 232 w 738"/>
                <a:gd name="T73" fmla="*/ 146 h 301"/>
                <a:gd name="T74" fmla="*/ 220 w 738"/>
                <a:gd name="T75" fmla="*/ 147 h 301"/>
                <a:gd name="T76" fmla="*/ 207 w 738"/>
                <a:gd name="T77" fmla="*/ 149 h 301"/>
                <a:gd name="T78" fmla="*/ 193 w 738"/>
                <a:gd name="T79" fmla="*/ 149 h 301"/>
                <a:gd name="T80" fmla="*/ 181 w 738"/>
                <a:gd name="T81" fmla="*/ 150 h 301"/>
                <a:gd name="T82" fmla="*/ 168 w 738"/>
                <a:gd name="T83" fmla="*/ 149 h 301"/>
                <a:gd name="T84" fmla="*/ 156 w 738"/>
                <a:gd name="T85" fmla="*/ 149 h 301"/>
                <a:gd name="T86" fmla="*/ 153 w 738"/>
                <a:gd name="T87" fmla="*/ 149 h 3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38" h="301">
                  <a:moveTo>
                    <a:pt x="306" y="299"/>
                  </a:moveTo>
                  <a:lnTo>
                    <a:pt x="268" y="297"/>
                  </a:lnTo>
                  <a:lnTo>
                    <a:pt x="230" y="293"/>
                  </a:lnTo>
                  <a:lnTo>
                    <a:pt x="192" y="288"/>
                  </a:lnTo>
                  <a:lnTo>
                    <a:pt x="153" y="281"/>
                  </a:lnTo>
                  <a:lnTo>
                    <a:pt x="115" y="268"/>
                  </a:lnTo>
                  <a:lnTo>
                    <a:pt x="77" y="255"/>
                  </a:lnTo>
                  <a:lnTo>
                    <a:pt x="39" y="237"/>
                  </a:lnTo>
                  <a:lnTo>
                    <a:pt x="0" y="217"/>
                  </a:lnTo>
                  <a:lnTo>
                    <a:pt x="80" y="153"/>
                  </a:lnTo>
                  <a:lnTo>
                    <a:pt x="279" y="53"/>
                  </a:lnTo>
                  <a:lnTo>
                    <a:pt x="293" y="48"/>
                  </a:lnTo>
                  <a:lnTo>
                    <a:pt x="306" y="42"/>
                  </a:lnTo>
                  <a:lnTo>
                    <a:pt x="355" y="26"/>
                  </a:lnTo>
                  <a:lnTo>
                    <a:pt x="377" y="24"/>
                  </a:lnTo>
                  <a:lnTo>
                    <a:pt x="417" y="17"/>
                  </a:lnTo>
                  <a:lnTo>
                    <a:pt x="459" y="9"/>
                  </a:lnTo>
                  <a:lnTo>
                    <a:pt x="501" y="2"/>
                  </a:lnTo>
                  <a:lnTo>
                    <a:pt x="543" y="0"/>
                  </a:lnTo>
                  <a:lnTo>
                    <a:pt x="583" y="0"/>
                  </a:lnTo>
                  <a:lnTo>
                    <a:pt x="625" y="8"/>
                  </a:lnTo>
                  <a:lnTo>
                    <a:pt x="669" y="22"/>
                  </a:lnTo>
                  <a:lnTo>
                    <a:pt x="712" y="48"/>
                  </a:lnTo>
                  <a:lnTo>
                    <a:pt x="738" y="80"/>
                  </a:lnTo>
                  <a:lnTo>
                    <a:pt x="738" y="95"/>
                  </a:lnTo>
                  <a:lnTo>
                    <a:pt x="732" y="119"/>
                  </a:lnTo>
                  <a:lnTo>
                    <a:pt x="721" y="144"/>
                  </a:lnTo>
                  <a:lnTo>
                    <a:pt x="703" y="170"/>
                  </a:lnTo>
                  <a:lnTo>
                    <a:pt x="683" y="193"/>
                  </a:lnTo>
                  <a:lnTo>
                    <a:pt x="658" y="213"/>
                  </a:lnTo>
                  <a:lnTo>
                    <a:pt x="634" y="233"/>
                  </a:lnTo>
                  <a:lnTo>
                    <a:pt x="608" y="248"/>
                  </a:lnTo>
                  <a:lnTo>
                    <a:pt x="587" y="261"/>
                  </a:lnTo>
                  <a:lnTo>
                    <a:pt x="568" y="266"/>
                  </a:lnTo>
                  <a:lnTo>
                    <a:pt x="521" y="284"/>
                  </a:lnTo>
                  <a:lnTo>
                    <a:pt x="494" y="288"/>
                  </a:lnTo>
                  <a:lnTo>
                    <a:pt x="466" y="292"/>
                  </a:lnTo>
                  <a:lnTo>
                    <a:pt x="441" y="295"/>
                  </a:lnTo>
                  <a:lnTo>
                    <a:pt x="415" y="299"/>
                  </a:lnTo>
                  <a:lnTo>
                    <a:pt x="388" y="299"/>
                  </a:lnTo>
                  <a:lnTo>
                    <a:pt x="363" y="301"/>
                  </a:lnTo>
                  <a:lnTo>
                    <a:pt x="337" y="299"/>
                  </a:lnTo>
                  <a:lnTo>
                    <a:pt x="312" y="299"/>
                  </a:lnTo>
                  <a:lnTo>
                    <a:pt x="306" y="29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2" name="Freeform 16">
              <a:extLst>
                <a:ext uri="{FF2B5EF4-FFF2-40B4-BE49-F238E27FC236}">
                  <a16:creationId xmlns:a16="http://schemas.microsoft.com/office/drawing/2014/main" id="{D80D801D-A447-4A27-8D48-C86F09C7C626}"/>
                </a:ext>
              </a:extLst>
            </p:cNvPr>
            <p:cNvSpPr>
              <a:spLocks/>
            </p:cNvSpPr>
            <p:nvPr/>
          </p:nvSpPr>
          <p:spPr bwMode="auto">
            <a:xfrm>
              <a:off x="3276" y="2907"/>
              <a:ext cx="1054" cy="829"/>
            </a:xfrm>
            <a:custGeom>
              <a:avLst/>
              <a:gdLst>
                <a:gd name="T0" fmla="*/ 234 w 2107"/>
                <a:gd name="T1" fmla="*/ 819 h 1658"/>
                <a:gd name="T2" fmla="*/ 141 w 2107"/>
                <a:gd name="T3" fmla="*/ 785 h 1658"/>
                <a:gd name="T4" fmla="*/ 0 w 2107"/>
                <a:gd name="T5" fmla="*/ 674 h 1658"/>
                <a:gd name="T6" fmla="*/ 55 w 2107"/>
                <a:gd name="T7" fmla="*/ 567 h 1658"/>
                <a:gd name="T8" fmla="*/ 92 w 2107"/>
                <a:gd name="T9" fmla="*/ 454 h 1658"/>
                <a:gd name="T10" fmla="*/ 130 w 2107"/>
                <a:gd name="T11" fmla="*/ 354 h 1658"/>
                <a:gd name="T12" fmla="*/ 166 w 2107"/>
                <a:gd name="T13" fmla="*/ 259 h 1658"/>
                <a:gd name="T14" fmla="*/ 165 w 2107"/>
                <a:gd name="T15" fmla="*/ 201 h 1658"/>
                <a:gd name="T16" fmla="*/ 149 w 2107"/>
                <a:gd name="T17" fmla="*/ 236 h 1658"/>
                <a:gd name="T18" fmla="*/ 138 w 2107"/>
                <a:gd name="T19" fmla="*/ 117 h 1658"/>
                <a:gd name="T20" fmla="*/ 162 w 2107"/>
                <a:gd name="T21" fmla="*/ 60 h 1658"/>
                <a:gd name="T22" fmla="*/ 220 w 2107"/>
                <a:gd name="T23" fmla="*/ 70 h 1658"/>
                <a:gd name="T24" fmla="*/ 286 w 2107"/>
                <a:gd name="T25" fmla="*/ 91 h 1658"/>
                <a:gd name="T26" fmla="*/ 347 w 2107"/>
                <a:gd name="T27" fmla="*/ 100 h 1658"/>
                <a:gd name="T28" fmla="*/ 377 w 2107"/>
                <a:gd name="T29" fmla="*/ 167 h 1658"/>
                <a:gd name="T30" fmla="*/ 385 w 2107"/>
                <a:gd name="T31" fmla="*/ 211 h 1658"/>
                <a:gd name="T32" fmla="*/ 386 w 2107"/>
                <a:gd name="T33" fmla="*/ 255 h 1658"/>
                <a:gd name="T34" fmla="*/ 366 w 2107"/>
                <a:gd name="T35" fmla="*/ 332 h 1658"/>
                <a:gd name="T36" fmla="*/ 324 w 2107"/>
                <a:gd name="T37" fmla="*/ 408 h 1658"/>
                <a:gd name="T38" fmla="*/ 402 w 2107"/>
                <a:gd name="T39" fmla="*/ 474 h 1658"/>
                <a:gd name="T40" fmla="*/ 495 w 2107"/>
                <a:gd name="T41" fmla="*/ 486 h 1658"/>
                <a:gd name="T42" fmla="*/ 524 w 2107"/>
                <a:gd name="T43" fmla="*/ 481 h 1658"/>
                <a:gd name="T44" fmla="*/ 549 w 2107"/>
                <a:gd name="T45" fmla="*/ 457 h 1658"/>
                <a:gd name="T46" fmla="*/ 571 w 2107"/>
                <a:gd name="T47" fmla="*/ 397 h 1658"/>
                <a:gd name="T48" fmla="*/ 582 w 2107"/>
                <a:gd name="T49" fmla="*/ 339 h 1658"/>
                <a:gd name="T50" fmla="*/ 579 w 2107"/>
                <a:gd name="T51" fmla="*/ 273 h 1658"/>
                <a:gd name="T52" fmla="*/ 567 w 2107"/>
                <a:gd name="T53" fmla="*/ 210 h 1658"/>
                <a:gd name="T54" fmla="*/ 512 w 2107"/>
                <a:gd name="T55" fmla="*/ 103 h 1658"/>
                <a:gd name="T56" fmla="*/ 521 w 2107"/>
                <a:gd name="T57" fmla="*/ 89 h 1658"/>
                <a:gd name="T58" fmla="*/ 571 w 2107"/>
                <a:gd name="T59" fmla="*/ 80 h 1658"/>
                <a:gd name="T60" fmla="*/ 628 w 2107"/>
                <a:gd name="T61" fmla="*/ 67 h 1658"/>
                <a:gd name="T62" fmla="*/ 673 w 2107"/>
                <a:gd name="T63" fmla="*/ 51 h 1658"/>
                <a:gd name="T64" fmla="*/ 719 w 2107"/>
                <a:gd name="T65" fmla="*/ 29 h 1658"/>
                <a:gd name="T66" fmla="*/ 762 w 2107"/>
                <a:gd name="T67" fmla="*/ 12 h 1658"/>
                <a:gd name="T68" fmla="*/ 819 w 2107"/>
                <a:gd name="T69" fmla="*/ 134 h 1658"/>
                <a:gd name="T70" fmla="*/ 830 w 2107"/>
                <a:gd name="T71" fmla="*/ 192 h 1658"/>
                <a:gd name="T72" fmla="*/ 834 w 2107"/>
                <a:gd name="T73" fmla="*/ 252 h 1658"/>
                <a:gd name="T74" fmla="*/ 814 w 2107"/>
                <a:gd name="T75" fmla="*/ 248 h 1658"/>
                <a:gd name="T76" fmla="*/ 797 w 2107"/>
                <a:gd name="T77" fmla="*/ 202 h 1658"/>
                <a:gd name="T78" fmla="*/ 791 w 2107"/>
                <a:gd name="T79" fmla="*/ 215 h 1658"/>
                <a:gd name="T80" fmla="*/ 821 w 2107"/>
                <a:gd name="T81" fmla="*/ 275 h 1658"/>
                <a:gd name="T82" fmla="*/ 851 w 2107"/>
                <a:gd name="T83" fmla="*/ 384 h 1658"/>
                <a:gd name="T84" fmla="*/ 878 w 2107"/>
                <a:gd name="T85" fmla="*/ 467 h 1658"/>
                <a:gd name="T86" fmla="*/ 923 w 2107"/>
                <a:gd name="T87" fmla="*/ 556 h 1658"/>
                <a:gd name="T88" fmla="*/ 972 w 2107"/>
                <a:gd name="T89" fmla="*/ 622 h 1658"/>
                <a:gd name="T90" fmla="*/ 1054 w 2107"/>
                <a:gd name="T91" fmla="*/ 731 h 1658"/>
                <a:gd name="T92" fmla="*/ 1026 w 2107"/>
                <a:gd name="T93" fmla="*/ 758 h 1658"/>
                <a:gd name="T94" fmla="*/ 983 w 2107"/>
                <a:gd name="T95" fmla="*/ 736 h 1658"/>
                <a:gd name="T96" fmla="*/ 937 w 2107"/>
                <a:gd name="T97" fmla="*/ 726 h 1658"/>
                <a:gd name="T98" fmla="*/ 767 w 2107"/>
                <a:gd name="T99" fmla="*/ 761 h 1658"/>
                <a:gd name="T100" fmla="*/ 651 w 2107"/>
                <a:gd name="T101" fmla="*/ 823 h 1658"/>
                <a:gd name="T102" fmla="*/ 597 w 2107"/>
                <a:gd name="T103" fmla="*/ 820 h 1658"/>
                <a:gd name="T104" fmla="*/ 530 w 2107"/>
                <a:gd name="T105" fmla="*/ 807 h 1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7" h="1658">
                  <a:moveTo>
                    <a:pt x="603" y="1655"/>
                  </a:moveTo>
                  <a:lnTo>
                    <a:pt x="558" y="1651"/>
                  </a:lnTo>
                  <a:lnTo>
                    <a:pt x="512" y="1647"/>
                  </a:lnTo>
                  <a:lnTo>
                    <a:pt x="467" y="1638"/>
                  </a:lnTo>
                  <a:lnTo>
                    <a:pt x="421" y="1627"/>
                  </a:lnTo>
                  <a:lnTo>
                    <a:pt x="374" y="1611"/>
                  </a:lnTo>
                  <a:lnTo>
                    <a:pt x="328" y="1593"/>
                  </a:lnTo>
                  <a:lnTo>
                    <a:pt x="281" y="1569"/>
                  </a:lnTo>
                  <a:lnTo>
                    <a:pt x="235" y="1542"/>
                  </a:lnTo>
                  <a:lnTo>
                    <a:pt x="166" y="1498"/>
                  </a:lnTo>
                  <a:lnTo>
                    <a:pt x="104" y="1456"/>
                  </a:lnTo>
                  <a:lnTo>
                    <a:pt x="0" y="1347"/>
                  </a:lnTo>
                  <a:lnTo>
                    <a:pt x="39" y="1309"/>
                  </a:lnTo>
                  <a:lnTo>
                    <a:pt x="64" y="1249"/>
                  </a:lnTo>
                  <a:lnTo>
                    <a:pt x="90" y="1192"/>
                  </a:lnTo>
                  <a:lnTo>
                    <a:pt x="110" y="1134"/>
                  </a:lnTo>
                  <a:lnTo>
                    <a:pt x="132" y="1079"/>
                  </a:lnTo>
                  <a:lnTo>
                    <a:pt x="148" y="1021"/>
                  </a:lnTo>
                  <a:lnTo>
                    <a:pt x="166" y="965"/>
                  </a:lnTo>
                  <a:lnTo>
                    <a:pt x="184" y="908"/>
                  </a:lnTo>
                  <a:lnTo>
                    <a:pt x="203" y="852"/>
                  </a:lnTo>
                  <a:lnTo>
                    <a:pt x="217" y="803"/>
                  </a:lnTo>
                  <a:lnTo>
                    <a:pt x="237" y="755"/>
                  </a:lnTo>
                  <a:lnTo>
                    <a:pt x="259" y="708"/>
                  </a:lnTo>
                  <a:lnTo>
                    <a:pt x="284" y="661"/>
                  </a:lnTo>
                  <a:lnTo>
                    <a:pt x="304" y="612"/>
                  </a:lnTo>
                  <a:lnTo>
                    <a:pt x="321" y="564"/>
                  </a:lnTo>
                  <a:lnTo>
                    <a:pt x="332" y="517"/>
                  </a:lnTo>
                  <a:lnTo>
                    <a:pt x="335" y="472"/>
                  </a:lnTo>
                  <a:lnTo>
                    <a:pt x="335" y="442"/>
                  </a:lnTo>
                  <a:lnTo>
                    <a:pt x="335" y="430"/>
                  </a:lnTo>
                  <a:lnTo>
                    <a:pt x="330" y="401"/>
                  </a:lnTo>
                  <a:lnTo>
                    <a:pt x="326" y="392"/>
                  </a:lnTo>
                  <a:lnTo>
                    <a:pt x="315" y="390"/>
                  </a:lnTo>
                  <a:lnTo>
                    <a:pt x="312" y="532"/>
                  </a:lnTo>
                  <a:lnTo>
                    <a:pt x="297" y="472"/>
                  </a:lnTo>
                  <a:lnTo>
                    <a:pt x="268" y="321"/>
                  </a:lnTo>
                  <a:lnTo>
                    <a:pt x="266" y="291"/>
                  </a:lnTo>
                  <a:lnTo>
                    <a:pt x="272" y="262"/>
                  </a:lnTo>
                  <a:lnTo>
                    <a:pt x="275" y="233"/>
                  </a:lnTo>
                  <a:lnTo>
                    <a:pt x="286" y="206"/>
                  </a:lnTo>
                  <a:lnTo>
                    <a:pt x="295" y="177"/>
                  </a:lnTo>
                  <a:lnTo>
                    <a:pt x="308" y="149"/>
                  </a:lnTo>
                  <a:lnTo>
                    <a:pt x="323" y="120"/>
                  </a:lnTo>
                  <a:lnTo>
                    <a:pt x="339" y="93"/>
                  </a:lnTo>
                  <a:lnTo>
                    <a:pt x="372" y="108"/>
                  </a:lnTo>
                  <a:lnTo>
                    <a:pt x="406" y="124"/>
                  </a:lnTo>
                  <a:lnTo>
                    <a:pt x="439" y="139"/>
                  </a:lnTo>
                  <a:lnTo>
                    <a:pt x="474" y="153"/>
                  </a:lnTo>
                  <a:lnTo>
                    <a:pt x="507" y="164"/>
                  </a:lnTo>
                  <a:lnTo>
                    <a:pt x="539" y="175"/>
                  </a:lnTo>
                  <a:lnTo>
                    <a:pt x="572" y="182"/>
                  </a:lnTo>
                  <a:lnTo>
                    <a:pt x="605" y="190"/>
                  </a:lnTo>
                  <a:lnTo>
                    <a:pt x="678" y="188"/>
                  </a:lnTo>
                  <a:lnTo>
                    <a:pt x="692" y="190"/>
                  </a:lnTo>
                  <a:lnTo>
                    <a:pt x="694" y="199"/>
                  </a:lnTo>
                  <a:lnTo>
                    <a:pt x="725" y="264"/>
                  </a:lnTo>
                  <a:lnTo>
                    <a:pt x="731" y="273"/>
                  </a:lnTo>
                  <a:lnTo>
                    <a:pt x="751" y="317"/>
                  </a:lnTo>
                  <a:lnTo>
                    <a:pt x="754" y="333"/>
                  </a:lnTo>
                  <a:lnTo>
                    <a:pt x="758" y="355"/>
                  </a:lnTo>
                  <a:lnTo>
                    <a:pt x="761" y="377"/>
                  </a:lnTo>
                  <a:lnTo>
                    <a:pt x="765" y="399"/>
                  </a:lnTo>
                  <a:lnTo>
                    <a:pt x="769" y="421"/>
                  </a:lnTo>
                  <a:lnTo>
                    <a:pt x="771" y="442"/>
                  </a:lnTo>
                  <a:lnTo>
                    <a:pt x="772" y="464"/>
                  </a:lnTo>
                  <a:lnTo>
                    <a:pt x="772" y="486"/>
                  </a:lnTo>
                  <a:lnTo>
                    <a:pt x="772" y="510"/>
                  </a:lnTo>
                  <a:lnTo>
                    <a:pt x="765" y="548"/>
                  </a:lnTo>
                  <a:lnTo>
                    <a:pt x="756" y="586"/>
                  </a:lnTo>
                  <a:lnTo>
                    <a:pt x="745" y="624"/>
                  </a:lnTo>
                  <a:lnTo>
                    <a:pt x="731" y="663"/>
                  </a:lnTo>
                  <a:lnTo>
                    <a:pt x="712" y="701"/>
                  </a:lnTo>
                  <a:lnTo>
                    <a:pt x="692" y="739"/>
                  </a:lnTo>
                  <a:lnTo>
                    <a:pt x="669" y="777"/>
                  </a:lnTo>
                  <a:lnTo>
                    <a:pt x="647" y="816"/>
                  </a:lnTo>
                  <a:lnTo>
                    <a:pt x="678" y="863"/>
                  </a:lnTo>
                  <a:lnTo>
                    <a:pt x="716" y="901"/>
                  </a:lnTo>
                  <a:lnTo>
                    <a:pt x="758" y="928"/>
                  </a:lnTo>
                  <a:lnTo>
                    <a:pt x="803" y="948"/>
                  </a:lnTo>
                  <a:lnTo>
                    <a:pt x="849" y="961"/>
                  </a:lnTo>
                  <a:lnTo>
                    <a:pt x="898" y="968"/>
                  </a:lnTo>
                  <a:lnTo>
                    <a:pt x="944" y="970"/>
                  </a:lnTo>
                  <a:lnTo>
                    <a:pt x="989" y="972"/>
                  </a:lnTo>
                  <a:lnTo>
                    <a:pt x="1002" y="970"/>
                  </a:lnTo>
                  <a:lnTo>
                    <a:pt x="1016" y="968"/>
                  </a:lnTo>
                  <a:lnTo>
                    <a:pt x="1031" y="965"/>
                  </a:lnTo>
                  <a:lnTo>
                    <a:pt x="1047" y="961"/>
                  </a:lnTo>
                  <a:lnTo>
                    <a:pt x="1060" y="954"/>
                  </a:lnTo>
                  <a:lnTo>
                    <a:pt x="1073" y="943"/>
                  </a:lnTo>
                  <a:lnTo>
                    <a:pt x="1086" y="930"/>
                  </a:lnTo>
                  <a:lnTo>
                    <a:pt x="1098" y="914"/>
                  </a:lnTo>
                  <a:lnTo>
                    <a:pt x="1111" y="881"/>
                  </a:lnTo>
                  <a:lnTo>
                    <a:pt x="1122" y="852"/>
                  </a:lnTo>
                  <a:lnTo>
                    <a:pt x="1131" y="821"/>
                  </a:lnTo>
                  <a:lnTo>
                    <a:pt x="1142" y="794"/>
                  </a:lnTo>
                  <a:lnTo>
                    <a:pt x="1147" y="765"/>
                  </a:lnTo>
                  <a:lnTo>
                    <a:pt x="1153" y="735"/>
                  </a:lnTo>
                  <a:lnTo>
                    <a:pt x="1158" y="706"/>
                  </a:lnTo>
                  <a:lnTo>
                    <a:pt x="1164" y="677"/>
                  </a:lnTo>
                  <a:lnTo>
                    <a:pt x="1162" y="643"/>
                  </a:lnTo>
                  <a:lnTo>
                    <a:pt x="1162" y="610"/>
                  </a:lnTo>
                  <a:lnTo>
                    <a:pt x="1158" y="577"/>
                  </a:lnTo>
                  <a:lnTo>
                    <a:pt x="1157" y="546"/>
                  </a:lnTo>
                  <a:lnTo>
                    <a:pt x="1151" y="513"/>
                  </a:lnTo>
                  <a:lnTo>
                    <a:pt x="1146" y="481"/>
                  </a:lnTo>
                  <a:lnTo>
                    <a:pt x="1138" y="450"/>
                  </a:lnTo>
                  <a:lnTo>
                    <a:pt x="1133" y="419"/>
                  </a:lnTo>
                  <a:lnTo>
                    <a:pt x="1113" y="353"/>
                  </a:lnTo>
                  <a:lnTo>
                    <a:pt x="1071" y="273"/>
                  </a:lnTo>
                  <a:lnTo>
                    <a:pt x="1051" y="246"/>
                  </a:lnTo>
                  <a:lnTo>
                    <a:pt x="1024" y="206"/>
                  </a:lnTo>
                  <a:lnTo>
                    <a:pt x="1018" y="199"/>
                  </a:lnTo>
                  <a:lnTo>
                    <a:pt x="1013" y="190"/>
                  </a:lnTo>
                  <a:lnTo>
                    <a:pt x="1018" y="179"/>
                  </a:lnTo>
                  <a:lnTo>
                    <a:pt x="1042" y="177"/>
                  </a:lnTo>
                  <a:lnTo>
                    <a:pt x="1067" y="175"/>
                  </a:lnTo>
                  <a:lnTo>
                    <a:pt x="1093" y="169"/>
                  </a:lnTo>
                  <a:lnTo>
                    <a:pt x="1118" y="166"/>
                  </a:lnTo>
                  <a:lnTo>
                    <a:pt x="1142" y="160"/>
                  </a:lnTo>
                  <a:lnTo>
                    <a:pt x="1169" y="155"/>
                  </a:lnTo>
                  <a:lnTo>
                    <a:pt x="1193" y="148"/>
                  </a:lnTo>
                  <a:lnTo>
                    <a:pt x="1220" y="142"/>
                  </a:lnTo>
                  <a:lnTo>
                    <a:pt x="1255" y="133"/>
                  </a:lnTo>
                  <a:lnTo>
                    <a:pt x="1277" y="124"/>
                  </a:lnTo>
                  <a:lnTo>
                    <a:pt x="1299" y="117"/>
                  </a:lnTo>
                  <a:lnTo>
                    <a:pt x="1322" y="109"/>
                  </a:lnTo>
                  <a:lnTo>
                    <a:pt x="1346" y="102"/>
                  </a:lnTo>
                  <a:lnTo>
                    <a:pt x="1368" y="91"/>
                  </a:lnTo>
                  <a:lnTo>
                    <a:pt x="1391" y="82"/>
                  </a:lnTo>
                  <a:lnTo>
                    <a:pt x="1413" y="69"/>
                  </a:lnTo>
                  <a:lnTo>
                    <a:pt x="1437" y="57"/>
                  </a:lnTo>
                  <a:lnTo>
                    <a:pt x="1444" y="48"/>
                  </a:lnTo>
                  <a:lnTo>
                    <a:pt x="1490" y="46"/>
                  </a:lnTo>
                  <a:lnTo>
                    <a:pt x="1501" y="38"/>
                  </a:lnTo>
                  <a:lnTo>
                    <a:pt x="1523" y="24"/>
                  </a:lnTo>
                  <a:lnTo>
                    <a:pt x="1543" y="0"/>
                  </a:lnTo>
                  <a:lnTo>
                    <a:pt x="1555" y="6"/>
                  </a:lnTo>
                  <a:lnTo>
                    <a:pt x="1557" y="38"/>
                  </a:lnTo>
                  <a:lnTo>
                    <a:pt x="1637" y="268"/>
                  </a:lnTo>
                  <a:lnTo>
                    <a:pt x="1645" y="295"/>
                  </a:lnTo>
                  <a:lnTo>
                    <a:pt x="1650" y="324"/>
                  </a:lnTo>
                  <a:lnTo>
                    <a:pt x="1654" y="353"/>
                  </a:lnTo>
                  <a:lnTo>
                    <a:pt x="1659" y="384"/>
                  </a:lnTo>
                  <a:lnTo>
                    <a:pt x="1661" y="413"/>
                  </a:lnTo>
                  <a:lnTo>
                    <a:pt x="1663" y="444"/>
                  </a:lnTo>
                  <a:lnTo>
                    <a:pt x="1663" y="473"/>
                  </a:lnTo>
                  <a:lnTo>
                    <a:pt x="1668" y="504"/>
                  </a:lnTo>
                  <a:lnTo>
                    <a:pt x="1668" y="555"/>
                  </a:lnTo>
                  <a:lnTo>
                    <a:pt x="1641" y="524"/>
                  </a:lnTo>
                  <a:lnTo>
                    <a:pt x="1628" y="510"/>
                  </a:lnTo>
                  <a:lnTo>
                    <a:pt x="1628" y="495"/>
                  </a:lnTo>
                  <a:lnTo>
                    <a:pt x="1617" y="475"/>
                  </a:lnTo>
                  <a:lnTo>
                    <a:pt x="1612" y="461"/>
                  </a:lnTo>
                  <a:lnTo>
                    <a:pt x="1604" y="446"/>
                  </a:lnTo>
                  <a:lnTo>
                    <a:pt x="1594" y="404"/>
                  </a:lnTo>
                  <a:lnTo>
                    <a:pt x="1588" y="390"/>
                  </a:lnTo>
                  <a:lnTo>
                    <a:pt x="1579" y="377"/>
                  </a:lnTo>
                  <a:lnTo>
                    <a:pt x="1584" y="413"/>
                  </a:lnTo>
                  <a:lnTo>
                    <a:pt x="1581" y="430"/>
                  </a:lnTo>
                  <a:lnTo>
                    <a:pt x="1594" y="446"/>
                  </a:lnTo>
                  <a:lnTo>
                    <a:pt x="1603" y="481"/>
                  </a:lnTo>
                  <a:lnTo>
                    <a:pt x="1608" y="493"/>
                  </a:lnTo>
                  <a:lnTo>
                    <a:pt x="1641" y="550"/>
                  </a:lnTo>
                  <a:lnTo>
                    <a:pt x="1652" y="564"/>
                  </a:lnTo>
                  <a:lnTo>
                    <a:pt x="1679" y="654"/>
                  </a:lnTo>
                  <a:lnTo>
                    <a:pt x="1685" y="688"/>
                  </a:lnTo>
                  <a:lnTo>
                    <a:pt x="1701" y="768"/>
                  </a:lnTo>
                  <a:lnTo>
                    <a:pt x="1725" y="852"/>
                  </a:lnTo>
                  <a:lnTo>
                    <a:pt x="1748" y="910"/>
                  </a:lnTo>
                  <a:lnTo>
                    <a:pt x="1750" y="925"/>
                  </a:lnTo>
                  <a:lnTo>
                    <a:pt x="1756" y="934"/>
                  </a:lnTo>
                  <a:lnTo>
                    <a:pt x="1759" y="948"/>
                  </a:lnTo>
                  <a:lnTo>
                    <a:pt x="1819" y="1069"/>
                  </a:lnTo>
                  <a:lnTo>
                    <a:pt x="1830" y="1085"/>
                  </a:lnTo>
                  <a:lnTo>
                    <a:pt x="1845" y="1112"/>
                  </a:lnTo>
                  <a:lnTo>
                    <a:pt x="1854" y="1125"/>
                  </a:lnTo>
                  <a:lnTo>
                    <a:pt x="1867" y="1139"/>
                  </a:lnTo>
                  <a:lnTo>
                    <a:pt x="1909" y="1201"/>
                  </a:lnTo>
                  <a:lnTo>
                    <a:pt x="1943" y="1243"/>
                  </a:lnTo>
                  <a:lnTo>
                    <a:pt x="1949" y="1249"/>
                  </a:lnTo>
                  <a:lnTo>
                    <a:pt x="2092" y="1409"/>
                  </a:lnTo>
                  <a:lnTo>
                    <a:pt x="2100" y="1432"/>
                  </a:lnTo>
                  <a:lnTo>
                    <a:pt x="2107" y="1462"/>
                  </a:lnTo>
                  <a:lnTo>
                    <a:pt x="2089" y="1493"/>
                  </a:lnTo>
                  <a:lnTo>
                    <a:pt x="2074" y="1500"/>
                  </a:lnTo>
                  <a:lnTo>
                    <a:pt x="2063" y="1509"/>
                  </a:lnTo>
                  <a:lnTo>
                    <a:pt x="2051" y="1516"/>
                  </a:lnTo>
                  <a:lnTo>
                    <a:pt x="2038" y="1522"/>
                  </a:lnTo>
                  <a:lnTo>
                    <a:pt x="2012" y="1500"/>
                  </a:lnTo>
                  <a:lnTo>
                    <a:pt x="1990" y="1483"/>
                  </a:lnTo>
                  <a:lnTo>
                    <a:pt x="1965" y="1471"/>
                  </a:lnTo>
                  <a:lnTo>
                    <a:pt x="1943" y="1463"/>
                  </a:lnTo>
                  <a:lnTo>
                    <a:pt x="1919" y="1456"/>
                  </a:lnTo>
                  <a:lnTo>
                    <a:pt x="1896" y="1453"/>
                  </a:lnTo>
                  <a:lnTo>
                    <a:pt x="1874" y="1451"/>
                  </a:lnTo>
                  <a:lnTo>
                    <a:pt x="1852" y="1451"/>
                  </a:lnTo>
                  <a:lnTo>
                    <a:pt x="1741" y="1462"/>
                  </a:lnTo>
                  <a:lnTo>
                    <a:pt x="1617" y="1483"/>
                  </a:lnTo>
                  <a:lnTo>
                    <a:pt x="1533" y="1522"/>
                  </a:lnTo>
                  <a:lnTo>
                    <a:pt x="1523" y="1523"/>
                  </a:lnTo>
                  <a:lnTo>
                    <a:pt x="1377" y="1598"/>
                  </a:lnTo>
                  <a:lnTo>
                    <a:pt x="1362" y="1611"/>
                  </a:lnTo>
                  <a:lnTo>
                    <a:pt x="1302" y="1645"/>
                  </a:lnTo>
                  <a:lnTo>
                    <a:pt x="1297" y="1649"/>
                  </a:lnTo>
                  <a:lnTo>
                    <a:pt x="1262" y="1647"/>
                  </a:lnTo>
                  <a:lnTo>
                    <a:pt x="1228" y="1645"/>
                  </a:lnTo>
                  <a:lnTo>
                    <a:pt x="1193" y="1640"/>
                  </a:lnTo>
                  <a:lnTo>
                    <a:pt x="1160" y="1635"/>
                  </a:lnTo>
                  <a:lnTo>
                    <a:pt x="1126" y="1627"/>
                  </a:lnTo>
                  <a:lnTo>
                    <a:pt x="1093" y="1620"/>
                  </a:lnTo>
                  <a:lnTo>
                    <a:pt x="1060" y="1614"/>
                  </a:lnTo>
                  <a:lnTo>
                    <a:pt x="1027" y="1613"/>
                  </a:lnTo>
                  <a:lnTo>
                    <a:pt x="609" y="1658"/>
                  </a:lnTo>
                  <a:lnTo>
                    <a:pt x="603" y="1655"/>
                  </a:lnTo>
                  <a:close/>
                </a:path>
              </a:pathLst>
            </a:custGeom>
            <a:solidFill>
              <a:srgbClr val="666666"/>
            </a:solidFill>
            <a:ln w="9525">
              <a:solidFill>
                <a:schemeClr val="tx1"/>
              </a:solidFill>
              <a:round/>
              <a:headEnd/>
              <a:tailEnd/>
            </a:ln>
          </p:spPr>
          <p:txBody>
            <a:bodyPr/>
            <a:lstStyle/>
            <a:p>
              <a:endParaRPr lang="en-US"/>
            </a:p>
          </p:txBody>
        </p:sp>
        <p:sp>
          <p:nvSpPr>
            <p:cNvPr id="39953" name="Freeform 17">
              <a:extLst>
                <a:ext uri="{FF2B5EF4-FFF2-40B4-BE49-F238E27FC236}">
                  <a16:creationId xmlns:a16="http://schemas.microsoft.com/office/drawing/2014/main" id="{C5942954-A7A9-4B44-A713-FC5E99244CBF}"/>
                </a:ext>
              </a:extLst>
            </p:cNvPr>
            <p:cNvSpPr>
              <a:spLocks/>
            </p:cNvSpPr>
            <p:nvPr/>
          </p:nvSpPr>
          <p:spPr bwMode="auto">
            <a:xfrm>
              <a:off x="3136" y="3585"/>
              <a:ext cx="312" cy="144"/>
            </a:xfrm>
            <a:custGeom>
              <a:avLst/>
              <a:gdLst>
                <a:gd name="T0" fmla="*/ 217 w 625"/>
                <a:gd name="T1" fmla="*/ 144 h 289"/>
                <a:gd name="T2" fmla="*/ 190 w 625"/>
                <a:gd name="T3" fmla="*/ 143 h 289"/>
                <a:gd name="T4" fmla="*/ 165 w 625"/>
                <a:gd name="T5" fmla="*/ 141 h 289"/>
                <a:gd name="T6" fmla="*/ 137 w 625"/>
                <a:gd name="T7" fmla="*/ 138 h 289"/>
                <a:gd name="T8" fmla="*/ 112 w 625"/>
                <a:gd name="T9" fmla="*/ 133 h 289"/>
                <a:gd name="T10" fmla="*/ 85 w 625"/>
                <a:gd name="T11" fmla="*/ 124 h 289"/>
                <a:gd name="T12" fmla="*/ 59 w 625"/>
                <a:gd name="T13" fmla="*/ 114 h 289"/>
                <a:gd name="T14" fmla="*/ 32 w 625"/>
                <a:gd name="T15" fmla="*/ 100 h 289"/>
                <a:gd name="T16" fmla="*/ 5 w 625"/>
                <a:gd name="T17" fmla="*/ 83 h 289"/>
                <a:gd name="T18" fmla="*/ 2 w 625"/>
                <a:gd name="T19" fmla="*/ 78 h 289"/>
                <a:gd name="T20" fmla="*/ 1 w 625"/>
                <a:gd name="T21" fmla="*/ 73 h 289"/>
                <a:gd name="T22" fmla="*/ 0 w 625"/>
                <a:gd name="T23" fmla="*/ 68 h 289"/>
                <a:gd name="T24" fmla="*/ 0 w 625"/>
                <a:gd name="T25" fmla="*/ 63 h 289"/>
                <a:gd name="T26" fmla="*/ 0 w 625"/>
                <a:gd name="T27" fmla="*/ 58 h 289"/>
                <a:gd name="T28" fmla="*/ 1 w 625"/>
                <a:gd name="T29" fmla="*/ 53 h 289"/>
                <a:gd name="T30" fmla="*/ 2 w 625"/>
                <a:gd name="T31" fmla="*/ 48 h 289"/>
                <a:gd name="T32" fmla="*/ 5 w 625"/>
                <a:gd name="T33" fmla="*/ 43 h 289"/>
                <a:gd name="T34" fmla="*/ 15 w 625"/>
                <a:gd name="T35" fmla="*/ 32 h 289"/>
                <a:gd name="T36" fmla="*/ 32 w 625"/>
                <a:gd name="T37" fmla="*/ 23 h 289"/>
                <a:gd name="T38" fmla="*/ 39 w 625"/>
                <a:gd name="T39" fmla="*/ 17 h 289"/>
                <a:gd name="T40" fmla="*/ 69 w 625"/>
                <a:gd name="T41" fmla="*/ 8 h 289"/>
                <a:gd name="T42" fmla="*/ 127 w 625"/>
                <a:gd name="T43" fmla="*/ 0 h 289"/>
                <a:gd name="T44" fmla="*/ 135 w 625"/>
                <a:gd name="T45" fmla="*/ 3 h 289"/>
                <a:gd name="T46" fmla="*/ 137 w 625"/>
                <a:gd name="T47" fmla="*/ 5 h 289"/>
                <a:gd name="T48" fmla="*/ 141 w 625"/>
                <a:gd name="T49" fmla="*/ 12 h 289"/>
                <a:gd name="T50" fmla="*/ 145 w 625"/>
                <a:gd name="T51" fmla="*/ 17 h 289"/>
                <a:gd name="T52" fmla="*/ 149 w 625"/>
                <a:gd name="T53" fmla="*/ 22 h 289"/>
                <a:gd name="T54" fmla="*/ 155 w 625"/>
                <a:gd name="T55" fmla="*/ 26 h 289"/>
                <a:gd name="T56" fmla="*/ 158 w 625"/>
                <a:gd name="T57" fmla="*/ 30 h 289"/>
                <a:gd name="T58" fmla="*/ 164 w 625"/>
                <a:gd name="T59" fmla="*/ 34 h 289"/>
                <a:gd name="T60" fmla="*/ 169 w 625"/>
                <a:gd name="T61" fmla="*/ 39 h 289"/>
                <a:gd name="T62" fmla="*/ 177 w 625"/>
                <a:gd name="T63" fmla="*/ 45 h 289"/>
                <a:gd name="T64" fmla="*/ 194 w 625"/>
                <a:gd name="T65" fmla="*/ 59 h 289"/>
                <a:gd name="T66" fmla="*/ 210 w 625"/>
                <a:gd name="T67" fmla="*/ 73 h 289"/>
                <a:gd name="T68" fmla="*/ 227 w 625"/>
                <a:gd name="T69" fmla="*/ 85 h 289"/>
                <a:gd name="T70" fmla="*/ 245 w 625"/>
                <a:gd name="T71" fmla="*/ 97 h 289"/>
                <a:gd name="T72" fmla="*/ 261 w 625"/>
                <a:gd name="T73" fmla="*/ 107 h 289"/>
                <a:gd name="T74" fmla="*/ 277 w 625"/>
                <a:gd name="T75" fmla="*/ 117 h 289"/>
                <a:gd name="T76" fmla="*/ 295 w 625"/>
                <a:gd name="T77" fmla="*/ 126 h 289"/>
                <a:gd name="T78" fmla="*/ 312 w 625"/>
                <a:gd name="T79" fmla="*/ 135 h 289"/>
                <a:gd name="T80" fmla="*/ 301 w 625"/>
                <a:gd name="T81" fmla="*/ 138 h 289"/>
                <a:gd name="T82" fmla="*/ 291 w 625"/>
                <a:gd name="T83" fmla="*/ 141 h 289"/>
                <a:gd name="T84" fmla="*/ 280 w 625"/>
                <a:gd name="T85" fmla="*/ 142 h 289"/>
                <a:gd name="T86" fmla="*/ 270 w 625"/>
                <a:gd name="T87" fmla="*/ 144 h 289"/>
                <a:gd name="T88" fmla="*/ 258 w 625"/>
                <a:gd name="T89" fmla="*/ 144 h 289"/>
                <a:gd name="T90" fmla="*/ 247 w 625"/>
                <a:gd name="T91" fmla="*/ 144 h 289"/>
                <a:gd name="T92" fmla="*/ 236 w 625"/>
                <a:gd name="T93" fmla="*/ 144 h 289"/>
                <a:gd name="T94" fmla="*/ 225 w 625"/>
                <a:gd name="T95" fmla="*/ 144 h 289"/>
                <a:gd name="T96" fmla="*/ 217 w 625"/>
                <a:gd name="T97" fmla="*/ 144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5" h="289">
                  <a:moveTo>
                    <a:pt x="435" y="289"/>
                  </a:moveTo>
                  <a:lnTo>
                    <a:pt x="381" y="286"/>
                  </a:lnTo>
                  <a:lnTo>
                    <a:pt x="330" y="282"/>
                  </a:lnTo>
                  <a:lnTo>
                    <a:pt x="275" y="277"/>
                  </a:lnTo>
                  <a:lnTo>
                    <a:pt x="224" y="266"/>
                  </a:lnTo>
                  <a:lnTo>
                    <a:pt x="171" y="249"/>
                  </a:lnTo>
                  <a:lnTo>
                    <a:pt x="118" y="229"/>
                  </a:lnTo>
                  <a:lnTo>
                    <a:pt x="64" y="200"/>
                  </a:lnTo>
                  <a:lnTo>
                    <a:pt x="11" y="167"/>
                  </a:lnTo>
                  <a:lnTo>
                    <a:pt x="5" y="157"/>
                  </a:lnTo>
                  <a:lnTo>
                    <a:pt x="2" y="147"/>
                  </a:lnTo>
                  <a:lnTo>
                    <a:pt x="0" y="137"/>
                  </a:lnTo>
                  <a:lnTo>
                    <a:pt x="0" y="127"/>
                  </a:lnTo>
                  <a:lnTo>
                    <a:pt x="0" y="117"/>
                  </a:lnTo>
                  <a:lnTo>
                    <a:pt x="2" y="107"/>
                  </a:lnTo>
                  <a:lnTo>
                    <a:pt x="5" y="97"/>
                  </a:lnTo>
                  <a:lnTo>
                    <a:pt x="11" y="87"/>
                  </a:lnTo>
                  <a:lnTo>
                    <a:pt x="31" y="64"/>
                  </a:lnTo>
                  <a:lnTo>
                    <a:pt x="64" y="47"/>
                  </a:lnTo>
                  <a:lnTo>
                    <a:pt x="78" y="35"/>
                  </a:lnTo>
                  <a:lnTo>
                    <a:pt x="138" y="16"/>
                  </a:lnTo>
                  <a:lnTo>
                    <a:pt x="255" y="0"/>
                  </a:lnTo>
                  <a:lnTo>
                    <a:pt x="271" y="6"/>
                  </a:lnTo>
                  <a:lnTo>
                    <a:pt x="275" y="11"/>
                  </a:lnTo>
                  <a:lnTo>
                    <a:pt x="282" y="24"/>
                  </a:lnTo>
                  <a:lnTo>
                    <a:pt x="291" y="35"/>
                  </a:lnTo>
                  <a:lnTo>
                    <a:pt x="299" y="44"/>
                  </a:lnTo>
                  <a:lnTo>
                    <a:pt x="310" y="53"/>
                  </a:lnTo>
                  <a:lnTo>
                    <a:pt x="317" y="60"/>
                  </a:lnTo>
                  <a:lnTo>
                    <a:pt x="328" y="69"/>
                  </a:lnTo>
                  <a:lnTo>
                    <a:pt x="339" y="78"/>
                  </a:lnTo>
                  <a:lnTo>
                    <a:pt x="355" y="91"/>
                  </a:lnTo>
                  <a:lnTo>
                    <a:pt x="388" y="118"/>
                  </a:lnTo>
                  <a:lnTo>
                    <a:pt x="421" y="147"/>
                  </a:lnTo>
                  <a:lnTo>
                    <a:pt x="455" y="171"/>
                  </a:lnTo>
                  <a:lnTo>
                    <a:pt x="490" y="195"/>
                  </a:lnTo>
                  <a:lnTo>
                    <a:pt x="523" y="215"/>
                  </a:lnTo>
                  <a:lnTo>
                    <a:pt x="555" y="235"/>
                  </a:lnTo>
                  <a:lnTo>
                    <a:pt x="590" y="253"/>
                  </a:lnTo>
                  <a:lnTo>
                    <a:pt x="625" y="271"/>
                  </a:lnTo>
                  <a:lnTo>
                    <a:pt x="603" y="277"/>
                  </a:lnTo>
                  <a:lnTo>
                    <a:pt x="583" y="282"/>
                  </a:lnTo>
                  <a:lnTo>
                    <a:pt x="561" y="284"/>
                  </a:lnTo>
                  <a:lnTo>
                    <a:pt x="541" y="288"/>
                  </a:lnTo>
                  <a:lnTo>
                    <a:pt x="517" y="288"/>
                  </a:lnTo>
                  <a:lnTo>
                    <a:pt x="495" y="289"/>
                  </a:lnTo>
                  <a:lnTo>
                    <a:pt x="472" y="289"/>
                  </a:lnTo>
                  <a:lnTo>
                    <a:pt x="450" y="289"/>
                  </a:lnTo>
                  <a:lnTo>
                    <a:pt x="435" y="2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18">
              <a:extLst>
                <a:ext uri="{FF2B5EF4-FFF2-40B4-BE49-F238E27FC236}">
                  <a16:creationId xmlns:a16="http://schemas.microsoft.com/office/drawing/2014/main" id="{B46C4439-EF02-463F-B24B-8BA2C750A772}"/>
                </a:ext>
              </a:extLst>
            </p:cNvPr>
            <p:cNvSpPr>
              <a:spLocks/>
            </p:cNvSpPr>
            <p:nvPr/>
          </p:nvSpPr>
          <p:spPr bwMode="auto">
            <a:xfrm>
              <a:off x="2809" y="3342"/>
              <a:ext cx="7" cy="69"/>
            </a:xfrm>
            <a:custGeom>
              <a:avLst/>
              <a:gdLst>
                <a:gd name="T0" fmla="*/ 2 w 13"/>
                <a:gd name="T1" fmla="*/ 69 h 136"/>
                <a:gd name="T2" fmla="*/ 0 w 13"/>
                <a:gd name="T3" fmla="*/ 27 h 136"/>
                <a:gd name="T4" fmla="*/ 0 w 13"/>
                <a:gd name="T5" fmla="*/ 0 h 136"/>
                <a:gd name="T6" fmla="*/ 7 w 13"/>
                <a:gd name="T7" fmla="*/ 17 h 136"/>
                <a:gd name="T8" fmla="*/ 7 w 13"/>
                <a:gd name="T9" fmla="*/ 64 h 136"/>
                <a:gd name="T10" fmla="*/ 2 w 13"/>
                <a:gd name="T11" fmla="*/ 69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36">
                  <a:moveTo>
                    <a:pt x="4" y="136"/>
                  </a:moveTo>
                  <a:lnTo>
                    <a:pt x="0" y="53"/>
                  </a:lnTo>
                  <a:lnTo>
                    <a:pt x="0" y="0"/>
                  </a:lnTo>
                  <a:lnTo>
                    <a:pt x="13" y="33"/>
                  </a:lnTo>
                  <a:lnTo>
                    <a:pt x="13" y="127"/>
                  </a:lnTo>
                  <a:lnTo>
                    <a:pt x="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5" name="Freeform 19">
              <a:extLst>
                <a:ext uri="{FF2B5EF4-FFF2-40B4-BE49-F238E27FC236}">
                  <a16:creationId xmlns:a16="http://schemas.microsoft.com/office/drawing/2014/main" id="{E4E1FB22-AB37-4F76-92B1-25CD5338EF26}"/>
                </a:ext>
              </a:extLst>
            </p:cNvPr>
            <p:cNvSpPr>
              <a:spLocks/>
            </p:cNvSpPr>
            <p:nvPr/>
          </p:nvSpPr>
          <p:spPr bwMode="auto">
            <a:xfrm>
              <a:off x="1802" y="2523"/>
              <a:ext cx="570" cy="701"/>
            </a:xfrm>
            <a:custGeom>
              <a:avLst/>
              <a:gdLst>
                <a:gd name="T0" fmla="*/ 57 w 1139"/>
                <a:gd name="T1" fmla="*/ 691 h 1403"/>
                <a:gd name="T2" fmla="*/ 16 w 1139"/>
                <a:gd name="T3" fmla="*/ 662 h 1403"/>
                <a:gd name="T4" fmla="*/ 50 w 1139"/>
                <a:gd name="T5" fmla="*/ 519 h 1403"/>
                <a:gd name="T6" fmla="*/ 11 w 1139"/>
                <a:gd name="T7" fmla="*/ 271 h 1403"/>
                <a:gd name="T8" fmla="*/ 114 w 1139"/>
                <a:gd name="T9" fmla="*/ 49 h 1403"/>
                <a:gd name="T10" fmla="*/ 158 w 1139"/>
                <a:gd name="T11" fmla="*/ 0 h 1403"/>
                <a:gd name="T12" fmla="*/ 216 w 1139"/>
                <a:gd name="T13" fmla="*/ 26 h 1403"/>
                <a:gd name="T14" fmla="*/ 273 w 1139"/>
                <a:gd name="T15" fmla="*/ 39 h 1403"/>
                <a:gd name="T16" fmla="*/ 339 w 1139"/>
                <a:gd name="T17" fmla="*/ 46 h 1403"/>
                <a:gd name="T18" fmla="*/ 403 w 1139"/>
                <a:gd name="T19" fmla="*/ 52 h 1403"/>
                <a:gd name="T20" fmla="*/ 366 w 1139"/>
                <a:gd name="T21" fmla="*/ 175 h 1403"/>
                <a:gd name="T22" fmla="*/ 393 w 1139"/>
                <a:gd name="T23" fmla="*/ 104 h 1403"/>
                <a:gd name="T24" fmla="*/ 389 w 1139"/>
                <a:gd name="T25" fmla="*/ 169 h 1403"/>
                <a:gd name="T26" fmla="*/ 389 w 1139"/>
                <a:gd name="T27" fmla="*/ 247 h 1403"/>
                <a:gd name="T28" fmla="*/ 406 w 1139"/>
                <a:gd name="T29" fmla="*/ 89 h 1403"/>
                <a:gd name="T30" fmla="*/ 467 w 1139"/>
                <a:gd name="T31" fmla="*/ 329 h 1403"/>
                <a:gd name="T32" fmla="*/ 488 w 1139"/>
                <a:gd name="T33" fmla="*/ 381 h 1403"/>
                <a:gd name="T34" fmla="*/ 543 w 1139"/>
                <a:gd name="T35" fmla="*/ 475 h 1403"/>
                <a:gd name="T36" fmla="*/ 566 w 1139"/>
                <a:gd name="T37" fmla="*/ 506 h 1403"/>
                <a:gd name="T38" fmla="*/ 570 w 1139"/>
                <a:gd name="T39" fmla="*/ 537 h 1403"/>
                <a:gd name="T40" fmla="*/ 512 w 1139"/>
                <a:gd name="T41" fmla="*/ 584 h 1403"/>
                <a:gd name="T42" fmla="*/ 467 w 1139"/>
                <a:gd name="T43" fmla="*/ 584 h 1403"/>
                <a:gd name="T44" fmla="*/ 403 w 1139"/>
                <a:gd name="T45" fmla="*/ 463 h 1403"/>
                <a:gd name="T46" fmla="*/ 392 w 1139"/>
                <a:gd name="T47" fmla="*/ 417 h 1403"/>
                <a:gd name="T48" fmla="*/ 394 w 1139"/>
                <a:gd name="T49" fmla="*/ 452 h 1403"/>
                <a:gd name="T50" fmla="*/ 403 w 1139"/>
                <a:gd name="T51" fmla="*/ 479 h 1403"/>
                <a:gd name="T52" fmla="*/ 432 w 1139"/>
                <a:gd name="T53" fmla="*/ 539 h 1403"/>
                <a:gd name="T54" fmla="*/ 461 w 1139"/>
                <a:gd name="T55" fmla="*/ 592 h 1403"/>
                <a:gd name="T56" fmla="*/ 448 w 1139"/>
                <a:gd name="T57" fmla="*/ 646 h 1403"/>
                <a:gd name="T58" fmla="*/ 404 w 1139"/>
                <a:gd name="T59" fmla="*/ 661 h 1403"/>
                <a:gd name="T60" fmla="*/ 361 w 1139"/>
                <a:gd name="T61" fmla="*/ 662 h 1403"/>
                <a:gd name="T62" fmla="*/ 290 w 1139"/>
                <a:gd name="T63" fmla="*/ 645 h 1403"/>
                <a:gd name="T64" fmla="*/ 280 w 1139"/>
                <a:gd name="T65" fmla="*/ 510 h 1403"/>
                <a:gd name="T66" fmla="*/ 260 w 1139"/>
                <a:gd name="T67" fmla="*/ 466 h 1403"/>
                <a:gd name="T68" fmla="*/ 283 w 1139"/>
                <a:gd name="T69" fmla="*/ 541 h 1403"/>
                <a:gd name="T70" fmla="*/ 273 w 1139"/>
                <a:gd name="T71" fmla="*/ 600 h 1403"/>
                <a:gd name="T72" fmla="*/ 238 w 1139"/>
                <a:gd name="T73" fmla="*/ 601 h 1403"/>
                <a:gd name="T74" fmla="*/ 202 w 1139"/>
                <a:gd name="T75" fmla="*/ 617 h 1403"/>
                <a:gd name="T76" fmla="*/ 172 w 1139"/>
                <a:gd name="T77" fmla="*/ 488 h 1403"/>
                <a:gd name="T78" fmla="*/ 174 w 1139"/>
                <a:gd name="T79" fmla="*/ 412 h 1403"/>
                <a:gd name="T80" fmla="*/ 168 w 1139"/>
                <a:gd name="T81" fmla="*/ 432 h 1403"/>
                <a:gd name="T82" fmla="*/ 166 w 1139"/>
                <a:gd name="T83" fmla="*/ 452 h 1403"/>
                <a:gd name="T84" fmla="*/ 168 w 1139"/>
                <a:gd name="T85" fmla="*/ 494 h 1403"/>
                <a:gd name="T86" fmla="*/ 177 w 1139"/>
                <a:gd name="T87" fmla="*/ 539 h 1403"/>
                <a:gd name="T88" fmla="*/ 184 w 1139"/>
                <a:gd name="T89" fmla="*/ 586 h 1403"/>
                <a:gd name="T90" fmla="*/ 190 w 1139"/>
                <a:gd name="T91" fmla="*/ 677 h 1403"/>
                <a:gd name="T92" fmla="*/ 163 w 1139"/>
                <a:gd name="T93" fmla="*/ 692 h 1403"/>
                <a:gd name="T94" fmla="*/ 121 w 1139"/>
                <a:gd name="T95" fmla="*/ 700 h 1403"/>
                <a:gd name="T96" fmla="*/ 89 w 1139"/>
                <a:gd name="T97" fmla="*/ 700 h 14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9" h="1403">
                  <a:moveTo>
                    <a:pt x="178" y="1400"/>
                  </a:moveTo>
                  <a:lnTo>
                    <a:pt x="156" y="1398"/>
                  </a:lnTo>
                  <a:lnTo>
                    <a:pt x="134" y="1392"/>
                  </a:lnTo>
                  <a:lnTo>
                    <a:pt x="114" y="1383"/>
                  </a:lnTo>
                  <a:lnTo>
                    <a:pt x="94" y="1374"/>
                  </a:lnTo>
                  <a:lnTo>
                    <a:pt x="72" y="1360"/>
                  </a:lnTo>
                  <a:lnTo>
                    <a:pt x="52" y="1343"/>
                  </a:lnTo>
                  <a:lnTo>
                    <a:pt x="32" y="1325"/>
                  </a:lnTo>
                  <a:lnTo>
                    <a:pt x="12" y="1309"/>
                  </a:lnTo>
                  <a:lnTo>
                    <a:pt x="0" y="1287"/>
                  </a:lnTo>
                  <a:lnTo>
                    <a:pt x="72" y="1161"/>
                  </a:lnTo>
                  <a:lnTo>
                    <a:pt x="100" y="1038"/>
                  </a:lnTo>
                  <a:lnTo>
                    <a:pt x="92" y="914"/>
                  </a:lnTo>
                  <a:lnTo>
                    <a:pt x="69" y="790"/>
                  </a:lnTo>
                  <a:lnTo>
                    <a:pt x="40" y="666"/>
                  </a:lnTo>
                  <a:lnTo>
                    <a:pt x="21" y="543"/>
                  </a:lnTo>
                  <a:lnTo>
                    <a:pt x="29" y="419"/>
                  </a:lnTo>
                  <a:lnTo>
                    <a:pt x="76" y="297"/>
                  </a:lnTo>
                  <a:lnTo>
                    <a:pt x="178" y="159"/>
                  </a:lnTo>
                  <a:lnTo>
                    <a:pt x="227" y="99"/>
                  </a:lnTo>
                  <a:lnTo>
                    <a:pt x="236" y="89"/>
                  </a:lnTo>
                  <a:lnTo>
                    <a:pt x="245" y="78"/>
                  </a:lnTo>
                  <a:lnTo>
                    <a:pt x="273" y="46"/>
                  </a:lnTo>
                  <a:lnTo>
                    <a:pt x="316" y="0"/>
                  </a:lnTo>
                  <a:lnTo>
                    <a:pt x="344" y="17"/>
                  </a:lnTo>
                  <a:lnTo>
                    <a:pt x="373" y="31"/>
                  </a:lnTo>
                  <a:lnTo>
                    <a:pt x="402" y="42"/>
                  </a:lnTo>
                  <a:lnTo>
                    <a:pt x="431" y="53"/>
                  </a:lnTo>
                  <a:lnTo>
                    <a:pt x="458" y="58"/>
                  </a:lnTo>
                  <a:lnTo>
                    <a:pt x="488" y="66"/>
                  </a:lnTo>
                  <a:lnTo>
                    <a:pt x="517" y="71"/>
                  </a:lnTo>
                  <a:lnTo>
                    <a:pt x="546" y="78"/>
                  </a:lnTo>
                  <a:lnTo>
                    <a:pt x="579" y="82"/>
                  </a:lnTo>
                  <a:lnTo>
                    <a:pt x="611" y="86"/>
                  </a:lnTo>
                  <a:lnTo>
                    <a:pt x="644" y="89"/>
                  </a:lnTo>
                  <a:lnTo>
                    <a:pt x="677" y="93"/>
                  </a:lnTo>
                  <a:lnTo>
                    <a:pt x="708" y="95"/>
                  </a:lnTo>
                  <a:lnTo>
                    <a:pt x="741" y="97"/>
                  </a:lnTo>
                  <a:lnTo>
                    <a:pt x="773" y="99"/>
                  </a:lnTo>
                  <a:lnTo>
                    <a:pt x="806" y="104"/>
                  </a:lnTo>
                  <a:lnTo>
                    <a:pt x="812" y="113"/>
                  </a:lnTo>
                  <a:lnTo>
                    <a:pt x="795" y="151"/>
                  </a:lnTo>
                  <a:lnTo>
                    <a:pt x="748" y="277"/>
                  </a:lnTo>
                  <a:lnTo>
                    <a:pt x="732" y="351"/>
                  </a:lnTo>
                  <a:lnTo>
                    <a:pt x="741" y="351"/>
                  </a:lnTo>
                  <a:lnTo>
                    <a:pt x="777" y="222"/>
                  </a:lnTo>
                  <a:lnTo>
                    <a:pt x="783" y="222"/>
                  </a:lnTo>
                  <a:lnTo>
                    <a:pt x="786" y="208"/>
                  </a:lnTo>
                  <a:lnTo>
                    <a:pt x="810" y="140"/>
                  </a:lnTo>
                  <a:lnTo>
                    <a:pt x="815" y="160"/>
                  </a:lnTo>
                  <a:lnTo>
                    <a:pt x="806" y="168"/>
                  </a:lnTo>
                  <a:lnTo>
                    <a:pt x="777" y="339"/>
                  </a:lnTo>
                  <a:lnTo>
                    <a:pt x="772" y="390"/>
                  </a:lnTo>
                  <a:lnTo>
                    <a:pt x="777" y="461"/>
                  </a:lnTo>
                  <a:lnTo>
                    <a:pt x="783" y="472"/>
                  </a:lnTo>
                  <a:lnTo>
                    <a:pt x="777" y="495"/>
                  </a:lnTo>
                  <a:lnTo>
                    <a:pt x="777" y="428"/>
                  </a:lnTo>
                  <a:lnTo>
                    <a:pt x="783" y="377"/>
                  </a:lnTo>
                  <a:lnTo>
                    <a:pt x="795" y="268"/>
                  </a:lnTo>
                  <a:lnTo>
                    <a:pt x="812" y="179"/>
                  </a:lnTo>
                  <a:lnTo>
                    <a:pt x="852" y="366"/>
                  </a:lnTo>
                  <a:lnTo>
                    <a:pt x="877" y="472"/>
                  </a:lnTo>
                  <a:lnTo>
                    <a:pt x="915" y="612"/>
                  </a:lnTo>
                  <a:lnTo>
                    <a:pt x="934" y="659"/>
                  </a:lnTo>
                  <a:lnTo>
                    <a:pt x="934" y="670"/>
                  </a:lnTo>
                  <a:lnTo>
                    <a:pt x="956" y="726"/>
                  </a:lnTo>
                  <a:lnTo>
                    <a:pt x="961" y="735"/>
                  </a:lnTo>
                  <a:lnTo>
                    <a:pt x="976" y="763"/>
                  </a:lnTo>
                  <a:lnTo>
                    <a:pt x="976" y="774"/>
                  </a:lnTo>
                  <a:lnTo>
                    <a:pt x="1047" y="894"/>
                  </a:lnTo>
                  <a:lnTo>
                    <a:pt x="1056" y="901"/>
                  </a:lnTo>
                  <a:lnTo>
                    <a:pt x="1085" y="950"/>
                  </a:lnTo>
                  <a:lnTo>
                    <a:pt x="1096" y="963"/>
                  </a:lnTo>
                  <a:lnTo>
                    <a:pt x="1112" y="979"/>
                  </a:lnTo>
                  <a:lnTo>
                    <a:pt x="1125" y="994"/>
                  </a:lnTo>
                  <a:lnTo>
                    <a:pt x="1132" y="1012"/>
                  </a:lnTo>
                  <a:lnTo>
                    <a:pt x="1136" y="1028"/>
                  </a:lnTo>
                  <a:lnTo>
                    <a:pt x="1139" y="1045"/>
                  </a:lnTo>
                  <a:lnTo>
                    <a:pt x="1139" y="1059"/>
                  </a:lnTo>
                  <a:lnTo>
                    <a:pt x="1139" y="1074"/>
                  </a:lnTo>
                  <a:lnTo>
                    <a:pt x="1098" y="1134"/>
                  </a:lnTo>
                  <a:lnTo>
                    <a:pt x="1083" y="1141"/>
                  </a:lnTo>
                  <a:lnTo>
                    <a:pt x="1036" y="1163"/>
                  </a:lnTo>
                  <a:lnTo>
                    <a:pt x="1023" y="1169"/>
                  </a:lnTo>
                  <a:lnTo>
                    <a:pt x="1014" y="1172"/>
                  </a:lnTo>
                  <a:lnTo>
                    <a:pt x="1003" y="1174"/>
                  </a:lnTo>
                  <a:lnTo>
                    <a:pt x="934" y="1183"/>
                  </a:lnTo>
                  <a:lnTo>
                    <a:pt x="934" y="1169"/>
                  </a:lnTo>
                  <a:lnTo>
                    <a:pt x="883" y="1079"/>
                  </a:lnTo>
                  <a:lnTo>
                    <a:pt x="863" y="1041"/>
                  </a:lnTo>
                  <a:lnTo>
                    <a:pt x="852" y="1032"/>
                  </a:lnTo>
                  <a:lnTo>
                    <a:pt x="806" y="927"/>
                  </a:lnTo>
                  <a:lnTo>
                    <a:pt x="801" y="901"/>
                  </a:lnTo>
                  <a:lnTo>
                    <a:pt x="788" y="870"/>
                  </a:lnTo>
                  <a:lnTo>
                    <a:pt x="786" y="861"/>
                  </a:lnTo>
                  <a:lnTo>
                    <a:pt x="783" y="834"/>
                  </a:lnTo>
                  <a:lnTo>
                    <a:pt x="773" y="814"/>
                  </a:lnTo>
                  <a:lnTo>
                    <a:pt x="772" y="823"/>
                  </a:lnTo>
                  <a:lnTo>
                    <a:pt x="773" y="848"/>
                  </a:lnTo>
                  <a:lnTo>
                    <a:pt x="788" y="905"/>
                  </a:lnTo>
                  <a:lnTo>
                    <a:pt x="792" y="919"/>
                  </a:lnTo>
                  <a:lnTo>
                    <a:pt x="792" y="928"/>
                  </a:lnTo>
                  <a:lnTo>
                    <a:pt x="803" y="947"/>
                  </a:lnTo>
                  <a:lnTo>
                    <a:pt x="806" y="958"/>
                  </a:lnTo>
                  <a:lnTo>
                    <a:pt x="824" y="990"/>
                  </a:lnTo>
                  <a:lnTo>
                    <a:pt x="828" y="1003"/>
                  </a:lnTo>
                  <a:lnTo>
                    <a:pt x="848" y="1054"/>
                  </a:lnTo>
                  <a:lnTo>
                    <a:pt x="864" y="1079"/>
                  </a:lnTo>
                  <a:lnTo>
                    <a:pt x="883" y="1107"/>
                  </a:lnTo>
                  <a:lnTo>
                    <a:pt x="897" y="1132"/>
                  </a:lnTo>
                  <a:lnTo>
                    <a:pt x="912" y="1160"/>
                  </a:lnTo>
                  <a:lnTo>
                    <a:pt x="921" y="1185"/>
                  </a:lnTo>
                  <a:lnTo>
                    <a:pt x="925" y="1212"/>
                  </a:lnTo>
                  <a:lnTo>
                    <a:pt x="923" y="1240"/>
                  </a:lnTo>
                  <a:lnTo>
                    <a:pt x="914" y="1267"/>
                  </a:lnTo>
                  <a:lnTo>
                    <a:pt x="895" y="1292"/>
                  </a:lnTo>
                  <a:lnTo>
                    <a:pt x="872" y="1301"/>
                  </a:lnTo>
                  <a:lnTo>
                    <a:pt x="850" y="1311"/>
                  </a:lnTo>
                  <a:lnTo>
                    <a:pt x="828" y="1316"/>
                  </a:lnTo>
                  <a:lnTo>
                    <a:pt x="808" y="1323"/>
                  </a:lnTo>
                  <a:lnTo>
                    <a:pt x="786" y="1325"/>
                  </a:lnTo>
                  <a:lnTo>
                    <a:pt x="764" y="1327"/>
                  </a:lnTo>
                  <a:lnTo>
                    <a:pt x="742" y="1325"/>
                  </a:lnTo>
                  <a:lnTo>
                    <a:pt x="721" y="1325"/>
                  </a:lnTo>
                  <a:lnTo>
                    <a:pt x="641" y="1325"/>
                  </a:lnTo>
                  <a:lnTo>
                    <a:pt x="619" y="1318"/>
                  </a:lnTo>
                  <a:lnTo>
                    <a:pt x="588" y="1296"/>
                  </a:lnTo>
                  <a:lnTo>
                    <a:pt x="580" y="1291"/>
                  </a:lnTo>
                  <a:lnTo>
                    <a:pt x="593" y="1254"/>
                  </a:lnTo>
                  <a:lnTo>
                    <a:pt x="599" y="1210"/>
                  </a:lnTo>
                  <a:lnTo>
                    <a:pt x="571" y="1056"/>
                  </a:lnTo>
                  <a:lnTo>
                    <a:pt x="560" y="1021"/>
                  </a:lnTo>
                  <a:lnTo>
                    <a:pt x="557" y="999"/>
                  </a:lnTo>
                  <a:lnTo>
                    <a:pt x="551" y="985"/>
                  </a:lnTo>
                  <a:lnTo>
                    <a:pt x="528" y="917"/>
                  </a:lnTo>
                  <a:lnTo>
                    <a:pt x="519" y="932"/>
                  </a:lnTo>
                  <a:lnTo>
                    <a:pt x="531" y="947"/>
                  </a:lnTo>
                  <a:lnTo>
                    <a:pt x="539" y="988"/>
                  </a:lnTo>
                  <a:lnTo>
                    <a:pt x="551" y="1018"/>
                  </a:lnTo>
                  <a:lnTo>
                    <a:pt x="566" y="1083"/>
                  </a:lnTo>
                  <a:lnTo>
                    <a:pt x="580" y="1178"/>
                  </a:lnTo>
                  <a:lnTo>
                    <a:pt x="580" y="1214"/>
                  </a:lnTo>
                  <a:lnTo>
                    <a:pt x="579" y="1221"/>
                  </a:lnTo>
                  <a:lnTo>
                    <a:pt x="546" y="1201"/>
                  </a:lnTo>
                  <a:lnTo>
                    <a:pt x="528" y="1198"/>
                  </a:lnTo>
                  <a:lnTo>
                    <a:pt x="509" y="1200"/>
                  </a:lnTo>
                  <a:lnTo>
                    <a:pt x="491" y="1200"/>
                  </a:lnTo>
                  <a:lnTo>
                    <a:pt x="475" y="1203"/>
                  </a:lnTo>
                  <a:lnTo>
                    <a:pt x="457" y="1207"/>
                  </a:lnTo>
                  <a:lnTo>
                    <a:pt x="438" y="1214"/>
                  </a:lnTo>
                  <a:lnTo>
                    <a:pt x="420" y="1223"/>
                  </a:lnTo>
                  <a:lnTo>
                    <a:pt x="404" y="1234"/>
                  </a:lnTo>
                  <a:lnTo>
                    <a:pt x="395" y="1205"/>
                  </a:lnTo>
                  <a:lnTo>
                    <a:pt x="377" y="1130"/>
                  </a:lnTo>
                  <a:lnTo>
                    <a:pt x="367" y="1074"/>
                  </a:lnTo>
                  <a:lnTo>
                    <a:pt x="344" y="976"/>
                  </a:lnTo>
                  <a:lnTo>
                    <a:pt x="344" y="934"/>
                  </a:lnTo>
                  <a:lnTo>
                    <a:pt x="344" y="910"/>
                  </a:lnTo>
                  <a:lnTo>
                    <a:pt x="344" y="881"/>
                  </a:lnTo>
                  <a:lnTo>
                    <a:pt x="347" y="825"/>
                  </a:lnTo>
                  <a:lnTo>
                    <a:pt x="340" y="834"/>
                  </a:lnTo>
                  <a:lnTo>
                    <a:pt x="338" y="843"/>
                  </a:lnTo>
                  <a:lnTo>
                    <a:pt x="335" y="854"/>
                  </a:lnTo>
                  <a:lnTo>
                    <a:pt x="335" y="865"/>
                  </a:lnTo>
                  <a:lnTo>
                    <a:pt x="333" y="874"/>
                  </a:lnTo>
                  <a:lnTo>
                    <a:pt x="333" y="883"/>
                  </a:lnTo>
                  <a:lnTo>
                    <a:pt x="331" y="894"/>
                  </a:lnTo>
                  <a:lnTo>
                    <a:pt x="331" y="905"/>
                  </a:lnTo>
                  <a:lnTo>
                    <a:pt x="331" y="923"/>
                  </a:lnTo>
                  <a:lnTo>
                    <a:pt x="329" y="945"/>
                  </a:lnTo>
                  <a:lnTo>
                    <a:pt x="331" y="967"/>
                  </a:lnTo>
                  <a:lnTo>
                    <a:pt x="335" y="988"/>
                  </a:lnTo>
                  <a:lnTo>
                    <a:pt x="340" y="1012"/>
                  </a:lnTo>
                  <a:lnTo>
                    <a:pt x="344" y="1034"/>
                  </a:lnTo>
                  <a:lnTo>
                    <a:pt x="349" y="1056"/>
                  </a:lnTo>
                  <a:lnTo>
                    <a:pt x="353" y="1079"/>
                  </a:lnTo>
                  <a:lnTo>
                    <a:pt x="356" y="1103"/>
                  </a:lnTo>
                  <a:lnTo>
                    <a:pt x="364" y="1145"/>
                  </a:lnTo>
                  <a:lnTo>
                    <a:pt x="371" y="1163"/>
                  </a:lnTo>
                  <a:lnTo>
                    <a:pt x="367" y="1172"/>
                  </a:lnTo>
                  <a:lnTo>
                    <a:pt x="386" y="1243"/>
                  </a:lnTo>
                  <a:lnTo>
                    <a:pt x="397" y="1311"/>
                  </a:lnTo>
                  <a:lnTo>
                    <a:pt x="391" y="1343"/>
                  </a:lnTo>
                  <a:lnTo>
                    <a:pt x="380" y="1354"/>
                  </a:lnTo>
                  <a:lnTo>
                    <a:pt x="371" y="1367"/>
                  </a:lnTo>
                  <a:lnTo>
                    <a:pt x="358" y="1374"/>
                  </a:lnTo>
                  <a:lnTo>
                    <a:pt x="347" y="1382"/>
                  </a:lnTo>
                  <a:lnTo>
                    <a:pt x="326" y="1385"/>
                  </a:lnTo>
                  <a:lnTo>
                    <a:pt x="304" y="1391"/>
                  </a:lnTo>
                  <a:lnTo>
                    <a:pt x="284" y="1394"/>
                  </a:lnTo>
                  <a:lnTo>
                    <a:pt x="264" y="1398"/>
                  </a:lnTo>
                  <a:lnTo>
                    <a:pt x="242" y="1400"/>
                  </a:lnTo>
                  <a:lnTo>
                    <a:pt x="222" y="1402"/>
                  </a:lnTo>
                  <a:lnTo>
                    <a:pt x="202" y="1402"/>
                  </a:lnTo>
                  <a:lnTo>
                    <a:pt x="184" y="1403"/>
                  </a:lnTo>
                  <a:lnTo>
                    <a:pt x="178" y="1400"/>
                  </a:lnTo>
                  <a:close/>
                </a:path>
              </a:pathLst>
            </a:custGeom>
            <a:solidFill>
              <a:srgbClr val="CC99CC"/>
            </a:solidFill>
            <a:ln w="9525">
              <a:solidFill>
                <a:schemeClr val="tx1"/>
              </a:solidFill>
              <a:round/>
              <a:headEnd/>
              <a:tailEnd/>
            </a:ln>
          </p:spPr>
          <p:txBody>
            <a:bodyPr/>
            <a:lstStyle/>
            <a:p>
              <a:endParaRPr lang="en-US"/>
            </a:p>
          </p:txBody>
        </p:sp>
        <p:sp>
          <p:nvSpPr>
            <p:cNvPr id="39956" name="Freeform 20">
              <a:extLst>
                <a:ext uri="{FF2B5EF4-FFF2-40B4-BE49-F238E27FC236}">
                  <a16:creationId xmlns:a16="http://schemas.microsoft.com/office/drawing/2014/main" id="{75FA6E45-4786-4C16-B141-66C6D7D1D052}"/>
                </a:ext>
              </a:extLst>
            </p:cNvPr>
            <p:cNvSpPr>
              <a:spLocks/>
            </p:cNvSpPr>
            <p:nvPr/>
          </p:nvSpPr>
          <p:spPr bwMode="auto">
            <a:xfrm>
              <a:off x="3583" y="2770"/>
              <a:ext cx="264" cy="610"/>
            </a:xfrm>
            <a:custGeom>
              <a:avLst/>
              <a:gdLst>
                <a:gd name="T0" fmla="*/ 128 w 528"/>
                <a:gd name="T1" fmla="*/ 609 h 1220"/>
                <a:gd name="T2" fmla="*/ 108 w 528"/>
                <a:gd name="T3" fmla="*/ 604 h 1220"/>
                <a:gd name="T4" fmla="*/ 87 w 528"/>
                <a:gd name="T5" fmla="*/ 596 h 1220"/>
                <a:gd name="T6" fmla="*/ 66 w 528"/>
                <a:gd name="T7" fmla="*/ 586 h 1220"/>
                <a:gd name="T8" fmla="*/ 42 w 528"/>
                <a:gd name="T9" fmla="*/ 571 h 1220"/>
                <a:gd name="T10" fmla="*/ 26 w 528"/>
                <a:gd name="T11" fmla="*/ 551 h 1220"/>
                <a:gd name="T12" fmla="*/ 48 w 528"/>
                <a:gd name="T13" fmla="*/ 505 h 1220"/>
                <a:gd name="T14" fmla="*/ 69 w 528"/>
                <a:gd name="T15" fmla="*/ 462 h 1220"/>
                <a:gd name="T16" fmla="*/ 82 w 528"/>
                <a:gd name="T17" fmla="*/ 418 h 1220"/>
                <a:gd name="T18" fmla="*/ 88 w 528"/>
                <a:gd name="T19" fmla="*/ 375 h 1220"/>
                <a:gd name="T20" fmla="*/ 75 w 528"/>
                <a:gd name="T21" fmla="*/ 287 h 1220"/>
                <a:gd name="T22" fmla="*/ 56 w 528"/>
                <a:gd name="T23" fmla="*/ 254 h 1220"/>
                <a:gd name="T24" fmla="*/ 42 w 528"/>
                <a:gd name="T25" fmla="*/ 189 h 1220"/>
                <a:gd name="T26" fmla="*/ 49 w 528"/>
                <a:gd name="T27" fmla="*/ 143 h 1220"/>
                <a:gd name="T28" fmla="*/ 50 w 528"/>
                <a:gd name="T29" fmla="*/ 125 h 1220"/>
                <a:gd name="T30" fmla="*/ 53 w 528"/>
                <a:gd name="T31" fmla="*/ 107 h 1220"/>
                <a:gd name="T32" fmla="*/ 54 w 528"/>
                <a:gd name="T33" fmla="*/ 89 h 1220"/>
                <a:gd name="T34" fmla="*/ 45 w 528"/>
                <a:gd name="T35" fmla="*/ 57 h 1220"/>
                <a:gd name="T36" fmla="*/ 30 w 528"/>
                <a:gd name="T37" fmla="*/ 36 h 1220"/>
                <a:gd name="T38" fmla="*/ 0 w 528"/>
                <a:gd name="T39" fmla="*/ 5 h 1220"/>
                <a:gd name="T40" fmla="*/ 26 w 528"/>
                <a:gd name="T41" fmla="*/ 4 h 1220"/>
                <a:gd name="T42" fmla="*/ 51 w 528"/>
                <a:gd name="T43" fmla="*/ 7 h 1220"/>
                <a:gd name="T44" fmla="*/ 77 w 528"/>
                <a:gd name="T45" fmla="*/ 16 h 1220"/>
                <a:gd name="T46" fmla="*/ 103 w 528"/>
                <a:gd name="T47" fmla="*/ 36 h 1220"/>
                <a:gd name="T48" fmla="*/ 112 w 528"/>
                <a:gd name="T49" fmla="*/ 42 h 1220"/>
                <a:gd name="T50" fmla="*/ 89 w 528"/>
                <a:gd name="T51" fmla="*/ 11 h 1220"/>
                <a:gd name="T52" fmla="*/ 103 w 528"/>
                <a:gd name="T53" fmla="*/ 0 h 1220"/>
                <a:gd name="T54" fmla="*/ 156 w 528"/>
                <a:gd name="T55" fmla="*/ 16 h 1220"/>
                <a:gd name="T56" fmla="*/ 171 w 528"/>
                <a:gd name="T57" fmla="*/ 0 h 1220"/>
                <a:gd name="T58" fmla="*/ 187 w 528"/>
                <a:gd name="T59" fmla="*/ 32 h 1220"/>
                <a:gd name="T60" fmla="*/ 188 w 528"/>
                <a:gd name="T61" fmla="*/ 76 h 1220"/>
                <a:gd name="T62" fmla="*/ 181 w 528"/>
                <a:gd name="T63" fmla="*/ 120 h 1220"/>
                <a:gd name="T64" fmla="*/ 176 w 528"/>
                <a:gd name="T65" fmla="*/ 165 h 1220"/>
                <a:gd name="T66" fmla="*/ 183 w 528"/>
                <a:gd name="T67" fmla="*/ 214 h 1220"/>
                <a:gd name="T68" fmla="*/ 207 w 528"/>
                <a:gd name="T69" fmla="*/ 259 h 1220"/>
                <a:gd name="T70" fmla="*/ 247 w 528"/>
                <a:gd name="T71" fmla="*/ 339 h 1220"/>
                <a:gd name="T72" fmla="*/ 252 w 528"/>
                <a:gd name="T73" fmla="*/ 358 h 1220"/>
                <a:gd name="T74" fmla="*/ 258 w 528"/>
                <a:gd name="T75" fmla="*/ 388 h 1220"/>
                <a:gd name="T76" fmla="*/ 262 w 528"/>
                <a:gd name="T77" fmla="*/ 419 h 1220"/>
                <a:gd name="T78" fmla="*/ 263 w 528"/>
                <a:gd name="T79" fmla="*/ 451 h 1220"/>
                <a:gd name="T80" fmla="*/ 262 w 528"/>
                <a:gd name="T81" fmla="*/ 495 h 1220"/>
                <a:gd name="T82" fmla="*/ 257 w 528"/>
                <a:gd name="T83" fmla="*/ 519 h 1220"/>
                <a:gd name="T84" fmla="*/ 252 w 528"/>
                <a:gd name="T85" fmla="*/ 543 h 1220"/>
                <a:gd name="T86" fmla="*/ 243 w 528"/>
                <a:gd name="T87" fmla="*/ 566 h 1220"/>
                <a:gd name="T88" fmla="*/ 231 w 528"/>
                <a:gd name="T89" fmla="*/ 591 h 1220"/>
                <a:gd name="T90" fmla="*/ 210 w 528"/>
                <a:gd name="T91" fmla="*/ 608 h 1220"/>
                <a:gd name="T92" fmla="*/ 141 w 528"/>
                <a:gd name="T93" fmla="*/ 610 h 1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8" h="1220">
                  <a:moveTo>
                    <a:pt x="277" y="1220"/>
                  </a:moveTo>
                  <a:lnTo>
                    <a:pt x="255" y="1218"/>
                  </a:lnTo>
                  <a:lnTo>
                    <a:pt x="235" y="1214"/>
                  </a:lnTo>
                  <a:lnTo>
                    <a:pt x="215" y="1207"/>
                  </a:lnTo>
                  <a:lnTo>
                    <a:pt x="195" y="1201"/>
                  </a:lnTo>
                  <a:lnTo>
                    <a:pt x="173" y="1192"/>
                  </a:lnTo>
                  <a:lnTo>
                    <a:pt x="153" y="1183"/>
                  </a:lnTo>
                  <a:lnTo>
                    <a:pt x="131" y="1172"/>
                  </a:lnTo>
                  <a:lnTo>
                    <a:pt x="111" y="1163"/>
                  </a:lnTo>
                  <a:lnTo>
                    <a:pt x="84" y="1141"/>
                  </a:lnTo>
                  <a:lnTo>
                    <a:pt x="55" y="1107"/>
                  </a:lnTo>
                  <a:lnTo>
                    <a:pt x="51" y="1101"/>
                  </a:lnTo>
                  <a:lnTo>
                    <a:pt x="73" y="1056"/>
                  </a:lnTo>
                  <a:lnTo>
                    <a:pt x="95" y="1010"/>
                  </a:lnTo>
                  <a:lnTo>
                    <a:pt x="115" y="967"/>
                  </a:lnTo>
                  <a:lnTo>
                    <a:pt x="137" y="923"/>
                  </a:lnTo>
                  <a:lnTo>
                    <a:pt x="151" y="879"/>
                  </a:lnTo>
                  <a:lnTo>
                    <a:pt x="164" y="836"/>
                  </a:lnTo>
                  <a:lnTo>
                    <a:pt x="171" y="792"/>
                  </a:lnTo>
                  <a:lnTo>
                    <a:pt x="175" y="750"/>
                  </a:lnTo>
                  <a:lnTo>
                    <a:pt x="151" y="588"/>
                  </a:lnTo>
                  <a:lnTo>
                    <a:pt x="149" y="574"/>
                  </a:lnTo>
                  <a:lnTo>
                    <a:pt x="122" y="523"/>
                  </a:lnTo>
                  <a:lnTo>
                    <a:pt x="111" y="508"/>
                  </a:lnTo>
                  <a:lnTo>
                    <a:pt x="95" y="463"/>
                  </a:lnTo>
                  <a:lnTo>
                    <a:pt x="84" y="377"/>
                  </a:lnTo>
                  <a:lnTo>
                    <a:pt x="95" y="306"/>
                  </a:lnTo>
                  <a:lnTo>
                    <a:pt x="97" y="286"/>
                  </a:lnTo>
                  <a:lnTo>
                    <a:pt x="98" y="270"/>
                  </a:lnTo>
                  <a:lnTo>
                    <a:pt x="100" y="250"/>
                  </a:lnTo>
                  <a:lnTo>
                    <a:pt x="104" y="233"/>
                  </a:lnTo>
                  <a:lnTo>
                    <a:pt x="106" y="213"/>
                  </a:lnTo>
                  <a:lnTo>
                    <a:pt x="107" y="195"/>
                  </a:lnTo>
                  <a:lnTo>
                    <a:pt x="107" y="177"/>
                  </a:lnTo>
                  <a:lnTo>
                    <a:pt x="107" y="160"/>
                  </a:lnTo>
                  <a:lnTo>
                    <a:pt x="89" y="113"/>
                  </a:lnTo>
                  <a:lnTo>
                    <a:pt x="66" y="80"/>
                  </a:lnTo>
                  <a:lnTo>
                    <a:pt x="60" y="71"/>
                  </a:lnTo>
                  <a:lnTo>
                    <a:pt x="27" y="37"/>
                  </a:lnTo>
                  <a:lnTo>
                    <a:pt x="0" y="9"/>
                  </a:lnTo>
                  <a:lnTo>
                    <a:pt x="24" y="8"/>
                  </a:lnTo>
                  <a:lnTo>
                    <a:pt x="51" y="8"/>
                  </a:lnTo>
                  <a:lnTo>
                    <a:pt x="75" y="8"/>
                  </a:lnTo>
                  <a:lnTo>
                    <a:pt x="102" y="13"/>
                  </a:lnTo>
                  <a:lnTo>
                    <a:pt x="127" y="18"/>
                  </a:lnTo>
                  <a:lnTo>
                    <a:pt x="153" y="31"/>
                  </a:lnTo>
                  <a:lnTo>
                    <a:pt x="178" y="48"/>
                  </a:lnTo>
                  <a:lnTo>
                    <a:pt x="206" y="71"/>
                  </a:lnTo>
                  <a:lnTo>
                    <a:pt x="217" y="88"/>
                  </a:lnTo>
                  <a:lnTo>
                    <a:pt x="224" y="84"/>
                  </a:lnTo>
                  <a:lnTo>
                    <a:pt x="208" y="55"/>
                  </a:lnTo>
                  <a:lnTo>
                    <a:pt x="178" y="22"/>
                  </a:lnTo>
                  <a:lnTo>
                    <a:pt x="191" y="8"/>
                  </a:lnTo>
                  <a:lnTo>
                    <a:pt x="206" y="0"/>
                  </a:lnTo>
                  <a:lnTo>
                    <a:pt x="229" y="0"/>
                  </a:lnTo>
                  <a:lnTo>
                    <a:pt x="311" y="31"/>
                  </a:lnTo>
                  <a:lnTo>
                    <a:pt x="291" y="8"/>
                  </a:lnTo>
                  <a:lnTo>
                    <a:pt x="342" y="0"/>
                  </a:lnTo>
                  <a:lnTo>
                    <a:pt x="362" y="22"/>
                  </a:lnTo>
                  <a:lnTo>
                    <a:pt x="373" y="64"/>
                  </a:lnTo>
                  <a:lnTo>
                    <a:pt x="379" y="108"/>
                  </a:lnTo>
                  <a:lnTo>
                    <a:pt x="375" y="151"/>
                  </a:lnTo>
                  <a:lnTo>
                    <a:pt x="371" y="197"/>
                  </a:lnTo>
                  <a:lnTo>
                    <a:pt x="362" y="240"/>
                  </a:lnTo>
                  <a:lnTo>
                    <a:pt x="357" y="286"/>
                  </a:lnTo>
                  <a:lnTo>
                    <a:pt x="351" y="330"/>
                  </a:lnTo>
                  <a:lnTo>
                    <a:pt x="353" y="375"/>
                  </a:lnTo>
                  <a:lnTo>
                    <a:pt x="366" y="428"/>
                  </a:lnTo>
                  <a:lnTo>
                    <a:pt x="391" y="481"/>
                  </a:lnTo>
                  <a:lnTo>
                    <a:pt x="413" y="517"/>
                  </a:lnTo>
                  <a:lnTo>
                    <a:pt x="437" y="546"/>
                  </a:lnTo>
                  <a:lnTo>
                    <a:pt x="493" y="677"/>
                  </a:lnTo>
                  <a:lnTo>
                    <a:pt x="495" y="686"/>
                  </a:lnTo>
                  <a:lnTo>
                    <a:pt x="503" y="715"/>
                  </a:lnTo>
                  <a:lnTo>
                    <a:pt x="510" y="746"/>
                  </a:lnTo>
                  <a:lnTo>
                    <a:pt x="515" y="776"/>
                  </a:lnTo>
                  <a:lnTo>
                    <a:pt x="521" y="808"/>
                  </a:lnTo>
                  <a:lnTo>
                    <a:pt x="523" y="837"/>
                  </a:lnTo>
                  <a:lnTo>
                    <a:pt x="526" y="868"/>
                  </a:lnTo>
                  <a:lnTo>
                    <a:pt x="526" y="901"/>
                  </a:lnTo>
                  <a:lnTo>
                    <a:pt x="528" y="934"/>
                  </a:lnTo>
                  <a:lnTo>
                    <a:pt x="523" y="990"/>
                  </a:lnTo>
                  <a:lnTo>
                    <a:pt x="517" y="1014"/>
                  </a:lnTo>
                  <a:lnTo>
                    <a:pt x="513" y="1038"/>
                  </a:lnTo>
                  <a:lnTo>
                    <a:pt x="508" y="1061"/>
                  </a:lnTo>
                  <a:lnTo>
                    <a:pt x="503" y="1085"/>
                  </a:lnTo>
                  <a:lnTo>
                    <a:pt x="495" y="1109"/>
                  </a:lnTo>
                  <a:lnTo>
                    <a:pt x="486" y="1132"/>
                  </a:lnTo>
                  <a:lnTo>
                    <a:pt x="475" y="1156"/>
                  </a:lnTo>
                  <a:lnTo>
                    <a:pt x="462" y="1181"/>
                  </a:lnTo>
                  <a:lnTo>
                    <a:pt x="432" y="1214"/>
                  </a:lnTo>
                  <a:lnTo>
                    <a:pt x="419" y="1216"/>
                  </a:lnTo>
                  <a:lnTo>
                    <a:pt x="324" y="1220"/>
                  </a:lnTo>
                  <a:lnTo>
                    <a:pt x="282" y="1220"/>
                  </a:lnTo>
                  <a:lnTo>
                    <a:pt x="277" y="1220"/>
                  </a:lnTo>
                  <a:close/>
                </a:path>
              </a:pathLst>
            </a:custGeom>
            <a:solidFill>
              <a:srgbClr val="FFCC00"/>
            </a:solidFill>
            <a:ln w="9525">
              <a:solidFill>
                <a:schemeClr val="tx1"/>
              </a:solidFill>
              <a:round/>
              <a:headEnd/>
              <a:tailEnd/>
            </a:ln>
          </p:spPr>
          <p:txBody>
            <a:bodyPr/>
            <a:lstStyle/>
            <a:p>
              <a:endParaRPr lang="en-US"/>
            </a:p>
          </p:txBody>
        </p:sp>
        <p:sp>
          <p:nvSpPr>
            <p:cNvPr id="39957" name="Freeform 21">
              <a:extLst>
                <a:ext uri="{FF2B5EF4-FFF2-40B4-BE49-F238E27FC236}">
                  <a16:creationId xmlns:a16="http://schemas.microsoft.com/office/drawing/2014/main" id="{A1DBBC22-6DDC-4494-B80A-74ADAAFC411A}"/>
                </a:ext>
              </a:extLst>
            </p:cNvPr>
            <p:cNvSpPr>
              <a:spLocks/>
            </p:cNvSpPr>
            <p:nvPr/>
          </p:nvSpPr>
          <p:spPr bwMode="auto">
            <a:xfrm>
              <a:off x="2696" y="3211"/>
              <a:ext cx="14" cy="72"/>
            </a:xfrm>
            <a:custGeom>
              <a:avLst/>
              <a:gdLst>
                <a:gd name="T0" fmla="*/ 9 w 27"/>
                <a:gd name="T1" fmla="*/ 70 h 146"/>
                <a:gd name="T2" fmla="*/ 6 w 27"/>
                <a:gd name="T3" fmla="*/ 60 h 146"/>
                <a:gd name="T4" fmla="*/ 5 w 27"/>
                <a:gd name="T5" fmla="*/ 44 h 146"/>
                <a:gd name="T6" fmla="*/ 6 w 27"/>
                <a:gd name="T7" fmla="*/ 34 h 146"/>
                <a:gd name="T8" fmla="*/ 2 w 27"/>
                <a:gd name="T9" fmla="*/ 12 h 146"/>
                <a:gd name="T10" fmla="*/ 0 w 27"/>
                <a:gd name="T11" fmla="*/ 7 h 146"/>
                <a:gd name="T12" fmla="*/ 11 w 27"/>
                <a:gd name="T13" fmla="*/ 0 h 146"/>
                <a:gd name="T14" fmla="*/ 12 w 27"/>
                <a:gd name="T15" fmla="*/ 62 h 146"/>
                <a:gd name="T16" fmla="*/ 14 w 27"/>
                <a:gd name="T17" fmla="*/ 72 h 146"/>
                <a:gd name="T18" fmla="*/ 9 w 27"/>
                <a:gd name="T19" fmla="*/ 7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46">
                  <a:moveTo>
                    <a:pt x="18" y="142"/>
                  </a:moveTo>
                  <a:lnTo>
                    <a:pt x="12" y="122"/>
                  </a:lnTo>
                  <a:lnTo>
                    <a:pt x="9" y="89"/>
                  </a:lnTo>
                  <a:lnTo>
                    <a:pt x="12" y="69"/>
                  </a:lnTo>
                  <a:lnTo>
                    <a:pt x="3" y="24"/>
                  </a:lnTo>
                  <a:lnTo>
                    <a:pt x="0" y="15"/>
                  </a:lnTo>
                  <a:lnTo>
                    <a:pt x="21" y="0"/>
                  </a:lnTo>
                  <a:lnTo>
                    <a:pt x="23" y="126"/>
                  </a:lnTo>
                  <a:lnTo>
                    <a:pt x="27" y="146"/>
                  </a:lnTo>
                  <a:lnTo>
                    <a:pt x="18"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8" name="Freeform 22">
              <a:extLst>
                <a:ext uri="{FF2B5EF4-FFF2-40B4-BE49-F238E27FC236}">
                  <a16:creationId xmlns:a16="http://schemas.microsoft.com/office/drawing/2014/main" id="{BDBB21A2-0B10-4571-88B5-D4D6A120DB88}"/>
                </a:ext>
              </a:extLst>
            </p:cNvPr>
            <p:cNvSpPr>
              <a:spLocks/>
            </p:cNvSpPr>
            <p:nvPr/>
          </p:nvSpPr>
          <p:spPr bwMode="auto">
            <a:xfrm>
              <a:off x="2809" y="3187"/>
              <a:ext cx="9" cy="47"/>
            </a:xfrm>
            <a:custGeom>
              <a:avLst/>
              <a:gdLst>
                <a:gd name="T0" fmla="*/ 2 w 19"/>
                <a:gd name="T1" fmla="*/ 47 h 94"/>
                <a:gd name="T2" fmla="*/ 2 w 19"/>
                <a:gd name="T3" fmla="*/ 30 h 94"/>
                <a:gd name="T4" fmla="*/ 2 w 19"/>
                <a:gd name="T5" fmla="*/ 22 h 94"/>
                <a:gd name="T6" fmla="*/ 0 w 19"/>
                <a:gd name="T7" fmla="*/ 5 h 94"/>
                <a:gd name="T8" fmla="*/ 3 w 19"/>
                <a:gd name="T9" fmla="*/ 0 h 94"/>
                <a:gd name="T10" fmla="*/ 9 w 19"/>
                <a:gd name="T11" fmla="*/ 3 h 94"/>
                <a:gd name="T12" fmla="*/ 7 w 19"/>
                <a:gd name="T13" fmla="*/ 47 h 94"/>
                <a:gd name="T14" fmla="*/ 2 w 19"/>
                <a:gd name="T15" fmla="*/ 47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94">
                  <a:moveTo>
                    <a:pt x="4" y="93"/>
                  </a:moveTo>
                  <a:lnTo>
                    <a:pt x="4" y="60"/>
                  </a:lnTo>
                  <a:lnTo>
                    <a:pt x="4" y="43"/>
                  </a:lnTo>
                  <a:lnTo>
                    <a:pt x="0" y="9"/>
                  </a:lnTo>
                  <a:lnTo>
                    <a:pt x="6" y="0"/>
                  </a:lnTo>
                  <a:lnTo>
                    <a:pt x="19" y="5"/>
                  </a:lnTo>
                  <a:lnTo>
                    <a:pt x="15" y="94"/>
                  </a:lnTo>
                  <a:lnTo>
                    <a:pt x="4"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9" name="Freeform 23">
              <a:extLst>
                <a:ext uri="{FF2B5EF4-FFF2-40B4-BE49-F238E27FC236}">
                  <a16:creationId xmlns:a16="http://schemas.microsoft.com/office/drawing/2014/main" id="{2137E5C4-7314-40D3-96EB-531372731F24}"/>
                </a:ext>
              </a:extLst>
            </p:cNvPr>
            <p:cNvSpPr>
              <a:spLocks/>
            </p:cNvSpPr>
            <p:nvPr/>
          </p:nvSpPr>
          <p:spPr bwMode="auto">
            <a:xfrm>
              <a:off x="2925" y="3025"/>
              <a:ext cx="21" cy="28"/>
            </a:xfrm>
            <a:custGeom>
              <a:avLst/>
              <a:gdLst>
                <a:gd name="T0" fmla="*/ 5 w 41"/>
                <a:gd name="T1" fmla="*/ 27 h 56"/>
                <a:gd name="T2" fmla="*/ 3 w 41"/>
                <a:gd name="T3" fmla="*/ 27 h 56"/>
                <a:gd name="T4" fmla="*/ 0 w 41"/>
                <a:gd name="T5" fmla="*/ 25 h 56"/>
                <a:gd name="T6" fmla="*/ 9 w 41"/>
                <a:gd name="T7" fmla="*/ 4 h 56"/>
                <a:gd name="T8" fmla="*/ 15 w 41"/>
                <a:gd name="T9" fmla="*/ 0 h 56"/>
                <a:gd name="T10" fmla="*/ 21 w 41"/>
                <a:gd name="T11" fmla="*/ 4 h 56"/>
                <a:gd name="T12" fmla="*/ 9 w 41"/>
                <a:gd name="T13" fmla="*/ 28 h 56"/>
                <a:gd name="T14" fmla="*/ 5 w 41"/>
                <a:gd name="T15" fmla="*/ 27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6">
                  <a:moveTo>
                    <a:pt x="9" y="54"/>
                  </a:moveTo>
                  <a:lnTo>
                    <a:pt x="5" y="54"/>
                  </a:lnTo>
                  <a:lnTo>
                    <a:pt x="0" y="49"/>
                  </a:lnTo>
                  <a:lnTo>
                    <a:pt x="18" y="7"/>
                  </a:lnTo>
                  <a:lnTo>
                    <a:pt x="29" y="0"/>
                  </a:lnTo>
                  <a:lnTo>
                    <a:pt x="41" y="7"/>
                  </a:lnTo>
                  <a:lnTo>
                    <a:pt x="18" y="56"/>
                  </a:lnTo>
                  <a:lnTo>
                    <a:pt x="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0" name="Freeform 24">
              <a:extLst>
                <a:ext uri="{FF2B5EF4-FFF2-40B4-BE49-F238E27FC236}">
                  <a16:creationId xmlns:a16="http://schemas.microsoft.com/office/drawing/2014/main" id="{2772B456-098A-40CC-B93E-66D6622556F0}"/>
                </a:ext>
              </a:extLst>
            </p:cNvPr>
            <p:cNvSpPr>
              <a:spLocks/>
            </p:cNvSpPr>
            <p:nvPr/>
          </p:nvSpPr>
          <p:spPr bwMode="auto">
            <a:xfrm>
              <a:off x="2588" y="3029"/>
              <a:ext cx="23" cy="20"/>
            </a:xfrm>
            <a:custGeom>
              <a:avLst/>
              <a:gdLst>
                <a:gd name="T0" fmla="*/ 16 w 45"/>
                <a:gd name="T1" fmla="*/ 17 h 42"/>
                <a:gd name="T2" fmla="*/ 0 w 45"/>
                <a:gd name="T3" fmla="*/ 5 h 42"/>
                <a:gd name="T4" fmla="*/ 4 w 45"/>
                <a:gd name="T5" fmla="*/ 0 h 42"/>
                <a:gd name="T6" fmla="*/ 23 w 45"/>
                <a:gd name="T7" fmla="*/ 20 h 42"/>
                <a:gd name="T8" fmla="*/ 16 w 45"/>
                <a:gd name="T9" fmla="*/ 1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2">
                  <a:moveTo>
                    <a:pt x="31" y="35"/>
                  </a:moveTo>
                  <a:lnTo>
                    <a:pt x="0" y="11"/>
                  </a:lnTo>
                  <a:lnTo>
                    <a:pt x="7" y="0"/>
                  </a:lnTo>
                  <a:lnTo>
                    <a:pt x="45" y="42"/>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1" name="Freeform 25">
              <a:extLst>
                <a:ext uri="{FF2B5EF4-FFF2-40B4-BE49-F238E27FC236}">
                  <a16:creationId xmlns:a16="http://schemas.microsoft.com/office/drawing/2014/main" id="{77DAE986-5B69-42DF-B524-43455CB60A81}"/>
                </a:ext>
              </a:extLst>
            </p:cNvPr>
            <p:cNvSpPr>
              <a:spLocks/>
            </p:cNvSpPr>
            <p:nvPr/>
          </p:nvSpPr>
          <p:spPr bwMode="auto">
            <a:xfrm>
              <a:off x="1983" y="2913"/>
              <a:ext cx="10" cy="45"/>
            </a:xfrm>
            <a:custGeom>
              <a:avLst/>
              <a:gdLst>
                <a:gd name="T0" fmla="*/ 0 w 18"/>
                <a:gd name="T1" fmla="*/ 45 h 91"/>
                <a:gd name="T2" fmla="*/ 10 w 18"/>
                <a:gd name="T3" fmla="*/ 0 h 91"/>
                <a:gd name="T4" fmla="*/ 8 w 18"/>
                <a:gd name="T5" fmla="*/ 41 h 91"/>
                <a:gd name="T6" fmla="*/ 0 w 18"/>
                <a:gd name="T7" fmla="*/ 45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91">
                  <a:moveTo>
                    <a:pt x="0" y="91"/>
                  </a:moveTo>
                  <a:lnTo>
                    <a:pt x="18" y="0"/>
                  </a:lnTo>
                  <a:lnTo>
                    <a:pt x="15" y="82"/>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2" name="Freeform 26">
              <a:extLst>
                <a:ext uri="{FF2B5EF4-FFF2-40B4-BE49-F238E27FC236}">
                  <a16:creationId xmlns:a16="http://schemas.microsoft.com/office/drawing/2014/main" id="{5906FBCD-EA78-4D86-99D1-F314D882ED6B}"/>
                </a:ext>
              </a:extLst>
            </p:cNvPr>
            <p:cNvSpPr>
              <a:spLocks/>
            </p:cNvSpPr>
            <p:nvPr/>
          </p:nvSpPr>
          <p:spPr bwMode="auto">
            <a:xfrm>
              <a:off x="4068" y="3040"/>
              <a:ext cx="18" cy="65"/>
            </a:xfrm>
            <a:custGeom>
              <a:avLst/>
              <a:gdLst>
                <a:gd name="T0" fmla="*/ 12 w 37"/>
                <a:gd name="T1" fmla="*/ 65 h 129"/>
                <a:gd name="T2" fmla="*/ 12 w 37"/>
                <a:gd name="T3" fmla="*/ 61 h 129"/>
                <a:gd name="T4" fmla="*/ 8 w 37"/>
                <a:gd name="T5" fmla="*/ 52 h 129"/>
                <a:gd name="T6" fmla="*/ 5 w 37"/>
                <a:gd name="T7" fmla="*/ 44 h 129"/>
                <a:gd name="T8" fmla="*/ 3 w 37"/>
                <a:gd name="T9" fmla="*/ 37 h 129"/>
                <a:gd name="T10" fmla="*/ 2 w 37"/>
                <a:gd name="T11" fmla="*/ 29 h 129"/>
                <a:gd name="T12" fmla="*/ 0 w 37"/>
                <a:gd name="T13" fmla="*/ 22 h 129"/>
                <a:gd name="T14" fmla="*/ 0 w 37"/>
                <a:gd name="T15" fmla="*/ 15 h 129"/>
                <a:gd name="T16" fmla="*/ 0 w 37"/>
                <a:gd name="T17" fmla="*/ 7 h 129"/>
                <a:gd name="T18" fmla="*/ 0 w 37"/>
                <a:gd name="T19" fmla="*/ 0 h 129"/>
                <a:gd name="T20" fmla="*/ 6 w 37"/>
                <a:gd name="T21" fmla="*/ 6 h 129"/>
                <a:gd name="T22" fmla="*/ 12 w 37"/>
                <a:gd name="T23" fmla="*/ 45 h 129"/>
                <a:gd name="T24" fmla="*/ 18 w 37"/>
                <a:gd name="T25" fmla="*/ 59 h 129"/>
                <a:gd name="T26" fmla="*/ 12 w 37"/>
                <a:gd name="T27" fmla="*/ 65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129">
                  <a:moveTo>
                    <a:pt x="24" y="129"/>
                  </a:moveTo>
                  <a:lnTo>
                    <a:pt x="24" y="122"/>
                  </a:lnTo>
                  <a:lnTo>
                    <a:pt x="17" y="103"/>
                  </a:lnTo>
                  <a:lnTo>
                    <a:pt x="11" y="87"/>
                  </a:lnTo>
                  <a:lnTo>
                    <a:pt x="6" y="73"/>
                  </a:lnTo>
                  <a:lnTo>
                    <a:pt x="4" y="58"/>
                  </a:lnTo>
                  <a:lnTo>
                    <a:pt x="0" y="43"/>
                  </a:lnTo>
                  <a:lnTo>
                    <a:pt x="0" y="29"/>
                  </a:lnTo>
                  <a:lnTo>
                    <a:pt x="0" y="14"/>
                  </a:lnTo>
                  <a:lnTo>
                    <a:pt x="0" y="0"/>
                  </a:lnTo>
                  <a:lnTo>
                    <a:pt x="13" y="11"/>
                  </a:lnTo>
                  <a:lnTo>
                    <a:pt x="24" y="89"/>
                  </a:lnTo>
                  <a:lnTo>
                    <a:pt x="37" y="118"/>
                  </a:lnTo>
                  <a:lnTo>
                    <a:pt x="24"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3" name="Freeform 27">
              <a:extLst>
                <a:ext uri="{FF2B5EF4-FFF2-40B4-BE49-F238E27FC236}">
                  <a16:creationId xmlns:a16="http://schemas.microsoft.com/office/drawing/2014/main" id="{B1049E86-C820-401F-83F9-AC508BDAFF85}"/>
                </a:ext>
              </a:extLst>
            </p:cNvPr>
            <p:cNvSpPr>
              <a:spLocks/>
            </p:cNvSpPr>
            <p:nvPr/>
          </p:nvSpPr>
          <p:spPr bwMode="auto">
            <a:xfrm>
              <a:off x="2185" y="2849"/>
              <a:ext cx="15" cy="48"/>
            </a:xfrm>
            <a:custGeom>
              <a:avLst/>
              <a:gdLst>
                <a:gd name="T0" fmla="*/ 11 w 31"/>
                <a:gd name="T1" fmla="*/ 48 h 94"/>
                <a:gd name="T2" fmla="*/ 9 w 31"/>
                <a:gd name="T3" fmla="*/ 43 h 94"/>
                <a:gd name="T4" fmla="*/ 6 w 31"/>
                <a:gd name="T5" fmla="*/ 31 h 94"/>
                <a:gd name="T6" fmla="*/ 0 w 31"/>
                <a:gd name="T7" fmla="*/ 3 h 94"/>
                <a:gd name="T8" fmla="*/ 6 w 31"/>
                <a:gd name="T9" fmla="*/ 0 h 94"/>
                <a:gd name="T10" fmla="*/ 9 w 31"/>
                <a:gd name="T11" fmla="*/ 25 h 94"/>
                <a:gd name="T12" fmla="*/ 15 w 31"/>
                <a:gd name="T13" fmla="*/ 45 h 94"/>
                <a:gd name="T14" fmla="*/ 11 w 31"/>
                <a:gd name="T15" fmla="*/ 48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94">
                  <a:moveTo>
                    <a:pt x="22" y="94"/>
                  </a:moveTo>
                  <a:lnTo>
                    <a:pt x="19" y="85"/>
                  </a:lnTo>
                  <a:lnTo>
                    <a:pt x="13" y="61"/>
                  </a:lnTo>
                  <a:lnTo>
                    <a:pt x="0" y="5"/>
                  </a:lnTo>
                  <a:lnTo>
                    <a:pt x="13" y="0"/>
                  </a:lnTo>
                  <a:lnTo>
                    <a:pt x="19" y="49"/>
                  </a:lnTo>
                  <a:lnTo>
                    <a:pt x="31" y="89"/>
                  </a:lnTo>
                  <a:lnTo>
                    <a:pt x="2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4" name="Freeform 28">
              <a:extLst>
                <a:ext uri="{FF2B5EF4-FFF2-40B4-BE49-F238E27FC236}">
                  <a16:creationId xmlns:a16="http://schemas.microsoft.com/office/drawing/2014/main" id="{886FE1CE-DCC6-4A78-9BB5-19B8E2F47169}"/>
                </a:ext>
              </a:extLst>
            </p:cNvPr>
            <p:cNvSpPr>
              <a:spLocks/>
            </p:cNvSpPr>
            <p:nvPr/>
          </p:nvSpPr>
          <p:spPr bwMode="auto">
            <a:xfrm>
              <a:off x="3439" y="2722"/>
              <a:ext cx="188" cy="265"/>
            </a:xfrm>
            <a:custGeom>
              <a:avLst/>
              <a:gdLst>
                <a:gd name="T0" fmla="*/ 128 w 375"/>
                <a:gd name="T1" fmla="*/ 265 h 529"/>
                <a:gd name="T2" fmla="*/ 57 w 375"/>
                <a:gd name="T3" fmla="*/ 239 h 529"/>
                <a:gd name="T4" fmla="*/ 12 w 375"/>
                <a:gd name="T5" fmla="*/ 218 h 529"/>
                <a:gd name="T6" fmla="*/ 8 w 375"/>
                <a:gd name="T7" fmla="*/ 213 h 529"/>
                <a:gd name="T8" fmla="*/ 5 w 375"/>
                <a:gd name="T9" fmla="*/ 198 h 529"/>
                <a:gd name="T10" fmla="*/ 4 w 375"/>
                <a:gd name="T11" fmla="*/ 182 h 529"/>
                <a:gd name="T12" fmla="*/ 3 w 375"/>
                <a:gd name="T13" fmla="*/ 167 h 529"/>
                <a:gd name="T14" fmla="*/ 3 w 375"/>
                <a:gd name="T15" fmla="*/ 151 h 529"/>
                <a:gd name="T16" fmla="*/ 3 w 375"/>
                <a:gd name="T17" fmla="*/ 135 h 529"/>
                <a:gd name="T18" fmla="*/ 4 w 375"/>
                <a:gd name="T19" fmla="*/ 119 h 529"/>
                <a:gd name="T20" fmla="*/ 4 w 375"/>
                <a:gd name="T21" fmla="*/ 104 h 529"/>
                <a:gd name="T22" fmla="*/ 5 w 375"/>
                <a:gd name="T23" fmla="*/ 88 h 529"/>
                <a:gd name="T24" fmla="*/ 2 w 375"/>
                <a:gd name="T25" fmla="*/ 48 h 529"/>
                <a:gd name="T26" fmla="*/ 2 w 375"/>
                <a:gd name="T27" fmla="*/ 41 h 529"/>
                <a:gd name="T28" fmla="*/ 2 w 375"/>
                <a:gd name="T29" fmla="*/ 29 h 529"/>
                <a:gd name="T30" fmla="*/ 0 w 375"/>
                <a:gd name="T31" fmla="*/ 0 h 529"/>
                <a:gd name="T32" fmla="*/ 14 w 375"/>
                <a:gd name="T33" fmla="*/ 8 h 529"/>
                <a:gd name="T34" fmla="*/ 28 w 375"/>
                <a:gd name="T35" fmla="*/ 18 h 529"/>
                <a:gd name="T36" fmla="*/ 41 w 375"/>
                <a:gd name="T37" fmla="*/ 28 h 529"/>
                <a:gd name="T38" fmla="*/ 56 w 375"/>
                <a:gd name="T39" fmla="*/ 37 h 529"/>
                <a:gd name="T40" fmla="*/ 69 w 375"/>
                <a:gd name="T41" fmla="*/ 45 h 529"/>
                <a:gd name="T42" fmla="*/ 81 w 375"/>
                <a:gd name="T43" fmla="*/ 51 h 529"/>
                <a:gd name="T44" fmla="*/ 95 w 375"/>
                <a:gd name="T45" fmla="*/ 54 h 529"/>
                <a:gd name="T46" fmla="*/ 109 w 375"/>
                <a:gd name="T47" fmla="*/ 55 h 529"/>
                <a:gd name="T48" fmla="*/ 117 w 375"/>
                <a:gd name="T49" fmla="*/ 56 h 529"/>
                <a:gd name="T50" fmla="*/ 125 w 375"/>
                <a:gd name="T51" fmla="*/ 58 h 529"/>
                <a:gd name="T52" fmla="*/ 133 w 375"/>
                <a:gd name="T53" fmla="*/ 61 h 529"/>
                <a:gd name="T54" fmla="*/ 142 w 375"/>
                <a:gd name="T55" fmla="*/ 67 h 529"/>
                <a:gd name="T56" fmla="*/ 150 w 375"/>
                <a:gd name="T57" fmla="*/ 72 h 529"/>
                <a:gd name="T58" fmla="*/ 158 w 375"/>
                <a:gd name="T59" fmla="*/ 79 h 529"/>
                <a:gd name="T60" fmla="*/ 164 w 375"/>
                <a:gd name="T61" fmla="*/ 87 h 529"/>
                <a:gd name="T62" fmla="*/ 172 w 375"/>
                <a:gd name="T63" fmla="*/ 96 h 529"/>
                <a:gd name="T64" fmla="*/ 182 w 375"/>
                <a:gd name="T65" fmla="*/ 109 h 529"/>
                <a:gd name="T66" fmla="*/ 183 w 375"/>
                <a:gd name="T67" fmla="*/ 117 h 529"/>
                <a:gd name="T68" fmla="*/ 188 w 375"/>
                <a:gd name="T69" fmla="*/ 144 h 529"/>
                <a:gd name="T70" fmla="*/ 187 w 375"/>
                <a:gd name="T71" fmla="*/ 158 h 529"/>
                <a:gd name="T72" fmla="*/ 185 w 375"/>
                <a:gd name="T73" fmla="*/ 174 h 529"/>
                <a:gd name="T74" fmla="*/ 183 w 375"/>
                <a:gd name="T75" fmla="*/ 189 h 529"/>
                <a:gd name="T76" fmla="*/ 182 w 375"/>
                <a:gd name="T77" fmla="*/ 204 h 529"/>
                <a:gd name="T78" fmla="*/ 180 w 375"/>
                <a:gd name="T79" fmla="*/ 219 h 529"/>
                <a:gd name="T80" fmla="*/ 179 w 375"/>
                <a:gd name="T81" fmla="*/ 234 h 529"/>
                <a:gd name="T82" fmla="*/ 179 w 375"/>
                <a:gd name="T83" fmla="*/ 249 h 529"/>
                <a:gd name="T84" fmla="*/ 180 w 375"/>
                <a:gd name="T85" fmla="*/ 264 h 529"/>
                <a:gd name="T86" fmla="*/ 170 w 375"/>
                <a:gd name="T87" fmla="*/ 265 h 529"/>
                <a:gd name="T88" fmla="*/ 128 w 375"/>
                <a:gd name="T89" fmla="*/ 265 h 5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5" h="529">
                  <a:moveTo>
                    <a:pt x="255" y="529"/>
                  </a:moveTo>
                  <a:lnTo>
                    <a:pt x="113" y="478"/>
                  </a:lnTo>
                  <a:lnTo>
                    <a:pt x="24" y="435"/>
                  </a:lnTo>
                  <a:lnTo>
                    <a:pt x="15" y="426"/>
                  </a:lnTo>
                  <a:lnTo>
                    <a:pt x="9" y="395"/>
                  </a:lnTo>
                  <a:lnTo>
                    <a:pt x="8" y="364"/>
                  </a:lnTo>
                  <a:lnTo>
                    <a:pt x="6" y="333"/>
                  </a:lnTo>
                  <a:lnTo>
                    <a:pt x="6" y="302"/>
                  </a:lnTo>
                  <a:lnTo>
                    <a:pt x="6" y="269"/>
                  </a:lnTo>
                  <a:lnTo>
                    <a:pt x="8" y="238"/>
                  </a:lnTo>
                  <a:lnTo>
                    <a:pt x="8" y="207"/>
                  </a:lnTo>
                  <a:lnTo>
                    <a:pt x="9" y="176"/>
                  </a:lnTo>
                  <a:lnTo>
                    <a:pt x="4" y="96"/>
                  </a:lnTo>
                  <a:lnTo>
                    <a:pt x="4" y="82"/>
                  </a:lnTo>
                  <a:lnTo>
                    <a:pt x="4" y="58"/>
                  </a:lnTo>
                  <a:lnTo>
                    <a:pt x="0" y="0"/>
                  </a:lnTo>
                  <a:lnTo>
                    <a:pt x="28" y="16"/>
                  </a:lnTo>
                  <a:lnTo>
                    <a:pt x="55" y="36"/>
                  </a:lnTo>
                  <a:lnTo>
                    <a:pt x="82" y="56"/>
                  </a:lnTo>
                  <a:lnTo>
                    <a:pt x="111" y="74"/>
                  </a:lnTo>
                  <a:lnTo>
                    <a:pt x="137" y="89"/>
                  </a:lnTo>
                  <a:lnTo>
                    <a:pt x="162" y="102"/>
                  </a:lnTo>
                  <a:lnTo>
                    <a:pt x="190" y="107"/>
                  </a:lnTo>
                  <a:lnTo>
                    <a:pt x="217" y="109"/>
                  </a:lnTo>
                  <a:lnTo>
                    <a:pt x="233" y="111"/>
                  </a:lnTo>
                  <a:lnTo>
                    <a:pt x="250" y="116"/>
                  </a:lnTo>
                  <a:lnTo>
                    <a:pt x="266" y="122"/>
                  </a:lnTo>
                  <a:lnTo>
                    <a:pt x="284" y="133"/>
                  </a:lnTo>
                  <a:lnTo>
                    <a:pt x="299" y="144"/>
                  </a:lnTo>
                  <a:lnTo>
                    <a:pt x="315" y="158"/>
                  </a:lnTo>
                  <a:lnTo>
                    <a:pt x="328" y="173"/>
                  </a:lnTo>
                  <a:lnTo>
                    <a:pt x="343" y="191"/>
                  </a:lnTo>
                  <a:lnTo>
                    <a:pt x="363" y="218"/>
                  </a:lnTo>
                  <a:lnTo>
                    <a:pt x="366" y="233"/>
                  </a:lnTo>
                  <a:lnTo>
                    <a:pt x="375" y="287"/>
                  </a:lnTo>
                  <a:lnTo>
                    <a:pt x="374" y="316"/>
                  </a:lnTo>
                  <a:lnTo>
                    <a:pt x="370" y="347"/>
                  </a:lnTo>
                  <a:lnTo>
                    <a:pt x="366" y="377"/>
                  </a:lnTo>
                  <a:lnTo>
                    <a:pt x="364" y="407"/>
                  </a:lnTo>
                  <a:lnTo>
                    <a:pt x="359" y="437"/>
                  </a:lnTo>
                  <a:lnTo>
                    <a:pt x="357" y="468"/>
                  </a:lnTo>
                  <a:lnTo>
                    <a:pt x="357" y="497"/>
                  </a:lnTo>
                  <a:lnTo>
                    <a:pt x="359" y="528"/>
                  </a:lnTo>
                  <a:lnTo>
                    <a:pt x="339" y="529"/>
                  </a:lnTo>
                  <a:lnTo>
                    <a:pt x="255" y="529"/>
                  </a:lnTo>
                  <a:close/>
                </a:path>
              </a:pathLst>
            </a:custGeom>
            <a:solidFill>
              <a:srgbClr val="FFCC00"/>
            </a:solidFill>
            <a:ln w="9525">
              <a:solidFill>
                <a:schemeClr val="tx1"/>
              </a:solidFill>
              <a:round/>
              <a:headEnd/>
              <a:tailEnd/>
            </a:ln>
          </p:spPr>
          <p:txBody>
            <a:bodyPr/>
            <a:lstStyle/>
            <a:p>
              <a:endParaRPr lang="en-US"/>
            </a:p>
          </p:txBody>
        </p:sp>
        <p:sp>
          <p:nvSpPr>
            <p:cNvPr id="39965" name="Freeform 29">
              <a:extLst>
                <a:ext uri="{FF2B5EF4-FFF2-40B4-BE49-F238E27FC236}">
                  <a16:creationId xmlns:a16="http://schemas.microsoft.com/office/drawing/2014/main" id="{2F24824F-6A96-4BD0-862F-40B6F5DE5D7D}"/>
                </a:ext>
              </a:extLst>
            </p:cNvPr>
            <p:cNvSpPr>
              <a:spLocks/>
            </p:cNvSpPr>
            <p:nvPr/>
          </p:nvSpPr>
          <p:spPr bwMode="auto">
            <a:xfrm>
              <a:off x="3771" y="2726"/>
              <a:ext cx="220" cy="260"/>
            </a:xfrm>
            <a:custGeom>
              <a:avLst/>
              <a:gdLst>
                <a:gd name="T0" fmla="*/ 5 w 439"/>
                <a:gd name="T1" fmla="*/ 258 h 521"/>
                <a:gd name="T2" fmla="*/ 0 w 439"/>
                <a:gd name="T3" fmla="*/ 235 h 521"/>
                <a:gd name="T4" fmla="*/ 3 w 439"/>
                <a:gd name="T5" fmla="*/ 157 h 521"/>
                <a:gd name="T6" fmla="*/ 5 w 439"/>
                <a:gd name="T7" fmla="*/ 143 h 521"/>
                <a:gd name="T8" fmla="*/ 7 w 439"/>
                <a:gd name="T9" fmla="*/ 129 h 521"/>
                <a:gd name="T10" fmla="*/ 8 w 439"/>
                <a:gd name="T11" fmla="*/ 115 h 521"/>
                <a:gd name="T12" fmla="*/ 9 w 439"/>
                <a:gd name="T13" fmla="*/ 103 h 521"/>
                <a:gd name="T14" fmla="*/ 8 w 439"/>
                <a:gd name="T15" fmla="*/ 89 h 521"/>
                <a:gd name="T16" fmla="*/ 7 w 439"/>
                <a:gd name="T17" fmla="*/ 76 h 521"/>
                <a:gd name="T18" fmla="*/ 5 w 439"/>
                <a:gd name="T19" fmla="*/ 63 h 521"/>
                <a:gd name="T20" fmla="*/ 2 w 439"/>
                <a:gd name="T21" fmla="*/ 51 h 521"/>
                <a:gd name="T22" fmla="*/ 52 w 439"/>
                <a:gd name="T23" fmla="*/ 36 h 521"/>
                <a:gd name="T24" fmla="*/ 73 w 439"/>
                <a:gd name="T25" fmla="*/ 28 h 521"/>
                <a:gd name="T26" fmla="*/ 80 w 439"/>
                <a:gd name="T27" fmla="*/ 25 h 521"/>
                <a:gd name="T28" fmla="*/ 108 w 439"/>
                <a:gd name="T29" fmla="*/ 13 h 521"/>
                <a:gd name="T30" fmla="*/ 115 w 439"/>
                <a:gd name="T31" fmla="*/ 9 h 521"/>
                <a:gd name="T32" fmla="*/ 120 w 439"/>
                <a:gd name="T33" fmla="*/ 6 h 521"/>
                <a:gd name="T34" fmla="*/ 132 w 439"/>
                <a:gd name="T35" fmla="*/ 0 h 521"/>
                <a:gd name="T36" fmla="*/ 150 w 439"/>
                <a:gd name="T37" fmla="*/ 40 h 521"/>
                <a:gd name="T38" fmla="*/ 156 w 439"/>
                <a:gd name="T39" fmla="*/ 67 h 521"/>
                <a:gd name="T40" fmla="*/ 160 w 439"/>
                <a:gd name="T41" fmla="*/ 76 h 521"/>
                <a:gd name="T42" fmla="*/ 167 w 439"/>
                <a:gd name="T43" fmla="*/ 98 h 521"/>
                <a:gd name="T44" fmla="*/ 175 w 439"/>
                <a:gd name="T45" fmla="*/ 117 h 521"/>
                <a:gd name="T46" fmla="*/ 177 w 439"/>
                <a:gd name="T47" fmla="*/ 120 h 521"/>
                <a:gd name="T48" fmla="*/ 186 w 439"/>
                <a:gd name="T49" fmla="*/ 126 h 521"/>
                <a:gd name="T50" fmla="*/ 189 w 439"/>
                <a:gd name="T51" fmla="*/ 132 h 521"/>
                <a:gd name="T52" fmla="*/ 193 w 439"/>
                <a:gd name="T53" fmla="*/ 135 h 521"/>
                <a:gd name="T54" fmla="*/ 196 w 439"/>
                <a:gd name="T55" fmla="*/ 145 h 521"/>
                <a:gd name="T56" fmla="*/ 207 w 439"/>
                <a:gd name="T57" fmla="*/ 174 h 521"/>
                <a:gd name="T58" fmla="*/ 210 w 439"/>
                <a:gd name="T59" fmla="*/ 180 h 521"/>
                <a:gd name="T60" fmla="*/ 212 w 439"/>
                <a:gd name="T61" fmla="*/ 185 h 521"/>
                <a:gd name="T62" fmla="*/ 220 w 439"/>
                <a:gd name="T63" fmla="*/ 195 h 521"/>
                <a:gd name="T64" fmla="*/ 220 w 439"/>
                <a:gd name="T65" fmla="*/ 199 h 521"/>
                <a:gd name="T66" fmla="*/ 215 w 439"/>
                <a:gd name="T67" fmla="*/ 200 h 521"/>
                <a:gd name="T68" fmla="*/ 210 w 439"/>
                <a:gd name="T69" fmla="*/ 205 h 521"/>
                <a:gd name="T70" fmla="*/ 191 w 439"/>
                <a:gd name="T71" fmla="*/ 214 h 521"/>
                <a:gd name="T72" fmla="*/ 141 w 439"/>
                <a:gd name="T73" fmla="*/ 233 h 521"/>
                <a:gd name="T74" fmla="*/ 109 w 439"/>
                <a:gd name="T75" fmla="*/ 245 h 521"/>
                <a:gd name="T76" fmla="*/ 95 w 439"/>
                <a:gd name="T77" fmla="*/ 246 h 521"/>
                <a:gd name="T78" fmla="*/ 83 w 439"/>
                <a:gd name="T79" fmla="*/ 249 h 521"/>
                <a:gd name="T80" fmla="*/ 69 w 439"/>
                <a:gd name="T81" fmla="*/ 252 h 521"/>
                <a:gd name="T82" fmla="*/ 58 w 439"/>
                <a:gd name="T83" fmla="*/ 255 h 521"/>
                <a:gd name="T84" fmla="*/ 45 w 439"/>
                <a:gd name="T85" fmla="*/ 256 h 521"/>
                <a:gd name="T86" fmla="*/ 32 w 439"/>
                <a:gd name="T87" fmla="*/ 258 h 521"/>
                <a:gd name="T88" fmla="*/ 19 w 439"/>
                <a:gd name="T89" fmla="*/ 259 h 521"/>
                <a:gd name="T90" fmla="*/ 7 w 439"/>
                <a:gd name="T91" fmla="*/ 260 h 521"/>
                <a:gd name="T92" fmla="*/ 5 w 439"/>
                <a:gd name="T93" fmla="*/ 258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9" h="521">
                  <a:moveTo>
                    <a:pt x="9" y="517"/>
                  </a:moveTo>
                  <a:lnTo>
                    <a:pt x="0" y="470"/>
                  </a:lnTo>
                  <a:lnTo>
                    <a:pt x="5" y="315"/>
                  </a:lnTo>
                  <a:lnTo>
                    <a:pt x="9" y="286"/>
                  </a:lnTo>
                  <a:lnTo>
                    <a:pt x="14" y="258"/>
                  </a:lnTo>
                  <a:lnTo>
                    <a:pt x="16" y="231"/>
                  </a:lnTo>
                  <a:lnTo>
                    <a:pt x="18" y="206"/>
                  </a:lnTo>
                  <a:lnTo>
                    <a:pt x="16" y="178"/>
                  </a:lnTo>
                  <a:lnTo>
                    <a:pt x="14" y="153"/>
                  </a:lnTo>
                  <a:lnTo>
                    <a:pt x="9" y="127"/>
                  </a:lnTo>
                  <a:lnTo>
                    <a:pt x="4" y="102"/>
                  </a:lnTo>
                  <a:lnTo>
                    <a:pt x="104" y="73"/>
                  </a:lnTo>
                  <a:lnTo>
                    <a:pt x="146" y="56"/>
                  </a:lnTo>
                  <a:lnTo>
                    <a:pt x="160" y="51"/>
                  </a:lnTo>
                  <a:lnTo>
                    <a:pt x="215" y="27"/>
                  </a:lnTo>
                  <a:lnTo>
                    <a:pt x="229" y="18"/>
                  </a:lnTo>
                  <a:lnTo>
                    <a:pt x="240" y="13"/>
                  </a:lnTo>
                  <a:lnTo>
                    <a:pt x="264" y="0"/>
                  </a:lnTo>
                  <a:lnTo>
                    <a:pt x="300" y="80"/>
                  </a:lnTo>
                  <a:lnTo>
                    <a:pt x="311" y="135"/>
                  </a:lnTo>
                  <a:lnTo>
                    <a:pt x="319" y="153"/>
                  </a:lnTo>
                  <a:lnTo>
                    <a:pt x="333" y="197"/>
                  </a:lnTo>
                  <a:lnTo>
                    <a:pt x="349" y="235"/>
                  </a:lnTo>
                  <a:lnTo>
                    <a:pt x="353" y="240"/>
                  </a:lnTo>
                  <a:lnTo>
                    <a:pt x="371" y="253"/>
                  </a:lnTo>
                  <a:lnTo>
                    <a:pt x="377" y="264"/>
                  </a:lnTo>
                  <a:lnTo>
                    <a:pt x="386" y="271"/>
                  </a:lnTo>
                  <a:lnTo>
                    <a:pt x="391" y="291"/>
                  </a:lnTo>
                  <a:lnTo>
                    <a:pt x="413" y="348"/>
                  </a:lnTo>
                  <a:lnTo>
                    <a:pt x="419" y="360"/>
                  </a:lnTo>
                  <a:lnTo>
                    <a:pt x="424" y="371"/>
                  </a:lnTo>
                  <a:lnTo>
                    <a:pt x="439" y="390"/>
                  </a:lnTo>
                  <a:lnTo>
                    <a:pt x="439" y="399"/>
                  </a:lnTo>
                  <a:lnTo>
                    <a:pt x="430" y="400"/>
                  </a:lnTo>
                  <a:lnTo>
                    <a:pt x="419" y="410"/>
                  </a:lnTo>
                  <a:lnTo>
                    <a:pt x="382" y="428"/>
                  </a:lnTo>
                  <a:lnTo>
                    <a:pt x="282" y="466"/>
                  </a:lnTo>
                  <a:lnTo>
                    <a:pt x="217" y="490"/>
                  </a:lnTo>
                  <a:lnTo>
                    <a:pt x="189" y="493"/>
                  </a:lnTo>
                  <a:lnTo>
                    <a:pt x="166" y="499"/>
                  </a:lnTo>
                  <a:lnTo>
                    <a:pt x="138" y="504"/>
                  </a:lnTo>
                  <a:lnTo>
                    <a:pt x="115" y="510"/>
                  </a:lnTo>
                  <a:lnTo>
                    <a:pt x="89" y="513"/>
                  </a:lnTo>
                  <a:lnTo>
                    <a:pt x="64" y="517"/>
                  </a:lnTo>
                  <a:lnTo>
                    <a:pt x="38" y="519"/>
                  </a:lnTo>
                  <a:lnTo>
                    <a:pt x="14" y="521"/>
                  </a:lnTo>
                  <a:lnTo>
                    <a:pt x="9" y="517"/>
                  </a:lnTo>
                  <a:close/>
                </a:path>
              </a:pathLst>
            </a:custGeom>
            <a:solidFill>
              <a:srgbClr val="FFCC00"/>
            </a:solidFill>
            <a:ln w="9525">
              <a:solidFill>
                <a:schemeClr val="tx1"/>
              </a:solidFill>
              <a:round/>
              <a:headEnd/>
              <a:tailEnd/>
            </a:ln>
          </p:spPr>
          <p:txBody>
            <a:bodyPr/>
            <a:lstStyle/>
            <a:p>
              <a:endParaRPr lang="en-US"/>
            </a:p>
          </p:txBody>
        </p:sp>
        <p:sp>
          <p:nvSpPr>
            <p:cNvPr id="39966" name="Freeform 30">
              <a:extLst>
                <a:ext uri="{FF2B5EF4-FFF2-40B4-BE49-F238E27FC236}">
                  <a16:creationId xmlns:a16="http://schemas.microsoft.com/office/drawing/2014/main" id="{90477371-D1E9-43F1-981C-9D8B861A21C9}"/>
                </a:ext>
              </a:extLst>
            </p:cNvPr>
            <p:cNvSpPr>
              <a:spLocks/>
            </p:cNvSpPr>
            <p:nvPr/>
          </p:nvSpPr>
          <p:spPr bwMode="auto">
            <a:xfrm>
              <a:off x="2359" y="2585"/>
              <a:ext cx="815" cy="292"/>
            </a:xfrm>
            <a:custGeom>
              <a:avLst/>
              <a:gdLst>
                <a:gd name="T0" fmla="*/ 194 w 1631"/>
                <a:gd name="T1" fmla="*/ 292 h 584"/>
                <a:gd name="T2" fmla="*/ 19 w 1631"/>
                <a:gd name="T3" fmla="*/ 267 h 584"/>
                <a:gd name="T4" fmla="*/ 4 w 1631"/>
                <a:gd name="T5" fmla="*/ 267 h 584"/>
                <a:gd name="T6" fmla="*/ 3 w 1631"/>
                <a:gd name="T7" fmla="*/ 247 h 584"/>
                <a:gd name="T8" fmla="*/ 2 w 1631"/>
                <a:gd name="T9" fmla="*/ 228 h 584"/>
                <a:gd name="T10" fmla="*/ 0 w 1631"/>
                <a:gd name="T11" fmla="*/ 209 h 584"/>
                <a:gd name="T12" fmla="*/ 0 w 1631"/>
                <a:gd name="T13" fmla="*/ 191 h 584"/>
                <a:gd name="T14" fmla="*/ 0 w 1631"/>
                <a:gd name="T15" fmla="*/ 173 h 584"/>
                <a:gd name="T16" fmla="*/ 0 w 1631"/>
                <a:gd name="T17" fmla="*/ 155 h 584"/>
                <a:gd name="T18" fmla="*/ 0 w 1631"/>
                <a:gd name="T19" fmla="*/ 137 h 584"/>
                <a:gd name="T20" fmla="*/ 2 w 1631"/>
                <a:gd name="T21" fmla="*/ 118 h 584"/>
                <a:gd name="T22" fmla="*/ 94 w 1631"/>
                <a:gd name="T23" fmla="*/ 73 h 584"/>
                <a:gd name="T24" fmla="*/ 102 w 1631"/>
                <a:gd name="T25" fmla="*/ 73 h 584"/>
                <a:gd name="T26" fmla="*/ 114 w 1631"/>
                <a:gd name="T27" fmla="*/ 68 h 584"/>
                <a:gd name="T28" fmla="*/ 120 w 1631"/>
                <a:gd name="T29" fmla="*/ 65 h 584"/>
                <a:gd name="T30" fmla="*/ 123 w 1631"/>
                <a:gd name="T31" fmla="*/ 64 h 584"/>
                <a:gd name="T32" fmla="*/ 132 w 1631"/>
                <a:gd name="T33" fmla="*/ 59 h 584"/>
                <a:gd name="T34" fmla="*/ 177 w 1631"/>
                <a:gd name="T35" fmla="*/ 41 h 584"/>
                <a:gd name="T36" fmla="*/ 179 w 1631"/>
                <a:gd name="T37" fmla="*/ 53 h 584"/>
                <a:gd name="T38" fmla="*/ 177 w 1631"/>
                <a:gd name="T39" fmla="*/ 65 h 584"/>
                <a:gd name="T40" fmla="*/ 179 w 1631"/>
                <a:gd name="T41" fmla="*/ 68 h 584"/>
                <a:gd name="T42" fmla="*/ 184 w 1631"/>
                <a:gd name="T43" fmla="*/ 52 h 584"/>
                <a:gd name="T44" fmla="*/ 179 w 1631"/>
                <a:gd name="T45" fmla="*/ 38 h 584"/>
                <a:gd name="T46" fmla="*/ 186 w 1631"/>
                <a:gd name="T47" fmla="*/ 38 h 584"/>
                <a:gd name="T48" fmla="*/ 265 w 1631"/>
                <a:gd name="T49" fmla="*/ 16 h 584"/>
                <a:gd name="T50" fmla="*/ 343 w 1631"/>
                <a:gd name="T51" fmla="*/ 4 h 584"/>
                <a:gd name="T52" fmla="*/ 421 w 1631"/>
                <a:gd name="T53" fmla="*/ 0 h 584"/>
                <a:gd name="T54" fmla="*/ 501 w 1631"/>
                <a:gd name="T55" fmla="*/ 4 h 584"/>
                <a:gd name="T56" fmla="*/ 579 w 1631"/>
                <a:gd name="T57" fmla="*/ 12 h 584"/>
                <a:gd name="T58" fmla="*/ 657 w 1631"/>
                <a:gd name="T59" fmla="*/ 25 h 584"/>
                <a:gd name="T60" fmla="*/ 736 w 1631"/>
                <a:gd name="T61" fmla="*/ 40 h 584"/>
                <a:gd name="T62" fmla="*/ 815 w 1631"/>
                <a:gd name="T63" fmla="*/ 57 h 584"/>
                <a:gd name="T64" fmla="*/ 814 w 1631"/>
                <a:gd name="T65" fmla="*/ 109 h 584"/>
                <a:gd name="T66" fmla="*/ 815 w 1631"/>
                <a:gd name="T67" fmla="*/ 148 h 584"/>
                <a:gd name="T68" fmla="*/ 813 w 1631"/>
                <a:gd name="T69" fmla="*/ 217 h 584"/>
                <a:gd name="T70" fmla="*/ 811 w 1631"/>
                <a:gd name="T71" fmla="*/ 225 h 584"/>
                <a:gd name="T72" fmla="*/ 757 w 1631"/>
                <a:gd name="T73" fmla="*/ 236 h 584"/>
                <a:gd name="T74" fmla="*/ 694 w 1631"/>
                <a:gd name="T75" fmla="*/ 248 h 584"/>
                <a:gd name="T76" fmla="*/ 667 w 1631"/>
                <a:gd name="T77" fmla="*/ 253 h 584"/>
                <a:gd name="T78" fmla="*/ 642 w 1631"/>
                <a:gd name="T79" fmla="*/ 259 h 584"/>
                <a:gd name="T80" fmla="*/ 616 w 1631"/>
                <a:gd name="T81" fmla="*/ 264 h 584"/>
                <a:gd name="T82" fmla="*/ 591 w 1631"/>
                <a:gd name="T83" fmla="*/ 269 h 584"/>
                <a:gd name="T84" fmla="*/ 564 w 1631"/>
                <a:gd name="T85" fmla="*/ 273 h 584"/>
                <a:gd name="T86" fmla="*/ 540 w 1631"/>
                <a:gd name="T87" fmla="*/ 278 h 584"/>
                <a:gd name="T88" fmla="*/ 513 w 1631"/>
                <a:gd name="T89" fmla="*/ 281 h 584"/>
                <a:gd name="T90" fmla="*/ 489 w 1631"/>
                <a:gd name="T91" fmla="*/ 286 h 584"/>
                <a:gd name="T92" fmla="*/ 203 w 1631"/>
                <a:gd name="T93" fmla="*/ 292 h 584"/>
                <a:gd name="T94" fmla="*/ 194 w 1631"/>
                <a:gd name="T95" fmla="*/ 292 h 5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31" h="584">
                  <a:moveTo>
                    <a:pt x="388" y="584"/>
                  </a:moveTo>
                  <a:lnTo>
                    <a:pt x="38" y="533"/>
                  </a:lnTo>
                  <a:lnTo>
                    <a:pt x="9" y="533"/>
                  </a:lnTo>
                  <a:lnTo>
                    <a:pt x="6" y="493"/>
                  </a:lnTo>
                  <a:lnTo>
                    <a:pt x="4" y="455"/>
                  </a:lnTo>
                  <a:lnTo>
                    <a:pt x="0" y="418"/>
                  </a:lnTo>
                  <a:lnTo>
                    <a:pt x="0" y="382"/>
                  </a:lnTo>
                  <a:lnTo>
                    <a:pt x="0" y="346"/>
                  </a:lnTo>
                  <a:lnTo>
                    <a:pt x="0" y="309"/>
                  </a:lnTo>
                  <a:lnTo>
                    <a:pt x="0" y="273"/>
                  </a:lnTo>
                  <a:lnTo>
                    <a:pt x="4" y="236"/>
                  </a:lnTo>
                  <a:lnTo>
                    <a:pt x="189" y="145"/>
                  </a:lnTo>
                  <a:lnTo>
                    <a:pt x="204" y="145"/>
                  </a:lnTo>
                  <a:lnTo>
                    <a:pt x="228" y="136"/>
                  </a:lnTo>
                  <a:lnTo>
                    <a:pt x="240" y="129"/>
                  </a:lnTo>
                  <a:lnTo>
                    <a:pt x="246" y="127"/>
                  </a:lnTo>
                  <a:lnTo>
                    <a:pt x="264" y="118"/>
                  </a:lnTo>
                  <a:lnTo>
                    <a:pt x="355" y="82"/>
                  </a:lnTo>
                  <a:lnTo>
                    <a:pt x="359" y="105"/>
                  </a:lnTo>
                  <a:lnTo>
                    <a:pt x="355" y="129"/>
                  </a:lnTo>
                  <a:lnTo>
                    <a:pt x="359" y="136"/>
                  </a:lnTo>
                  <a:lnTo>
                    <a:pt x="368" y="104"/>
                  </a:lnTo>
                  <a:lnTo>
                    <a:pt x="359" y="76"/>
                  </a:lnTo>
                  <a:lnTo>
                    <a:pt x="373" y="76"/>
                  </a:lnTo>
                  <a:lnTo>
                    <a:pt x="530" y="31"/>
                  </a:lnTo>
                  <a:lnTo>
                    <a:pt x="687" y="7"/>
                  </a:lnTo>
                  <a:lnTo>
                    <a:pt x="843" y="0"/>
                  </a:lnTo>
                  <a:lnTo>
                    <a:pt x="1002" y="7"/>
                  </a:lnTo>
                  <a:lnTo>
                    <a:pt x="1158" y="23"/>
                  </a:lnTo>
                  <a:lnTo>
                    <a:pt x="1315" y="49"/>
                  </a:lnTo>
                  <a:lnTo>
                    <a:pt x="1473" y="80"/>
                  </a:lnTo>
                  <a:lnTo>
                    <a:pt x="1631" y="114"/>
                  </a:lnTo>
                  <a:lnTo>
                    <a:pt x="1628" y="218"/>
                  </a:lnTo>
                  <a:lnTo>
                    <a:pt x="1631" y="296"/>
                  </a:lnTo>
                  <a:lnTo>
                    <a:pt x="1626" y="433"/>
                  </a:lnTo>
                  <a:lnTo>
                    <a:pt x="1622" y="449"/>
                  </a:lnTo>
                  <a:lnTo>
                    <a:pt x="1515" y="471"/>
                  </a:lnTo>
                  <a:lnTo>
                    <a:pt x="1388" y="495"/>
                  </a:lnTo>
                  <a:lnTo>
                    <a:pt x="1335" y="506"/>
                  </a:lnTo>
                  <a:lnTo>
                    <a:pt x="1284" y="518"/>
                  </a:lnTo>
                  <a:lnTo>
                    <a:pt x="1233" y="528"/>
                  </a:lnTo>
                  <a:lnTo>
                    <a:pt x="1182" y="538"/>
                  </a:lnTo>
                  <a:lnTo>
                    <a:pt x="1129" y="546"/>
                  </a:lnTo>
                  <a:lnTo>
                    <a:pt x="1080" y="555"/>
                  </a:lnTo>
                  <a:lnTo>
                    <a:pt x="1027" y="562"/>
                  </a:lnTo>
                  <a:lnTo>
                    <a:pt x="978" y="571"/>
                  </a:lnTo>
                  <a:lnTo>
                    <a:pt x="406" y="584"/>
                  </a:lnTo>
                  <a:lnTo>
                    <a:pt x="388" y="584"/>
                  </a:lnTo>
                  <a:close/>
                </a:path>
              </a:pathLst>
            </a:custGeom>
            <a:solidFill>
              <a:srgbClr val="FFFF99"/>
            </a:solidFill>
            <a:ln w="9525">
              <a:solidFill>
                <a:schemeClr val="tx1"/>
              </a:solidFill>
              <a:round/>
              <a:headEnd/>
              <a:tailEnd/>
            </a:ln>
          </p:spPr>
          <p:txBody>
            <a:bodyPr/>
            <a:lstStyle/>
            <a:p>
              <a:endParaRPr lang="en-US"/>
            </a:p>
          </p:txBody>
        </p:sp>
        <p:sp>
          <p:nvSpPr>
            <p:cNvPr id="39967" name="Freeform 31">
              <a:extLst>
                <a:ext uri="{FF2B5EF4-FFF2-40B4-BE49-F238E27FC236}">
                  <a16:creationId xmlns:a16="http://schemas.microsoft.com/office/drawing/2014/main" id="{6BD08164-D0C7-4BD1-AFEB-4BBF9058776A}"/>
                </a:ext>
              </a:extLst>
            </p:cNvPr>
            <p:cNvSpPr>
              <a:spLocks/>
            </p:cNvSpPr>
            <p:nvPr/>
          </p:nvSpPr>
          <p:spPr bwMode="auto">
            <a:xfrm>
              <a:off x="2533" y="2689"/>
              <a:ext cx="12" cy="172"/>
            </a:xfrm>
            <a:custGeom>
              <a:avLst/>
              <a:gdLst>
                <a:gd name="T0" fmla="*/ 5 w 23"/>
                <a:gd name="T1" fmla="*/ 171 h 344"/>
                <a:gd name="T2" fmla="*/ 2 w 23"/>
                <a:gd name="T3" fmla="*/ 166 h 344"/>
                <a:gd name="T4" fmla="*/ 5 w 23"/>
                <a:gd name="T5" fmla="*/ 150 h 344"/>
                <a:gd name="T6" fmla="*/ 2 w 23"/>
                <a:gd name="T7" fmla="*/ 144 h 344"/>
                <a:gd name="T8" fmla="*/ 3 w 23"/>
                <a:gd name="T9" fmla="*/ 116 h 344"/>
                <a:gd name="T10" fmla="*/ 2 w 23"/>
                <a:gd name="T11" fmla="*/ 76 h 344"/>
                <a:gd name="T12" fmla="*/ 2 w 23"/>
                <a:gd name="T13" fmla="*/ 69 h 344"/>
                <a:gd name="T14" fmla="*/ 2 w 23"/>
                <a:gd name="T15" fmla="*/ 61 h 344"/>
                <a:gd name="T16" fmla="*/ 2 w 23"/>
                <a:gd name="T17" fmla="*/ 52 h 344"/>
                <a:gd name="T18" fmla="*/ 0 w 23"/>
                <a:gd name="T19" fmla="*/ 41 h 344"/>
                <a:gd name="T20" fmla="*/ 5 w 23"/>
                <a:gd name="T21" fmla="*/ 0 h 344"/>
                <a:gd name="T22" fmla="*/ 9 w 23"/>
                <a:gd name="T23" fmla="*/ 0 h 344"/>
                <a:gd name="T24" fmla="*/ 9 w 23"/>
                <a:gd name="T25" fmla="*/ 41 h 344"/>
                <a:gd name="T26" fmla="*/ 12 w 23"/>
                <a:gd name="T27" fmla="*/ 172 h 344"/>
                <a:gd name="T28" fmla="*/ 5 w 23"/>
                <a:gd name="T29" fmla="*/ 171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44">
                  <a:moveTo>
                    <a:pt x="9" y="341"/>
                  </a:moveTo>
                  <a:lnTo>
                    <a:pt x="3" y="331"/>
                  </a:lnTo>
                  <a:lnTo>
                    <a:pt x="9" y="299"/>
                  </a:lnTo>
                  <a:lnTo>
                    <a:pt x="3" y="288"/>
                  </a:lnTo>
                  <a:lnTo>
                    <a:pt x="5" y="231"/>
                  </a:lnTo>
                  <a:lnTo>
                    <a:pt x="3" y="151"/>
                  </a:lnTo>
                  <a:lnTo>
                    <a:pt x="3" y="137"/>
                  </a:lnTo>
                  <a:lnTo>
                    <a:pt x="3" y="122"/>
                  </a:lnTo>
                  <a:lnTo>
                    <a:pt x="3" y="104"/>
                  </a:lnTo>
                  <a:lnTo>
                    <a:pt x="0" y="82"/>
                  </a:lnTo>
                  <a:lnTo>
                    <a:pt x="9" y="0"/>
                  </a:lnTo>
                  <a:lnTo>
                    <a:pt x="18" y="0"/>
                  </a:lnTo>
                  <a:lnTo>
                    <a:pt x="18" y="82"/>
                  </a:lnTo>
                  <a:lnTo>
                    <a:pt x="23" y="344"/>
                  </a:lnTo>
                  <a:lnTo>
                    <a:pt x="9"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8" name="Freeform 32">
              <a:extLst>
                <a:ext uri="{FF2B5EF4-FFF2-40B4-BE49-F238E27FC236}">
                  <a16:creationId xmlns:a16="http://schemas.microsoft.com/office/drawing/2014/main" id="{DDE859ED-0D0E-40C2-906B-1B7B866D96B7}"/>
                </a:ext>
              </a:extLst>
            </p:cNvPr>
            <p:cNvSpPr>
              <a:spLocks/>
            </p:cNvSpPr>
            <p:nvPr/>
          </p:nvSpPr>
          <p:spPr bwMode="auto">
            <a:xfrm>
              <a:off x="2819" y="2805"/>
              <a:ext cx="11" cy="44"/>
            </a:xfrm>
            <a:custGeom>
              <a:avLst/>
              <a:gdLst>
                <a:gd name="T0" fmla="*/ 4 w 22"/>
                <a:gd name="T1" fmla="*/ 44 h 90"/>
                <a:gd name="T2" fmla="*/ 2 w 22"/>
                <a:gd name="T3" fmla="*/ 42 h 90"/>
                <a:gd name="T4" fmla="*/ 0 w 22"/>
                <a:gd name="T5" fmla="*/ 5 h 90"/>
                <a:gd name="T6" fmla="*/ 10 w 22"/>
                <a:gd name="T7" fmla="*/ 0 h 90"/>
                <a:gd name="T8" fmla="*/ 11 w 22"/>
                <a:gd name="T9" fmla="*/ 15 h 90"/>
                <a:gd name="T10" fmla="*/ 11 w 22"/>
                <a:gd name="T11" fmla="*/ 22 h 90"/>
                <a:gd name="T12" fmla="*/ 11 w 22"/>
                <a:gd name="T13" fmla="*/ 39 h 90"/>
                <a:gd name="T14" fmla="*/ 4 w 22"/>
                <a:gd name="T15" fmla="*/ 44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90">
                  <a:moveTo>
                    <a:pt x="8" y="90"/>
                  </a:moveTo>
                  <a:lnTo>
                    <a:pt x="4" y="86"/>
                  </a:lnTo>
                  <a:lnTo>
                    <a:pt x="0" y="10"/>
                  </a:lnTo>
                  <a:lnTo>
                    <a:pt x="19" y="0"/>
                  </a:lnTo>
                  <a:lnTo>
                    <a:pt x="22" y="30"/>
                  </a:lnTo>
                  <a:lnTo>
                    <a:pt x="22" y="44"/>
                  </a:lnTo>
                  <a:lnTo>
                    <a:pt x="22" y="80"/>
                  </a:lnTo>
                  <a:lnTo>
                    <a:pt x="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9" name="Freeform 33">
              <a:extLst>
                <a:ext uri="{FF2B5EF4-FFF2-40B4-BE49-F238E27FC236}">
                  <a16:creationId xmlns:a16="http://schemas.microsoft.com/office/drawing/2014/main" id="{AB064BAF-57FD-4196-AE4F-80CAAFE7865F}"/>
                </a:ext>
              </a:extLst>
            </p:cNvPr>
            <p:cNvSpPr>
              <a:spLocks/>
            </p:cNvSpPr>
            <p:nvPr/>
          </p:nvSpPr>
          <p:spPr bwMode="auto">
            <a:xfrm>
              <a:off x="3862" y="2562"/>
              <a:ext cx="197" cy="356"/>
            </a:xfrm>
            <a:custGeom>
              <a:avLst/>
              <a:gdLst>
                <a:gd name="T0" fmla="*/ 133 w 393"/>
                <a:gd name="T1" fmla="*/ 349 h 714"/>
                <a:gd name="T2" fmla="*/ 124 w 393"/>
                <a:gd name="T3" fmla="*/ 337 h 714"/>
                <a:gd name="T4" fmla="*/ 115 w 393"/>
                <a:gd name="T5" fmla="*/ 307 h 714"/>
                <a:gd name="T6" fmla="*/ 107 w 393"/>
                <a:gd name="T7" fmla="*/ 278 h 714"/>
                <a:gd name="T8" fmla="*/ 100 w 393"/>
                <a:gd name="T9" fmla="*/ 249 h 714"/>
                <a:gd name="T10" fmla="*/ 98 w 393"/>
                <a:gd name="T11" fmla="*/ 220 h 714"/>
                <a:gd name="T12" fmla="*/ 98 w 393"/>
                <a:gd name="T13" fmla="*/ 276 h 714"/>
                <a:gd name="T14" fmla="*/ 84 w 393"/>
                <a:gd name="T15" fmla="*/ 259 h 714"/>
                <a:gd name="T16" fmla="*/ 55 w 393"/>
                <a:gd name="T17" fmla="*/ 154 h 714"/>
                <a:gd name="T18" fmla="*/ 43 w 393"/>
                <a:gd name="T19" fmla="*/ 144 h 714"/>
                <a:gd name="T20" fmla="*/ 24 w 393"/>
                <a:gd name="T21" fmla="*/ 97 h 714"/>
                <a:gd name="T22" fmla="*/ 19 w 393"/>
                <a:gd name="T23" fmla="*/ 80 h 714"/>
                <a:gd name="T24" fmla="*/ 13 w 393"/>
                <a:gd name="T25" fmla="*/ 68 h 714"/>
                <a:gd name="T26" fmla="*/ 0 w 393"/>
                <a:gd name="T27" fmla="*/ 0 h 714"/>
                <a:gd name="T28" fmla="*/ 69 w 393"/>
                <a:gd name="T29" fmla="*/ 100 h 714"/>
                <a:gd name="T30" fmla="*/ 72 w 393"/>
                <a:gd name="T31" fmla="*/ 106 h 714"/>
                <a:gd name="T32" fmla="*/ 88 w 393"/>
                <a:gd name="T33" fmla="*/ 34 h 714"/>
                <a:gd name="T34" fmla="*/ 93 w 393"/>
                <a:gd name="T35" fmla="*/ 68 h 714"/>
                <a:gd name="T36" fmla="*/ 114 w 393"/>
                <a:gd name="T37" fmla="*/ 193 h 714"/>
                <a:gd name="T38" fmla="*/ 124 w 393"/>
                <a:gd name="T39" fmla="*/ 232 h 714"/>
                <a:gd name="T40" fmla="*/ 136 w 393"/>
                <a:gd name="T41" fmla="*/ 254 h 714"/>
                <a:gd name="T42" fmla="*/ 166 w 393"/>
                <a:gd name="T43" fmla="*/ 259 h 714"/>
                <a:gd name="T44" fmla="*/ 172 w 393"/>
                <a:gd name="T45" fmla="*/ 234 h 714"/>
                <a:gd name="T46" fmla="*/ 177 w 393"/>
                <a:gd name="T47" fmla="*/ 211 h 714"/>
                <a:gd name="T48" fmla="*/ 179 w 393"/>
                <a:gd name="T49" fmla="*/ 187 h 714"/>
                <a:gd name="T50" fmla="*/ 180 w 393"/>
                <a:gd name="T51" fmla="*/ 166 h 714"/>
                <a:gd name="T52" fmla="*/ 180 w 393"/>
                <a:gd name="T53" fmla="*/ 139 h 714"/>
                <a:gd name="T54" fmla="*/ 180 w 393"/>
                <a:gd name="T55" fmla="*/ 116 h 714"/>
                <a:gd name="T56" fmla="*/ 194 w 393"/>
                <a:gd name="T57" fmla="*/ 111 h 714"/>
                <a:gd name="T58" fmla="*/ 197 w 393"/>
                <a:gd name="T59" fmla="*/ 158 h 714"/>
                <a:gd name="T60" fmla="*/ 194 w 393"/>
                <a:gd name="T61" fmla="*/ 186 h 714"/>
                <a:gd name="T62" fmla="*/ 188 w 393"/>
                <a:gd name="T63" fmla="*/ 299 h 714"/>
                <a:gd name="T64" fmla="*/ 178 w 393"/>
                <a:gd name="T65" fmla="*/ 339 h 714"/>
                <a:gd name="T66" fmla="*/ 142 w 393"/>
                <a:gd name="T67" fmla="*/ 35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3" h="714">
                  <a:moveTo>
                    <a:pt x="284" y="714"/>
                  </a:moveTo>
                  <a:lnTo>
                    <a:pt x="266" y="699"/>
                  </a:lnTo>
                  <a:lnTo>
                    <a:pt x="257" y="688"/>
                  </a:lnTo>
                  <a:lnTo>
                    <a:pt x="248" y="676"/>
                  </a:lnTo>
                  <a:lnTo>
                    <a:pt x="237" y="645"/>
                  </a:lnTo>
                  <a:lnTo>
                    <a:pt x="229" y="616"/>
                  </a:lnTo>
                  <a:lnTo>
                    <a:pt x="220" y="586"/>
                  </a:lnTo>
                  <a:lnTo>
                    <a:pt x="213" y="557"/>
                  </a:lnTo>
                  <a:lnTo>
                    <a:pt x="206" y="526"/>
                  </a:lnTo>
                  <a:lnTo>
                    <a:pt x="200" y="499"/>
                  </a:lnTo>
                  <a:lnTo>
                    <a:pt x="195" y="468"/>
                  </a:lnTo>
                  <a:lnTo>
                    <a:pt x="195" y="441"/>
                  </a:lnTo>
                  <a:lnTo>
                    <a:pt x="184" y="439"/>
                  </a:lnTo>
                  <a:lnTo>
                    <a:pt x="195" y="554"/>
                  </a:lnTo>
                  <a:lnTo>
                    <a:pt x="180" y="554"/>
                  </a:lnTo>
                  <a:lnTo>
                    <a:pt x="167" y="519"/>
                  </a:lnTo>
                  <a:lnTo>
                    <a:pt x="118" y="312"/>
                  </a:lnTo>
                  <a:lnTo>
                    <a:pt x="109" y="308"/>
                  </a:lnTo>
                  <a:lnTo>
                    <a:pt x="109" y="326"/>
                  </a:lnTo>
                  <a:lnTo>
                    <a:pt x="86" y="288"/>
                  </a:lnTo>
                  <a:lnTo>
                    <a:pt x="62" y="233"/>
                  </a:lnTo>
                  <a:lnTo>
                    <a:pt x="47" y="195"/>
                  </a:lnTo>
                  <a:lnTo>
                    <a:pt x="44" y="177"/>
                  </a:lnTo>
                  <a:lnTo>
                    <a:pt x="38" y="161"/>
                  </a:lnTo>
                  <a:lnTo>
                    <a:pt x="33" y="144"/>
                  </a:lnTo>
                  <a:lnTo>
                    <a:pt x="25" y="137"/>
                  </a:lnTo>
                  <a:lnTo>
                    <a:pt x="16" y="110"/>
                  </a:lnTo>
                  <a:lnTo>
                    <a:pt x="0" y="0"/>
                  </a:lnTo>
                  <a:lnTo>
                    <a:pt x="137" y="57"/>
                  </a:lnTo>
                  <a:lnTo>
                    <a:pt x="137" y="201"/>
                  </a:lnTo>
                  <a:lnTo>
                    <a:pt x="138" y="213"/>
                  </a:lnTo>
                  <a:lnTo>
                    <a:pt x="144" y="213"/>
                  </a:lnTo>
                  <a:lnTo>
                    <a:pt x="151" y="68"/>
                  </a:lnTo>
                  <a:lnTo>
                    <a:pt x="175" y="68"/>
                  </a:lnTo>
                  <a:lnTo>
                    <a:pt x="180" y="121"/>
                  </a:lnTo>
                  <a:lnTo>
                    <a:pt x="186" y="137"/>
                  </a:lnTo>
                  <a:lnTo>
                    <a:pt x="198" y="153"/>
                  </a:lnTo>
                  <a:lnTo>
                    <a:pt x="228" y="388"/>
                  </a:lnTo>
                  <a:lnTo>
                    <a:pt x="242" y="448"/>
                  </a:lnTo>
                  <a:lnTo>
                    <a:pt x="248" y="465"/>
                  </a:lnTo>
                  <a:lnTo>
                    <a:pt x="260" y="492"/>
                  </a:lnTo>
                  <a:lnTo>
                    <a:pt x="271" y="510"/>
                  </a:lnTo>
                  <a:lnTo>
                    <a:pt x="284" y="521"/>
                  </a:lnTo>
                  <a:lnTo>
                    <a:pt x="331" y="519"/>
                  </a:lnTo>
                  <a:lnTo>
                    <a:pt x="339" y="494"/>
                  </a:lnTo>
                  <a:lnTo>
                    <a:pt x="344" y="470"/>
                  </a:lnTo>
                  <a:lnTo>
                    <a:pt x="348" y="445"/>
                  </a:lnTo>
                  <a:lnTo>
                    <a:pt x="353" y="423"/>
                  </a:lnTo>
                  <a:lnTo>
                    <a:pt x="355" y="399"/>
                  </a:lnTo>
                  <a:lnTo>
                    <a:pt x="357" y="375"/>
                  </a:lnTo>
                  <a:lnTo>
                    <a:pt x="357" y="354"/>
                  </a:lnTo>
                  <a:lnTo>
                    <a:pt x="360" y="332"/>
                  </a:lnTo>
                  <a:lnTo>
                    <a:pt x="355" y="297"/>
                  </a:lnTo>
                  <a:lnTo>
                    <a:pt x="359" y="279"/>
                  </a:lnTo>
                  <a:lnTo>
                    <a:pt x="355" y="264"/>
                  </a:lnTo>
                  <a:lnTo>
                    <a:pt x="359" y="233"/>
                  </a:lnTo>
                  <a:lnTo>
                    <a:pt x="355" y="217"/>
                  </a:lnTo>
                  <a:lnTo>
                    <a:pt x="388" y="223"/>
                  </a:lnTo>
                  <a:lnTo>
                    <a:pt x="391" y="304"/>
                  </a:lnTo>
                  <a:lnTo>
                    <a:pt x="393" y="317"/>
                  </a:lnTo>
                  <a:lnTo>
                    <a:pt x="391" y="326"/>
                  </a:lnTo>
                  <a:lnTo>
                    <a:pt x="388" y="374"/>
                  </a:lnTo>
                  <a:lnTo>
                    <a:pt x="388" y="445"/>
                  </a:lnTo>
                  <a:lnTo>
                    <a:pt x="375" y="599"/>
                  </a:lnTo>
                  <a:lnTo>
                    <a:pt x="379" y="605"/>
                  </a:lnTo>
                  <a:lnTo>
                    <a:pt x="355" y="679"/>
                  </a:lnTo>
                  <a:lnTo>
                    <a:pt x="322" y="712"/>
                  </a:lnTo>
                  <a:lnTo>
                    <a:pt x="284" y="7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0" name="Freeform 34">
              <a:extLst>
                <a:ext uri="{FF2B5EF4-FFF2-40B4-BE49-F238E27FC236}">
                  <a16:creationId xmlns:a16="http://schemas.microsoft.com/office/drawing/2014/main" id="{DAB18307-0D81-4FD6-A78F-403CC741ACD7}"/>
                </a:ext>
              </a:extLst>
            </p:cNvPr>
            <p:cNvSpPr>
              <a:spLocks/>
            </p:cNvSpPr>
            <p:nvPr/>
          </p:nvSpPr>
          <p:spPr bwMode="auto">
            <a:xfrm>
              <a:off x="2812" y="2585"/>
              <a:ext cx="18" cy="192"/>
            </a:xfrm>
            <a:custGeom>
              <a:avLst/>
              <a:gdLst>
                <a:gd name="T0" fmla="*/ 11 w 36"/>
                <a:gd name="T1" fmla="*/ 192 h 384"/>
                <a:gd name="T2" fmla="*/ 5 w 36"/>
                <a:gd name="T3" fmla="*/ 95 h 384"/>
                <a:gd name="T4" fmla="*/ 5 w 36"/>
                <a:gd name="T5" fmla="*/ 45 h 384"/>
                <a:gd name="T6" fmla="*/ 0 w 36"/>
                <a:gd name="T7" fmla="*/ 6 h 384"/>
                <a:gd name="T8" fmla="*/ 2 w 36"/>
                <a:gd name="T9" fmla="*/ 0 h 384"/>
                <a:gd name="T10" fmla="*/ 9 w 36"/>
                <a:gd name="T11" fmla="*/ 3 h 384"/>
                <a:gd name="T12" fmla="*/ 11 w 36"/>
                <a:gd name="T13" fmla="*/ 15 h 384"/>
                <a:gd name="T14" fmla="*/ 11 w 36"/>
                <a:gd name="T15" fmla="*/ 25 h 384"/>
                <a:gd name="T16" fmla="*/ 12 w 36"/>
                <a:gd name="T17" fmla="*/ 48 h 384"/>
                <a:gd name="T18" fmla="*/ 18 w 36"/>
                <a:gd name="T19" fmla="*/ 125 h 384"/>
                <a:gd name="T20" fmla="*/ 17 w 36"/>
                <a:gd name="T21" fmla="*/ 137 h 384"/>
                <a:gd name="T22" fmla="*/ 17 w 36"/>
                <a:gd name="T23" fmla="*/ 152 h 384"/>
                <a:gd name="T24" fmla="*/ 18 w 36"/>
                <a:gd name="T25" fmla="*/ 189 h 384"/>
                <a:gd name="T26" fmla="*/ 11 w 36"/>
                <a:gd name="T27" fmla="*/ 192 h 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384">
                  <a:moveTo>
                    <a:pt x="22" y="384"/>
                  </a:moveTo>
                  <a:lnTo>
                    <a:pt x="9" y="189"/>
                  </a:lnTo>
                  <a:lnTo>
                    <a:pt x="9" y="89"/>
                  </a:lnTo>
                  <a:lnTo>
                    <a:pt x="0" y="11"/>
                  </a:lnTo>
                  <a:lnTo>
                    <a:pt x="3" y="0"/>
                  </a:lnTo>
                  <a:lnTo>
                    <a:pt x="18" y="5"/>
                  </a:lnTo>
                  <a:lnTo>
                    <a:pt x="22" y="29"/>
                  </a:lnTo>
                  <a:lnTo>
                    <a:pt x="22" y="49"/>
                  </a:lnTo>
                  <a:lnTo>
                    <a:pt x="23" y="96"/>
                  </a:lnTo>
                  <a:lnTo>
                    <a:pt x="36" y="249"/>
                  </a:lnTo>
                  <a:lnTo>
                    <a:pt x="33" y="273"/>
                  </a:lnTo>
                  <a:lnTo>
                    <a:pt x="33" y="304"/>
                  </a:lnTo>
                  <a:lnTo>
                    <a:pt x="36" y="377"/>
                  </a:lnTo>
                  <a:lnTo>
                    <a:pt x="22"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1" name="Freeform 35">
              <a:extLst>
                <a:ext uri="{FF2B5EF4-FFF2-40B4-BE49-F238E27FC236}">
                  <a16:creationId xmlns:a16="http://schemas.microsoft.com/office/drawing/2014/main" id="{945FBCE1-82DB-4FA6-8D97-A91B06578886}"/>
                </a:ext>
              </a:extLst>
            </p:cNvPr>
            <p:cNvSpPr>
              <a:spLocks/>
            </p:cNvSpPr>
            <p:nvPr/>
          </p:nvSpPr>
          <p:spPr bwMode="auto">
            <a:xfrm>
              <a:off x="2064" y="2729"/>
              <a:ext cx="4" cy="7"/>
            </a:xfrm>
            <a:custGeom>
              <a:avLst/>
              <a:gdLst>
                <a:gd name="T0" fmla="*/ 0 w 9"/>
                <a:gd name="T1" fmla="*/ 5 h 15"/>
                <a:gd name="T2" fmla="*/ 0 w 9"/>
                <a:gd name="T3" fmla="*/ 0 h 15"/>
                <a:gd name="T4" fmla="*/ 4 w 9"/>
                <a:gd name="T5" fmla="*/ 7 h 15"/>
                <a:gd name="T6" fmla="*/ 0 w 9"/>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0" y="11"/>
                  </a:moveTo>
                  <a:lnTo>
                    <a:pt x="0" y="0"/>
                  </a:lnTo>
                  <a:lnTo>
                    <a:pt x="9" y="15"/>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2" name="Freeform 36">
              <a:extLst>
                <a:ext uri="{FF2B5EF4-FFF2-40B4-BE49-F238E27FC236}">
                  <a16:creationId xmlns:a16="http://schemas.microsoft.com/office/drawing/2014/main" id="{1F2E62D2-FF42-4D15-8129-4DFB35E9B399}"/>
                </a:ext>
              </a:extLst>
            </p:cNvPr>
            <p:cNvSpPr>
              <a:spLocks/>
            </p:cNvSpPr>
            <p:nvPr/>
          </p:nvSpPr>
          <p:spPr bwMode="auto">
            <a:xfrm>
              <a:off x="2064" y="2598"/>
              <a:ext cx="29" cy="125"/>
            </a:xfrm>
            <a:custGeom>
              <a:avLst/>
              <a:gdLst>
                <a:gd name="T0" fmla="*/ 0 w 56"/>
                <a:gd name="T1" fmla="*/ 125 h 250"/>
                <a:gd name="T2" fmla="*/ 0 w 56"/>
                <a:gd name="T3" fmla="*/ 110 h 250"/>
                <a:gd name="T4" fmla="*/ 1 w 56"/>
                <a:gd name="T5" fmla="*/ 96 h 250"/>
                <a:gd name="T6" fmla="*/ 3 w 56"/>
                <a:gd name="T7" fmla="*/ 80 h 250"/>
                <a:gd name="T8" fmla="*/ 6 w 56"/>
                <a:gd name="T9" fmla="*/ 67 h 250"/>
                <a:gd name="T10" fmla="*/ 8 w 56"/>
                <a:gd name="T11" fmla="*/ 51 h 250"/>
                <a:gd name="T12" fmla="*/ 12 w 56"/>
                <a:gd name="T13" fmla="*/ 38 h 250"/>
                <a:gd name="T14" fmla="*/ 16 w 56"/>
                <a:gd name="T15" fmla="*/ 22 h 250"/>
                <a:gd name="T16" fmla="*/ 22 w 56"/>
                <a:gd name="T17" fmla="*/ 9 h 250"/>
                <a:gd name="T18" fmla="*/ 29 w 56"/>
                <a:gd name="T19" fmla="*/ 0 h 250"/>
                <a:gd name="T20" fmla="*/ 24 w 56"/>
                <a:gd name="T21" fmla="*/ 13 h 250"/>
                <a:gd name="T22" fmla="*/ 21 w 56"/>
                <a:gd name="T23" fmla="*/ 27 h 250"/>
                <a:gd name="T24" fmla="*/ 17 w 56"/>
                <a:gd name="T25" fmla="*/ 40 h 250"/>
                <a:gd name="T26" fmla="*/ 14 w 56"/>
                <a:gd name="T27" fmla="*/ 54 h 250"/>
                <a:gd name="T28" fmla="*/ 11 w 56"/>
                <a:gd name="T29" fmla="*/ 67 h 250"/>
                <a:gd name="T30" fmla="*/ 8 w 56"/>
                <a:gd name="T31" fmla="*/ 80 h 250"/>
                <a:gd name="T32" fmla="*/ 6 w 56"/>
                <a:gd name="T33" fmla="*/ 94 h 250"/>
                <a:gd name="T34" fmla="*/ 5 w 56"/>
                <a:gd name="T35" fmla="*/ 108 h 250"/>
                <a:gd name="T36" fmla="*/ 4 w 56"/>
                <a:gd name="T37" fmla="*/ 125 h 250"/>
                <a:gd name="T38" fmla="*/ 0 w 56"/>
                <a:gd name="T39" fmla="*/ 125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250">
                  <a:moveTo>
                    <a:pt x="0" y="250"/>
                  </a:moveTo>
                  <a:lnTo>
                    <a:pt x="0" y="219"/>
                  </a:lnTo>
                  <a:lnTo>
                    <a:pt x="2" y="191"/>
                  </a:lnTo>
                  <a:lnTo>
                    <a:pt x="5" y="160"/>
                  </a:lnTo>
                  <a:lnTo>
                    <a:pt x="11" y="133"/>
                  </a:lnTo>
                  <a:lnTo>
                    <a:pt x="16" y="102"/>
                  </a:lnTo>
                  <a:lnTo>
                    <a:pt x="24" y="75"/>
                  </a:lnTo>
                  <a:lnTo>
                    <a:pt x="31" y="44"/>
                  </a:lnTo>
                  <a:lnTo>
                    <a:pt x="42" y="17"/>
                  </a:lnTo>
                  <a:lnTo>
                    <a:pt x="56" y="0"/>
                  </a:lnTo>
                  <a:lnTo>
                    <a:pt x="47" y="26"/>
                  </a:lnTo>
                  <a:lnTo>
                    <a:pt x="40" y="53"/>
                  </a:lnTo>
                  <a:lnTo>
                    <a:pt x="33" y="80"/>
                  </a:lnTo>
                  <a:lnTo>
                    <a:pt x="27" y="108"/>
                  </a:lnTo>
                  <a:lnTo>
                    <a:pt x="22" y="133"/>
                  </a:lnTo>
                  <a:lnTo>
                    <a:pt x="16" y="160"/>
                  </a:lnTo>
                  <a:lnTo>
                    <a:pt x="11" y="188"/>
                  </a:lnTo>
                  <a:lnTo>
                    <a:pt x="9" y="215"/>
                  </a:lnTo>
                  <a:lnTo>
                    <a:pt x="7" y="250"/>
                  </a:lnTo>
                  <a:lnTo>
                    <a:pt x="0"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3" name="Freeform 37">
              <a:extLst>
                <a:ext uri="{FF2B5EF4-FFF2-40B4-BE49-F238E27FC236}">
                  <a16:creationId xmlns:a16="http://schemas.microsoft.com/office/drawing/2014/main" id="{45848AF0-F783-4E82-B959-BE196D62928B}"/>
                </a:ext>
              </a:extLst>
            </p:cNvPr>
            <p:cNvSpPr>
              <a:spLocks/>
            </p:cNvSpPr>
            <p:nvPr/>
          </p:nvSpPr>
          <p:spPr bwMode="auto">
            <a:xfrm>
              <a:off x="3978" y="2666"/>
              <a:ext cx="57" cy="151"/>
            </a:xfrm>
            <a:custGeom>
              <a:avLst/>
              <a:gdLst>
                <a:gd name="T0" fmla="*/ 36 w 113"/>
                <a:gd name="T1" fmla="*/ 151 h 300"/>
                <a:gd name="T2" fmla="*/ 27 w 113"/>
                <a:gd name="T3" fmla="*/ 144 h 300"/>
                <a:gd name="T4" fmla="*/ 20 w 113"/>
                <a:gd name="T5" fmla="*/ 131 h 300"/>
                <a:gd name="T6" fmla="*/ 17 w 113"/>
                <a:gd name="T7" fmla="*/ 119 h 300"/>
                <a:gd name="T8" fmla="*/ 13 w 113"/>
                <a:gd name="T9" fmla="*/ 108 h 300"/>
                <a:gd name="T10" fmla="*/ 10 w 113"/>
                <a:gd name="T11" fmla="*/ 97 h 300"/>
                <a:gd name="T12" fmla="*/ 8 w 113"/>
                <a:gd name="T13" fmla="*/ 85 h 300"/>
                <a:gd name="T14" fmla="*/ 5 w 113"/>
                <a:gd name="T15" fmla="*/ 74 h 300"/>
                <a:gd name="T16" fmla="*/ 2 w 113"/>
                <a:gd name="T17" fmla="*/ 62 h 300"/>
                <a:gd name="T18" fmla="*/ 0 w 113"/>
                <a:gd name="T19" fmla="*/ 51 h 300"/>
                <a:gd name="T20" fmla="*/ 1 w 113"/>
                <a:gd name="T21" fmla="*/ 39 h 300"/>
                <a:gd name="T22" fmla="*/ 32 w 113"/>
                <a:gd name="T23" fmla="*/ 9 h 300"/>
                <a:gd name="T24" fmla="*/ 40 w 113"/>
                <a:gd name="T25" fmla="*/ 2 h 300"/>
                <a:gd name="T26" fmla="*/ 55 w 113"/>
                <a:gd name="T27" fmla="*/ 0 h 300"/>
                <a:gd name="T28" fmla="*/ 55 w 113"/>
                <a:gd name="T29" fmla="*/ 5 h 300"/>
                <a:gd name="T30" fmla="*/ 55 w 113"/>
                <a:gd name="T31" fmla="*/ 16 h 300"/>
                <a:gd name="T32" fmla="*/ 57 w 113"/>
                <a:gd name="T33" fmla="*/ 26 h 300"/>
                <a:gd name="T34" fmla="*/ 55 w 113"/>
                <a:gd name="T35" fmla="*/ 88 h 300"/>
                <a:gd name="T36" fmla="*/ 53 w 113"/>
                <a:gd name="T37" fmla="*/ 95 h 300"/>
                <a:gd name="T38" fmla="*/ 53 w 113"/>
                <a:gd name="T39" fmla="*/ 103 h 300"/>
                <a:gd name="T40" fmla="*/ 52 w 113"/>
                <a:gd name="T41" fmla="*/ 111 h 300"/>
                <a:gd name="T42" fmla="*/ 52 w 113"/>
                <a:gd name="T43" fmla="*/ 119 h 300"/>
                <a:gd name="T44" fmla="*/ 50 w 113"/>
                <a:gd name="T45" fmla="*/ 126 h 300"/>
                <a:gd name="T46" fmla="*/ 49 w 113"/>
                <a:gd name="T47" fmla="*/ 133 h 300"/>
                <a:gd name="T48" fmla="*/ 45 w 113"/>
                <a:gd name="T49" fmla="*/ 142 h 300"/>
                <a:gd name="T50" fmla="*/ 40 w 113"/>
                <a:gd name="T51" fmla="*/ 151 h 300"/>
                <a:gd name="T52" fmla="*/ 36 w 113"/>
                <a:gd name="T53" fmla="*/ 151 h 3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300">
                  <a:moveTo>
                    <a:pt x="71" y="300"/>
                  </a:moveTo>
                  <a:lnTo>
                    <a:pt x="53" y="286"/>
                  </a:lnTo>
                  <a:lnTo>
                    <a:pt x="40" y="260"/>
                  </a:lnTo>
                  <a:lnTo>
                    <a:pt x="33" y="236"/>
                  </a:lnTo>
                  <a:lnTo>
                    <a:pt x="26" y="215"/>
                  </a:lnTo>
                  <a:lnTo>
                    <a:pt x="20" y="193"/>
                  </a:lnTo>
                  <a:lnTo>
                    <a:pt x="15" y="169"/>
                  </a:lnTo>
                  <a:lnTo>
                    <a:pt x="9" y="147"/>
                  </a:lnTo>
                  <a:lnTo>
                    <a:pt x="4" y="124"/>
                  </a:lnTo>
                  <a:lnTo>
                    <a:pt x="0" y="102"/>
                  </a:lnTo>
                  <a:lnTo>
                    <a:pt x="2" y="78"/>
                  </a:lnTo>
                  <a:lnTo>
                    <a:pt x="64" y="18"/>
                  </a:lnTo>
                  <a:lnTo>
                    <a:pt x="80" y="3"/>
                  </a:lnTo>
                  <a:lnTo>
                    <a:pt x="109" y="0"/>
                  </a:lnTo>
                  <a:lnTo>
                    <a:pt x="109" y="9"/>
                  </a:lnTo>
                  <a:lnTo>
                    <a:pt x="109" y="31"/>
                  </a:lnTo>
                  <a:lnTo>
                    <a:pt x="113" y="51"/>
                  </a:lnTo>
                  <a:lnTo>
                    <a:pt x="109" y="174"/>
                  </a:lnTo>
                  <a:lnTo>
                    <a:pt x="106" y="189"/>
                  </a:lnTo>
                  <a:lnTo>
                    <a:pt x="106" y="205"/>
                  </a:lnTo>
                  <a:lnTo>
                    <a:pt x="104" y="220"/>
                  </a:lnTo>
                  <a:lnTo>
                    <a:pt x="104" y="236"/>
                  </a:lnTo>
                  <a:lnTo>
                    <a:pt x="100" y="251"/>
                  </a:lnTo>
                  <a:lnTo>
                    <a:pt x="97" y="265"/>
                  </a:lnTo>
                  <a:lnTo>
                    <a:pt x="89" y="282"/>
                  </a:lnTo>
                  <a:lnTo>
                    <a:pt x="80" y="300"/>
                  </a:lnTo>
                  <a:lnTo>
                    <a:pt x="71" y="30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4" name="Freeform 38">
              <a:extLst>
                <a:ext uri="{FF2B5EF4-FFF2-40B4-BE49-F238E27FC236}">
                  <a16:creationId xmlns:a16="http://schemas.microsoft.com/office/drawing/2014/main" id="{1805D52F-88FD-43AB-9835-34B9B932AE50}"/>
                </a:ext>
              </a:extLst>
            </p:cNvPr>
            <p:cNvSpPr>
              <a:spLocks/>
            </p:cNvSpPr>
            <p:nvPr/>
          </p:nvSpPr>
          <p:spPr bwMode="auto">
            <a:xfrm>
              <a:off x="2092" y="2595"/>
              <a:ext cx="31" cy="78"/>
            </a:xfrm>
            <a:custGeom>
              <a:avLst/>
              <a:gdLst>
                <a:gd name="T0" fmla="*/ 0 w 62"/>
                <a:gd name="T1" fmla="*/ 78 h 155"/>
                <a:gd name="T2" fmla="*/ 7 w 62"/>
                <a:gd name="T3" fmla="*/ 47 h 155"/>
                <a:gd name="T4" fmla="*/ 16 w 62"/>
                <a:gd name="T5" fmla="*/ 18 h 155"/>
                <a:gd name="T6" fmla="*/ 24 w 62"/>
                <a:gd name="T7" fmla="*/ 0 h 155"/>
                <a:gd name="T8" fmla="*/ 31 w 62"/>
                <a:gd name="T9" fmla="*/ 5 h 155"/>
                <a:gd name="T10" fmla="*/ 10 w 62"/>
                <a:gd name="T11" fmla="*/ 55 h 155"/>
                <a:gd name="T12" fmla="*/ 0 w 62"/>
                <a:gd name="T13" fmla="*/ 78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55">
                  <a:moveTo>
                    <a:pt x="0" y="155"/>
                  </a:moveTo>
                  <a:lnTo>
                    <a:pt x="14" y="93"/>
                  </a:lnTo>
                  <a:lnTo>
                    <a:pt x="32" y="36"/>
                  </a:lnTo>
                  <a:lnTo>
                    <a:pt x="47" y="0"/>
                  </a:lnTo>
                  <a:lnTo>
                    <a:pt x="62" y="9"/>
                  </a:lnTo>
                  <a:lnTo>
                    <a:pt x="20" y="109"/>
                  </a:lnTo>
                  <a:lnTo>
                    <a:pt x="0"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5" name="Freeform 39">
              <a:extLst>
                <a:ext uri="{FF2B5EF4-FFF2-40B4-BE49-F238E27FC236}">
                  <a16:creationId xmlns:a16="http://schemas.microsoft.com/office/drawing/2014/main" id="{40FEB4E6-4589-44AF-90F6-EB7231BB1BB6}"/>
                </a:ext>
              </a:extLst>
            </p:cNvPr>
            <p:cNvSpPr>
              <a:spLocks/>
            </p:cNvSpPr>
            <p:nvPr/>
          </p:nvSpPr>
          <p:spPr bwMode="auto">
            <a:xfrm>
              <a:off x="3438" y="2035"/>
              <a:ext cx="460" cy="741"/>
            </a:xfrm>
            <a:custGeom>
              <a:avLst/>
              <a:gdLst>
                <a:gd name="T0" fmla="*/ 212 w 919"/>
                <a:gd name="T1" fmla="*/ 736 h 1483"/>
                <a:gd name="T2" fmla="*/ 198 w 919"/>
                <a:gd name="T3" fmla="*/ 732 h 1483"/>
                <a:gd name="T4" fmla="*/ 182 w 919"/>
                <a:gd name="T5" fmla="*/ 731 h 1483"/>
                <a:gd name="T6" fmla="*/ 168 w 919"/>
                <a:gd name="T7" fmla="*/ 729 h 1483"/>
                <a:gd name="T8" fmla="*/ 100 w 919"/>
                <a:gd name="T9" fmla="*/ 728 h 1483"/>
                <a:gd name="T10" fmla="*/ 43 w 919"/>
                <a:gd name="T11" fmla="*/ 702 h 1483"/>
                <a:gd name="T12" fmla="*/ 0 w 919"/>
                <a:gd name="T13" fmla="*/ 668 h 1483"/>
                <a:gd name="T14" fmla="*/ 8 w 919"/>
                <a:gd name="T15" fmla="*/ 525 h 1483"/>
                <a:gd name="T16" fmla="*/ 36 w 919"/>
                <a:gd name="T17" fmla="*/ 382 h 1483"/>
                <a:gd name="T18" fmla="*/ 66 w 919"/>
                <a:gd name="T19" fmla="*/ 239 h 1483"/>
                <a:gd name="T20" fmla="*/ 83 w 919"/>
                <a:gd name="T21" fmla="*/ 96 h 1483"/>
                <a:gd name="T22" fmla="*/ 100 w 919"/>
                <a:gd name="T23" fmla="*/ 102 h 1483"/>
                <a:gd name="T24" fmla="*/ 117 w 919"/>
                <a:gd name="T25" fmla="*/ 104 h 1483"/>
                <a:gd name="T26" fmla="*/ 135 w 919"/>
                <a:gd name="T27" fmla="*/ 106 h 1483"/>
                <a:gd name="T28" fmla="*/ 152 w 919"/>
                <a:gd name="T29" fmla="*/ 107 h 1483"/>
                <a:gd name="T30" fmla="*/ 224 w 919"/>
                <a:gd name="T31" fmla="*/ 101 h 1483"/>
                <a:gd name="T32" fmla="*/ 344 w 919"/>
                <a:gd name="T33" fmla="*/ 31 h 1483"/>
                <a:gd name="T34" fmla="*/ 353 w 919"/>
                <a:gd name="T35" fmla="*/ 22 h 1483"/>
                <a:gd name="T36" fmla="*/ 361 w 919"/>
                <a:gd name="T37" fmla="*/ 16 h 1483"/>
                <a:gd name="T38" fmla="*/ 372 w 919"/>
                <a:gd name="T39" fmla="*/ 0 h 1483"/>
                <a:gd name="T40" fmla="*/ 425 w 919"/>
                <a:gd name="T41" fmla="*/ 21 h 1483"/>
                <a:gd name="T42" fmla="*/ 416 w 919"/>
                <a:gd name="T43" fmla="*/ 27 h 1483"/>
                <a:gd name="T44" fmla="*/ 409 w 919"/>
                <a:gd name="T45" fmla="*/ 40 h 1483"/>
                <a:gd name="T46" fmla="*/ 401 w 919"/>
                <a:gd name="T47" fmla="*/ 51 h 1483"/>
                <a:gd name="T48" fmla="*/ 382 w 919"/>
                <a:gd name="T49" fmla="*/ 51 h 1483"/>
                <a:gd name="T50" fmla="*/ 381 w 919"/>
                <a:gd name="T51" fmla="*/ 172 h 1483"/>
                <a:gd name="T52" fmla="*/ 373 w 919"/>
                <a:gd name="T53" fmla="*/ 263 h 1483"/>
                <a:gd name="T54" fmla="*/ 371 w 919"/>
                <a:gd name="T55" fmla="*/ 314 h 1483"/>
                <a:gd name="T56" fmla="*/ 365 w 919"/>
                <a:gd name="T57" fmla="*/ 367 h 1483"/>
                <a:gd name="T58" fmla="*/ 357 w 919"/>
                <a:gd name="T59" fmla="*/ 420 h 1483"/>
                <a:gd name="T60" fmla="*/ 347 w 919"/>
                <a:gd name="T61" fmla="*/ 475 h 1483"/>
                <a:gd name="T62" fmla="*/ 391 w 919"/>
                <a:gd name="T63" fmla="*/ 508 h 1483"/>
                <a:gd name="T64" fmla="*/ 415 w 919"/>
                <a:gd name="T65" fmla="*/ 522 h 1483"/>
                <a:gd name="T66" fmla="*/ 449 w 919"/>
                <a:gd name="T67" fmla="*/ 650 h 1483"/>
                <a:gd name="T68" fmla="*/ 460 w 919"/>
                <a:gd name="T69" fmla="*/ 675 h 1483"/>
                <a:gd name="T70" fmla="*/ 453 w 919"/>
                <a:gd name="T71" fmla="*/ 685 h 1483"/>
                <a:gd name="T72" fmla="*/ 435 w 919"/>
                <a:gd name="T73" fmla="*/ 692 h 1483"/>
                <a:gd name="T74" fmla="*/ 419 w 919"/>
                <a:gd name="T75" fmla="*/ 700 h 1483"/>
                <a:gd name="T76" fmla="*/ 401 w 919"/>
                <a:gd name="T77" fmla="*/ 708 h 1483"/>
                <a:gd name="T78" fmla="*/ 385 w 919"/>
                <a:gd name="T79" fmla="*/ 715 h 1483"/>
                <a:gd name="T80" fmla="*/ 302 w 919"/>
                <a:gd name="T81" fmla="*/ 725 h 1483"/>
                <a:gd name="T82" fmla="*/ 241 w 919"/>
                <a:gd name="T83" fmla="*/ 728 h 1483"/>
                <a:gd name="T84" fmla="*/ 220 w 919"/>
                <a:gd name="T85" fmla="*/ 739 h 14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9" h="1483">
                  <a:moveTo>
                    <a:pt x="440" y="1479"/>
                  </a:moveTo>
                  <a:lnTo>
                    <a:pt x="424" y="1472"/>
                  </a:lnTo>
                  <a:lnTo>
                    <a:pt x="409" y="1468"/>
                  </a:lnTo>
                  <a:lnTo>
                    <a:pt x="395" y="1465"/>
                  </a:lnTo>
                  <a:lnTo>
                    <a:pt x="380" y="1465"/>
                  </a:lnTo>
                  <a:lnTo>
                    <a:pt x="364" y="1463"/>
                  </a:lnTo>
                  <a:lnTo>
                    <a:pt x="349" y="1461"/>
                  </a:lnTo>
                  <a:lnTo>
                    <a:pt x="335" y="1459"/>
                  </a:lnTo>
                  <a:lnTo>
                    <a:pt x="320" y="1459"/>
                  </a:lnTo>
                  <a:lnTo>
                    <a:pt x="200" y="1456"/>
                  </a:lnTo>
                  <a:lnTo>
                    <a:pt x="171" y="1454"/>
                  </a:lnTo>
                  <a:lnTo>
                    <a:pt x="85" y="1405"/>
                  </a:lnTo>
                  <a:lnTo>
                    <a:pt x="10" y="1352"/>
                  </a:lnTo>
                  <a:lnTo>
                    <a:pt x="0" y="1337"/>
                  </a:lnTo>
                  <a:lnTo>
                    <a:pt x="0" y="1194"/>
                  </a:lnTo>
                  <a:lnTo>
                    <a:pt x="16" y="1050"/>
                  </a:lnTo>
                  <a:lnTo>
                    <a:pt x="40" y="906"/>
                  </a:lnTo>
                  <a:lnTo>
                    <a:pt x="71" y="764"/>
                  </a:lnTo>
                  <a:lnTo>
                    <a:pt x="100" y="620"/>
                  </a:lnTo>
                  <a:lnTo>
                    <a:pt x="131" y="478"/>
                  </a:lnTo>
                  <a:lnTo>
                    <a:pt x="152" y="335"/>
                  </a:lnTo>
                  <a:lnTo>
                    <a:pt x="165" y="193"/>
                  </a:lnTo>
                  <a:lnTo>
                    <a:pt x="182" y="198"/>
                  </a:lnTo>
                  <a:lnTo>
                    <a:pt x="200" y="204"/>
                  </a:lnTo>
                  <a:lnTo>
                    <a:pt x="216" y="205"/>
                  </a:lnTo>
                  <a:lnTo>
                    <a:pt x="234" y="209"/>
                  </a:lnTo>
                  <a:lnTo>
                    <a:pt x="251" y="211"/>
                  </a:lnTo>
                  <a:lnTo>
                    <a:pt x="269" y="213"/>
                  </a:lnTo>
                  <a:lnTo>
                    <a:pt x="285" y="213"/>
                  </a:lnTo>
                  <a:lnTo>
                    <a:pt x="304" y="215"/>
                  </a:lnTo>
                  <a:lnTo>
                    <a:pt x="349" y="216"/>
                  </a:lnTo>
                  <a:lnTo>
                    <a:pt x="447" y="202"/>
                  </a:lnTo>
                  <a:lnTo>
                    <a:pt x="575" y="151"/>
                  </a:lnTo>
                  <a:lnTo>
                    <a:pt x="688" y="63"/>
                  </a:lnTo>
                  <a:lnTo>
                    <a:pt x="697" y="53"/>
                  </a:lnTo>
                  <a:lnTo>
                    <a:pt x="706" y="45"/>
                  </a:lnTo>
                  <a:lnTo>
                    <a:pt x="713" y="38"/>
                  </a:lnTo>
                  <a:lnTo>
                    <a:pt x="721" y="33"/>
                  </a:lnTo>
                  <a:lnTo>
                    <a:pt x="731" y="16"/>
                  </a:lnTo>
                  <a:lnTo>
                    <a:pt x="744" y="0"/>
                  </a:lnTo>
                  <a:lnTo>
                    <a:pt x="759" y="3"/>
                  </a:lnTo>
                  <a:lnTo>
                    <a:pt x="850" y="42"/>
                  </a:lnTo>
                  <a:lnTo>
                    <a:pt x="841" y="47"/>
                  </a:lnTo>
                  <a:lnTo>
                    <a:pt x="832" y="54"/>
                  </a:lnTo>
                  <a:lnTo>
                    <a:pt x="830" y="65"/>
                  </a:lnTo>
                  <a:lnTo>
                    <a:pt x="817" y="80"/>
                  </a:lnTo>
                  <a:lnTo>
                    <a:pt x="802" y="80"/>
                  </a:lnTo>
                  <a:lnTo>
                    <a:pt x="801" y="102"/>
                  </a:lnTo>
                  <a:lnTo>
                    <a:pt x="775" y="96"/>
                  </a:lnTo>
                  <a:lnTo>
                    <a:pt x="764" y="103"/>
                  </a:lnTo>
                  <a:lnTo>
                    <a:pt x="761" y="320"/>
                  </a:lnTo>
                  <a:lnTo>
                    <a:pt x="761" y="344"/>
                  </a:lnTo>
                  <a:lnTo>
                    <a:pt x="759" y="391"/>
                  </a:lnTo>
                  <a:lnTo>
                    <a:pt x="746" y="526"/>
                  </a:lnTo>
                  <a:lnTo>
                    <a:pt x="744" y="577"/>
                  </a:lnTo>
                  <a:lnTo>
                    <a:pt x="741" y="629"/>
                  </a:lnTo>
                  <a:lnTo>
                    <a:pt x="735" y="682"/>
                  </a:lnTo>
                  <a:lnTo>
                    <a:pt x="730" y="735"/>
                  </a:lnTo>
                  <a:lnTo>
                    <a:pt x="721" y="788"/>
                  </a:lnTo>
                  <a:lnTo>
                    <a:pt x="713" y="841"/>
                  </a:lnTo>
                  <a:lnTo>
                    <a:pt x="702" y="895"/>
                  </a:lnTo>
                  <a:lnTo>
                    <a:pt x="693" y="950"/>
                  </a:lnTo>
                  <a:lnTo>
                    <a:pt x="693" y="959"/>
                  </a:lnTo>
                  <a:lnTo>
                    <a:pt x="782" y="1017"/>
                  </a:lnTo>
                  <a:lnTo>
                    <a:pt x="812" y="1032"/>
                  </a:lnTo>
                  <a:lnTo>
                    <a:pt x="830" y="1044"/>
                  </a:lnTo>
                  <a:lnTo>
                    <a:pt x="850" y="1172"/>
                  </a:lnTo>
                  <a:lnTo>
                    <a:pt x="897" y="1301"/>
                  </a:lnTo>
                  <a:lnTo>
                    <a:pt x="919" y="1343"/>
                  </a:lnTo>
                  <a:lnTo>
                    <a:pt x="919" y="1350"/>
                  </a:lnTo>
                  <a:lnTo>
                    <a:pt x="919" y="1357"/>
                  </a:lnTo>
                  <a:lnTo>
                    <a:pt x="906" y="1370"/>
                  </a:lnTo>
                  <a:lnTo>
                    <a:pt x="888" y="1377"/>
                  </a:lnTo>
                  <a:lnTo>
                    <a:pt x="870" y="1385"/>
                  </a:lnTo>
                  <a:lnTo>
                    <a:pt x="853" y="1392"/>
                  </a:lnTo>
                  <a:lnTo>
                    <a:pt x="837" y="1401"/>
                  </a:lnTo>
                  <a:lnTo>
                    <a:pt x="819" y="1408"/>
                  </a:lnTo>
                  <a:lnTo>
                    <a:pt x="802" y="1416"/>
                  </a:lnTo>
                  <a:lnTo>
                    <a:pt x="786" y="1423"/>
                  </a:lnTo>
                  <a:lnTo>
                    <a:pt x="770" y="1430"/>
                  </a:lnTo>
                  <a:lnTo>
                    <a:pt x="646" y="1456"/>
                  </a:lnTo>
                  <a:lnTo>
                    <a:pt x="604" y="1450"/>
                  </a:lnTo>
                  <a:lnTo>
                    <a:pt x="538" y="1465"/>
                  </a:lnTo>
                  <a:lnTo>
                    <a:pt x="482" y="1456"/>
                  </a:lnTo>
                  <a:lnTo>
                    <a:pt x="447" y="1483"/>
                  </a:lnTo>
                  <a:lnTo>
                    <a:pt x="440" y="1479"/>
                  </a:lnTo>
                  <a:close/>
                </a:path>
              </a:pathLst>
            </a:custGeom>
            <a:solidFill>
              <a:srgbClr val="666666"/>
            </a:solidFill>
            <a:ln w="9525">
              <a:solidFill>
                <a:schemeClr val="tx1"/>
              </a:solidFill>
              <a:round/>
              <a:headEnd/>
              <a:tailEnd/>
            </a:ln>
          </p:spPr>
          <p:txBody>
            <a:bodyPr/>
            <a:lstStyle/>
            <a:p>
              <a:endParaRPr lang="en-US"/>
            </a:p>
          </p:txBody>
        </p:sp>
        <p:sp>
          <p:nvSpPr>
            <p:cNvPr id="39976" name="Freeform 40">
              <a:extLst>
                <a:ext uri="{FF2B5EF4-FFF2-40B4-BE49-F238E27FC236}">
                  <a16:creationId xmlns:a16="http://schemas.microsoft.com/office/drawing/2014/main" id="{684CE65C-AB0F-498E-B2A8-C3F5247679FF}"/>
                </a:ext>
              </a:extLst>
            </p:cNvPr>
            <p:cNvSpPr>
              <a:spLocks/>
            </p:cNvSpPr>
            <p:nvPr/>
          </p:nvSpPr>
          <p:spPr bwMode="auto">
            <a:xfrm>
              <a:off x="3969" y="2647"/>
              <a:ext cx="36" cy="47"/>
            </a:xfrm>
            <a:custGeom>
              <a:avLst/>
              <a:gdLst>
                <a:gd name="T0" fmla="*/ 6 w 71"/>
                <a:gd name="T1" fmla="*/ 45 h 92"/>
                <a:gd name="T2" fmla="*/ 0 w 71"/>
                <a:gd name="T3" fmla="*/ 0 h 92"/>
                <a:gd name="T4" fmla="*/ 36 w 71"/>
                <a:gd name="T5" fmla="*/ 18 h 92"/>
                <a:gd name="T6" fmla="*/ 9 w 71"/>
                <a:gd name="T7" fmla="*/ 47 h 92"/>
                <a:gd name="T8" fmla="*/ 6 w 71"/>
                <a:gd name="T9" fmla="*/ 45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92">
                  <a:moveTo>
                    <a:pt x="11" y="89"/>
                  </a:moveTo>
                  <a:lnTo>
                    <a:pt x="0" y="0"/>
                  </a:lnTo>
                  <a:lnTo>
                    <a:pt x="71" y="36"/>
                  </a:lnTo>
                  <a:lnTo>
                    <a:pt x="18" y="92"/>
                  </a:lnTo>
                  <a:lnTo>
                    <a:pt x="11" y="8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7" name="Freeform 41">
              <a:extLst>
                <a:ext uri="{FF2B5EF4-FFF2-40B4-BE49-F238E27FC236}">
                  <a16:creationId xmlns:a16="http://schemas.microsoft.com/office/drawing/2014/main" id="{1DC36209-B89F-49BE-A995-D906184EF968}"/>
                </a:ext>
              </a:extLst>
            </p:cNvPr>
            <p:cNvSpPr>
              <a:spLocks/>
            </p:cNvSpPr>
            <p:nvPr/>
          </p:nvSpPr>
          <p:spPr bwMode="auto">
            <a:xfrm>
              <a:off x="1915" y="2339"/>
              <a:ext cx="708" cy="237"/>
            </a:xfrm>
            <a:custGeom>
              <a:avLst/>
              <a:gdLst>
                <a:gd name="T0" fmla="*/ 390 w 1417"/>
                <a:gd name="T1" fmla="*/ 235 h 475"/>
                <a:gd name="T2" fmla="*/ 272 w 1417"/>
                <a:gd name="T3" fmla="*/ 225 h 475"/>
                <a:gd name="T4" fmla="*/ 156 w 1417"/>
                <a:gd name="T5" fmla="*/ 213 h 475"/>
                <a:gd name="T6" fmla="*/ 49 w 1417"/>
                <a:gd name="T7" fmla="*/ 173 h 475"/>
                <a:gd name="T8" fmla="*/ 26 w 1417"/>
                <a:gd name="T9" fmla="*/ 154 h 475"/>
                <a:gd name="T10" fmla="*/ 10 w 1417"/>
                <a:gd name="T11" fmla="*/ 129 h 475"/>
                <a:gd name="T12" fmla="*/ 4 w 1417"/>
                <a:gd name="T13" fmla="*/ 111 h 475"/>
                <a:gd name="T14" fmla="*/ 5 w 1417"/>
                <a:gd name="T15" fmla="*/ 91 h 475"/>
                <a:gd name="T16" fmla="*/ 52 w 1417"/>
                <a:gd name="T17" fmla="*/ 142 h 475"/>
                <a:gd name="T18" fmla="*/ 80 w 1417"/>
                <a:gd name="T19" fmla="*/ 158 h 475"/>
                <a:gd name="T20" fmla="*/ 110 w 1417"/>
                <a:gd name="T21" fmla="*/ 171 h 475"/>
                <a:gd name="T22" fmla="*/ 164 w 1417"/>
                <a:gd name="T23" fmla="*/ 188 h 475"/>
                <a:gd name="T24" fmla="*/ 266 w 1417"/>
                <a:gd name="T25" fmla="*/ 213 h 475"/>
                <a:gd name="T26" fmla="*/ 367 w 1417"/>
                <a:gd name="T27" fmla="*/ 220 h 475"/>
                <a:gd name="T28" fmla="*/ 418 w 1417"/>
                <a:gd name="T29" fmla="*/ 218 h 475"/>
                <a:gd name="T30" fmla="*/ 369 w 1417"/>
                <a:gd name="T31" fmla="*/ 165 h 475"/>
                <a:gd name="T32" fmla="*/ 351 w 1417"/>
                <a:gd name="T33" fmla="*/ 153 h 475"/>
                <a:gd name="T34" fmla="*/ 334 w 1417"/>
                <a:gd name="T35" fmla="*/ 144 h 475"/>
                <a:gd name="T36" fmla="*/ 314 w 1417"/>
                <a:gd name="T37" fmla="*/ 133 h 475"/>
                <a:gd name="T38" fmla="*/ 325 w 1417"/>
                <a:gd name="T39" fmla="*/ 121 h 475"/>
                <a:gd name="T40" fmla="*/ 355 w 1417"/>
                <a:gd name="T41" fmla="*/ 126 h 475"/>
                <a:gd name="T42" fmla="*/ 387 w 1417"/>
                <a:gd name="T43" fmla="*/ 140 h 475"/>
                <a:gd name="T44" fmla="*/ 413 w 1417"/>
                <a:gd name="T45" fmla="*/ 152 h 475"/>
                <a:gd name="T46" fmla="*/ 432 w 1417"/>
                <a:gd name="T47" fmla="*/ 154 h 475"/>
                <a:gd name="T48" fmla="*/ 449 w 1417"/>
                <a:gd name="T49" fmla="*/ 154 h 475"/>
                <a:gd name="T50" fmla="*/ 482 w 1417"/>
                <a:gd name="T51" fmla="*/ 143 h 475"/>
                <a:gd name="T52" fmla="*/ 540 w 1417"/>
                <a:gd name="T53" fmla="*/ 89 h 475"/>
                <a:gd name="T54" fmla="*/ 607 w 1417"/>
                <a:gd name="T55" fmla="*/ 13 h 475"/>
                <a:gd name="T56" fmla="*/ 595 w 1417"/>
                <a:gd name="T57" fmla="*/ 57 h 475"/>
                <a:gd name="T58" fmla="*/ 573 w 1417"/>
                <a:gd name="T59" fmla="*/ 99 h 475"/>
                <a:gd name="T60" fmla="*/ 529 w 1417"/>
                <a:gd name="T61" fmla="*/ 162 h 475"/>
                <a:gd name="T62" fmla="*/ 533 w 1417"/>
                <a:gd name="T63" fmla="*/ 171 h 475"/>
                <a:gd name="T64" fmla="*/ 590 w 1417"/>
                <a:gd name="T65" fmla="*/ 118 h 475"/>
                <a:gd name="T66" fmla="*/ 629 w 1417"/>
                <a:gd name="T67" fmla="*/ 74 h 475"/>
                <a:gd name="T68" fmla="*/ 667 w 1417"/>
                <a:gd name="T69" fmla="*/ 28 h 475"/>
                <a:gd name="T70" fmla="*/ 675 w 1417"/>
                <a:gd name="T71" fmla="*/ 36 h 475"/>
                <a:gd name="T72" fmla="*/ 648 w 1417"/>
                <a:gd name="T73" fmla="*/ 91 h 475"/>
                <a:gd name="T74" fmla="*/ 609 w 1417"/>
                <a:gd name="T75" fmla="*/ 143 h 475"/>
                <a:gd name="T76" fmla="*/ 581 w 1417"/>
                <a:gd name="T77" fmla="*/ 172 h 475"/>
                <a:gd name="T78" fmla="*/ 611 w 1417"/>
                <a:gd name="T79" fmla="*/ 154 h 475"/>
                <a:gd name="T80" fmla="*/ 634 w 1417"/>
                <a:gd name="T81" fmla="*/ 139 h 475"/>
                <a:gd name="T82" fmla="*/ 672 w 1417"/>
                <a:gd name="T83" fmla="*/ 119 h 475"/>
                <a:gd name="T84" fmla="*/ 632 w 1417"/>
                <a:gd name="T85" fmla="*/ 173 h 475"/>
                <a:gd name="T86" fmla="*/ 605 w 1417"/>
                <a:gd name="T87" fmla="*/ 189 h 475"/>
                <a:gd name="T88" fmla="*/ 580 w 1417"/>
                <a:gd name="T89" fmla="*/ 202 h 475"/>
                <a:gd name="T90" fmla="*/ 556 w 1417"/>
                <a:gd name="T91" fmla="*/ 213 h 475"/>
                <a:gd name="T92" fmla="*/ 501 w 1417"/>
                <a:gd name="T93" fmla="*/ 231 h 475"/>
                <a:gd name="T94" fmla="*/ 472 w 1417"/>
                <a:gd name="T95" fmla="*/ 234 h 475"/>
                <a:gd name="T96" fmla="*/ 443 w 1417"/>
                <a:gd name="T97" fmla="*/ 237 h 475"/>
                <a:gd name="T98" fmla="*/ 422 w 1417"/>
                <a:gd name="T99" fmla="*/ 237 h 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17" h="475">
                  <a:moveTo>
                    <a:pt x="845" y="475"/>
                  </a:moveTo>
                  <a:lnTo>
                    <a:pt x="818" y="471"/>
                  </a:lnTo>
                  <a:lnTo>
                    <a:pt x="780" y="471"/>
                  </a:lnTo>
                  <a:lnTo>
                    <a:pt x="701" y="462"/>
                  </a:lnTo>
                  <a:lnTo>
                    <a:pt x="623" y="456"/>
                  </a:lnTo>
                  <a:lnTo>
                    <a:pt x="545" y="451"/>
                  </a:lnTo>
                  <a:lnTo>
                    <a:pt x="468" y="447"/>
                  </a:lnTo>
                  <a:lnTo>
                    <a:pt x="390" y="440"/>
                  </a:lnTo>
                  <a:lnTo>
                    <a:pt x="312" y="427"/>
                  </a:lnTo>
                  <a:lnTo>
                    <a:pt x="233" y="409"/>
                  </a:lnTo>
                  <a:lnTo>
                    <a:pt x="157" y="385"/>
                  </a:lnTo>
                  <a:lnTo>
                    <a:pt x="99" y="347"/>
                  </a:lnTo>
                  <a:lnTo>
                    <a:pt x="75" y="333"/>
                  </a:lnTo>
                  <a:lnTo>
                    <a:pt x="64" y="320"/>
                  </a:lnTo>
                  <a:lnTo>
                    <a:pt x="53" y="309"/>
                  </a:lnTo>
                  <a:lnTo>
                    <a:pt x="42" y="294"/>
                  </a:lnTo>
                  <a:lnTo>
                    <a:pt x="33" y="282"/>
                  </a:lnTo>
                  <a:lnTo>
                    <a:pt x="20" y="258"/>
                  </a:lnTo>
                  <a:lnTo>
                    <a:pt x="19" y="243"/>
                  </a:lnTo>
                  <a:lnTo>
                    <a:pt x="11" y="234"/>
                  </a:lnTo>
                  <a:lnTo>
                    <a:pt x="9" y="222"/>
                  </a:lnTo>
                  <a:lnTo>
                    <a:pt x="2" y="198"/>
                  </a:lnTo>
                  <a:lnTo>
                    <a:pt x="0" y="193"/>
                  </a:lnTo>
                  <a:lnTo>
                    <a:pt x="11" y="182"/>
                  </a:lnTo>
                  <a:lnTo>
                    <a:pt x="42" y="222"/>
                  </a:lnTo>
                  <a:lnTo>
                    <a:pt x="66" y="247"/>
                  </a:lnTo>
                  <a:lnTo>
                    <a:pt x="104" y="285"/>
                  </a:lnTo>
                  <a:lnTo>
                    <a:pt x="122" y="296"/>
                  </a:lnTo>
                  <a:lnTo>
                    <a:pt x="142" y="307"/>
                  </a:lnTo>
                  <a:lnTo>
                    <a:pt x="161" y="316"/>
                  </a:lnTo>
                  <a:lnTo>
                    <a:pt x="181" y="327"/>
                  </a:lnTo>
                  <a:lnTo>
                    <a:pt x="199" y="334"/>
                  </a:lnTo>
                  <a:lnTo>
                    <a:pt x="221" y="342"/>
                  </a:lnTo>
                  <a:lnTo>
                    <a:pt x="239" y="347"/>
                  </a:lnTo>
                  <a:lnTo>
                    <a:pt x="261" y="353"/>
                  </a:lnTo>
                  <a:lnTo>
                    <a:pt x="328" y="376"/>
                  </a:lnTo>
                  <a:lnTo>
                    <a:pt x="395" y="398"/>
                  </a:lnTo>
                  <a:lnTo>
                    <a:pt x="463" y="415"/>
                  </a:lnTo>
                  <a:lnTo>
                    <a:pt x="532" y="427"/>
                  </a:lnTo>
                  <a:lnTo>
                    <a:pt x="599" y="435"/>
                  </a:lnTo>
                  <a:lnTo>
                    <a:pt x="667" y="440"/>
                  </a:lnTo>
                  <a:lnTo>
                    <a:pt x="734" y="440"/>
                  </a:lnTo>
                  <a:lnTo>
                    <a:pt x="803" y="438"/>
                  </a:lnTo>
                  <a:lnTo>
                    <a:pt x="818" y="436"/>
                  </a:lnTo>
                  <a:lnTo>
                    <a:pt x="836" y="436"/>
                  </a:lnTo>
                  <a:lnTo>
                    <a:pt x="845" y="433"/>
                  </a:lnTo>
                  <a:lnTo>
                    <a:pt x="751" y="342"/>
                  </a:lnTo>
                  <a:lnTo>
                    <a:pt x="738" y="331"/>
                  </a:lnTo>
                  <a:lnTo>
                    <a:pt x="727" y="322"/>
                  </a:lnTo>
                  <a:lnTo>
                    <a:pt x="714" y="313"/>
                  </a:lnTo>
                  <a:lnTo>
                    <a:pt x="703" y="307"/>
                  </a:lnTo>
                  <a:lnTo>
                    <a:pt x="690" y="300"/>
                  </a:lnTo>
                  <a:lnTo>
                    <a:pt x="680" y="294"/>
                  </a:lnTo>
                  <a:lnTo>
                    <a:pt x="669" y="289"/>
                  </a:lnTo>
                  <a:lnTo>
                    <a:pt x="658" y="287"/>
                  </a:lnTo>
                  <a:lnTo>
                    <a:pt x="632" y="273"/>
                  </a:lnTo>
                  <a:lnTo>
                    <a:pt x="629" y="267"/>
                  </a:lnTo>
                  <a:lnTo>
                    <a:pt x="629" y="258"/>
                  </a:lnTo>
                  <a:lnTo>
                    <a:pt x="638" y="247"/>
                  </a:lnTo>
                  <a:lnTo>
                    <a:pt x="650" y="243"/>
                  </a:lnTo>
                  <a:lnTo>
                    <a:pt x="670" y="243"/>
                  </a:lnTo>
                  <a:lnTo>
                    <a:pt x="690" y="247"/>
                  </a:lnTo>
                  <a:lnTo>
                    <a:pt x="710" y="253"/>
                  </a:lnTo>
                  <a:lnTo>
                    <a:pt x="732" y="262"/>
                  </a:lnTo>
                  <a:lnTo>
                    <a:pt x="752" y="269"/>
                  </a:lnTo>
                  <a:lnTo>
                    <a:pt x="774" y="280"/>
                  </a:lnTo>
                  <a:lnTo>
                    <a:pt x="794" y="291"/>
                  </a:lnTo>
                  <a:lnTo>
                    <a:pt x="816" y="302"/>
                  </a:lnTo>
                  <a:lnTo>
                    <a:pt x="827" y="304"/>
                  </a:lnTo>
                  <a:lnTo>
                    <a:pt x="840" y="305"/>
                  </a:lnTo>
                  <a:lnTo>
                    <a:pt x="852" y="307"/>
                  </a:lnTo>
                  <a:lnTo>
                    <a:pt x="865" y="309"/>
                  </a:lnTo>
                  <a:lnTo>
                    <a:pt x="876" y="309"/>
                  </a:lnTo>
                  <a:lnTo>
                    <a:pt x="887" y="309"/>
                  </a:lnTo>
                  <a:lnTo>
                    <a:pt x="898" y="309"/>
                  </a:lnTo>
                  <a:lnTo>
                    <a:pt x="911" y="309"/>
                  </a:lnTo>
                  <a:lnTo>
                    <a:pt x="964" y="285"/>
                  </a:lnTo>
                  <a:lnTo>
                    <a:pt x="964" y="287"/>
                  </a:lnTo>
                  <a:lnTo>
                    <a:pt x="976" y="276"/>
                  </a:lnTo>
                  <a:lnTo>
                    <a:pt x="1035" y="222"/>
                  </a:lnTo>
                  <a:lnTo>
                    <a:pt x="1080" y="178"/>
                  </a:lnTo>
                  <a:lnTo>
                    <a:pt x="1133" y="103"/>
                  </a:lnTo>
                  <a:lnTo>
                    <a:pt x="1213" y="0"/>
                  </a:lnTo>
                  <a:lnTo>
                    <a:pt x="1215" y="27"/>
                  </a:lnTo>
                  <a:lnTo>
                    <a:pt x="1211" y="56"/>
                  </a:lnTo>
                  <a:lnTo>
                    <a:pt x="1202" y="85"/>
                  </a:lnTo>
                  <a:lnTo>
                    <a:pt x="1191" y="114"/>
                  </a:lnTo>
                  <a:lnTo>
                    <a:pt x="1177" y="142"/>
                  </a:lnTo>
                  <a:lnTo>
                    <a:pt x="1162" y="169"/>
                  </a:lnTo>
                  <a:lnTo>
                    <a:pt x="1146" y="198"/>
                  </a:lnTo>
                  <a:lnTo>
                    <a:pt x="1133" y="229"/>
                  </a:lnTo>
                  <a:lnTo>
                    <a:pt x="1080" y="311"/>
                  </a:lnTo>
                  <a:lnTo>
                    <a:pt x="1058" y="325"/>
                  </a:lnTo>
                  <a:lnTo>
                    <a:pt x="1049" y="338"/>
                  </a:lnTo>
                  <a:lnTo>
                    <a:pt x="1049" y="344"/>
                  </a:lnTo>
                  <a:lnTo>
                    <a:pt x="1066" y="342"/>
                  </a:lnTo>
                  <a:lnTo>
                    <a:pt x="1127" y="287"/>
                  </a:lnTo>
                  <a:lnTo>
                    <a:pt x="1153" y="262"/>
                  </a:lnTo>
                  <a:lnTo>
                    <a:pt x="1180" y="236"/>
                  </a:lnTo>
                  <a:lnTo>
                    <a:pt x="1206" y="207"/>
                  </a:lnTo>
                  <a:lnTo>
                    <a:pt x="1233" y="180"/>
                  </a:lnTo>
                  <a:lnTo>
                    <a:pt x="1259" y="149"/>
                  </a:lnTo>
                  <a:lnTo>
                    <a:pt x="1284" y="118"/>
                  </a:lnTo>
                  <a:lnTo>
                    <a:pt x="1310" y="87"/>
                  </a:lnTo>
                  <a:lnTo>
                    <a:pt x="1335" y="56"/>
                  </a:lnTo>
                  <a:lnTo>
                    <a:pt x="1350" y="38"/>
                  </a:lnTo>
                  <a:lnTo>
                    <a:pt x="1362" y="38"/>
                  </a:lnTo>
                  <a:lnTo>
                    <a:pt x="1350" y="72"/>
                  </a:lnTo>
                  <a:lnTo>
                    <a:pt x="1335" y="109"/>
                  </a:lnTo>
                  <a:lnTo>
                    <a:pt x="1317" y="145"/>
                  </a:lnTo>
                  <a:lnTo>
                    <a:pt x="1297" y="182"/>
                  </a:lnTo>
                  <a:lnTo>
                    <a:pt x="1273" y="216"/>
                  </a:lnTo>
                  <a:lnTo>
                    <a:pt x="1248" y="253"/>
                  </a:lnTo>
                  <a:lnTo>
                    <a:pt x="1218" y="287"/>
                  </a:lnTo>
                  <a:lnTo>
                    <a:pt x="1189" y="324"/>
                  </a:lnTo>
                  <a:lnTo>
                    <a:pt x="1178" y="334"/>
                  </a:lnTo>
                  <a:lnTo>
                    <a:pt x="1162" y="344"/>
                  </a:lnTo>
                  <a:lnTo>
                    <a:pt x="1151" y="362"/>
                  </a:lnTo>
                  <a:lnTo>
                    <a:pt x="1166" y="365"/>
                  </a:lnTo>
                  <a:lnTo>
                    <a:pt x="1222" y="309"/>
                  </a:lnTo>
                  <a:lnTo>
                    <a:pt x="1249" y="282"/>
                  </a:lnTo>
                  <a:lnTo>
                    <a:pt x="1260" y="282"/>
                  </a:lnTo>
                  <a:lnTo>
                    <a:pt x="1269" y="278"/>
                  </a:lnTo>
                  <a:lnTo>
                    <a:pt x="1317" y="253"/>
                  </a:lnTo>
                  <a:lnTo>
                    <a:pt x="1330" y="243"/>
                  </a:lnTo>
                  <a:lnTo>
                    <a:pt x="1344" y="238"/>
                  </a:lnTo>
                  <a:lnTo>
                    <a:pt x="1417" y="205"/>
                  </a:lnTo>
                  <a:lnTo>
                    <a:pt x="1311" y="311"/>
                  </a:lnTo>
                  <a:lnTo>
                    <a:pt x="1264" y="347"/>
                  </a:lnTo>
                  <a:lnTo>
                    <a:pt x="1246" y="358"/>
                  </a:lnTo>
                  <a:lnTo>
                    <a:pt x="1228" y="369"/>
                  </a:lnTo>
                  <a:lnTo>
                    <a:pt x="1211" y="378"/>
                  </a:lnTo>
                  <a:lnTo>
                    <a:pt x="1195" y="389"/>
                  </a:lnTo>
                  <a:lnTo>
                    <a:pt x="1177" y="396"/>
                  </a:lnTo>
                  <a:lnTo>
                    <a:pt x="1160" y="405"/>
                  </a:lnTo>
                  <a:lnTo>
                    <a:pt x="1144" y="415"/>
                  </a:lnTo>
                  <a:lnTo>
                    <a:pt x="1127" y="424"/>
                  </a:lnTo>
                  <a:lnTo>
                    <a:pt x="1113" y="427"/>
                  </a:lnTo>
                  <a:lnTo>
                    <a:pt x="1098" y="436"/>
                  </a:lnTo>
                  <a:lnTo>
                    <a:pt x="1082" y="438"/>
                  </a:lnTo>
                  <a:lnTo>
                    <a:pt x="1002" y="462"/>
                  </a:lnTo>
                  <a:lnTo>
                    <a:pt x="982" y="464"/>
                  </a:lnTo>
                  <a:lnTo>
                    <a:pt x="964" y="467"/>
                  </a:lnTo>
                  <a:lnTo>
                    <a:pt x="944" y="469"/>
                  </a:lnTo>
                  <a:lnTo>
                    <a:pt x="925" y="473"/>
                  </a:lnTo>
                  <a:lnTo>
                    <a:pt x="905" y="473"/>
                  </a:lnTo>
                  <a:lnTo>
                    <a:pt x="887" y="475"/>
                  </a:lnTo>
                  <a:lnTo>
                    <a:pt x="869" y="475"/>
                  </a:lnTo>
                  <a:lnTo>
                    <a:pt x="851" y="475"/>
                  </a:lnTo>
                  <a:lnTo>
                    <a:pt x="845" y="475"/>
                  </a:lnTo>
                  <a:close/>
                </a:path>
              </a:pathLst>
            </a:custGeom>
            <a:solidFill>
              <a:srgbClr val="FFCC99"/>
            </a:solidFill>
            <a:ln w="9525">
              <a:solidFill>
                <a:schemeClr val="tx1"/>
              </a:solidFill>
              <a:round/>
              <a:headEnd/>
              <a:tailEnd/>
            </a:ln>
          </p:spPr>
          <p:txBody>
            <a:bodyPr/>
            <a:lstStyle/>
            <a:p>
              <a:endParaRPr lang="en-US"/>
            </a:p>
          </p:txBody>
        </p:sp>
        <p:sp>
          <p:nvSpPr>
            <p:cNvPr id="39978" name="Freeform 42">
              <a:extLst>
                <a:ext uri="{FF2B5EF4-FFF2-40B4-BE49-F238E27FC236}">
                  <a16:creationId xmlns:a16="http://schemas.microsoft.com/office/drawing/2014/main" id="{008C890B-B361-4179-B789-C788CAF6D4DE}"/>
                </a:ext>
              </a:extLst>
            </p:cNvPr>
            <p:cNvSpPr>
              <a:spLocks/>
            </p:cNvSpPr>
            <p:nvPr/>
          </p:nvSpPr>
          <p:spPr bwMode="auto">
            <a:xfrm>
              <a:off x="3959" y="2298"/>
              <a:ext cx="292" cy="361"/>
            </a:xfrm>
            <a:custGeom>
              <a:avLst/>
              <a:gdLst>
                <a:gd name="T0" fmla="*/ 61 w 584"/>
                <a:gd name="T1" fmla="*/ 359 h 722"/>
                <a:gd name="T2" fmla="*/ 35 w 584"/>
                <a:gd name="T3" fmla="*/ 352 h 722"/>
                <a:gd name="T4" fmla="*/ 10 w 584"/>
                <a:gd name="T5" fmla="*/ 335 h 722"/>
                <a:gd name="T6" fmla="*/ 0 w 584"/>
                <a:gd name="T7" fmla="*/ 305 h 722"/>
                <a:gd name="T8" fmla="*/ 6 w 584"/>
                <a:gd name="T9" fmla="*/ 272 h 722"/>
                <a:gd name="T10" fmla="*/ 22 w 584"/>
                <a:gd name="T11" fmla="*/ 240 h 722"/>
                <a:gd name="T12" fmla="*/ 37 w 584"/>
                <a:gd name="T13" fmla="*/ 191 h 722"/>
                <a:gd name="T14" fmla="*/ 47 w 584"/>
                <a:gd name="T15" fmla="*/ 145 h 722"/>
                <a:gd name="T16" fmla="*/ 62 w 584"/>
                <a:gd name="T17" fmla="*/ 26 h 722"/>
                <a:gd name="T18" fmla="*/ 78 w 584"/>
                <a:gd name="T19" fmla="*/ 16 h 722"/>
                <a:gd name="T20" fmla="*/ 86 w 584"/>
                <a:gd name="T21" fmla="*/ 31 h 722"/>
                <a:gd name="T22" fmla="*/ 95 w 584"/>
                <a:gd name="T23" fmla="*/ 66 h 722"/>
                <a:gd name="T24" fmla="*/ 101 w 584"/>
                <a:gd name="T25" fmla="*/ 99 h 722"/>
                <a:gd name="T26" fmla="*/ 93 w 584"/>
                <a:gd name="T27" fmla="*/ 227 h 722"/>
                <a:gd name="T28" fmla="*/ 100 w 584"/>
                <a:gd name="T29" fmla="*/ 229 h 722"/>
                <a:gd name="T30" fmla="*/ 106 w 584"/>
                <a:gd name="T31" fmla="*/ 196 h 722"/>
                <a:gd name="T32" fmla="*/ 111 w 584"/>
                <a:gd name="T33" fmla="*/ 162 h 722"/>
                <a:gd name="T34" fmla="*/ 117 w 584"/>
                <a:gd name="T35" fmla="*/ 123 h 722"/>
                <a:gd name="T36" fmla="*/ 127 w 584"/>
                <a:gd name="T37" fmla="*/ 77 h 722"/>
                <a:gd name="T38" fmla="*/ 135 w 584"/>
                <a:gd name="T39" fmla="*/ 32 h 722"/>
                <a:gd name="T40" fmla="*/ 166 w 584"/>
                <a:gd name="T41" fmla="*/ 26 h 722"/>
                <a:gd name="T42" fmla="*/ 174 w 584"/>
                <a:gd name="T43" fmla="*/ 105 h 722"/>
                <a:gd name="T44" fmla="*/ 160 w 584"/>
                <a:gd name="T45" fmla="*/ 183 h 722"/>
                <a:gd name="T46" fmla="*/ 168 w 584"/>
                <a:gd name="T47" fmla="*/ 187 h 722"/>
                <a:gd name="T48" fmla="*/ 185 w 584"/>
                <a:gd name="T49" fmla="*/ 119 h 722"/>
                <a:gd name="T50" fmla="*/ 214 w 584"/>
                <a:gd name="T51" fmla="*/ 50 h 722"/>
                <a:gd name="T52" fmla="*/ 246 w 584"/>
                <a:gd name="T53" fmla="*/ 33 h 722"/>
                <a:gd name="T54" fmla="*/ 252 w 584"/>
                <a:gd name="T55" fmla="*/ 64 h 722"/>
                <a:gd name="T56" fmla="*/ 247 w 584"/>
                <a:gd name="T57" fmla="*/ 120 h 722"/>
                <a:gd name="T58" fmla="*/ 229 w 584"/>
                <a:gd name="T59" fmla="*/ 175 h 722"/>
                <a:gd name="T60" fmla="*/ 218 w 584"/>
                <a:gd name="T61" fmla="*/ 208 h 722"/>
                <a:gd name="T62" fmla="*/ 211 w 584"/>
                <a:gd name="T63" fmla="*/ 230 h 722"/>
                <a:gd name="T64" fmla="*/ 211 w 584"/>
                <a:gd name="T65" fmla="*/ 253 h 722"/>
                <a:gd name="T66" fmla="*/ 232 w 584"/>
                <a:gd name="T67" fmla="*/ 241 h 722"/>
                <a:gd name="T68" fmla="*/ 252 w 584"/>
                <a:gd name="T69" fmla="*/ 239 h 722"/>
                <a:gd name="T70" fmla="*/ 272 w 584"/>
                <a:gd name="T71" fmla="*/ 239 h 722"/>
                <a:gd name="T72" fmla="*/ 289 w 584"/>
                <a:gd name="T73" fmla="*/ 250 h 722"/>
                <a:gd name="T74" fmla="*/ 292 w 584"/>
                <a:gd name="T75" fmla="*/ 267 h 722"/>
                <a:gd name="T76" fmla="*/ 283 w 584"/>
                <a:gd name="T77" fmla="*/ 293 h 722"/>
                <a:gd name="T78" fmla="*/ 204 w 584"/>
                <a:gd name="T79" fmla="*/ 319 h 722"/>
                <a:gd name="T80" fmla="*/ 166 w 584"/>
                <a:gd name="T81" fmla="*/ 336 h 722"/>
                <a:gd name="T82" fmla="*/ 123 w 584"/>
                <a:gd name="T83" fmla="*/ 356 h 722"/>
                <a:gd name="T84" fmla="*/ 81 w 584"/>
                <a:gd name="T85" fmla="*/ 360 h 7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4" h="722">
                  <a:moveTo>
                    <a:pt x="157" y="720"/>
                  </a:moveTo>
                  <a:lnTo>
                    <a:pt x="138" y="719"/>
                  </a:lnTo>
                  <a:lnTo>
                    <a:pt x="122" y="717"/>
                  </a:lnTo>
                  <a:lnTo>
                    <a:pt x="104" y="713"/>
                  </a:lnTo>
                  <a:lnTo>
                    <a:pt x="87" y="711"/>
                  </a:lnTo>
                  <a:lnTo>
                    <a:pt x="69" y="704"/>
                  </a:lnTo>
                  <a:lnTo>
                    <a:pt x="53" y="695"/>
                  </a:lnTo>
                  <a:lnTo>
                    <a:pt x="36" y="684"/>
                  </a:lnTo>
                  <a:lnTo>
                    <a:pt x="20" y="669"/>
                  </a:lnTo>
                  <a:lnTo>
                    <a:pt x="11" y="655"/>
                  </a:lnTo>
                  <a:lnTo>
                    <a:pt x="2" y="631"/>
                  </a:lnTo>
                  <a:lnTo>
                    <a:pt x="0" y="609"/>
                  </a:lnTo>
                  <a:lnTo>
                    <a:pt x="0" y="588"/>
                  </a:lnTo>
                  <a:lnTo>
                    <a:pt x="5" y="566"/>
                  </a:lnTo>
                  <a:lnTo>
                    <a:pt x="11" y="544"/>
                  </a:lnTo>
                  <a:lnTo>
                    <a:pt x="22" y="522"/>
                  </a:lnTo>
                  <a:lnTo>
                    <a:pt x="33" y="500"/>
                  </a:lnTo>
                  <a:lnTo>
                    <a:pt x="44" y="480"/>
                  </a:lnTo>
                  <a:lnTo>
                    <a:pt x="55" y="447"/>
                  </a:lnTo>
                  <a:lnTo>
                    <a:pt x="66" y="415"/>
                  </a:lnTo>
                  <a:lnTo>
                    <a:pt x="73" y="382"/>
                  </a:lnTo>
                  <a:lnTo>
                    <a:pt x="82" y="351"/>
                  </a:lnTo>
                  <a:lnTo>
                    <a:pt x="87" y="318"/>
                  </a:lnTo>
                  <a:lnTo>
                    <a:pt x="93" y="289"/>
                  </a:lnTo>
                  <a:lnTo>
                    <a:pt x="96" y="256"/>
                  </a:lnTo>
                  <a:lnTo>
                    <a:pt x="102" y="227"/>
                  </a:lnTo>
                  <a:lnTo>
                    <a:pt x="124" y="52"/>
                  </a:lnTo>
                  <a:lnTo>
                    <a:pt x="138" y="29"/>
                  </a:lnTo>
                  <a:lnTo>
                    <a:pt x="144" y="25"/>
                  </a:lnTo>
                  <a:lnTo>
                    <a:pt x="155" y="32"/>
                  </a:lnTo>
                  <a:lnTo>
                    <a:pt x="162" y="42"/>
                  </a:lnTo>
                  <a:lnTo>
                    <a:pt x="166" y="51"/>
                  </a:lnTo>
                  <a:lnTo>
                    <a:pt x="171" y="62"/>
                  </a:lnTo>
                  <a:lnTo>
                    <a:pt x="177" y="83"/>
                  </a:lnTo>
                  <a:lnTo>
                    <a:pt x="184" y="107"/>
                  </a:lnTo>
                  <a:lnTo>
                    <a:pt x="189" y="131"/>
                  </a:lnTo>
                  <a:lnTo>
                    <a:pt x="195" y="154"/>
                  </a:lnTo>
                  <a:lnTo>
                    <a:pt x="198" y="176"/>
                  </a:lnTo>
                  <a:lnTo>
                    <a:pt x="202" y="198"/>
                  </a:lnTo>
                  <a:lnTo>
                    <a:pt x="204" y="222"/>
                  </a:lnTo>
                  <a:lnTo>
                    <a:pt x="206" y="245"/>
                  </a:lnTo>
                  <a:lnTo>
                    <a:pt x="186" y="453"/>
                  </a:lnTo>
                  <a:lnTo>
                    <a:pt x="189" y="458"/>
                  </a:lnTo>
                  <a:lnTo>
                    <a:pt x="195" y="462"/>
                  </a:lnTo>
                  <a:lnTo>
                    <a:pt x="200" y="458"/>
                  </a:lnTo>
                  <a:lnTo>
                    <a:pt x="202" y="435"/>
                  </a:lnTo>
                  <a:lnTo>
                    <a:pt x="208" y="413"/>
                  </a:lnTo>
                  <a:lnTo>
                    <a:pt x="211" y="391"/>
                  </a:lnTo>
                  <a:lnTo>
                    <a:pt x="217" y="369"/>
                  </a:lnTo>
                  <a:lnTo>
                    <a:pt x="218" y="345"/>
                  </a:lnTo>
                  <a:lnTo>
                    <a:pt x="222" y="324"/>
                  </a:lnTo>
                  <a:lnTo>
                    <a:pt x="222" y="300"/>
                  </a:lnTo>
                  <a:lnTo>
                    <a:pt x="224" y="278"/>
                  </a:lnTo>
                  <a:lnTo>
                    <a:pt x="233" y="245"/>
                  </a:lnTo>
                  <a:lnTo>
                    <a:pt x="240" y="214"/>
                  </a:lnTo>
                  <a:lnTo>
                    <a:pt x="246" y="184"/>
                  </a:lnTo>
                  <a:lnTo>
                    <a:pt x="253" y="154"/>
                  </a:lnTo>
                  <a:lnTo>
                    <a:pt x="259" y="123"/>
                  </a:lnTo>
                  <a:lnTo>
                    <a:pt x="264" y="94"/>
                  </a:lnTo>
                  <a:lnTo>
                    <a:pt x="269" y="63"/>
                  </a:lnTo>
                  <a:lnTo>
                    <a:pt x="279" y="34"/>
                  </a:lnTo>
                  <a:lnTo>
                    <a:pt x="308" y="0"/>
                  </a:lnTo>
                  <a:lnTo>
                    <a:pt x="331" y="51"/>
                  </a:lnTo>
                  <a:lnTo>
                    <a:pt x="346" y="103"/>
                  </a:lnTo>
                  <a:lnTo>
                    <a:pt x="350" y="156"/>
                  </a:lnTo>
                  <a:lnTo>
                    <a:pt x="348" y="209"/>
                  </a:lnTo>
                  <a:lnTo>
                    <a:pt x="339" y="260"/>
                  </a:lnTo>
                  <a:lnTo>
                    <a:pt x="330" y="313"/>
                  </a:lnTo>
                  <a:lnTo>
                    <a:pt x="320" y="366"/>
                  </a:lnTo>
                  <a:lnTo>
                    <a:pt x="317" y="420"/>
                  </a:lnTo>
                  <a:lnTo>
                    <a:pt x="322" y="420"/>
                  </a:lnTo>
                  <a:lnTo>
                    <a:pt x="335" y="373"/>
                  </a:lnTo>
                  <a:lnTo>
                    <a:pt x="348" y="329"/>
                  </a:lnTo>
                  <a:lnTo>
                    <a:pt x="357" y="282"/>
                  </a:lnTo>
                  <a:lnTo>
                    <a:pt x="370" y="238"/>
                  </a:lnTo>
                  <a:lnTo>
                    <a:pt x="382" y="191"/>
                  </a:lnTo>
                  <a:lnTo>
                    <a:pt x="402" y="145"/>
                  </a:lnTo>
                  <a:lnTo>
                    <a:pt x="428" y="100"/>
                  </a:lnTo>
                  <a:lnTo>
                    <a:pt x="464" y="56"/>
                  </a:lnTo>
                  <a:lnTo>
                    <a:pt x="477" y="52"/>
                  </a:lnTo>
                  <a:lnTo>
                    <a:pt x="492" y="65"/>
                  </a:lnTo>
                  <a:lnTo>
                    <a:pt x="497" y="80"/>
                  </a:lnTo>
                  <a:lnTo>
                    <a:pt x="501" y="91"/>
                  </a:lnTo>
                  <a:lnTo>
                    <a:pt x="504" y="127"/>
                  </a:lnTo>
                  <a:lnTo>
                    <a:pt x="504" y="165"/>
                  </a:lnTo>
                  <a:lnTo>
                    <a:pt x="499" y="202"/>
                  </a:lnTo>
                  <a:lnTo>
                    <a:pt x="493" y="240"/>
                  </a:lnTo>
                  <a:lnTo>
                    <a:pt x="482" y="276"/>
                  </a:lnTo>
                  <a:lnTo>
                    <a:pt x="472" y="313"/>
                  </a:lnTo>
                  <a:lnTo>
                    <a:pt x="457" y="349"/>
                  </a:lnTo>
                  <a:lnTo>
                    <a:pt x="444" y="387"/>
                  </a:lnTo>
                  <a:lnTo>
                    <a:pt x="439" y="400"/>
                  </a:lnTo>
                  <a:lnTo>
                    <a:pt x="435" y="415"/>
                  </a:lnTo>
                  <a:lnTo>
                    <a:pt x="430" y="429"/>
                  </a:lnTo>
                  <a:lnTo>
                    <a:pt x="426" y="446"/>
                  </a:lnTo>
                  <a:lnTo>
                    <a:pt x="421" y="460"/>
                  </a:lnTo>
                  <a:lnTo>
                    <a:pt x="419" y="475"/>
                  </a:lnTo>
                  <a:lnTo>
                    <a:pt x="417" y="489"/>
                  </a:lnTo>
                  <a:lnTo>
                    <a:pt x="421" y="506"/>
                  </a:lnTo>
                  <a:lnTo>
                    <a:pt x="426" y="509"/>
                  </a:lnTo>
                  <a:lnTo>
                    <a:pt x="439" y="473"/>
                  </a:lnTo>
                  <a:lnTo>
                    <a:pt x="464" y="482"/>
                  </a:lnTo>
                  <a:lnTo>
                    <a:pt x="477" y="480"/>
                  </a:lnTo>
                  <a:lnTo>
                    <a:pt x="490" y="480"/>
                  </a:lnTo>
                  <a:lnTo>
                    <a:pt x="503" y="477"/>
                  </a:lnTo>
                  <a:lnTo>
                    <a:pt x="517" y="477"/>
                  </a:lnTo>
                  <a:lnTo>
                    <a:pt x="528" y="475"/>
                  </a:lnTo>
                  <a:lnTo>
                    <a:pt x="543" y="477"/>
                  </a:lnTo>
                  <a:lnTo>
                    <a:pt x="555" y="480"/>
                  </a:lnTo>
                  <a:lnTo>
                    <a:pt x="572" y="491"/>
                  </a:lnTo>
                  <a:lnTo>
                    <a:pt x="577" y="500"/>
                  </a:lnTo>
                  <a:lnTo>
                    <a:pt x="583" y="511"/>
                  </a:lnTo>
                  <a:lnTo>
                    <a:pt x="583" y="522"/>
                  </a:lnTo>
                  <a:lnTo>
                    <a:pt x="584" y="533"/>
                  </a:lnTo>
                  <a:lnTo>
                    <a:pt x="583" y="551"/>
                  </a:lnTo>
                  <a:lnTo>
                    <a:pt x="581" y="571"/>
                  </a:lnTo>
                  <a:lnTo>
                    <a:pt x="566" y="586"/>
                  </a:lnTo>
                  <a:lnTo>
                    <a:pt x="515" y="600"/>
                  </a:lnTo>
                  <a:lnTo>
                    <a:pt x="493" y="608"/>
                  </a:lnTo>
                  <a:lnTo>
                    <a:pt x="408" y="637"/>
                  </a:lnTo>
                  <a:lnTo>
                    <a:pt x="390" y="640"/>
                  </a:lnTo>
                  <a:lnTo>
                    <a:pt x="360" y="655"/>
                  </a:lnTo>
                  <a:lnTo>
                    <a:pt x="331" y="671"/>
                  </a:lnTo>
                  <a:lnTo>
                    <a:pt x="302" y="686"/>
                  </a:lnTo>
                  <a:lnTo>
                    <a:pt x="275" y="700"/>
                  </a:lnTo>
                  <a:lnTo>
                    <a:pt x="246" y="711"/>
                  </a:lnTo>
                  <a:lnTo>
                    <a:pt x="217" y="719"/>
                  </a:lnTo>
                  <a:lnTo>
                    <a:pt x="189" y="722"/>
                  </a:lnTo>
                  <a:lnTo>
                    <a:pt x="162" y="720"/>
                  </a:lnTo>
                  <a:lnTo>
                    <a:pt x="157" y="720"/>
                  </a:lnTo>
                  <a:close/>
                </a:path>
              </a:pathLst>
            </a:custGeom>
            <a:solidFill>
              <a:srgbClr val="FFCC99"/>
            </a:solidFill>
            <a:ln w="9525">
              <a:solidFill>
                <a:schemeClr val="tx1"/>
              </a:solidFill>
              <a:round/>
              <a:headEnd/>
              <a:tailEnd/>
            </a:ln>
          </p:spPr>
          <p:txBody>
            <a:bodyPr/>
            <a:lstStyle/>
            <a:p>
              <a:endParaRPr lang="en-US"/>
            </a:p>
          </p:txBody>
        </p:sp>
        <p:sp>
          <p:nvSpPr>
            <p:cNvPr id="39979" name="Freeform 43">
              <a:extLst>
                <a:ext uri="{FF2B5EF4-FFF2-40B4-BE49-F238E27FC236}">
                  <a16:creationId xmlns:a16="http://schemas.microsoft.com/office/drawing/2014/main" id="{A4E5C842-A5E2-4225-914B-4E3C87455C9D}"/>
                </a:ext>
              </a:extLst>
            </p:cNvPr>
            <p:cNvSpPr>
              <a:spLocks/>
            </p:cNvSpPr>
            <p:nvPr/>
          </p:nvSpPr>
          <p:spPr bwMode="auto">
            <a:xfrm>
              <a:off x="1827" y="2126"/>
              <a:ext cx="489" cy="425"/>
            </a:xfrm>
            <a:custGeom>
              <a:avLst/>
              <a:gdLst>
                <a:gd name="T0" fmla="*/ 292 w 978"/>
                <a:gd name="T1" fmla="*/ 404 h 850"/>
                <a:gd name="T2" fmla="*/ 253 w 978"/>
                <a:gd name="T3" fmla="*/ 392 h 850"/>
                <a:gd name="T4" fmla="*/ 217 w 978"/>
                <a:gd name="T5" fmla="*/ 370 h 850"/>
                <a:gd name="T6" fmla="*/ 183 w 978"/>
                <a:gd name="T7" fmla="*/ 319 h 850"/>
                <a:gd name="T8" fmla="*/ 211 w 978"/>
                <a:gd name="T9" fmla="*/ 380 h 850"/>
                <a:gd name="T10" fmla="*/ 121 w 978"/>
                <a:gd name="T11" fmla="*/ 328 h 850"/>
                <a:gd name="T12" fmla="*/ 94 w 978"/>
                <a:gd name="T13" fmla="*/ 293 h 850"/>
                <a:gd name="T14" fmla="*/ 78 w 978"/>
                <a:gd name="T15" fmla="*/ 267 h 850"/>
                <a:gd name="T16" fmla="*/ 65 w 978"/>
                <a:gd name="T17" fmla="*/ 239 h 850"/>
                <a:gd name="T18" fmla="*/ 63 w 978"/>
                <a:gd name="T19" fmla="*/ 252 h 850"/>
                <a:gd name="T20" fmla="*/ 56 w 978"/>
                <a:gd name="T21" fmla="*/ 271 h 850"/>
                <a:gd name="T22" fmla="*/ 44 w 978"/>
                <a:gd name="T23" fmla="*/ 252 h 850"/>
                <a:gd name="T24" fmla="*/ 30 w 978"/>
                <a:gd name="T25" fmla="*/ 229 h 850"/>
                <a:gd name="T26" fmla="*/ 18 w 978"/>
                <a:gd name="T27" fmla="*/ 212 h 850"/>
                <a:gd name="T28" fmla="*/ 8 w 978"/>
                <a:gd name="T29" fmla="*/ 182 h 850"/>
                <a:gd name="T30" fmla="*/ 1 w 978"/>
                <a:gd name="T31" fmla="*/ 155 h 850"/>
                <a:gd name="T32" fmla="*/ 1 w 978"/>
                <a:gd name="T33" fmla="*/ 128 h 850"/>
                <a:gd name="T34" fmla="*/ 9 w 978"/>
                <a:gd name="T35" fmla="*/ 84 h 850"/>
                <a:gd name="T36" fmla="*/ 34 w 978"/>
                <a:gd name="T37" fmla="*/ 41 h 850"/>
                <a:gd name="T38" fmla="*/ 70 w 978"/>
                <a:gd name="T39" fmla="*/ 14 h 850"/>
                <a:gd name="T40" fmla="*/ 95 w 978"/>
                <a:gd name="T41" fmla="*/ 6 h 850"/>
                <a:gd name="T42" fmla="*/ 118 w 978"/>
                <a:gd name="T43" fmla="*/ 0 h 850"/>
                <a:gd name="T44" fmla="*/ 98 w 978"/>
                <a:gd name="T45" fmla="*/ 17 h 850"/>
                <a:gd name="T46" fmla="*/ 78 w 978"/>
                <a:gd name="T47" fmla="*/ 37 h 850"/>
                <a:gd name="T48" fmla="*/ 143 w 978"/>
                <a:gd name="T49" fmla="*/ 6 h 850"/>
                <a:gd name="T50" fmla="*/ 179 w 978"/>
                <a:gd name="T51" fmla="*/ 0 h 850"/>
                <a:gd name="T52" fmla="*/ 214 w 978"/>
                <a:gd name="T53" fmla="*/ 3 h 850"/>
                <a:gd name="T54" fmla="*/ 290 w 978"/>
                <a:gd name="T55" fmla="*/ 21 h 850"/>
                <a:gd name="T56" fmla="*/ 247 w 978"/>
                <a:gd name="T57" fmla="*/ 33 h 850"/>
                <a:gd name="T58" fmla="*/ 213 w 978"/>
                <a:gd name="T59" fmla="*/ 50 h 850"/>
                <a:gd name="T60" fmla="*/ 248 w 978"/>
                <a:gd name="T61" fmla="*/ 41 h 850"/>
                <a:gd name="T62" fmla="*/ 297 w 978"/>
                <a:gd name="T63" fmla="*/ 30 h 850"/>
                <a:gd name="T64" fmla="*/ 345 w 978"/>
                <a:gd name="T65" fmla="*/ 36 h 850"/>
                <a:gd name="T66" fmla="*/ 327 w 978"/>
                <a:gd name="T67" fmla="*/ 53 h 850"/>
                <a:gd name="T68" fmla="*/ 322 w 978"/>
                <a:gd name="T69" fmla="*/ 64 h 850"/>
                <a:gd name="T70" fmla="*/ 372 w 978"/>
                <a:gd name="T71" fmla="*/ 54 h 850"/>
                <a:gd name="T72" fmla="*/ 420 w 978"/>
                <a:gd name="T73" fmla="*/ 61 h 850"/>
                <a:gd name="T74" fmla="*/ 443 w 978"/>
                <a:gd name="T75" fmla="*/ 85 h 850"/>
                <a:gd name="T76" fmla="*/ 393 w 978"/>
                <a:gd name="T77" fmla="*/ 123 h 850"/>
                <a:gd name="T78" fmla="*/ 372 w 978"/>
                <a:gd name="T79" fmla="*/ 146 h 850"/>
                <a:gd name="T80" fmla="*/ 353 w 978"/>
                <a:gd name="T81" fmla="*/ 180 h 850"/>
                <a:gd name="T82" fmla="*/ 348 w 978"/>
                <a:gd name="T83" fmla="*/ 217 h 850"/>
                <a:gd name="T84" fmla="*/ 370 w 978"/>
                <a:gd name="T85" fmla="*/ 297 h 850"/>
                <a:gd name="T86" fmla="*/ 379 w 978"/>
                <a:gd name="T87" fmla="*/ 309 h 850"/>
                <a:gd name="T88" fmla="*/ 403 w 978"/>
                <a:gd name="T89" fmla="*/ 329 h 850"/>
                <a:gd name="T90" fmla="*/ 395 w 978"/>
                <a:gd name="T91" fmla="*/ 350 h 850"/>
                <a:gd name="T92" fmla="*/ 414 w 978"/>
                <a:gd name="T93" fmla="*/ 362 h 850"/>
                <a:gd name="T94" fmla="*/ 431 w 978"/>
                <a:gd name="T95" fmla="*/ 370 h 850"/>
                <a:gd name="T96" fmla="*/ 448 w 978"/>
                <a:gd name="T97" fmla="*/ 381 h 850"/>
                <a:gd name="T98" fmla="*/ 473 w 978"/>
                <a:gd name="T99" fmla="*/ 401 h 850"/>
                <a:gd name="T100" fmla="*/ 476 w 978"/>
                <a:gd name="T101" fmla="*/ 424 h 850"/>
                <a:gd name="T102" fmla="*/ 459 w 978"/>
                <a:gd name="T103" fmla="*/ 425 h 850"/>
                <a:gd name="T104" fmla="*/ 443 w 978"/>
                <a:gd name="T105" fmla="*/ 425 h 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8" h="850">
                  <a:moveTo>
                    <a:pt x="870" y="850"/>
                  </a:moveTo>
                  <a:lnTo>
                    <a:pt x="612" y="817"/>
                  </a:lnTo>
                  <a:lnTo>
                    <a:pt x="584" y="808"/>
                  </a:lnTo>
                  <a:lnTo>
                    <a:pt x="557" y="801"/>
                  </a:lnTo>
                  <a:lnTo>
                    <a:pt x="531" y="793"/>
                  </a:lnTo>
                  <a:lnTo>
                    <a:pt x="506" y="784"/>
                  </a:lnTo>
                  <a:lnTo>
                    <a:pt x="479" y="771"/>
                  </a:lnTo>
                  <a:lnTo>
                    <a:pt x="455" y="757"/>
                  </a:lnTo>
                  <a:lnTo>
                    <a:pt x="433" y="739"/>
                  </a:lnTo>
                  <a:lnTo>
                    <a:pt x="411" y="717"/>
                  </a:lnTo>
                  <a:lnTo>
                    <a:pt x="378" y="675"/>
                  </a:lnTo>
                  <a:lnTo>
                    <a:pt x="366" y="637"/>
                  </a:lnTo>
                  <a:lnTo>
                    <a:pt x="355" y="633"/>
                  </a:lnTo>
                  <a:lnTo>
                    <a:pt x="366" y="680"/>
                  </a:lnTo>
                  <a:lnTo>
                    <a:pt x="422" y="759"/>
                  </a:lnTo>
                  <a:lnTo>
                    <a:pt x="346" y="722"/>
                  </a:lnTo>
                  <a:lnTo>
                    <a:pt x="251" y="660"/>
                  </a:lnTo>
                  <a:lnTo>
                    <a:pt x="242" y="655"/>
                  </a:lnTo>
                  <a:lnTo>
                    <a:pt x="215" y="624"/>
                  </a:lnTo>
                  <a:lnTo>
                    <a:pt x="200" y="604"/>
                  </a:lnTo>
                  <a:lnTo>
                    <a:pt x="187" y="586"/>
                  </a:lnTo>
                  <a:lnTo>
                    <a:pt x="175" y="568"/>
                  </a:lnTo>
                  <a:lnTo>
                    <a:pt x="164" y="549"/>
                  </a:lnTo>
                  <a:lnTo>
                    <a:pt x="155" y="533"/>
                  </a:lnTo>
                  <a:lnTo>
                    <a:pt x="144" y="515"/>
                  </a:lnTo>
                  <a:lnTo>
                    <a:pt x="136" y="497"/>
                  </a:lnTo>
                  <a:lnTo>
                    <a:pt x="129" y="478"/>
                  </a:lnTo>
                  <a:lnTo>
                    <a:pt x="124" y="462"/>
                  </a:lnTo>
                  <a:lnTo>
                    <a:pt x="114" y="462"/>
                  </a:lnTo>
                  <a:lnTo>
                    <a:pt x="125" y="504"/>
                  </a:lnTo>
                  <a:lnTo>
                    <a:pt x="167" y="586"/>
                  </a:lnTo>
                  <a:lnTo>
                    <a:pt x="144" y="571"/>
                  </a:lnTo>
                  <a:lnTo>
                    <a:pt x="111" y="542"/>
                  </a:lnTo>
                  <a:lnTo>
                    <a:pt x="98" y="520"/>
                  </a:lnTo>
                  <a:lnTo>
                    <a:pt x="87" y="513"/>
                  </a:lnTo>
                  <a:lnTo>
                    <a:pt x="87" y="504"/>
                  </a:lnTo>
                  <a:lnTo>
                    <a:pt x="74" y="491"/>
                  </a:lnTo>
                  <a:lnTo>
                    <a:pt x="69" y="473"/>
                  </a:lnTo>
                  <a:lnTo>
                    <a:pt x="60" y="458"/>
                  </a:lnTo>
                  <a:lnTo>
                    <a:pt x="49" y="447"/>
                  </a:lnTo>
                  <a:lnTo>
                    <a:pt x="49" y="435"/>
                  </a:lnTo>
                  <a:lnTo>
                    <a:pt x="36" y="424"/>
                  </a:lnTo>
                  <a:lnTo>
                    <a:pt x="27" y="400"/>
                  </a:lnTo>
                  <a:lnTo>
                    <a:pt x="22" y="382"/>
                  </a:lnTo>
                  <a:lnTo>
                    <a:pt x="16" y="364"/>
                  </a:lnTo>
                  <a:lnTo>
                    <a:pt x="11" y="346"/>
                  </a:lnTo>
                  <a:lnTo>
                    <a:pt x="7" y="327"/>
                  </a:lnTo>
                  <a:lnTo>
                    <a:pt x="2" y="309"/>
                  </a:lnTo>
                  <a:lnTo>
                    <a:pt x="0" y="291"/>
                  </a:lnTo>
                  <a:lnTo>
                    <a:pt x="0" y="273"/>
                  </a:lnTo>
                  <a:lnTo>
                    <a:pt x="2" y="256"/>
                  </a:lnTo>
                  <a:lnTo>
                    <a:pt x="3" y="227"/>
                  </a:lnTo>
                  <a:lnTo>
                    <a:pt x="9" y="198"/>
                  </a:lnTo>
                  <a:lnTo>
                    <a:pt x="18" y="167"/>
                  </a:lnTo>
                  <a:lnTo>
                    <a:pt x="31" y="138"/>
                  </a:lnTo>
                  <a:lnTo>
                    <a:pt x="45" y="109"/>
                  </a:lnTo>
                  <a:lnTo>
                    <a:pt x="67" y="82"/>
                  </a:lnTo>
                  <a:lnTo>
                    <a:pt x="93" y="58"/>
                  </a:lnTo>
                  <a:lnTo>
                    <a:pt x="125" y="38"/>
                  </a:lnTo>
                  <a:lnTo>
                    <a:pt x="140" y="27"/>
                  </a:lnTo>
                  <a:lnTo>
                    <a:pt x="156" y="22"/>
                  </a:lnTo>
                  <a:lnTo>
                    <a:pt x="173" y="16"/>
                  </a:lnTo>
                  <a:lnTo>
                    <a:pt x="189" y="11"/>
                  </a:lnTo>
                  <a:lnTo>
                    <a:pt x="204" y="5"/>
                  </a:lnTo>
                  <a:lnTo>
                    <a:pt x="218" y="3"/>
                  </a:lnTo>
                  <a:lnTo>
                    <a:pt x="235" y="0"/>
                  </a:lnTo>
                  <a:lnTo>
                    <a:pt x="251" y="0"/>
                  </a:lnTo>
                  <a:lnTo>
                    <a:pt x="244" y="5"/>
                  </a:lnTo>
                  <a:lnTo>
                    <a:pt x="195" y="33"/>
                  </a:lnTo>
                  <a:lnTo>
                    <a:pt x="144" y="71"/>
                  </a:lnTo>
                  <a:lnTo>
                    <a:pt x="140" y="89"/>
                  </a:lnTo>
                  <a:lnTo>
                    <a:pt x="155" y="73"/>
                  </a:lnTo>
                  <a:lnTo>
                    <a:pt x="176" y="58"/>
                  </a:lnTo>
                  <a:lnTo>
                    <a:pt x="238" y="25"/>
                  </a:lnTo>
                  <a:lnTo>
                    <a:pt x="286" y="11"/>
                  </a:lnTo>
                  <a:lnTo>
                    <a:pt x="309" y="5"/>
                  </a:lnTo>
                  <a:lnTo>
                    <a:pt x="333" y="2"/>
                  </a:lnTo>
                  <a:lnTo>
                    <a:pt x="357" y="0"/>
                  </a:lnTo>
                  <a:lnTo>
                    <a:pt x="380" y="2"/>
                  </a:lnTo>
                  <a:lnTo>
                    <a:pt x="404" y="2"/>
                  </a:lnTo>
                  <a:lnTo>
                    <a:pt x="428" y="5"/>
                  </a:lnTo>
                  <a:lnTo>
                    <a:pt x="451" y="9"/>
                  </a:lnTo>
                  <a:lnTo>
                    <a:pt x="475" y="14"/>
                  </a:lnTo>
                  <a:lnTo>
                    <a:pt x="579" y="42"/>
                  </a:lnTo>
                  <a:lnTo>
                    <a:pt x="544" y="53"/>
                  </a:lnTo>
                  <a:lnTo>
                    <a:pt x="530" y="56"/>
                  </a:lnTo>
                  <a:lnTo>
                    <a:pt x="493" y="65"/>
                  </a:lnTo>
                  <a:lnTo>
                    <a:pt x="475" y="71"/>
                  </a:lnTo>
                  <a:lnTo>
                    <a:pt x="431" y="91"/>
                  </a:lnTo>
                  <a:lnTo>
                    <a:pt x="426" y="100"/>
                  </a:lnTo>
                  <a:lnTo>
                    <a:pt x="435" y="100"/>
                  </a:lnTo>
                  <a:lnTo>
                    <a:pt x="464" y="91"/>
                  </a:lnTo>
                  <a:lnTo>
                    <a:pt x="495" y="82"/>
                  </a:lnTo>
                  <a:lnTo>
                    <a:pt x="528" y="73"/>
                  </a:lnTo>
                  <a:lnTo>
                    <a:pt x="561" y="63"/>
                  </a:lnTo>
                  <a:lnTo>
                    <a:pt x="593" y="60"/>
                  </a:lnTo>
                  <a:lnTo>
                    <a:pt x="624" y="58"/>
                  </a:lnTo>
                  <a:lnTo>
                    <a:pt x="657" y="62"/>
                  </a:lnTo>
                  <a:lnTo>
                    <a:pt x="690" y="71"/>
                  </a:lnTo>
                  <a:lnTo>
                    <a:pt x="724" y="89"/>
                  </a:lnTo>
                  <a:lnTo>
                    <a:pt x="706" y="94"/>
                  </a:lnTo>
                  <a:lnTo>
                    <a:pt x="653" y="105"/>
                  </a:lnTo>
                  <a:lnTo>
                    <a:pt x="624" y="118"/>
                  </a:lnTo>
                  <a:lnTo>
                    <a:pt x="626" y="127"/>
                  </a:lnTo>
                  <a:lnTo>
                    <a:pt x="644" y="127"/>
                  </a:lnTo>
                  <a:lnTo>
                    <a:pt x="677" y="116"/>
                  </a:lnTo>
                  <a:lnTo>
                    <a:pt x="710" y="111"/>
                  </a:lnTo>
                  <a:lnTo>
                    <a:pt x="743" y="107"/>
                  </a:lnTo>
                  <a:lnTo>
                    <a:pt x="775" y="109"/>
                  </a:lnTo>
                  <a:lnTo>
                    <a:pt x="806" y="113"/>
                  </a:lnTo>
                  <a:lnTo>
                    <a:pt x="839" y="122"/>
                  </a:lnTo>
                  <a:lnTo>
                    <a:pt x="872" y="134"/>
                  </a:lnTo>
                  <a:lnTo>
                    <a:pt x="907" y="153"/>
                  </a:lnTo>
                  <a:lnTo>
                    <a:pt x="885" y="169"/>
                  </a:lnTo>
                  <a:lnTo>
                    <a:pt x="828" y="202"/>
                  </a:lnTo>
                  <a:lnTo>
                    <a:pt x="819" y="213"/>
                  </a:lnTo>
                  <a:lnTo>
                    <a:pt x="786" y="245"/>
                  </a:lnTo>
                  <a:lnTo>
                    <a:pt x="779" y="251"/>
                  </a:lnTo>
                  <a:lnTo>
                    <a:pt x="759" y="269"/>
                  </a:lnTo>
                  <a:lnTo>
                    <a:pt x="743" y="291"/>
                  </a:lnTo>
                  <a:lnTo>
                    <a:pt x="728" y="313"/>
                  </a:lnTo>
                  <a:lnTo>
                    <a:pt x="717" y="338"/>
                  </a:lnTo>
                  <a:lnTo>
                    <a:pt x="706" y="360"/>
                  </a:lnTo>
                  <a:lnTo>
                    <a:pt x="701" y="386"/>
                  </a:lnTo>
                  <a:lnTo>
                    <a:pt x="695" y="407"/>
                  </a:lnTo>
                  <a:lnTo>
                    <a:pt x="695" y="433"/>
                  </a:lnTo>
                  <a:lnTo>
                    <a:pt x="706" y="518"/>
                  </a:lnTo>
                  <a:lnTo>
                    <a:pt x="714" y="538"/>
                  </a:lnTo>
                  <a:lnTo>
                    <a:pt x="739" y="593"/>
                  </a:lnTo>
                  <a:lnTo>
                    <a:pt x="743" y="599"/>
                  </a:lnTo>
                  <a:lnTo>
                    <a:pt x="754" y="609"/>
                  </a:lnTo>
                  <a:lnTo>
                    <a:pt x="757" y="617"/>
                  </a:lnTo>
                  <a:lnTo>
                    <a:pt x="775" y="624"/>
                  </a:lnTo>
                  <a:lnTo>
                    <a:pt x="810" y="657"/>
                  </a:lnTo>
                  <a:lnTo>
                    <a:pt x="805" y="657"/>
                  </a:lnTo>
                  <a:lnTo>
                    <a:pt x="799" y="660"/>
                  </a:lnTo>
                  <a:lnTo>
                    <a:pt x="790" y="684"/>
                  </a:lnTo>
                  <a:lnTo>
                    <a:pt x="790" y="699"/>
                  </a:lnTo>
                  <a:lnTo>
                    <a:pt x="795" y="704"/>
                  </a:lnTo>
                  <a:lnTo>
                    <a:pt x="817" y="722"/>
                  </a:lnTo>
                  <a:lnTo>
                    <a:pt x="828" y="724"/>
                  </a:lnTo>
                  <a:lnTo>
                    <a:pt x="839" y="728"/>
                  </a:lnTo>
                  <a:lnTo>
                    <a:pt x="850" y="733"/>
                  </a:lnTo>
                  <a:lnTo>
                    <a:pt x="861" y="740"/>
                  </a:lnTo>
                  <a:lnTo>
                    <a:pt x="872" y="746"/>
                  </a:lnTo>
                  <a:lnTo>
                    <a:pt x="883" y="753"/>
                  </a:lnTo>
                  <a:lnTo>
                    <a:pt x="896" y="762"/>
                  </a:lnTo>
                  <a:lnTo>
                    <a:pt x="908" y="773"/>
                  </a:lnTo>
                  <a:lnTo>
                    <a:pt x="937" y="791"/>
                  </a:lnTo>
                  <a:lnTo>
                    <a:pt x="945" y="802"/>
                  </a:lnTo>
                  <a:lnTo>
                    <a:pt x="978" y="844"/>
                  </a:lnTo>
                  <a:lnTo>
                    <a:pt x="965" y="846"/>
                  </a:lnTo>
                  <a:lnTo>
                    <a:pt x="952" y="848"/>
                  </a:lnTo>
                  <a:lnTo>
                    <a:pt x="941" y="848"/>
                  </a:lnTo>
                  <a:lnTo>
                    <a:pt x="930" y="850"/>
                  </a:lnTo>
                  <a:lnTo>
                    <a:pt x="917" y="850"/>
                  </a:lnTo>
                  <a:lnTo>
                    <a:pt x="907" y="850"/>
                  </a:lnTo>
                  <a:lnTo>
                    <a:pt x="896" y="850"/>
                  </a:lnTo>
                  <a:lnTo>
                    <a:pt x="885" y="850"/>
                  </a:lnTo>
                  <a:lnTo>
                    <a:pt x="870" y="850"/>
                  </a:lnTo>
                  <a:close/>
                </a:path>
              </a:pathLst>
            </a:custGeom>
            <a:solidFill>
              <a:srgbClr val="FFFFCC"/>
            </a:solidFill>
            <a:ln w="9525">
              <a:solidFill>
                <a:schemeClr val="tx1"/>
              </a:solidFill>
              <a:round/>
              <a:headEnd/>
              <a:tailEnd/>
            </a:ln>
          </p:spPr>
          <p:txBody>
            <a:bodyPr/>
            <a:lstStyle/>
            <a:p>
              <a:endParaRPr lang="en-US"/>
            </a:p>
          </p:txBody>
        </p:sp>
        <p:sp>
          <p:nvSpPr>
            <p:cNvPr id="39980" name="Freeform 44">
              <a:extLst>
                <a:ext uri="{FF2B5EF4-FFF2-40B4-BE49-F238E27FC236}">
                  <a16:creationId xmlns:a16="http://schemas.microsoft.com/office/drawing/2014/main" id="{D571A40B-4AE5-4AFB-BC5C-CF178BCAF18A}"/>
                </a:ext>
              </a:extLst>
            </p:cNvPr>
            <p:cNvSpPr>
              <a:spLocks/>
            </p:cNvSpPr>
            <p:nvPr/>
          </p:nvSpPr>
          <p:spPr bwMode="auto">
            <a:xfrm>
              <a:off x="2990" y="2079"/>
              <a:ext cx="519" cy="539"/>
            </a:xfrm>
            <a:custGeom>
              <a:avLst/>
              <a:gdLst>
                <a:gd name="T0" fmla="*/ 397 w 1038"/>
                <a:gd name="T1" fmla="*/ 519 h 1077"/>
                <a:gd name="T2" fmla="*/ 381 w 1038"/>
                <a:gd name="T3" fmla="*/ 513 h 1077"/>
                <a:gd name="T4" fmla="*/ 345 w 1038"/>
                <a:gd name="T5" fmla="*/ 482 h 1077"/>
                <a:gd name="T6" fmla="*/ 317 w 1038"/>
                <a:gd name="T7" fmla="*/ 459 h 1077"/>
                <a:gd name="T8" fmla="*/ 239 w 1038"/>
                <a:gd name="T9" fmla="*/ 396 h 1077"/>
                <a:gd name="T10" fmla="*/ 214 w 1038"/>
                <a:gd name="T11" fmla="*/ 415 h 1077"/>
                <a:gd name="T12" fmla="*/ 175 w 1038"/>
                <a:gd name="T13" fmla="*/ 445 h 1077"/>
                <a:gd name="T14" fmla="*/ 135 w 1038"/>
                <a:gd name="T15" fmla="*/ 459 h 1077"/>
                <a:gd name="T16" fmla="*/ 131 w 1038"/>
                <a:gd name="T17" fmla="*/ 424 h 1077"/>
                <a:gd name="T18" fmla="*/ 122 w 1038"/>
                <a:gd name="T19" fmla="*/ 452 h 1077"/>
                <a:gd name="T20" fmla="*/ 102 w 1038"/>
                <a:gd name="T21" fmla="*/ 476 h 1077"/>
                <a:gd name="T22" fmla="*/ 102 w 1038"/>
                <a:gd name="T23" fmla="*/ 427 h 1077"/>
                <a:gd name="T24" fmla="*/ 97 w 1038"/>
                <a:gd name="T25" fmla="*/ 456 h 1077"/>
                <a:gd name="T26" fmla="*/ 85 w 1038"/>
                <a:gd name="T27" fmla="*/ 485 h 1077"/>
                <a:gd name="T28" fmla="*/ 65 w 1038"/>
                <a:gd name="T29" fmla="*/ 500 h 1077"/>
                <a:gd name="T30" fmla="*/ 44 w 1038"/>
                <a:gd name="T31" fmla="*/ 476 h 1077"/>
                <a:gd name="T32" fmla="*/ 33 w 1038"/>
                <a:gd name="T33" fmla="*/ 453 h 1077"/>
                <a:gd name="T34" fmla="*/ 21 w 1038"/>
                <a:gd name="T35" fmla="*/ 409 h 1077"/>
                <a:gd name="T36" fmla="*/ 10 w 1038"/>
                <a:gd name="T37" fmla="*/ 322 h 1077"/>
                <a:gd name="T38" fmla="*/ 4 w 1038"/>
                <a:gd name="T39" fmla="*/ 236 h 1077"/>
                <a:gd name="T40" fmla="*/ 1 w 1038"/>
                <a:gd name="T41" fmla="*/ 156 h 1077"/>
                <a:gd name="T42" fmla="*/ 13 w 1038"/>
                <a:gd name="T43" fmla="*/ 149 h 1077"/>
                <a:gd name="T44" fmla="*/ 13 w 1038"/>
                <a:gd name="T45" fmla="*/ 200 h 1077"/>
                <a:gd name="T46" fmla="*/ 45 w 1038"/>
                <a:gd name="T47" fmla="*/ 396 h 1077"/>
                <a:gd name="T48" fmla="*/ 62 w 1038"/>
                <a:gd name="T49" fmla="*/ 377 h 1077"/>
                <a:gd name="T50" fmla="*/ 65 w 1038"/>
                <a:gd name="T51" fmla="*/ 92 h 1077"/>
                <a:gd name="T52" fmla="*/ 61 w 1038"/>
                <a:gd name="T53" fmla="*/ 26 h 1077"/>
                <a:gd name="T54" fmla="*/ 45 w 1038"/>
                <a:gd name="T55" fmla="*/ 18 h 1077"/>
                <a:gd name="T56" fmla="*/ 57 w 1038"/>
                <a:gd name="T57" fmla="*/ 0 h 1077"/>
                <a:gd name="T58" fmla="*/ 79 w 1038"/>
                <a:gd name="T59" fmla="*/ 30 h 1077"/>
                <a:gd name="T60" fmla="*/ 83 w 1038"/>
                <a:gd name="T61" fmla="*/ 50 h 1077"/>
                <a:gd name="T62" fmla="*/ 84 w 1038"/>
                <a:gd name="T63" fmla="*/ 71 h 1077"/>
                <a:gd name="T64" fmla="*/ 87 w 1038"/>
                <a:gd name="T65" fmla="*/ 110 h 1077"/>
                <a:gd name="T66" fmla="*/ 90 w 1038"/>
                <a:gd name="T67" fmla="*/ 40 h 1077"/>
                <a:gd name="T68" fmla="*/ 107 w 1038"/>
                <a:gd name="T69" fmla="*/ 66 h 1077"/>
                <a:gd name="T70" fmla="*/ 120 w 1038"/>
                <a:gd name="T71" fmla="*/ 91 h 1077"/>
                <a:gd name="T72" fmla="*/ 161 w 1038"/>
                <a:gd name="T73" fmla="*/ 139 h 1077"/>
                <a:gd name="T74" fmla="*/ 196 w 1038"/>
                <a:gd name="T75" fmla="*/ 200 h 1077"/>
                <a:gd name="T76" fmla="*/ 329 w 1038"/>
                <a:gd name="T77" fmla="*/ 290 h 1077"/>
                <a:gd name="T78" fmla="*/ 300 w 1038"/>
                <a:gd name="T79" fmla="*/ 242 h 1077"/>
                <a:gd name="T80" fmla="*/ 329 w 1038"/>
                <a:gd name="T81" fmla="*/ 242 h 1077"/>
                <a:gd name="T82" fmla="*/ 359 w 1038"/>
                <a:gd name="T83" fmla="*/ 259 h 1077"/>
                <a:gd name="T84" fmla="*/ 384 w 1038"/>
                <a:gd name="T85" fmla="*/ 269 h 1077"/>
                <a:gd name="T86" fmla="*/ 362 w 1038"/>
                <a:gd name="T87" fmla="*/ 240 h 1077"/>
                <a:gd name="T88" fmla="*/ 412 w 1038"/>
                <a:gd name="T89" fmla="*/ 208 h 1077"/>
                <a:gd name="T90" fmla="*/ 443 w 1038"/>
                <a:gd name="T91" fmla="*/ 179 h 1077"/>
                <a:gd name="T92" fmla="*/ 474 w 1038"/>
                <a:gd name="T93" fmla="*/ 145 h 1077"/>
                <a:gd name="T94" fmla="*/ 495 w 1038"/>
                <a:gd name="T95" fmla="*/ 117 h 1077"/>
                <a:gd name="T96" fmla="*/ 513 w 1038"/>
                <a:gd name="T97" fmla="*/ 89 h 1077"/>
                <a:gd name="T98" fmla="*/ 505 w 1038"/>
                <a:gd name="T99" fmla="*/ 187 h 1077"/>
                <a:gd name="T100" fmla="*/ 475 w 1038"/>
                <a:gd name="T101" fmla="*/ 337 h 1077"/>
                <a:gd name="T102" fmla="*/ 445 w 1038"/>
                <a:gd name="T103" fmla="*/ 486 h 10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1077">
                  <a:moveTo>
                    <a:pt x="854" y="1077"/>
                  </a:moveTo>
                  <a:lnTo>
                    <a:pt x="808" y="1054"/>
                  </a:lnTo>
                  <a:lnTo>
                    <a:pt x="794" y="1037"/>
                  </a:lnTo>
                  <a:lnTo>
                    <a:pt x="774" y="1008"/>
                  </a:lnTo>
                  <a:lnTo>
                    <a:pt x="759" y="1012"/>
                  </a:lnTo>
                  <a:lnTo>
                    <a:pt x="761" y="1026"/>
                  </a:lnTo>
                  <a:lnTo>
                    <a:pt x="641" y="950"/>
                  </a:lnTo>
                  <a:lnTo>
                    <a:pt x="655" y="950"/>
                  </a:lnTo>
                  <a:lnTo>
                    <a:pt x="690" y="964"/>
                  </a:lnTo>
                  <a:lnTo>
                    <a:pt x="699" y="964"/>
                  </a:lnTo>
                  <a:lnTo>
                    <a:pt x="652" y="932"/>
                  </a:lnTo>
                  <a:lnTo>
                    <a:pt x="633" y="917"/>
                  </a:lnTo>
                  <a:lnTo>
                    <a:pt x="524" y="852"/>
                  </a:lnTo>
                  <a:lnTo>
                    <a:pt x="448" y="843"/>
                  </a:lnTo>
                  <a:lnTo>
                    <a:pt x="477" y="792"/>
                  </a:lnTo>
                  <a:lnTo>
                    <a:pt x="477" y="786"/>
                  </a:lnTo>
                  <a:lnTo>
                    <a:pt x="451" y="806"/>
                  </a:lnTo>
                  <a:lnTo>
                    <a:pt x="428" y="830"/>
                  </a:lnTo>
                  <a:lnTo>
                    <a:pt x="402" y="852"/>
                  </a:lnTo>
                  <a:lnTo>
                    <a:pt x="377" y="873"/>
                  </a:lnTo>
                  <a:lnTo>
                    <a:pt x="349" y="890"/>
                  </a:lnTo>
                  <a:lnTo>
                    <a:pt x="322" y="906"/>
                  </a:lnTo>
                  <a:lnTo>
                    <a:pt x="295" y="914"/>
                  </a:lnTo>
                  <a:lnTo>
                    <a:pt x="269" y="917"/>
                  </a:lnTo>
                  <a:lnTo>
                    <a:pt x="275" y="813"/>
                  </a:lnTo>
                  <a:lnTo>
                    <a:pt x="267" y="830"/>
                  </a:lnTo>
                  <a:lnTo>
                    <a:pt x="262" y="848"/>
                  </a:lnTo>
                  <a:lnTo>
                    <a:pt x="256" y="866"/>
                  </a:lnTo>
                  <a:lnTo>
                    <a:pt x="253" y="886"/>
                  </a:lnTo>
                  <a:lnTo>
                    <a:pt x="244" y="903"/>
                  </a:lnTo>
                  <a:lnTo>
                    <a:pt x="235" y="921"/>
                  </a:lnTo>
                  <a:lnTo>
                    <a:pt x="220" y="937"/>
                  </a:lnTo>
                  <a:lnTo>
                    <a:pt x="204" y="952"/>
                  </a:lnTo>
                  <a:lnTo>
                    <a:pt x="209" y="877"/>
                  </a:lnTo>
                  <a:lnTo>
                    <a:pt x="209" y="839"/>
                  </a:lnTo>
                  <a:lnTo>
                    <a:pt x="204" y="853"/>
                  </a:lnTo>
                  <a:lnTo>
                    <a:pt x="200" y="872"/>
                  </a:lnTo>
                  <a:lnTo>
                    <a:pt x="196" y="890"/>
                  </a:lnTo>
                  <a:lnTo>
                    <a:pt x="193" y="912"/>
                  </a:lnTo>
                  <a:lnTo>
                    <a:pt x="185" y="930"/>
                  </a:lnTo>
                  <a:lnTo>
                    <a:pt x="180" y="950"/>
                  </a:lnTo>
                  <a:lnTo>
                    <a:pt x="169" y="970"/>
                  </a:lnTo>
                  <a:lnTo>
                    <a:pt x="156" y="990"/>
                  </a:lnTo>
                  <a:lnTo>
                    <a:pt x="142" y="997"/>
                  </a:lnTo>
                  <a:lnTo>
                    <a:pt x="129" y="999"/>
                  </a:lnTo>
                  <a:lnTo>
                    <a:pt x="111" y="983"/>
                  </a:lnTo>
                  <a:lnTo>
                    <a:pt x="98" y="966"/>
                  </a:lnTo>
                  <a:lnTo>
                    <a:pt x="87" y="952"/>
                  </a:lnTo>
                  <a:lnTo>
                    <a:pt x="80" y="937"/>
                  </a:lnTo>
                  <a:lnTo>
                    <a:pt x="71" y="921"/>
                  </a:lnTo>
                  <a:lnTo>
                    <a:pt x="65" y="906"/>
                  </a:lnTo>
                  <a:lnTo>
                    <a:pt x="62" y="892"/>
                  </a:lnTo>
                  <a:lnTo>
                    <a:pt x="58" y="877"/>
                  </a:lnTo>
                  <a:lnTo>
                    <a:pt x="42" y="817"/>
                  </a:lnTo>
                  <a:lnTo>
                    <a:pt x="32" y="759"/>
                  </a:lnTo>
                  <a:lnTo>
                    <a:pt x="23" y="701"/>
                  </a:lnTo>
                  <a:lnTo>
                    <a:pt x="20" y="644"/>
                  </a:lnTo>
                  <a:lnTo>
                    <a:pt x="14" y="586"/>
                  </a:lnTo>
                  <a:lnTo>
                    <a:pt x="11" y="530"/>
                  </a:lnTo>
                  <a:lnTo>
                    <a:pt x="7" y="471"/>
                  </a:lnTo>
                  <a:lnTo>
                    <a:pt x="5" y="415"/>
                  </a:lnTo>
                  <a:lnTo>
                    <a:pt x="0" y="333"/>
                  </a:lnTo>
                  <a:lnTo>
                    <a:pt x="2" y="311"/>
                  </a:lnTo>
                  <a:lnTo>
                    <a:pt x="2" y="220"/>
                  </a:lnTo>
                  <a:lnTo>
                    <a:pt x="25" y="240"/>
                  </a:lnTo>
                  <a:lnTo>
                    <a:pt x="25" y="297"/>
                  </a:lnTo>
                  <a:lnTo>
                    <a:pt x="25" y="335"/>
                  </a:lnTo>
                  <a:lnTo>
                    <a:pt x="25" y="386"/>
                  </a:lnTo>
                  <a:lnTo>
                    <a:pt x="25" y="400"/>
                  </a:lnTo>
                  <a:lnTo>
                    <a:pt x="74" y="753"/>
                  </a:lnTo>
                  <a:lnTo>
                    <a:pt x="80" y="772"/>
                  </a:lnTo>
                  <a:lnTo>
                    <a:pt x="89" y="792"/>
                  </a:lnTo>
                  <a:lnTo>
                    <a:pt x="94" y="806"/>
                  </a:lnTo>
                  <a:lnTo>
                    <a:pt x="109" y="806"/>
                  </a:lnTo>
                  <a:lnTo>
                    <a:pt x="124" y="753"/>
                  </a:lnTo>
                  <a:lnTo>
                    <a:pt x="118" y="315"/>
                  </a:lnTo>
                  <a:lnTo>
                    <a:pt x="127" y="211"/>
                  </a:lnTo>
                  <a:lnTo>
                    <a:pt x="129" y="184"/>
                  </a:lnTo>
                  <a:lnTo>
                    <a:pt x="129" y="166"/>
                  </a:lnTo>
                  <a:lnTo>
                    <a:pt x="124" y="65"/>
                  </a:lnTo>
                  <a:lnTo>
                    <a:pt x="122" y="51"/>
                  </a:lnTo>
                  <a:lnTo>
                    <a:pt x="113" y="38"/>
                  </a:lnTo>
                  <a:lnTo>
                    <a:pt x="94" y="31"/>
                  </a:lnTo>
                  <a:lnTo>
                    <a:pt x="89" y="36"/>
                  </a:lnTo>
                  <a:lnTo>
                    <a:pt x="76" y="47"/>
                  </a:lnTo>
                  <a:lnTo>
                    <a:pt x="43" y="13"/>
                  </a:lnTo>
                  <a:lnTo>
                    <a:pt x="114" y="0"/>
                  </a:lnTo>
                  <a:lnTo>
                    <a:pt x="142" y="7"/>
                  </a:lnTo>
                  <a:lnTo>
                    <a:pt x="156" y="47"/>
                  </a:lnTo>
                  <a:lnTo>
                    <a:pt x="158" y="60"/>
                  </a:lnTo>
                  <a:lnTo>
                    <a:pt x="160" y="73"/>
                  </a:lnTo>
                  <a:lnTo>
                    <a:pt x="162" y="85"/>
                  </a:lnTo>
                  <a:lnTo>
                    <a:pt x="165" y="100"/>
                  </a:lnTo>
                  <a:lnTo>
                    <a:pt x="165" y="113"/>
                  </a:lnTo>
                  <a:lnTo>
                    <a:pt x="167" y="127"/>
                  </a:lnTo>
                  <a:lnTo>
                    <a:pt x="167" y="142"/>
                  </a:lnTo>
                  <a:lnTo>
                    <a:pt x="169" y="158"/>
                  </a:lnTo>
                  <a:lnTo>
                    <a:pt x="169" y="184"/>
                  </a:lnTo>
                  <a:lnTo>
                    <a:pt x="174" y="220"/>
                  </a:lnTo>
                  <a:lnTo>
                    <a:pt x="180" y="220"/>
                  </a:lnTo>
                  <a:lnTo>
                    <a:pt x="189" y="158"/>
                  </a:lnTo>
                  <a:lnTo>
                    <a:pt x="180" y="80"/>
                  </a:lnTo>
                  <a:lnTo>
                    <a:pt x="204" y="107"/>
                  </a:lnTo>
                  <a:lnTo>
                    <a:pt x="207" y="126"/>
                  </a:lnTo>
                  <a:lnTo>
                    <a:pt x="213" y="131"/>
                  </a:lnTo>
                  <a:lnTo>
                    <a:pt x="240" y="249"/>
                  </a:lnTo>
                  <a:lnTo>
                    <a:pt x="249" y="262"/>
                  </a:lnTo>
                  <a:lnTo>
                    <a:pt x="240" y="182"/>
                  </a:lnTo>
                  <a:lnTo>
                    <a:pt x="302" y="240"/>
                  </a:lnTo>
                  <a:lnTo>
                    <a:pt x="313" y="262"/>
                  </a:lnTo>
                  <a:lnTo>
                    <a:pt x="322" y="277"/>
                  </a:lnTo>
                  <a:lnTo>
                    <a:pt x="382" y="415"/>
                  </a:lnTo>
                  <a:lnTo>
                    <a:pt x="388" y="415"/>
                  </a:lnTo>
                  <a:lnTo>
                    <a:pt x="391" y="400"/>
                  </a:lnTo>
                  <a:lnTo>
                    <a:pt x="378" y="362"/>
                  </a:lnTo>
                  <a:lnTo>
                    <a:pt x="557" y="469"/>
                  </a:lnTo>
                  <a:lnTo>
                    <a:pt x="657" y="579"/>
                  </a:lnTo>
                  <a:lnTo>
                    <a:pt x="670" y="582"/>
                  </a:lnTo>
                  <a:lnTo>
                    <a:pt x="646" y="533"/>
                  </a:lnTo>
                  <a:lnTo>
                    <a:pt x="599" y="484"/>
                  </a:lnTo>
                  <a:lnTo>
                    <a:pt x="617" y="479"/>
                  </a:lnTo>
                  <a:lnTo>
                    <a:pt x="637" y="480"/>
                  </a:lnTo>
                  <a:lnTo>
                    <a:pt x="657" y="484"/>
                  </a:lnTo>
                  <a:lnTo>
                    <a:pt x="677" y="493"/>
                  </a:lnTo>
                  <a:lnTo>
                    <a:pt x="697" y="502"/>
                  </a:lnTo>
                  <a:lnTo>
                    <a:pt x="717" y="517"/>
                  </a:lnTo>
                  <a:lnTo>
                    <a:pt x="737" y="530"/>
                  </a:lnTo>
                  <a:lnTo>
                    <a:pt x="759" y="546"/>
                  </a:lnTo>
                  <a:lnTo>
                    <a:pt x="768" y="537"/>
                  </a:lnTo>
                  <a:lnTo>
                    <a:pt x="717" y="499"/>
                  </a:lnTo>
                  <a:lnTo>
                    <a:pt x="717" y="486"/>
                  </a:lnTo>
                  <a:lnTo>
                    <a:pt x="723" y="480"/>
                  </a:lnTo>
                  <a:lnTo>
                    <a:pt x="735" y="479"/>
                  </a:lnTo>
                  <a:lnTo>
                    <a:pt x="746" y="471"/>
                  </a:lnTo>
                  <a:lnTo>
                    <a:pt x="824" y="415"/>
                  </a:lnTo>
                  <a:lnTo>
                    <a:pt x="848" y="395"/>
                  </a:lnTo>
                  <a:lnTo>
                    <a:pt x="863" y="382"/>
                  </a:lnTo>
                  <a:lnTo>
                    <a:pt x="886" y="358"/>
                  </a:lnTo>
                  <a:lnTo>
                    <a:pt x="921" y="324"/>
                  </a:lnTo>
                  <a:lnTo>
                    <a:pt x="934" y="306"/>
                  </a:lnTo>
                  <a:lnTo>
                    <a:pt x="948" y="289"/>
                  </a:lnTo>
                  <a:lnTo>
                    <a:pt x="963" y="271"/>
                  </a:lnTo>
                  <a:lnTo>
                    <a:pt x="977" y="253"/>
                  </a:lnTo>
                  <a:lnTo>
                    <a:pt x="990" y="233"/>
                  </a:lnTo>
                  <a:lnTo>
                    <a:pt x="1003" y="215"/>
                  </a:lnTo>
                  <a:lnTo>
                    <a:pt x="1014" y="196"/>
                  </a:lnTo>
                  <a:lnTo>
                    <a:pt x="1025" y="178"/>
                  </a:lnTo>
                  <a:lnTo>
                    <a:pt x="1038" y="166"/>
                  </a:lnTo>
                  <a:lnTo>
                    <a:pt x="1028" y="273"/>
                  </a:lnTo>
                  <a:lnTo>
                    <a:pt x="1010" y="373"/>
                  </a:lnTo>
                  <a:lnTo>
                    <a:pt x="992" y="473"/>
                  </a:lnTo>
                  <a:lnTo>
                    <a:pt x="970" y="573"/>
                  </a:lnTo>
                  <a:lnTo>
                    <a:pt x="950" y="673"/>
                  </a:lnTo>
                  <a:lnTo>
                    <a:pt x="928" y="772"/>
                  </a:lnTo>
                  <a:lnTo>
                    <a:pt x="908" y="872"/>
                  </a:lnTo>
                  <a:lnTo>
                    <a:pt x="890" y="972"/>
                  </a:lnTo>
                  <a:lnTo>
                    <a:pt x="874" y="1074"/>
                  </a:lnTo>
                  <a:lnTo>
                    <a:pt x="854" y="1077"/>
                  </a:lnTo>
                  <a:close/>
                </a:path>
              </a:pathLst>
            </a:custGeom>
            <a:solidFill>
              <a:srgbClr val="666666"/>
            </a:solidFill>
            <a:ln w="9525">
              <a:solidFill>
                <a:schemeClr val="tx1"/>
              </a:solidFill>
              <a:round/>
              <a:headEnd/>
              <a:tailEnd/>
            </a:ln>
          </p:spPr>
          <p:txBody>
            <a:bodyPr/>
            <a:lstStyle/>
            <a:p>
              <a:endParaRPr lang="en-US"/>
            </a:p>
          </p:txBody>
        </p:sp>
        <p:sp>
          <p:nvSpPr>
            <p:cNvPr id="39981" name="Freeform 45">
              <a:extLst>
                <a:ext uri="{FF2B5EF4-FFF2-40B4-BE49-F238E27FC236}">
                  <a16:creationId xmlns:a16="http://schemas.microsoft.com/office/drawing/2014/main" id="{F707055B-5378-4E5A-B444-2F4B83F6340A}"/>
                </a:ext>
              </a:extLst>
            </p:cNvPr>
            <p:cNvSpPr>
              <a:spLocks/>
            </p:cNvSpPr>
            <p:nvPr/>
          </p:nvSpPr>
          <p:spPr bwMode="auto">
            <a:xfrm>
              <a:off x="3795" y="2063"/>
              <a:ext cx="551" cy="521"/>
            </a:xfrm>
            <a:custGeom>
              <a:avLst/>
              <a:gdLst>
                <a:gd name="T0" fmla="*/ 132 w 1102"/>
                <a:gd name="T1" fmla="*/ 513 h 1041"/>
                <a:gd name="T2" fmla="*/ 95 w 1102"/>
                <a:gd name="T3" fmla="*/ 496 h 1041"/>
                <a:gd name="T4" fmla="*/ 58 w 1102"/>
                <a:gd name="T5" fmla="*/ 478 h 1041"/>
                <a:gd name="T6" fmla="*/ 20 w 1102"/>
                <a:gd name="T7" fmla="*/ 456 h 1041"/>
                <a:gd name="T8" fmla="*/ 0 w 1102"/>
                <a:gd name="T9" fmla="*/ 441 h 1041"/>
                <a:gd name="T10" fmla="*/ 7 w 1102"/>
                <a:gd name="T11" fmla="*/ 411 h 1041"/>
                <a:gd name="T12" fmla="*/ 12 w 1102"/>
                <a:gd name="T13" fmla="*/ 382 h 1041"/>
                <a:gd name="T14" fmla="*/ 17 w 1102"/>
                <a:gd name="T15" fmla="*/ 352 h 1041"/>
                <a:gd name="T16" fmla="*/ 21 w 1102"/>
                <a:gd name="T17" fmla="*/ 322 h 1041"/>
                <a:gd name="T18" fmla="*/ 38 w 1102"/>
                <a:gd name="T19" fmla="*/ 32 h 1041"/>
                <a:gd name="T20" fmla="*/ 117 w 1102"/>
                <a:gd name="T21" fmla="*/ 50 h 1041"/>
                <a:gd name="T22" fmla="*/ 197 w 1102"/>
                <a:gd name="T23" fmla="*/ 69 h 1041"/>
                <a:gd name="T24" fmla="*/ 276 w 1102"/>
                <a:gd name="T25" fmla="*/ 82 h 1041"/>
                <a:gd name="T26" fmla="*/ 356 w 1102"/>
                <a:gd name="T27" fmla="*/ 84 h 1041"/>
                <a:gd name="T28" fmla="*/ 384 w 1102"/>
                <a:gd name="T29" fmla="*/ 68 h 1041"/>
                <a:gd name="T30" fmla="*/ 431 w 1102"/>
                <a:gd name="T31" fmla="*/ 52 h 1041"/>
                <a:gd name="T32" fmla="*/ 453 w 1102"/>
                <a:gd name="T33" fmla="*/ 44 h 1041"/>
                <a:gd name="T34" fmla="*/ 536 w 1102"/>
                <a:gd name="T35" fmla="*/ 7 h 1041"/>
                <a:gd name="T36" fmla="*/ 551 w 1102"/>
                <a:gd name="T37" fmla="*/ 76 h 1041"/>
                <a:gd name="T38" fmla="*/ 528 w 1102"/>
                <a:gd name="T39" fmla="*/ 356 h 1041"/>
                <a:gd name="T40" fmla="*/ 518 w 1102"/>
                <a:gd name="T41" fmla="*/ 462 h 1041"/>
                <a:gd name="T42" fmla="*/ 488 w 1102"/>
                <a:gd name="T43" fmla="*/ 485 h 1041"/>
                <a:gd name="T44" fmla="*/ 466 w 1102"/>
                <a:gd name="T45" fmla="*/ 497 h 1041"/>
                <a:gd name="T46" fmla="*/ 456 w 1102"/>
                <a:gd name="T47" fmla="*/ 475 h 1041"/>
                <a:gd name="T48" fmla="*/ 442 w 1102"/>
                <a:gd name="T49" fmla="*/ 465 h 1041"/>
                <a:gd name="T50" fmla="*/ 428 w 1102"/>
                <a:gd name="T51" fmla="*/ 464 h 1041"/>
                <a:gd name="T52" fmla="*/ 415 w 1102"/>
                <a:gd name="T53" fmla="*/ 465 h 1041"/>
                <a:gd name="T54" fmla="*/ 401 w 1102"/>
                <a:gd name="T55" fmla="*/ 467 h 1041"/>
                <a:gd name="T56" fmla="*/ 392 w 1102"/>
                <a:gd name="T57" fmla="*/ 441 h 1041"/>
                <a:gd name="T58" fmla="*/ 403 w 1102"/>
                <a:gd name="T59" fmla="*/ 405 h 1041"/>
                <a:gd name="T60" fmla="*/ 416 w 1102"/>
                <a:gd name="T61" fmla="*/ 370 h 1041"/>
                <a:gd name="T62" fmla="*/ 425 w 1102"/>
                <a:gd name="T63" fmla="*/ 333 h 1041"/>
                <a:gd name="T64" fmla="*/ 427 w 1102"/>
                <a:gd name="T65" fmla="*/ 309 h 1041"/>
                <a:gd name="T66" fmla="*/ 427 w 1102"/>
                <a:gd name="T67" fmla="*/ 295 h 1041"/>
                <a:gd name="T68" fmla="*/ 424 w 1102"/>
                <a:gd name="T69" fmla="*/ 282 h 1041"/>
                <a:gd name="T70" fmla="*/ 419 w 1102"/>
                <a:gd name="T71" fmla="*/ 269 h 1041"/>
                <a:gd name="T72" fmla="*/ 407 w 1102"/>
                <a:gd name="T73" fmla="*/ 248 h 1041"/>
                <a:gd name="T74" fmla="*/ 387 w 1102"/>
                <a:gd name="T75" fmla="*/ 254 h 1041"/>
                <a:gd name="T76" fmla="*/ 372 w 1102"/>
                <a:gd name="T77" fmla="*/ 271 h 1041"/>
                <a:gd name="T78" fmla="*/ 362 w 1102"/>
                <a:gd name="T79" fmla="*/ 289 h 1041"/>
                <a:gd name="T80" fmla="*/ 355 w 1102"/>
                <a:gd name="T81" fmla="*/ 308 h 1041"/>
                <a:gd name="T82" fmla="*/ 349 w 1102"/>
                <a:gd name="T83" fmla="*/ 307 h 1041"/>
                <a:gd name="T84" fmla="*/ 348 w 1102"/>
                <a:gd name="T85" fmla="*/ 288 h 1041"/>
                <a:gd name="T86" fmla="*/ 345 w 1102"/>
                <a:gd name="T87" fmla="*/ 268 h 1041"/>
                <a:gd name="T88" fmla="*/ 339 w 1102"/>
                <a:gd name="T89" fmla="*/ 249 h 1041"/>
                <a:gd name="T90" fmla="*/ 328 w 1102"/>
                <a:gd name="T91" fmla="*/ 229 h 1041"/>
                <a:gd name="T92" fmla="*/ 315 w 1102"/>
                <a:gd name="T93" fmla="*/ 224 h 1041"/>
                <a:gd name="T94" fmla="*/ 276 w 1102"/>
                <a:gd name="T95" fmla="*/ 334 h 1041"/>
                <a:gd name="T96" fmla="*/ 264 w 1102"/>
                <a:gd name="T97" fmla="*/ 281 h 1041"/>
                <a:gd name="T98" fmla="*/ 254 w 1102"/>
                <a:gd name="T99" fmla="*/ 251 h 1041"/>
                <a:gd name="T100" fmla="*/ 233 w 1102"/>
                <a:gd name="T101" fmla="*/ 240 h 1041"/>
                <a:gd name="T102" fmla="*/ 223 w 1102"/>
                <a:gd name="T103" fmla="*/ 245 h 1041"/>
                <a:gd name="T104" fmla="*/ 209 w 1102"/>
                <a:gd name="T105" fmla="*/ 332 h 1041"/>
                <a:gd name="T106" fmla="*/ 201 w 1102"/>
                <a:gd name="T107" fmla="*/ 385 h 1041"/>
                <a:gd name="T108" fmla="*/ 185 w 1102"/>
                <a:gd name="T109" fmla="*/ 439 h 1041"/>
                <a:gd name="T110" fmla="*/ 166 w 1102"/>
                <a:gd name="T111" fmla="*/ 494 h 1041"/>
                <a:gd name="T112" fmla="*/ 151 w 1102"/>
                <a:gd name="T113" fmla="*/ 521 h 10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02" h="1041">
                  <a:moveTo>
                    <a:pt x="302" y="1041"/>
                  </a:moveTo>
                  <a:lnTo>
                    <a:pt x="264" y="1025"/>
                  </a:lnTo>
                  <a:lnTo>
                    <a:pt x="228" y="1010"/>
                  </a:lnTo>
                  <a:lnTo>
                    <a:pt x="190" y="992"/>
                  </a:lnTo>
                  <a:lnTo>
                    <a:pt x="153" y="976"/>
                  </a:lnTo>
                  <a:lnTo>
                    <a:pt x="115" y="956"/>
                  </a:lnTo>
                  <a:lnTo>
                    <a:pt x="79" y="936"/>
                  </a:lnTo>
                  <a:lnTo>
                    <a:pt x="40" y="912"/>
                  </a:lnTo>
                  <a:lnTo>
                    <a:pt x="4" y="890"/>
                  </a:lnTo>
                  <a:lnTo>
                    <a:pt x="0" y="881"/>
                  </a:lnTo>
                  <a:lnTo>
                    <a:pt x="6" y="850"/>
                  </a:lnTo>
                  <a:lnTo>
                    <a:pt x="13" y="821"/>
                  </a:lnTo>
                  <a:lnTo>
                    <a:pt x="18" y="792"/>
                  </a:lnTo>
                  <a:lnTo>
                    <a:pt x="24" y="763"/>
                  </a:lnTo>
                  <a:lnTo>
                    <a:pt x="28" y="732"/>
                  </a:lnTo>
                  <a:lnTo>
                    <a:pt x="33" y="703"/>
                  </a:lnTo>
                  <a:lnTo>
                    <a:pt x="37" y="674"/>
                  </a:lnTo>
                  <a:lnTo>
                    <a:pt x="42" y="644"/>
                  </a:lnTo>
                  <a:lnTo>
                    <a:pt x="69" y="151"/>
                  </a:lnTo>
                  <a:lnTo>
                    <a:pt x="75" y="64"/>
                  </a:lnTo>
                  <a:lnTo>
                    <a:pt x="153" y="80"/>
                  </a:lnTo>
                  <a:lnTo>
                    <a:pt x="233" y="100"/>
                  </a:lnTo>
                  <a:lnTo>
                    <a:pt x="313" y="120"/>
                  </a:lnTo>
                  <a:lnTo>
                    <a:pt x="394" y="138"/>
                  </a:lnTo>
                  <a:lnTo>
                    <a:pt x="472" y="153"/>
                  </a:lnTo>
                  <a:lnTo>
                    <a:pt x="552" y="164"/>
                  </a:lnTo>
                  <a:lnTo>
                    <a:pt x="630" y="168"/>
                  </a:lnTo>
                  <a:lnTo>
                    <a:pt x="712" y="168"/>
                  </a:lnTo>
                  <a:lnTo>
                    <a:pt x="743" y="160"/>
                  </a:lnTo>
                  <a:lnTo>
                    <a:pt x="767" y="135"/>
                  </a:lnTo>
                  <a:lnTo>
                    <a:pt x="834" y="113"/>
                  </a:lnTo>
                  <a:lnTo>
                    <a:pt x="861" y="104"/>
                  </a:lnTo>
                  <a:lnTo>
                    <a:pt x="878" y="95"/>
                  </a:lnTo>
                  <a:lnTo>
                    <a:pt x="905" y="88"/>
                  </a:lnTo>
                  <a:lnTo>
                    <a:pt x="918" y="84"/>
                  </a:lnTo>
                  <a:lnTo>
                    <a:pt x="1071" y="13"/>
                  </a:lnTo>
                  <a:lnTo>
                    <a:pt x="1095" y="0"/>
                  </a:lnTo>
                  <a:lnTo>
                    <a:pt x="1102" y="151"/>
                  </a:lnTo>
                  <a:lnTo>
                    <a:pt x="1102" y="175"/>
                  </a:lnTo>
                  <a:lnTo>
                    <a:pt x="1056" y="712"/>
                  </a:lnTo>
                  <a:lnTo>
                    <a:pt x="1060" y="725"/>
                  </a:lnTo>
                  <a:lnTo>
                    <a:pt x="1036" y="923"/>
                  </a:lnTo>
                  <a:lnTo>
                    <a:pt x="985" y="967"/>
                  </a:lnTo>
                  <a:lnTo>
                    <a:pt x="976" y="970"/>
                  </a:lnTo>
                  <a:lnTo>
                    <a:pt x="958" y="985"/>
                  </a:lnTo>
                  <a:lnTo>
                    <a:pt x="932" y="994"/>
                  </a:lnTo>
                  <a:lnTo>
                    <a:pt x="929" y="967"/>
                  </a:lnTo>
                  <a:lnTo>
                    <a:pt x="911" y="950"/>
                  </a:lnTo>
                  <a:lnTo>
                    <a:pt x="896" y="937"/>
                  </a:lnTo>
                  <a:lnTo>
                    <a:pt x="883" y="930"/>
                  </a:lnTo>
                  <a:lnTo>
                    <a:pt x="869" y="927"/>
                  </a:lnTo>
                  <a:lnTo>
                    <a:pt x="856" y="928"/>
                  </a:lnTo>
                  <a:lnTo>
                    <a:pt x="841" y="928"/>
                  </a:lnTo>
                  <a:lnTo>
                    <a:pt x="829" y="930"/>
                  </a:lnTo>
                  <a:lnTo>
                    <a:pt x="814" y="932"/>
                  </a:lnTo>
                  <a:lnTo>
                    <a:pt x="801" y="934"/>
                  </a:lnTo>
                  <a:lnTo>
                    <a:pt x="774" y="917"/>
                  </a:lnTo>
                  <a:lnTo>
                    <a:pt x="783" y="881"/>
                  </a:lnTo>
                  <a:lnTo>
                    <a:pt x="794" y="846"/>
                  </a:lnTo>
                  <a:lnTo>
                    <a:pt x="805" y="810"/>
                  </a:lnTo>
                  <a:lnTo>
                    <a:pt x="820" y="775"/>
                  </a:lnTo>
                  <a:lnTo>
                    <a:pt x="831" y="739"/>
                  </a:lnTo>
                  <a:lnTo>
                    <a:pt x="841" y="703"/>
                  </a:lnTo>
                  <a:lnTo>
                    <a:pt x="849" y="666"/>
                  </a:lnTo>
                  <a:lnTo>
                    <a:pt x="854" y="632"/>
                  </a:lnTo>
                  <a:lnTo>
                    <a:pt x="854" y="617"/>
                  </a:lnTo>
                  <a:lnTo>
                    <a:pt x="856" y="604"/>
                  </a:lnTo>
                  <a:lnTo>
                    <a:pt x="854" y="590"/>
                  </a:lnTo>
                  <a:lnTo>
                    <a:pt x="852" y="577"/>
                  </a:lnTo>
                  <a:lnTo>
                    <a:pt x="847" y="563"/>
                  </a:lnTo>
                  <a:lnTo>
                    <a:pt x="843" y="550"/>
                  </a:lnTo>
                  <a:lnTo>
                    <a:pt x="838" y="537"/>
                  </a:lnTo>
                  <a:lnTo>
                    <a:pt x="834" y="526"/>
                  </a:lnTo>
                  <a:lnTo>
                    <a:pt x="814" y="495"/>
                  </a:lnTo>
                  <a:lnTo>
                    <a:pt x="796" y="495"/>
                  </a:lnTo>
                  <a:lnTo>
                    <a:pt x="774" y="508"/>
                  </a:lnTo>
                  <a:lnTo>
                    <a:pt x="758" y="524"/>
                  </a:lnTo>
                  <a:lnTo>
                    <a:pt x="743" y="541"/>
                  </a:lnTo>
                  <a:lnTo>
                    <a:pt x="734" y="559"/>
                  </a:lnTo>
                  <a:lnTo>
                    <a:pt x="723" y="577"/>
                  </a:lnTo>
                  <a:lnTo>
                    <a:pt x="718" y="597"/>
                  </a:lnTo>
                  <a:lnTo>
                    <a:pt x="710" y="615"/>
                  </a:lnTo>
                  <a:lnTo>
                    <a:pt x="703" y="635"/>
                  </a:lnTo>
                  <a:lnTo>
                    <a:pt x="698" y="613"/>
                  </a:lnTo>
                  <a:lnTo>
                    <a:pt x="698" y="595"/>
                  </a:lnTo>
                  <a:lnTo>
                    <a:pt x="696" y="575"/>
                  </a:lnTo>
                  <a:lnTo>
                    <a:pt x="694" y="557"/>
                  </a:lnTo>
                  <a:lnTo>
                    <a:pt x="690" y="535"/>
                  </a:lnTo>
                  <a:lnTo>
                    <a:pt x="687" y="517"/>
                  </a:lnTo>
                  <a:lnTo>
                    <a:pt x="678" y="497"/>
                  </a:lnTo>
                  <a:lnTo>
                    <a:pt x="668" y="479"/>
                  </a:lnTo>
                  <a:lnTo>
                    <a:pt x="656" y="457"/>
                  </a:lnTo>
                  <a:lnTo>
                    <a:pt x="641" y="448"/>
                  </a:lnTo>
                  <a:lnTo>
                    <a:pt x="630" y="448"/>
                  </a:lnTo>
                  <a:lnTo>
                    <a:pt x="594" y="479"/>
                  </a:lnTo>
                  <a:lnTo>
                    <a:pt x="552" y="668"/>
                  </a:lnTo>
                  <a:lnTo>
                    <a:pt x="541" y="593"/>
                  </a:lnTo>
                  <a:lnTo>
                    <a:pt x="528" y="561"/>
                  </a:lnTo>
                  <a:lnTo>
                    <a:pt x="517" y="517"/>
                  </a:lnTo>
                  <a:lnTo>
                    <a:pt x="508" y="502"/>
                  </a:lnTo>
                  <a:lnTo>
                    <a:pt x="485" y="479"/>
                  </a:lnTo>
                  <a:lnTo>
                    <a:pt x="466" y="479"/>
                  </a:lnTo>
                  <a:lnTo>
                    <a:pt x="452" y="486"/>
                  </a:lnTo>
                  <a:lnTo>
                    <a:pt x="446" y="490"/>
                  </a:lnTo>
                  <a:lnTo>
                    <a:pt x="423" y="612"/>
                  </a:lnTo>
                  <a:lnTo>
                    <a:pt x="417" y="664"/>
                  </a:lnTo>
                  <a:lnTo>
                    <a:pt x="412" y="717"/>
                  </a:lnTo>
                  <a:lnTo>
                    <a:pt x="401" y="770"/>
                  </a:lnTo>
                  <a:lnTo>
                    <a:pt x="388" y="825"/>
                  </a:lnTo>
                  <a:lnTo>
                    <a:pt x="370" y="877"/>
                  </a:lnTo>
                  <a:lnTo>
                    <a:pt x="352" y="932"/>
                  </a:lnTo>
                  <a:lnTo>
                    <a:pt x="332" y="987"/>
                  </a:lnTo>
                  <a:lnTo>
                    <a:pt x="312" y="1041"/>
                  </a:lnTo>
                  <a:lnTo>
                    <a:pt x="302" y="1041"/>
                  </a:lnTo>
                  <a:close/>
                </a:path>
              </a:pathLst>
            </a:cu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2" name="Freeform 46">
              <a:extLst>
                <a:ext uri="{FF2B5EF4-FFF2-40B4-BE49-F238E27FC236}">
                  <a16:creationId xmlns:a16="http://schemas.microsoft.com/office/drawing/2014/main" id="{5C8014E9-EE4E-4D49-B09F-A45BC9311468}"/>
                </a:ext>
              </a:extLst>
            </p:cNvPr>
            <p:cNvSpPr>
              <a:spLocks/>
            </p:cNvSpPr>
            <p:nvPr/>
          </p:nvSpPr>
          <p:spPr bwMode="auto">
            <a:xfrm>
              <a:off x="3012" y="2216"/>
              <a:ext cx="30" cy="245"/>
            </a:xfrm>
            <a:custGeom>
              <a:avLst/>
              <a:gdLst>
                <a:gd name="T0" fmla="*/ 26 w 60"/>
                <a:gd name="T1" fmla="*/ 245 h 489"/>
                <a:gd name="T2" fmla="*/ 23 w 60"/>
                <a:gd name="T3" fmla="*/ 239 h 489"/>
                <a:gd name="T4" fmla="*/ 0 w 60"/>
                <a:gd name="T5" fmla="*/ 57 h 489"/>
                <a:gd name="T6" fmla="*/ 2 w 60"/>
                <a:gd name="T7" fmla="*/ 52 h 489"/>
                <a:gd name="T8" fmla="*/ 2 w 60"/>
                <a:gd name="T9" fmla="*/ 43 h 489"/>
                <a:gd name="T10" fmla="*/ 0 w 60"/>
                <a:gd name="T11" fmla="*/ 35 h 489"/>
                <a:gd name="T12" fmla="*/ 0 w 60"/>
                <a:gd name="T13" fmla="*/ 21 h 489"/>
                <a:gd name="T14" fmla="*/ 2 w 60"/>
                <a:gd name="T15" fmla="*/ 0 h 489"/>
                <a:gd name="T16" fmla="*/ 20 w 60"/>
                <a:gd name="T17" fmla="*/ 17 h 489"/>
                <a:gd name="T18" fmla="*/ 26 w 60"/>
                <a:gd name="T19" fmla="*/ 23 h 489"/>
                <a:gd name="T20" fmla="*/ 28 w 60"/>
                <a:gd name="T21" fmla="*/ 52 h 489"/>
                <a:gd name="T22" fmla="*/ 30 w 60"/>
                <a:gd name="T23" fmla="*/ 66 h 489"/>
                <a:gd name="T24" fmla="*/ 28 w 60"/>
                <a:gd name="T25" fmla="*/ 162 h 489"/>
                <a:gd name="T26" fmla="*/ 28 w 60"/>
                <a:gd name="T27" fmla="*/ 208 h 489"/>
                <a:gd name="T28" fmla="*/ 26 w 60"/>
                <a:gd name="T29" fmla="*/ 245 h 4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489">
                  <a:moveTo>
                    <a:pt x="51" y="489"/>
                  </a:moveTo>
                  <a:lnTo>
                    <a:pt x="46" y="477"/>
                  </a:lnTo>
                  <a:lnTo>
                    <a:pt x="0" y="113"/>
                  </a:lnTo>
                  <a:lnTo>
                    <a:pt x="4" y="104"/>
                  </a:lnTo>
                  <a:lnTo>
                    <a:pt x="4" y="85"/>
                  </a:lnTo>
                  <a:lnTo>
                    <a:pt x="0" y="69"/>
                  </a:lnTo>
                  <a:lnTo>
                    <a:pt x="0" y="42"/>
                  </a:lnTo>
                  <a:lnTo>
                    <a:pt x="4" y="0"/>
                  </a:lnTo>
                  <a:lnTo>
                    <a:pt x="39" y="33"/>
                  </a:lnTo>
                  <a:lnTo>
                    <a:pt x="51" y="45"/>
                  </a:lnTo>
                  <a:lnTo>
                    <a:pt x="55" y="104"/>
                  </a:lnTo>
                  <a:lnTo>
                    <a:pt x="60" y="131"/>
                  </a:lnTo>
                  <a:lnTo>
                    <a:pt x="55" y="324"/>
                  </a:lnTo>
                  <a:lnTo>
                    <a:pt x="55" y="415"/>
                  </a:lnTo>
                  <a:lnTo>
                    <a:pt x="51" y="4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3" name="Freeform 47">
              <a:extLst>
                <a:ext uri="{FF2B5EF4-FFF2-40B4-BE49-F238E27FC236}">
                  <a16:creationId xmlns:a16="http://schemas.microsoft.com/office/drawing/2014/main" id="{1534C163-AC2A-4BDA-8726-36F5F8853013}"/>
                </a:ext>
              </a:extLst>
            </p:cNvPr>
            <p:cNvSpPr>
              <a:spLocks/>
            </p:cNvSpPr>
            <p:nvPr/>
          </p:nvSpPr>
          <p:spPr bwMode="auto">
            <a:xfrm>
              <a:off x="1952" y="2294"/>
              <a:ext cx="39" cy="80"/>
            </a:xfrm>
            <a:custGeom>
              <a:avLst/>
              <a:gdLst>
                <a:gd name="T0" fmla="*/ 34 w 79"/>
                <a:gd name="T1" fmla="*/ 80 h 161"/>
                <a:gd name="T2" fmla="*/ 27 w 79"/>
                <a:gd name="T3" fmla="*/ 73 h 161"/>
                <a:gd name="T4" fmla="*/ 20 w 79"/>
                <a:gd name="T5" fmla="*/ 61 h 161"/>
                <a:gd name="T6" fmla="*/ 9 w 79"/>
                <a:gd name="T7" fmla="*/ 37 h 161"/>
                <a:gd name="T8" fmla="*/ 4 w 79"/>
                <a:gd name="T9" fmla="*/ 28 h 161"/>
                <a:gd name="T10" fmla="*/ 2 w 79"/>
                <a:gd name="T11" fmla="*/ 19 h 161"/>
                <a:gd name="T12" fmla="*/ 0 w 79"/>
                <a:gd name="T13" fmla="*/ 10 h 161"/>
                <a:gd name="T14" fmla="*/ 1 w 79"/>
                <a:gd name="T15" fmla="*/ 2 h 161"/>
                <a:gd name="T16" fmla="*/ 4 w 79"/>
                <a:gd name="T17" fmla="*/ 0 h 161"/>
                <a:gd name="T18" fmla="*/ 9 w 79"/>
                <a:gd name="T19" fmla="*/ 21 h 161"/>
                <a:gd name="T20" fmla="*/ 30 w 79"/>
                <a:gd name="T21" fmla="*/ 67 h 161"/>
                <a:gd name="T22" fmla="*/ 32 w 79"/>
                <a:gd name="T23" fmla="*/ 68 h 161"/>
                <a:gd name="T24" fmla="*/ 39 w 79"/>
                <a:gd name="T25" fmla="*/ 73 h 161"/>
                <a:gd name="T26" fmla="*/ 34 w 79"/>
                <a:gd name="T27" fmla="*/ 8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161">
                  <a:moveTo>
                    <a:pt x="69" y="161"/>
                  </a:moveTo>
                  <a:lnTo>
                    <a:pt x="55" y="146"/>
                  </a:lnTo>
                  <a:lnTo>
                    <a:pt x="40" y="122"/>
                  </a:lnTo>
                  <a:lnTo>
                    <a:pt x="18" y="75"/>
                  </a:lnTo>
                  <a:lnTo>
                    <a:pt x="9" y="57"/>
                  </a:lnTo>
                  <a:lnTo>
                    <a:pt x="4" y="39"/>
                  </a:lnTo>
                  <a:lnTo>
                    <a:pt x="0" y="20"/>
                  </a:lnTo>
                  <a:lnTo>
                    <a:pt x="2" y="4"/>
                  </a:lnTo>
                  <a:lnTo>
                    <a:pt x="9" y="0"/>
                  </a:lnTo>
                  <a:lnTo>
                    <a:pt x="18" y="42"/>
                  </a:lnTo>
                  <a:lnTo>
                    <a:pt x="60" y="135"/>
                  </a:lnTo>
                  <a:lnTo>
                    <a:pt x="64" y="137"/>
                  </a:lnTo>
                  <a:lnTo>
                    <a:pt x="79" y="146"/>
                  </a:lnTo>
                  <a:lnTo>
                    <a:pt x="69"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4" name="Freeform 48">
              <a:extLst>
                <a:ext uri="{FF2B5EF4-FFF2-40B4-BE49-F238E27FC236}">
                  <a16:creationId xmlns:a16="http://schemas.microsoft.com/office/drawing/2014/main" id="{1938AA7A-B4E7-4B6D-9F93-D8AFD9808810}"/>
                </a:ext>
              </a:extLst>
            </p:cNvPr>
            <p:cNvSpPr>
              <a:spLocks/>
            </p:cNvSpPr>
            <p:nvPr/>
          </p:nvSpPr>
          <p:spPr bwMode="auto">
            <a:xfrm>
              <a:off x="1922" y="2240"/>
              <a:ext cx="29" cy="94"/>
            </a:xfrm>
            <a:custGeom>
              <a:avLst/>
              <a:gdLst>
                <a:gd name="T0" fmla="*/ 24 w 56"/>
                <a:gd name="T1" fmla="*/ 93 h 190"/>
                <a:gd name="T2" fmla="*/ 10 w 56"/>
                <a:gd name="T3" fmla="*/ 62 h 190"/>
                <a:gd name="T4" fmla="*/ 0 w 56"/>
                <a:gd name="T5" fmla="*/ 9 h 190"/>
                <a:gd name="T6" fmla="*/ 5 w 56"/>
                <a:gd name="T7" fmla="*/ 0 h 190"/>
                <a:gd name="T8" fmla="*/ 9 w 56"/>
                <a:gd name="T9" fmla="*/ 6 h 190"/>
                <a:gd name="T10" fmla="*/ 12 w 56"/>
                <a:gd name="T11" fmla="*/ 46 h 190"/>
                <a:gd name="T12" fmla="*/ 23 w 56"/>
                <a:gd name="T13" fmla="*/ 77 h 190"/>
                <a:gd name="T14" fmla="*/ 24 w 56"/>
                <a:gd name="T15" fmla="*/ 84 h 190"/>
                <a:gd name="T16" fmla="*/ 29 w 56"/>
                <a:gd name="T17" fmla="*/ 94 h 190"/>
                <a:gd name="T18" fmla="*/ 24 w 56"/>
                <a:gd name="T19" fmla="*/ 9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190">
                  <a:moveTo>
                    <a:pt x="47" y="188"/>
                  </a:moveTo>
                  <a:lnTo>
                    <a:pt x="20" y="126"/>
                  </a:lnTo>
                  <a:lnTo>
                    <a:pt x="0" y="18"/>
                  </a:lnTo>
                  <a:lnTo>
                    <a:pt x="9" y="0"/>
                  </a:lnTo>
                  <a:lnTo>
                    <a:pt x="18" y="13"/>
                  </a:lnTo>
                  <a:lnTo>
                    <a:pt x="24" y="93"/>
                  </a:lnTo>
                  <a:lnTo>
                    <a:pt x="44" y="155"/>
                  </a:lnTo>
                  <a:lnTo>
                    <a:pt x="47" y="169"/>
                  </a:lnTo>
                  <a:lnTo>
                    <a:pt x="56" y="190"/>
                  </a:lnTo>
                  <a:lnTo>
                    <a:pt x="47"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5" name="Freeform 49">
              <a:extLst>
                <a:ext uri="{FF2B5EF4-FFF2-40B4-BE49-F238E27FC236}">
                  <a16:creationId xmlns:a16="http://schemas.microsoft.com/office/drawing/2014/main" id="{FB748B16-6EB4-483F-9D10-97F6FA5411A2}"/>
                </a:ext>
              </a:extLst>
            </p:cNvPr>
            <p:cNvSpPr>
              <a:spLocks/>
            </p:cNvSpPr>
            <p:nvPr/>
          </p:nvSpPr>
          <p:spPr bwMode="auto">
            <a:xfrm>
              <a:off x="2516" y="2298"/>
              <a:ext cx="1" cy="4"/>
            </a:xfrm>
            <a:custGeom>
              <a:avLst/>
              <a:gdLst>
                <a:gd name="T0" fmla="*/ 0 w 1"/>
                <a:gd name="T1" fmla="*/ 4 h 9"/>
                <a:gd name="T2" fmla="*/ 0 w 1"/>
                <a:gd name="T3" fmla="*/ 0 h 9"/>
                <a:gd name="T4" fmla="*/ 0 w 1"/>
                <a:gd name="T5" fmla="*/ 4 h 9"/>
                <a:gd name="T6" fmla="*/ 0 60000 65536"/>
                <a:gd name="T7" fmla="*/ 0 60000 65536"/>
                <a:gd name="T8" fmla="*/ 0 60000 65536"/>
              </a:gdLst>
              <a:ahLst/>
              <a:cxnLst>
                <a:cxn ang="T6">
                  <a:pos x="T0" y="T1"/>
                </a:cxn>
                <a:cxn ang="T7">
                  <a:pos x="T2" y="T3"/>
                </a:cxn>
                <a:cxn ang="T8">
                  <a:pos x="T4" y="T5"/>
                </a:cxn>
              </a:cxnLst>
              <a:rect l="0" t="0" r="r" b="b"/>
              <a:pathLst>
                <a:path w="1" h="9">
                  <a:moveTo>
                    <a:pt x="0" y="9"/>
                  </a:move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6" name="Freeform 50">
              <a:extLst>
                <a:ext uri="{FF2B5EF4-FFF2-40B4-BE49-F238E27FC236}">
                  <a16:creationId xmlns:a16="http://schemas.microsoft.com/office/drawing/2014/main" id="{13BF0991-3985-4B5F-ABE6-4EA6F9AE3E41}"/>
                </a:ext>
              </a:extLst>
            </p:cNvPr>
            <p:cNvSpPr>
              <a:spLocks/>
            </p:cNvSpPr>
            <p:nvPr/>
          </p:nvSpPr>
          <p:spPr bwMode="auto">
            <a:xfrm>
              <a:off x="4153" y="2159"/>
              <a:ext cx="12" cy="140"/>
            </a:xfrm>
            <a:custGeom>
              <a:avLst/>
              <a:gdLst>
                <a:gd name="T0" fmla="*/ 0 w 23"/>
                <a:gd name="T1" fmla="*/ 139 h 281"/>
                <a:gd name="T2" fmla="*/ 5 w 23"/>
                <a:gd name="T3" fmla="*/ 100 h 281"/>
                <a:gd name="T4" fmla="*/ 3 w 23"/>
                <a:gd name="T5" fmla="*/ 40 h 281"/>
                <a:gd name="T6" fmla="*/ 1 w 23"/>
                <a:gd name="T7" fmla="*/ 3 h 281"/>
                <a:gd name="T8" fmla="*/ 5 w 23"/>
                <a:gd name="T9" fmla="*/ 0 h 281"/>
                <a:gd name="T10" fmla="*/ 12 w 23"/>
                <a:gd name="T11" fmla="*/ 38 h 281"/>
                <a:gd name="T12" fmla="*/ 12 w 23"/>
                <a:gd name="T13" fmla="*/ 50 h 281"/>
                <a:gd name="T14" fmla="*/ 12 w 23"/>
                <a:gd name="T15" fmla="*/ 64 h 281"/>
                <a:gd name="T16" fmla="*/ 12 w 23"/>
                <a:gd name="T17" fmla="*/ 93 h 281"/>
                <a:gd name="T18" fmla="*/ 6 w 23"/>
                <a:gd name="T19" fmla="*/ 140 h 281"/>
                <a:gd name="T20" fmla="*/ 0 w 23"/>
                <a:gd name="T21" fmla="*/ 139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81">
                  <a:moveTo>
                    <a:pt x="0" y="279"/>
                  </a:moveTo>
                  <a:lnTo>
                    <a:pt x="9" y="200"/>
                  </a:lnTo>
                  <a:lnTo>
                    <a:pt x="5" y="80"/>
                  </a:lnTo>
                  <a:lnTo>
                    <a:pt x="2" y="6"/>
                  </a:lnTo>
                  <a:lnTo>
                    <a:pt x="9" y="0"/>
                  </a:lnTo>
                  <a:lnTo>
                    <a:pt x="23" y="77"/>
                  </a:lnTo>
                  <a:lnTo>
                    <a:pt x="23" y="100"/>
                  </a:lnTo>
                  <a:lnTo>
                    <a:pt x="23" y="129"/>
                  </a:lnTo>
                  <a:lnTo>
                    <a:pt x="23" y="186"/>
                  </a:lnTo>
                  <a:lnTo>
                    <a:pt x="11" y="281"/>
                  </a:lnTo>
                  <a:lnTo>
                    <a:pt x="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7" name="Freeform 51">
              <a:extLst>
                <a:ext uri="{FF2B5EF4-FFF2-40B4-BE49-F238E27FC236}">
                  <a16:creationId xmlns:a16="http://schemas.microsoft.com/office/drawing/2014/main" id="{FB36222F-44B1-42AD-910D-C7FB10D08233}"/>
                </a:ext>
              </a:extLst>
            </p:cNvPr>
            <p:cNvSpPr>
              <a:spLocks/>
            </p:cNvSpPr>
            <p:nvPr/>
          </p:nvSpPr>
          <p:spPr bwMode="auto">
            <a:xfrm>
              <a:off x="4083" y="2171"/>
              <a:ext cx="18" cy="110"/>
            </a:xfrm>
            <a:custGeom>
              <a:avLst/>
              <a:gdLst>
                <a:gd name="T0" fmla="*/ 0 w 36"/>
                <a:gd name="T1" fmla="*/ 110 h 220"/>
                <a:gd name="T2" fmla="*/ 11 w 36"/>
                <a:gd name="T3" fmla="*/ 36 h 220"/>
                <a:gd name="T4" fmla="*/ 14 w 36"/>
                <a:gd name="T5" fmla="*/ 18 h 220"/>
                <a:gd name="T6" fmla="*/ 12 w 36"/>
                <a:gd name="T7" fmla="*/ 4 h 220"/>
                <a:gd name="T8" fmla="*/ 18 w 36"/>
                <a:gd name="T9" fmla="*/ 0 h 220"/>
                <a:gd name="T10" fmla="*/ 18 w 36"/>
                <a:gd name="T11" fmla="*/ 14 h 220"/>
                <a:gd name="T12" fmla="*/ 18 w 36"/>
                <a:gd name="T13" fmla="*/ 27 h 220"/>
                <a:gd name="T14" fmla="*/ 17 w 36"/>
                <a:gd name="T15" fmla="*/ 41 h 220"/>
                <a:gd name="T16" fmla="*/ 16 w 36"/>
                <a:gd name="T17" fmla="*/ 55 h 220"/>
                <a:gd name="T18" fmla="*/ 15 w 36"/>
                <a:gd name="T19" fmla="*/ 67 h 220"/>
                <a:gd name="T20" fmla="*/ 13 w 36"/>
                <a:gd name="T21" fmla="*/ 81 h 220"/>
                <a:gd name="T22" fmla="*/ 10 w 36"/>
                <a:gd name="T23" fmla="*/ 95 h 220"/>
                <a:gd name="T24" fmla="*/ 7 w 36"/>
                <a:gd name="T25" fmla="*/ 108 h 220"/>
                <a:gd name="T26" fmla="*/ 0 w 36"/>
                <a:gd name="T27" fmla="*/ 11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220">
                  <a:moveTo>
                    <a:pt x="0" y="220"/>
                  </a:moveTo>
                  <a:lnTo>
                    <a:pt x="21" y="71"/>
                  </a:lnTo>
                  <a:lnTo>
                    <a:pt x="27" y="36"/>
                  </a:lnTo>
                  <a:lnTo>
                    <a:pt x="23" y="7"/>
                  </a:lnTo>
                  <a:lnTo>
                    <a:pt x="36" y="0"/>
                  </a:lnTo>
                  <a:lnTo>
                    <a:pt x="36" y="27"/>
                  </a:lnTo>
                  <a:lnTo>
                    <a:pt x="36" y="54"/>
                  </a:lnTo>
                  <a:lnTo>
                    <a:pt x="34" y="82"/>
                  </a:lnTo>
                  <a:lnTo>
                    <a:pt x="32" y="109"/>
                  </a:lnTo>
                  <a:lnTo>
                    <a:pt x="29" y="134"/>
                  </a:lnTo>
                  <a:lnTo>
                    <a:pt x="25" y="162"/>
                  </a:lnTo>
                  <a:lnTo>
                    <a:pt x="20" y="189"/>
                  </a:lnTo>
                  <a:lnTo>
                    <a:pt x="14" y="216"/>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8" name="Freeform 52">
              <a:extLst>
                <a:ext uri="{FF2B5EF4-FFF2-40B4-BE49-F238E27FC236}">
                  <a16:creationId xmlns:a16="http://schemas.microsoft.com/office/drawing/2014/main" id="{749DDBED-B2A4-405B-AA98-9BB31CB286CD}"/>
                </a:ext>
              </a:extLst>
            </p:cNvPr>
            <p:cNvSpPr>
              <a:spLocks/>
            </p:cNvSpPr>
            <p:nvPr/>
          </p:nvSpPr>
          <p:spPr bwMode="auto">
            <a:xfrm>
              <a:off x="2529" y="2209"/>
              <a:ext cx="7" cy="7"/>
            </a:xfrm>
            <a:custGeom>
              <a:avLst/>
              <a:gdLst>
                <a:gd name="T0" fmla="*/ 7 w 14"/>
                <a:gd name="T1" fmla="*/ 7 h 15"/>
                <a:gd name="T2" fmla="*/ 0 w 14"/>
                <a:gd name="T3" fmla="*/ 0 h 15"/>
                <a:gd name="T4" fmla="*/ 7 w 14"/>
                <a:gd name="T5" fmla="*/ 7 h 15"/>
                <a:gd name="T6" fmla="*/ 0 60000 65536"/>
                <a:gd name="T7" fmla="*/ 0 60000 65536"/>
                <a:gd name="T8" fmla="*/ 0 60000 65536"/>
              </a:gdLst>
              <a:ahLst/>
              <a:cxnLst>
                <a:cxn ang="T6">
                  <a:pos x="T0" y="T1"/>
                </a:cxn>
                <a:cxn ang="T7">
                  <a:pos x="T2" y="T3"/>
                </a:cxn>
                <a:cxn ang="T8">
                  <a:pos x="T4" y="T5"/>
                </a:cxn>
              </a:cxnLst>
              <a:rect l="0" t="0" r="r" b="b"/>
              <a:pathLst>
                <a:path w="14" h="15">
                  <a:moveTo>
                    <a:pt x="14" y="15"/>
                  </a:moveTo>
                  <a:lnTo>
                    <a:pt x="0" y="0"/>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9" name="Freeform 53">
              <a:extLst>
                <a:ext uri="{FF2B5EF4-FFF2-40B4-BE49-F238E27FC236}">
                  <a16:creationId xmlns:a16="http://schemas.microsoft.com/office/drawing/2014/main" id="{3728E78C-C85B-48D3-816F-FD51387A8E6B}"/>
                </a:ext>
              </a:extLst>
            </p:cNvPr>
            <p:cNvSpPr>
              <a:spLocks/>
            </p:cNvSpPr>
            <p:nvPr/>
          </p:nvSpPr>
          <p:spPr bwMode="auto">
            <a:xfrm>
              <a:off x="2937" y="2086"/>
              <a:ext cx="110" cy="137"/>
            </a:xfrm>
            <a:custGeom>
              <a:avLst/>
              <a:gdLst>
                <a:gd name="T0" fmla="*/ 103 w 221"/>
                <a:gd name="T1" fmla="*/ 137 h 274"/>
                <a:gd name="T2" fmla="*/ 92 w 221"/>
                <a:gd name="T3" fmla="*/ 130 h 274"/>
                <a:gd name="T4" fmla="*/ 33 w 221"/>
                <a:gd name="T5" fmla="*/ 64 h 274"/>
                <a:gd name="T6" fmla="*/ 28 w 221"/>
                <a:gd name="T7" fmla="*/ 58 h 274"/>
                <a:gd name="T8" fmla="*/ 24 w 221"/>
                <a:gd name="T9" fmla="*/ 53 h 274"/>
                <a:gd name="T10" fmla="*/ 19 w 221"/>
                <a:gd name="T11" fmla="*/ 47 h 274"/>
                <a:gd name="T12" fmla="*/ 14 w 221"/>
                <a:gd name="T13" fmla="*/ 42 h 274"/>
                <a:gd name="T14" fmla="*/ 10 w 221"/>
                <a:gd name="T15" fmla="*/ 36 h 274"/>
                <a:gd name="T16" fmla="*/ 6 w 221"/>
                <a:gd name="T17" fmla="*/ 31 h 274"/>
                <a:gd name="T18" fmla="*/ 3 w 221"/>
                <a:gd name="T19" fmla="*/ 26 h 274"/>
                <a:gd name="T20" fmla="*/ 0 w 221"/>
                <a:gd name="T21" fmla="*/ 21 h 274"/>
                <a:gd name="T22" fmla="*/ 9 w 221"/>
                <a:gd name="T23" fmla="*/ 13 h 274"/>
                <a:gd name="T24" fmla="*/ 16 w 221"/>
                <a:gd name="T25" fmla="*/ 0 h 274"/>
                <a:gd name="T26" fmla="*/ 64 w 221"/>
                <a:gd name="T27" fmla="*/ 3 h 274"/>
                <a:gd name="T28" fmla="*/ 77 w 221"/>
                <a:gd name="T29" fmla="*/ 17 h 274"/>
                <a:gd name="T30" fmla="*/ 103 w 221"/>
                <a:gd name="T31" fmla="*/ 47 h 274"/>
                <a:gd name="T32" fmla="*/ 108 w 221"/>
                <a:gd name="T33" fmla="*/ 50 h 274"/>
                <a:gd name="T34" fmla="*/ 110 w 221"/>
                <a:gd name="T35" fmla="*/ 57 h 274"/>
                <a:gd name="T36" fmla="*/ 104 w 221"/>
                <a:gd name="T37" fmla="*/ 130 h 274"/>
                <a:gd name="T38" fmla="*/ 103 w 221"/>
                <a:gd name="T39" fmla="*/ 137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1" h="274">
                  <a:moveTo>
                    <a:pt x="206" y="274"/>
                  </a:moveTo>
                  <a:lnTo>
                    <a:pt x="184" y="260"/>
                  </a:lnTo>
                  <a:lnTo>
                    <a:pt x="66" y="127"/>
                  </a:lnTo>
                  <a:lnTo>
                    <a:pt x="57" y="116"/>
                  </a:lnTo>
                  <a:lnTo>
                    <a:pt x="48" y="105"/>
                  </a:lnTo>
                  <a:lnTo>
                    <a:pt x="39" y="94"/>
                  </a:lnTo>
                  <a:lnTo>
                    <a:pt x="29" y="83"/>
                  </a:lnTo>
                  <a:lnTo>
                    <a:pt x="20" y="72"/>
                  </a:lnTo>
                  <a:lnTo>
                    <a:pt x="13" y="62"/>
                  </a:lnTo>
                  <a:lnTo>
                    <a:pt x="6" y="51"/>
                  </a:lnTo>
                  <a:lnTo>
                    <a:pt x="0" y="42"/>
                  </a:lnTo>
                  <a:lnTo>
                    <a:pt x="18" y="25"/>
                  </a:lnTo>
                  <a:lnTo>
                    <a:pt x="33" y="0"/>
                  </a:lnTo>
                  <a:lnTo>
                    <a:pt x="128" y="5"/>
                  </a:lnTo>
                  <a:lnTo>
                    <a:pt x="155" y="34"/>
                  </a:lnTo>
                  <a:lnTo>
                    <a:pt x="206" y="94"/>
                  </a:lnTo>
                  <a:lnTo>
                    <a:pt x="217" y="100"/>
                  </a:lnTo>
                  <a:lnTo>
                    <a:pt x="221" y="113"/>
                  </a:lnTo>
                  <a:lnTo>
                    <a:pt x="208" y="260"/>
                  </a:lnTo>
                  <a:lnTo>
                    <a:pt x="206" y="27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0" name="Freeform 54">
              <a:extLst>
                <a:ext uri="{FF2B5EF4-FFF2-40B4-BE49-F238E27FC236}">
                  <a16:creationId xmlns:a16="http://schemas.microsoft.com/office/drawing/2014/main" id="{65FF50DC-A6E8-484F-9472-3007AAA77AF1}"/>
                </a:ext>
              </a:extLst>
            </p:cNvPr>
            <p:cNvSpPr>
              <a:spLocks/>
            </p:cNvSpPr>
            <p:nvPr/>
          </p:nvSpPr>
          <p:spPr bwMode="auto">
            <a:xfrm>
              <a:off x="1924" y="1988"/>
              <a:ext cx="333" cy="183"/>
            </a:xfrm>
            <a:custGeom>
              <a:avLst/>
              <a:gdLst>
                <a:gd name="T0" fmla="*/ 280 w 666"/>
                <a:gd name="T1" fmla="*/ 180 h 368"/>
                <a:gd name="T2" fmla="*/ 267 w 666"/>
                <a:gd name="T3" fmla="*/ 159 h 368"/>
                <a:gd name="T4" fmla="*/ 260 w 666"/>
                <a:gd name="T5" fmla="*/ 149 h 368"/>
                <a:gd name="T6" fmla="*/ 262 w 666"/>
                <a:gd name="T7" fmla="*/ 162 h 368"/>
                <a:gd name="T8" fmla="*/ 257 w 666"/>
                <a:gd name="T9" fmla="*/ 167 h 368"/>
                <a:gd name="T10" fmla="*/ 244 w 666"/>
                <a:gd name="T11" fmla="*/ 162 h 368"/>
                <a:gd name="T12" fmla="*/ 232 w 666"/>
                <a:gd name="T13" fmla="*/ 159 h 368"/>
                <a:gd name="T14" fmla="*/ 220 w 666"/>
                <a:gd name="T15" fmla="*/ 159 h 368"/>
                <a:gd name="T16" fmla="*/ 209 w 666"/>
                <a:gd name="T17" fmla="*/ 159 h 368"/>
                <a:gd name="T18" fmla="*/ 181 w 666"/>
                <a:gd name="T19" fmla="*/ 146 h 368"/>
                <a:gd name="T20" fmla="*/ 155 w 666"/>
                <a:gd name="T21" fmla="*/ 138 h 368"/>
                <a:gd name="T22" fmla="*/ 127 w 666"/>
                <a:gd name="T23" fmla="*/ 133 h 368"/>
                <a:gd name="T24" fmla="*/ 100 w 666"/>
                <a:gd name="T25" fmla="*/ 130 h 368"/>
                <a:gd name="T26" fmla="*/ 109 w 666"/>
                <a:gd name="T27" fmla="*/ 114 h 368"/>
                <a:gd name="T28" fmla="*/ 107 w 666"/>
                <a:gd name="T29" fmla="*/ 110 h 368"/>
                <a:gd name="T30" fmla="*/ 96 w 666"/>
                <a:gd name="T31" fmla="*/ 121 h 368"/>
                <a:gd name="T32" fmla="*/ 95 w 666"/>
                <a:gd name="T33" fmla="*/ 96 h 368"/>
                <a:gd name="T34" fmla="*/ 86 w 666"/>
                <a:gd name="T35" fmla="*/ 130 h 368"/>
                <a:gd name="T36" fmla="*/ 44 w 666"/>
                <a:gd name="T37" fmla="*/ 126 h 368"/>
                <a:gd name="T38" fmla="*/ 0 w 666"/>
                <a:gd name="T39" fmla="*/ 131 h 368"/>
                <a:gd name="T40" fmla="*/ 28 w 666"/>
                <a:gd name="T41" fmla="*/ 65 h 368"/>
                <a:gd name="T42" fmla="*/ 34 w 666"/>
                <a:gd name="T43" fmla="*/ 73 h 368"/>
                <a:gd name="T44" fmla="*/ 36 w 666"/>
                <a:gd name="T45" fmla="*/ 68 h 368"/>
                <a:gd name="T46" fmla="*/ 31 w 666"/>
                <a:gd name="T47" fmla="*/ 58 h 368"/>
                <a:gd name="T48" fmla="*/ 28 w 666"/>
                <a:gd name="T49" fmla="*/ 39 h 368"/>
                <a:gd name="T50" fmla="*/ 25 w 666"/>
                <a:gd name="T51" fmla="*/ 25 h 368"/>
                <a:gd name="T52" fmla="*/ 36 w 666"/>
                <a:gd name="T53" fmla="*/ 11 h 368"/>
                <a:gd name="T54" fmla="*/ 90 w 666"/>
                <a:gd name="T55" fmla="*/ 7 h 368"/>
                <a:gd name="T56" fmla="*/ 109 w 666"/>
                <a:gd name="T57" fmla="*/ 40 h 368"/>
                <a:gd name="T58" fmla="*/ 116 w 666"/>
                <a:gd name="T59" fmla="*/ 59 h 368"/>
                <a:gd name="T60" fmla="*/ 116 w 666"/>
                <a:gd name="T61" fmla="*/ 53 h 368"/>
                <a:gd name="T62" fmla="*/ 116 w 666"/>
                <a:gd name="T63" fmla="*/ 37 h 368"/>
                <a:gd name="T64" fmla="*/ 116 w 666"/>
                <a:gd name="T65" fmla="*/ 23 h 368"/>
                <a:gd name="T66" fmla="*/ 120 w 666"/>
                <a:gd name="T67" fmla="*/ 8 h 368"/>
                <a:gd name="T68" fmla="*/ 132 w 666"/>
                <a:gd name="T69" fmla="*/ 0 h 368"/>
                <a:gd name="T70" fmla="*/ 142 w 666"/>
                <a:gd name="T71" fmla="*/ 44 h 368"/>
                <a:gd name="T72" fmla="*/ 149 w 666"/>
                <a:gd name="T73" fmla="*/ 74 h 368"/>
                <a:gd name="T74" fmla="*/ 157 w 666"/>
                <a:gd name="T75" fmla="*/ 91 h 368"/>
                <a:gd name="T76" fmla="*/ 167 w 666"/>
                <a:gd name="T77" fmla="*/ 108 h 368"/>
                <a:gd name="T78" fmla="*/ 178 w 666"/>
                <a:gd name="T79" fmla="*/ 124 h 368"/>
                <a:gd name="T80" fmla="*/ 197 w 666"/>
                <a:gd name="T81" fmla="*/ 138 h 368"/>
                <a:gd name="T82" fmla="*/ 227 w 666"/>
                <a:gd name="T83" fmla="*/ 115 h 368"/>
                <a:gd name="T84" fmla="*/ 200 w 666"/>
                <a:gd name="T85" fmla="*/ 46 h 368"/>
                <a:gd name="T86" fmla="*/ 192 w 666"/>
                <a:gd name="T87" fmla="*/ 21 h 368"/>
                <a:gd name="T88" fmla="*/ 218 w 666"/>
                <a:gd name="T89" fmla="*/ 40 h 368"/>
                <a:gd name="T90" fmla="*/ 234 w 666"/>
                <a:gd name="T91" fmla="*/ 79 h 368"/>
                <a:gd name="T92" fmla="*/ 239 w 666"/>
                <a:gd name="T93" fmla="*/ 83 h 368"/>
                <a:gd name="T94" fmla="*/ 234 w 666"/>
                <a:gd name="T95" fmla="*/ 63 h 368"/>
                <a:gd name="T96" fmla="*/ 229 w 666"/>
                <a:gd name="T97" fmla="*/ 39 h 368"/>
                <a:gd name="T98" fmla="*/ 241 w 666"/>
                <a:gd name="T99" fmla="*/ 51 h 368"/>
                <a:gd name="T100" fmla="*/ 292 w 666"/>
                <a:gd name="T101" fmla="*/ 102 h 368"/>
                <a:gd name="T102" fmla="*/ 298 w 666"/>
                <a:gd name="T103" fmla="*/ 116 h 368"/>
                <a:gd name="T104" fmla="*/ 307 w 666"/>
                <a:gd name="T105" fmla="*/ 129 h 368"/>
                <a:gd name="T106" fmla="*/ 317 w 666"/>
                <a:gd name="T107" fmla="*/ 144 h 368"/>
                <a:gd name="T108" fmla="*/ 331 w 666"/>
                <a:gd name="T109" fmla="*/ 159 h 368"/>
                <a:gd name="T110" fmla="*/ 324 w 666"/>
                <a:gd name="T111" fmla="*/ 173 h 368"/>
                <a:gd name="T112" fmla="*/ 310 w 666"/>
                <a:gd name="T113" fmla="*/ 183 h 368"/>
                <a:gd name="T114" fmla="*/ 280 w 666"/>
                <a:gd name="T115" fmla="*/ 183 h 3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66" h="368">
                  <a:moveTo>
                    <a:pt x="559" y="368"/>
                  </a:moveTo>
                  <a:lnTo>
                    <a:pt x="559" y="362"/>
                  </a:lnTo>
                  <a:lnTo>
                    <a:pt x="548" y="344"/>
                  </a:lnTo>
                  <a:lnTo>
                    <a:pt x="533" y="319"/>
                  </a:lnTo>
                  <a:lnTo>
                    <a:pt x="528" y="300"/>
                  </a:lnTo>
                  <a:lnTo>
                    <a:pt x="520" y="300"/>
                  </a:lnTo>
                  <a:lnTo>
                    <a:pt x="519" y="315"/>
                  </a:lnTo>
                  <a:lnTo>
                    <a:pt x="524" y="326"/>
                  </a:lnTo>
                  <a:lnTo>
                    <a:pt x="528" y="342"/>
                  </a:lnTo>
                  <a:lnTo>
                    <a:pt x="513" y="335"/>
                  </a:lnTo>
                  <a:lnTo>
                    <a:pt x="500" y="330"/>
                  </a:lnTo>
                  <a:lnTo>
                    <a:pt x="488" y="326"/>
                  </a:lnTo>
                  <a:lnTo>
                    <a:pt x="477" y="324"/>
                  </a:lnTo>
                  <a:lnTo>
                    <a:pt x="464" y="320"/>
                  </a:lnTo>
                  <a:lnTo>
                    <a:pt x="453" y="319"/>
                  </a:lnTo>
                  <a:lnTo>
                    <a:pt x="440" y="319"/>
                  </a:lnTo>
                  <a:lnTo>
                    <a:pt x="429" y="319"/>
                  </a:lnTo>
                  <a:lnTo>
                    <a:pt x="417" y="320"/>
                  </a:lnTo>
                  <a:lnTo>
                    <a:pt x="389" y="304"/>
                  </a:lnTo>
                  <a:lnTo>
                    <a:pt x="362" y="293"/>
                  </a:lnTo>
                  <a:lnTo>
                    <a:pt x="335" y="282"/>
                  </a:lnTo>
                  <a:lnTo>
                    <a:pt x="309" y="277"/>
                  </a:lnTo>
                  <a:lnTo>
                    <a:pt x="282" y="271"/>
                  </a:lnTo>
                  <a:lnTo>
                    <a:pt x="254" y="268"/>
                  </a:lnTo>
                  <a:lnTo>
                    <a:pt x="227" y="264"/>
                  </a:lnTo>
                  <a:lnTo>
                    <a:pt x="200" y="262"/>
                  </a:lnTo>
                  <a:lnTo>
                    <a:pt x="194" y="253"/>
                  </a:lnTo>
                  <a:lnTo>
                    <a:pt x="218" y="229"/>
                  </a:lnTo>
                  <a:lnTo>
                    <a:pt x="224" y="220"/>
                  </a:lnTo>
                  <a:lnTo>
                    <a:pt x="213" y="222"/>
                  </a:lnTo>
                  <a:lnTo>
                    <a:pt x="200" y="231"/>
                  </a:lnTo>
                  <a:lnTo>
                    <a:pt x="191" y="244"/>
                  </a:lnTo>
                  <a:lnTo>
                    <a:pt x="183" y="229"/>
                  </a:lnTo>
                  <a:lnTo>
                    <a:pt x="189" y="193"/>
                  </a:lnTo>
                  <a:lnTo>
                    <a:pt x="180" y="191"/>
                  </a:lnTo>
                  <a:lnTo>
                    <a:pt x="171" y="262"/>
                  </a:lnTo>
                  <a:lnTo>
                    <a:pt x="133" y="264"/>
                  </a:lnTo>
                  <a:lnTo>
                    <a:pt x="87" y="253"/>
                  </a:lnTo>
                  <a:lnTo>
                    <a:pt x="82" y="253"/>
                  </a:lnTo>
                  <a:lnTo>
                    <a:pt x="0" y="264"/>
                  </a:lnTo>
                  <a:lnTo>
                    <a:pt x="52" y="126"/>
                  </a:lnTo>
                  <a:lnTo>
                    <a:pt x="56" y="131"/>
                  </a:lnTo>
                  <a:lnTo>
                    <a:pt x="56" y="137"/>
                  </a:lnTo>
                  <a:lnTo>
                    <a:pt x="67" y="146"/>
                  </a:lnTo>
                  <a:lnTo>
                    <a:pt x="71" y="146"/>
                  </a:lnTo>
                  <a:lnTo>
                    <a:pt x="72" y="137"/>
                  </a:lnTo>
                  <a:lnTo>
                    <a:pt x="63" y="126"/>
                  </a:lnTo>
                  <a:lnTo>
                    <a:pt x="61" y="117"/>
                  </a:lnTo>
                  <a:lnTo>
                    <a:pt x="56" y="95"/>
                  </a:lnTo>
                  <a:lnTo>
                    <a:pt x="56" y="78"/>
                  </a:lnTo>
                  <a:lnTo>
                    <a:pt x="52" y="75"/>
                  </a:lnTo>
                  <a:lnTo>
                    <a:pt x="49" y="51"/>
                  </a:lnTo>
                  <a:lnTo>
                    <a:pt x="58" y="31"/>
                  </a:lnTo>
                  <a:lnTo>
                    <a:pt x="72" y="22"/>
                  </a:lnTo>
                  <a:lnTo>
                    <a:pt x="138" y="9"/>
                  </a:lnTo>
                  <a:lnTo>
                    <a:pt x="180" y="15"/>
                  </a:lnTo>
                  <a:lnTo>
                    <a:pt x="227" y="9"/>
                  </a:lnTo>
                  <a:lnTo>
                    <a:pt x="218" y="80"/>
                  </a:lnTo>
                  <a:lnTo>
                    <a:pt x="227" y="113"/>
                  </a:lnTo>
                  <a:lnTo>
                    <a:pt x="231" y="118"/>
                  </a:lnTo>
                  <a:lnTo>
                    <a:pt x="233" y="122"/>
                  </a:lnTo>
                  <a:lnTo>
                    <a:pt x="231" y="106"/>
                  </a:lnTo>
                  <a:lnTo>
                    <a:pt x="231" y="89"/>
                  </a:lnTo>
                  <a:lnTo>
                    <a:pt x="231" y="75"/>
                  </a:lnTo>
                  <a:lnTo>
                    <a:pt x="231" y="60"/>
                  </a:lnTo>
                  <a:lnTo>
                    <a:pt x="231" y="46"/>
                  </a:lnTo>
                  <a:lnTo>
                    <a:pt x="234" y="31"/>
                  </a:lnTo>
                  <a:lnTo>
                    <a:pt x="240" y="17"/>
                  </a:lnTo>
                  <a:lnTo>
                    <a:pt x="251" y="4"/>
                  </a:lnTo>
                  <a:lnTo>
                    <a:pt x="264" y="0"/>
                  </a:lnTo>
                  <a:lnTo>
                    <a:pt x="275" y="78"/>
                  </a:lnTo>
                  <a:lnTo>
                    <a:pt x="284" y="89"/>
                  </a:lnTo>
                  <a:lnTo>
                    <a:pt x="289" y="113"/>
                  </a:lnTo>
                  <a:lnTo>
                    <a:pt x="298" y="149"/>
                  </a:lnTo>
                  <a:lnTo>
                    <a:pt x="305" y="166"/>
                  </a:lnTo>
                  <a:lnTo>
                    <a:pt x="313" y="182"/>
                  </a:lnTo>
                  <a:lnTo>
                    <a:pt x="322" y="198"/>
                  </a:lnTo>
                  <a:lnTo>
                    <a:pt x="333" y="217"/>
                  </a:lnTo>
                  <a:lnTo>
                    <a:pt x="344" y="233"/>
                  </a:lnTo>
                  <a:lnTo>
                    <a:pt x="356" y="249"/>
                  </a:lnTo>
                  <a:lnTo>
                    <a:pt x="373" y="262"/>
                  </a:lnTo>
                  <a:lnTo>
                    <a:pt x="393" y="277"/>
                  </a:lnTo>
                  <a:lnTo>
                    <a:pt x="453" y="264"/>
                  </a:lnTo>
                  <a:lnTo>
                    <a:pt x="453" y="231"/>
                  </a:lnTo>
                  <a:lnTo>
                    <a:pt x="447" y="206"/>
                  </a:lnTo>
                  <a:lnTo>
                    <a:pt x="400" y="93"/>
                  </a:lnTo>
                  <a:lnTo>
                    <a:pt x="391" y="62"/>
                  </a:lnTo>
                  <a:lnTo>
                    <a:pt x="384" y="42"/>
                  </a:lnTo>
                  <a:lnTo>
                    <a:pt x="382" y="27"/>
                  </a:lnTo>
                  <a:lnTo>
                    <a:pt x="435" y="80"/>
                  </a:lnTo>
                  <a:lnTo>
                    <a:pt x="462" y="151"/>
                  </a:lnTo>
                  <a:lnTo>
                    <a:pt x="468" y="158"/>
                  </a:lnTo>
                  <a:lnTo>
                    <a:pt x="468" y="164"/>
                  </a:lnTo>
                  <a:lnTo>
                    <a:pt x="477" y="166"/>
                  </a:lnTo>
                  <a:lnTo>
                    <a:pt x="477" y="151"/>
                  </a:lnTo>
                  <a:lnTo>
                    <a:pt x="468" y="126"/>
                  </a:lnTo>
                  <a:lnTo>
                    <a:pt x="447" y="71"/>
                  </a:lnTo>
                  <a:lnTo>
                    <a:pt x="458" y="78"/>
                  </a:lnTo>
                  <a:lnTo>
                    <a:pt x="477" y="98"/>
                  </a:lnTo>
                  <a:lnTo>
                    <a:pt x="482" y="102"/>
                  </a:lnTo>
                  <a:lnTo>
                    <a:pt x="571" y="191"/>
                  </a:lnTo>
                  <a:lnTo>
                    <a:pt x="584" y="206"/>
                  </a:lnTo>
                  <a:lnTo>
                    <a:pt x="590" y="219"/>
                  </a:lnTo>
                  <a:lnTo>
                    <a:pt x="595" y="233"/>
                  </a:lnTo>
                  <a:lnTo>
                    <a:pt x="602" y="246"/>
                  </a:lnTo>
                  <a:lnTo>
                    <a:pt x="613" y="260"/>
                  </a:lnTo>
                  <a:lnTo>
                    <a:pt x="622" y="273"/>
                  </a:lnTo>
                  <a:lnTo>
                    <a:pt x="633" y="289"/>
                  </a:lnTo>
                  <a:lnTo>
                    <a:pt x="644" y="304"/>
                  </a:lnTo>
                  <a:lnTo>
                    <a:pt x="661" y="320"/>
                  </a:lnTo>
                  <a:lnTo>
                    <a:pt x="666" y="330"/>
                  </a:lnTo>
                  <a:lnTo>
                    <a:pt x="648" y="348"/>
                  </a:lnTo>
                  <a:lnTo>
                    <a:pt x="631" y="359"/>
                  </a:lnTo>
                  <a:lnTo>
                    <a:pt x="619" y="368"/>
                  </a:lnTo>
                  <a:lnTo>
                    <a:pt x="590" y="368"/>
                  </a:lnTo>
                  <a:lnTo>
                    <a:pt x="559" y="368"/>
                  </a:lnTo>
                  <a:close/>
                </a:path>
              </a:pathLst>
            </a:custGeom>
            <a:solidFill>
              <a:srgbClr val="CC99CC"/>
            </a:solidFill>
            <a:ln w="9525">
              <a:solidFill>
                <a:schemeClr val="tx1"/>
              </a:solidFill>
              <a:round/>
              <a:headEnd/>
              <a:tailEnd/>
            </a:ln>
          </p:spPr>
          <p:txBody>
            <a:bodyPr/>
            <a:lstStyle/>
            <a:p>
              <a:endParaRPr lang="en-US"/>
            </a:p>
          </p:txBody>
        </p:sp>
        <p:sp>
          <p:nvSpPr>
            <p:cNvPr id="39991" name="Freeform 55">
              <a:extLst>
                <a:ext uri="{FF2B5EF4-FFF2-40B4-BE49-F238E27FC236}">
                  <a16:creationId xmlns:a16="http://schemas.microsoft.com/office/drawing/2014/main" id="{7D68EB4E-16EC-4F46-B17D-D514E5A631BD}"/>
                </a:ext>
              </a:extLst>
            </p:cNvPr>
            <p:cNvSpPr>
              <a:spLocks/>
            </p:cNvSpPr>
            <p:nvPr/>
          </p:nvSpPr>
          <p:spPr bwMode="auto">
            <a:xfrm>
              <a:off x="4064" y="2051"/>
              <a:ext cx="262" cy="91"/>
            </a:xfrm>
            <a:custGeom>
              <a:avLst/>
              <a:gdLst>
                <a:gd name="T0" fmla="*/ 40 w 525"/>
                <a:gd name="T1" fmla="*/ 91 h 182"/>
                <a:gd name="T2" fmla="*/ 28 w 525"/>
                <a:gd name="T3" fmla="*/ 84 h 182"/>
                <a:gd name="T4" fmla="*/ 0 w 525"/>
                <a:gd name="T5" fmla="*/ 77 h 182"/>
                <a:gd name="T6" fmla="*/ 7 w 525"/>
                <a:gd name="T7" fmla="*/ 76 h 182"/>
                <a:gd name="T8" fmla="*/ 11 w 525"/>
                <a:gd name="T9" fmla="*/ 75 h 182"/>
                <a:gd name="T10" fmla="*/ 75 w 525"/>
                <a:gd name="T11" fmla="*/ 76 h 182"/>
                <a:gd name="T12" fmla="*/ 87 w 525"/>
                <a:gd name="T13" fmla="*/ 70 h 182"/>
                <a:gd name="T14" fmla="*/ 95 w 525"/>
                <a:gd name="T15" fmla="*/ 68 h 182"/>
                <a:gd name="T16" fmla="*/ 153 w 525"/>
                <a:gd name="T17" fmla="*/ 47 h 182"/>
                <a:gd name="T18" fmla="*/ 177 w 525"/>
                <a:gd name="T19" fmla="*/ 35 h 182"/>
                <a:gd name="T20" fmla="*/ 184 w 525"/>
                <a:gd name="T21" fmla="*/ 35 h 182"/>
                <a:gd name="T22" fmla="*/ 191 w 525"/>
                <a:gd name="T23" fmla="*/ 32 h 182"/>
                <a:gd name="T24" fmla="*/ 221 w 525"/>
                <a:gd name="T25" fmla="*/ 21 h 182"/>
                <a:gd name="T26" fmla="*/ 262 w 525"/>
                <a:gd name="T27" fmla="*/ 0 h 182"/>
                <a:gd name="T28" fmla="*/ 262 w 525"/>
                <a:gd name="T29" fmla="*/ 6 h 182"/>
                <a:gd name="T30" fmla="*/ 257 w 525"/>
                <a:gd name="T31" fmla="*/ 12 h 182"/>
                <a:gd name="T32" fmla="*/ 244 w 525"/>
                <a:gd name="T33" fmla="*/ 17 h 182"/>
                <a:gd name="T34" fmla="*/ 232 w 525"/>
                <a:gd name="T35" fmla="*/ 23 h 182"/>
                <a:gd name="T36" fmla="*/ 219 w 525"/>
                <a:gd name="T37" fmla="*/ 28 h 182"/>
                <a:gd name="T38" fmla="*/ 207 w 525"/>
                <a:gd name="T39" fmla="*/ 34 h 182"/>
                <a:gd name="T40" fmla="*/ 195 w 525"/>
                <a:gd name="T41" fmla="*/ 38 h 182"/>
                <a:gd name="T42" fmla="*/ 183 w 525"/>
                <a:gd name="T43" fmla="*/ 43 h 182"/>
                <a:gd name="T44" fmla="*/ 170 w 525"/>
                <a:gd name="T45" fmla="*/ 47 h 182"/>
                <a:gd name="T46" fmla="*/ 158 w 525"/>
                <a:gd name="T47" fmla="*/ 52 h 182"/>
                <a:gd name="T48" fmla="*/ 129 w 525"/>
                <a:gd name="T49" fmla="*/ 63 h 182"/>
                <a:gd name="T50" fmla="*/ 117 w 525"/>
                <a:gd name="T51" fmla="*/ 66 h 182"/>
                <a:gd name="T52" fmla="*/ 101 w 525"/>
                <a:gd name="T53" fmla="*/ 79 h 182"/>
                <a:gd name="T54" fmla="*/ 98 w 525"/>
                <a:gd name="T55" fmla="*/ 80 h 182"/>
                <a:gd name="T56" fmla="*/ 83 w 525"/>
                <a:gd name="T57" fmla="*/ 84 h 182"/>
                <a:gd name="T58" fmla="*/ 75 w 525"/>
                <a:gd name="T59" fmla="*/ 86 h 182"/>
                <a:gd name="T60" fmla="*/ 40 w 525"/>
                <a:gd name="T61" fmla="*/ 91 h 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5" h="182">
                  <a:moveTo>
                    <a:pt x="80" y="182"/>
                  </a:moveTo>
                  <a:lnTo>
                    <a:pt x="57" y="167"/>
                  </a:lnTo>
                  <a:lnTo>
                    <a:pt x="0" y="154"/>
                  </a:lnTo>
                  <a:lnTo>
                    <a:pt x="15" y="151"/>
                  </a:lnTo>
                  <a:lnTo>
                    <a:pt x="22" y="149"/>
                  </a:lnTo>
                  <a:lnTo>
                    <a:pt x="151" y="151"/>
                  </a:lnTo>
                  <a:lnTo>
                    <a:pt x="175" y="140"/>
                  </a:lnTo>
                  <a:lnTo>
                    <a:pt x="190" y="136"/>
                  </a:lnTo>
                  <a:lnTo>
                    <a:pt x="306" y="94"/>
                  </a:lnTo>
                  <a:lnTo>
                    <a:pt x="354" y="70"/>
                  </a:lnTo>
                  <a:lnTo>
                    <a:pt x="368" y="69"/>
                  </a:lnTo>
                  <a:lnTo>
                    <a:pt x="383" y="63"/>
                  </a:lnTo>
                  <a:lnTo>
                    <a:pt x="443" y="41"/>
                  </a:lnTo>
                  <a:lnTo>
                    <a:pt x="525" y="0"/>
                  </a:lnTo>
                  <a:lnTo>
                    <a:pt x="525" y="12"/>
                  </a:lnTo>
                  <a:lnTo>
                    <a:pt x="514" y="23"/>
                  </a:lnTo>
                  <a:lnTo>
                    <a:pt x="488" y="34"/>
                  </a:lnTo>
                  <a:lnTo>
                    <a:pt x="465" y="45"/>
                  </a:lnTo>
                  <a:lnTo>
                    <a:pt x="439" y="56"/>
                  </a:lnTo>
                  <a:lnTo>
                    <a:pt x="415" y="67"/>
                  </a:lnTo>
                  <a:lnTo>
                    <a:pt x="390" y="76"/>
                  </a:lnTo>
                  <a:lnTo>
                    <a:pt x="366" y="85"/>
                  </a:lnTo>
                  <a:lnTo>
                    <a:pt x="341" y="94"/>
                  </a:lnTo>
                  <a:lnTo>
                    <a:pt x="317" y="103"/>
                  </a:lnTo>
                  <a:lnTo>
                    <a:pt x="259" y="125"/>
                  </a:lnTo>
                  <a:lnTo>
                    <a:pt x="235" y="131"/>
                  </a:lnTo>
                  <a:lnTo>
                    <a:pt x="202" y="158"/>
                  </a:lnTo>
                  <a:lnTo>
                    <a:pt x="197" y="160"/>
                  </a:lnTo>
                  <a:lnTo>
                    <a:pt x="166" y="167"/>
                  </a:lnTo>
                  <a:lnTo>
                    <a:pt x="150" y="172"/>
                  </a:lnTo>
                  <a:lnTo>
                    <a:pt x="80" y="18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2" name="Freeform 56">
              <a:extLst>
                <a:ext uri="{FF2B5EF4-FFF2-40B4-BE49-F238E27FC236}">
                  <a16:creationId xmlns:a16="http://schemas.microsoft.com/office/drawing/2014/main" id="{224DAE35-F3EE-45E7-8C9D-10EC7344EE32}"/>
                </a:ext>
              </a:extLst>
            </p:cNvPr>
            <p:cNvSpPr>
              <a:spLocks/>
            </p:cNvSpPr>
            <p:nvPr/>
          </p:nvSpPr>
          <p:spPr bwMode="auto">
            <a:xfrm>
              <a:off x="2154" y="2109"/>
              <a:ext cx="16" cy="22"/>
            </a:xfrm>
            <a:custGeom>
              <a:avLst/>
              <a:gdLst>
                <a:gd name="T0" fmla="*/ 0 w 33"/>
                <a:gd name="T1" fmla="*/ 21 h 44"/>
                <a:gd name="T2" fmla="*/ 12 w 33"/>
                <a:gd name="T3" fmla="*/ 0 h 44"/>
                <a:gd name="T4" fmla="*/ 16 w 33"/>
                <a:gd name="T5" fmla="*/ 3 h 44"/>
                <a:gd name="T6" fmla="*/ 6 w 33"/>
                <a:gd name="T7" fmla="*/ 22 h 44"/>
                <a:gd name="T8" fmla="*/ 0 w 33"/>
                <a:gd name="T9" fmla="*/ 21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4">
                  <a:moveTo>
                    <a:pt x="0" y="42"/>
                  </a:moveTo>
                  <a:lnTo>
                    <a:pt x="24" y="0"/>
                  </a:lnTo>
                  <a:lnTo>
                    <a:pt x="33" y="5"/>
                  </a:lnTo>
                  <a:lnTo>
                    <a:pt x="13" y="44"/>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3" name="Freeform 57">
              <a:extLst>
                <a:ext uri="{FF2B5EF4-FFF2-40B4-BE49-F238E27FC236}">
                  <a16:creationId xmlns:a16="http://schemas.microsoft.com/office/drawing/2014/main" id="{DA1B5DF9-4D18-4362-AE20-347E53C97295}"/>
                </a:ext>
              </a:extLst>
            </p:cNvPr>
            <p:cNvSpPr>
              <a:spLocks/>
            </p:cNvSpPr>
            <p:nvPr/>
          </p:nvSpPr>
          <p:spPr bwMode="auto">
            <a:xfrm>
              <a:off x="3543" y="1949"/>
              <a:ext cx="256" cy="181"/>
            </a:xfrm>
            <a:custGeom>
              <a:avLst/>
              <a:gdLst>
                <a:gd name="T0" fmla="*/ 38 w 512"/>
                <a:gd name="T1" fmla="*/ 181 h 362"/>
                <a:gd name="T2" fmla="*/ 26 w 512"/>
                <a:gd name="T3" fmla="*/ 181 h 362"/>
                <a:gd name="T4" fmla="*/ 9 w 512"/>
                <a:gd name="T5" fmla="*/ 161 h 362"/>
                <a:gd name="T6" fmla="*/ 8 w 512"/>
                <a:gd name="T7" fmla="*/ 154 h 362"/>
                <a:gd name="T8" fmla="*/ 0 w 512"/>
                <a:gd name="T9" fmla="*/ 106 h 362"/>
                <a:gd name="T10" fmla="*/ 17 w 512"/>
                <a:gd name="T11" fmla="*/ 104 h 362"/>
                <a:gd name="T12" fmla="*/ 34 w 512"/>
                <a:gd name="T13" fmla="*/ 103 h 362"/>
                <a:gd name="T14" fmla="*/ 51 w 512"/>
                <a:gd name="T15" fmla="*/ 100 h 362"/>
                <a:gd name="T16" fmla="*/ 68 w 512"/>
                <a:gd name="T17" fmla="*/ 98 h 362"/>
                <a:gd name="T18" fmla="*/ 85 w 512"/>
                <a:gd name="T19" fmla="*/ 95 h 362"/>
                <a:gd name="T20" fmla="*/ 102 w 512"/>
                <a:gd name="T21" fmla="*/ 92 h 362"/>
                <a:gd name="T22" fmla="*/ 119 w 512"/>
                <a:gd name="T23" fmla="*/ 88 h 362"/>
                <a:gd name="T24" fmla="*/ 136 w 512"/>
                <a:gd name="T25" fmla="*/ 85 h 362"/>
                <a:gd name="T26" fmla="*/ 148 w 512"/>
                <a:gd name="T27" fmla="*/ 81 h 362"/>
                <a:gd name="T28" fmla="*/ 164 w 512"/>
                <a:gd name="T29" fmla="*/ 76 h 362"/>
                <a:gd name="T30" fmla="*/ 171 w 512"/>
                <a:gd name="T31" fmla="*/ 73 h 362"/>
                <a:gd name="T32" fmla="*/ 196 w 512"/>
                <a:gd name="T33" fmla="*/ 61 h 362"/>
                <a:gd name="T34" fmla="*/ 201 w 512"/>
                <a:gd name="T35" fmla="*/ 56 h 362"/>
                <a:gd name="T36" fmla="*/ 208 w 512"/>
                <a:gd name="T37" fmla="*/ 51 h 362"/>
                <a:gd name="T38" fmla="*/ 213 w 512"/>
                <a:gd name="T39" fmla="*/ 46 h 362"/>
                <a:gd name="T40" fmla="*/ 220 w 512"/>
                <a:gd name="T41" fmla="*/ 42 h 362"/>
                <a:gd name="T42" fmla="*/ 224 w 512"/>
                <a:gd name="T43" fmla="*/ 36 h 362"/>
                <a:gd name="T44" fmla="*/ 230 w 512"/>
                <a:gd name="T45" fmla="*/ 32 h 362"/>
                <a:gd name="T46" fmla="*/ 234 w 512"/>
                <a:gd name="T47" fmla="*/ 26 h 362"/>
                <a:gd name="T48" fmla="*/ 238 w 512"/>
                <a:gd name="T49" fmla="*/ 21 h 362"/>
                <a:gd name="T50" fmla="*/ 240 w 512"/>
                <a:gd name="T51" fmla="*/ 7 h 362"/>
                <a:gd name="T52" fmla="*/ 240 w 512"/>
                <a:gd name="T53" fmla="*/ 0 h 362"/>
                <a:gd name="T54" fmla="*/ 247 w 512"/>
                <a:gd name="T55" fmla="*/ 10 h 362"/>
                <a:gd name="T56" fmla="*/ 247 w 512"/>
                <a:gd name="T57" fmla="*/ 43 h 362"/>
                <a:gd name="T58" fmla="*/ 256 w 512"/>
                <a:gd name="T59" fmla="*/ 66 h 362"/>
                <a:gd name="T60" fmla="*/ 256 w 512"/>
                <a:gd name="T61" fmla="*/ 85 h 362"/>
                <a:gd name="T62" fmla="*/ 249 w 512"/>
                <a:gd name="T63" fmla="*/ 93 h 362"/>
                <a:gd name="T64" fmla="*/ 241 w 512"/>
                <a:gd name="T65" fmla="*/ 101 h 362"/>
                <a:gd name="T66" fmla="*/ 233 w 512"/>
                <a:gd name="T67" fmla="*/ 109 h 362"/>
                <a:gd name="T68" fmla="*/ 226 w 512"/>
                <a:gd name="T69" fmla="*/ 117 h 362"/>
                <a:gd name="T70" fmla="*/ 218 w 512"/>
                <a:gd name="T71" fmla="*/ 124 h 362"/>
                <a:gd name="T72" fmla="*/ 210 w 512"/>
                <a:gd name="T73" fmla="*/ 130 h 362"/>
                <a:gd name="T74" fmla="*/ 201 w 512"/>
                <a:gd name="T75" fmla="*/ 136 h 362"/>
                <a:gd name="T76" fmla="*/ 195 w 512"/>
                <a:gd name="T77" fmla="*/ 142 h 362"/>
                <a:gd name="T78" fmla="*/ 183 w 512"/>
                <a:gd name="T79" fmla="*/ 148 h 362"/>
                <a:gd name="T80" fmla="*/ 172 w 512"/>
                <a:gd name="T81" fmla="*/ 154 h 362"/>
                <a:gd name="T82" fmla="*/ 161 w 512"/>
                <a:gd name="T83" fmla="*/ 158 h 362"/>
                <a:gd name="T84" fmla="*/ 151 w 512"/>
                <a:gd name="T85" fmla="*/ 164 h 362"/>
                <a:gd name="T86" fmla="*/ 140 w 512"/>
                <a:gd name="T87" fmla="*/ 167 h 362"/>
                <a:gd name="T88" fmla="*/ 130 w 512"/>
                <a:gd name="T89" fmla="*/ 170 h 362"/>
                <a:gd name="T90" fmla="*/ 120 w 512"/>
                <a:gd name="T91" fmla="*/ 173 h 362"/>
                <a:gd name="T92" fmla="*/ 110 w 512"/>
                <a:gd name="T93" fmla="*/ 178 h 362"/>
                <a:gd name="T94" fmla="*/ 38 w 512"/>
                <a:gd name="T95" fmla="*/ 181 h 3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2" h="362">
                  <a:moveTo>
                    <a:pt x="75" y="362"/>
                  </a:moveTo>
                  <a:lnTo>
                    <a:pt x="51" y="362"/>
                  </a:lnTo>
                  <a:lnTo>
                    <a:pt x="18" y="322"/>
                  </a:lnTo>
                  <a:lnTo>
                    <a:pt x="16" y="307"/>
                  </a:lnTo>
                  <a:lnTo>
                    <a:pt x="0" y="211"/>
                  </a:lnTo>
                  <a:lnTo>
                    <a:pt x="33" y="207"/>
                  </a:lnTo>
                  <a:lnTo>
                    <a:pt x="67" y="205"/>
                  </a:lnTo>
                  <a:lnTo>
                    <a:pt x="102" y="200"/>
                  </a:lnTo>
                  <a:lnTo>
                    <a:pt x="136" y="196"/>
                  </a:lnTo>
                  <a:lnTo>
                    <a:pt x="169" y="189"/>
                  </a:lnTo>
                  <a:lnTo>
                    <a:pt x="204" y="184"/>
                  </a:lnTo>
                  <a:lnTo>
                    <a:pt x="237" y="176"/>
                  </a:lnTo>
                  <a:lnTo>
                    <a:pt x="271" y="169"/>
                  </a:lnTo>
                  <a:lnTo>
                    <a:pt x="295" y="162"/>
                  </a:lnTo>
                  <a:lnTo>
                    <a:pt x="328" y="151"/>
                  </a:lnTo>
                  <a:lnTo>
                    <a:pt x="342" y="145"/>
                  </a:lnTo>
                  <a:lnTo>
                    <a:pt x="391" y="122"/>
                  </a:lnTo>
                  <a:lnTo>
                    <a:pt x="402" y="111"/>
                  </a:lnTo>
                  <a:lnTo>
                    <a:pt x="415" y="102"/>
                  </a:lnTo>
                  <a:lnTo>
                    <a:pt x="426" y="91"/>
                  </a:lnTo>
                  <a:lnTo>
                    <a:pt x="439" y="83"/>
                  </a:lnTo>
                  <a:lnTo>
                    <a:pt x="448" y="72"/>
                  </a:lnTo>
                  <a:lnTo>
                    <a:pt x="459" y="63"/>
                  </a:lnTo>
                  <a:lnTo>
                    <a:pt x="468" y="52"/>
                  </a:lnTo>
                  <a:lnTo>
                    <a:pt x="475" y="42"/>
                  </a:lnTo>
                  <a:lnTo>
                    <a:pt x="479" y="14"/>
                  </a:lnTo>
                  <a:lnTo>
                    <a:pt x="479" y="0"/>
                  </a:lnTo>
                  <a:lnTo>
                    <a:pt x="493" y="20"/>
                  </a:lnTo>
                  <a:lnTo>
                    <a:pt x="493" y="85"/>
                  </a:lnTo>
                  <a:lnTo>
                    <a:pt x="512" y="131"/>
                  </a:lnTo>
                  <a:lnTo>
                    <a:pt x="512" y="169"/>
                  </a:lnTo>
                  <a:lnTo>
                    <a:pt x="497" y="185"/>
                  </a:lnTo>
                  <a:lnTo>
                    <a:pt x="482" y="202"/>
                  </a:lnTo>
                  <a:lnTo>
                    <a:pt x="466" y="218"/>
                  </a:lnTo>
                  <a:lnTo>
                    <a:pt x="451" y="234"/>
                  </a:lnTo>
                  <a:lnTo>
                    <a:pt x="435" y="247"/>
                  </a:lnTo>
                  <a:lnTo>
                    <a:pt x="419" y="260"/>
                  </a:lnTo>
                  <a:lnTo>
                    <a:pt x="402" y="271"/>
                  </a:lnTo>
                  <a:lnTo>
                    <a:pt x="390" y="284"/>
                  </a:lnTo>
                  <a:lnTo>
                    <a:pt x="366" y="296"/>
                  </a:lnTo>
                  <a:lnTo>
                    <a:pt x="344" y="307"/>
                  </a:lnTo>
                  <a:lnTo>
                    <a:pt x="322" y="316"/>
                  </a:lnTo>
                  <a:lnTo>
                    <a:pt x="302" y="327"/>
                  </a:lnTo>
                  <a:lnTo>
                    <a:pt x="280" y="333"/>
                  </a:lnTo>
                  <a:lnTo>
                    <a:pt x="260" y="340"/>
                  </a:lnTo>
                  <a:lnTo>
                    <a:pt x="240" y="345"/>
                  </a:lnTo>
                  <a:lnTo>
                    <a:pt x="220" y="355"/>
                  </a:lnTo>
                  <a:lnTo>
                    <a:pt x="75" y="36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4" name="Freeform 58">
              <a:extLst>
                <a:ext uri="{FF2B5EF4-FFF2-40B4-BE49-F238E27FC236}">
                  <a16:creationId xmlns:a16="http://schemas.microsoft.com/office/drawing/2014/main" id="{9D8E0398-DFCF-4E15-BD7C-6449F2DDF8E5}"/>
                </a:ext>
              </a:extLst>
            </p:cNvPr>
            <p:cNvSpPr>
              <a:spLocks/>
            </p:cNvSpPr>
            <p:nvPr/>
          </p:nvSpPr>
          <p:spPr bwMode="auto">
            <a:xfrm>
              <a:off x="2072" y="2096"/>
              <a:ext cx="28" cy="30"/>
            </a:xfrm>
            <a:custGeom>
              <a:avLst/>
              <a:gdLst>
                <a:gd name="T0" fmla="*/ 26 w 56"/>
                <a:gd name="T1" fmla="*/ 30 h 60"/>
                <a:gd name="T2" fmla="*/ 16 w 56"/>
                <a:gd name="T3" fmla="*/ 24 h 60"/>
                <a:gd name="T4" fmla="*/ 9 w 56"/>
                <a:gd name="T5" fmla="*/ 18 h 60"/>
                <a:gd name="T6" fmla="*/ 2 w 56"/>
                <a:gd name="T7" fmla="*/ 11 h 60"/>
                <a:gd name="T8" fmla="*/ 0 w 56"/>
                <a:gd name="T9" fmla="*/ 7 h 60"/>
                <a:gd name="T10" fmla="*/ 4 w 56"/>
                <a:gd name="T11" fmla="*/ 0 h 60"/>
                <a:gd name="T12" fmla="*/ 28 w 56"/>
                <a:gd name="T13" fmla="*/ 26 h 60"/>
                <a:gd name="T14" fmla="*/ 26 w 56"/>
                <a:gd name="T15" fmla="*/ 30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0">
                  <a:moveTo>
                    <a:pt x="51" y="60"/>
                  </a:moveTo>
                  <a:lnTo>
                    <a:pt x="31" y="47"/>
                  </a:lnTo>
                  <a:lnTo>
                    <a:pt x="18" y="36"/>
                  </a:lnTo>
                  <a:lnTo>
                    <a:pt x="3" y="22"/>
                  </a:lnTo>
                  <a:lnTo>
                    <a:pt x="0" y="14"/>
                  </a:lnTo>
                  <a:lnTo>
                    <a:pt x="7" y="0"/>
                  </a:lnTo>
                  <a:lnTo>
                    <a:pt x="56" y="51"/>
                  </a:lnTo>
                  <a:lnTo>
                    <a:pt x="5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5" name="Freeform 59">
              <a:extLst>
                <a:ext uri="{FF2B5EF4-FFF2-40B4-BE49-F238E27FC236}">
                  <a16:creationId xmlns:a16="http://schemas.microsoft.com/office/drawing/2014/main" id="{F5EA1410-8F7B-4ABA-BBE5-4B72D348AD1F}"/>
                </a:ext>
              </a:extLst>
            </p:cNvPr>
            <p:cNvSpPr>
              <a:spLocks/>
            </p:cNvSpPr>
            <p:nvPr/>
          </p:nvSpPr>
          <p:spPr bwMode="auto">
            <a:xfrm>
              <a:off x="4005" y="2124"/>
              <a:ext cx="47" cy="3"/>
            </a:xfrm>
            <a:custGeom>
              <a:avLst/>
              <a:gdLst>
                <a:gd name="T0" fmla="*/ 33 w 95"/>
                <a:gd name="T1" fmla="*/ 2 h 6"/>
                <a:gd name="T2" fmla="*/ 0 w 95"/>
                <a:gd name="T3" fmla="*/ 0 h 6"/>
                <a:gd name="T4" fmla="*/ 33 w 95"/>
                <a:gd name="T5" fmla="*/ 0 h 6"/>
                <a:gd name="T6" fmla="*/ 47 w 95"/>
                <a:gd name="T7" fmla="*/ 3 h 6"/>
                <a:gd name="T8" fmla="*/ 33 w 9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
                  <a:moveTo>
                    <a:pt x="66" y="4"/>
                  </a:moveTo>
                  <a:lnTo>
                    <a:pt x="0" y="0"/>
                  </a:lnTo>
                  <a:lnTo>
                    <a:pt x="66" y="0"/>
                  </a:lnTo>
                  <a:lnTo>
                    <a:pt x="95" y="6"/>
                  </a:lnTo>
                  <a:lnTo>
                    <a:pt x="66"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6" name="Freeform 60">
              <a:extLst>
                <a:ext uri="{FF2B5EF4-FFF2-40B4-BE49-F238E27FC236}">
                  <a16:creationId xmlns:a16="http://schemas.microsoft.com/office/drawing/2014/main" id="{81B3C20F-E399-4B56-8B59-1E99EE794049}"/>
                </a:ext>
              </a:extLst>
            </p:cNvPr>
            <p:cNvSpPr>
              <a:spLocks/>
            </p:cNvSpPr>
            <p:nvPr/>
          </p:nvSpPr>
          <p:spPr bwMode="auto">
            <a:xfrm>
              <a:off x="3496" y="2046"/>
              <a:ext cx="51" cy="80"/>
            </a:xfrm>
            <a:custGeom>
              <a:avLst/>
              <a:gdLst>
                <a:gd name="T0" fmla="*/ 47 w 104"/>
                <a:gd name="T1" fmla="*/ 78 h 160"/>
                <a:gd name="T2" fmla="*/ 16 w 104"/>
                <a:gd name="T3" fmla="*/ 64 h 160"/>
                <a:gd name="T4" fmla="*/ 12 w 104"/>
                <a:gd name="T5" fmla="*/ 52 h 160"/>
                <a:gd name="T6" fmla="*/ 0 w 104"/>
                <a:gd name="T7" fmla="*/ 0 h 160"/>
                <a:gd name="T8" fmla="*/ 35 w 104"/>
                <a:gd name="T9" fmla="*/ 6 h 160"/>
                <a:gd name="T10" fmla="*/ 42 w 104"/>
                <a:gd name="T11" fmla="*/ 56 h 160"/>
                <a:gd name="T12" fmla="*/ 51 w 104"/>
                <a:gd name="T13" fmla="*/ 80 h 160"/>
                <a:gd name="T14" fmla="*/ 47 w 104"/>
                <a:gd name="T15" fmla="*/ 78 h 1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60">
                  <a:moveTo>
                    <a:pt x="95" y="156"/>
                  </a:moveTo>
                  <a:lnTo>
                    <a:pt x="33" y="127"/>
                  </a:lnTo>
                  <a:lnTo>
                    <a:pt x="24" y="103"/>
                  </a:lnTo>
                  <a:lnTo>
                    <a:pt x="0" y="0"/>
                  </a:lnTo>
                  <a:lnTo>
                    <a:pt x="71" y="11"/>
                  </a:lnTo>
                  <a:lnTo>
                    <a:pt x="86" y="112"/>
                  </a:lnTo>
                  <a:lnTo>
                    <a:pt x="104" y="160"/>
                  </a:lnTo>
                  <a:lnTo>
                    <a:pt x="95"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7" name="Freeform 61">
              <a:extLst>
                <a:ext uri="{FF2B5EF4-FFF2-40B4-BE49-F238E27FC236}">
                  <a16:creationId xmlns:a16="http://schemas.microsoft.com/office/drawing/2014/main" id="{145A8AB4-2A6F-42A0-8C49-B72C3221CF87}"/>
                </a:ext>
              </a:extLst>
            </p:cNvPr>
            <p:cNvSpPr>
              <a:spLocks/>
            </p:cNvSpPr>
            <p:nvPr/>
          </p:nvSpPr>
          <p:spPr bwMode="auto">
            <a:xfrm>
              <a:off x="3035" y="2105"/>
              <a:ext cx="8" cy="19"/>
            </a:xfrm>
            <a:custGeom>
              <a:avLst/>
              <a:gdLst>
                <a:gd name="T0" fmla="*/ 8 w 16"/>
                <a:gd name="T1" fmla="*/ 19 h 38"/>
                <a:gd name="T2" fmla="*/ 0 w 16"/>
                <a:gd name="T3" fmla="*/ 9 h 38"/>
                <a:gd name="T4" fmla="*/ 6 w 16"/>
                <a:gd name="T5" fmla="*/ 0 h 38"/>
                <a:gd name="T6" fmla="*/ 8 w 16"/>
                <a:gd name="T7" fmla="*/ 19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8">
                  <a:moveTo>
                    <a:pt x="16" y="38"/>
                  </a:moveTo>
                  <a:lnTo>
                    <a:pt x="0" y="18"/>
                  </a:lnTo>
                  <a:lnTo>
                    <a:pt x="11" y="0"/>
                  </a:lnTo>
                  <a:lnTo>
                    <a:pt x="16"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8" name="Freeform 62">
              <a:extLst>
                <a:ext uri="{FF2B5EF4-FFF2-40B4-BE49-F238E27FC236}">
                  <a16:creationId xmlns:a16="http://schemas.microsoft.com/office/drawing/2014/main" id="{86895D03-BF5B-4210-93CE-CE7E5775CBF0}"/>
                </a:ext>
              </a:extLst>
            </p:cNvPr>
            <p:cNvSpPr>
              <a:spLocks/>
            </p:cNvSpPr>
            <p:nvPr/>
          </p:nvSpPr>
          <p:spPr bwMode="auto">
            <a:xfrm>
              <a:off x="4075" y="2043"/>
              <a:ext cx="239" cy="81"/>
            </a:xfrm>
            <a:custGeom>
              <a:avLst/>
              <a:gdLst>
                <a:gd name="T0" fmla="*/ 35 w 479"/>
                <a:gd name="T1" fmla="*/ 81 h 162"/>
                <a:gd name="T2" fmla="*/ 0 w 479"/>
                <a:gd name="T3" fmla="*/ 77 h 162"/>
                <a:gd name="T4" fmla="*/ 8 w 479"/>
                <a:gd name="T5" fmla="*/ 74 h 162"/>
                <a:gd name="T6" fmla="*/ 38 w 479"/>
                <a:gd name="T7" fmla="*/ 74 h 162"/>
                <a:gd name="T8" fmla="*/ 75 w 479"/>
                <a:gd name="T9" fmla="*/ 65 h 162"/>
                <a:gd name="T10" fmla="*/ 85 w 479"/>
                <a:gd name="T11" fmla="*/ 60 h 162"/>
                <a:gd name="T12" fmla="*/ 99 w 479"/>
                <a:gd name="T13" fmla="*/ 56 h 162"/>
                <a:gd name="T14" fmla="*/ 127 w 479"/>
                <a:gd name="T15" fmla="*/ 48 h 162"/>
                <a:gd name="T16" fmla="*/ 136 w 479"/>
                <a:gd name="T17" fmla="*/ 44 h 162"/>
                <a:gd name="T18" fmla="*/ 154 w 479"/>
                <a:gd name="T19" fmla="*/ 37 h 162"/>
                <a:gd name="T20" fmla="*/ 161 w 479"/>
                <a:gd name="T21" fmla="*/ 36 h 162"/>
                <a:gd name="T22" fmla="*/ 215 w 479"/>
                <a:gd name="T23" fmla="*/ 6 h 162"/>
                <a:gd name="T24" fmla="*/ 222 w 479"/>
                <a:gd name="T25" fmla="*/ 6 h 162"/>
                <a:gd name="T26" fmla="*/ 229 w 479"/>
                <a:gd name="T27" fmla="*/ 3 h 162"/>
                <a:gd name="T28" fmla="*/ 239 w 479"/>
                <a:gd name="T29" fmla="*/ 0 h 162"/>
                <a:gd name="T30" fmla="*/ 237 w 479"/>
                <a:gd name="T31" fmla="*/ 9 h 162"/>
                <a:gd name="T32" fmla="*/ 231 w 479"/>
                <a:gd name="T33" fmla="*/ 13 h 162"/>
                <a:gd name="T34" fmla="*/ 225 w 479"/>
                <a:gd name="T35" fmla="*/ 13 h 162"/>
                <a:gd name="T36" fmla="*/ 186 w 479"/>
                <a:gd name="T37" fmla="*/ 29 h 162"/>
                <a:gd name="T38" fmla="*/ 171 w 479"/>
                <a:gd name="T39" fmla="*/ 36 h 162"/>
                <a:gd name="T40" fmla="*/ 154 w 479"/>
                <a:gd name="T41" fmla="*/ 40 h 162"/>
                <a:gd name="T42" fmla="*/ 137 w 479"/>
                <a:gd name="T43" fmla="*/ 47 h 162"/>
                <a:gd name="T44" fmla="*/ 120 w 479"/>
                <a:gd name="T45" fmla="*/ 54 h 162"/>
                <a:gd name="T46" fmla="*/ 104 w 479"/>
                <a:gd name="T47" fmla="*/ 61 h 162"/>
                <a:gd name="T48" fmla="*/ 86 w 479"/>
                <a:gd name="T49" fmla="*/ 67 h 162"/>
                <a:gd name="T50" fmla="*/ 70 w 479"/>
                <a:gd name="T51" fmla="*/ 73 h 162"/>
                <a:gd name="T52" fmla="*/ 54 w 479"/>
                <a:gd name="T53" fmla="*/ 78 h 162"/>
                <a:gd name="T54" fmla="*/ 38 w 479"/>
                <a:gd name="T55" fmla="*/ 81 h 162"/>
                <a:gd name="T56" fmla="*/ 35 w 479"/>
                <a:gd name="T57" fmla="*/ 81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9" h="162">
                  <a:moveTo>
                    <a:pt x="71" y="162"/>
                  </a:moveTo>
                  <a:lnTo>
                    <a:pt x="0" y="153"/>
                  </a:lnTo>
                  <a:lnTo>
                    <a:pt x="17" y="148"/>
                  </a:lnTo>
                  <a:lnTo>
                    <a:pt x="77" y="148"/>
                  </a:lnTo>
                  <a:lnTo>
                    <a:pt x="151" y="129"/>
                  </a:lnTo>
                  <a:lnTo>
                    <a:pt x="171" y="120"/>
                  </a:lnTo>
                  <a:lnTo>
                    <a:pt x="199" y="111"/>
                  </a:lnTo>
                  <a:lnTo>
                    <a:pt x="255" y="95"/>
                  </a:lnTo>
                  <a:lnTo>
                    <a:pt x="272" y="87"/>
                  </a:lnTo>
                  <a:lnTo>
                    <a:pt x="308" y="73"/>
                  </a:lnTo>
                  <a:lnTo>
                    <a:pt x="322" y="71"/>
                  </a:lnTo>
                  <a:lnTo>
                    <a:pt x="430" y="11"/>
                  </a:lnTo>
                  <a:lnTo>
                    <a:pt x="444" y="11"/>
                  </a:lnTo>
                  <a:lnTo>
                    <a:pt x="459" y="6"/>
                  </a:lnTo>
                  <a:lnTo>
                    <a:pt x="479" y="0"/>
                  </a:lnTo>
                  <a:lnTo>
                    <a:pt x="474" y="17"/>
                  </a:lnTo>
                  <a:lnTo>
                    <a:pt x="463" y="26"/>
                  </a:lnTo>
                  <a:lnTo>
                    <a:pt x="450" y="26"/>
                  </a:lnTo>
                  <a:lnTo>
                    <a:pt x="373" y="58"/>
                  </a:lnTo>
                  <a:lnTo>
                    <a:pt x="343" y="71"/>
                  </a:lnTo>
                  <a:lnTo>
                    <a:pt x="308" y="80"/>
                  </a:lnTo>
                  <a:lnTo>
                    <a:pt x="275" y="93"/>
                  </a:lnTo>
                  <a:lnTo>
                    <a:pt x="241" y="108"/>
                  </a:lnTo>
                  <a:lnTo>
                    <a:pt x="208" y="122"/>
                  </a:lnTo>
                  <a:lnTo>
                    <a:pt x="173" y="133"/>
                  </a:lnTo>
                  <a:lnTo>
                    <a:pt x="140" y="146"/>
                  </a:lnTo>
                  <a:lnTo>
                    <a:pt x="108" y="155"/>
                  </a:lnTo>
                  <a:lnTo>
                    <a:pt x="77" y="162"/>
                  </a:lnTo>
                  <a:lnTo>
                    <a:pt x="71" y="16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9" name="Freeform 63">
              <a:extLst>
                <a:ext uri="{FF2B5EF4-FFF2-40B4-BE49-F238E27FC236}">
                  <a16:creationId xmlns:a16="http://schemas.microsoft.com/office/drawing/2014/main" id="{FB685EDA-B0A4-4ACB-8C1A-CC48019B277E}"/>
                </a:ext>
              </a:extLst>
            </p:cNvPr>
            <p:cNvSpPr>
              <a:spLocks/>
            </p:cNvSpPr>
            <p:nvPr/>
          </p:nvSpPr>
          <p:spPr bwMode="auto">
            <a:xfrm>
              <a:off x="2063" y="1935"/>
              <a:ext cx="81" cy="184"/>
            </a:xfrm>
            <a:custGeom>
              <a:avLst/>
              <a:gdLst>
                <a:gd name="T0" fmla="*/ 68 w 162"/>
                <a:gd name="T1" fmla="*/ 184 h 367"/>
                <a:gd name="T2" fmla="*/ 62 w 162"/>
                <a:gd name="T3" fmla="*/ 182 h 367"/>
                <a:gd name="T4" fmla="*/ 41 w 162"/>
                <a:gd name="T5" fmla="*/ 161 h 367"/>
                <a:gd name="T6" fmla="*/ 35 w 162"/>
                <a:gd name="T7" fmla="*/ 156 h 367"/>
                <a:gd name="T8" fmla="*/ 32 w 162"/>
                <a:gd name="T9" fmla="*/ 148 h 367"/>
                <a:gd name="T10" fmla="*/ 26 w 162"/>
                <a:gd name="T11" fmla="*/ 140 h 367"/>
                <a:gd name="T12" fmla="*/ 26 w 162"/>
                <a:gd name="T13" fmla="*/ 136 h 367"/>
                <a:gd name="T14" fmla="*/ 19 w 162"/>
                <a:gd name="T15" fmla="*/ 120 h 367"/>
                <a:gd name="T16" fmla="*/ 18 w 162"/>
                <a:gd name="T17" fmla="*/ 114 h 367"/>
                <a:gd name="T18" fmla="*/ 7 w 162"/>
                <a:gd name="T19" fmla="*/ 93 h 367"/>
                <a:gd name="T20" fmla="*/ 4 w 162"/>
                <a:gd name="T21" fmla="*/ 76 h 367"/>
                <a:gd name="T22" fmla="*/ 2 w 162"/>
                <a:gd name="T23" fmla="*/ 68 h 367"/>
                <a:gd name="T24" fmla="*/ 0 w 162"/>
                <a:gd name="T25" fmla="*/ 58 h 367"/>
                <a:gd name="T26" fmla="*/ 1 w 162"/>
                <a:gd name="T27" fmla="*/ 49 h 367"/>
                <a:gd name="T28" fmla="*/ 1 w 162"/>
                <a:gd name="T29" fmla="*/ 41 h 367"/>
                <a:gd name="T30" fmla="*/ 3 w 162"/>
                <a:gd name="T31" fmla="*/ 33 h 367"/>
                <a:gd name="T32" fmla="*/ 4 w 162"/>
                <a:gd name="T33" fmla="*/ 25 h 367"/>
                <a:gd name="T34" fmla="*/ 7 w 162"/>
                <a:gd name="T35" fmla="*/ 16 h 367"/>
                <a:gd name="T36" fmla="*/ 9 w 162"/>
                <a:gd name="T37" fmla="*/ 8 h 367"/>
                <a:gd name="T38" fmla="*/ 11 w 162"/>
                <a:gd name="T39" fmla="*/ 0 h 367"/>
                <a:gd name="T40" fmla="*/ 56 w 162"/>
                <a:gd name="T41" fmla="*/ 10 h 367"/>
                <a:gd name="T42" fmla="*/ 49 w 162"/>
                <a:gd name="T43" fmla="*/ 26 h 367"/>
                <a:gd name="T44" fmla="*/ 49 w 162"/>
                <a:gd name="T45" fmla="*/ 32 h 367"/>
                <a:gd name="T46" fmla="*/ 47 w 162"/>
                <a:gd name="T47" fmla="*/ 80 h 367"/>
                <a:gd name="T48" fmla="*/ 59 w 162"/>
                <a:gd name="T49" fmla="*/ 112 h 367"/>
                <a:gd name="T50" fmla="*/ 62 w 162"/>
                <a:gd name="T51" fmla="*/ 120 h 367"/>
                <a:gd name="T52" fmla="*/ 68 w 162"/>
                <a:gd name="T53" fmla="*/ 132 h 367"/>
                <a:gd name="T54" fmla="*/ 71 w 162"/>
                <a:gd name="T55" fmla="*/ 139 h 367"/>
                <a:gd name="T56" fmla="*/ 75 w 162"/>
                <a:gd name="T57" fmla="*/ 148 h 367"/>
                <a:gd name="T58" fmla="*/ 77 w 162"/>
                <a:gd name="T59" fmla="*/ 154 h 367"/>
                <a:gd name="T60" fmla="*/ 78 w 162"/>
                <a:gd name="T61" fmla="*/ 157 h 367"/>
                <a:gd name="T62" fmla="*/ 81 w 162"/>
                <a:gd name="T63" fmla="*/ 176 h 367"/>
                <a:gd name="T64" fmla="*/ 77 w 162"/>
                <a:gd name="T65" fmla="*/ 184 h 367"/>
                <a:gd name="T66" fmla="*/ 68 w 162"/>
                <a:gd name="T67" fmla="*/ 184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367">
                  <a:moveTo>
                    <a:pt x="135" y="367"/>
                  </a:moveTo>
                  <a:lnTo>
                    <a:pt x="124" y="364"/>
                  </a:lnTo>
                  <a:lnTo>
                    <a:pt x="82" y="322"/>
                  </a:lnTo>
                  <a:lnTo>
                    <a:pt x="70" y="311"/>
                  </a:lnTo>
                  <a:lnTo>
                    <a:pt x="64" y="296"/>
                  </a:lnTo>
                  <a:lnTo>
                    <a:pt x="51" y="280"/>
                  </a:lnTo>
                  <a:lnTo>
                    <a:pt x="51" y="271"/>
                  </a:lnTo>
                  <a:lnTo>
                    <a:pt x="37" y="240"/>
                  </a:lnTo>
                  <a:lnTo>
                    <a:pt x="35" y="227"/>
                  </a:lnTo>
                  <a:lnTo>
                    <a:pt x="13" y="185"/>
                  </a:lnTo>
                  <a:lnTo>
                    <a:pt x="8" y="151"/>
                  </a:lnTo>
                  <a:lnTo>
                    <a:pt x="4" y="136"/>
                  </a:lnTo>
                  <a:lnTo>
                    <a:pt x="0" y="116"/>
                  </a:lnTo>
                  <a:lnTo>
                    <a:pt x="2" y="98"/>
                  </a:lnTo>
                  <a:lnTo>
                    <a:pt x="2" y="81"/>
                  </a:lnTo>
                  <a:lnTo>
                    <a:pt x="6" y="65"/>
                  </a:lnTo>
                  <a:lnTo>
                    <a:pt x="8" y="49"/>
                  </a:lnTo>
                  <a:lnTo>
                    <a:pt x="13" y="32"/>
                  </a:lnTo>
                  <a:lnTo>
                    <a:pt x="17" y="16"/>
                  </a:lnTo>
                  <a:lnTo>
                    <a:pt x="22" y="0"/>
                  </a:lnTo>
                  <a:lnTo>
                    <a:pt x="111" y="20"/>
                  </a:lnTo>
                  <a:lnTo>
                    <a:pt x="97" y="52"/>
                  </a:lnTo>
                  <a:lnTo>
                    <a:pt x="97" y="63"/>
                  </a:lnTo>
                  <a:lnTo>
                    <a:pt x="93" y="160"/>
                  </a:lnTo>
                  <a:lnTo>
                    <a:pt x="117" y="223"/>
                  </a:lnTo>
                  <a:lnTo>
                    <a:pt x="124" y="240"/>
                  </a:lnTo>
                  <a:lnTo>
                    <a:pt x="135" y="263"/>
                  </a:lnTo>
                  <a:lnTo>
                    <a:pt x="141" y="278"/>
                  </a:lnTo>
                  <a:lnTo>
                    <a:pt x="150" y="296"/>
                  </a:lnTo>
                  <a:lnTo>
                    <a:pt x="153" y="307"/>
                  </a:lnTo>
                  <a:lnTo>
                    <a:pt x="155" y="313"/>
                  </a:lnTo>
                  <a:lnTo>
                    <a:pt x="162" y="351"/>
                  </a:lnTo>
                  <a:lnTo>
                    <a:pt x="153" y="367"/>
                  </a:lnTo>
                  <a:lnTo>
                    <a:pt x="135" y="36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0" name="Freeform 64">
              <a:extLst>
                <a:ext uri="{FF2B5EF4-FFF2-40B4-BE49-F238E27FC236}">
                  <a16:creationId xmlns:a16="http://schemas.microsoft.com/office/drawing/2014/main" id="{CBD7E5E1-7F91-4C93-BFE6-0785AFB042E1}"/>
                </a:ext>
              </a:extLst>
            </p:cNvPr>
            <p:cNvSpPr>
              <a:spLocks/>
            </p:cNvSpPr>
            <p:nvPr/>
          </p:nvSpPr>
          <p:spPr bwMode="auto">
            <a:xfrm>
              <a:off x="3944" y="2102"/>
              <a:ext cx="122" cy="18"/>
            </a:xfrm>
            <a:custGeom>
              <a:avLst/>
              <a:gdLst>
                <a:gd name="T0" fmla="*/ 114 w 246"/>
                <a:gd name="T1" fmla="*/ 18 h 35"/>
                <a:gd name="T2" fmla="*/ 0 w 246"/>
                <a:gd name="T3" fmla="*/ 0 h 35"/>
                <a:gd name="T4" fmla="*/ 122 w 246"/>
                <a:gd name="T5" fmla="*/ 15 h 35"/>
                <a:gd name="T6" fmla="*/ 114 w 246"/>
                <a:gd name="T7" fmla="*/ 18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 h="35">
                  <a:moveTo>
                    <a:pt x="229" y="35"/>
                  </a:moveTo>
                  <a:lnTo>
                    <a:pt x="0" y="0"/>
                  </a:lnTo>
                  <a:lnTo>
                    <a:pt x="246" y="30"/>
                  </a:lnTo>
                  <a:lnTo>
                    <a:pt x="229" y="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1" name="Freeform 65">
              <a:extLst>
                <a:ext uri="{FF2B5EF4-FFF2-40B4-BE49-F238E27FC236}">
                  <a16:creationId xmlns:a16="http://schemas.microsoft.com/office/drawing/2014/main" id="{7A9F028B-7688-46DA-8E4B-184D057D8805}"/>
                </a:ext>
              </a:extLst>
            </p:cNvPr>
            <p:cNvSpPr>
              <a:spLocks/>
            </p:cNvSpPr>
            <p:nvPr/>
          </p:nvSpPr>
          <p:spPr bwMode="auto">
            <a:xfrm>
              <a:off x="3954" y="2112"/>
              <a:ext cx="9" cy="5"/>
            </a:xfrm>
            <a:custGeom>
              <a:avLst/>
              <a:gdLst>
                <a:gd name="T0" fmla="*/ 9 w 16"/>
                <a:gd name="T1" fmla="*/ 5 h 10"/>
                <a:gd name="T2" fmla="*/ 0 w 16"/>
                <a:gd name="T3" fmla="*/ 0 h 10"/>
                <a:gd name="T4" fmla="*/ 9 w 16"/>
                <a:gd name="T5" fmla="*/ 5 h 10"/>
                <a:gd name="T6" fmla="*/ 0 60000 65536"/>
                <a:gd name="T7" fmla="*/ 0 60000 65536"/>
                <a:gd name="T8" fmla="*/ 0 60000 65536"/>
              </a:gdLst>
              <a:ahLst/>
              <a:cxnLst>
                <a:cxn ang="T6">
                  <a:pos x="T0" y="T1"/>
                </a:cxn>
                <a:cxn ang="T7">
                  <a:pos x="T2" y="T3"/>
                </a:cxn>
                <a:cxn ang="T8">
                  <a:pos x="T4" y="T5"/>
                </a:cxn>
              </a:cxnLst>
              <a:rect l="0" t="0" r="r" b="b"/>
              <a:pathLst>
                <a:path w="16" h="10">
                  <a:moveTo>
                    <a:pt x="16" y="10"/>
                  </a:moveTo>
                  <a:lnTo>
                    <a:pt x="0" y="0"/>
                  </a:lnTo>
                  <a:lnTo>
                    <a:pt x="1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2" name="Freeform 66">
              <a:extLst>
                <a:ext uri="{FF2B5EF4-FFF2-40B4-BE49-F238E27FC236}">
                  <a16:creationId xmlns:a16="http://schemas.microsoft.com/office/drawing/2014/main" id="{A6867474-29C8-46B6-91A5-9DF6BFF7ECE8}"/>
                </a:ext>
              </a:extLst>
            </p:cNvPr>
            <p:cNvSpPr>
              <a:spLocks/>
            </p:cNvSpPr>
            <p:nvPr/>
          </p:nvSpPr>
          <p:spPr bwMode="auto">
            <a:xfrm>
              <a:off x="3955" y="2115"/>
              <a:ext cx="9" cy="2"/>
            </a:xfrm>
            <a:custGeom>
              <a:avLst/>
              <a:gdLst>
                <a:gd name="T0" fmla="*/ 9 w 18"/>
                <a:gd name="T1" fmla="*/ 2 h 4"/>
                <a:gd name="T2" fmla="*/ 0 w 18"/>
                <a:gd name="T3" fmla="*/ 0 h 4"/>
                <a:gd name="T4" fmla="*/ 9 w 18"/>
                <a:gd name="T5" fmla="*/ 2 h 4"/>
                <a:gd name="T6" fmla="*/ 0 60000 65536"/>
                <a:gd name="T7" fmla="*/ 0 60000 65536"/>
                <a:gd name="T8" fmla="*/ 0 60000 65536"/>
              </a:gdLst>
              <a:ahLst/>
              <a:cxnLst>
                <a:cxn ang="T6">
                  <a:pos x="T0" y="T1"/>
                </a:cxn>
                <a:cxn ang="T7">
                  <a:pos x="T2" y="T3"/>
                </a:cxn>
                <a:cxn ang="T8">
                  <a:pos x="T4" y="T5"/>
                </a:cxn>
              </a:cxnLst>
              <a:rect l="0" t="0" r="r" b="b"/>
              <a:pathLst>
                <a:path w="18" h="4">
                  <a:moveTo>
                    <a:pt x="18" y="4"/>
                  </a:moveTo>
                  <a:lnTo>
                    <a:pt x="0" y="0"/>
                  </a:lnTo>
                  <a:lnTo>
                    <a:pt x="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3" name="Freeform 67">
              <a:extLst>
                <a:ext uri="{FF2B5EF4-FFF2-40B4-BE49-F238E27FC236}">
                  <a16:creationId xmlns:a16="http://schemas.microsoft.com/office/drawing/2014/main" id="{3EF22EE2-4854-411A-AF5F-95998447DE24}"/>
                </a:ext>
              </a:extLst>
            </p:cNvPr>
            <p:cNvSpPr>
              <a:spLocks/>
            </p:cNvSpPr>
            <p:nvPr/>
          </p:nvSpPr>
          <p:spPr bwMode="auto">
            <a:xfrm>
              <a:off x="3955" y="2115"/>
              <a:ext cx="11" cy="2"/>
            </a:xfrm>
            <a:custGeom>
              <a:avLst/>
              <a:gdLst>
                <a:gd name="T0" fmla="*/ 11 w 22"/>
                <a:gd name="T1" fmla="*/ 2 h 4"/>
                <a:gd name="T2" fmla="*/ 0 w 22"/>
                <a:gd name="T3" fmla="*/ 0 h 4"/>
                <a:gd name="T4" fmla="*/ 11 w 22"/>
                <a:gd name="T5" fmla="*/ 2 h 4"/>
                <a:gd name="T6" fmla="*/ 0 60000 65536"/>
                <a:gd name="T7" fmla="*/ 0 60000 65536"/>
                <a:gd name="T8" fmla="*/ 0 60000 65536"/>
              </a:gdLst>
              <a:ahLst/>
              <a:cxnLst>
                <a:cxn ang="T6">
                  <a:pos x="T0" y="T1"/>
                </a:cxn>
                <a:cxn ang="T7">
                  <a:pos x="T2" y="T3"/>
                </a:cxn>
                <a:cxn ang="T8">
                  <a:pos x="T4" y="T5"/>
                </a:cxn>
              </a:cxnLst>
              <a:rect l="0" t="0" r="r" b="b"/>
              <a:pathLst>
                <a:path w="22" h="4">
                  <a:moveTo>
                    <a:pt x="22" y="4"/>
                  </a:moveTo>
                  <a:lnTo>
                    <a:pt x="0" y="0"/>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4" name="Freeform 68">
              <a:extLst>
                <a:ext uri="{FF2B5EF4-FFF2-40B4-BE49-F238E27FC236}">
                  <a16:creationId xmlns:a16="http://schemas.microsoft.com/office/drawing/2014/main" id="{2805A690-2E2D-46F6-9487-2CBEF58BA080}"/>
                </a:ext>
              </a:extLst>
            </p:cNvPr>
            <p:cNvSpPr>
              <a:spLocks/>
            </p:cNvSpPr>
            <p:nvPr/>
          </p:nvSpPr>
          <p:spPr bwMode="auto">
            <a:xfrm>
              <a:off x="3955" y="2115"/>
              <a:ext cx="12" cy="2"/>
            </a:xfrm>
            <a:custGeom>
              <a:avLst/>
              <a:gdLst>
                <a:gd name="T0" fmla="*/ 12 w 23"/>
                <a:gd name="T1" fmla="*/ 2 h 4"/>
                <a:gd name="T2" fmla="*/ 0 w 23"/>
                <a:gd name="T3" fmla="*/ 0 h 4"/>
                <a:gd name="T4" fmla="*/ 12 w 23"/>
                <a:gd name="T5" fmla="*/ 2 h 4"/>
                <a:gd name="T6" fmla="*/ 0 60000 65536"/>
                <a:gd name="T7" fmla="*/ 0 60000 65536"/>
                <a:gd name="T8" fmla="*/ 0 60000 65536"/>
              </a:gdLst>
              <a:ahLst/>
              <a:cxnLst>
                <a:cxn ang="T6">
                  <a:pos x="T0" y="T1"/>
                </a:cxn>
                <a:cxn ang="T7">
                  <a:pos x="T2" y="T3"/>
                </a:cxn>
                <a:cxn ang="T8">
                  <a:pos x="T4" y="T5"/>
                </a:cxn>
              </a:cxnLst>
              <a:rect l="0" t="0" r="r" b="b"/>
              <a:pathLst>
                <a:path w="23" h="4">
                  <a:moveTo>
                    <a:pt x="23" y="4"/>
                  </a:moveTo>
                  <a:lnTo>
                    <a:pt x="0" y="0"/>
                  </a:lnTo>
                  <a:lnTo>
                    <a:pt x="2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5" name="Freeform 69">
              <a:extLst>
                <a:ext uri="{FF2B5EF4-FFF2-40B4-BE49-F238E27FC236}">
                  <a16:creationId xmlns:a16="http://schemas.microsoft.com/office/drawing/2014/main" id="{2A439006-5FA6-417F-A4F2-0751B70F975F}"/>
                </a:ext>
              </a:extLst>
            </p:cNvPr>
            <p:cNvSpPr>
              <a:spLocks/>
            </p:cNvSpPr>
            <p:nvPr/>
          </p:nvSpPr>
          <p:spPr bwMode="auto">
            <a:xfrm>
              <a:off x="3920" y="2035"/>
              <a:ext cx="381" cy="75"/>
            </a:xfrm>
            <a:custGeom>
              <a:avLst/>
              <a:gdLst>
                <a:gd name="T0" fmla="*/ 154 w 763"/>
                <a:gd name="T1" fmla="*/ 75 h 151"/>
                <a:gd name="T2" fmla="*/ 120 w 763"/>
                <a:gd name="T3" fmla="*/ 72 h 151"/>
                <a:gd name="T4" fmla="*/ 14 w 763"/>
                <a:gd name="T5" fmla="*/ 55 h 151"/>
                <a:gd name="T6" fmla="*/ 0 w 763"/>
                <a:gd name="T7" fmla="*/ 43 h 151"/>
                <a:gd name="T8" fmla="*/ 21 w 763"/>
                <a:gd name="T9" fmla="*/ 46 h 151"/>
                <a:gd name="T10" fmla="*/ 43 w 763"/>
                <a:gd name="T11" fmla="*/ 50 h 151"/>
                <a:gd name="T12" fmla="*/ 65 w 763"/>
                <a:gd name="T13" fmla="*/ 54 h 151"/>
                <a:gd name="T14" fmla="*/ 87 w 763"/>
                <a:gd name="T15" fmla="*/ 59 h 151"/>
                <a:gd name="T16" fmla="*/ 109 w 763"/>
                <a:gd name="T17" fmla="*/ 62 h 151"/>
                <a:gd name="T18" fmla="*/ 131 w 763"/>
                <a:gd name="T19" fmla="*/ 66 h 151"/>
                <a:gd name="T20" fmla="*/ 153 w 763"/>
                <a:gd name="T21" fmla="*/ 68 h 151"/>
                <a:gd name="T22" fmla="*/ 174 w 763"/>
                <a:gd name="T23" fmla="*/ 70 h 151"/>
                <a:gd name="T24" fmla="*/ 202 w 763"/>
                <a:gd name="T25" fmla="*/ 67 h 151"/>
                <a:gd name="T26" fmla="*/ 226 w 763"/>
                <a:gd name="T27" fmla="*/ 61 h 151"/>
                <a:gd name="T28" fmla="*/ 233 w 763"/>
                <a:gd name="T29" fmla="*/ 56 h 151"/>
                <a:gd name="T30" fmla="*/ 256 w 763"/>
                <a:gd name="T31" fmla="*/ 51 h 151"/>
                <a:gd name="T32" fmla="*/ 274 w 763"/>
                <a:gd name="T33" fmla="*/ 43 h 151"/>
                <a:gd name="T34" fmla="*/ 283 w 763"/>
                <a:gd name="T35" fmla="*/ 40 h 151"/>
                <a:gd name="T36" fmla="*/ 296 w 763"/>
                <a:gd name="T37" fmla="*/ 34 h 151"/>
                <a:gd name="T38" fmla="*/ 305 w 763"/>
                <a:gd name="T39" fmla="*/ 31 h 151"/>
                <a:gd name="T40" fmla="*/ 310 w 763"/>
                <a:gd name="T41" fmla="*/ 28 h 151"/>
                <a:gd name="T42" fmla="*/ 317 w 763"/>
                <a:gd name="T43" fmla="*/ 25 h 151"/>
                <a:gd name="T44" fmla="*/ 358 w 763"/>
                <a:gd name="T45" fmla="*/ 9 h 151"/>
                <a:gd name="T46" fmla="*/ 369 w 763"/>
                <a:gd name="T47" fmla="*/ 6 h 151"/>
                <a:gd name="T48" fmla="*/ 381 w 763"/>
                <a:gd name="T49" fmla="*/ 0 h 151"/>
                <a:gd name="T50" fmla="*/ 306 w 763"/>
                <a:gd name="T51" fmla="*/ 39 h 151"/>
                <a:gd name="T52" fmla="*/ 299 w 763"/>
                <a:gd name="T53" fmla="*/ 41 h 151"/>
                <a:gd name="T54" fmla="*/ 292 w 763"/>
                <a:gd name="T55" fmla="*/ 44 h 151"/>
                <a:gd name="T56" fmla="*/ 280 w 763"/>
                <a:gd name="T57" fmla="*/ 51 h 151"/>
                <a:gd name="T58" fmla="*/ 265 w 763"/>
                <a:gd name="T59" fmla="*/ 51 h 151"/>
                <a:gd name="T60" fmla="*/ 238 w 763"/>
                <a:gd name="T61" fmla="*/ 61 h 151"/>
                <a:gd name="T62" fmla="*/ 207 w 763"/>
                <a:gd name="T63" fmla="*/ 74 h 151"/>
                <a:gd name="T64" fmla="*/ 198 w 763"/>
                <a:gd name="T65" fmla="*/ 75 h 151"/>
                <a:gd name="T66" fmla="*/ 193 w 763"/>
                <a:gd name="T67" fmla="*/ 75 h 151"/>
                <a:gd name="T68" fmla="*/ 181 w 763"/>
                <a:gd name="T69" fmla="*/ 75 h 151"/>
                <a:gd name="T70" fmla="*/ 157 w 763"/>
                <a:gd name="T71" fmla="*/ 75 h 151"/>
                <a:gd name="T72" fmla="*/ 154 w 763"/>
                <a:gd name="T73" fmla="*/ 75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3" h="151">
                  <a:moveTo>
                    <a:pt x="309" y="151"/>
                  </a:moveTo>
                  <a:lnTo>
                    <a:pt x="240" y="144"/>
                  </a:lnTo>
                  <a:lnTo>
                    <a:pt x="29" y="111"/>
                  </a:lnTo>
                  <a:lnTo>
                    <a:pt x="0" y="87"/>
                  </a:lnTo>
                  <a:lnTo>
                    <a:pt x="43" y="93"/>
                  </a:lnTo>
                  <a:lnTo>
                    <a:pt x="87" y="100"/>
                  </a:lnTo>
                  <a:lnTo>
                    <a:pt x="131" y="109"/>
                  </a:lnTo>
                  <a:lnTo>
                    <a:pt x="174" y="118"/>
                  </a:lnTo>
                  <a:lnTo>
                    <a:pt x="218" y="125"/>
                  </a:lnTo>
                  <a:lnTo>
                    <a:pt x="262" y="133"/>
                  </a:lnTo>
                  <a:lnTo>
                    <a:pt x="306" y="136"/>
                  </a:lnTo>
                  <a:lnTo>
                    <a:pt x="349" y="140"/>
                  </a:lnTo>
                  <a:lnTo>
                    <a:pt x="404" y="134"/>
                  </a:lnTo>
                  <a:lnTo>
                    <a:pt x="453" y="122"/>
                  </a:lnTo>
                  <a:lnTo>
                    <a:pt x="466" y="113"/>
                  </a:lnTo>
                  <a:lnTo>
                    <a:pt x="513" y="102"/>
                  </a:lnTo>
                  <a:lnTo>
                    <a:pt x="548" y="87"/>
                  </a:lnTo>
                  <a:lnTo>
                    <a:pt x="566" y="80"/>
                  </a:lnTo>
                  <a:lnTo>
                    <a:pt x="593" y="69"/>
                  </a:lnTo>
                  <a:lnTo>
                    <a:pt x="611" y="63"/>
                  </a:lnTo>
                  <a:lnTo>
                    <a:pt x="621" y="56"/>
                  </a:lnTo>
                  <a:lnTo>
                    <a:pt x="635" y="51"/>
                  </a:lnTo>
                  <a:lnTo>
                    <a:pt x="717" y="18"/>
                  </a:lnTo>
                  <a:lnTo>
                    <a:pt x="739" y="13"/>
                  </a:lnTo>
                  <a:lnTo>
                    <a:pt x="763" y="0"/>
                  </a:lnTo>
                  <a:lnTo>
                    <a:pt x="613" y="78"/>
                  </a:lnTo>
                  <a:lnTo>
                    <a:pt x="599" y="83"/>
                  </a:lnTo>
                  <a:lnTo>
                    <a:pt x="584" y="89"/>
                  </a:lnTo>
                  <a:lnTo>
                    <a:pt x="560" y="102"/>
                  </a:lnTo>
                  <a:lnTo>
                    <a:pt x="531" y="103"/>
                  </a:lnTo>
                  <a:lnTo>
                    <a:pt x="477" y="122"/>
                  </a:lnTo>
                  <a:lnTo>
                    <a:pt x="415" y="149"/>
                  </a:lnTo>
                  <a:lnTo>
                    <a:pt x="397" y="151"/>
                  </a:lnTo>
                  <a:lnTo>
                    <a:pt x="386" y="151"/>
                  </a:lnTo>
                  <a:lnTo>
                    <a:pt x="362" y="151"/>
                  </a:lnTo>
                  <a:lnTo>
                    <a:pt x="315" y="151"/>
                  </a:lnTo>
                  <a:lnTo>
                    <a:pt x="309" y="1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6" name="Freeform 70">
              <a:extLst>
                <a:ext uri="{FF2B5EF4-FFF2-40B4-BE49-F238E27FC236}">
                  <a16:creationId xmlns:a16="http://schemas.microsoft.com/office/drawing/2014/main" id="{930F7053-07D5-40F8-9FEB-3ABBDDEC809B}"/>
                </a:ext>
              </a:extLst>
            </p:cNvPr>
            <p:cNvSpPr>
              <a:spLocks/>
            </p:cNvSpPr>
            <p:nvPr/>
          </p:nvSpPr>
          <p:spPr bwMode="auto">
            <a:xfrm>
              <a:off x="3844" y="2083"/>
              <a:ext cx="78" cy="24"/>
            </a:xfrm>
            <a:custGeom>
              <a:avLst/>
              <a:gdLst>
                <a:gd name="T0" fmla="*/ 78 w 154"/>
                <a:gd name="T1" fmla="*/ 24 h 48"/>
                <a:gd name="T2" fmla="*/ 0 w 154"/>
                <a:gd name="T3" fmla="*/ 0 h 48"/>
                <a:gd name="T4" fmla="*/ 78 w 154"/>
                <a:gd name="T5" fmla="*/ 24 h 48"/>
                <a:gd name="T6" fmla="*/ 0 60000 65536"/>
                <a:gd name="T7" fmla="*/ 0 60000 65536"/>
                <a:gd name="T8" fmla="*/ 0 60000 65536"/>
              </a:gdLst>
              <a:ahLst/>
              <a:cxnLst>
                <a:cxn ang="T6">
                  <a:pos x="T0" y="T1"/>
                </a:cxn>
                <a:cxn ang="T7">
                  <a:pos x="T2" y="T3"/>
                </a:cxn>
                <a:cxn ang="T8">
                  <a:pos x="T4" y="T5"/>
                </a:cxn>
              </a:cxnLst>
              <a:rect l="0" t="0" r="r" b="b"/>
              <a:pathLst>
                <a:path w="154" h="48">
                  <a:moveTo>
                    <a:pt x="154" y="48"/>
                  </a:moveTo>
                  <a:lnTo>
                    <a:pt x="0" y="0"/>
                  </a:lnTo>
                  <a:lnTo>
                    <a:pt x="1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7" name="Freeform 71">
              <a:extLst>
                <a:ext uri="{FF2B5EF4-FFF2-40B4-BE49-F238E27FC236}">
                  <a16:creationId xmlns:a16="http://schemas.microsoft.com/office/drawing/2014/main" id="{EC14A859-6DBB-40B1-961F-C8E2FB2CA808}"/>
                </a:ext>
              </a:extLst>
            </p:cNvPr>
            <p:cNvSpPr>
              <a:spLocks/>
            </p:cNvSpPr>
            <p:nvPr/>
          </p:nvSpPr>
          <p:spPr bwMode="auto">
            <a:xfrm>
              <a:off x="3844" y="2083"/>
              <a:ext cx="80" cy="25"/>
            </a:xfrm>
            <a:custGeom>
              <a:avLst/>
              <a:gdLst>
                <a:gd name="T0" fmla="*/ 80 w 160"/>
                <a:gd name="T1" fmla="*/ 25 h 49"/>
                <a:gd name="T2" fmla="*/ 0 w 160"/>
                <a:gd name="T3" fmla="*/ 0 h 49"/>
                <a:gd name="T4" fmla="*/ 80 w 160"/>
                <a:gd name="T5" fmla="*/ 25 h 49"/>
                <a:gd name="T6" fmla="*/ 0 60000 65536"/>
                <a:gd name="T7" fmla="*/ 0 60000 65536"/>
                <a:gd name="T8" fmla="*/ 0 60000 65536"/>
              </a:gdLst>
              <a:ahLst/>
              <a:cxnLst>
                <a:cxn ang="T6">
                  <a:pos x="T0" y="T1"/>
                </a:cxn>
                <a:cxn ang="T7">
                  <a:pos x="T2" y="T3"/>
                </a:cxn>
                <a:cxn ang="T8">
                  <a:pos x="T4" y="T5"/>
                </a:cxn>
              </a:cxnLst>
              <a:rect l="0" t="0" r="r" b="b"/>
              <a:pathLst>
                <a:path w="160" h="49">
                  <a:moveTo>
                    <a:pt x="160" y="49"/>
                  </a:moveTo>
                  <a:lnTo>
                    <a:pt x="0" y="0"/>
                  </a:lnTo>
                  <a:lnTo>
                    <a:pt x="1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8" name="Freeform 72">
              <a:extLst>
                <a:ext uri="{FF2B5EF4-FFF2-40B4-BE49-F238E27FC236}">
                  <a16:creationId xmlns:a16="http://schemas.microsoft.com/office/drawing/2014/main" id="{BF1F259E-5599-463C-95B4-8D42DFD3822F}"/>
                </a:ext>
              </a:extLst>
            </p:cNvPr>
            <p:cNvSpPr>
              <a:spLocks/>
            </p:cNvSpPr>
            <p:nvPr/>
          </p:nvSpPr>
          <p:spPr bwMode="auto">
            <a:xfrm>
              <a:off x="3844" y="2083"/>
              <a:ext cx="82" cy="25"/>
            </a:xfrm>
            <a:custGeom>
              <a:avLst/>
              <a:gdLst>
                <a:gd name="T0" fmla="*/ 82 w 163"/>
                <a:gd name="T1" fmla="*/ 25 h 49"/>
                <a:gd name="T2" fmla="*/ 0 w 163"/>
                <a:gd name="T3" fmla="*/ 0 h 49"/>
                <a:gd name="T4" fmla="*/ 82 w 163"/>
                <a:gd name="T5" fmla="*/ 25 h 49"/>
                <a:gd name="T6" fmla="*/ 0 60000 65536"/>
                <a:gd name="T7" fmla="*/ 0 60000 65536"/>
                <a:gd name="T8" fmla="*/ 0 60000 65536"/>
              </a:gdLst>
              <a:ahLst/>
              <a:cxnLst>
                <a:cxn ang="T6">
                  <a:pos x="T0" y="T1"/>
                </a:cxn>
                <a:cxn ang="T7">
                  <a:pos x="T2" y="T3"/>
                </a:cxn>
                <a:cxn ang="T8">
                  <a:pos x="T4" y="T5"/>
                </a:cxn>
              </a:cxnLst>
              <a:rect l="0" t="0" r="r" b="b"/>
              <a:pathLst>
                <a:path w="163" h="49">
                  <a:moveTo>
                    <a:pt x="163" y="49"/>
                  </a:moveTo>
                  <a:lnTo>
                    <a:pt x="0" y="0"/>
                  </a:lnTo>
                  <a:lnTo>
                    <a:pt x="16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9" name="Freeform 73">
              <a:extLst>
                <a:ext uri="{FF2B5EF4-FFF2-40B4-BE49-F238E27FC236}">
                  <a16:creationId xmlns:a16="http://schemas.microsoft.com/office/drawing/2014/main" id="{E982FB3F-9C68-4D67-BD05-5E90C0C6E350}"/>
                </a:ext>
              </a:extLst>
            </p:cNvPr>
            <p:cNvSpPr>
              <a:spLocks/>
            </p:cNvSpPr>
            <p:nvPr/>
          </p:nvSpPr>
          <p:spPr bwMode="auto">
            <a:xfrm>
              <a:off x="2808" y="1830"/>
              <a:ext cx="364" cy="272"/>
            </a:xfrm>
            <a:custGeom>
              <a:avLst/>
              <a:gdLst>
                <a:gd name="T0" fmla="*/ 34 w 728"/>
                <a:gd name="T1" fmla="*/ 269 h 544"/>
                <a:gd name="T2" fmla="*/ 13 w 728"/>
                <a:gd name="T3" fmla="*/ 253 h 544"/>
                <a:gd name="T4" fmla="*/ 0 w 728"/>
                <a:gd name="T5" fmla="*/ 203 h 544"/>
                <a:gd name="T6" fmla="*/ 3 w 728"/>
                <a:gd name="T7" fmla="*/ 156 h 544"/>
                <a:gd name="T8" fmla="*/ 7 w 728"/>
                <a:gd name="T9" fmla="*/ 109 h 544"/>
                <a:gd name="T10" fmla="*/ 8 w 728"/>
                <a:gd name="T11" fmla="*/ 62 h 544"/>
                <a:gd name="T12" fmla="*/ 15 w 728"/>
                <a:gd name="T13" fmla="*/ 11 h 544"/>
                <a:gd name="T14" fmla="*/ 27 w 728"/>
                <a:gd name="T15" fmla="*/ 1 h 544"/>
                <a:gd name="T16" fmla="*/ 37 w 728"/>
                <a:gd name="T17" fmla="*/ 2 h 544"/>
                <a:gd name="T18" fmla="*/ 48 w 728"/>
                <a:gd name="T19" fmla="*/ 9 h 544"/>
                <a:gd name="T20" fmla="*/ 58 w 728"/>
                <a:gd name="T21" fmla="*/ 19 h 544"/>
                <a:gd name="T22" fmla="*/ 69 w 728"/>
                <a:gd name="T23" fmla="*/ 30 h 544"/>
                <a:gd name="T24" fmla="*/ 81 w 728"/>
                <a:gd name="T25" fmla="*/ 40 h 544"/>
                <a:gd name="T26" fmla="*/ 91 w 728"/>
                <a:gd name="T27" fmla="*/ 51 h 544"/>
                <a:gd name="T28" fmla="*/ 100 w 728"/>
                <a:gd name="T29" fmla="*/ 62 h 544"/>
                <a:gd name="T30" fmla="*/ 111 w 728"/>
                <a:gd name="T31" fmla="*/ 73 h 544"/>
                <a:gd name="T32" fmla="*/ 152 w 728"/>
                <a:gd name="T33" fmla="*/ 118 h 544"/>
                <a:gd name="T34" fmla="*/ 181 w 728"/>
                <a:gd name="T35" fmla="*/ 144 h 544"/>
                <a:gd name="T36" fmla="*/ 214 w 728"/>
                <a:gd name="T37" fmla="*/ 157 h 544"/>
                <a:gd name="T38" fmla="*/ 247 w 728"/>
                <a:gd name="T39" fmla="*/ 158 h 544"/>
                <a:gd name="T40" fmla="*/ 280 w 728"/>
                <a:gd name="T41" fmla="*/ 151 h 544"/>
                <a:gd name="T42" fmla="*/ 345 w 728"/>
                <a:gd name="T43" fmla="*/ 129 h 544"/>
                <a:gd name="T44" fmla="*/ 353 w 728"/>
                <a:gd name="T45" fmla="*/ 134 h 544"/>
                <a:gd name="T46" fmla="*/ 360 w 728"/>
                <a:gd name="T47" fmla="*/ 142 h 544"/>
                <a:gd name="T48" fmla="*/ 364 w 728"/>
                <a:gd name="T49" fmla="*/ 158 h 544"/>
                <a:gd name="T50" fmla="*/ 363 w 728"/>
                <a:gd name="T51" fmla="*/ 177 h 544"/>
                <a:gd name="T52" fmla="*/ 357 w 728"/>
                <a:gd name="T53" fmla="*/ 196 h 544"/>
                <a:gd name="T54" fmla="*/ 345 w 728"/>
                <a:gd name="T55" fmla="*/ 215 h 544"/>
                <a:gd name="T56" fmla="*/ 329 w 728"/>
                <a:gd name="T57" fmla="*/ 232 h 544"/>
                <a:gd name="T58" fmla="*/ 308 w 728"/>
                <a:gd name="T59" fmla="*/ 241 h 544"/>
                <a:gd name="T60" fmla="*/ 286 w 728"/>
                <a:gd name="T61" fmla="*/ 240 h 544"/>
                <a:gd name="T62" fmla="*/ 265 w 728"/>
                <a:gd name="T63" fmla="*/ 234 h 544"/>
                <a:gd name="T64" fmla="*/ 243 w 728"/>
                <a:gd name="T65" fmla="*/ 228 h 544"/>
                <a:gd name="T66" fmla="*/ 229 w 728"/>
                <a:gd name="T67" fmla="*/ 226 h 544"/>
                <a:gd name="T68" fmla="*/ 234 w 728"/>
                <a:gd name="T69" fmla="*/ 238 h 544"/>
                <a:gd name="T70" fmla="*/ 208 w 728"/>
                <a:gd name="T71" fmla="*/ 242 h 544"/>
                <a:gd name="T72" fmla="*/ 184 w 728"/>
                <a:gd name="T73" fmla="*/ 247 h 544"/>
                <a:gd name="T74" fmla="*/ 159 w 728"/>
                <a:gd name="T75" fmla="*/ 248 h 544"/>
                <a:gd name="T76" fmla="*/ 135 w 728"/>
                <a:gd name="T77" fmla="*/ 244 h 544"/>
                <a:gd name="T78" fmla="*/ 136 w 728"/>
                <a:gd name="T79" fmla="*/ 253 h 544"/>
                <a:gd name="T80" fmla="*/ 107 w 728"/>
                <a:gd name="T81" fmla="*/ 269 h 544"/>
                <a:gd name="T82" fmla="*/ 107 w 728"/>
                <a:gd name="T83" fmla="*/ 252 h 544"/>
                <a:gd name="T84" fmla="*/ 113 w 728"/>
                <a:gd name="T85" fmla="*/ 222 h 544"/>
                <a:gd name="T86" fmla="*/ 115 w 728"/>
                <a:gd name="T87" fmla="*/ 193 h 544"/>
                <a:gd name="T88" fmla="*/ 118 w 728"/>
                <a:gd name="T89" fmla="*/ 164 h 544"/>
                <a:gd name="T90" fmla="*/ 127 w 728"/>
                <a:gd name="T91" fmla="*/ 131 h 544"/>
                <a:gd name="T92" fmla="*/ 121 w 728"/>
                <a:gd name="T93" fmla="*/ 137 h 544"/>
                <a:gd name="T94" fmla="*/ 100 w 728"/>
                <a:gd name="T95" fmla="*/ 113 h 544"/>
                <a:gd name="T96" fmla="*/ 91 w 728"/>
                <a:gd name="T97" fmla="*/ 110 h 544"/>
                <a:gd name="T98" fmla="*/ 100 w 728"/>
                <a:gd name="T99" fmla="*/ 130 h 544"/>
                <a:gd name="T100" fmla="*/ 107 w 728"/>
                <a:gd name="T101" fmla="*/ 161 h 544"/>
                <a:gd name="T102" fmla="*/ 108 w 728"/>
                <a:gd name="T103" fmla="*/ 194 h 544"/>
                <a:gd name="T104" fmla="*/ 103 w 728"/>
                <a:gd name="T105" fmla="*/ 226 h 544"/>
                <a:gd name="T106" fmla="*/ 87 w 728"/>
                <a:gd name="T107" fmla="*/ 259 h 544"/>
                <a:gd name="T108" fmla="*/ 43 w 728"/>
                <a:gd name="T109" fmla="*/ 272 h 5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8" h="544">
                  <a:moveTo>
                    <a:pt x="85" y="544"/>
                  </a:moveTo>
                  <a:lnTo>
                    <a:pt x="67" y="537"/>
                  </a:lnTo>
                  <a:lnTo>
                    <a:pt x="30" y="521"/>
                  </a:lnTo>
                  <a:lnTo>
                    <a:pt x="25" y="506"/>
                  </a:lnTo>
                  <a:lnTo>
                    <a:pt x="1" y="455"/>
                  </a:lnTo>
                  <a:lnTo>
                    <a:pt x="0" y="406"/>
                  </a:lnTo>
                  <a:lnTo>
                    <a:pt x="1" y="359"/>
                  </a:lnTo>
                  <a:lnTo>
                    <a:pt x="5" y="311"/>
                  </a:lnTo>
                  <a:lnTo>
                    <a:pt x="10" y="266"/>
                  </a:lnTo>
                  <a:lnTo>
                    <a:pt x="14" y="217"/>
                  </a:lnTo>
                  <a:lnTo>
                    <a:pt x="18" y="171"/>
                  </a:lnTo>
                  <a:lnTo>
                    <a:pt x="16" y="124"/>
                  </a:lnTo>
                  <a:lnTo>
                    <a:pt x="14" y="79"/>
                  </a:lnTo>
                  <a:lnTo>
                    <a:pt x="29" y="22"/>
                  </a:lnTo>
                  <a:lnTo>
                    <a:pt x="43" y="4"/>
                  </a:lnTo>
                  <a:lnTo>
                    <a:pt x="54" y="2"/>
                  </a:lnTo>
                  <a:lnTo>
                    <a:pt x="63" y="0"/>
                  </a:lnTo>
                  <a:lnTo>
                    <a:pt x="74" y="4"/>
                  </a:lnTo>
                  <a:lnTo>
                    <a:pt x="85" y="8"/>
                  </a:lnTo>
                  <a:lnTo>
                    <a:pt x="96" y="17"/>
                  </a:lnTo>
                  <a:lnTo>
                    <a:pt x="105" y="26"/>
                  </a:lnTo>
                  <a:lnTo>
                    <a:pt x="116" y="37"/>
                  </a:lnTo>
                  <a:lnTo>
                    <a:pt x="127" y="48"/>
                  </a:lnTo>
                  <a:lnTo>
                    <a:pt x="138" y="60"/>
                  </a:lnTo>
                  <a:lnTo>
                    <a:pt x="149" y="69"/>
                  </a:lnTo>
                  <a:lnTo>
                    <a:pt x="162" y="80"/>
                  </a:lnTo>
                  <a:lnTo>
                    <a:pt x="171" y="91"/>
                  </a:lnTo>
                  <a:lnTo>
                    <a:pt x="182" y="102"/>
                  </a:lnTo>
                  <a:lnTo>
                    <a:pt x="189" y="113"/>
                  </a:lnTo>
                  <a:lnTo>
                    <a:pt x="200" y="124"/>
                  </a:lnTo>
                  <a:lnTo>
                    <a:pt x="209" y="135"/>
                  </a:lnTo>
                  <a:lnTo>
                    <a:pt x="222" y="146"/>
                  </a:lnTo>
                  <a:lnTo>
                    <a:pt x="293" y="226"/>
                  </a:lnTo>
                  <a:lnTo>
                    <a:pt x="304" y="235"/>
                  </a:lnTo>
                  <a:lnTo>
                    <a:pt x="331" y="264"/>
                  </a:lnTo>
                  <a:lnTo>
                    <a:pt x="362" y="288"/>
                  </a:lnTo>
                  <a:lnTo>
                    <a:pt x="395" y="302"/>
                  </a:lnTo>
                  <a:lnTo>
                    <a:pt x="427" y="313"/>
                  </a:lnTo>
                  <a:lnTo>
                    <a:pt x="460" y="317"/>
                  </a:lnTo>
                  <a:lnTo>
                    <a:pt x="493" y="315"/>
                  </a:lnTo>
                  <a:lnTo>
                    <a:pt x="526" y="310"/>
                  </a:lnTo>
                  <a:lnTo>
                    <a:pt x="559" y="301"/>
                  </a:lnTo>
                  <a:lnTo>
                    <a:pt x="671" y="257"/>
                  </a:lnTo>
                  <a:lnTo>
                    <a:pt x="690" y="257"/>
                  </a:lnTo>
                  <a:lnTo>
                    <a:pt x="699" y="262"/>
                  </a:lnTo>
                  <a:lnTo>
                    <a:pt x="706" y="268"/>
                  </a:lnTo>
                  <a:lnTo>
                    <a:pt x="711" y="275"/>
                  </a:lnTo>
                  <a:lnTo>
                    <a:pt x="719" y="284"/>
                  </a:lnTo>
                  <a:lnTo>
                    <a:pt x="724" y="299"/>
                  </a:lnTo>
                  <a:lnTo>
                    <a:pt x="728" y="315"/>
                  </a:lnTo>
                  <a:lnTo>
                    <a:pt x="726" y="333"/>
                  </a:lnTo>
                  <a:lnTo>
                    <a:pt x="726" y="353"/>
                  </a:lnTo>
                  <a:lnTo>
                    <a:pt x="719" y="372"/>
                  </a:lnTo>
                  <a:lnTo>
                    <a:pt x="713" y="392"/>
                  </a:lnTo>
                  <a:lnTo>
                    <a:pt x="702" y="410"/>
                  </a:lnTo>
                  <a:lnTo>
                    <a:pt x="690" y="430"/>
                  </a:lnTo>
                  <a:lnTo>
                    <a:pt x="673" y="446"/>
                  </a:lnTo>
                  <a:lnTo>
                    <a:pt x="657" y="464"/>
                  </a:lnTo>
                  <a:lnTo>
                    <a:pt x="637" y="475"/>
                  </a:lnTo>
                  <a:lnTo>
                    <a:pt x="615" y="481"/>
                  </a:lnTo>
                  <a:lnTo>
                    <a:pt x="593" y="481"/>
                  </a:lnTo>
                  <a:lnTo>
                    <a:pt x="571" y="479"/>
                  </a:lnTo>
                  <a:lnTo>
                    <a:pt x="551" y="475"/>
                  </a:lnTo>
                  <a:lnTo>
                    <a:pt x="529" y="468"/>
                  </a:lnTo>
                  <a:lnTo>
                    <a:pt x="508" y="463"/>
                  </a:lnTo>
                  <a:lnTo>
                    <a:pt x="486" y="455"/>
                  </a:lnTo>
                  <a:lnTo>
                    <a:pt x="464" y="450"/>
                  </a:lnTo>
                  <a:lnTo>
                    <a:pt x="458" y="452"/>
                  </a:lnTo>
                  <a:lnTo>
                    <a:pt x="458" y="464"/>
                  </a:lnTo>
                  <a:lnTo>
                    <a:pt x="467" y="475"/>
                  </a:lnTo>
                  <a:lnTo>
                    <a:pt x="440" y="479"/>
                  </a:lnTo>
                  <a:lnTo>
                    <a:pt x="416" y="484"/>
                  </a:lnTo>
                  <a:lnTo>
                    <a:pt x="391" y="488"/>
                  </a:lnTo>
                  <a:lnTo>
                    <a:pt x="367" y="493"/>
                  </a:lnTo>
                  <a:lnTo>
                    <a:pt x="342" y="493"/>
                  </a:lnTo>
                  <a:lnTo>
                    <a:pt x="318" y="495"/>
                  </a:lnTo>
                  <a:lnTo>
                    <a:pt x="293" y="492"/>
                  </a:lnTo>
                  <a:lnTo>
                    <a:pt x="269" y="488"/>
                  </a:lnTo>
                  <a:lnTo>
                    <a:pt x="260" y="493"/>
                  </a:lnTo>
                  <a:lnTo>
                    <a:pt x="271" y="506"/>
                  </a:lnTo>
                  <a:lnTo>
                    <a:pt x="247" y="530"/>
                  </a:lnTo>
                  <a:lnTo>
                    <a:pt x="214" y="537"/>
                  </a:lnTo>
                  <a:lnTo>
                    <a:pt x="198" y="535"/>
                  </a:lnTo>
                  <a:lnTo>
                    <a:pt x="213" y="504"/>
                  </a:lnTo>
                  <a:lnTo>
                    <a:pt x="222" y="475"/>
                  </a:lnTo>
                  <a:lnTo>
                    <a:pt x="225" y="444"/>
                  </a:lnTo>
                  <a:lnTo>
                    <a:pt x="229" y="415"/>
                  </a:lnTo>
                  <a:lnTo>
                    <a:pt x="229" y="386"/>
                  </a:lnTo>
                  <a:lnTo>
                    <a:pt x="233" y="357"/>
                  </a:lnTo>
                  <a:lnTo>
                    <a:pt x="236" y="328"/>
                  </a:lnTo>
                  <a:lnTo>
                    <a:pt x="247" y="301"/>
                  </a:lnTo>
                  <a:lnTo>
                    <a:pt x="254" y="262"/>
                  </a:lnTo>
                  <a:lnTo>
                    <a:pt x="245" y="262"/>
                  </a:lnTo>
                  <a:lnTo>
                    <a:pt x="242" y="273"/>
                  </a:lnTo>
                  <a:lnTo>
                    <a:pt x="236" y="297"/>
                  </a:lnTo>
                  <a:lnTo>
                    <a:pt x="200" y="226"/>
                  </a:lnTo>
                  <a:lnTo>
                    <a:pt x="200" y="224"/>
                  </a:lnTo>
                  <a:lnTo>
                    <a:pt x="182" y="219"/>
                  </a:lnTo>
                  <a:lnTo>
                    <a:pt x="191" y="233"/>
                  </a:lnTo>
                  <a:lnTo>
                    <a:pt x="200" y="259"/>
                  </a:lnTo>
                  <a:lnTo>
                    <a:pt x="205" y="290"/>
                  </a:lnTo>
                  <a:lnTo>
                    <a:pt x="213" y="322"/>
                  </a:lnTo>
                  <a:lnTo>
                    <a:pt x="216" y="355"/>
                  </a:lnTo>
                  <a:lnTo>
                    <a:pt x="216" y="388"/>
                  </a:lnTo>
                  <a:lnTo>
                    <a:pt x="211" y="419"/>
                  </a:lnTo>
                  <a:lnTo>
                    <a:pt x="205" y="452"/>
                  </a:lnTo>
                  <a:lnTo>
                    <a:pt x="193" y="484"/>
                  </a:lnTo>
                  <a:lnTo>
                    <a:pt x="174" y="517"/>
                  </a:lnTo>
                  <a:lnTo>
                    <a:pt x="147" y="541"/>
                  </a:lnTo>
                  <a:lnTo>
                    <a:pt x="85" y="544"/>
                  </a:lnTo>
                  <a:close/>
                </a:path>
              </a:pathLst>
            </a:custGeom>
            <a:solidFill>
              <a:srgbClr val="FFCC99"/>
            </a:solidFill>
            <a:ln w="9525">
              <a:solidFill>
                <a:schemeClr val="tx1"/>
              </a:solidFill>
              <a:round/>
              <a:headEnd/>
              <a:tailEnd/>
            </a:ln>
          </p:spPr>
          <p:txBody>
            <a:bodyPr/>
            <a:lstStyle/>
            <a:p>
              <a:endParaRPr lang="en-US"/>
            </a:p>
          </p:txBody>
        </p:sp>
        <p:sp>
          <p:nvSpPr>
            <p:cNvPr id="40010" name="Freeform 74">
              <a:extLst>
                <a:ext uri="{FF2B5EF4-FFF2-40B4-BE49-F238E27FC236}">
                  <a16:creationId xmlns:a16="http://schemas.microsoft.com/office/drawing/2014/main" id="{03EA3964-1ECD-400A-BEFB-4E9FF143CD1F}"/>
                </a:ext>
              </a:extLst>
            </p:cNvPr>
            <p:cNvSpPr>
              <a:spLocks/>
            </p:cNvSpPr>
            <p:nvPr/>
          </p:nvSpPr>
          <p:spPr bwMode="auto">
            <a:xfrm>
              <a:off x="3884" y="2083"/>
              <a:ext cx="29" cy="8"/>
            </a:xfrm>
            <a:custGeom>
              <a:avLst/>
              <a:gdLst>
                <a:gd name="T0" fmla="*/ 26 w 56"/>
                <a:gd name="T1" fmla="*/ 8 h 17"/>
                <a:gd name="T2" fmla="*/ 12 w 56"/>
                <a:gd name="T3" fmla="*/ 5 h 17"/>
                <a:gd name="T4" fmla="*/ 0 w 56"/>
                <a:gd name="T5" fmla="*/ 0 h 17"/>
                <a:gd name="T6" fmla="*/ 14 w 56"/>
                <a:gd name="T7" fmla="*/ 3 h 17"/>
                <a:gd name="T8" fmla="*/ 29 w 56"/>
                <a:gd name="T9" fmla="*/ 7 h 17"/>
                <a:gd name="T10" fmla="*/ 26 w 5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17">
                  <a:moveTo>
                    <a:pt x="51" y="17"/>
                  </a:moveTo>
                  <a:lnTo>
                    <a:pt x="23" y="11"/>
                  </a:lnTo>
                  <a:lnTo>
                    <a:pt x="0" y="0"/>
                  </a:lnTo>
                  <a:lnTo>
                    <a:pt x="27" y="6"/>
                  </a:lnTo>
                  <a:lnTo>
                    <a:pt x="56" y="15"/>
                  </a:lnTo>
                  <a:lnTo>
                    <a:pt x="51"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1" name="Freeform 75">
              <a:extLst>
                <a:ext uri="{FF2B5EF4-FFF2-40B4-BE49-F238E27FC236}">
                  <a16:creationId xmlns:a16="http://schemas.microsoft.com/office/drawing/2014/main" id="{CD1F1C44-998F-4561-B43E-AB01FD0FB4C6}"/>
                </a:ext>
              </a:extLst>
            </p:cNvPr>
            <p:cNvSpPr>
              <a:spLocks/>
            </p:cNvSpPr>
            <p:nvPr/>
          </p:nvSpPr>
          <p:spPr bwMode="auto">
            <a:xfrm>
              <a:off x="2741" y="1878"/>
              <a:ext cx="65" cy="208"/>
            </a:xfrm>
            <a:custGeom>
              <a:avLst/>
              <a:gdLst>
                <a:gd name="T0" fmla="*/ 31 w 131"/>
                <a:gd name="T1" fmla="*/ 208 h 415"/>
                <a:gd name="T2" fmla="*/ 13 w 131"/>
                <a:gd name="T3" fmla="*/ 200 h 415"/>
                <a:gd name="T4" fmla="*/ 7 w 131"/>
                <a:gd name="T5" fmla="*/ 191 h 415"/>
                <a:gd name="T6" fmla="*/ 2 w 131"/>
                <a:gd name="T7" fmla="*/ 184 h 415"/>
                <a:gd name="T8" fmla="*/ 0 w 131"/>
                <a:gd name="T9" fmla="*/ 177 h 415"/>
                <a:gd name="T10" fmla="*/ 0 w 131"/>
                <a:gd name="T11" fmla="*/ 170 h 415"/>
                <a:gd name="T12" fmla="*/ 2 w 131"/>
                <a:gd name="T13" fmla="*/ 166 h 415"/>
                <a:gd name="T14" fmla="*/ 2 w 131"/>
                <a:gd name="T15" fmla="*/ 161 h 415"/>
                <a:gd name="T16" fmla="*/ 1 w 131"/>
                <a:gd name="T17" fmla="*/ 153 h 415"/>
                <a:gd name="T18" fmla="*/ 1 w 131"/>
                <a:gd name="T19" fmla="*/ 146 h 415"/>
                <a:gd name="T20" fmla="*/ 1 w 131"/>
                <a:gd name="T21" fmla="*/ 138 h 415"/>
                <a:gd name="T22" fmla="*/ 3 w 131"/>
                <a:gd name="T23" fmla="*/ 131 h 415"/>
                <a:gd name="T24" fmla="*/ 5 w 131"/>
                <a:gd name="T25" fmla="*/ 124 h 415"/>
                <a:gd name="T26" fmla="*/ 8 w 131"/>
                <a:gd name="T27" fmla="*/ 117 h 415"/>
                <a:gd name="T28" fmla="*/ 11 w 131"/>
                <a:gd name="T29" fmla="*/ 109 h 415"/>
                <a:gd name="T30" fmla="*/ 14 w 131"/>
                <a:gd name="T31" fmla="*/ 102 h 415"/>
                <a:gd name="T32" fmla="*/ 18 w 131"/>
                <a:gd name="T33" fmla="*/ 95 h 415"/>
                <a:gd name="T34" fmla="*/ 30 w 131"/>
                <a:gd name="T35" fmla="*/ 8 h 415"/>
                <a:gd name="T36" fmla="*/ 38 w 131"/>
                <a:gd name="T37" fmla="*/ 3 h 415"/>
                <a:gd name="T38" fmla="*/ 58 w 131"/>
                <a:gd name="T39" fmla="*/ 0 h 415"/>
                <a:gd name="T40" fmla="*/ 65 w 131"/>
                <a:gd name="T41" fmla="*/ 5 h 415"/>
                <a:gd name="T42" fmla="*/ 65 w 131"/>
                <a:gd name="T43" fmla="*/ 23 h 415"/>
                <a:gd name="T44" fmla="*/ 65 w 131"/>
                <a:gd name="T45" fmla="*/ 42 h 415"/>
                <a:gd name="T46" fmla="*/ 64 w 131"/>
                <a:gd name="T47" fmla="*/ 61 h 415"/>
                <a:gd name="T48" fmla="*/ 64 w 131"/>
                <a:gd name="T49" fmla="*/ 80 h 415"/>
                <a:gd name="T50" fmla="*/ 62 w 131"/>
                <a:gd name="T51" fmla="*/ 98 h 415"/>
                <a:gd name="T52" fmla="*/ 62 w 131"/>
                <a:gd name="T53" fmla="*/ 117 h 415"/>
                <a:gd name="T54" fmla="*/ 59 w 131"/>
                <a:gd name="T55" fmla="*/ 136 h 415"/>
                <a:gd name="T56" fmla="*/ 56 w 131"/>
                <a:gd name="T57" fmla="*/ 156 h 415"/>
                <a:gd name="T58" fmla="*/ 56 w 131"/>
                <a:gd name="T59" fmla="*/ 173 h 415"/>
                <a:gd name="T60" fmla="*/ 59 w 131"/>
                <a:gd name="T61" fmla="*/ 180 h 415"/>
                <a:gd name="T62" fmla="*/ 63 w 131"/>
                <a:gd name="T63" fmla="*/ 192 h 415"/>
                <a:gd name="T64" fmla="*/ 62 w 131"/>
                <a:gd name="T65" fmla="*/ 201 h 415"/>
                <a:gd name="T66" fmla="*/ 54 w 131"/>
                <a:gd name="T67" fmla="*/ 204 h 415"/>
                <a:gd name="T68" fmla="*/ 48 w 131"/>
                <a:gd name="T69" fmla="*/ 207 h 415"/>
                <a:gd name="T70" fmla="*/ 41 w 131"/>
                <a:gd name="T71" fmla="*/ 207 h 415"/>
                <a:gd name="T72" fmla="*/ 34 w 131"/>
                <a:gd name="T73" fmla="*/ 208 h 415"/>
                <a:gd name="T74" fmla="*/ 31 w 131"/>
                <a:gd name="T75" fmla="*/ 208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 h="415">
                  <a:moveTo>
                    <a:pt x="62" y="415"/>
                  </a:moveTo>
                  <a:lnTo>
                    <a:pt x="27" y="400"/>
                  </a:lnTo>
                  <a:lnTo>
                    <a:pt x="14" y="382"/>
                  </a:lnTo>
                  <a:lnTo>
                    <a:pt x="5" y="367"/>
                  </a:lnTo>
                  <a:lnTo>
                    <a:pt x="0" y="353"/>
                  </a:lnTo>
                  <a:lnTo>
                    <a:pt x="0" y="340"/>
                  </a:lnTo>
                  <a:lnTo>
                    <a:pt x="5" y="331"/>
                  </a:lnTo>
                  <a:lnTo>
                    <a:pt x="5" y="322"/>
                  </a:lnTo>
                  <a:lnTo>
                    <a:pt x="2" y="305"/>
                  </a:lnTo>
                  <a:lnTo>
                    <a:pt x="3" y="291"/>
                  </a:lnTo>
                  <a:lnTo>
                    <a:pt x="3" y="275"/>
                  </a:lnTo>
                  <a:lnTo>
                    <a:pt x="7" y="262"/>
                  </a:lnTo>
                  <a:lnTo>
                    <a:pt x="11" y="247"/>
                  </a:lnTo>
                  <a:lnTo>
                    <a:pt x="16" y="233"/>
                  </a:lnTo>
                  <a:lnTo>
                    <a:pt x="22" y="218"/>
                  </a:lnTo>
                  <a:lnTo>
                    <a:pt x="29" y="204"/>
                  </a:lnTo>
                  <a:lnTo>
                    <a:pt x="36" y="189"/>
                  </a:lnTo>
                  <a:lnTo>
                    <a:pt x="60" y="16"/>
                  </a:lnTo>
                  <a:lnTo>
                    <a:pt x="76" y="5"/>
                  </a:lnTo>
                  <a:lnTo>
                    <a:pt x="116" y="0"/>
                  </a:lnTo>
                  <a:lnTo>
                    <a:pt x="131" y="9"/>
                  </a:lnTo>
                  <a:lnTo>
                    <a:pt x="131" y="45"/>
                  </a:lnTo>
                  <a:lnTo>
                    <a:pt x="131" y="83"/>
                  </a:lnTo>
                  <a:lnTo>
                    <a:pt x="129" y="122"/>
                  </a:lnTo>
                  <a:lnTo>
                    <a:pt x="129" y="160"/>
                  </a:lnTo>
                  <a:lnTo>
                    <a:pt x="125" y="196"/>
                  </a:lnTo>
                  <a:lnTo>
                    <a:pt x="124" y="233"/>
                  </a:lnTo>
                  <a:lnTo>
                    <a:pt x="118" y="271"/>
                  </a:lnTo>
                  <a:lnTo>
                    <a:pt x="113" y="311"/>
                  </a:lnTo>
                  <a:lnTo>
                    <a:pt x="113" y="346"/>
                  </a:lnTo>
                  <a:lnTo>
                    <a:pt x="118" y="360"/>
                  </a:lnTo>
                  <a:lnTo>
                    <a:pt x="127" y="384"/>
                  </a:lnTo>
                  <a:lnTo>
                    <a:pt x="125" y="402"/>
                  </a:lnTo>
                  <a:lnTo>
                    <a:pt x="109" y="407"/>
                  </a:lnTo>
                  <a:lnTo>
                    <a:pt x="96" y="413"/>
                  </a:lnTo>
                  <a:lnTo>
                    <a:pt x="82" y="413"/>
                  </a:lnTo>
                  <a:lnTo>
                    <a:pt x="69" y="415"/>
                  </a:lnTo>
                  <a:lnTo>
                    <a:pt x="62" y="415"/>
                  </a:lnTo>
                  <a:close/>
                </a:path>
              </a:pathLst>
            </a:custGeom>
            <a:solidFill>
              <a:srgbClr val="FFCC99"/>
            </a:solidFill>
            <a:ln w="9525">
              <a:solidFill>
                <a:schemeClr val="tx1"/>
              </a:solidFill>
              <a:round/>
              <a:headEnd/>
              <a:tailEnd/>
            </a:ln>
          </p:spPr>
          <p:txBody>
            <a:bodyPr/>
            <a:lstStyle/>
            <a:p>
              <a:endParaRPr lang="en-US"/>
            </a:p>
          </p:txBody>
        </p:sp>
        <p:sp>
          <p:nvSpPr>
            <p:cNvPr id="40012" name="Freeform 76">
              <a:extLst>
                <a:ext uri="{FF2B5EF4-FFF2-40B4-BE49-F238E27FC236}">
                  <a16:creationId xmlns:a16="http://schemas.microsoft.com/office/drawing/2014/main" id="{C855092A-CCCB-4A49-90CB-9F436C369439}"/>
                </a:ext>
              </a:extLst>
            </p:cNvPr>
            <p:cNvSpPr>
              <a:spLocks/>
            </p:cNvSpPr>
            <p:nvPr/>
          </p:nvSpPr>
          <p:spPr bwMode="auto">
            <a:xfrm>
              <a:off x="3861" y="2069"/>
              <a:ext cx="32" cy="10"/>
            </a:xfrm>
            <a:custGeom>
              <a:avLst/>
              <a:gdLst>
                <a:gd name="T0" fmla="*/ 32 w 66"/>
                <a:gd name="T1" fmla="*/ 10 h 18"/>
                <a:gd name="T2" fmla="*/ 0 w 66"/>
                <a:gd name="T3" fmla="*/ 0 h 18"/>
                <a:gd name="T4" fmla="*/ 32 w 66"/>
                <a:gd name="T5" fmla="*/ 10 h 18"/>
                <a:gd name="T6" fmla="*/ 0 60000 65536"/>
                <a:gd name="T7" fmla="*/ 0 60000 65536"/>
                <a:gd name="T8" fmla="*/ 0 60000 65536"/>
              </a:gdLst>
              <a:ahLst/>
              <a:cxnLst>
                <a:cxn ang="T6">
                  <a:pos x="T0" y="T1"/>
                </a:cxn>
                <a:cxn ang="T7">
                  <a:pos x="T2" y="T3"/>
                </a:cxn>
                <a:cxn ang="T8">
                  <a:pos x="T4" y="T5"/>
                </a:cxn>
              </a:cxnLst>
              <a:rect l="0" t="0" r="r" b="b"/>
              <a:pathLst>
                <a:path w="66" h="18">
                  <a:moveTo>
                    <a:pt x="66" y="18"/>
                  </a:moveTo>
                  <a:lnTo>
                    <a:pt x="0" y="0"/>
                  </a:lnTo>
                  <a:lnTo>
                    <a:pt x="6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3" name="Freeform 77">
              <a:extLst>
                <a:ext uri="{FF2B5EF4-FFF2-40B4-BE49-F238E27FC236}">
                  <a16:creationId xmlns:a16="http://schemas.microsoft.com/office/drawing/2014/main" id="{BDDE0C08-99F5-44DA-BF8C-906922E16CCA}"/>
                </a:ext>
              </a:extLst>
            </p:cNvPr>
            <p:cNvSpPr>
              <a:spLocks/>
            </p:cNvSpPr>
            <p:nvPr/>
          </p:nvSpPr>
          <p:spPr bwMode="auto">
            <a:xfrm>
              <a:off x="3238" y="1022"/>
              <a:ext cx="526" cy="1024"/>
            </a:xfrm>
            <a:custGeom>
              <a:avLst/>
              <a:gdLst>
                <a:gd name="T0" fmla="*/ 252 w 1052"/>
                <a:gd name="T1" fmla="*/ 1010 h 2048"/>
                <a:gd name="T2" fmla="*/ 191 w 1052"/>
                <a:gd name="T3" fmla="*/ 985 h 2048"/>
                <a:gd name="T4" fmla="*/ 163 w 1052"/>
                <a:gd name="T5" fmla="*/ 938 h 2048"/>
                <a:gd name="T6" fmla="*/ 196 w 1052"/>
                <a:gd name="T7" fmla="*/ 878 h 2048"/>
                <a:gd name="T8" fmla="*/ 203 w 1052"/>
                <a:gd name="T9" fmla="*/ 893 h 2048"/>
                <a:gd name="T10" fmla="*/ 244 w 1052"/>
                <a:gd name="T11" fmla="*/ 896 h 2048"/>
                <a:gd name="T12" fmla="*/ 333 w 1052"/>
                <a:gd name="T13" fmla="*/ 901 h 2048"/>
                <a:gd name="T14" fmla="*/ 350 w 1052"/>
                <a:gd name="T15" fmla="*/ 759 h 2048"/>
                <a:gd name="T16" fmla="*/ 309 w 1052"/>
                <a:gd name="T17" fmla="*/ 553 h 2048"/>
                <a:gd name="T18" fmla="*/ 287 w 1052"/>
                <a:gd name="T19" fmla="*/ 545 h 2048"/>
                <a:gd name="T20" fmla="*/ 260 w 1052"/>
                <a:gd name="T21" fmla="*/ 546 h 2048"/>
                <a:gd name="T22" fmla="*/ 250 w 1052"/>
                <a:gd name="T23" fmla="*/ 618 h 2048"/>
                <a:gd name="T24" fmla="*/ 202 w 1052"/>
                <a:gd name="T25" fmla="*/ 650 h 2048"/>
                <a:gd name="T26" fmla="*/ 160 w 1052"/>
                <a:gd name="T27" fmla="*/ 662 h 2048"/>
                <a:gd name="T28" fmla="*/ 133 w 1052"/>
                <a:gd name="T29" fmla="*/ 640 h 2048"/>
                <a:gd name="T30" fmla="*/ 170 w 1052"/>
                <a:gd name="T31" fmla="*/ 565 h 2048"/>
                <a:gd name="T32" fmla="*/ 133 w 1052"/>
                <a:gd name="T33" fmla="*/ 574 h 2048"/>
                <a:gd name="T34" fmla="*/ 96 w 1052"/>
                <a:gd name="T35" fmla="*/ 622 h 2048"/>
                <a:gd name="T36" fmla="*/ 19 w 1052"/>
                <a:gd name="T37" fmla="*/ 607 h 2048"/>
                <a:gd name="T38" fmla="*/ 1 w 1052"/>
                <a:gd name="T39" fmla="*/ 529 h 2048"/>
                <a:gd name="T40" fmla="*/ 27 w 1052"/>
                <a:gd name="T41" fmla="*/ 483 h 2048"/>
                <a:gd name="T42" fmla="*/ 75 w 1052"/>
                <a:gd name="T43" fmla="*/ 480 h 2048"/>
                <a:gd name="T44" fmla="*/ 102 w 1052"/>
                <a:gd name="T45" fmla="*/ 487 h 2048"/>
                <a:gd name="T46" fmla="*/ 123 w 1052"/>
                <a:gd name="T47" fmla="*/ 432 h 2048"/>
                <a:gd name="T48" fmla="*/ 141 w 1052"/>
                <a:gd name="T49" fmla="*/ 490 h 2048"/>
                <a:gd name="T50" fmla="*/ 170 w 1052"/>
                <a:gd name="T51" fmla="*/ 525 h 2048"/>
                <a:gd name="T52" fmla="*/ 213 w 1052"/>
                <a:gd name="T53" fmla="*/ 524 h 2048"/>
                <a:gd name="T54" fmla="*/ 265 w 1052"/>
                <a:gd name="T55" fmla="*/ 477 h 2048"/>
                <a:gd name="T56" fmla="*/ 219 w 1052"/>
                <a:gd name="T57" fmla="*/ 319 h 2048"/>
                <a:gd name="T58" fmla="*/ 196 w 1052"/>
                <a:gd name="T59" fmla="*/ 262 h 2048"/>
                <a:gd name="T60" fmla="*/ 168 w 1052"/>
                <a:gd name="T61" fmla="*/ 243 h 2048"/>
                <a:gd name="T62" fmla="*/ 180 w 1052"/>
                <a:gd name="T63" fmla="*/ 150 h 2048"/>
                <a:gd name="T64" fmla="*/ 212 w 1052"/>
                <a:gd name="T65" fmla="*/ 176 h 2048"/>
                <a:gd name="T66" fmla="*/ 229 w 1052"/>
                <a:gd name="T67" fmla="*/ 37 h 2048"/>
                <a:gd name="T68" fmla="*/ 312 w 1052"/>
                <a:gd name="T69" fmla="*/ 1 h 2048"/>
                <a:gd name="T70" fmla="*/ 359 w 1052"/>
                <a:gd name="T71" fmla="*/ 30 h 2048"/>
                <a:gd name="T72" fmla="*/ 423 w 1052"/>
                <a:gd name="T73" fmla="*/ 142 h 2048"/>
                <a:gd name="T74" fmla="*/ 368 w 1052"/>
                <a:gd name="T75" fmla="*/ 163 h 2048"/>
                <a:gd name="T76" fmla="*/ 329 w 1052"/>
                <a:gd name="T77" fmla="*/ 171 h 2048"/>
                <a:gd name="T78" fmla="*/ 298 w 1052"/>
                <a:gd name="T79" fmla="*/ 199 h 2048"/>
                <a:gd name="T80" fmla="*/ 290 w 1052"/>
                <a:gd name="T81" fmla="*/ 273 h 2048"/>
                <a:gd name="T82" fmla="*/ 331 w 1052"/>
                <a:gd name="T83" fmla="*/ 391 h 2048"/>
                <a:gd name="T84" fmla="*/ 369 w 1052"/>
                <a:gd name="T85" fmla="*/ 329 h 2048"/>
                <a:gd name="T86" fmla="*/ 419 w 1052"/>
                <a:gd name="T87" fmla="*/ 328 h 2048"/>
                <a:gd name="T88" fmla="*/ 469 w 1052"/>
                <a:gd name="T89" fmla="*/ 410 h 2048"/>
                <a:gd name="T90" fmla="*/ 470 w 1052"/>
                <a:gd name="T91" fmla="*/ 481 h 2048"/>
                <a:gd name="T92" fmla="*/ 413 w 1052"/>
                <a:gd name="T93" fmla="*/ 548 h 2048"/>
                <a:gd name="T94" fmla="*/ 380 w 1052"/>
                <a:gd name="T95" fmla="*/ 548 h 2048"/>
                <a:gd name="T96" fmla="*/ 399 w 1052"/>
                <a:gd name="T97" fmla="*/ 575 h 2048"/>
                <a:gd name="T98" fmla="*/ 366 w 1052"/>
                <a:gd name="T99" fmla="*/ 593 h 2048"/>
                <a:gd name="T100" fmla="*/ 371 w 1052"/>
                <a:gd name="T101" fmla="*/ 645 h 2048"/>
                <a:gd name="T102" fmla="*/ 408 w 1052"/>
                <a:gd name="T103" fmla="*/ 683 h 2048"/>
                <a:gd name="T104" fmla="*/ 465 w 1052"/>
                <a:gd name="T105" fmla="*/ 679 h 2048"/>
                <a:gd name="T106" fmla="*/ 491 w 1052"/>
                <a:gd name="T107" fmla="*/ 640 h 2048"/>
                <a:gd name="T108" fmla="*/ 484 w 1052"/>
                <a:gd name="T109" fmla="*/ 750 h 2048"/>
                <a:gd name="T110" fmla="*/ 485 w 1052"/>
                <a:gd name="T111" fmla="*/ 850 h 2048"/>
                <a:gd name="T112" fmla="*/ 522 w 1052"/>
                <a:gd name="T113" fmla="*/ 949 h 2048"/>
                <a:gd name="T114" fmla="*/ 472 w 1052"/>
                <a:gd name="T115" fmla="*/ 989 h 2048"/>
                <a:gd name="T116" fmla="*/ 316 w 1052"/>
                <a:gd name="T117" fmla="*/ 1024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52" h="2048">
                  <a:moveTo>
                    <a:pt x="626" y="2044"/>
                  </a:moveTo>
                  <a:lnTo>
                    <a:pt x="581" y="2035"/>
                  </a:lnTo>
                  <a:lnTo>
                    <a:pt x="614" y="2006"/>
                  </a:lnTo>
                  <a:lnTo>
                    <a:pt x="614" y="2000"/>
                  </a:lnTo>
                  <a:lnTo>
                    <a:pt x="594" y="2009"/>
                  </a:lnTo>
                  <a:lnTo>
                    <a:pt x="504" y="2020"/>
                  </a:lnTo>
                  <a:lnTo>
                    <a:pt x="482" y="2018"/>
                  </a:lnTo>
                  <a:lnTo>
                    <a:pt x="462" y="2013"/>
                  </a:lnTo>
                  <a:lnTo>
                    <a:pt x="441" y="2006"/>
                  </a:lnTo>
                  <a:lnTo>
                    <a:pt x="422" y="1997"/>
                  </a:lnTo>
                  <a:lnTo>
                    <a:pt x="401" y="1984"/>
                  </a:lnTo>
                  <a:lnTo>
                    <a:pt x="382" y="1969"/>
                  </a:lnTo>
                  <a:lnTo>
                    <a:pt x="366" y="1951"/>
                  </a:lnTo>
                  <a:lnTo>
                    <a:pt x="350" y="1931"/>
                  </a:lnTo>
                  <a:lnTo>
                    <a:pt x="339" y="1915"/>
                  </a:lnTo>
                  <a:lnTo>
                    <a:pt x="331" y="1902"/>
                  </a:lnTo>
                  <a:lnTo>
                    <a:pt x="326" y="1887"/>
                  </a:lnTo>
                  <a:lnTo>
                    <a:pt x="326" y="1875"/>
                  </a:lnTo>
                  <a:lnTo>
                    <a:pt x="324" y="1860"/>
                  </a:lnTo>
                  <a:lnTo>
                    <a:pt x="326" y="1847"/>
                  </a:lnTo>
                  <a:lnTo>
                    <a:pt x="326" y="1835"/>
                  </a:lnTo>
                  <a:lnTo>
                    <a:pt x="331" y="1822"/>
                  </a:lnTo>
                  <a:lnTo>
                    <a:pt x="359" y="1780"/>
                  </a:lnTo>
                  <a:lnTo>
                    <a:pt x="391" y="1756"/>
                  </a:lnTo>
                  <a:lnTo>
                    <a:pt x="401" y="1756"/>
                  </a:lnTo>
                  <a:lnTo>
                    <a:pt x="406" y="1755"/>
                  </a:lnTo>
                  <a:lnTo>
                    <a:pt x="417" y="1755"/>
                  </a:lnTo>
                  <a:lnTo>
                    <a:pt x="421" y="1756"/>
                  </a:lnTo>
                  <a:lnTo>
                    <a:pt x="433" y="1778"/>
                  </a:lnTo>
                  <a:lnTo>
                    <a:pt x="406" y="1786"/>
                  </a:lnTo>
                  <a:lnTo>
                    <a:pt x="382" y="1807"/>
                  </a:lnTo>
                  <a:lnTo>
                    <a:pt x="386" y="1816"/>
                  </a:lnTo>
                  <a:lnTo>
                    <a:pt x="410" y="1802"/>
                  </a:lnTo>
                  <a:lnTo>
                    <a:pt x="435" y="1793"/>
                  </a:lnTo>
                  <a:lnTo>
                    <a:pt x="461" y="1789"/>
                  </a:lnTo>
                  <a:lnTo>
                    <a:pt x="488" y="1791"/>
                  </a:lnTo>
                  <a:lnTo>
                    <a:pt x="513" y="1793"/>
                  </a:lnTo>
                  <a:lnTo>
                    <a:pt x="541" y="1800"/>
                  </a:lnTo>
                  <a:lnTo>
                    <a:pt x="566" y="1809"/>
                  </a:lnTo>
                  <a:lnTo>
                    <a:pt x="594" y="1822"/>
                  </a:lnTo>
                  <a:lnTo>
                    <a:pt x="646" y="1816"/>
                  </a:lnTo>
                  <a:lnTo>
                    <a:pt x="665" y="1802"/>
                  </a:lnTo>
                  <a:lnTo>
                    <a:pt x="686" y="1753"/>
                  </a:lnTo>
                  <a:lnTo>
                    <a:pt x="701" y="1705"/>
                  </a:lnTo>
                  <a:lnTo>
                    <a:pt x="708" y="1658"/>
                  </a:lnTo>
                  <a:lnTo>
                    <a:pt x="710" y="1611"/>
                  </a:lnTo>
                  <a:lnTo>
                    <a:pt x="705" y="1564"/>
                  </a:lnTo>
                  <a:lnTo>
                    <a:pt x="699" y="1518"/>
                  </a:lnTo>
                  <a:lnTo>
                    <a:pt x="688" y="1471"/>
                  </a:lnTo>
                  <a:lnTo>
                    <a:pt x="679" y="1425"/>
                  </a:lnTo>
                  <a:lnTo>
                    <a:pt x="665" y="1378"/>
                  </a:lnTo>
                  <a:lnTo>
                    <a:pt x="652" y="1309"/>
                  </a:lnTo>
                  <a:lnTo>
                    <a:pt x="619" y="1129"/>
                  </a:lnTo>
                  <a:lnTo>
                    <a:pt x="617" y="1105"/>
                  </a:lnTo>
                  <a:lnTo>
                    <a:pt x="674" y="1059"/>
                  </a:lnTo>
                  <a:lnTo>
                    <a:pt x="628" y="1081"/>
                  </a:lnTo>
                  <a:lnTo>
                    <a:pt x="614" y="1083"/>
                  </a:lnTo>
                  <a:lnTo>
                    <a:pt x="601" y="1087"/>
                  </a:lnTo>
                  <a:lnTo>
                    <a:pt x="586" y="1087"/>
                  </a:lnTo>
                  <a:lnTo>
                    <a:pt x="573" y="1089"/>
                  </a:lnTo>
                  <a:lnTo>
                    <a:pt x="559" y="1085"/>
                  </a:lnTo>
                  <a:lnTo>
                    <a:pt x="546" y="1083"/>
                  </a:lnTo>
                  <a:lnTo>
                    <a:pt x="532" y="1079"/>
                  </a:lnTo>
                  <a:lnTo>
                    <a:pt x="519" y="1076"/>
                  </a:lnTo>
                  <a:lnTo>
                    <a:pt x="513" y="1081"/>
                  </a:lnTo>
                  <a:lnTo>
                    <a:pt x="519" y="1092"/>
                  </a:lnTo>
                  <a:lnTo>
                    <a:pt x="595" y="1110"/>
                  </a:lnTo>
                  <a:lnTo>
                    <a:pt x="575" y="1163"/>
                  </a:lnTo>
                  <a:lnTo>
                    <a:pt x="533" y="1205"/>
                  </a:lnTo>
                  <a:lnTo>
                    <a:pt x="524" y="1218"/>
                  </a:lnTo>
                  <a:lnTo>
                    <a:pt x="513" y="1223"/>
                  </a:lnTo>
                  <a:lnTo>
                    <a:pt x="499" y="1236"/>
                  </a:lnTo>
                  <a:lnTo>
                    <a:pt x="486" y="1249"/>
                  </a:lnTo>
                  <a:lnTo>
                    <a:pt x="470" y="1261"/>
                  </a:lnTo>
                  <a:lnTo>
                    <a:pt x="455" y="1274"/>
                  </a:lnTo>
                  <a:lnTo>
                    <a:pt x="437" y="1283"/>
                  </a:lnTo>
                  <a:lnTo>
                    <a:pt x="421" y="1292"/>
                  </a:lnTo>
                  <a:lnTo>
                    <a:pt x="404" y="1300"/>
                  </a:lnTo>
                  <a:lnTo>
                    <a:pt x="388" y="1307"/>
                  </a:lnTo>
                  <a:lnTo>
                    <a:pt x="373" y="1312"/>
                  </a:lnTo>
                  <a:lnTo>
                    <a:pt x="359" y="1314"/>
                  </a:lnTo>
                  <a:lnTo>
                    <a:pt x="346" y="1318"/>
                  </a:lnTo>
                  <a:lnTo>
                    <a:pt x="333" y="1320"/>
                  </a:lnTo>
                  <a:lnTo>
                    <a:pt x="320" y="1323"/>
                  </a:lnTo>
                  <a:lnTo>
                    <a:pt x="308" y="1321"/>
                  </a:lnTo>
                  <a:lnTo>
                    <a:pt x="295" y="1320"/>
                  </a:lnTo>
                  <a:lnTo>
                    <a:pt x="282" y="1316"/>
                  </a:lnTo>
                  <a:lnTo>
                    <a:pt x="269" y="1312"/>
                  </a:lnTo>
                  <a:lnTo>
                    <a:pt x="266" y="1300"/>
                  </a:lnTo>
                  <a:lnTo>
                    <a:pt x="266" y="1280"/>
                  </a:lnTo>
                  <a:lnTo>
                    <a:pt x="255" y="1203"/>
                  </a:lnTo>
                  <a:lnTo>
                    <a:pt x="284" y="1161"/>
                  </a:lnTo>
                  <a:lnTo>
                    <a:pt x="297" y="1149"/>
                  </a:lnTo>
                  <a:lnTo>
                    <a:pt x="329" y="1143"/>
                  </a:lnTo>
                  <a:lnTo>
                    <a:pt x="340" y="1138"/>
                  </a:lnTo>
                  <a:lnTo>
                    <a:pt x="340" y="1130"/>
                  </a:lnTo>
                  <a:lnTo>
                    <a:pt x="329" y="1125"/>
                  </a:lnTo>
                  <a:lnTo>
                    <a:pt x="319" y="1125"/>
                  </a:lnTo>
                  <a:lnTo>
                    <a:pt x="309" y="1123"/>
                  </a:lnTo>
                  <a:lnTo>
                    <a:pt x="300" y="1125"/>
                  </a:lnTo>
                  <a:lnTo>
                    <a:pt x="282" y="1130"/>
                  </a:lnTo>
                  <a:lnTo>
                    <a:pt x="266" y="1147"/>
                  </a:lnTo>
                  <a:lnTo>
                    <a:pt x="251" y="1161"/>
                  </a:lnTo>
                  <a:lnTo>
                    <a:pt x="240" y="1180"/>
                  </a:lnTo>
                  <a:lnTo>
                    <a:pt x="228" y="1196"/>
                  </a:lnTo>
                  <a:lnTo>
                    <a:pt x="217" y="1214"/>
                  </a:lnTo>
                  <a:lnTo>
                    <a:pt x="204" y="1229"/>
                  </a:lnTo>
                  <a:lnTo>
                    <a:pt x="191" y="1243"/>
                  </a:lnTo>
                  <a:lnTo>
                    <a:pt x="175" y="1254"/>
                  </a:lnTo>
                  <a:lnTo>
                    <a:pt x="160" y="1261"/>
                  </a:lnTo>
                  <a:lnTo>
                    <a:pt x="146" y="1261"/>
                  </a:lnTo>
                  <a:lnTo>
                    <a:pt x="75" y="1247"/>
                  </a:lnTo>
                  <a:lnTo>
                    <a:pt x="58" y="1232"/>
                  </a:lnTo>
                  <a:lnTo>
                    <a:pt x="38" y="1214"/>
                  </a:lnTo>
                  <a:lnTo>
                    <a:pt x="25" y="1196"/>
                  </a:lnTo>
                  <a:lnTo>
                    <a:pt x="20" y="1176"/>
                  </a:lnTo>
                  <a:lnTo>
                    <a:pt x="15" y="1161"/>
                  </a:lnTo>
                  <a:lnTo>
                    <a:pt x="0" y="1090"/>
                  </a:lnTo>
                  <a:lnTo>
                    <a:pt x="0" y="1074"/>
                  </a:lnTo>
                  <a:lnTo>
                    <a:pt x="2" y="1058"/>
                  </a:lnTo>
                  <a:lnTo>
                    <a:pt x="5" y="1041"/>
                  </a:lnTo>
                  <a:lnTo>
                    <a:pt x="11" y="1027"/>
                  </a:lnTo>
                  <a:lnTo>
                    <a:pt x="16" y="1010"/>
                  </a:lnTo>
                  <a:lnTo>
                    <a:pt x="25" y="996"/>
                  </a:lnTo>
                  <a:lnTo>
                    <a:pt x="36" y="979"/>
                  </a:lnTo>
                  <a:lnTo>
                    <a:pt x="53" y="965"/>
                  </a:lnTo>
                  <a:lnTo>
                    <a:pt x="82" y="956"/>
                  </a:lnTo>
                  <a:lnTo>
                    <a:pt x="106" y="954"/>
                  </a:lnTo>
                  <a:lnTo>
                    <a:pt x="116" y="952"/>
                  </a:lnTo>
                  <a:lnTo>
                    <a:pt x="127" y="954"/>
                  </a:lnTo>
                  <a:lnTo>
                    <a:pt x="138" y="954"/>
                  </a:lnTo>
                  <a:lnTo>
                    <a:pt x="149" y="959"/>
                  </a:lnTo>
                  <a:lnTo>
                    <a:pt x="160" y="963"/>
                  </a:lnTo>
                  <a:lnTo>
                    <a:pt x="171" y="970"/>
                  </a:lnTo>
                  <a:lnTo>
                    <a:pt x="182" y="977"/>
                  </a:lnTo>
                  <a:lnTo>
                    <a:pt x="195" y="988"/>
                  </a:lnTo>
                  <a:lnTo>
                    <a:pt x="204" y="987"/>
                  </a:lnTo>
                  <a:lnTo>
                    <a:pt x="204" y="974"/>
                  </a:lnTo>
                  <a:lnTo>
                    <a:pt x="175" y="947"/>
                  </a:lnTo>
                  <a:lnTo>
                    <a:pt x="208" y="907"/>
                  </a:lnTo>
                  <a:lnTo>
                    <a:pt x="213" y="897"/>
                  </a:lnTo>
                  <a:lnTo>
                    <a:pt x="240" y="828"/>
                  </a:lnTo>
                  <a:lnTo>
                    <a:pt x="242" y="845"/>
                  </a:lnTo>
                  <a:lnTo>
                    <a:pt x="246" y="863"/>
                  </a:lnTo>
                  <a:lnTo>
                    <a:pt x="248" y="881"/>
                  </a:lnTo>
                  <a:lnTo>
                    <a:pt x="253" y="901"/>
                  </a:lnTo>
                  <a:lnTo>
                    <a:pt x="255" y="919"/>
                  </a:lnTo>
                  <a:lnTo>
                    <a:pt x="262" y="939"/>
                  </a:lnTo>
                  <a:lnTo>
                    <a:pt x="269" y="957"/>
                  </a:lnTo>
                  <a:lnTo>
                    <a:pt x="282" y="979"/>
                  </a:lnTo>
                  <a:lnTo>
                    <a:pt x="289" y="998"/>
                  </a:lnTo>
                  <a:lnTo>
                    <a:pt x="299" y="1012"/>
                  </a:lnTo>
                  <a:lnTo>
                    <a:pt x="311" y="1030"/>
                  </a:lnTo>
                  <a:lnTo>
                    <a:pt x="319" y="1038"/>
                  </a:lnTo>
                  <a:lnTo>
                    <a:pt x="329" y="1045"/>
                  </a:lnTo>
                  <a:lnTo>
                    <a:pt x="340" y="1050"/>
                  </a:lnTo>
                  <a:lnTo>
                    <a:pt x="353" y="1056"/>
                  </a:lnTo>
                  <a:lnTo>
                    <a:pt x="364" y="1058"/>
                  </a:lnTo>
                  <a:lnTo>
                    <a:pt x="377" y="1059"/>
                  </a:lnTo>
                  <a:lnTo>
                    <a:pt x="390" y="1058"/>
                  </a:lnTo>
                  <a:lnTo>
                    <a:pt x="402" y="1058"/>
                  </a:lnTo>
                  <a:lnTo>
                    <a:pt x="426" y="1048"/>
                  </a:lnTo>
                  <a:lnTo>
                    <a:pt x="439" y="1036"/>
                  </a:lnTo>
                  <a:lnTo>
                    <a:pt x="453" y="1016"/>
                  </a:lnTo>
                  <a:lnTo>
                    <a:pt x="492" y="974"/>
                  </a:lnTo>
                  <a:lnTo>
                    <a:pt x="519" y="965"/>
                  </a:lnTo>
                  <a:lnTo>
                    <a:pt x="524" y="965"/>
                  </a:lnTo>
                  <a:lnTo>
                    <a:pt x="530" y="954"/>
                  </a:lnTo>
                  <a:lnTo>
                    <a:pt x="477" y="959"/>
                  </a:lnTo>
                  <a:lnTo>
                    <a:pt x="472" y="888"/>
                  </a:lnTo>
                  <a:lnTo>
                    <a:pt x="450" y="699"/>
                  </a:lnTo>
                  <a:lnTo>
                    <a:pt x="444" y="677"/>
                  </a:lnTo>
                  <a:lnTo>
                    <a:pt x="441" y="657"/>
                  </a:lnTo>
                  <a:lnTo>
                    <a:pt x="437" y="637"/>
                  </a:lnTo>
                  <a:lnTo>
                    <a:pt x="433" y="617"/>
                  </a:lnTo>
                  <a:lnTo>
                    <a:pt x="426" y="597"/>
                  </a:lnTo>
                  <a:lnTo>
                    <a:pt x="419" y="577"/>
                  </a:lnTo>
                  <a:lnTo>
                    <a:pt x="410" y="557"/>
                  </a:lnTo>
                  <a:lnTo>
                    <a:pt x="401" y="539"/>
                  </a:lnTo>
                  <a:lnTo>
                    <a:pt x="391" y="524"/>
                  </a:lnTo>
                  <a:lnTo>
                    <a:pt x="384" y="513"/>
                  </a:lnTo>
                  <a:lnTo>
                    <a:pt x="375" y="503"/>
                  </a:lnTo>
                  <a:lnTo>
                    <a:pt x="366" y="497"/>
                  </a:lnTo>
                  <a:lnTo>
                    <a:pt x="355" y="492"/>
                  </a:lnTo>
                  <a:lnTo>
                    <a:pt x="346" y="488"/>
                  </a:lnTo>
                  <a:lnTo>
                    <a:pt x="335" y="486"/>
                  </a:lnTo>
                  <a:lnTo>
                    <a:pt x="326" y="488"/>
                  </a:lnTo>
                  <a:lnTo>
                    <a:pt x="308" y="493"/>
                  </a:lnTo>
                  <a:lnTo>
                    <a:pt x="289" y="503"/>
                  </a:lnTo>
                  <a:lnTo>
                    <a:pt x="313" y="371"/>
                  </a:lnTo>
                  <a:lnTo>
                    <a:pt x="353" y="304"/>
                  </a:lnTo>
                  <a:lnTo>
                    <a:pt x="359" y="300"/>
                  </a:lnTo>
                  <a:lnTo>
                    <a:pt x="364" y="299"/>
                  </a:lnTo>
                  <a:lnTo>
                    <a:pt x="373" y="300"/>
                  </a:lnTo>
                  <a:lnTo>
                    <a:pt x="410" y="342"/>
                  </a:lnTo>
                  <a:lnTo>
                    <a:pt x="411" y="348"/>
                  </a:lnTo>
                  <a:lnTo>
                    <a:pt x="417" y="355"/>
                  </a:lnTo>
                  <a:lnTo>
                    <a:pt x="424" y="351"/>
                  </a:lnTo>
                  <a:lnTo>
                    <a:pt x="402" y="308"/>
                  </a:lnTo>
                  <a:lnTo>
                    <a:pt x="379" y="280"/>
                  </a:lnTo>
                  <a:lnTo>
                    <a:pt x="364" y="277"/>
                  </a:lnTo>
                  <a:lnTo>
                    <a:pt x="379" y="204"/>
                  </a:lnTo>
                  <a:lnTo>
                    <a:pt x="435" y="97"/>
                  </a:lnTo>
                  <a:lnTo>
                    <a:pt x="457" y="73"/>
                  </a:lnTo>
                  <a:lnTo>
                    <a:pt x="513" y="22"/>
                  </a:lnTo>
                  <a:lnTo>
                    <a:pt x="552" y="4"/>
                  </a:lnTo>
                  <a:lnTo>
                    <a:pt x="572" y="2"/>
                  </a:lnTo>
                  <a:lnTo>
                    <a:pt x="594" y="2"/>
                  </a:lnTo>
                  <a:lnTo>
                    <a:pt x="608" y="0"/>
                  </a:lnTo>
                  <a:lnTo>
                    <a:pt x="623" y="2"/>
                  </a:lnTo>
                  <a:lnTo>
                    <a:pt x="637" y="7"/>
                  </a:lnTo>
                  <a:lnTo>
                    <a:pt x="654" y="15"/>
                  </a:lnTo>
                  <a:lnTo>
                    <a:pt x="668" y="22"/>
                  </a:lnTo>
                  <a:lnTo>
                    <a:pt x="685" y="33"/>
                  </a:lnTo>
                  <a:lnTo>
                    <a:pt x="701" y="44"/>
                  </a:lnTo>
                  <a:lnTo>
                    <a:pt x="717" y="60"/>
                  </a:lnTo>
                  <a:lnTo>
                    <a:pt x="745" y="91"/>
                  </a:lnTo>
                  <a:lnTo>
                    <a:pt x="756" y="106"/>
                  </a:lnTo>
                  <a:lnTo>
                    <a:pt x="774" y="139"/>
                  </a:lnTo>
                  <a:lnTo>
                    <a:pt x="785" y="153"/>
                  </a:lnTo>
                  <a:lnTo>
                    <a:pt x="834" y="251"/>
                  </a:lnTo>
                  <a:lnTo>
                    <a:pt x="845" y="284"/>
                  </a:lnTo>
                  <a:lnTo>
                    <a:pt x="810" y="313"/>
                  </a:lnTo>
                  <a:lnTo>
                    <a:pt x="794" y="315"/>
                  </a:lnTo>
                  <a:lnTo>
                    <a:pt x="779" y="319"/>
                  </a:lnTo>
                  <a:lnTo>
                    <a:pt x="765" y="322"/>
                  </a:lnTo>
                  <a:lnTo>
                    <a:pt x="750" y="326"/>
                  </a:lnTo>
                  <a:lnTo>
                    <a:pt x="736" y="326"/>
                  </a:lnTo>
                  <a:lnTo>
                    <a:pt x="723" y="326"/>
                  </a:lnTo>
                  <a:lnTo>
                    <a:pt x="708" y="324"/>
                  </a:lnTo>
                  <a:lnTo>
                    <a:pt x="697" y="324"/>
                  </a:lnTo>
                  <a:lnTo>
                    <a:pt x="679" y="328"/>
                  </a:lnTo>
                  <a:lnTo>
                    <a:pt x="670" y="333"/>
                  </a:lnTo>
                  <a:lnTo>
                    <a:pt x="657" y="342"/>
                  </a:lnTo>
                  <a:lnTo>
                    <a:pt x="644" y="348"/>
                  </a:lnTo>
                  <a:lnTo>
                    <a:pt x="634" y="355"/>
                  </a:lnTo>
                  <a:lnTo>
                    <a:pt x="623" y="364"/>
                  </a:lnTo>
                  <a:lnTo>
                    <a:pt x="614" y="375"/>
                  </a:lnTo>
                  <a:lnTo>
                    <a:pt x="603" y="386"/>
                  </a:lnTo>
                  <a:lnTo>
                    <a:pt x="595" y="397"/>
                  </a:lnTo>
                  <a:lnTo>
                    <a:pt x="590" y="408"/>
                  </a:lnTo>
                  <a:lnTo>
                    <a:pt x="586" y="421"/>
                  </a:lnTo>
                  <a:lnTo>
                    <a:pt x="577" y="452"/>
                  </a:lnTo>
                  <a:lnTo>
                    <a:pt x="575" y="484"/>
                  </a:lnTo>
                  <a:lnTo>
                    <a:pt x="573" y="515"/>
                  </a:lnTo>
                  <a:lnTo>
                    <a:pt x="579" y="546"/>
                  </a:lnTo>
                  <a:lnTo>
                    <a:pt x="583" y="577"/>
                  </a:lnTo>
                  <a:lnTo>
                    <a:pt x="590" y="608"/>
                  </a:lnTo>
                  <a:lnTo>
                    <a:pt x="595" y="639"/>
                  </a:lnTo>
                  <a:lnTo>
                    <a:pt x="604" y="672"/>
                  </a:lnTo>
                  <a:lnTo>
                    <a:pt x="641" y="757"/>
                  </a:lnTo>
                  <a:lnTo>
                    <a:pt x="661" y="781"/>
                  </a:lnTo>
                  <a:lnTo>
                    <a:pt x="679" y="781"/>
                  </a:lnTo>
                  <a:lnTo>
                    <a:pt x="675" y="765"/>
                  </a:lnTo>
                  <a:lnTo>
                    <a:pt x="674" y="754"/>
                  </a:lnTo>
                  <a:lnTo>
                    <a:pt x="672" y="741"/>
                  </a:lnTo>
                  <a:lnTo>
                    <a:pt x="675" y="728"/>
                  </a:lnTo>
                  <a:lnTo>
                    <a:pt x="737" y="657"/>
                  </a:lnTo>
                  <a:lnTo>
                    <a:pt x="750" y="648"/>
                  </a:lnTo>
                  <a:lnTo>
                    <a:pt x="788" y="639"/>
                  </a:lnTo>
                  <a:lnTo>
                    <a:pt x="799" y="639"/>
                  </a:lnTo>
                  <a:lnTo>
                    <a:pt x="810" y="643"/>
                  </a:lnTo>
                  <a:lnTo>
                    <a:pt x="823" y="646"/>
                  </a:lnTo>
                  <a:lnTo>
                    <a:pt x="837" y="655"/>
                  </a:lnTo>
                  <a:lnTo>
                    <a:pt x="848" y="664"/>
                  </a:lnTo>
                  <a:lnTo>
                    <a:pt x="861" y="675"/>
                  </a:lnTo>
                  <a:lnTo>
                    <a:pt x="870" y="686"/>
                  </a:lnTo>
                  <a:lnTo>
                    <a:pt x="881" y="701"/>
                  </a:lnTo>
                  <a:lnTo>
                    <a:pt x="930" y="812"/>
                  </a:lnTo>
                  <a:lnTo>
                    <a:pt x="938" y="819"/>
                  </a:lnTo>
                  <a:lnTo>
                    <a:pt x="941" y="843"/>
                  </a:lnTo>
                  <a:lnTo>
                    <a:pt x="945" y="866"/>
                  </a:lnTo>
                  <a:lnTo>
                    <a:pt x="945" y="890"/>
                  </a:lnTo>
                  <a:lnTo>
                    <a:pt x="947" y="914"/>
                  </a:lnTo>
                  <a:lnTo>
                    <a:pt x="943" y="936"/>
                  </a:lnTo>
                  <a:lnTo>
                    <a:pt x="939" y="961"/>
                  </a:lnTo>
                  <a:lnTo>
                    <a:pt x="932" y="985"/>
                  </a:lnTo>
                  <a:lnTo>
                    <a:pt x="925" y="1010"/>
                  </a:lnTo>
                  <a:lnTo>
                    <a:pt x="865" y="1083"/>
                  </a:lnTo>
                  <a:lnTo>
                    <a:pt x="848" y="1092"/>
                  </a:lnTo>
                  <a:lnTo>
                    <a:pt x="836" y="1094"/>
                  </a:lnTo>
                  <a:lnTo>
                    <a:pt x="825" y="1096"/>
                  </a:lnTo>
                  <a:lnTo>
                    <a:pt x="814" y="1098"/>
                  </a:lnTo>
                  <a:lnTo>
                    <a:pt x="803" y="1099"/>
                  </a:lnTo>
                  <a:lnTo>
                    <a:pt x="792" y="1098"/>
                  </a:lnTo>
                  <a:lnTo>
                    <a:pt x="781" y="1098"/>
                  </a:lnTo>
                  <a:lnTo>
                    <a:pt x="770" y="1096"/>
                  </a:lnTo>
                  <a:lnTo>
                    <a:pt x="759" y="1096"/>
                  </a:lnTo>
                  <a:lnTo>
                    <a:pt x="750" y="1101"/>
                  </a:lnTo>
                  <a:lnTo>
                    <a:pt x="750" y="1110"/>
                  </a:lnTo>
                  <a:lnTo>
                    <a:pt x="812" y="1119"/>
                  </a:lnTo>
                  <a:lnTo>
                    <a:pt x="812" y="1130"/>
                  </a:lnTo>
                  <a:lnTo>
                    <a:pt x="805" y="1139"/>
                  </a:lnTo>
                  <a:lnTo>
                    <a:pt x="797" y="1149"/>
                  </a:lnTo>
                  <a:lnTo>
                    <a:pt x="790" y="1154"/>
                  </a:lnTo>
                  <a:lnTo>
                    <a:pt x="783" y="1161"/>
                  </a:lnTo>
                  <a:lnTo>
                    <a:pt x="765" y="1169"/>
                  </a:lnTo>
                  <a:lnTo>
                    <a:pt x="750" y="1176"/>
                  </a:lnTo>
                  <a:lnTo>
                    <a:pt x="737" y="1180"/>
                  </a:lnTo>
                  <a:lnTo>
                    <a:pt x="732" y="1185"/>
                  </a:lnTo>
                  <a:lnTo>
                    <a:pt x="750" y="1194"/>
                  </a:lnTo>
                  <a:lnTo>
                    <a:pt x="759" y="1187"/>
                  </a:lnTo>
                  <a:lnTo>
                    <a:pt x="745" y="1218"/>
                  </a:lnTo>
                  <a:lnTo>
                    <a:pt x="745" y="1234"/>
                  </a:lnTo>
                  <a:lnTo>
                    <a:pt x="770" y="1238"/>
                  </a:lnTo>
                  <a:lnTo>
                    <a:pt x="741" y="1289"/>
                  </a:lnTo>
                  <a:lnTo>
                    <a:pt x="741" y="1300"/>
                  </a:lnTo>
                  <a:lnTo>
                    <a:pt x="830" y="1271"/>
                  </a:lnTo>
                  <a:lnTo>
                    <a:pt x="788" y="1365"/>
                  </a:lnTo>
                  <a:lnTo>
                    <a:pt x="788" y="1378"/>
                  </a:lnTo>
                  <a:lnTo>
                    <a:pt x="801" y="1378"/>
                  </a:lnTo>
                  <a:lnTo>
                    <a:pt x="816" y="1365"/>
                  </a:lnTo>
                  <a:lnTo>
                    <a:pt x="901" y="1327"/>
                  </a:lnTo>
                  <a:lnTo>
                    <a:pt x="888" y="1378"/>
                  </a:lnTo>
                  <a:lnTo>
                    <a:pt x="892" y="1383"/>
                  </a:lnTo>
                  <a:lnTo>
                    <a:pt x="905" y="1383"/>
                  </a:lnTo>
                  <a:lnTo>
                    <a:pt x="916" y="1371"/>
                  </a:lnTo>
                  <a:lnTo>
                    <a:pt x="929" y="1358"/>
                  </a:lnTo>
                  <a:lnTo>
                    <a:pt x="939" y="1345"/>
                  </a:lnTo>
                  <a:lnTo>
                    <a:pt x="950" y="1332"/>
                  </a:lnTo>
                  <a:lnTo>
                    <a:pt x="958" y="1318"/>
                  </a:lnTo>
                  <a:lnTo>
                    <a:pt x="967" y="1305"/>
                  </a:lnTo>
                  <a:lnTo>
                    <a:pt x="974" y="1291"/>
                  </a:lnTo>
                  <a:lnTo>
                    <a:pt x="981" y="1280"/>
                  </a:lnTo>
                  <a:lnTo>
                    <a:pt x="989" y="1314"/>
                  </a:lnTo>
                  <a:lnTo>
                    <a:pt x="990" y="1351"/>
                  </a:lnTo>
                  <a:lnTo>
                    <a:pt x="987" y="1387"/>
                  </a:lnTo>
                  <a:lnTo>
                    <a:pt x="983" y="1425"/>
                  </a:lnTo>
                  <a:lnTo>
                    <a:pt x="974" y="1462"/>
                  </a:lnTo>
                  <a:lnTo>
                    <a:pt x="967" y="1500"/>
                  </a:lnTo>
                  <a:lnTo>
                    <a:pt x="958" y="1538"/>
                  </a:lnTo>
                  <a:lnTo>
                    <a:pt x="952" y="1576"/>
                  </a:lnTo>
                  <a:lnTo>
                    <a:pt x="963" y="1578"/>
                  </a:lnTo>
                  <a:lnTo>
                    <a:pt x="978" y="1554"/>
                  </a:lnTo>
                  <a:lnTo>
                    <a:pt x="972" y="1642"/>
                  </a:lnTo>
                  <a:lnTo>
                    <a:pt x="969" y="1700"/>
                  </a:lnTo>
                  <a:lnTo>
                    <a:pt x="978" y="1709"/>
                  </a:lnTo>
                  <a:lnTo>
                    <a:pt x="987" y="1700"/>
                  </a:lnTo>
                  <a:lnTo>
                    <a:pt x="990" y="1680"/>
                  </a:lnTo>
                  <a:lnTo>
                    <a:pt x="1014" y="1709"/>
                  </a:lnTo>
                  <a:lnTo>
                    <a:pt x="1034" y="1882"/>
                  </a:lnTo>
                  <a:lnTo>
                    <a:pt x="1043" y="1897"/>
                  </a:lnTo>
                  <a:lnTo>
                    <a:pt x="1052" y="1902"/>
                  </a:lnTo>
                  <a:lnTo>
                    <a:pt x="1020" y="1938"/>
                  </a:lnTo>
                  <a:lnTo>
                    <a:pt x="1000" y="1953"/>
                  </a:lnTo>
                  <a:lnTo>
                    <a:pt x="980" y="1962"/>
                  </a:lnTo>
                  <a:lnTo>
                    <a:pt x="963" y="1971"/>
                  </a:lnTo>
                  <a:lnTo>
                    <a:pt x="943" y="1978"/>
                  </a:lnTo>
                  <a:lnTo>
                    <a:pt x="927" y="1986"/>
                  </a:lnTo>
                  <a:lnTo>
                    <a:pt x="907" y="1991"/>
                  </a:lnTo>
                  <a:lnTo>
                    <a:pt x="888" y="1997"/>
                  </a:lnTo>
                  <a:lnTo>
                    <a:pt x="870" y="2000"/>
                  </a:lnTo>
                  <a:lnTo>
                    <a:pt x="854" y="2006"/>
                  </a:lnTo>
                  <a:lnTo>
                    <a:pt x="632" y="2048"/>
                  </a:lnTo>
                  <a:lnTo>
                    <a:pt x="626" y="2044"/>
                  </a:lnTo>
                  <a:close/>
                </a:path>
              </a:pathLst>
            </a:custGeom>
            <a:solidFill>
              <a:srgbClr val="FFCC99"/>
            </a:solidFill>
            <a:ln w="9525">
              <a:solidFill>
                <a:schemeClr val="tx1"/>
              </a:solidFill>
              <a:round/>
              <a:headEnd/>
              <a:tailEnd/>
            </a:ln>
          </p:spPr>
          <p:txBody>
            <a:bodyPr/>
            <a:lstStyle/>
            <a:p>
              <a:endParaRPr lang="en-US"/>
            </a:p>
          </p:txBody>
        </p:sp>
        <p:sp>
          <p:nvSpPr>
            <p:cNvPr id="40014" name="Freeform 78">
              <a:extLst>
                <a:ext uri="{FF2B5EF4-FFF2-40B4-BE49-F238E27FC236}">
                  <a16:creationId xmlns:a16="http://schemas.microsoft.com/office/drawing/2014/main" id="{5675CC75-80A6-4BC8-BACA-0BDB487233E4}"/>
                </a:ext>
              </a:extLst>
            </p:cNvPr>
            <p:cNvSpPr>
              <a:spLocks/>
            </p:cNvSpPr>
            <p:nvPr/>
          </p:nvSpPr>
          <p:spPr bwMode="auto">
            <a:xfrm>
              <a:off x="2692" y="1867"/>
              <a:ext cx="74" cy="167"/>
            </a:xfrm>
            <a:custGeom>
              <a:avLst/>
              <a:gdLst>
                <a:gd name="T0" fmla="*/ 35 w 150"/>
                <a:gd name="T1" fmla="*/ 165 h 335"/>
                <a:gd name="T2" fmla="*/ 25 w 150"/>
                <a:gd name="T3" fmla="*/ 160 h 335"/>
                <a:gd name="T4" fmla="*/ 16 w 150"/>
                <a:gd name="T5" fmla="*/ 152 h 335"/>
                <a:gd name="T6" fmla="*/ 13 w 150"/>
                <a:gd name="T7" fmla="*/ 146 h 335"/>
                <a:gd name="T8" fmla="*/ 10 w 150"/>
                <a:gd name="T9" fmla="*/ 141 h 335"/>
                <a:gd name="T10" fmla="*/ 7 w 150"/>
                <a:gd name="T11" fmla="*/ 135 h 335"/>
                <a:gd name="T12" fmla="*/ 6 w 150"/>
                <a:gd name="T13" fmla="*/ 132 h 335"/>
                <a:gd name="T14" fmla="*/ 2 w 150"/>
                <a:gd name="T15" fmla="*/ 115 h 335"/>
                <a:gd name="T16" fmla="*/ 0 w 150"/>
                <a:gd name="T17" fmla="*/ 99 h 335"/>
                <a:gd name="T18" fmla="*/ 0 w 150"/>
                <a:gd name="T19" fmla="*/ 84 h 335"/>
                <a:gd name="T20" fmla="*/ 4 w 150"/>
                <a:gd name="T21" fmla="*/ 69 h 335"/>
                <a:gd name="T22" fmla="*/ 7 w 150"/>
                <a:gd name="T23" fmla="*/ 53 h 335"/>
                <a:gd name="T24" fmla="*/ 13 w 150"/>
                <a:gd name="T25" fmla="*/ 38 h 335"/>
                <a:gd name="T26" fmla="*/ 19 w 150"/>
                <a:gd name="T27" fmla="*/ 23 h 335"/>
                <a:gd name="T28" fmla="*/ 27 w 150"/>
                <a:gd name="T29" fmla="*/ 8 h 335"/>
                <a:gd name="T30" fmla="*/ 35 w 150"/>
                <a:gd name="T31" fmla="*/ 3 h 335"/>
                <a:gd name="T32" fmla="*/ 44 w 150"/>
                <a:gd name="T33" fmla="*/ 0 h 335"/>
                <a:gd name="T34" fmla="*/ 62 w 150"/>
                <a:gd name="T35" fmla="*/ 0 h 335"/>
                <a:gd name="T36" fmla="*/ 74 w 150"/>
                <a:gd name="T37" fmla="*/ 10 h 335"/>
                <a:gd name="T38" fmla="*/ 67 w 150"/>
                <a:gd name="T39" fmla="*/ 22 h 335"/>
                <a:gd name="T40" fmla="*/ 65 w 150"/>
                <a:gd name="T41" fmla="*/ 39 h 335"/>
                <a:gd name="T42" fmla="*/ 63 w 150"/>
                <a:gd name="T43" fmla="*/ 58 h 335"/>
                <a:gd name="T44" fmla="*/ 60 w 150"/>
                <a:gd name="T45" fmla="*/ 75 h 335"/>
                <a:gd name="T46" fmla="*/ 56 w 150"/>
                <a:gd name="T47" fmla="*/ 94 h 335"/>
                <a:gd name="T48" fmla="*/ 51 w 150"/>
                <a:gd name="T49" fmla="*/ 112 h 335"/>
                <a:gd name="T50" fmla="*/ 47 w 150"/>
                <a:gd name="T51" fmla="*/ 130 h 335"/>
                <a:gd name="T52" fmla="*/ 41 w 150"/>
                <a:gd name="T53" fmla="*/ 148 h 335"/>
                <a:gd name="T54" fmla="*/ 39 w 150"/>
                <a:gd name="T55" fmla="*/ 167 h 335"/>
                <a:gd name="T56" fmla="*/ 35 w 150"/>
                <a:gd name="T57" fmla="*/ 165 h 3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0" h="335">
                  <a:moveTo>
                    <a:pt x="70" y="331"/>
                  </a:moveTo>
                  <a:lnTo>
                    <a:pt x="50" y="320"/>
                  </a:lnTo>
                  <a:lnTo>
                    <a:pt x="33" y="304"/>
                  </a:lnTo>
                  <a:lnTo>
                    <a:pt x="26" y="293"/>
                  </a:lnTo>
                  <a:lnTo>
                    <a:pt x="21" y="282"/>
                  </a:lnTo>
                  <a:lnTo>
                    <a:pt x="15" y="271"/>
                  </a:lnTo>
                  <a:lnTo>
                    <a:pt x="13" y="264"/>
                  </a:lnTo>
                  <a:lnTo>
                    <a:pt x="4" y="231"/>
                  </a:lnTo>
                  <a:lnTo>
                    <a:pt x="0" y="198"/>
                  </a:lnTo>
                  <a:lnTo>
                    <a:pt x="0" y="168"/>
                  </a:lnTo>
                  <a:lnTo>
                    <a:pt x="8" y="138"/>
                  </a:lnTo>
                  <a:lnTo>
                    <a:pt x="15" y="107"/>
                  </a:lnTo>
                  <a:lnTo>
                    <a:pt x="26" y="77"/>
                  </a:lnTo>
                  <a:lnTo>
                    <a:pt x="39" y="46"/>
                  </a:lnTo>
                  <a:lnTo>
                    <a:pt x="55" y="16"/>
                  </a:lnTo>
                  <a:lnTo>
                    <a:pt x="70" y="6"/>
                  </a:lnTo>
                  <a:lnTo>
                    <a:pt x="90" y="0"/>
                  </a:lnTo>
                  <a:lnTo>
                    <a:pt x="126" y="0"/>
                  </a:lnTo>
                  <a:lnTo>
                    <a:pt x="150" y="20"/>
                  </a:lnTo>
                  <a:lnTo>
                    <a:pt x="135" y="44"/>
                  </a:lnTo>
                  <a:lnTo>
                    <a:pt x="132" y="78"/>
                  </a:lnTo>
                  <a:lnTo>
                    <a:pt x="128" y="117"/>
                  </a:lnTo>
                  <a:lnTo>
                    <a:pt x="121" y="151"/>
                  </a:lnTo>
                  <a:lnTo>
                    <a:pt x="113" y="189"/>
                  </a:lnTo>
                  <a:lnTo>
                    <a:pt x="104" y="224"/>
                  </a:lnTo>
                  <a:lnTo>
                    <a:pt x="95" y="260"/>
                  </a:lnTo>
                  <a:lnTo>
                    <a:pt x="84" y="297"/>
                  </a:lnTo>
                  <a:lnTo>
                    <a:pt x="79" y="335"/>
                  </a:lnTo>
                  <a:lnTo>
                    <a:pt x="70" y="331"/>
                  </a:lnTo>
                  <a:close/>
                </a:path>
              </a:pathLst>
            </a:custGeom>
            <a:solidFill>
              <a:srgbClr val="FFCC99"/>
            </a:solidFill>
            <a:ln w="9525">
              <a:solidFill>
                <a:schemeClr val="tx1"/>
              </a:solidFill>
              <a:round/>
              <a:headEnd/>
              <a:tailEnd/>
            </a:ln>
          </p:spPr>
          <p:txBody>
            <a:bodyPr/>
            <a:lstStyle/>
            <a:p>
              <a:endParaRPr lang="en-US"/>
            </a:p>
          </p:txBody>
        </p:sp>
        <p:sp>
          <p:nvSpPr>
            <p:cNvPr id="40015" name="Freeform 79">
              <a:extLst>
                <a:ext uri="{FF2B5EF4-FFF2-40B4-BE49-F238E27FC236}">
                  <a16:creationId xmlns:a16="http://schemas.microsoft.com/office/drawing/2014/main" id="{1E2FAB1D-B2AE-4768-A518-9D412AE495EC}"/>
                </a:ext>
              </a:extLst>
            </p:cNvPr>
            <p:cNvSpPr>
              <a:spLocks/>
            </p:cNvSpPr>
            <p:nvPr/>
          </p:nvSpPr>
          <p:spPr bwMode="auto">
            <a:xfrm>
              <a:off x="1654" y="976"/>
              <a:ext cx="949" cy="1044"/>
            </a:xfrm>
            <a:custGeom>
              <a:avLst/>
              <a:gdLst>
                <a:gd name="T0" fmla="*/ 750 w 1899"/>
                <a:gd name="T1" fmla="*/ 1020 h 2090"/>
                <a:gd name="T2" fmla="*/ 651 w 1899"/>
                <a:gd name="T3" fmla="*/ 1022 h 2090"/>
                <a:gd name="T4" fmla="*/ 596 w 1899"/>
                <a:gd name="T5" fmla="*/ 992 h 2090"/>
                <a:gd name="T6" fmla="*/ 531 w 1899"/>
                <a:gd name="T7" fmla="*/ 1027 h 2090"/>
                <a:gd name="T8" fmla="*/ 473 w 1899"/>
                <a:gd name="T9" fmla="*/ 970 h 2090"/>
                <a:gd name="T10" fmla="*/ 651 w 1899"/>
                <a:gd name="T11" fmla="*/ 919 h 2090"/>
                <a:gd name="T12" fmla="*/ 730 w 1899"/>
                <a:gd name="T13" fmla="*/ 850 h 2090"/>
                <a:gd name="T14" fmla="*/ 768 w 1899"/>
                <a:gd name="T15" fmla="*/ 739 h 2090"/>
                <a:gd name="T16" fmla="*/ 790 w 1899"/>
                <a:gd name="T17" fmla="*/ 596 h 2090"/>
                <a:gd name="T18" fmla="*/ 780 w 1899"/>
                <a:gd name="T19" fmla="*/ 534 h 2090"/>
                <a:gd name="T20" fmla="*/ 829 w 1899"/>
                <a:gd name="T21" fmla="*/ 479 h 2090"/>
                <a:gd name="T22" fmla="*/ 823 w 1899"/>
                <a:gd name="T23" fmla="*/ 434 h 2090"/>
                <a:gd name="T24" fmla="*/ 805 w 1899"/>
                <a:gd name="T25" fmla="*/ 359 h 2090"/>
                <a:gd name="T26" fmla="*/ 763 w 1899"/>
                <a:gd name="T27" fmla="*/ 298 h 2090"/>
                <a:gd name="T28" fmla="*/ 702 w 1899"/>
                <a:gd name="T29" fmla="*/ 288 h 2090"/>
                <a:gd name="T30" fmla="*/ 668 w 1899"/>
                <a:gd name="T31" fmla="*/ 252 h 2090"/>
                <a:gd name="T32" fmla="*/ 601 w 1899"/>
                <a:gd name="T33" fmla="*/ 220 h 2090"/>
                <a:gd name="T34" fmla="*/ 577 w 1899"/>
                <a:gd name="T35" fmla="*/ 237 h 2090"/>
                <a:gd name="T36" fmla="*/ 526 w 1899"/>
                <a:gd name="T37" fmla="*/ 311 h 2090"/>
                <a:gd name="T38" fmla="*/ 443 w 1899"/>
                <a:gd name="T39" fmla="*/ 367 h 2090"/>
                <a:gd name="T40" fmla="*/ 374 w 1899"/>
                <a:gd name="T41" fmla="*/ 364 h 2090"/>
                <a:gd name="T42" fmla="*/ 394 w 1899"/>
                <a:gd name="T43" fmla="*/ 405 h 2090"/>
                <a:gd name="T44" fmla="*/ 358 w 1899"/>
                <a:gd name="T45" fmla="*/ 513 h 2090"/>
                <a:gd name="T46" fmla="*/ 315 w 1899"/>
                <a:gd name="T47" fmla="*/ 707 h 2090"/>
                <a:gd name="T48" fmla="*/ 360 w 1899"/>
                <a:gd name="T49" fmla="*/ 895 h 2090"/>
                <a:gd name="T50" fmla="*/ 408 w 1899"/>
                <a:gd name="T51" fmla="*/ 945 h 2090"/>
                <a:gd name="T52" fmla="*/ 366 w 1899"/>
                <a:gd name="T53" fmla="*/ 1007 h 2090"/>
                <a:gd name="T54" fmla="*/ 283 w 1899"/>
                <a:gd name="T55" fmla="*/ 949 h 2090"/>
                <a:gd name="T56" fmla="*/ 138 w 1899"/>
                <a:gd name="T57" fmla="*/ 944 h 2090"/>
                <a:gd name="T58" fmla="*/ 73 w 1899"/>
                <a:gd name="T59" fmla="*/ 845 h 2090"/>
                <a:gd name="T60" fmla="*/ 58 w 1899"/>
                <a:gd name="T61" fmla="*/ 801 h 2090"/>
                <a:gd name="T62" fmla="*/ 11 w 1899"/>
                <a:gd name="T63" fmla="*/ 754 h 2090"/>
                <a:gd name="T64" fmla="*/ 18 w 1899"/>
                <a:gd name="T65" fmla="*/ 636 h 2090"/>
                <a:gd name="T66" fmla="*/ 166 w 1899"/>
                <a:gd name="T67" fmla="*/ 598 h 2090"/>
                <a:gd name="T68" fmla="*/ 166 w 1899"/>
                <a:gd name="T69" fmla="*/ 536 h 2090"/>
                <a:gd name="T70" fmla="*/ 217 w 1899"/>
                <a:gd name="T71" fmla="*/ 509 h 2090"/>
                <a:gd name="T72" fmla="*/ 252 w 1899"/>
                <a:gd name="T73" fmla="*/ 511 h 2090"/>
                <a:gd name="T74" fmla="*/ 235 w 1899"/>
                <a:gd name="T75" fmla="*/ 411 h 2090"/>
                <a:gd name="T76" fmla="*/ 249 w 1899"/>
                <a:gd name="T77" fmla="*/ 354 h 2090"/>
                <a:gd name="T78" fmla="*/ 280 w 1899"/>
                <a:gd name="T79" fmla="*/ 302 h 2090"/>
                <a:gd name="T80" fmla="*/ 333 w 1899"/>
                <a:gd name="T81" fmla="*/ 151 h 2090"/>
                <a:gd name="T82" fmla="*/ 452 w 1899"/>
                <a:gd name="T83" fmla="*/ 131 h 2090"/>
                <a:gd name="T84" fmla="*/ 482 w 1899"/>
                <a:gd name="T85" fmla="*/ 118 h 2090"/>
                <a:gd name="T86" fmla="*/ 546 w 1899"/>
                <a:gd name="T87" fmla="*/ 11 h 2090"/>
                <a:gd name="T88" fmla="*/ 623 w 1899"/>
                <a:gd name="T89" fmla="*/ 7 h 2090"/>
                <a:gd name="T90" fmla="*/ 691 w 1899"/>
                <a:gd name="T91" fmla="*/ 128 h 2090"/>
                <a:gd name="T92" fmla="*/ 779 w 1899"/>
                <a:gd name="T93" fmla="*/ 108 h 2090"/>
                <a:gd name="T94" fmla="*/ 859 w 1899"/>
                <a:gd name="T95" fmla="*/ 193 h 2090"/>
                <a:gd name="T96" fmla="*/ 921 w 1899"/>
                <a:gd name="T97" fmla="*/ 227 h 2090"/>
                <a:gd name="T98" fmla="*/ 929 w 1899"/>
                <a:gd name="T99" fmla="*/ 336 h 2090"/>
                <a:gd name="T100" fmla="*/ 932 w 1899"/>
                <a:gd name="T101" fmla="*/ 402 h 2090"/>
                <a:gd name="T102" fmla="*/ 926 w 1899"/>
                <a:gd name="T103" fmla="*/ 469 h 2090"/>
                <a:gd name="T104" fmla="*/ 853 w 1899"/>
                <a:gd name="T105" fmla="*/ 545 h 2090"/>
                <a:gd name="T106" fmla="*/ 880 w 1899"/>
                <a:gd name="T107" fmla="*/ 582 h 2090"/>
                <a:gd name="T108" fmla="*/ 869 w 1899"/>
                <a:gd name="T109" fmla="*/ 628 h 2090"/>
                <a:gd name="T110" fmla="*/ 865 w 1899"/>
                <a:gd name="T111" fmla="*/ 696 h 2090"/>
                <a:gd name="T112" fmla="*/ 885 w 1899"/>
                <a:gd name="T113" fmla="*/ 751 h 2090"/>
                <a:gd name="T114" fmla="*/ 949 w 1899"/>
                <a:gd name="T115" fmla="*/ 823 h 2090"/>
                <a:gd name="T116" fmla="*/ 891 w 1899"/>
                <a:gd name="T117" fmla="*/ 929 h 2090"/>
                <a:gd name="T118" fmla="*/ 910 w 1899"/>
                <a:gd name="T119" fmla="*/ 977 h 2090"/>
                <a:gd name="T120" fmla="*/ 845 w 1899"/>
                <a:gd name="T121" fmla="*/ 1040 h 2090"/>
                <a:gd name="T122" fmla="*/ 808 w 1899"/>
                <a:gd name="T123" fmla="*/ 1044 h 20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99" h="2090">
                  <a:moveTo>
                    <a:pt x="1617" y="2090"/>
                  </a:moveTo>
                  <a:lnTo>
                    <a:pt x="1598" y="2086"/>
                  </a:lnTo>
                  <a:lnTo>
                    <a:pt x="1582" y="2084"/>
                  </a:lnTo>
                  <a:lnTo>
                    <a:pt x="1566" y="2079"/>
                  </a:lnTo>
                  <a:lnTo>
                    <a:pt x="1549" y="2073"/>
                  </a:lnTo>
                  <a:lnTo>
                    <a:pt x="1533" y="2064"/>
                  </a:lnTo>
                  <a:lnTo>
                    <a:pt x="1517" y="2055"/>
                  </a:lnTo>
                  <a:lnTo>
                    <a:pt x="1500" y="2042"/>
                  </a:lnTo>
                  <a:lnTo>
                    <a:pt x="1484" y="2031"/>
                  </a:lnTo>
                  <a:lnTo>
                    <a:pt x="1462" y="2006"/>
                  </a:lnTo>
                  <a:lnTo>
                    <a:pt x="1456" y="1990"/>
                  </a:lnTo>
                  <a:lnTo>
                    <a:pt x="1415" y="2019"/>
                  </a:lnTo>
                  <a:lnTo>
                    <a:pt x="1367" y="2042"/>
                  </a:lnTo>
                  <a:lnTo>
                    <a:pt x="1333" y="2048"/>
                  </a:lnTo>
                  <a:lnTo>
                    <a:pt x="1316" y="2046"/>
                  </a:lnTo>
                  <a:lnTo>
                    <a:pt x="1302" y="2046"/>
                  </a:lnTo>
                  <a:lnTo>
                    <a:pt x="1287" y="2042"/>
                  </a:lnTo>
                  <a:lnTo>
                    <a:pt x="1273" y="2041"/>
                  </a:lnTo>
                  <a:lnTo>
                    <a:pt x="1258" y="2033"/>
                  </a:lnTo>
                  <a:lnTo>
                    <a:pt x="1243" y="2026"/>
                  </a:lnTo>
                  <a:lnTo>
                    <a:pt x="1229" y="2015"/>
                  </a:lnTo>
                  <a:lnTo>
                    <a:pt x="1216" y="2006"/>
                  </a:lnTo>
                  <a:lnTo>
                    <a:pt x="1196" y="1982"/>
                  </a:lnTo>
                  <a:lnTo>
                    <a:pt x="1192" y="1986"/>
                  </a:lnTo>
                  <a:lnTo>
                    <a:pt x="1180" y="2000"/>
                  </a:lnTo>
                  <a:lnTo>
                    <a:pt x="1161" y="2011"/>
                  </a:lnTo>
                  <a:lnTo>
                    <a:pt x="1145" y="2022"/>
                  </a:lnTo>
                  <a:lnTo>
                    <a:pt x="1129" y="2030"/>
                  </a:lnTo>
                  <a:lnTo>
                    <a:pt x="1112" y="2039"/>
                  </a:lnTo>
                  <a:lnTo>
                    <a:pt x="1096" y="2044"/>
                  </a:lnTo>
                  <a:lnTo>
                    <a:pt x="1080" y="2050"/>
                  </a:lnTo>
                  <a:lnTo>
                    <a:pt x="1063" y="2055"/>
                  </a:lnTo>
                  <a:lnTo>
                    <a:pt x="1047" y="2062"/>
                  </a:lnTo>
                  <a:lnTo>
                    <a:pt x="1003" y="2070"/>
                  </a:lnTo>
                  <a:lnTo>
                    <a:pt x="994" y="2075"/>
                  </a:lnTo>
                  <a:lnTo>
                    <a:pt x="970" y="2061"/>
                  </a:lnTo>
                  <a:lnTo>
                    <a:pt x="932" y="2039"/>
                  </a:lnTo>
                  <a:lnTo>
                    <a:pt x="923" y="2028"/>
                  </a:lnTo>
                  <a:lnTo>
                    <a:pt x="934" y="1959"/>
                  </a:lnTo>
                  <a:lnTo>
                    <a:pt x="947" y="1942"/>
                  </a:lnTo>
                  <a:lnTo>
                    <a:pt x="985" y="1948"/>
                  </a:lnTo>
                  <a:lnTo>
                    <a:pt x="1125" y="1928"/>
                  </a:lnTo>
                  <a:lnTo>
                    <a:pt x="1136" y="1924"/>
                  </a:lnTo>
                  <a:lnTo>
                    <a:pt x="1165" y="1911"/>
                  </a:lnTo>
                  <a:lnTo>
                    <a:pt x="1187" y="1906"/>
                  </a:lnTo>
                  <a:lnTo>
                    <a:pt x="1269" y="1868"/>
                  </a:lnTo>
                  <a:lnTo>
                    <a:pt x="1282" y="1855"/>
                  </a:lnTo>
                  <a:lnTo>
                    <a:pt x="1302" y="1840"/>
                  </a:lnTo>
                  <a:lnTo>
                    <a:pt x="1324" y="1826"/>
                  </a:lnTo>
                  <a:lnTo>
                    <a:pt x="1345" y="1808"/>
                  </a:lnTo>
                  <a:lnTo>
                    <a:pt x="1369" y="1791"/>
                  </a:lnTo>
                  <a:lnTo>
                    <a:pt x="1391" y="1771"/>
                  </a:lnTo>
                  <a:lnTo>
                    <a:pt x="1413" y="1753"/>
                  </a:lnTo>
                  <a:lnTo>
                    <a:pt x="1431" y="1731"/>
                  </a:lnTo>
                  <a:lnTo>
                    <a:pt x="1451" y="1711"/>
                  </a:lnTo>
                  <a:lnTo>
                    <a:pt x="1460" y="1702"/>
                  </a:lnTo>
                  <a:lnTo>
                    <a:pt x="1480" y="1673"/>
                  </a:lnTo>
                  <a:lnTo>
                    <a:pt x="1496" y="1646"/>
                  </a:lnTo>
                  <a:lnTo>
                    <a:pt x="1507" y="1618"/>
                  </a:lnTo>
                  <a:lnTo>
                    <a:pt x="1517" y="1591"/>
                  </a:lnTo>
                  <a:lnTo>
                    <a:pt x="1520" y="1562"/>
                  </a:lnTo>
                  <a:lnTo>
                    <a:pt x="1526" y="1535"/>
                  </a:lnTo>
                  <a:lnTo>
                    <a:pt x="1531" y="1507"/>
                  </a:lnTo>
                  <a:lnTo>
                    <a:pt x="1537" y="1480"/>
                  </a:lnTo>
                  <a:lnTo>
                    <a:pt x="1537" y="1411"/>
                  </a:lnTo>
                  <a:lnTo>
                    <a:pt x="1531" y="1289"/>
                  </a:lnTo>
                  <a:lnTo>
                    <a:pt x="1524" y="1265"/>
                  </a:lnTo>
                  <a:lnTo>
                    <a:pt x="1537" y="1152"/>
                  </a:lnTo>
                  <a:lnTo>
                    <a:pt x="1551" y="1174"/>
                  </a:lnTo>
                  <a:lnTo>
                    <a:pt x="1555" y="1180"/>
                  </a:lnTo>
                  <a:lnTo>
                    <a:pt x="1571" y="1194"/>
                  </a:lnTo>
                  <a:lnTo>
                    <a:pt x="1580" y="1194"/>
                  </a:lnTo>
                  <a:lnTo>
                    <a:pt x="1564" y="1171"/>
                  </a:lnTo>
                  <a:lnTo>
                    <a:pt x="1558" y="1158"/>
                  </a:lnTo>
                  <a:lnTo>
                    <a:pt x="1557" y="1145"/>
                  </a:lnTo>
                  <a:lnTo>
                    <a:pt x="1555" y="1132"/>
                  </a:lnTo>
                  <a:lnTo>
                    <a:pt x="1555" y="1120"/>
                  </a:lnTo>
                  <a:lnTo>
                    <a:pt x="1555" y="1101"/>
                  </a:lnTo>
                  <a:lnTo>
                    <a:pt x="1557" y="1085"/>
                  </a:lnTo>
                  <a:lnTo>
                    <a:pt x="1560" y="1069"/>
                  </a:lnTo>
                  <a:lnTo>
                    <a:pt x="1567" y="1052"/>
                  </a:lnTo>
                  <a:lnTo>
                    <a:pt x="1573" y="1036"/>
                  </a:lnTo>
                  <a:lnTo>
                    <a:pt x="1582" y="1020"/>
                  </a:lnTo>
                  <a:lnTo>
                    <a:pt x="1593" y="1003"/>
                  </a:lnTo>
                  <a:lnTo>
                    <a:pt x="1608" y="987"/>
                  </a:lnTo>
                  <a:lnTo>
                    <a:pt x="1640" y="958"/>
                  </a:lnTo>
                  <a:lnTo>
                    <a:pt x="1646" y="954"/>
                  </a:lnTo>
                  <a:lnTo>
                    <a:pt x="1659" y="959"/>
                  </a:lnTo>
                  <a:lnTo>
                    <a:pt x="1664" y="959"/>
                  </a:lnTo>
                  <a:lnTo>
                    <a:pt x="1664" y="954"/>
                  </a:lnTo>
                  <a:lnTo>
                    <a:pt x="1664" y="939"/>
                  </a:lnTo>
                  <a:lnTo>
                    <a:pt x="1651" y="930"/>
                  </a:lnTo>
                  <a:lnTo>
                    <a:pt x="1646" y="914"/>
                  </a:lnTo>
                  <a:lnTo>
                    <a:pt x="1644" y="899"/>
                  </a:lnTo>
                  <a:lnTo>
                    <a:pt x="1644" y="883"/>
                  </a:lnTo>
                  <a:lnTo>
                    <a:pt x="1646" y="868"/>
                  </a:lnTo>
                  <a:lnTo>
                    <a:pt x="1675" y="803"/>
                  </a:lnTo>
                  <a:lnTo>
                    <a:pt x="1675" y="807"/>
                  </a:lnTo>
                  <a:lnTo>
                    <a:pt x="1693" y="785"/>
                  </a:lnTo>
                  <a:lnTo>
                    <a:pt x="1682" y="779"/>
                  </a:lnTo>
                  <a:lnTo>
                    <a:pt x="1660" y="783"/>
                  </a:lnTo>
                  <a:lnTo>
                    <a:pt x="1617" y="756"/>
                  </a:lnTo>
                  <a:lnTo>
                    <a:pt x="1609" y="737"/>
                  </a:lnTo>
                  <a:lnTo>
                    <a:pt x="1611" y="719"/>
                  </a:lnTo>
                  <a:lnTo>
                    <a:pt x="1617" y="701"/>
                  </a:lnTo>
                  <a:lnTo>
                    <a:pt x="1622" y="685"/>
                  </a:lnTo>
                  <a:lnTo>
                    <a:pt x="1637" y="679"/>
                  </a:lnTo>
                  <a:lnTo>
                    <a:pt x="1555" y="670"/>
                  </a:lnTo>
                  <a:lnTo>
                    <a:pt x="1527" y="646"/>
                  </a:lnTo>
                  <a:lnTo>
                    <a:pt x="1524" y="643"/>
                  </a:lnTo>
                  <a:lnTo>
                    <a:pt x="1522" y="619"/>
                  </a:lnTo>
                  <a:lnTo>
                    <a:pt x="1527" y="596"/>
                  </a:lnTo>
                  <a:lnTo>
                    <a:pt x="1537" y="590"/>
                  </a:lnTo>
                  <a:lnTo>
                    <a:pt x="1522" y="586"/>
                  </a:lnTo>
                  <a:lnTo>
                    <a:pt x="1513" y="592"/>
                  </a:lnTo>
                  <a:lnTo>
                    <a:pt x="1466" y="599"/>
                  </a:lnTo>
                  <a:lnTo>
                    <a:pt x="1449" y="597"/>
                  </a:lnTo>
                  <a:lnTo>
                    <a:pt x="1435" y="596"/>
                  </a:lnTo>
                  <a:lnTo>
                    <a:pt x="1420" y="588"/>
                  </a:lnTo>
                  <a:lnTo>
                    <a:pt x="1405" y="577"/>
                  </a:lnTo>
                  <a:lnTo>
                    <a:pt x="1393" y="557"/>
                  </a:lnTo>
                  <a:lnTo>
                    <a:pt x="1385" y="541"/>
                  </a:lnTo>
                  <a:lnTo>
                    <a:pt x="1380" y="523"/>
                  </a:lnTo>
                  <a:lnTo>
                    <a:pt x="1380" y="506"/>
                  </a:lnTo>
                  <a:lnTo>
                    <a:pt x="1380" y="492"/>
                  </a:lnTo>
                  <a:lnTo>
                    <a:pt x="1364" y="495"/>
                  </a:lnTo>
                  <a:lnTo>
                    <a:pt x="1351" y="501"/>
                  </a:lnTo>
                  <a:lnTo>
                    <a:pt x="1336" y="505"/>
                  </a:lnTo>
                  <a:lnTo>
                    <a:pt x="1324" y="506"/>
                  </a:lnTo>
                  <a:lnTo>
                    <a:pt x="1303" y="505"/>
                  </a:lnTo>
                  <a:lnTo>
                    <a:pt x="1285" y="501"/>
                  </a:lnTo>
                  <a:lnTo>
                    <a:pt x="1265" y="495"/>
                  </a:lnTo>
                  <a:lnTo>
                    <a:pt x="1249" y="486"/>
                  </a:lnTo>
                  <a:lnTo>
                    <a:pt x="1231" y="474"/>
                  </a:lnTo>
                  <a:lnTo>
                    <a:pt x="1214" y="459"/>
                  </a:lnTo>
                  <a:lnTo>
                    <a:pt x="1202" y="441"/>
                  </a:lnTo>
                  <a:lnTo>
                    <a:pt x="1192" y="424"/>
                  </a:lnTo>
                  <a:lnTo>
                    <a:pt x="1180" y="412"/>
                  </a:lnTo>
                  <a:lnTo>
                    <a:pt x="1172" y="401"/>
                  </a:lnTo>
                  <a:lnTo>
                    <a:pt x="1171" y="414"/>
                  </a:lnTo>
                  <a:lnTo>
                    <a:pt x="1169" y="428"/>
                  </a:lnTo>
                  <a:lnTo>
                    <a:pt x="1165" y="443"/>
                  </a:lnTo>
                  <a:lnTo>
                    <a:pt x="1161" y="459"/>
                  </a:lnTo>
                  <a:lnTo>
                    <a:pt x="1154" y="474"/>
                  </a:lnTo>
                  <a:lnTo>
                    <a:pt x="1145" y="488"/>
                  </a:lnTo>
                  <a:lnTo>
                    <a:pt x="1134" y="503"/>
                  </a:lnTo>
                  <a:lnTo>
                    <a:pt x="1125" y="519"/>
                  </a:lnTo>
                  <a:lnTo>
                    <a:pt x="1083" y="528"/>
                  </a:lnTo>
                  <a:lnTo>
                    <a:pt x="1074" y="575"/>
                  </a:lnTo>
                  <a:lnTo>
                    <a:pt x="1067" y="590"/>
                  </a:lnTo>
                  <a:lnTo>
                    <a:pt x="1061" y="606"/>
                  </a:lnTo>
                  <a:lnTo>
                    <a:pt x="1052" y="623"/>
                  </a:lnTo>
                  <a:lnTo>
                    <a:pt x="1045" y="639"/>
                  </a:lnTo>
                  <a:lnTo>
                    <a:pt x="1032" y="654"/>
                  </a:lnTo>
                  <a:lnTo>
                    <a:pt x="1019" y="670"/>
                  </a:lnTo>
                  <a:lnTo>
                    <a:pt x="1005" y="685"/>
                  </a:lnTo>
                  <a:lnTo>
                    <a:pt x="990" y="699"/>
                  </a:lnTo>
                  <a:lnTo>
                    <a:pt x="923" y="727"/>
                  </a:lnTo>
                  <a:lnTo>
                    <a:pt x="905" y="730"/>
                  </a:lnTo>
                  <a:lnTo>
                    <a:pt x="887" y="734"/>
                  </a:lnTo>
                  <a:lnTo>
                    <a:pt x="870" y="736"/>
                  </a:lnTo>
                  <a:lnTo>
                    <a:pt x="854" y="737"/>
                  </a:lnTo>
                  <a:lnTo>
                    <a:pt x="836" y="736"/>
                  </a:lnTo>
                  <a:lnTo>
                    <a:pt x="819" y="734"/>
                  </a:lnTo>
                  <a:lnTo>
                    <a:pt x="803" y="732"/>
                  </a:lnTo>
                  <a:lnTo>
                    <a:pt x="786" y="732"/>
                  </a:lnTo>
                  <a:lnTo>
                    <a:pt x="750" y="721"/>
                  </a:lnTo>
                  <a:lnTo>
                    <a:pt x="748" y="728"/>
                  </a:lnTo>
                  <a:lnTo>
                    <a:pt x="783" y="750"/>
                  </a:lnTo>
                  <a:lnTo>
                    <a:pt x="806" y="752"/>
                  </a:lnTo>
                  <a:lnTo>
                    <a:pt x="801" y="761"/>
                  </a:lnTo>
                  <a:lnTo>
                    <a:pt x="795" y="772"/>
                  </a:lnTo>
                  <a:lnTo>
                    <a:pt x="792" y="781"/>
                  </a:lnTo>
                  <a:lnTo>
                    <a:pt x="792" y="792"/>
                  </a:lnTo>
                  <a:lnTo>
                    <a:pt x="788" y="799"/>
                  </a:lnTo>
                  <a:lnTo>
                    <a:pt x="788" y="810"/>
                  </a:lnTo>
                  <a:lnTo>
                    <a:pt x="788" y="819"/>
                  </a:lnTo>
                  <a:lnTo>
                    <a:pt x="788" y="830"/>
                  </a:lnTo>
                  <a:lnTo>
                    <a:pt x="792" y="845"/>
                  </a:lnTo>
                  <a:lnTo>
                    <a:pt x="819" y="868"/>
                  </a:lnTo>
                  <a:lnTo>
                    <a:pt x="786" y="907"/>
                  </a:lnTo>
                  <a:lnTo>
                    <a:pt x="759" y="947"/>
                  </a:lnTo>
                  <a:lnTo>
                    <a:pt x="735" y="987"/>
                  </a:lnTo>
                  <a:lnTo>
                    <a:pt x="717" y="1027"/>
                  </a:lnTo>
                  <a:lnTo>
                    <a:pt x="701" y="1065"/>
                  </a:lnTo>
                  <a:lnTo>
                    <a:pt x="686" y="1105"/>
                  </a:lnTo>
                  <a:lnTo>
                    <a:pt x="674" y="1145"/>
                  </a:lnTo>
                  <a:lnTo>
                    <a:pt x="661" y="1185"/>
                  </a:lnTo>
                  <a:lnTo>
                    <a:pt x="648" y="1242"/>
                  </a:lnTo>
                  <a:lnTo>
                    <a:pt x="639" y="1300"/>
                  </a:lnTo>
                  <a:lnTo>
                    <a:pt x="632" y="1358"/>
                  </a:lnTo>
                  <a:lnTo>
                    <a:pt x="630" y="1416"/>
                  </a:lnTo>
                  <a:lnTo>
                    <a:pt x="628" y="1473"/>
                  </a:lnTo>
                  <a:lnTo>
                    <a:pt x="632" y="1529"/>
                  </a:lnTo>
                  <a:lnTo>
                    <a:pt x="639" y="1586"/>
                  </a:lnTo>
                  <a:lnTo>
                    <a:pt x="653" y="1646"/>
                  </a:lnTo>
                  <a:lnTo>
                    <a:pt x="653" y="1657"/>
                  </a:lnTo>
                  <a:lnTo>
                    <a:pt x="668" y="1695"/>
                  </a:lnTo>
                  <a:lnTo>
                    <a:pt x="674" y="1707"/>
                  </a:lnTo>
                  <a:lnTo>
                    <a:pt x="721" y="1791"/>
                  </a:lnTo>
                  <a:lnTo>
                    <a:pt x="748" y="1826"/>
                  </a:lnTo>
                  <a:lnTo>
                    <a:pt x="755" y="1835"/>
                  </a:lnTo>
                  <a:lnTo>
                    <a:pt x="765" y="1846"/>
                  </a:lnTo>
                  <a:lnTo>
                    <a:pt x="774" y="1855"/>
                  </a:lnTo>
                  <a:lnTo>
                    <a:pt x="785" y="1866"/>
                  </a:lnTo>
                  <a:lnTo>
                    <a:pt x="794" y="1873"/>
                  </a:lnTo>
                  <a:lnTo>
                    <a:pt x="805" y="1884"/>
                  </a:lnTo>
                  <a:lnTo>
                    <a:pt x="816" y="1891"/>
                  </a:lnTo>
                  <a:lnTo>
                    <a:pt x="828" y="1902"/>
                  </a:lnTo>
                  <a:lnTo>
                    <a:pt x="805" y="2006"/>
                  </a:lnTo>
                  <a:lnTo>
                    <a:pt x="792" y="2006"/>
                  </a:lnTo>
                  <a:lnTo>
                    <a:pt x="783" y="2010"/>
                  </a:lnTo>
                  <a:lnTo>
                    <a:pt x="768" y="2013"/>
                  </a:lnTo>
                  <a:lnTo>
                    <a:pt x="755" y="2015"/>
                  </a:lnTo>
                  <a:lnTo>
                    <a:pt x="743" y="2015"/>
                  </a:lnTo>
                  <a:lnTo>
                    <a:pt x="732" y="2015"/>
                  </a:lnTo>
                  <a:lnTo>
                    <a:pt x="719" y="2013"/>
                  </a:lnTo>
                  <a:lnTo>
                    <a:pt x="706" y="2011"/>
                  </a:lnTo>
                  <a:lnTo>
                    <a:pt x="694" y="2011"/>
                  </a:lnTo>
                  <a:lnTo>
                    <a:pt x="683" y="2015"/>
                  </a:lnTo>
                  <a:lnTo>
                    <a:pt x="670" y="2019"/>
                  </a:lnTo>
                  <a:lnTo>
                    <a:pt x="637" y="1999"/>
                  </a:lnTo>
                  <a:lnTo>
                    <a:pt x="602" y="1957"/>
                  </a:lnTo>
                  <a:lnTo>
                    <a:pt x="566" y="1900"/>
                  </a:lnTo>
                  <a:lnTo>
                    <a:pt x="564" y="1888"/>
                  </a:lnTo>
                  <a:lnTo>
                    <a:pt x="548" y="1888"/>
                  </a:lnTo>
                  <a:lnTo>
                    <a:pt x="502" y="1899"/>
                  </a:lnTo>
                  <a:lnTo>
                    <a:pt x="459" y="1909"/>
                  </a:lnTo>
                  <a:lnTo>
                    <a:pt x="413" y="1915"/>
                  </a:lnTo>
                  <a:lnTo>
                    <a:pt x="368" y="1917"/>
                  </a:lnTo>
                  <a:lnTo>
                    <a:pt x="322" y="1908"/>
                  </a:lnTo>
                  <a:lnTo>
                    <a:pt x="277" y="1889"/>
                  </a:lnTo>
                  <a:lnTo>
                    <a:pt x="233" y="1860"/>
                  </a:lnTo>
                  <a:lnTo>
                    <a:pt x="189" y="1820"/>
                  </a:lnTo>
                  <a:lnTo>
                    <a:pt x="178" y="1806"/>
                  </a:lnTo>
                  <a:lnTo>
                    <a:pt x="156" y="1758"/>
                  </a:lnTo>
                  <a:lnTo>
                    <a:pt x="149" y="1740"/>
                  </a:lnTo>
                  <a:lnTo>
                    <a:pt x="147" y="1724"/>
                  </a:lnTo>
                  <a:lnTo>
                    <a:pt x="145" y="1707"/>
                  </a:lnTo>
                  <a:lnTo>
                    <a:pt x="147" y="1691"/>
                  </a:lnTo>
                  <a:lnTo>
                    <a:pt x="147" y="1675"/>
                  </a:lnTo>
                  <a:lnTo>
                    <a:pt x="151" y="1658"/>
                  </a:lnTo>
                  <a:lnTo>
                    <a:pt x="155" y="1642"/>
                  </a:lnTo>
                  <a:lnTo>
                    <a:pt x="160" y="1627"/>
                  </a:lnTo>
                  <a:lnTo>
                    <a:pt x="156" y="1618"/>
                  </a:lnTo>
                  <a:lnTo>
                    <a:pt x="142" y="1613"/>
                  </a:lnTo>
                  <a:lnTo>
                    <a:pt x="131" y="1609"/>
                  </a:lnTo>
                  <a:lnTo>
                    <a:pt x="116" y="1604"/>
                  </a:lnTo>
                  <a:lnTo>
                    <a:pt x="105" y="1600"/>
                  </a:lnTo>
                  <a:lnTo>
                    <a:pt x="91" y="1591"/>
                  </a:lnTo>
                  <a:lnTo>
                    <a:pt x="78" y="1584"/>
                  </a:lnTo>
                  <a:lnTo>
                    <a:pt x="67" y="1573"/>
                  </a:lnTo>
                  <a:lnTo>
                    <a:pt x="56" y="1562"/>
                  </a:lnTo>
                  <a:lnTo>
                    <a:pt x="33" y="1527"/>
                  </a:lnTo>
                  <a:lnTo>
                    <a:pt x="27" y="1524"/>
                  </a:lnTo>
                  <a:lnTo>
                    <a:pt x="23" y="1509"/>
                  </a:lnTo>
                  <a:lnTo>
                    <a:pt x="18" y="1500"/>
                  </a:lnTo>
                  <a:lnTo>
                    <a:pt x="7" y="1467"/>
                  </a:lnTo>
                  <a:lnTo>
                    <a:pt x="3" y="1434"/>
                  </a:lnTo>
                  <a:lnTo>
                    <a:pt x="0" y="1402"/>
                  </a:lnTo>
                  <a:lnTo>
                    <a:pt x="3" y="1371"/>
                  </a:lnTo>
                  <a:lnTo>
                    <a:pt x="9" y="1338"/>
                  </a:lnTo>
                  <a:lnTo>
                    <a:pt x="20" y="1305"/>
                  </a:lnTo>
                  <a:lnTo>
                    <a:pt x="36" y="1274"/>
                  </a:lnTo>
                  <a:lnTo>
                    <a:pt x="60" y="1245"/>
                  </a:lnTo>
                  <a:lnTo>
                    <a:pt x="84" y="1222"/>
                  </a:lnTo>
                  <a:lnTo>
                    <a:pt x="136" y="1198"/>
                  </a:lnTo>
                  <a:lnTo>
                    <a:pt x="235" y="1180"/>
                  </a:lnTo>
                  <a:lnTo>
                    <a:pt x="333" y="1212"/>
                  </a:lnTo>
                  <a:lnTo>
                    <a:pt x="344" y="1222"/>
                  </a:lnTo>
                  <a:lnTo>
                    <a:pt x="344" y="1203"/>
                  </a:lnTo>
                  <a:lnTo>
                    <a:pt x="333" y="1198"/>
                  </a:lnTo>
                  <a:lnTo>
                    <a:pt x="324" y="1174"/>
                  </a:lnTo>
                  <a:lnTo>
                    <a:pt x="318" y="1160"/>
                  </a:lnTo>
                  <a:lnTo>
                    <a:pt x="317" y="1145"/>
                  </a:lnTo>
                  <a:lnTo>
                    <a:pt x="315" y="1131"/>
                  </a:lnTo>
                  <a:lnTo>
                    <a:pt x="318" y="1118"/>
                  </a:lnTo>
                  <a:lnTo>
                    <a:pt x="320" y="1103"/>
                  </a:lnTo>
                  <a:lnTo>
                    <a:pt x="328" y="1089"/>
                  </a:lnTo>
                  <a:lnTo>
                    <a:pt x="333" y="1074"/>
                  </a:lnTo>
                  <a:lnTo>
                    <a:pt x="344" y="1061"/>
                  </a:lnTo>
                  <a:lnTo>
                    <a:pt x="353" y="1047"/>
                  </a:lnTo>
                  <a:lnTo>
                    <a:pt x="366" y="1038"/>
                  </a:lnTo>
                  <a:lnTo>
                    <a:pt x="380" y="1032"/>
                  </a:lnTo>
                  <a:lnTo>
                    <a:pt x="393" y="1025"/>
                  </a:lnTo>
                  <a:lnTo>
                    <a:pt x="408" y="1023"/>
                  </a:lnTo>
                  <a:lnTo>
                    <a:pt x="420" y="1018"/>
                  </a:lnTo>
                  <a:lnTo>
                    <a:pt x="435" y="1018"/>
                  </a:lnTo>
                  <a:lnTo>
                    <a:pt x="448" y="1018"/>
                  </a:lnTo>
                  <a:lnTo>
                    <a:pt x="462" y="1023"/>
                  </a:lnTo>
                  <a:lnTo>
                    <a:pt x="484" y="1029"/>
                  </a:lnTo>
                  <a:lnTo>
                    <a:pt x="513" y="1047"/>
                  </a:lnTo>
                  <a:lnTo>
                    <a:pt x="519" y="1047"/>
                  </a:lnTo>
                  <a:lnTo>
                    <a:pt x="522" y="1038"/>
                  </a:lnTo>
                  <a:lnTo>
                    <a:pt x="513" y="1029"/>
                  </a:lnTo>
                  <a:lnTo>
                    <a:pt x="504" y="1023"/>
                  </a:lnTo>
                  <a:lnTo>
                    <a:pt x="477" y="939"/>
                  </a:lnTo>
                  <a:lnTo>
                    <a:pt x="481" y="939"/>
                  </a:lnTo>
                  <a:lnTo>
                    <a:pt x="475" y="919"/>
                  </a:lnTo>
                  <a:lnTo>
                    <a:pt x="473" y="899"/>
                  </a:lnTo>
                  <a:lnTo>
                    <a:pt x="470" y="879"/>
                  </a:lnTo>
                  <a:lnTo>
                    <a:pt x="470" y="861"/>
                  </a:lnTo>
                  <a:lnTo>
                    <a:pt x="470" y="841"/>
                  </a:lnTo>
                  <a:lnTo>
                    <a:pt x="470" y="823"/>
                  </a:lnTo>
                  <a:lnTo>
                    <a:pt x="470" y="803"/>
                  </a:lnTo>
                  <a:lnTo>
                    <a:pt x="471" y="785"/>
                  </a:lnTo>
                  <a:lnTo>
                    <a:pt x="471" y="770"/>
                  </a:lnTo>
                  <a:lnTo>
                    <a:pt x="475" y="757"/>
                  </a:lnTo>
                  <a:lnTo>
                    <a:pt x="481" y="745"/>
                  </a:lnTo>
                  <a:lnTo>
                    <a:pt x="486" y="734"/>
                  </a:lnTo>
                  <a:lnTo>
                    <a:pt x="491" y="721"/>
                  </a:lnTo>
                  <a:lnTo>
                    <a:pt x="499" y="708"/>
                  </a:lnTo>
                  <a:lnTo>
                    <a:pt x="506" y="696"/>
                  </a:lnTo>
                  <a:lnTo>
                    <a:pt x="517" y="685"/>
                  </a:lnTo>
                  <a:lnTo>
                    <a:pt x="528" y="670"/>
                  </a:lnTo>
                  <a:lnTo>
                    <a:pt x="552" y="661"/>
                  </a:lnTo>
                  <a:lnTo>
                    <a:pt x="588" y="657"/>
                  </a:lnTo>
                  <a:lnTo>
                    <a:pt x="590" y="643"/>
                  </a:lnTo>
                  <a:lnTo>
                    <a:pt x="573" y="632"/>
                  </a:lnTo>
                  <a:lnTo>
                    <a:pt x="561" y="605"/>
                  </a:lnTo>
                  <a:lnTo>
                    <a:pt x="555" y="585"/>
                  </a:lnTo>
                  <a:lnTo>
                    <a:pt x="548" y="552"/>
                  </a:lnTo>
                  <a:lnTo>
                    <a:pt x="546" y="508"/>
                  </a:lnTo>
                  <a:lnTo>
                    <a:pt x="555" y="464"/>
                  </a:lnTo>
                  <a:lnTo>
                    <a:pt x="570" y="419"/>
                  </a:lnTo>
                  <a:lnTo>
                    <a:pt x="597" y="377"/>
                  </a:lnTo>
                  <a:lnTo>
                    <a:pt x="628" y="335"/>
                  </a:lnTo>
                  <a:lnTo>
                    <a:pt x="666" y="302"/>
                  </a:lnTo>
                  <a:lnTo>
                    <a:pt x="708" y="275"/>
                  </a:lnTo>
                  <a:lnTo>
                    <a:pt x="757" y="261"/>
                  </a:lnTo>
                  <a:lnTo>
                    <a:pt x="781" y="255"/>
                  </a:lnTo>
                  <a:lnTo>
                    <a:pt x="806" y="253"/>
                  </a:lnTo>
                  <a:lnTo>
                    <a:pt x="830" y="252"/>
                  </a:lnTo>
                  <a:lnTo>
                    <a:pt x="856" y="253"/>
                  </a:lnTo>
                  <a:lnTo>
                    <a:pt x="879" y="255"/>
                  </a:lnTo>
                  <a:lnTo>
                    <a:pt x="905" y="262"/>
                  </a:lnTo>
                  <a:lnTo>
                    <a:pt x="928" y="273"/>
                  </a:lnTo>
                  <a:lnTo>
                    <a:pt x="956" y="290"/>
                  </a:lnTo>
                  <a:lnTo>
                    <a:pt x="972" y="299"/>
                  </a:lnTo>
                  <a:lnTo>
                    <a:pt x="979" y="293"/>
                  </a:lnTo>
                  <a:lnTo>
                    <a:pt x="972" y="281"/>
                  </a:lnTo>
                  <a:lnTo>
                    <a:pt x="967" y="264"/>
                  </a:lnTo>
                  <a:lnTo>
                    <a:pt x="965" y="252"/>
                  </a:lnTo>
                  <a:lnTo>
                    <a:pt x="965" y="237"/>
                  </a:lnTo>
                  <a:lnTo>
                    <a:pt x="965" y="226"/>
                  </a:lnTo>
                  <a:lnTo>
                    <a:pt x="965" y="212"/>
                  </a:lnTo>
                  <a:lnTo>
                    <a:pt x="967" y="199"/>
                  </a:lnTo>
                  <a:lnTo>
                    <a:pt x="968" y="186"/>
                  </a:lnTo>
                  <a:lnTo>
                    <a:pt x="972" y="175"/>
                  </a:lnTo>
                  <a:lnTo>
                    <a:pt x="999" y="119"/>
                  </a:lnTo>
                  <a:lnTo>
                    <a:pt x="1074" y="39"/>
                  </a:lnTo>
                  <a:lnTo>
                    <a:pt x="1092" y="22"/>
                  </a:lnTo>
                  <a:lnTo>
                    <a:pt x="1110" y="11"/>
                  </a:lnTo>
                  <a:lnTo>
                    <a:pt x="1129" y="4"/>
                  </a:lnTo>
                  <a:lnTo>
                    <a:pt x="1147" y="2"/>
                  </a:lnTo>
                  <a:lnTo>
                    <a:pt x="1165" y="0"/>
                  </a:lnTo>
                  <a:lnTo>
                    <a:pt x="1183" y="0"/>
                  </a:lnTo>
                  <a:lnTo>
                    <a:pt x="1202" y="2"/>
                  </a:lnTo>
                  <a:lnTo>
                    <a:pt x="1222" y="6"/>
                  </a:lnTo>
                  <a:lnTo>
                    <a:pt x="1247" y="15"/>
                  </a:lnTo>
                  <a:lnTo>
                    <a:pt x="1274" y="30"/>
                  </a:lnTo>
                  <a:lnTo>
                    <a:pt x="1298" y="46"/>
                  </a:lnTo>
                  <a:lnTo>
                    <a:pt x="1320" y="70"/>
                  </a:lnTo>
                  <a:lnTo>
                    <a:pt x="1336" y="91"/>
                  </a:lnTo>
                  <a:lnTo>
                    <a:pt x="1353" y="119"/>
                  </a:lnTo>
                  <a:lnTo>
                    <a:pt x="1364" y="144"/>
                  </a:lnTo>
                  <a:lnTo>
                    <a:pt x="1373" y="170"/>
                  </a:lnTo>
                  <a:lnTo>
                    <a:pt x="1382" y="257"/>
                  </a:lnTo>
                  <a:lnTo>
                    <a:pt x="1391" y="261"/>
                  </a:lnTo>
                  <a:lnTo>
                    <a:pt x="1400" y="237"/>
                  </a:lnTo>
                  <a:lnTo>
                    <a:pt x="1420" y="222"/>
                  </a:lnTo>
                  <a:lnTo>
                    <a:pt x="1447" y="204"/>
                  </a:lnTo>
                  <a:lnTo>
                    <a:pt x="1486" y="199"/>
                  </a:lnTo>
                  <a:lnTo>
                    <a:pt x="1507" y="199"/>
                  </a:lnTo>
                  <a:lnTo>
                    <a:pt x="1533" y="206"/>
                  </a:lnTo>
                  <a:lnTo>
                    <a:pt x="1558" y="217"/>
                  </a:lnTo>
                  <a:lnTo>
                    <a:pt x="1584" y="233"/>
                  </a:lnTo>
                  <a:lnTo>
                    <a:pt x="1604" y="252"/>
                  </a:lnTo>
                  <a:lnTo>
                    <a:pt x="1626" y="273"/>
                  </a:lnTo>
                  <a:lnTo>
                    <a:pt x="1642" y="299"/>
                  </a:lnTo>
                  <a:lnTo>
                    <a:pt x="1655" y="326"/>
                  </a:lnTo>
                  <a:lnTo>
                    <a:pt x="1669" y="426"/>
                  </a:lnTo>
                  <a:lnTo>
                    <a:pt x="1708" y="392"/>
                  </a:lnTo>
                  <a:lnTo>
                    <a:pt x="1719" y="386"/>
                  </a:lnTo>
                  <a:lnTo>
                    <a:pt x="1730" y="384"/>
                  </a:lnTo>
                  <a:lnTo>
                    <a:pt x="1740" y="383"/>
                  </a:lnTo>
                  <a:lnTo>
                    <a:pt x="1753" y="386"/>
                  </a:lnTo>
                  <a:lnTo>
                    <a:pt x="1764" y="388"/>
                  </a:lnTo>
                  <a:lnTo>
                    <a:pt x="1777" y="393"/>
                  </a:lnTo>
                  <a:lnTo>
                    <a:pt x="1788" y="399"/>
                  </a:lnTo>
                  <a:lnTo>
                    <a:pt x="1801" y="410"/>
                  </a:lnTo>
                  <a:lnTo>
                    <a:pt x="1842" y="454"/>
                  </a:lnTo>
                  <a:lnTo>
                    <a:pt x="1857" y="474"/>
                  </a:lnTo>
                  <a:lnTo>
                    <a:pt x="1875" y="525"/>
                  </a:lnTo>
                  <a:lnTo>
                    <a:pt x="1890" y="581"/>
                  </a:lnTo>
                  <a:lnTo>
                    <a:pt x="1888" y="599"/>
                  </a:lnTo>
                  <a:lnTo>
                    <a:pt x="1884" y="617"/>
                  </a:lnTo>
                  <a:lnTo>
                    <a:pt x="1877" y="636"/>
                  </a:lnTo>
                  <a:lnTo>
                    <a:pt x="1872" y="654"/>
                  </a:lnTo>
                  <a:lnTo>
                    <a:pt x="1859" y="672"/>
                  </a:lnTo>
                  <a:lnTo>
                    <a:pt x="1848" y="690"/>
                  </a:lnTo>
                  <a:lnTo>
                    <a:pt x="1833" y="708"/>
                  </a:lnTo>
                  <a:lnTo>
                    <a:pt x="1819" y="727"/>
                  </a:lnTo>
                  <a:lnTo>
                    <a:pt x="1821" y="736"/>
                  </a:lnTo>
                  <a:lnTo>
                    <a:pt x="1848" y="759"/>
                  </a:lnTo>
                  <a:lnTo>
                    <a:pt x="1857" y="777"/>
                  </a:lnTo>
                  <a:lnTo>
                    <a:pt x="1864" y="796"/>
                  </a:lnTo>
                  <a:lnTo>
                    <a:pt x="1864" y="805"/>
                  </a:lnTo>
                  <a:lnTo>
                    <a:pt x="1866" y="816"/>
                  </a:lnTo>
                  <a:lnTo>
                    <a:pt x="1866" y="827"/>
                  </a:lnTo>
                  <a:lnTo>
                    <a:pt x="1868" y="839"/>
                  </a:lnTo>
                  <a:lnTo>
                    <a:pt x="1868" y="850"/>
                  </a:lnTo>
                  <a:lnTo>
                    <a:pt x="1864" y="872"/>
                  </a:lnTo>
                  <a:lnTo>
                    <a:pt x="1862" y="894"/>
                  </a:lnTo>
                  <a:lnTo>
                    <a:pt x="1857" y="916"/>
                  </a:lnTo>
                  <a:lnTo>
                    <a:pt x="1852" y="938"/>
                  </a:lnTo>
                  <a:lnTo>
                    <a:pt x="1841" y="958"/>
                  </a:lnTo>
                  <a:lnTo>
                    <a:pt x="1830" y="980"/>
                  </a:lnTo>
                  <a:lnTo>
                    <a:pt x="1813" y="1001"/>
                  </a:lnTo>
                  <a:lnTo>
                    <a:pt x="1797" y="1023"/>
                  </a:lnTo>
                  <a:lnTo>
                    <a:pt x="1753" y="1061"/>
                  </a:lnTo>
                  <a:lnTo>
                    <a:pt x="1740" y="1072"/>
                  </a:lnTo>
                  <a:lnTo>
                    <a:pt x="1711" y="1089"/>
                  </a:lnTo>
                  <a:lnTo>
                    <a:pt x="1706" y="1091"/>
                  </a:lnTo>
                  <a:lnTo>
                    <a:pt x="1700" y="1094"/>
                  </a:lnTo>
                  <a:lnTo>
                    <a:pt x="1700" y="1100"/>
                  </a:lnTo>
                  <a:lnTo>
                    <a:pt x="1711" y="1105"/>
                  </a:lnTo>
                  <a:lnTo>
                    <a:pt x="1724" y="1116"/>
                  </a:lnTo>
                  <a:lnTo>
                    <a:pt x="1735" y="1127"/>
                  </a:lnTo>
                  <a:lnTo>
                    <a:pt x="1746" y="1140"/>
                  </a:lnTo>
                  <a:lnTo>
                    <a:pt x="1753" y="1151"/>
                  </a:lnTo>
                  <a:lnTo>
                    <a:pt x="1760" y="1165"/>
                  </a:lnTo>
                  <a:lnTo>
                    <a:pt x="1762" y="1178"/>
                  </a:lnTo>
                  <a:lnTo>
                    <a:pt x="1764" y="1192"/>
                  </a:lnTo>
                  <a:lnTo>
                    <a:pt x="1760" y="1203"/>
                  </a:lnTo>
                  <a:lnTo>
                    <a:pt x="1759" y="1214"/>
                  </a:lnTo>
                  <a:lnTo>
                    <a:pt x="1755" y="1225"/>
                  </a:lnTo>
                  <a:lnTo>
                    <a:pt x="1751" y="1238"/>
                  </a:lnTo>
                  <a:lnTo>
                    <a:pt x="1744" y="1247"/>
                  </a:lnTo>
                  <a:lnTo>
                    <a:pt x="1739" y="1258"/>
                  </a:lnTo>
                  <a:lnTo>
                    <a:pt x="1730" y="1269"/>
                  </a:lnTo>
                  <a:lnTo>
                    <a:pt x="1720" y="1280"/>
                  </a:lnTo>
                  <a:lnTo>
                    <a:pt x="1655" y="1327"/>
                  </a:lnTo>
                  <a:lnTo>
                    <a:pt x="1651" y="1327"/>
                  </a:lnTo>
                  <a:lnTo>
                    <a:pt x="1640" y="1336"/>
                  </a:lnTo>
                  <a:lnTo>
                    <a:pt x="1644" y="1343"/>
                  </a:lnTo>
                  <a:lnTo>
                    <a:pt x="1702" y="1364"/>
                  </a:lnTo>
                  <a:lnTo>
                    <a:pt x="1731" y="1393"/>
                  </a:lnTo>
                  <a:lnTo>
                    <a:pt x="1731" y="1402"/>
                  </a:lnTo>
                  <a:lnTo>
                    <a:pt x="1731" y="1444"/>
                  </a:lnTo>
                  <a:lnTo>
                    <a:pt x="1700" y="1495"/>
                  </a:lnTo>
                  <a:lnTo>
                    <a:pt x="1700" y="1504"/>
                  </a:lnTo>
                  <a:lnTo>
                    <a:pt x="1717" y="1502"/>
                  </a:lnTo>
                  <a:lnTo>
                    <a:pt x="1735" y="1502"/>
                  </a:lnTo>
                  <a:lnTo>
                    <a:pt x="1751" y="1502"/>
                  </a:lnTo>
                  <a:lnTo>
                    <a:pt x="1770" y="1504"/>
                  </a:lnTo>
                  <a:lnTo>
                    <a:pt x="1786" y="1504"/>
                  </a:lnTo>
                  <a:lnTo>
                    <a:pt x="1802" y="1509"/>
                  </a:lnTo>
                  <a:lnTo>
                    <a:pt x="1821" y="1515"/>
                  </a:lnTo>
                  <a:lnTo>
                    <a:pt x="1839" y="1527"/>
                  </a:lnTo>
                  <a:lnTo>
                    <a:pt x="1868" y="1562"/>
                  </a:lnTo>
                  <a:lnTo>
                    <a:pt x="1890" y="1598"/>
                  </a:lnTo>
                  <a:lnTo>
                    <a:pt x="1893" y="1622"/>
                  </a:lnTo>
                  <a:lnTo>
                    <a:pt x="1899" y="1647"/>
                  </a:lnTo>
                  <a:lnTo>
                    <a:pt x="1899" y="1673"/>
                  </a:lnTo>
                  <a:lnTo>
                    <a:pt x="1899" y="1698"/>
                  </a:lnTo>
                  <a:lnTo>
                    <a:pt x="1893" y="1722"/>
                  </a:lnTo>
                  <a:lnTo>
                    <a:pt x="1886" y="1748"/>
                  </a:lnTo>
                  <a:lnTo>
                    <a:pt x="1873" y="1773"/>
                  </a:lnTo>
                  <a:lnTo>
                    <a:pt x="1857" y="1798"/>
                  </a:lnTo>
                  <a:lnTo>
                    <a:pt x="1797" y="1853"/>
                  </a:lnTo>
                  <a:lnTo>
                    <a:pt x="1782" y="1859"/>
                  </a:lnTo>
                  <a:lnTo>
                    <a:pt x="1779" y="1871"/>
                  </a:lnTo>
                  <a:lnTo>
                    <a:pt x="1795" y="1879"/>
                  </a:lnTo>
                  <a:lnTo>
                    <a:pt x="1808" y="1891"/>
                  </a:lnTo>
                  <a:lnTo>
                    <a:pt x="1817" y="1906"/>
                  </a:lnTo>
                  <a:lnTo>
                    <a:pt x="1824" y="1924"/>
                  </a:lnTo>
                  <a:lnTo>
                    <a:pt x="1824" y="1933"/>
                  </a:lnTo>
                  <a:lnTo>
                    <a:pt x="1824" y="1944"/>
                  </a:lnTo>
                  <a:lnTo>
                    <a:pt x="1821" y="1955"/>
                  </a:lnTo>
                  <a:lnTo>
                    <a:pt x="1819" y="1966"/>
                  </a:lnTo>
                  <a:lnTo>
                    <a:pt x="1813" y="1977"/>
                  </a:lnTo>
                  <a:lnTo>
                    <a:pt x="1810" y="1988"/>
                  </a:lnTo>
                  <a:lnTo>
                    <a:pt x="1802" y="1999"/>
                  </a:lnTo>
                  <a:lnTo>
                    <a:pt x="1795" y="2010"/>
                  </a:lnTo>
                  <a:lnTo>
                    <a:pt x="1762" y="2046"/>
                  </a:lnTo>
                  <a:lnTo>
                    <a:pt x="1702" y="2081"/>
                  </a:lnTo>
                  <a:lnTo>
                    <a:pt x="1691" y="2082"/>
                  </a:lnTo>
                  <a:lnTo>
                    <a:pt x="1680" y="2084"/>
                  </a:lnTo>
                  <a:lnTo>
                    <a:pt x="1671" y="2086"/>
                  </a:lnTo>
                  <a:lnTo>
                    <a:pt x="1662" y="2088"/>
                  </a:lnTo>
                  <a:lnTo>
                    <a:pt x="1651" y="2088"/>
                  </a:lnTo>
                  <a:lnTo>
                    <a:pt x="1640" y="2088"/>
                  </a:lnTo>
                  <a:lnTo>
                    <a:pt x="1631" y="2088"/>
                  </a:lnTo>
                  <a:lnTo>
                    <a:pt x="1622" y="2090"/>
                  </a:lnTo>
                  <a:lnTo>
                    <a:pt x="1617" y="2090"/>
                  </a:lnTo>
                  <a:close/>
                </a:path>
              </a:pathLst>
            </a:custGeom>
            <a:solidFill>
              <a:srgbClr val="CC9933"/>
            </a:solidFill>
            <a:ln w="9525">
              <a:solidFill>
                <a:schemeClr val="tx1"/>
              </a:solidFill>
              <a:round/>
              <a:headEnd/>
              <a:tailEnd/>
            </a:ln>
          </p:spPr>
          <p:txBody>
            <a:bodyPr/>
            <a:lstStyle/>
            <a:p>
              <a:endParaRPr lang="en-US"/>
            </a:p>
          </p:txBody>
        </p:sp>
        <p:sp>
          <p:nvSpPr>
            <p:cNvPr id="40016" name="Freeform 80">
              <a:extLst>
                <a:ext uri="{FF2B5EF4-FFF2-40B4-BE49-F238E27FC236}">
                  <a16:creationId xmlns:a16="http://schemas.microsoft.com/office/drawing/2014/main" id="{20ED0574-0377-4398-BC3D-3FB9BE32ADCC}"/>
                </a:ext>
              </a:extLst>
            </p:cNvPr>
            <p:cNvSpPr>
              <a:spLocks/>
            </p:cNvSpPr>
            <p:nvPr/>
          </p:nvSpPr>
          <p:spPr bwMode="auto">
            <a:xfrm>
              <a:off x="3767" y="1952"/>
              <a:ext cx="2" cy="9"/>
            </a:xfrm>
            <a:custGeom>
              <a:avLst/>
              <a:gdLst>
                <a:gd name="T0" fmla="*/ 2 w 3"/>
                <a:gd name="T1" fmla="*/ 9 h 18"/>
                <a:gd name="T2" fmla="*/ 0 w 3"/>
                <a:gd name="T3" fmla="*/ 0 h 18"/>
                <a:gd name="T4" fmla="*/ 2 w 3"/>
                <a:gd name="T5" fmla="*/ 9 h 18"/>
                <a:gd name="T6" fmla="*/ 0 60000 65536"/>
                <a:gd name="T7" fmla="*/ 0 60000 65536"/>
                <a:gd name="T8" fmla="*/ 0 60000 65536"/>
              </a:gdLst>
              <a:ahLst/>
              <a:cxnLst>
                <a:cxn ang="T6">
                  <a:pos x="T0" y="T1"/>
                </a:cxn>
                <a:cxn ang="T7">
                  <a:pos x="T2" y="T3"/>
                </a:cxn>
                <a:cxn ang="T8">
                  <a:pos x="T4" y="T5"/>
                </a:cxn>
              </a:cxnLst>
              <a:rect l="0" t="0" r="r" b="b"/>
              <a:pathLst>
                <a:path w="3" h="18">
                  <a:moveTo>
                    <a:pt x="3" y="18"/>
                  </a:moveTo>
                  <a:lnTo>
                    <a:pt x="0" y="0"/>
                  </a:lnTo>
                  <a:lnTo>
                    <a:pt x="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7" name="Freeform 81">
              <a:extLst>
                <a:ext uri="{FF2B5EF4-FFF2-40B4-BE49-F238E27FC236}">
                  <a16:creationId xmlns:a16="http://schemas.microsoft.com/office/drawing/2014/main" id="{5BFB2F08-1A2E-43A0-AB3D-C92C3E44B7B0}"/>
                </a:ext>
              </a:extLst>
            </p:cNvPr>
            <p:cNvSpPr>
              <a:spLocks/>
            </p:cNvSpPr>
            <p:nvPr/>
          </p:nvSpPr>
          <p:spPr bwMode="auto">
            <a:xfrm>
              <a:off x="3769" y="1939"/>
              <a:ext cx="2" cy="3"/>
            </a:xfrm>
            <a:custGeom>
              <a:avLst/>
              <a:gdLst>
                <a:gd name="T0" fmla="*/ 2 w 6"/>
                <a:gd name="T1" fmla="*/ 3 h 5"/>
                <a:gd name="T2" fmla="*/ 0 w 6"/>
                <a:gd name="T3" fmla="*/ 0 h 5"/>
                <a:gd name="T4" fmla="*/ 2 w 6"/>
                <a:gd name="T5" fmla="*/ 3 h 5"/>
                <a:gd name="T6" fmla="*/ 0 60000 65536"/>
                <a:gd name="T7" fmla="*/ 0 60000 65536"/>
                <a:gd name="T8" fmla="*/ 0 60000 65536"/>
              </a:gdLst>
              <a:ahLst/>
              <a:cxnLst>
                <a:cxn ang="T6">
                  <a:pos x="T0" y="T1"/>
                </a:cxn>
                <a:cxn ang="T7">
                  <a:pos x="T2" y="T3"/>
                </a:cxn>
                <a:cxn ang="T8">
                  <a:pos x="T4" y="T5"/>
                </a:cxn>
              </a:cxnLst>
              <a:rect l="0" t="0" r="r" b="b"/>
              <a:pathLst>
                <a:path w="6" h="5">
                  <a:moveTo>
                    <a:pt x="6" y="5"/>
                  </a:moveTo>
                  <a:lnTo>
                    <a:pt x="0" y="0"/>
                  </a:ln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8" name="Freeform 82">
              <a:extLst>
                <a:ext uri="{FF2B5EF4-FFF2-40B4-BE49-F238E27FC236}">
                  <a16:creationId xmlns:a16="http://schemas.microsoft.com/office/drawing/2014/main" id="{70638703-7CBA-48D4-AEAF-BBFEE7F64ADA}"/>
                </a:ext>
              </a:extLst>
            </p:cNvPr>
            <p:cNvSpPr>
              <a:spLocks/>
            </p:cNvSpPr>
            <p:nvPr/>
          </p:nvSpPr>
          <p:spPr bwMode="auto">
            <a:xfrm>
              <a:off x="3457" y="1839"/>
              <a:ext cx="125" cy="82"/>
            </a:xfrm>
            <a:custGeom>
              <a:avLst/>
              <a:gdLst>
                <a:gd name="T0" fmla="*/ 78 w 249"/>
                <a:gd name="T1" fmla="*/ 82 h 164"/>
                <a:gd name="T2" fmla="*/ 69 w 249"/>
                <a:gd name="T3" fmla="*/ 79 h 164"/>
                <a:gd name="T4" fmla="*/ 61 w 249"/>
                <a:gd name="T5" fmla="*/ 76 h 164"/>
                <a:gd name="T6" fmla="*/ 53 w 249"/>
                <a:gd name="T7" fmla="*/ 73 h 164"/>
                <a:gd name="T8" fmla="*/ 45 w 249"/>
                <a:gd name="T9" fmla="*/ 71 h 164"/>
                <a:gd name="T10" fmla="*/ 36 w 249"/>
                <a:gd name="T11" fmla="*/ 68 h 164"/>
                <a:gd name="T12" fmla="*/ 27 w 249"/>
                <a:gd name="T13" fmla="*/ 66 h 164"/>
                <a:gd name="T14" fmla="*/ 17 w 249"/>
                <a:gd name="T15" fmla="*/ 64 h 164"/>
                <a:gd name="T16" fmla="*/ 9 w 249"/>
                <a:gd name="T17" fmla="*/ 64 h 164"/>
                <a:gd name="T18" fmla="*/ 0 w 249"/>
                <a:gd name="T19" fmla="*/ 59 h 164"/>
                <a:gd name="T20" fmla="*/ 0 w 249"/>
                <a:gd name="T21" fmla="*/ 51 h 164"/>
                <a:gd name="T22" fmla="*/ 5 w 249"/>
                <a:gd name="T23" fmla="*/ 23 h 164"/>
                <a:gd name="T24" fmla="*/ 7 w 249"/>
                <a:gd name="T25" fmla="*/ 21 h 164"/>
                <a:gd name="T26" fmla="*/ 33 w 249"/>
                <a:gd name="T27" fmla="*/ 9 h 164"/>
                <a:gd name="T28" fmla="*/ 54 w 249"/>
                <a:gd name="T29" fmla="*/ 7 h 164"/>
                <a:gd name="T30" fmla="*/ 37 w 249"/>
                <a:gd name="T31" fmla="*/ 31 h 164"/>
                <a:gd name="T32" fmla="*/ 34 w 249"/>
                <a:gd name="T33" fmla="*/ 40 h 164"/>
                <a:gd name="T34" fmla="*/ 40 w 249"/>
                <a:gd name="T35" fmla="*/ 38 h 164"/>
                <a:gd name="T36" fmla="*/ 46 w 249"/>
                <a:gd name="T37" fmla="*/ 30 h 164"/>
                <a:gd name="T38" fmla="*/ 53 w 249"/>
                <a:gd name="T39" fmla="*/ 23 h 164"/>
                <a:gd name="T40" fmla="*/ 60 w 249"/>
                <a:gd name="T41" fmla="*/ 17 h 164"/>
                <a:gd name="T42" fmla="*/ 68 w 249"/>
                <a:gd name="T43" fmla="*/ 13 h 164"/>
                <a:gd name="T44" fmla="*/ 76 w 249"/>
                <a:gd name="T45" fmla="*/ 8 h 164"/>
                <a:gd name="T46" fmla="*/ 83 w 249"/>
                <a:gd name="T47" fmla="*/ 5 h 164"/>
                <a:gd name="T48" fmla="*/ 91 w 249"/>
                <a:gd name="T49" fmla="*/ 2 h 164"/>
                <a:gd name="T50" fmla="*/ 99 w 249"/>
                <a:gd name="T51" fmla="*/ 2 h 164"/>
                <a:gd name="T52" fmla="*/ 107 w 249"/>
                <a:gd name="T53" fmla="*/ 0 h 164"/>
                <a:gd name="T54" fmla="*/ 125 w 249"/>
                <a:gd name="T55" fmla="*/ 10 h 164"/>
                <a:gd name="T56" fmla="*/ 120 w 249"/>
                <a:gd name="T57" fmla="*/ 40 h 164"/>
                <a:gd name="T58" fmla="*/ 102 w 249"/>
                <a:gd name="T59" fmla="*/ 80 h 164"/>
                <a:gd name="T60" fmla="*/ 78 w 249"/>
                <a:gd name="T61" fmla="*/ 82 h 1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9" h="164">
                  <a:moveTo>
                    <a:pt x="156" y="164"/>
                  </a:moveTo>
                  <a:lnTo>
                    <a:pt x="138" y="157"/>
                  </a:lnTo>
                  <a:lnTo>
                    <a:pt x="122" y="152"/>
                  </a:lnTo>
                  <a:lnTo>
                    <a:pt x="105" y="146"/>
                  </a:lnTo>
                  <a:lnTo>
                    <a:pt x="89" y="141"/>
                  </a:lnTo>
                  <a:lnTo>
                    <a:pt x="71" y="135"/>
                  </a:lnTo>
                  <a:lnTo>
                    <a:pt x="53" y="132"/>
                  </a:lnTo>
                  <a:lnTo>
                    <a:pt x="34" y="128"/>
                  </a:lnTo>
                  <a:lnTo>
                    <a:pt x="18" y="128"/>
                  </a:lnTo>
                  <a:lnTo>
                    <a:pt x="0" y="117"/>
                  </a:lnTo>
                  <a:lnTo>
                    <a:pt x="0" y="102"/>
                  </a:lnTo>
                  <a:lnTo>
                    <a:pt x="9" y="46"/>
                  </a:lnTo>
                  <a:lnTo>
                    <a:pt x="14" y="41"/>
                  </a:lnTo>
                  <a:lnTo>
                    <a:pt x="65" y="17"/>
                  </a:lnTo>
                  <a:lnTo>
                    <a:pt x="107" y="13"/>
                  </a:lnTo>
                  <a:lnTo>
                    <a:pt x="74" y="61"/>
                  </a:lnTo>
                  <a:lnTo>
                    <a:pt x="67" y="79"/>
                  </a:lnTo>
                  <a:lnTo>
                    <a:pt x="80" y="75"/>
                  </a:lnTo>
                  <a:lnTo>
                    <a:pt x="91" y="59"/>
                  </a:lnTo>
                  <a:lnTo>
                    <a:pt x="105" y="46"/>
                  </a:lnTo>
                  <a:lnTo>
                    <a:pt x="120" y="33"/>
                  </a:lnTo>
                  <a:lnTo>
                    <a:pt x="136" y="26"/>
                  </a:lnTo>
                  <a:lnTo>
                    <a:pt x="151" y="15"/>
                  </a:lnTo>
                  <a:lnTo>
                    <a:pt x="165" y="10"/>
                  </a:lnTo>
                  <a:lnTo>
                    <a:pt x="182" y="4"/>
                  </a:lnTo>
                  <a:lnTo>
                    <a:pt x="198" y="4"/>
                  </a:lnTo>
                  <a:lnTo>
                    <a:pt x="213" y="0"/>
                  </a:lnTo>
                  <a:lnTo>
                    <a:pt x="249" y="19"/>
                  </a:lnTo>
                  <a:lnTo>
                    <a:pt x="240" y="79"/>
                  </a:lnTo>
                  <a:lnTo>
                    <a:pt x="204" y="159"/>
                  </a:lnTo>
                  <a:lnTo>
                    <a:pt x="156" y="1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9" name="Freeform 83">
              <a:extLst>
                <a:ext uri="{FF2B5EF4-FFF2-40B4-BE49-F238E27FC236}">
                  <a16:creationId xmlns:a16="http://schemas.microsoft.com/office/drawing/2014/main" id="{8BC29599-CFCC-44AB-B793-A482DFA54846}"/>
                </a:ext>
              </a:extLst>
            </p:cNvPr>
            <p:cNvSpPr>
              <a:spLocks/>
            </p:cNvSpPr>
            <p:nvPr/>
          </p:nvSpPr>
          <p:spPr bwMode="auto">
            <a:xfrm>
              <a:off x="1976" y="1198"/>
              <a:ext cx="504" cy="741"/>
            </a:xfrm>
            <a:custGeom>
              <a:avLst/>
              <a:gdLst>
                <a:gd name="T0" fmla="*/ 128 w 1007"/>
                <a:gd name="T1" fmla="*/ 734 h 1484"/>
                <a:gd name="T2" fmla="*/ 84 w 1007"/>
                <a:gd name="T3" fmla="*/ 710 h 1484"/>
                <a:gd name="T4" fmla="*/ 48 w 1007"/>
                <a:gd name="T5" fmla="*/ 671 h 1484"/>
                <a:gd name="T6" fmla="*/ 20 w 1007"/>
                <a:gd name="T7" fmla="*/ 622 h 1484"/>
                <a:gd name="T8" fmla="*/ 8 w 1007"/>
                <a:gd name="T9" fmla="*/ 579 h 1484"/>
                <a:gd name="T10" fmla="*/ 1 w 1007"/>
                <a:gd name="T11" fmla="*/ 542 h 1484"/>
                <a:gd name="T12" fmla="*/ 0 w 1007"/>
                <a:gd name="T13" fmla="*/ 505 h 1484"/>
                <a:gd name="T14" fmla="*/ 10 w 1007"/>
                <a:gd name="T15" fmla="*/ 401 h 1484"/>
                <a:gd name="T16" fmla="*/ 47 w 1007"/>
                <a:gd name="T17" fmla="*/ 289 h 1484"/>
                <a:gd name="T18" fmla="*/ 126 w 1007"/>
                <a:gd name="T19" fmla="*/ 178 h 1484"/>
                <a:gd name="T20" fmla="*/ 96 w 1007"/>
                <a:gd name="T21" fmla="*/ 203 h 1484"/>
                <a:gd name="T22" fmla="*/ 92 w 1007"/>
                <a:gd name="T23" fmla="*/ 156 h 1484"/>
                <a:gd name="T24" fmla="*/ 119 w 1007"/>
                <a:gd name="T25" fmla="*/ 156 h 1484"/>
                <a:gd name="T26" fmla="*/ 142 w 1007"/>
                <a:gd name="T27" fmla="*/ 150 h 1484"/>
                <a:gd name="T28" fmla="*/ 168 w 1007"/>
                <a:gd name="T29" fmla="*/ 141 h 1484"/>
                <a:gd name="T30" fmla="*/ 201 w 1007"/>
                <a:gd name="T31" fmla="*/ 110 h 1484"/>
                <a:gd name="T32" fmla="*/ 220 w 1007"/>
                <a:gd name="T33" fmla="*/ 76 h 1484"/>
                <a:gd name="T34" fmla="*/ 241 w 1007"/>
                <a:gd name="T35" fmla="*/ 46 h 1484"/>
                <a:gd name="T36" fmla="*/ 255 w 1007"/>
                <a:gd name="T37" fmla="*/ 30 h 1484"/>
                <a:gd name="T38" fmla="*/ 265 w 1007"/>
                <a:gd name="T39" fmla="*/ 11 h 1484"/>
                <a:gd name="T40" fmla="*/ 276 w 1007"/>
                <a:gd name="T41" fmla="*/ 6 h 1484"/>
                <a:gd name="T42" fmla="*/ 302 w 1007"/>
                <a:gd name="T43" fmla="*/ 31 h 1484"/>
                <a:gd name="T44" fmla="*/ 326 w 1007"/>
                <a:gd name="T45" fmla="*/ 38 h 1484"/>
                <a:gd name="T46" fmla="*/ 352 w 1007"/>
                <a:gd name="T47" fmla="*/ 38 h 1484"/>
                <a:gd name="T48" fmla="*/ 362 w 1007"/>
                <a:gd name="T49" fmla="*/ 47 h 1484"/>
                <a:gd name="T50" fmla="*/ 382 w 1007"/>
                <a:gd name="T51" fmla="*/ 79 h 1484"/>
                <a:gd name="T52" fmla="*/ 397 w 1007"/>
                <a:gd name="T53" fmla="*/ 83 h 1484"/>
                <a:gd name="T54" fmla="*/ 414 w 1007"/>
                <a:gd name="T55" fmla="*/ 85 h 1484"/>
                <a:gd name="T56" fmla="*/ 451 w 1007"/>
                <a:gd name="T57" fmla="*/ 120 h 1484"/>
                <a:gd name="T58" fmla="*/ 479 w 1007"/>
                <a:gd name="T59" fmla="*/ 125 h 1484"/>
                <a:gd name="T60" fmla="*/ 476 w 1007"/>
                <a:gd name="T61" fmla="*/ 145 h 1484"/>
                <a:gd name="T62" fmla="*/ 479 w 1007"/>
                <a:gd name="T63" fmla="*/ 160 h 1484"/>
                <a:gd name="T64" fmla="*/ 492 w 1007"/>
                <a:gd name="T65" fmla="*/ 169 h 1484"/>
                <a:gd name="T66" fmla="*/ 500 w 1007"/>
                <a:gd name="T67" fmla="*/ 183 h 1484"/>
                <a:gd name="T68" fmla="*/ 493 w 1007"/>
                <a:gd name="T69" fmla="*/ 210 h 1484"/>
                <a:gd name="T70" fmla="*/ 493 w 1007"/>
                <a:gd name="T71" fmla="*/ 236 h 1484"/>
                <a:gd name="T72" fmla="*/ 477 w 1007"/>
                <a:gd name="T73" fmla="*/ 263 h 1484"/>
                <a:gd name="T74" fmla="*/ 456 w 1007"/>
                <a:gd name="T75" fmla="*/ 294 h 1484"/>
                <a:gd name="T76" fmla="*/ 447 w 1007"/>
                <a:gd name="T77" fmla="*/ 326 h 1484"/>
                <a:gd name="T78" fmla="*/ 438 w 1007"/>
                <a:gd name="T79" fmla="*/ 352 h 1484"/>
                <a:gd name="T80" fmla="*/ 435 w 1007"/>
                <a:gd name="T81" fmla="*/ 378 h 1484"/>
                <a:gd name="T82" fmla="*/ 435 w 1007"/>
                <a:gd name="T83" fmla="*/ 405 h 1484"/>
                <a:gd name="T84" fmla="*/ 437 w 1007"/>
                <a:gd name="T85" fmla="*/ 521 h 1484"/>
                <a:gd name="T86" fmla="*/ 420 w 1007"/>
                <a:gd name="T87" fmla="*/ 589 h 1484"/>
                <a:gd name="T88" fmla="*/ 371 w 1007"/>
                <a:gd name="T89" fmla="*/ 655 h 1484"/>
                <a:gd name="T90" fmla="*/ 308 w 1007"/>
                <a:gd name="T91" fmla="*/ 704 h 1484"/>
                <a:gd name="T92" fmla="*/ 281 w 1007"/>
                <a:gd name="T93" fmla="*/ 715 h 1484"/>
                <a:gd name="T94" fmla="*/ 255 w 1007"/>
                <a:gd name="T95" fmla="*/ 724 h 1484"/>
                <a:gd name="T96" fmla="*/ 228 w 1007"/>
                <a:gd name="T97" fmla="*/ 733 h 1484"/>
                <a:gd name="T98" fmla="*/ 199 w 1007"/>
                <a:gd name="T99" fmla="*/ 739 h 1484"/>
                <a:gd name="T100" fmla="*/ 170 w 1007"/>
                <a:gd name="T101" fmla="*/ 740 h 14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1484">
                  <a:moveTo>
                    <a:pt x="314" y="1480"/>
                  </a:moveTo>
                  <a:lnTo>
                    <a:pt x="284" y="1475"/>
                  </a:lnTo>
                  <a:lnTo>
                    <a:pt x="255" y="1469"/>
                  </a:lnTo>
                  <a:lnTo>
                    <a:pt x="226" y="1456"/>
                  </a:lnTo>
                  <a:lnTo>
                    <a:pt x="199" y="1444"/>
                  </a:lnTo>
                  <a:lnTo>
                    <a:pt x="168" y="1422"/>
                  </a:lnTo>
                  <a:lnTo>
                    <a:pt x="141" y="1400"/>
                  </a:lnTo>
                  <a:lnTo>
                    <a:pt x="115" y="1373"/>
                  </a:lnTo>
                  <a:lnTo>
                    <a:pt x="95" y="1344"/>
                  </a:lnTo>
                  <a:lnTo>
                    <a:pt x="77" y="1320"/>
                  </a:lnTo>
                  <a:lnTo>
                    <a:pt x="44" y="1254"/>
                  </a:lnTo>
                  <a:lnTo>
                    <a:pt x="40" y="1245"/>
                  </a:lnTo>
                  <a:lnTo>
                    <a:pt x="30" y="1211"/>
                  </a:lnTo>
                  <a:lnTo>
                    <a:pt x="20" y="1183"/>
                  </a:lnTo>
                  <a:lnTo>
                    <a:pt x="15" y="1160"/>
                  </a:lnTo>
                  <a:lnTo>
                    <a:pt x="9" y="1134"/>
                  </a:lnTo>
                  <a:lnTo>
                    <a:pt x="6" y="1111"/>
                  </a:lnTo>
                  <a:lnTo>
                    <a:pt x="2" y="1085"/>
                  </a:lnTo>
                  <a:lnTo>
                    <a:pt x="0" y="1061"/>
                  </a:lnTo>
                  <a:lnTo>
                    <a:pt x="0" y="1036"/>
                  </a:lnTo>
                  <a:lnTo>
                    <a:pt x="0" y="1012"/>
                  </a:lnTo>
                  <a:lnTo>
                    <a:pt x="2" y="956"/>
                  </a:lnTo>
                  <a:lnTo>
                    <a:pt x="8" y="879"/>
                  </a:lnTo>
                  <a:lnTo>
                    <a:pt x="19" y="803"/>
                  </a:lnTo>
                  <a:lnTo>
                    <a:pt x="37" y="728"/>
                  </a:lnTo>
                  <a:lnTo>
                    <a:pt x="62" y="654"/>
                  </a:lnTo>
                  <a:lnTo>
                    <a:pt x="93" y="579"/>
                  </a:lnTo>
                  <a:lnTo>
                    <a:pt x="135" y="505"/>
                  </a:lnTo>
                  <a:lnTo>
                    <a:pt x="186" y="430"/>
                  </a:lnTo>
                  <a:lnTo>
                    <a:pt x="252" y="357"/>
                  </a:lnTo>
                  <a:lnTo>
                    <a:pt x="255" y="341"/>
                  </a:lnTo>
                  <a:lnTo>
                    <a:pt x="246" y="341"/>
                  </a:lnTo>
                  <a:lnTo>
                    <a:pt x="192" y="406"/>
                  </a:lnTo>
                  <a:lnTo>
                    <a:pt x="166" y="388"/>
                  </a:lnTo>
                  <a:lnTo>
                    <a:pt x="162" y="377"/>
                  </a:lnTo>
                  <a:lnTo>
                    <a:pt x="184" y="312"/>
                  </a:lnTo>
                  <a:lnTo>
                    <a:pt x="208" y="315"/>
                  </a:lnTo>
                  <a:lnTo>
                    <a:pt x="223" y="313"/>
                  </a:lnTo>
                  <a:lnTo>
                    <a:pt x="237" y="312"/>
                  </a:lnTo>
                  <a:lnTo>
                    <a:pt x="252" y="308"/>
                  </a:lnTo>
                  <a:lnTo>
                    <a:pt x="268" y="306"/>
                  </a:lnTo>
                  <a:lnTo>
                    <a:pt x="284" y="301"/>
                  </a:lnTo>
                  <a:lnTo>
                    <a:pt x="301" y="295"/>
                  </a:lnTo>
                  <a:lnTo>
                    <a:pt x="317" y="288"/>
                  </a:lnTo>
                  <a:lnTo>
                    <a:pt x="335" y="283"/>
                  </a:lnTo>
                  <a:lnTo>
                    <a:pt x="359" y="263"/>
                  </a:lnTo>
                  <a:lnTo>
                    <a:pt x="381" y="242"/>
                  </a:lnTo>
                  <a:lnTo>
                    <a:pt x="401" y="221"/>
                  </a:lnTo>
                  <a:lnTo>
                    <a:pt x="417" y="199"/>
                  </a:lnTo>
                  <a:lnTo>
                    <a:pt x="428" y="173"/>
                  </a:lnTo>
                  <a:lnTo>
                    <a:pt x="439" y="152"/>
                  </a:lnTo>
                  <a:lnTo>
                    <a:pt x="445" y="128"/>
                  </a:lnTo>
                  <a:lnTo>
                    <a:pt x="448" y="108"/>
                  </a:lnTo>
                  <a:lnTo>
                    <a:pt x="481" y="93"/>
                  </a:lnTo>
                  <a:lnTo>
                    <a:pt x="492" y="82"/>
                  </a:lnTo>
                  <a:lnTo>
                    <a:pt x="503" y="73"/>
                  </a:lnTo>
                  <a:lnTo>
                    <a:pt x="510" y="61"/>
                  </a:lnTo>
                  <a:lnTo>
                    <a:pt x="519" y="50"/>
                  </a:lnTo>
                  <a:lnTo>
                    <a:pt x="525" y="35"/>
                  </a:lnTo>
                  <a:lnTo>
                    <a:pt x="530" y="22"/>
                  </a:lnTo>
                  <a:lnTo>
                    <a:pt x="534" y="11"/>
                  </a:lnTo>
                  <a:lnTo>
                    <a:pt x="539" y="0"/>
                  </a:lnTo>
                  <a:lnTo>
                    <a:pt x="552" y="13"/>
                  </a:lnTo>
                  <a:lnTo>
                    <a:pt x="572" y="44"/>
                  </a:lnTo>
                  <a:lnTo>
                    <a:pt x="587" y="53"/>
                  </a:lnTo>
                  <a:lnTo>
                    <a:pt x="603" y="62"/>
                  </a:lnTo>
                  <a:lnTo>
                    <a:pt x="619" y="68"/>
                  </a:lnTo>
                  <a:lnTo>
                    <a:pt x="636" y="75"/>
                  </a:lnTo>
                  <a:lnTo>
                    <a:pt x="652" y="77"/>
                  </a:lnTo>
                  <a:lnTo>
                    <a:pt x="669" y="79"/>
                  </a:lnTo>
                  <a:lnTo>
                    <a:pt x="685" y="77"/>
                  </a:lnTo>
                  <a:lnTo>
                    <a:pt x="703" y="77"/>
                  </a:lnTo>
                  <a:lnTo>
                    <a:pt x="712" y="71"/>
                  </a:lnTo>
                  <a:lnTo>
                    <a:pt x="714" y="71"/>
                  </a:lnTo>
                  <a:lnTo>
                    <a:pt x="723" y="95"/>
                  </a:lnTo>
                  <a:lnTo>
                    <a:pt x="747" y="141"/>
                  </a:lnTo>
                  <a:lnTo>
                    <a:pt x="754" y="150"/>
                  </a:lnTo>
                  <a:lnTo>
                    <a:pt x="763" y="159"/>
                  </a:lnTo>
                  <a:lnTo>
                    <a:pt x="772" y="162"/>
                  </a:lnTo>
                  <a:lnTo>
                    <a:pt x="783" y="166"/>
                  </a:lnTo>
                  <a:lnTo>
                    <a:pt x="794" y="166"/>
                  </a:lnTo>
                  <a:lnTo>
                    <a:pt x="805" y="168"/>
                  </a:lnTo>
                  <a:lnTo>
                    <a:pt x="816" y="168"/>
                  </a:lnTo>
                  <a:lnTo>
                    <a:pt x="827" y="170"/>
                  </a:lnTo>
                  <a:lnTo>
                    <a:pt x="863" y="166"/>
                  </a:lnTo>
                  <a:lnTo>
                    <a:pt x="869" y="212"/>
                  </a:lnTo>
                  <a:lnTo>
                    <a:pt x="902" y="241"/>
                  </a:lnTo>
                  <a:lnTo>
                    <a:pt x="931" y="246"/>
                  </a:lnTo>
                  <a:lnTo>
                    <a:pt x="934" y="250"/>
                  </a:lnTo>
                  <a:lnTo>
                    <a:pt x="958" y="250"/>
                  </a:lnTo>
                  <a:lnTo>
                    <a:pt x="951" y="266"/>
                  </a:lnTo>
                  <a:lnTo>
                    <a:pt x="951" y="283"/>
                  </a:lnTo>
                  <a:lnTo>
                    <a:pt x="951" y="290"/>
                  </a:lnTo>
                  <a:lnTo>
                    <a:pt x="951" y="301"/>
                  </a:lnTo>
                  <a:lnTo>
                    <a:pt x="953" y="310"/>
                  </a:lnTo>
                  <a:lnTo>
                    <a:pt x="958" y="321"/>
                  </a:lnTo>
                  <a:lnTo>
                    <a:pt x="960" y="326"/>
                  </a:lnTo>
                  <a:lnTo>
                    <a:pt x="971" y="333"/>
                  </a:lnTo>
                  <a:lnTo>
                    <a:pt x="984" y="339"/>
                  </a:lnTo>
                  <a:lnTo>
                    <a:pt x="995" y="343"/>
                  </a:lnTo>
                  <a:lnTo>
                    <a:pt x="1007" y="348"/>
                  </a:lnTo>
                  <a:lnTo>
                    <a:pt x="1000" y="366"/>
                  </a:lnTo>
                  <a:lnTo>
                    <a:pt x="995" y="384"/>
                  </a:lnTo>
                  <a:lnTo>
                    <a:pt x="989" y="403"/>
                  </a:lnTo>
                  <a:lnTo>
                    <a:pt x="985" y="421"/>
                  </a:lnTo>
                  <a:lnTo>
                    <a:pt x="982" y="437"/>
                  </a:lnTo>
                  <a:lnTo>
                    <a:pt x="984" y="454"/>
                  </a:lnTo>
                  <a:lnTo>
                    <a:pt x="985" y="472"/>
                  </a:lnTo>
                  <a:lnTo>
                    <a:pt x="993" y="490"/>
                  </a:lnTo>
                  <a:lnTo>
                    <a:pt x="971" y="506"/>
                  </a:lnTo>
                  <a:lnTo>
                    <a:pt x="953" y="526"/>
                  </a:lnTo>
                  <a:lnTo>
                    <a:pt x="936" y="546"/>
                  </a:lnTo>
                  <a:lnTo>
                    <a:pt x="923" y="568"/>
                  </a:lnTo>
                  <a:lnTo>
                    <a:pt x="911" y="588"/>
                  </a:lnTo>
                  <a:lnTo>
                    <a:pt x="902" y="610"/>
                  </a:lnTo>
                  <a:lnTo>
                    <a:pt x="896" y="630"/>
                  </a:lnTo>
                  <a:lnTo>
                    <a:pt x="893" y="652"/>
                  </a:lnTo>
                  <a:lnTo>
                    <a:pt x="887" y="670"/>
                  </a:lnTo>
                  <a:lnTo>
                    <a:pt x="882" y="687"/>
                  </a:lnTo>
                  <a:lnTo>
                    <a:pt x="876" y="705"/>
                  </a:lnTo>
                  <a:lnTo>
                    <a:pt x="873" y="723"/>
                  </a:lnTo>
                  <a:lnTo>
                    <a:pt x="873" y="741"/>
                  </a:lnTo>
                  <a:lnTo>
                    <a:pt x="869" y="758"/>
                  </a:lnTo>
                  <a:lnTo>
                    <a:pt x="869" y="776"/>
                  </a:lnTo>
                  <a:lnTo>
                    <a:pt x="869" y="794"/>
                  </a:lnTo>
                  <a:lnTo>
                    <a:pt x="869" y="812"/>
                  </a:lnTo>
                  <a:lnTo>
                    <a:pt x="865" y="859"/>
                  </a:lnTo>
                  <a:lnTo>
                    <a:pt x="878" y="1000"/>
                  </a:lnTo>
                  <a:lnTo>
                    <a:pt x="874" y="1043"/>
                  </a:lnTo>
                  <a:lnTo>
                    <a:pt x="869" y="1089"/>
                  </a:lnTo>
                  <a:lnTo>
                    <a:pt x="856" y="1132"/>
                  </a:lnTo>
                  <a:lnTo>
                    <a:pt x="840" y="1180"/>
                  </a:lnTo>
                  <a:lnTo>
                    <a:pt x="812" y="1223"/>
                  </a:lnTo>
                  <a:lnTo>
                    <a:pt x="781" y="1269"/>
                  </a:lnTo>
                  <a:lnTo>
                    <a:pt x="741" y="1311"/>
                  </a:lnTo>
                  <a:lnTo>
                    <a:pt x="696" y="1353"/>
                  </a:lnTo>
                  <a:lnTo>
                    <a:pt x="690" y="1354"/>
                  </a:lnTo>
                  <a:lnTo>
                    <a:pt x="616" y="1409"/>
                  </a:lnTo>
                  <a:lnTo>
                    <a:pt x="598" y="1416"/>
                  </a:lnTo>
                  <a:lnTo>
                    <a:pt x="579" y="1425"/>
                  </a:lnTo>
                  <a:lnTo>
                    <a:pt x="561" y="1431"/>
                  </a:lnTo>
                  <a:lnTo>
                    <a:pt x="545" y="1438"/>
                  </a:lnTo>
                  <a:lnTo>
                    <a:pt x="527" y="1444"/>
                  </a:lnTo>
                  <a:lnTo>
                    <a:pt x="510" y="1449"/>
                  </a:lnTo>
                  <a:lnTo>
                    <a:pt x="494" y="1455"/>
                  </a:lnTo>
                  <a:lnTo>
                    <a:pt x="477" y="1462"/>
                  </a:lnTo>
                  <a:lnTo>
                    <a:pt x="456" y="1467"/>
                  </a:lnTo>
                  <a:lnTo>
                    <a:pt x="436" y="1473"/>
                  </a:lnTo>
                  <a:lnTo>
                    <a:pt x="416" y="1476"/>
                  </a:lnTo>
                  <a:lnTo>
                    <a:pt x="397" y="1480"/>
                  </a:lnTo>
                  <a:lnTo>
                    <a:pt x="377" y="1480"/>
                  </a:lnTo>
                  <a:lnTo>
                    <a:pt x="359" y="1482"/>
                  </a:lnTo>
                  <a:lnTo>
                    <a:pt x="339" y="1482"/>
                  </a:lnTo>
                  <a:lnTo>
                    <a:pt x="321" y="1484"/>
                  </a:lnTo>
                  <a:lnTo>
                    <a:pt x="314" y="148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0" name="Freeform 84">
              <a:extLst>
                <a:ext uri="{FF2B5EF4-FFF2-40B4-BE49-F238E27FC236}">
                  <a16:creationId xmlns:a16="http://schemas.microsoft.com/office/drawing/2014/main" id="{21DEE1BA-33B4-4E63-AE97-3DA4D8B27E07}"/>
                </a:ext>
              </a:extLst>
            </p:cNvPr>
            <p:cNvSpPr>
              <a:spLocks/>
            </p:cNvSpPr>
            <p:nvPr/>
          </p:nvSpPr>
          <p:spPr bwMode="auto">
            <a:xfrm>
              <a:off x="3450" y="1667"/>
              <a:ext cx="133" cy="172"/>
            </a:xfrm>
            <a:custGeom>
              <a:avLst/>
              <a:gdLst>
                <a:gd name="T0" fmla="*/ 76 w 266"/>
                <a:gd name="T1" fmla="*/ 171 h 343"/>
                <a:gd name="T2" fmla="*/ 50 w 266"/>
                <a:gd name="T3" fmla="*/ 165 h 343"/>
                <a:gd name="T4" fmla="*/ 15 w 266"/>
                <a:gd name="T5" fmla="*/ 96 h 343"/>
                <a:gd name="T6" fmla="*/ 12 w 266"/>
                <a:gd name="T7" fmla="*/ 88 h 343"/>
                <a:gd name="T8" fmla="*/ 0 w 266"/>
                <a:gd name="T9" fmla="*/ 66 h 343"/>
                <a:gd name="T10" fmla="*/ 12 w 266"/>
                <a:gd name="T11" fmla="*/ 63 h 343"/>
                <a:gd name="T12" fmla="*/ 62 w 266"/>
                <a:gd name="T13" fmla="*/ 37 h 343"/>
                <a:gd name="T14" fmla="*/ 68 w 266"/>
                <a:gd name="T15" fmla="*/ 33 h 343"/>
                <a:gd name="T16" fmla="*/ 73 w 266"/>
                <a:gd name="T17" fmla="*/ 29 h 343"/>
                <a:gd name="T18" fmla="*/ 78 w 266"/>
                <a:gd name="T19" fmla="*/ 25 h 343"/>
                <a:gd name="T20" fmla="*/ 82 w 266"/>
                <a:gd name="T21" fmla="*/ 21 h 343"/>
                <a:gd name="T22" fmla="*/ 86 w 266"/>
                <a:gd name="T23" fmla="*/ 15 h 343"/>
                <a:gd name="T24" fmla="*/ 90 w 266"/>
                <a:gd name="T25" fmla="*/ 11 h 343"/>
                <a:gd name="T26" fmla="*/ 93 w 266"/>
                <a:gd name="T27" fmla="*/ 5 h 343"/>
                <a:gd name="T28" fmla="*/ 97 w 266"/>
                <a:gd name="T29" fmla="*/ 0 h 343"/>
                <a:gd name="T30" fmla="*/ 107 w 266"/>
                <a:gd name="T31" fmla="*/ 35 h 343"/>
                <a:gd name="T32" fmla="*/ 113 w 266"/>
                <a:gd name="T33" fmla="*/ 58 h 343"/>
                <a:gd name="T34" fmla="*/ 119 w 266"/>
                <a:gd name="T35" fmla="*/ 76 h 343"/>
                <a:gd name="T36" fmla="*/ 121 w 266"/>
                <a:gd name="T37" fmla="*/ 86 h 343"/>
                <a:gd name="T38" fmla="*/ 123 w 266"/>
                <a:gd name="T39" fmla="*/ 97 h 343"/>
                <a:gd name="T40" fmla="*/ 125 w 266"/>
                <a:gd name="T41" fmla="*/ 108 h 343"/>
                <a:gd name="T42" fmla="*/ 128 w 266"/>
                <a:gd name="T43" fmla="*/ 120 h 343"/>
                <a:gd name="T44" fmla="*/ 129 w 266"/>
                <a:gd name="T45" fmla="*/ 131 h 343"/>
                <a:gd name="T46" fmla="*/ 131 w 266"/>
                <a:gd name="T47" fmla="*/ 142 h 343"/>
                <a:gd name="T48" fmla="*/ 131 w 266"/>
                <a:gd name="T49" fmla="*/ 153 h 343"/>
                <a:gd name="T50" fmla="*/ 133 w 266"/>
                <a:gd name="T51" fmla="*/ 165 h 343"/>
                <a:gd name="T52" fmla="*/ 121 w 266"/>
                <a:gd name="T53" fmla="*/ 165 h 343"/>
                <a:gd name="T54" fmla="*/ 116 w 266"/>
                <a:gd name="T55" fmla="*/ 162 h 343"/>
                <a:gd name="T56" fmla="*/ 110 w 266"/>
                <a:gd name="T57" fmla="*/ 162 h 343"/>
                <a:gd name="T58" fmla="*/ 105 w 266"/>
                <a:gd name="T59" fmla="*/ 162 h 343"/>
                <a:gd name="T60" fmla="*/ 100 w 266"/>
                <a:gd name="T61" fmla="*/ 164 h 343"/>
                <a:gd name="T62" fmla="*/ 94 w 266"/>
                <a:gd name="T63" fmla="*/ 164 h 343"/>
                <a:gd name="T64" fmla="*/ 89 w 266"/>
                <a:gd name="T65" fmla="*/ 167 h 343"/>
                <a:gd name="T66" fmla="*/ 83 w 266"/>
                <a:gd name="T67" fmla="*/ 169 h 343"/>
                <a:gd name="T68" fmla="*/ 79 w 266"/>
                <a:gd name="T69" fmla="*/ 172 h 343"/>
                <a:gd name="T70" fmla="*/ 76 w 266"/>
                <a:gd name="T71" fmla="*/ 171 h 3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6" h="343">
                  <a:moveTo>
                    <a:pt x="151" y="342"/>
                  </a:moveTo>
                  <a:lnTo>
                    <a:pt x="100" y="329"/>
                  </a:lnTo>
                  <a:lnTo>
                    <a:pt x="29" y="191"/>
                  </a:lnTo>
                  <a:lnTo>
                    <a:pt x="24" y="176"/>
                  </a:lnTo>
                  <a:lnTo>
                    <a:pt x="0" y="131"/>
                  </a:lnTo>
                  <a:lnTo>
                    <a:pt x="24" y="125"/>
                  </a:lnTo>
                  <a:lnTo>
                    <a:pt x="124" y="74"/>
                  </a:lnTo>
                  <a:lnTo>
                    <a:pt x="135" y="65"/>
                  </a:lnTo>
                  <a:lnTo>
                    <a:pt x="146" y="58"/>
                  </a:lnTo>
                  <a:lnTo>
                    <a:pt x="155" y="49"/>
                  </a:lnTo>
                  <a:lnTo>
                    <a:pt x="164" y="41"/>
                  </a:lnTo>
                  <a:lnTo>
                    <a:pt x="171" y="30"/>
                  </a:lnTo>
                  <a:lnTo>
                    <a:pt x="179" y="21"/>
                  </a:lnTo>
                  <a:lnTo>
                    <a:pt x="186" y="10"/>
                  </a:lnTo>
                  <a:lnTo>
                    <a:pt x="193" y="0"/>
                  </a:lnTo>
                  <a:lnTo>
                    <a:pt x="213" y="69"/>
                  </a:lnTo>
                  <a:lnTo>
                    <a:pt x="226" y="116"/>
                  </a:lnTo>
                  <a:lnTo>
                    <a:pt x="237" y="151"/>
                  </a:lnTo>
                  <a:lnTo>
                    <a:pt x="241" y="172"/>
                  </a:lnTo>
                  <a:lnTo>
                    <a:pt x="246" y="194"/>
                  </a:lnTo>
                  <a:lnTo>
                    <a:pt x="250" y="216"/>
                  </a:lnTo>
                  <a:lnTo>
                    <a:pt x="255" y="240"/>
                  </a:lnTo>
                  <a:lnTo>
                    <a:pt x="257" y="262"/>
                  </a:lnTo>
                  <a:lnTo>
                    <a:pt x="261" y="283"/>
                  </a:lnTo>
                  <a:lnTo>
                    <a:pt x="262" y="305"/>
                  </a:lnTo>
                  <a:lnTo>
                    <a:pt x="266" y="329"/>
                  </a:lnTo>
                  <a:lnTo>
                    <a:pt x="242" y="329"/>
                  </a:lnTo>
                  <a:lnTo>
                    <a:pt x="231" y="323"/>
                  </a:lnTo>
                  <a:lnTo>
                    <a:pt x="220" y="323"/>
                  </a:lnTo>
                  <a:lnTo>
                    <a:pt x="210" y="323"/>
                  </a:lnTo>
                  <a:lnTo>
                    <a:pt x="199" y="327"/>
                  </a:lnTo>
                  <a:lnTo>
                    <a:pt x="188" y="327"/>
                  </a:lnTo>
                  <a:lnTo>
                    <a:pt x="177" y="333"/>
                  </a:lnTo>
                  <a:lnTo>
                    <a:pt x="166" y="338"/>
                  </a:lnTo>
                  <a:lnTo>
                    <a:pt x="157" y="343"/>
                  </a:lnTo>
                  <a:lnTo>
                    <a:pt x="151" y="34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1" name="Freeform 85">
              <a:extLst>
                <a:ext uri="{FF2B5EF4-FFF2-40B4-BE49-F238E27FC236}">
                  <a16:creationId xmlns:a16="http://schemas.microsoft.com/office/drawing/2014/main" id="{077A9C18-9615-4B56-B3D4-D871C0DC3FC1}"/>
                </a:ext>
              </a:extLst>
            </p:cNvPr>
            <p:cNvSpPr>
              <a:spLocks/>
            </p:cNvSpPr>
            <p:nvPr/>
          </p:nvSpPr>
          <p:spPr bwMode="auto">
            <a:xfrm>
              <a:off x="2040" y="1527"/>
              <a:ext cx="185" cy="288"/>
            </a:xfrm>
            <a:custGeom>
              <a:avLst/>
              <a:gdLst>
                <a:gd name="T0" fmla="*/ 88 w 369"/>
                <a:gd name="T1" fmla="*/ 277 h 575"/>
                <a:gd name="T2" fmla="*/ 52 w 369"/>
                <a:gd name="T3" fmla="*/ 241 h 575"/>
                <a:gd name="T4" fmla="*/ 44 w 369"/>
                <a:gd name="T5" fmla="*/ 229 h 575"/>
                <a:gd name="T6" fmla="*/ 38 w 369"/>
                <a:gd name="T7" fmla="*/ 219 h 575"/>
                <a:gd name="T8" fmla="*/ 34 w 369"/>
                <a:gd name="T9" fmla="*/ 209 h 575"/>
                <a:gd name="T10" fmla="*/ 30 w 369"/>
                <a:gd name="T11" fmla="*/ 199 h 575"/>
                <a:gd name="T12" fmla="*/ 27 w 369"/>
                <a:gd name="T13" fmla="*/ 182 h 575"/>
                <a:gd name="T14" fmla="*/ 23 w 369"/>
                <a:gd name="T15" fmla="*/ 161 h 575"/>
                <a:gd name="T16" fmla="*/ 19 w 369"/>
                <a:gd name="T17" fmla="*/ 139 h 575"/>
                <a:gd name="T18" fmla="*/ 17 w 369"/>
                <a:gd name="T19" fmla="*/ 117 h 575"/>
                <a:gd name="T20" fmla="*/ 17 w 369"/>
                <a:gd name="T21" fmla="*/ 95 h 575"/>
                <a:gd name="T22" fmla="*/ 10 w 369"/>
                <a:gd name="T23" fmla="*/ 50 h 575"/>
                <a:gd name="T24" fmla="*/ 5 w 369"/>
                <a:gd name="T25" fmla="*/ 38 h 575"/>
                <a:gd name="T26" fmla="*/ 2 w 369"/>
                <a:gd name="T27" fmla="*/ 27 h 575"/>
                <a:gd name="T28" fmla="*/ 0 w 369"/>
                <a:gd name="T29" fmla="*/ 16 h 575"/>
                <a:gd name="T30" fmla="*/ 0 w 369"/>
                <a:gd name="T31" fmla="*/ 6 h 575"/>
                <a:gd name="T32" fmla="*/ 17 w 369"/>
                <a:gd name="T33" fmla="*/ 36 h 575"/>
                <a:gd name="T34" fmla="*/ 43 w 369"/>
                <a:gd name="T35" fmla="*/ 65 h 575"/>
                <a:gd name="T36" fmla="*/ 31 w 369"/>
                <a:gd name="T37" fmla="*/ 80 h 575"/>
                <a:gd name="T38" fmla="*/ 51 w 369"/>
                <a:gd name="T39" fmla="*/ 122 h 575"/>
                <a:gd name="T40" fmla="*/ 77 w 369"/>
                <a:gd name="T41" fmla="*/ 139 h 575"/>
                <a:gd name="T42" fmla="*/ 104 w 369"/>
                <a:gd name="T43" fmla="*/ 149 h 575"/>
                <a:gd name="T44" fmla="*/ 131 w 369"/>
                <a:gd name="T45" fmla="*/ 162 h 575"/>
                <a:gd name="T46" fmla="*/ 147 w 369"/>
                <a:gd name="T47" fmla="*/ 178 h 575"/>
                <a:gd name="T48" fmla="*/ 161 w 369"/>
                <a:gd name="T49" fmla="*/ 184 h 575"/>
                <a:gd name="T50" fmla="*/ 182 w 369"/>
                <a:gd name="T51" fmla="*/ 201 h 575"/>
                <a:gd name="T52" fmla="*/ 185 w 369"/>
                <a:gd name="T53" fmla="*/ 213 h 575"/>
                <a:gd name="T54" fmla="*/ 185 w 369"/>
                <a:gd name="T55" fmla="*/ 225 h 575"/>
                <a:gd name="T56" fmla="*/ 170 w 369"/>
                <a:gd name="T57" fmla="*/ 241 h 575"/>
                <a:gd name="T58" fmla="*/ 164 w 369"/>
                <a:gd name="T59" fmla="*/ 264 h 575"/>
                <a:gd name="T60" fmla="*/ 152 w 369"/>
                <a:gd name="T61" fmla="*/ 275 h 575"/>
                <a:gd name="T62" fmla="*/ 140 w 369"/>
                <a:gd name="T63" fmla="*/ 282 h 575"/>
                <a:gd name="T64" fmla="*/ 128 w 369"/>
                <a:gd name="T65" fmla="*/ 286 h 575"/>
                <a:gd name="T66" fmla="*/ 116 w 369"/>
                <a:gd name="T67" fmla="*/ 288 h 5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575">
                  <a:moveTo>
                    <a:pt x="227" y="572"/>
                  </a:moveTo>
                  <a:lnTo>
                    <a:pt x="175" y="554"/>
                  </a:lnTo>
                  <a:lnTo>
                    <a:pt x="138" y="524"/>
                  </a:lnTo>
                  <a:lnTo>
                    <a:pt x="104" y="481"/>
                  </a:lnTo>
                  <a:lnTo>
                    <a:pt x="95" y="468"/>
                  </a:lnTo>
                  <a:lnTo>
                    <a:pt x="87" y="457"/>
                  </a:lnTo>
                  <a:lnTo>
                    <a:pt x="82" y="446"/>
                  </a:lnTo>
                  <a:lnTo>
                    <a:pt x="76" y="437"/>
                  </a:lnTo>
                  <a:lnTo>
                    <a:pt x="73" y="428"/>
                  </a:lnTo>
                  <a:lnTo>
                    <a:pt x="67" y="417"/>
                  </a:lnTo>
                  <a:lnTo>
                    <a:pt x="64" y="406"/>
                  </a:lnTo>
                  <a:lnTo>
                    <a:pt x="60" y="397"/>
                  </a:lnTo>
                  <a:lnTo>
                    <a:pt x="58" y="388"/>
                  </a:lnTo>
                  <a:lnTo>
                    <a:pt x="53" y="364"/>
                  </a:lnTo>
                  <a:lnTo>
                    <a:pt x="49" y="342"/>
                  </a:lnTo>
                  <a:lnTo>
                    <a:pt x="45" y="321"/>
                  </a:lnTo>
                  <a:lnTo>
                    <a:pt x="44" y="299"/>
                  </a:lnTo>
                  <a:lnTo>
                    <a:pt x="38" y="277"/>
                  </a:lnTo>
                  <a:lnTo>
                    <a:pt x="36" y="255"/>
                  </a:lnTo>
                  <a:lnTo>
                    <a:pt x="34" y="233"/>
                  </a:lnTo>
                  <a:lnTo>
                    <a:pt x="34" y="213"/>
                  </a:lnTo>
                  <a:lnTo>
                    <a:pt x="34" y="190"/>
                  </a:lnTo>
                  <a:lnTo>
                    <a:pt x="38" y="113"/>
                  </a:lnTo>
                  <a:lnTo>
                    <a:pt x="20" y="100"/>
                  </a:lnTo>
                  <a:lnTo>
                    <a:pt x="13" y="88"/>
                  </a:lnTo>
                  <a:lnTo>
                    <a:pt x="9" y="75"/>
                  </a:lnTo>
                  <a:lnTo>
                    <a:pt x="3" y="64"/>
                  </a:lnTo>
                  <a:lnTo>
                    <a:pt x="3" y="53"/>
                  </a:lnTo>
                  <a:lnTo>
                    <a:pt x="0" y="42"/>
                  </a:lnTo>
                  <a:lnTo>
                    <a:pt x="0" y="31"/>
                  </a:lnTo>
                  <a:lnTo>
                    <a:pt x="0" y="20"/>
                  </a:lnTo>
                  <a:lnTo>
                    <a:pt x="0" y="11"/>
                  </a:lnTo>
                  <a:lnTo>
                    <a:pt x="16" y="0"/>
                  </a:lnTo>
                  <a:lnTo>
                    <a:pt x="33" y="71"/>
                  </a:lnTo>
                  <a:lnTo>
                    <a:pt x="82" y="124"/>
                  </a:lnTo>
                  <a:lnTo>
                    <a:pt x="85" y="129"/>
                  </a:lnTo>
                  <a:lnTo>
                    <a:pt x="56" y="129"/>
                  </a:lnTo>
                  <a:lnTo>
                    <a:pt x="62" y="160"/>
                  </a:lnTo>
                  <a:lnTo>
                    <a:pt x="82" y="217"/>
                  </a:lnTo>
                  <a:lnTo>
                    <a:pt x="102" y="244"/>
                  </a:lnTo>
                  <a:lnTo>
                    <a:pt x="127" y="264"/>
                  </a:lnTo>
                  <a:lnTo>
                    <a:pt x="153" y="277"/>
                  </a:lnTo>
                  <a:lnTo>
                    <a:pt x="180" y="290"/>
                  </a:lnTo>
                  <a:lnTo>
                    <a:pt x="207" y="297"/>
                  </a:lnTo>
                  <a:lnTo>
                    <a:pt x="235" y="310"/>
                  </a:lnTo>
                  <a:lnTo>
                    <a:pt x="262" y="324"/>
                  </a:lnTo>
                  <a:lnTo>
                    <a:pt x="289" y="346"/>
                  </a:lnTo>
                  <a:lnTo>
                    <a:pt x="293" y="355"/>
                  </a:lnTo>
                  <a:lnTo>
                    <a:pt x="302" y="364"/>
                  </a:lnTo>
                  <a:lnTo>
                    <a:pt x="322" y="368"/>
                  </a:lnTo>
                  <a:lnTo>
                    <a:pt x="360" y="393"/>
                  </a:lnTo>
                  <a:lnTo>
                    <a:pt x="364" y="402"/>
                  </a:lnTo>
                  <a:lnTo>
                    <a:pt x="366" y="413"/>
                  </a:lnTo>
                  <a:lnTo>
                    <a:pt x="369" y="426"/>
                  </a:lnTo>
                  <a:lnTo>
                    <a:pt x="369" y="437"/>
                  </a:lnTo>
                  <a:lnTo>
                    <a:pt x="369" y="450"/>
                  </a:lnTo>
                  <a:lnTo>
                    <a:pt x="355" y="472"/>
                  </a:lnTo>
                  <a:lnTo>
                    <a:pt x="340" y="481"/>
                  </a:lnTo>
                  <a:lnTo>
                    <a:pt x="326" y="483"/>
                  </a:lnTo>
                  <a:lnTo>
                    <a:pt x="328" y="528"/>
                  </a:lnTo>
                  <a:lnTo>
                    <a:pt x="315" y="539"/>
                  </a:lnTo>
                  <a:lnTo>
                    <a:pt x="304" y="550"/>
                  </a:lnTo>
                  <a:lnTo>
                    <a:pt x="291" y="557"/>
                  </a:lnTo>
                  <a:lnTo>
                    <a:pt x="280" y="564"/>
                  </a:lnTo>
                  <a:lnTo>
                    <a:pt x="267" y="568"/>
                  </a:lnTo>
                  <a:lnTo>
                    <a:pt x="255" y="572"/>
                  </a:lnTo>
                  <a:lnTo>
                    <a:pt x="242" y="574"/>
                  </a:lnTo>
                  <a:lnTo>
                    <a:pt x="231" y="575"/>
                  </a:lnTo>
                  <a:lnTo>
                    <a:pt x="227" y="5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2" name="Freeform 86">
              <a:extLst>
                <a:ext uri="{FF2B5EF4-FFF2-40B4-BE49-F238E27FC236}">
                  <a16:creationId xmlns:a16="http://schemas.microsoft.com/office/drawing/2014/main" id="{4A362EFE-31BC-43E0-BF7E-608BF5B7B2E0}"/>
                </a:ext>
              </a:extLst>
            </p:cNvPr>
            <p:cNvSpPr>
              <a:spLocks/>
            </p:cNvSpPr>
            <p:nvPr/>
          </p:nvSpPr>
          <p:spPr bwMode="auto">
            <a:xfrm>
              <a:off x="2064" y="1627"/>
              <a:ext cx="153" cy="177"/>
            </a:xfrm>
            <a:custGeom>
              <a:avLst/>
              <a:gdLst>
                <a:gd name="T0" fmla="*/ 97 w 306"/>
                <a:gd name="T1" fmla="*/ 177 h 354"/>
                <a:gd name="T2" fmla="*/ 88 w 306"/>
                <a:gd name="T3" fmla="*/ 176 h 354"/>
                <a:gd name="T4" fmla="*/ 79 w 306"/>
                <a:gd name="T5" fmla="*/ 174 h 354"/>
                <a:gd name="T6" fmla="*/ 71 w 306"/>
                <a:gd name="T7" fmla="*/ 171 h 354"/>
                <a:gd name="T8" fmla="*/ 63 w 306"/>
                <a:gd name="T9" fmla="*/ 166 h 354"/>
                <a:gd name="T10" fmla="*/ 55 w 306"/>
                <a:gd name="T11" fmla="*/ 160 h 354"/>
                <a:gd name="T12" fmla="*/ 47 w 306"/>
                <a:gd name="T13" fmla="*/ 152 h 354"/>
                <a:gd name="T14" fmla="*/ 39 w 306"/>
                <a:gd name="T15" fmla="*/ 144 h 354"/>
                <a:gd name="T16" fmla="*/ 33 w 306"/>
                <a:gd name="T17" fmla="*/ 136 h 354"/>
                <a:gd name="T18" fmla="*/ 20 w 306"/>
                <a:gd name="T19" fmla="*/ 106 h 354"/>
                <a:gd name="T20" fmla="*/ 15 w 306"/>
                <a:gd name="T21" fmla="*/ 92 h 354"/>
                <a:gd name="T22" fmla="*/ 11 w 306"/>
                <a:gd name="T23" fmla="*/ 79 h 354"/>
                <a:gd name="T24" fmla="*/ 8 w 306"/>
                <a:gd name="T25" fmla="*/ 66 h 354"/>
                <a:gd name="T26" fmla="*/ 6 w 306"/>
                <a:gd name="T27" fmla="*/ 53 h 354"/>
                <a:gd name="T28" fmla="*/ 3 w 306"/>
                <a:gd name="T29" fmla="*/ 40 h 354"/>
                <a:gd name="T30" fmla="*/ 1 w 306"/>
                <a:gd name="T31" fmla="*/ 27 h 354"/>
                <a:gd name="T32" fmla="*/ 0 w 306"/>
                <a:gd name="T33" fmla="*/ 13 h 354"/>
                <a:gd name="T34" fmla="*/ 0 w 306"/>
                <a:gd name="T35" fmla="*/ 0 h 354"/>
                <a:gd name="T36" fmla="*/ 17 w 306"/>
                <a:gd name="T37" fmla="*/ 23 h 354"/>
                <a:gd name="T38" fmla="*/ 27 w 306"/>
                <a:gd name="T39" fmla="*/ 35 h 354"/>
                <a:gd name="T40" fmla="*/ 39 w 306"/>
                <a:gd name="T41" fmla="*/ 44 h 354"/>
                <a:gd name="T42" fmla="*/ 51 w 306"/>
                <a:gd name="T43" fmla="*/ 50 h 354"/>
                <a:gd name="T44" fmla="*/ 65 w 306"/>
                <a:gd name="T45" fmla="*/ 55 h 354"/>
                <a:gd name="T46" fmla="*/ 78 w 306"/>
                <a:gd name="T47" fmla="*/ 59 h 354"/>
                <a:gd name="T48" fmla="*/ 91 w 306"/>
                <a:gd name="T49" fmla="*/ 65 h 354"/>
                <a:gd name="T50" fmla="*/ 104 w 306"/>
                <a:gd name="T51" fmla="*/ 72 h 354"/>
                <a:gd name="T52" fmla="*/ 118 w 306"/>
                <a:gd name="T53" fmla="*/ 84 h 354"/>
                <a:gd name="T54" fmla="*/ 124 w 306"/>
                <a:gd name="T55" fmla="*/ 106 h 354"/>
                <a:gd name="T56" fmla="*/ 130 w 306"/>
                <a:gd name="T57" fmla="*/ 108 h 354"/>
                <a:gd name="T58" fmla="*/ 130 w 306"/>
                <a:gd name="T59" fmla="*/ 92 h 354"/>
                <a:gd name="T60" fmla="*/ 149 w 306"/>
                <a:gd name="T61" fmla="*/ 101 h 354"/>
                <a:gd name="T62" fmla="*/ 153 w 306"/>
                <a:gd name="T63" fmla="*/ 115 h 354"/>
                <a:gd name="T64" fmla="*/ 150 w 306"/>
                <a:gd name="T65" fmla="*/ 130 h 354"/>
                <a:gd name="T66" fmla="*/ 144 w 306"/>
                <a:gd name="T67" fmla="*/ 132 h 354"/>
                <a:gd name="T68" fmla="*/ 139 w 306"/>
                <a:gd name="T69" fmla="*/ 134 h 354"/>
                <a:gd name="T70" fmla="*/ 132 w 306"/>
                <a:gd name="T71" fmla="*/ 137 h 354"/>
                <a:gd name="T72" fmla="*/ 122 w 306"/>
                <a:gd name="T73" fmla="*/ 137 h 354"/>
                <a:gd name="T74" fmla="*/ 131 w 306"/>
                <a:gd name="T75" fmla="*/ 143 h 354"/>
                <a:gd name="T76" fmla="*/ 130 w 306"/>
                <a:gd name="T77" fmla="*/ 150 h 354"/>
                <a:gd name="T78" fmla="*/ 130 w 306"/>
                <a:gd name="T79" fmla="*/ 156 h 354"/>
                <a:gd name="T80" fmla="*/ 128 w 306"/>
                <a:gd name="T81" fmla="*/ 162 h 354"/>
                <a:gd name="T82" fmla="*/ 124 w 306"/>
                <a:gd name="T83" fmla="*/ 170 h 354"/>
                <a:gd name="T84" fmla="*/ 112 w 306"/>
                <a:gd name="T85" fmla="*/ 177 h 354"/>
                <a:gd name="T86" fmla="*/ 97 w 306"/>
                <a:gd name="T87" fmla="*/ 177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6" h="354">
                  <a:moveTo>
                    <a:pt x="193" y="354"/>
                  </a:moveTo>
                  <a:lnTo>
                    <a:pt x="175" y="352"/>
                  </a:lnTo>
                  <a:lnTo>
                    <a:pt x="158" y="348"/>
                  </a:lnTo>
                  <a:lnTo>
                    <a:pt x="142" y="341"/>
                  </a:lnTo>
                  <a:lnTo>
                    <a:pt x="126" y="332"/>
                  </a:lnTo>
                  <a:lnTo>
                    <a:pt x="109" y="319"/>
                  </a:lnTo>
                  <a:lnTo>
                    <a:pt x="93" y="304"/>
                  </a:lnTo>
                  <a:lnTo>
                    <a:pt x="78" y="288"/>
                  </a:lnTo>
                  <a:lnTo>
                    <a:pt x="66" y="272"/>
                  </a:lnTo>
                  <a:lnTo>
                    <a:pt x="40" y="212"/>
                  </a:lnTo>
                  <a:lnTo>
                    <a:pt x="29" y="184"/>
                  </a:lnTo>
                  <a:lnTo>
                    <a:pt x="22" y="157"/>
                  </a:lnTo>
                  <a:lnTo>
                    <a:pt x="15" y="131"/>
                  </a:lnTo>
                  <a:lnTo>
                    <a:pt x="11" y="106"/>
                  </a:lnTo>
                  <a:lnTo>
                    <a:pt x="5" y="79"/>
                  </a:lnTo>
                  <a:lnTo>
                    <a:pt x="2" y="53"/>
                  </a:lnTo>
                  <a:lnTo>
                    <a:pt x="0" y="26"/>
                  </a:lnTo>
                  <a:lnTo>
                    <a:pt x="0" y="0"/>
                  </a:lnTo>
                  <a:lnTo>
                    <a:pt x="33" y="46"/>
                  </a:lnTo>
                  <a:lnTo>
                    <a:pt x="53" y="70"/>
                  </a:lnTo>
                  <a:lnTo>
                    <a:pt x="78" y="88"/>
                  </a:lnTo>
                  <a:lnTo>
                    <a:pt x="102" y="99"/>
                  </a:lnTo>
                  <a:lnTo>
                    <a:pt x="129" y="110"/>
                  </a:lnTo>
                  <a:lnTo>
                    <a:pt x="155" y="117"/>
                  </a:lnTo>
                  <a:lnTo>
                    <a:pt x="182" y="130"/>
                  </a:lnTo>
                  <a:lnTo>
                    <a:pt x="208" y="144"/>
                  </a:lnTo>
                  <a:lnTo>
                    <a:pt x="235" y="168"/>
                  </a:lnTo>
                  <a:lnTo>
                    <a:pt x="248" y="212"/>
                  </a:lnTo>
                  <a:lnTo>
                    <a:pt x="259" y="215"/>
                  </a:lnTo>
                  <a:lnTo>
                    <a:pt x="259" y="184"/>
                  </a:lnTo>
                  <a:lnTo>
                    <a:pt x="297" y="201"/>
                  </a:lnTo>
                  <a:lnTo>
                    <a:pt x="306" y="230"/>
                  </a:lnTo>
                  <a:lnTo>
                    <a:pt x="300" y="259"/>
                  </a:lnTo>
                  <a:lnTo>
                    <a:pt x="288" y="263"/>
                  </a:lnTo>
                  <a:lnTo>
                    <a:pt x="277" y="268"/>
                  </a:lnTo>
                  <a:lnTo>
                    <a:pt x="264" y="273"/>
                  </a:lnTo>
                  <a:lnTo>
                    <a:pt x="244" y="273"/>
                  </a:lnTo>
                  <a:lnTo>
                    <a:pt x="262" y="286"/>
                  </a:lnTo>
                  <a:lnTo>
                    <a:pt x="260" y="299"/>
                  </a:lnTo>
                  <a:lnTo>
                    <a:pt x="260" y="312"/>
                  </a:lnTo>
                  <a:lnTo>
                    <a:pt x="255" y="324"/>
                  </a:lnTo>
                  <a:lnTo>
                    <a:pt x="248" y="339"/>
                  </a:lnTo>
                  <a:lnTo>
                    <a:pt x="224" y="354"/>
                  </a:lnTo>
                  <a:lnTo>
                    <a:pt x="193" y="354"/>
                  </a:lnTo>
                  <a:close/>
                </a:path>
              </a:pathLst>
            </a:custGeom>
            <a:solidFill>
              <a:srgbClr val="FF9999"/>
            </a:solidFill>
            <a:ln w="9525">
              <a:solidFill>
                <a:schemeClr val="tx1"/>
              </a:solidFill>
              <a:round/>
              <a:headEnd/>
              <a:tailEnd/>
            </a:ln>
          </p:spPr>
          <p:txBody>
            <a:bodyPr/>
            <a:lstStyle/>
            <a:p>
              <a:endParaRPr lang="en-US"/>
            </a:p>
          </p:txBody>
        </p:sp>
        <p:sp>
          <p:nvSpPr>
            <p:cNvPr id="40023" name="Freeform 87">
              <a:extLst>
                <a:ext uri="{FF2B5EF4-FFF2-40B4-BE49-F238E27FC236}">
                  <a16:creationId xmlns:a16="http://schemas.microsoft.com/office/drawing/2014/main" id="{076884EC-A274-403D-AC2D-A86FF4D71136}"/>
                </a:ext>
              </a:extLst>
            </p:cNvPr>
            <p:cNvSpPr>
              <a:spLocks/>
            </p:cNvSpPr>
            <p:nvPr/>
          </p:nvSpPr>
          <p:spPr bwMode="auto">
            <a:xfrm>
              <a:off x="3383" y="1599"/>
              <a:ext cx="160" cy="126"/>
            </a:xfrm>
            <a:custGeom>
              <a:avLst/>
              <a:gdLst>
                <a:gd name="T0" fmla="*/ 30 w 321"/>
                <a:gd name="T1" fmla="*/ 126 h 253"/>
                <a:gd name="T2" fmla="*/ 18 w 321"/>
                <a:gd name="T3" fmla="*/ 124 h 253"/>
                <a:gd name="T4" fmla="*/ 9 w 321"/>
                <a:gd name="T5" fmla="*/ 119 h 253"/>
                <a:gd name="T6" fmla="*/ 5 w 321"/>
                <a:gd name="T7" fmla="*/ 110 h 253"/>
                <a:gd name="T8" fmla="*/ 0 w 321"/>
                <a:gd name="T9" fmla="*/ 93 h 253"/>
                <a:gd name="T10" fmla="*/ 11 w 321"/>
                <a:gd name="T11" fmla="*/ 93 h 253"/>
                <a:gd name="T12" fmla="*/ 21 w 321"/>
                <a:gd name="T13" fmla="*/ 93 h 253"/>
                <a:gd name="T14" fmla="*/ 31 w 321"/>
                <a:gd name="T15" fmla="*/ 92 h 253"/>
                <a:gd name="T16" fmla="*/ 41 w 321"/>
                <a:gd name="T17" fmla="*/ 90 h 253"/>
                <a:gd name="T18" fmla="*/ 51 w 321"/>
                <a:gd name="T19" fmla="*/ 88 h 253"/>
                <a:gd name="T20" fmla="*/ 60 w 321"/>
                <a:gd name="T21" fmla="*/ 84 h 253"/>
                <a:gd name="T22" fmla="*/ 70 w 321"/>
                <a:gd name="T23" fmla="*/ 80 h 253"/>
                <a:gd name="T24" fmla="*/ 79 w 321"/>
                <a:gd name="T25" fmla="*/ 74 h 253"/>
                <a:gd name="T26" fmla="*/ 89 w 321"/>
                <a:gd name="T27" fmla="*/ 68 h 253"/>
                <a:gd name="T28" fmla="*/ 128 w 321"/>
                <a:gd name="T29" fmla="*/ 34 h 253"/>
                <a:gd name="T30" fmla="*/ 131 w 321"/>
                <a:gd name="T31" fmla="*/ 32 h 253"/>
                <a:gd name="T32" fmla="*/ 144 w 321"/>
                <a:gd name="T33" fmla="*/ 16 h 253"/>
                <a:gd name="T34" fmla="*/ 157 w 321"/>
                <a:gd name="T35" fmla="*/ 0 h 253"/>
                <a:gd name="T36" fmla="*/ 159 w 321"/>
                <a:gd name="T37" fmla="*/ 11 h 253"/>
                <a:gd name="T38" fmla="*/ 160 w 321"/>
                <a:gd name="T39" fmla="*/ 23 h 253"/>
                <a:gd name="T40" fmla="*/ 159 w 321"/>
                <a:gd name="T41" fmla="*/ 36 h 253"/>
                <a:gd name="T42" fmla="*/ 158 w 321"/>
                <a:gd name="T43" fmla="*/ 49 h 253"/>
                <a:gd name="T44" fmla="*/ 154 w 321"/>
                <a:gd name="T45" fmla="*/ 61 h 253"/>
                <a:gd name="T46" fmla="*/ 147 w 321"/>
                <a:gd name="T47" fmla="*/ 73 h 253"/>
                <a:gd name="T48" fmla="*/ 138 w 321"/>
                <a:gd name="T49" fmla="*/ 83 h 253"/>
                <a:gd name="T50" fmla="*/ 127 w 321"/>
                <a:gd name="T51" fmla="*/ 93 h 253"/>
                <a:gd name="T52" fmla="*/ 75 w 321"/>
                <a:gd name="T53" fmla="*/ 122 h 253"/>
                <a:gd name="T54" fmla="*/ 30 w 321"/>
                <a:gd name="T55" fmla="*/ 126 h 2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1" h="253">
                  <a:moveTo>
                    <a:pt x="61" y="253"/>
                  </a:moveTo>
                  <a:lnTo>
                    <a:pt x="37" y="249"/>
                  </a:lnTo>
                  <a:lnTo>
                    <a:pt x="19" y="238"/>
                  </a:lnTo>
                  <a:lnTo>
                    <a:pt x="10" y="220"/>
                  </a:lnTo>
                  <a:lnTo>
                    <a:pt x="0" y="187"/>
                  </a:lnTo>
                  <a:lnTo>
                    <a:pt x="22" y="187"/>
                  </a:lnTo>
                  <a:lnTo>
                    <a:pt x="42" y="186"/>
                  </a:lnTo>
                  <a:lnTo>
                    <a:pt x="62" y="184"/>
                  </a:lnTo>
                  <a:lnTo>
                    <a:pt x="82" y="180"/>
                  </a:lnTo>
                  <a:lnTo>
                    <a:pt x="102" y="177"/>
                  </a:lnTo>
                  <a:lnTo>
                    <a:pt x="121" y="169"/>
                  </a:lnTo>
                  <a:lnTo>
                    <a:pt x="141" y="160"/>
                  </a:lnTo>
                  <a:lnTo>
                    <a:pt x="159" y="149"/>
                  </a:lnTo>
                  <a:lnTo>
                    <a:pt x="179" y="137"/>
                  </a:lnTo>
                  <a:lnTo>
                    <a:pt x="257" y="69"/>
                  </a:lnTo>
                  <a:lnTo>
                    <a:pt x="263" y="64"/>
                  </a:lnTo>
                  <a:lnTo>
                    <a:pt x="288" y="33"/>
                  </a:lnTo>
                  <a:lnTo>
                    <a:pt x="315" y="0"/>
                  </a:lnTo>
                  <a:lnTo>
                    <a:pt x="319" y="22"/>
                  </a:lnTo>
                  <a:lnTo>
                    <a:pt x="321" y="47"/>
                  </a:lnTo>
                  <a:lnTo>
                    <a:pt x="319" y="73"/>
                  </a:lnTo>
                  <a:lnTo>
                    <a:pt x="317" y="98"/>
                  </a:lnTo>
                  <a:lnTo>
                    <a:pt x="308" y="122"/>
                  </a:lnTo>
                  <a:lnTo>
                    <a:pt x="295" y="146"/>
                  </a:lnTo>
                  <a:lnTo>
                    <a:pt x="277" y="167"/>
                  </a:lnTo>
                  <a:lnTo>
                    <a:pt x="254" y="187"/>
                  </a:lnTo>
                  <a:lnTo>
                    <a:pt x="150" y="244"/>
                  </a:lnTo>
                  <a:lnTo>
                    <a:pt x="61"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4" name="Freeform 88">
              <a:extLst>
                <a:ext uri="{FF2B5EF4-FFF2-40B4-BE49-F238E27FC236}">
                  <a16:creationId xmlns:a16="http://schemas.microsoft.com/office/drawing/2014/main" id="{4D33CFAE-1EF2-4322-AC5B-25059CFF9A5B}"/>
                </a:ext>
              </a:extLst>
            </p:cNvPr>
            <p:cNvSpPr>
              <a:spLocks/>
            </p:cNvSpPr>
            <p:nvPr/>
          </p:nvSpPr>
          <p:spPr bwMode="auto">
            <a:xfrm>
              <a:off x="3533" y="1099"/>
              <a:ext cx="245" cy="592"/>
            </a:xfrm>
            <a:custGeom>
              <a:avLst/>
              <a:gdLst>
                <a:gd name="T0" fmla="*/ 132 w 490"/>
                <a:gd name="T1" fmla="*/ 547 h 1185"/>
                <a:gd name="T2" fmla="*/ 120 w 490"/>
                <a:gd name="T3" fmla="*/ 548 h 1185"/>
                <a:gd name="T4" fmla="*/ 94 w 490"/>
                <a:gd name="T5" fmla="*/ 561 h 1185"/>
                <a:gd name="T6" fmla="*/ 106 w 490"/>
                <a:gd name="T7" fmla="*/ 532 h 1185"/>
                <a:gd name="T8" fmla="*/ 122 w 490"/>
                <a:gd name="T9" fmla="*/ 490 h 1185"/>
                <a:gd name="T10" fmla="*/ 138 w 490"/>
                <a:gd name="T11" fmla="*/ 477 h 1185"/>
                <a:gd name="T12" fmla="*/ 162 w 490"/>
                <a:gd name="T13" fmla="*/ 453 h 1185"/>
                <a:gd name="T14" fmla="*/ 178 w 490"/>
                <a:gd name="T15" fmla="*/ 427 h 1185"/>
                <a:gd name="T16" fmla="*/ 186 w 490"/>
                <a:gd name="T17" fmla="*/ 401 h 1185"/>
                <a:gd name="T18" fmla="*/ 190 w 490"/>
                <a:gd name="T19" fmla="*/ 377 h 1185"/>
                <a:gd name="T20" fmla="*/ 168 w 490"/>
                <a:gd name="T21" fmla="*/ 297 h 1185"/>
                <a:gd name="T22" fmla="*/ 158 w 490"/>
                <a:gd name="T23" fmla="*/ 274 h 1185"/>
                <a:gd name="T24" fmla="*/ 149 w 490"/>
                <a:gd name="T25" fmla="*/ 261 h 1185"/>
                <a:gd name="T26" fmla="*/ 141 w 490"/>
                <a:gd name="T27" fmla="*/ 251 h 1185"/>
                <a:gd name="T28" fmla="*/ 131 w 490"/>
                <a:gd name="T29" fmla="*/ 243 h 1185"/>
                <a:gd name="T30" fmla="*/ 120 w 490"/>
                <a:gd name="T31" fmla="*/ 236 h 1185"/>
                <a:gd name="T32" fmla="*/ 108 w 490"/>
                <a:gd name="T33" fmla="*/ 233 h 1185"/>
                <a:gd name="T34" fmla="*/ 92 w 490"/>
                <a:gd name="T35" fmla="*/ 233 h 1185"/>
                <a:gd name="T36" fmla="*/ 77 w 490"/>
                <a:gd name="T37" fmla="*/ 237 h 1185"/>
                <a:gd name="T38" fmla="*/ 61 w 490"/>
                <a:gd name="T39" fmla="*/ 247 h 1185"/>
                <a:gd name="T40" fmla="*/ 45 w 490"/>
                <a:gd name="T41" fmla="*/ 262 h 1185"/>
                <a:gd name="T42" fmla="*/ 42 w 490"/>
                <a:gd name="T43" fmla="*/ 247 h 1185"/>
                <a:gd name="T44" fmla="*/ 34 w 490"/>
                <a:gd name="T45" fmla="*/ 289 h 1185"/>
                <a:gd name="T46" fmla="*/ 19 w 490"/>
                <a:gd name="T47" fmla="*/ 262 h 1185"/>
                <a:gd name="T48" fmla="*/ 9 w 490"/>
                <a:gd name="T49" fmla="*/ 226 h 1185"/>
                <a:gd name="T50" fmla="*/ 2 w 490"/>
                <a:gd name="T51" fmla="*/ 191 h 1185"/>
                <a:gd name="T52" fmla="*/ 3 w 490"/>
                <a:gd name="T53" fmla="*/ 155 h 1185"/>
                <a:gd name="T54" fmla="*/ 18 w 490"/>
                <a:gd name="T55" fmla="*/ 120 h 1185"/>
                <a:gd name="T56" fmla="*/ 42 w 490"/>
                <a:gd name="T57" fmla="*/ 99 h 1185"/>
                <a:gd name="T58" fmla="*/ 122 w 490"/>
                <a:gd name="T59" fmla="*/ 85 h 1185"/>
                <a:gd name="T60" fmla="*/ 139 w 490"/>
                <a:gd name="T61" fmla="*/ 69 h 1185"/>
                <a:gd name="T62" fmla="*/ 146 w 490"/>
                <a:gd name="T63" fmla="*/ 52 h 1185"/>
                <a:gd name="T64" fmla="*/ 132 w 490"/>
                <a:gd name="T65" fmla="*/ 49 h 1185"/>
                <a:gd name="T66" fmla="*/ 125 w 490"/>
                <a:gd name="T67" fmla="*/ 26 h 1185"/>
                <a:gd name="T68" fmla="*/ 126 w 490"/>
                <a:gd name="T69" fmla="*/ 5 h 1185"/>
                <a:gd name="T70" fmla="*/ 156 w 490"/>
                <a:gd name="T71" fmla="*/ 0 h 1185"/>
                <a:gd name="T72" fmla="*/ 175 w 490"/>
                <a:gd name="T73" fmla="*/ 14 h 1185"/>
                <a:gd name="T74" fmla="*/ 181 w 490"/>
                <a:gd name="T75" fmla="*/ 29 h 1185"/>
                <a:gd name="T76" fmla="*/ 186 w 490"/>
                <a:gd name="T77" fmla="*/ 53 h 1185"/>
                <a:gd name="T78" fmla="*/ 188 w 490"/>
                <a:gd name="T79" fmla="*/ 79 h 1185"/>
                <a:gd name="T80" fmla="*/ 187 w 490"/>
                <a:gd name="T81" fmla="*/ 104 h 1185"/>
                <a:gd name="T82" fmla="*/ 187 w 490"/>
                <a:gd name="T83" fmla="*/ 130 h 1185"/>
                <a:gd name="T84" fmla="*/ 229 w 490"/>
                <a:gd name="T85" fmla="*/ 262 h 1185"/>
                <a:gd name="T86" fmla="*/ 235 w 490"/>
                <a:gd name="T87" fmla="*/ 288 h 1185"/>
                <a:gd name="T88" fmla="*/ 243 w 490"/>
                <a:gd name="T89" fmla="*/ 330 h 1185"/>
                <a:gd name="T90" fmla="*/ 244 w 490"/>
                <a:gd name="T91" fmla="*/ 371 h 1185"/>
                <a:gd name="T92" fmla="*/ 240 w 490"/>
                <a:gd name="T93" fmla="*/ 412 h 1185"/>
                <a:gd name="T94" fmla="*/ 215 w 490"/>
                <a:gd name="T95" fmla="*/ 513 h 1185"/>
                <a:gd name="T96" fmla="*/ 170 w 490"/>
                <a:gd name="T97" fmla="*/ 591 h 1185"/>
                <a:gd name="T98" fmla="*/ 168 w 490"/>
                <a:gd name="T99" fmla="*/ 561 h 1185"/>
                <a:gd name="T100" fmla="*/ 142 w 490"/>
                <a:gd name="T101" fmla="*/ 584 h 1185"/>
                <a:gd name="T102" fmla="*/ 125 w 490"/>
                <a:gd name="T103" fmla="*/ 592 h 11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0" h="1185">
                  <a:moveTo>
                    <a:pt x="244" y="1183"/>
                  </a:moveTo>
                  <a:lnTo>
                    <a:pt x="264" y="1094"/>
                  </a:lnTo>
                  <a:lnTo>
                    <a:pt x="258" y="1088"/>
                  </a:lnTo>
                  <a:lnTo>
                    <a:pt x="240" y="1097"/>
                  </a:lnTo>
                  <a:lnTo>
                    <a:pt x="222" y="1108"/>
                  </a:lnTo>
                  <a:lnTo>
                    <a:pt x="187" y="1123"/>
                  </a:lnTo>
                  <a:lnTo>
                    <a:pt x="211" y="1081"/>
                  </a:lnTo>
                  <a:lnTo>
                    <a:pt x="211" y="1065"/>
                  </a:lnTo>
                  <a:lnTo>
                    <a:pt x="189" y="1061"/>
                  </a:lnTo>
                  <a:lnTo>
                    <a:pt x="244" y="981"/>
                  </a:lnTo>
                  <a:lnTo>
                    <a:pt x="246" y="963"/>
                  </a:lnTo>
                  <a:lnTo>
                    <a:pt x="275" y="954"/>
                  </a:lnTo>
                  <a:lnTo>
                    <a:pt x="302" y="930"/>
                  </a:lnTo>
                  <a:lnTo>
                    <a:pt x="324" y="906"/>
                  </a:lnTo>
                  <a:lnTo>
                    <a:pt x="340" y="881"/>
                  </a:lnTo>
                  <a:lnTo>
                    <a:pt x="355" y="855"/>
                  </a:lnTo>
                  <a:lnTo>
                    <a:pt x="364" y="828"/>
                  </a:lnTo>
                  <a:lnTo>
                    <a:pt x="371" y="803"/>
                  </a:lnTo>
                  <a:lnTo>
                    <a:pt x="375" y="775"/>
                  </a:lnTo>
                  <a:lnTo>
                    <a:pt x="379" y="754"/>
                  </a:lnTo>
                  <a:lnTo>
                    <a:pt x="368" y="675"/>
                  </a:lnTo>
                  <a:lnTo>
                    <a:pt x="335" y="595"/>
                  </a:lnTo>
                  <a:lnTo>
                    <a:pt x="331" y="581"/>
                  </a:lnTo>
                  <a:lnTo>
                    <a:pt x="315" y="548"/>
                  </a:lnTo>
                  <a:lnTo>
                    <a:pt x="306" y="533"/>
                  </a:lnTo>
                  <a:lnTo>
                    <a:pt x="298" y="522"/>
                  </a:lnTo>
                  <a:lnTo>
                    <a:pt x="291" y="511"/>
                  </a:lnTo>
                  <a:lnTo>
                    <a:pt x="282" y="502"/>
                  </a:lnTo>
                  <a:lnTo>
                    <a:pt x="273" y="495"/>
                  </a:lnTo>
                  <a:lnTo>
                    <a:pt x="262" y="486"/>
                  </a:lnTo>
                  <a:lnTo>
                    <a:pt x="251" y="481"/>
                  </a:lnTo>
                  <a:lnTo>
                    <a:pt x="240" y="473"/>
                  </a:lnTo>
                  <a:lnTo>
                    <a:pt x="231" y="471"/>
                  </a:lnTo>
                  <a:lnTo>
                    <a:pt x="215" y="466"/>
                  </a:lnTo>
                  <a:lnTo>
                    <a:pt x="198" y="466"/>
                  </a:lnTo>
                  <a:lnTo>
                    <a:pt x="184" y="466"/>
                  </a:lnTo>
                  <a:lnTo>
                    <a:pt x="169" y="471"/>
                  </a:lnTo>
                  <a:lnTo>
                    <a:pt x="153" y="475"/>
                  </a:lnTo>
                  <a:lnTo>
                    <a:pt x="138" y="484"/>
                  </a:lnTo>
                  <a:lnTo>
                    <a:pt x="122" y="495"/>
                  </a:lnTo>
                  <a:lnTo>
                    <a:pt x="107" y="513"/>
                  </a:lnTo>
                  <a:lnTo>
                    <a:pt x="89" y="524"/>
                  </a:lnTo>
                  <a:lnTo>
                    <a:pt x="95" y="499"/>
                  </a:lnTo>
                  <a:lnTo>
                    <a:pt x="84" y="495"/>
                  </a:lnTo>
                  <a:lnTo>
                    <a:pt x="76" y="499"/>
                  </a:lnTo>
                  <a:lnTo>
                    <a:pt x="67" y="579"/>
                  </a:lnTo>
                  <a:lnTo>
                    <a:pt x="42" y="539"/>
                  </a:lnTo>
                  <a:lnTo>
                    <a:pt x="38" y="524"/>
                  </a:lnTo>
                  <a:lnTo>
                    <a:pt x="27" y="488"/>
                  </a:lnTo>
                  <a:lnTo>
                    <a:pt x="18" y="453"/>
                  </a:lnTo>
                  <a:lnTo>
                    <a:pt x="7" y="417"/>
                  </a:lnTo>
                  <a:lnTo>
                    <a:pt x="4" y="382"/>
                  </a:lnTo>
                  <a:lnTo>
                    <a:pt x="0" y="346"/>
                  </a:lnTo>
                  <a:lnTo>
                    <a:pt x="5" y="311"/>
                  </a:lnTo>
                  <a:lnTo>
                    <a:pt x="14" y="275"/>
                  </a:lnTo>
                  <a:lnTo>
                    <a:pt x="36" y="240"/>
                  </a:lnTo>
                  <a:lnTo>
                    <a:pt x="67" y="211"/>
                  </a:lnTo>
                  <a:lnTo>
                    <a:pt x="84" y="198"/>
                  </a:lnTo>
                  <a:lnTo>
                    <a:pt x="211" y="184"/>
                  </a:lnTo>
                  <a:lnTo>
                    <a:pt x="244" y="171"/>
                  </a:lnTo>
                  <a:lnTo>
                    <a:pt x="260" y="157"/>
                  </a:lnTo>
                  <a:lnTo>
                    <a:pt x="277" y="138"/>
                  </a:lnTo>
                  <a:lnTo>
                    <a:pt x="286" y="118"/>
                  </a:lnTo>
                  <a:lnTo>
                    <a:pt x="291" y="104"/>
                  </a:lnTo>
                  <a:lnTo>
                    <a:pt x="269" y="113"/>
                  </a:lnTo>
                  <a:lnTo>
                    <a:pt x="264" y="98"/>
                  </a:lnTo>
                  <a:lnTo>
                    <a:pt x="260" y="86"/>
                  </a:lnTo>
                  <a:lnTo>
                    <a:pt x="249" y="53"/>
                  </a:lnTo>
                  <a:lnTo>
                    <a:pt x="235" y="24"/>
                  </a:lnTo>
                  <a:lnTo>
                    <a:pt x="251" y="11"/>
                  </a:lnTo>
                  <a:lnTo>
                    <a:pt x="264" y="6"/>
                  </a:lnTo>
                  <a:lnTo>
                    <a:pt x="311" y="0"/>
                  </a:lnTo>
                  <a:lnTo>
                    <a:pt x="331" y="9"/>
                  </a:lnTo>
                  <a:lnTo>
                    <a:pt x="349" y="29"/>
                  </a:lnTo>
                  <a:lnTo>
                    <a:pt x="355" y="44"/>
                  </a:lnTo>
                  <a:lnTo>
                    <a:pt x="362" y="58"/>
                  </a:lnTo>
                  <a:lnTo>
                    <a:pt x="366" y="82"/>
                  </a:lnTo>
                  <a:lnTo>
                    <a:pt x="371" y="107"/>
                  </a:lnTo>
                  <a:lnTo>
                    <a:pt x="373" y="133"/>
                  </a:lnTo>
                  <a:lnTo>
                    <a:pt x="375" y="158"/>
                  </a:lnTo>
                  <a:lnTo>
                    <a:pt x="373" y="182"/>
                  </a:lnTo>
                  <a:lnTo>
                    <a:pt x="373" y="209"/>
                  </a:lnTo>
                  <a:lnTo>
                    <a:pt x="373" y="233"/>
                  </a:lnTo>
                  <a:lnTo>
                    <a:pt x="373" y="260"/>
                  </a:lnTo>
                  <a:lnTo>
                    <a:pt x="395" y="391"/>
                  </a:lnTo>
                  <a:lnTo>
                    <a:pt x="457" y="524"/>
                  </a:lnTo>
                  <a:lnTo>
                    <a:pt x="459" y="537"/>
                  </a:lnTo>
                  <a:lnTo>
                    <a:pt x="470" y="577"/>
                  </a:lnTo>
                  <a:lnTo>
                    <a:pt x="481" y="619"/>
                  </a:lnTo>
                  <a:lnTo>
                    <a:pt x="486" y="661"/>
                  </a:lnTo>
                  <a:lnTo>
                    <a:pt x="490" y="703"/>
                  </a:lnTo>
                  <a:lnTo>
                    <a:pt x="488" y="743"/>
                  </a:lnTo>
                  <a:lnTo>
                    <a:pt x="486" y="784"/>
                  </a:lnTo>
                  <a:lnTo>
                    <a:pt x="479" y="824"/>
                  </a:lnTo>
                  <a:lnTo>
                    <a:pt x="471" y="868"/>
                  </a:lnTo>
                  <a:lnTo>
                    <a:pt x="430" y="1027"/>
                  </a:lnTo>
                  <a:lnTo>
                    <a:pt x="415" y="1027"/>
                  </a:lnTo>
                  <a:lnTo>
                    <a:pt x="339" y="1183"/>
                  </a:lnTo>
                  <a:lnTo>
                    <a:pt x="340" y="1130"/>
                  </a:lnTo>
                  <a:lnTo>
                    <a:pt x="335" y="1123"/>
                  </a:lnTo>
                  <a:lnTo>
                    <a:pt x="315" y="1136"/>
                  </a:lnTo>
                  <a:lnTo>
                    <a:pt x="284" y="1168"/>
                  </a:lnTo>
                  <a:lnTo>
                    <a:pt x="268" y="1178"/>
                  </a:lnTo>
                  <a:lnTo>
                    <a:pt x="249" y="1185"/>
                  </a:lnTo>
                  <a:lnTo>
                    <a:pt x="244" y="1183"/>
                  </a:lnTo>
                  <a:close/>
                </a:path>
              </a:pathLst>
            </a:custGeom>
            <a:solidFill>
              <a:srgbClr val="CCCCCC"/>
            </a:solidFill>
            <a:ln w="9525">
              <a:solidFill>
                <a:schemeClr val="tx1"/>
              </a:solidFill>
              <a:round/>
              <a:headEnd/>
              <a:tailEnd/>
            </a:ln>
          </p:spPr>
          <p:txBody>
            <a:bodyPr/>
            <a:lstStyle/>
            <a:p>
              <a:endParaRPr lang="en-US"/>
            </a:p>
          </p:txBody>
        </p:sp>
        <p:sp>
          <p:nvSpPr>
            <p:cNvPr id="40025" name="Freeform 89">
              <a:extLst>
                <a:ext uri="{FF2B5EF4-FFF2-40B4-BE49-F238E27FC236}">
                  <a16:creationId xmlns:a16="http://schemas.microsoft.com/office/drawing/2014/main" id="{9A54F8F7-9B24-4410-9BE5-03D3F1945B00}"/>
                </a:ext>
              </a:extLst>
            </p:cNvPr>
            <p:cNvSpPr>
              <a:spLocks/>
            </p:cNvSpPr>
            <p:nvPr/>
          </p:nvSpPr>
          <p:spPr bwMode="auto">
            <a:xfrm>
              <a:off x="2151" y="1743"/>
              <a:ext cx="17" cy="13"/>
            </a:xfrm>
            <a:custGeom>
              <a:avLst/>
              <a:gdLst>
                <a:gd name="T0" fmla="*/ 12 w 35"/>
                <a:gd name="T1" fmla="*/ 13 h 27"/>
                <a:gd name="T2" fmla="*/ 0 w 35"/>
                <a:gd name="T3" fmla="*/ 4 h 27"/>
                <a:gd name="T4" fmla="*/ 0 w 35"/>
                <a:gd name="T5" fmla="*/ 0 h 27"/>
                <a:gd name="T6" fmla="*/ 17 w 35"/>
                <a:gd name="T7" fmla="*/ 12 h 27"/>
                <a:gd name="T8" fmla="*/ 12 w 35"/>
                <a:gd name="T9" fmla="*/ 1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7">
                  <a:moveTo>
                    <a:pt x="25" y="27"/>
                  </a:moveTo>
                  <a:lnTo>
                    <a:pt x="0" y="9"/>
                  </a:lnTo>
                  <a:lnTo>
                    <a:pt x="0" y="0"/>
                  </a:lnTo>
                  <a:lnTo>
                    <a:pt x="35" y="25"/>
                  </a:lnTo>
                  <a:lnTo>
                    <a:pt x="2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6" name="Freeform 90">
              <a:extLst>
                <a:ext uri="{FF2B5EF4-FFF2-40B4-BE49-F238E27FC236}">
                  <a16:creationId xmlns:a16="http://schemas.microsoft.com/office/drawing/2014/main" id="{157975EA-781A-417D-98CD-23A54631BA24}"/>
                </a:ext>
              </a:extLst>
            </p:cNvPr>
            <p:cNvSpPr>
              <a:spLocks/>
            </p:cNvSpPr>
            <p:nvPr/>
          </p:nvSpPr>
          <p:spPr bwMode="auto">
            <a:xfrm>
              <a:off x="2309" y="1695"/>
              <a:ext cx="60" cy="20"/>
            </a:xfrm>
            <a:custGeom>
              <a:avLst/>
              <a:gdLst>
                <a:gd name="T0" fmla="*/ 21 w 118"/>
                <a:gd name="T1" fmla="*/ 18 h 40"/>
                <a:gd name="T2" fmla="*/ 0 w 118"/>
                <a:gd name="T3" fmla="*/ 7 h 40"/>
                <a:gd name="T4" fmla="*/ 0 w 118"/>
                <a:gd name="T5" fmla="*/ 0 h 40"/>
                <a:gd name="T6" fmla="*/ 15 w 118"/>
                <a:gd name="T7" fmla="*/ 7 h 40"/>
                <a:gd name="T8" fmla="*/ 19 w 118"/>
                <a:gd name="T9" fmla="*/ 8 h 40"/>
                <a:gd name="T10" fmla="*/ 25 w 118"/>
                <a:gd name="T11" fmla="*/ 9 h 40"/>
                <a:gd name="T12" fmla="*/ 31 w 118"/>
                <a:gd name="T13" fmla="*/ 8 h 40"/>
                <a:gd name="T14" fmla="*/ 37 w 118"/>
                <a:gd name="T15" fmla="*/ 8 h 40"/>
                <a:gd name="T16" fmla="*/ 43 w 118"/>
                <a:gd name="T17" fmla="*/ 7 h 40"/>
                <a:gd name="T18" fmla="*/ 48 w 118"/>
                <a:gd name="T19" fmla="*/ 7 h 40"/>
                <a:gd name="T20" fmla="*/ 53 w 118"/>
                <a:gd name="T21" fmla="*/ 5 h 40"/>
                <a:gd name="T22" fmla="*/ 60 w 118"/>
                <a:gd name="T23" fmla="*/ 5 h 40"/>
                <a:gd name="T24" fmla="*/ 57 w 118"/>
                <a:gd name="T25" fmla="*/ 14 h 40"/>
                <a:gd name="T26" fmla="*/ 48 w 118"/>
                <a:gd name="T27" fmla="*/ 16 h 40"/>
                <a:gd name="T28" fmla="*/ 40 w 118"/>
                <a:gd name="T29" fmla="*/ 18 h 40"/>
                <a:gd name="T30" fmla="*/ 32 w 118"/>
                <a:gd name="T31" fmla="*/ 19 h 40"/>
                <a:gd name="T32" fmla="*/ 24 w 118"/>
                <a:gd name="T33" fmla="*/ 20 h 40"/>
                <a:gd name="T34" fmla="*/ 21 w 118"/>
                <a:gd name="T35" fmla="*/ 1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40">
                  <a:moveTo>
                    <a:pt x="42" y="36"/>
                  </a:moveTo>
                  <a:lnTo>
                    <a:pt x="0" y="13"/>
                  </a:lnTo>
                  <a:lnTo>
                    <a:pt x="0" y="0"/>
                  </a:lnTo>
                  <a:lnTo>
                    <a:pt x="29" y="13"/>
                  </a:lnTo>
                  <a:lnTo>
                    <a:pt x="38" y="16"/>
                  </a:lnTo>
                  <a:lnTo>
                    <a:pt x="49" y="18"/>
                  </a:lnTo>
                  <a:lnTo>
                    <a:pt x="60" y="16"/>
                  </a:lnTo>
                  <a:lnTo>
                    <a:pt x="73" y="16"/>
                  </a:lnTo>
                  <a:lnTo>
                    <a:pt x="84" y="13"/>
                  </a:lnTo>
                  <a:lnTo>
                    <a:pt x="94" y="13"/>
                  </a:lnTo>
                  <a:lnTo>
                    <a:pt x="105" y="9"/>
                  </a:lnTo>
                  <a:lnTo>
                    <a:pt x="118" y="9"/>
                  </a:lnTo>
                  <a:lnTo>
                    <a:pt x="113" y="27"/>
                  </a:lnTo>
                  <a:lnTo>
                    <a:pt x="94" y="31"/>
                  </a:lnTo>
                  <a:lnTo>
                    <a:pt x="78" y="36"/>
                  </a:lnTo>
                  <a:lnTo>
                    <a:pt x="62" y="38"/>
                  </a:lnTo>
                  <a:lnTo>
                    <a:pt x="47" y="40"/>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7" name="Freeform 91">
              <a:extLst>
                <a:ext uri="{FF2B5EF4-FFF2-40B4-BE49-F238E27FC236}">
                  <a16:creationId xmlns:a16="http://schemas.microsoft.com/office/drawing/2014/main" id="{16D7A153-6F54-41CD-82AD-DA17C361FB2E}"/>
                </a:ext>
              </a:extLst>
            </p:cNvPr>
            <p:cNvSpPr>
              <a:spLocks/>
            </p:cNvSpPr>
            <p:nvPr/>
          </p:nvSpPr>
          <p:spPr bwMode="auto">
            <a:xfrm>
              <a:off x="2088" y="1681"/>
              <a:ext cx="27" cy="25"/>
            </a:xfrm>
            <a:custGeom>
              <a:avLst/>
              <a:gdLst>
                <a:gd name="T0" fmla="*/ 23 w 55"/>
                <a:gd name="T1" fmla="*/ 25 h 51"/>
                <a:gd name="T2" fmla="*/ 8 w 55"/>
                <a:gd name="T3" fmla="*/ 10 h 51"/>
                <a:gd name="T4" fmla="*/ 4 w 55"/>
                <a:gd name="T5" fmla="*/ 4 h 51"/>
                <a:gd name="T6" fmla="*/ 0 w 55"/>
                <a:gd name="T7" fmla="*/ 0 h 51"/>
                <a:gd name="T8" fmla="*/ 8 w 55"/>
                <a:gd name="T9" fmla="*/ 6 h 51"/>
                <a:gd name="T10" fmla="*/ 27 w 55"/>
                <a:gd name="T11" fmla="*/ 22 h 51"/>
                <a:gd name="T12" fmla="*/ 23 w 55"/>
                <a:gd name="T13" fmla="*/ 25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1">
                  <a:moveTo>
                    <a:pt x="46" y="51"/>
                  </a:moveTo>
                  <a:lnTo>
                    <a:pt x="17" y="20"/>
                  </a:lnTo>
                  <a:lnTo>
                    <a:pt x="8" y="9"/>
                  </a:lnTo>
                  <a:lnTo>
                    <a:pt x="0" y="0"/>
                  </a:lnTo>
                  <a:lnTo>
                    <a:pt x="17" y="13"/>
                  </a:lnTo>
                  <a:lnTo>
                    <a:pt x="55" y="45"/>
                  </a:lnTo>
                  <a:lnTo>
                    <a:pt x="4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8" name="Freeform 92">
              <a:extLst>
                <a:ext uri="{FF2B5EF4-FFF2-40B4-BE49-F238E27FC236}">
                  <a16:creationId xmlns:a16="http://schemas.microsoft.com/office/drawing/2014/main" id="{AED4B798-846C-410C-831B-A1F8CAEE7EDD}"/>
                </a:ext>
              </a:extLst>
            </p:cNvPr>
            <p:cNvSpPr>
              <a:spLocks/>
            </p:cNvSpPr>
            <p:nvPr/>
          </p:nvSpPr>
          <p:spPr bwMode="auto">
            <a:xfrm>
              <a:off x="2088" y="1254"/>
              <a:ext cx="362" cy="427"/>
            </a:xfrm>
            <a:custGeom>
              <a:avLst/>
              <a:gdLst>
                <a:gd name="T0" fmla="*/ 96 w 725"/>
                <a:gd name="T1" fmla="*/ 408 h 854"/>
                <a:gd name="T2" fmla="*/ 89 w 725"/>
                <a:gd name="T3" fmla="*/ 384 h 854"/>
                <a:gd name="T4" fmla="*/ 122 w 725"/>
                <a:gd name="T5" fmla="*/ 414 h 854"/>
                <a:gd name="T6" fmla="*/ 150 w 725"/>
                <a:gd name="T7" fmla="*/ 414 h 854"/>
                <a:gd name="T8" fmla="*/ 171 w 725"/>
                <a:gd name="T9" fmla="*/ 402 h 854"/>
                <a:gd name="T10" fmla="*/ 174 w 725"/>
                <a:gd name="T11" fmla="*/ 385 h 854"/>
                <a:gd name="T12" fmla="*/ 146 w 725"/>
                <a:gd name="T13" fmla="*/ 325 h 854"/>
                <a:gd name="T14" fmla="*/ 103 w 725"/>
                <a:gd name="T15" fmla="*/ 336 h 854"/>
                <a:gd name="T16" fmla="*/ 74 w 725"/>
                <a:gd name="T17" fmla="*/ 333 h 854"/>
                <a:gd name="T18" fmla="*/ 45 w 725"/>
                <a:gd name="T19" fmla="*/ 318 h 854"/>
                <a:gd name="T20" fmla="*/ 24 w 725"/>
                <a:gd name="T21" fmla="*/ 296 h 854"/>
                <a:gd name="T22" fmla="*/ 11 w 725"/>
                <a:gd name="T23" fmla="*/ 279 h 854"/>
                <a:gd name="T24" fmla="*/ 2 w 725"/>
                <a:gd name="T25" fmla="*/ 264 h 854"/>
                <a:gd name="T26" fmla="*/ 19 w 725"/>
                <a:gd name="T27" fmla="*/ 249 h 854"/>
                <a:gd name="T28" fmla="*/ 36 w 725"/>
                <a:gd name="T29" fmla="*/ 191 h 854"/>
                <a:gd name="T30" fmla="*/ 65 w 725"/>
                <a:gd name="T31" fmla="*/ 133 h 854"/>
                <a:gd name="T32" fmla="*/ 92 w 725"/>
                <a:gd name="T33" fmla="*/ 97 h 854"/>
                <a:gd name="T34" fmla="*/ 116 w 725"/>
                <a:gd name="T35" fmla="*/ 76 h 854"/>
                <a:gd name="T36" fmla="*/ 139 w 725"/>
                <a:gd name="T37" fmla="*/ 42 h 854"/>
                <a:gd name="T38" fmla="*/ 146 w 725"/>
                <a:gd name="T39" fmla="*/ 27 h 854"/>
                <a:gd name="T40" fmla="*/ 156 w 725"/>
                <a:gd name="T41" fmla="*/ 55 h 854"/>
                <a:gd name="T42" fmla="*/ 173 w 725"/>
                <a:gd name="T43" fmla="*/ 40 h 854"/>
                <a:gd name="T44" fmla="*/ 167 w 725"/>
                <a:gd name="T45" fmla="*/ 20 h 854"/>
                <a:gd name="T46" fmla="*/ 172 w 725"/>
                <a:gd name="T47" fmla="*/ 0 h 854"/>
                <a:gd name="T48" fmla="*/ 175 w 725"/>
                <a:gd name="T49" fmla="*/ 17 h 854"/>
                <a:gd name="T50" fmla="*/ 180 w 725"/>
                <a:gd name="T51" fmla="*/ 36 h 854"/>
                <a:gd name="T52" fmla="*/ 188 w 725"/>
                <a:gd name="T53" fmla="*/ 52 h 854"/>
                <a:gd name="T54" fmla="*/ 219 w 725"/>
                <a:gd name="T55" fmla="*/ 24 h 854"/>
                <a:gd name="T56" fmla="*/ 223 w 725"/>
                <a:gd name="T57" fmla="*/ 57 h 854"/>
                <a:gd name="T58" fmla="*/ 236 w 725"/>
                <a:gd name="T59" fmla="*/ 90 h 854"/>
                <a:gd name="T60" fmla="*/ 245 w 725"/>
                <a:gd name="T61" fmla="*/ 110 h 854"/>
                <a:gd name="T62" fmla="*/ 297 w 725"/>
                <a:gd name="T63" fmla="*/ 92 h 854"/>
                <a:gd name="T64" fmla="*/ 320 w 725"/>
                <a:gd name="T65" fmla="*/ 79 h 854"/>
                <a:gd name="T66" fmla="*/ 301 w 725"/>
                <a:gd name="T67" fmla="*/ 98 h 854"/>
                <a:gd name="T68" fmla="*/ 339 w 725"/>
                <a:gd name="T69" fmla="*/ 114 h 854"/>
                <a:gd name="T70" fmla="*/ 348 w 725"/>
                <a:gd name="T71" fmla="*/ 119 h 854"/>
                <a:gd name="T72" fmla="*/ 332 w 725"/>
                <a:gd name="T73" fmla="*/ 138 h 854"/>
                <a:gd name="T74" fmla="*/ 356 w 725"/>
                <a:gd name="T75" fmla="*/ 150 h 854"/>
                <a:gd name="T76" fmla="*/ 339 w 725"/>
                <a:gd name="T77" fmla="*/ 151 h 854"/>
                <a:gd name="T78" fmla="*/ 328 w 725"/>
                <a:gd name="T79" fmla="*/ 233 h 854"/>
                <a:gd name="T80" fmla="*/ 310 w 725"/>
                <a:gd name="T81" fmla="*/ 282 h 854"/>
                <a:gd name="T82" fmla="*/ 285 w 725"/>
                <a:gd name="T83" fmla="*/ 331 h 854"/>
                <a:gd name="T84" fmla="*/ 249 w 725"/>
                <a:gd name="T85" fmla="*/ 373 h 854"/>
                <a:gd name="T86" fmla="*/ 259 w 725"/>
                <a:gd name="T87" fmla="*/ 390 h 854"/>
                <a:gd name="T88" fmla="*/ 237 w 725"/>
                <a:gd name="T89" fmla="*/ 384 h 854"/>
                <a:gd name="T90" fmla="*/ 214 w 725"/>
                <a:gd name="T91" fmla="*/ 383 h 854"/>
                <a:gd name="T92" fmla="*/ 186 w 725"/>
                <a:gd name="T93" fmla="*/ 390 h 854"/>
                <a:gd name="T94" fmla="*/ 134 w 725"/>
                <a:gd name="T95" fmla="*/ 427 h 8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5" h="854">
                  <a:moveTo>
                    <a:pt x="264" y="850"/>
                  </a:moveTo>
                  <a:lnTo>
                    <a:pt x="244" y="848"/>
                  </a:lnTo>
                  <a:lnTo>
                    <a:pt x="193" y="816"/>
                  </a:lnTo>
                  <a:lnTo>
                    <a:pt x="177" y="783"/>
                  </a:lnTo>
                  <a:lnTo>
                    <a:pt x="173" y="779"/>
                  </a:lnTo>
                  <a:lnTo>
                    <a:pt x="179" y="768"/>
                  </a:lnTo>
                  <a:lnTo>
                    <a:pt x="192" y="768"/>
                  </a:lnTo>
                  <a:lnTo>
                    <a:pt x="215" y="803"/>
                  </a:lnTo>
                  <a:lnTo>
                    <a:pt x="244" y="827"/>
                  </a:lnTo>
                  <a:lnTo>
                    <a:pt x="263" y="830"/>
                  </a:lnTo>
                  <a:lnTo>
                    <a:pt x="283" y="830"/>
                  </a:lnTo>
                  <a:lnTo>
                    <a:pt x="301" y="828"/>
                  </a:lnTo>
                  <a:lnTo>
                    <a:pt x="321" y="827"/>
                  </a:lnTo>
                  <a:lnTo>
                    <a:pt x="334" y="816"/>
                  </a:lnTo>
                  <a:lnTo>
                    <a:pt x="343" y="803"/>
                  </a:lnTo>
                  <a:lnTo>
                    <a:pt x="346" y="790"/>
                  </a:lnTo>
                  <a:lnTo>
                    <a:pt x="352" y="779"/>
                  </a:lnTo>
                  <a:lnTo>
                    <a:pt x="348" y="770"/>
                  </a:lnTo>
                  <a:lnTo>
                    <a:pt x="330" y="741"/>
                  </a:lnTo>
                  <a:lnTo>
                    <a:pt x="295" y="683"/>
                  </a:lnTo>
                  <a:lnTo>
                    <a:pt x="292" y="650"/>
                  </a:lnTo>
                  <a:lnTo>
                    <a:pt x="248" y="665"/>
                  </a:lnTo>
                  <a:lnTo>
                    <a:pt x="226" y="668"/>
                  </a:lnTo>
                  <a:lnTo>
                    <a:pt x="206" y="672"/>
                  </a:lnTo>
                  <a:lnTo>
                    <a:pt x="186" y="672"/>
                  </a:lnTo>
                  <a:lnTo>
                    <a:pt x="168" y="672"/>
                  </a:lnTo>
                  <a:lnTo>
                    <a:pt x="148" y="665"/>
                  </a:lnTo>
                  <a:lnTo>
                    <a:pt x="128" y="657"/>
                  </a:lnTo>
                  <a:lnTo>
                    <a:pt x="108" y="646"/>
                  </a:lnTo>
                  <a:lnTo>
                    <a:pt x="90" y="635"/>
                  </a:lnTo>
                  <a:lnTo>
                    <a:pt x="71" y="621"/>
                  </a:lnTo>
                  <a:lnTo>
                    <a:pt x="60" y="606"/>
                  </a:lnTo>
                  <a:lnTo>
                    <a:pt x="49" y="592"/>
                  </a:lnTo>
                  <a:lnTo>
                    <a:pt x="40" y="581"/>
                  </a:lnTo>
                  <a:lnTo>
                    <a:pt x="31" y="566"/>
                  </a:lnTo>
                  <a:lnTo>
                    <a:pt x="22" y="557"/>
                  </a:lnTo>
                  <a:lnTo>
                    <a:pt x="11" y="548"/>
                  </a:lnTo>
                  <a:lnTo>
                    <a:pt x="0" y="543"/>
                  </a:lnTo>
                  <a:lnTo>
                    <a:pt x="4" y="528"/>
                  </a:lnTo>
                  <a:lnTo>
                    <a:pt x="31" y="537"/>
                  </a:lnTo>
                  <a:lnTo>
                    <a:pt x="37" y="537"/>
                  </a:lnTo>
                  <a:lnTo>
                    <a:pt x="39" y="497"/>
                  </a:lnTo>
                  <a:lnTo>
                    <a:pt x="46" y="459"/>
                  </a:lnTo>
                  <a:lnTo>
                    <a:pt x="57" y="421"/>
                  </a:lnTo>
                  <a:lnTo>
                    <a:pt x="73" y="382"/>
                  </a:lnTo>
                  <a:lnTo>
                    <a:pt x="90" y="342"/>
                  </a:lnTo>
                  <a:lnTo>
                    <a:pt x="110" y="304"/>
                  </a:lnTo>
                  <a:lnTo>
                    <a:pt x="131" y="266"/>
                  </a:lnTo>
                  <a:lnTo>
                    <a:pt x="159" y="228"/>
                  </a:lnTo>
                  <a:lnTo>
                    <a:pt x="170" y="210"/>
                  </a:lnTo>
                  <a:lnTo>
                    <a:pt x="184" y="193"/>
                  </a:lnTo>
                  <a:lnTo>
                    <a:pt x="199" y="177"/>
                  </a:lnTo>
                  <a:lnTo>
                    <a:pt x="217" y="160"/>
                  </a:lnTo>
                  <a:lnTo>
                    <a:pt x="232" y="151"/>
                  </a:lnTo>
                  <a:lnTo>
                    <a:pt x="295" y="115"/>
                  </a:lnTo>
                  <a:lnTo>
                    <a:pt x="284" y="99"/>
                  </a:lnTo>
                  <a:lnTo>
                    <a:pt x="279" y="84"/>
                  </a:lnTo>
                  <a:lnTo>
                    <a:pt x="275" y="68"/>
                  </a:lnTo>
                  <a:lnTo>
                    <a:pt x="277" y="53"/>
                  </a:lnTo>
                  <a:lnTo>
                    <a:pt x="292" y="53"/>
                  </a:lnTo>
                  <a:lnTo>
                    <a:pt x="292" y="75"/>
                  </a:lnTo>
                  <a:lnTo>
                    <a:pt x="297" y="89"/>
                  </a:lnTo>
                  <a:lnTo>
                    <a:pt x="312" y="109"/>
                  </a:lnTo>
                  <a:lnTo>
                    <a:pt x="361" y="108"/>
                  </a:lnTo>
                  <a:lnTo>
                    <a:pt x="354" y="93"/>
                  </a:lnTo>
                  <a:lnTo>
                    <a:pt x="346" y="80"/>
                  </a:lnTo>
                  <a:lnTo>
                    <a:pt x="341" y="66"/>
                  </a:lnTo>
                  <a:lnTo>
                    <a:pt x="339" y="53"/>
                  </a:lnTo>
                  <a:lnTo>
                    <a:pt x="335" y="39"/>
                  </a:lnTo>
                  <a:lnTo>
                    <a:pt x="337" y="26"/>
                  </a:lnTo>
                  <a:lnTo>
                    <a:pt x="339" y="11"/>
                  </a:lnTo>
                  <a:lnTo>
                    <a:pt x="344" y="0"/>
                  </a:lnTo>
                  <a:lnTo>
                    <a:pt x="346" y="11"/>
                  </a:lnTo>
                  <a:lnTo>
                    <a:pt x="348" y="22"/>
                  </a:lnTo>
                  <a:lnTo>
                    <a:pt x="350" y="33"/>
                  </a:lnTo>
                  <a:lnTo>
                    <a:pt x="354" y="46"/>
                  </a:lnTo>
                  <a:lnTo>
                    <a:pt x="355" y="57"/>
                  </a:lnTo>
                  <a:lnTo>
                    <a:pt x="361" y="71"/>
                  </a:lnTo>
                  <a:lnTo>
                    <a:pt x="366" y="84"/>
                  </a:lnTo>
                  <a:lnTo>
                    <a:pt x="375" y="99"/>
                  </a:lnTo>
                  <a:lnTo>
                    <a:pt x="377" y="104"/>
                  </a:lnTo>
                  <a:lnTo>
                    <a:pt x="432" y="122"/>
                  </a:lnTo>
                  <a:lnTo>
                    <a:pt x="428" y="44"/>
                  </a:lnTo>
                  <a:lnTo>
                    <a:pt x="439" y="48"/>
                  </a:lnTo>
                  <a:lnTo>
                    <a:pt x="437" y="69"/>
                  </a:lnTo>
                  <a:lnTo>
                    <a:pt x="441" y="91"/>
                  </a:lnTo>
                  <a:lnTo>
                    <a:pt x="446" y="113"/>
                  </a:lnTo>
                  <a:lnTo>
                    <a:pt x="457" y="137"/>
                  </a:lnTo>
                  <a:lnTo>
                    <a:pt x="465" y="159"/>
                  </a:lnTo>
                  <a:lnTo>
                    <a:pt x="472" y="180"/>
                  </a:lnTo>
                  <a:lnTo>
                    <a:pt x="477" y="202"/>
                  </a:lnTo>
                  <a:lnTo>
                    <a:pt x="481" y="226"/>
                  </a:lnTo>
                  <a:lnTo>
                    <a:pt x="490" y="219"/>
                  </a:lnTo>
                  <a:lnTo>
                    <a:pt x="514" y="204"/>
                  </a:lnTo>
                  <a:lnTo>
                    <a:pt x="537" y="195"/>
                  </a:lnTo>
                  <a:lnTo>
                    <a:pt x="594" y="184"/>
                  </a:lnTo>
                  <a:lnTo>
                    <a:pt x="618" y="170"/>
                  </a:lnTo>
                  <a:lnTo>
                    <a:pt x="632" y="157"/>
                  </a:lnTo>
                  <a:lnTo>
                    <a:pt x="641" y="157"/>
                  </a:lnTo>
                  <a:lnTo>
                    <a:pt x="636" y="171"/>
                  </a:lnTo>
                  <a:lnTo>
                    <a:pt x="618" y="188"/>
                  </a:lnTo>
                  <a:lnTo>
                    <a:pt x="603" y="195"/>
                  </a:lnTo>
                  <a:lnTo>
                    <a:pt x="632" y="211"/>
                  </a:lnTo>
                  <a:lnTo>
                    <a:pt x="650" y="231"/>
                  </a:lnTo>
                  <a:lnTo>
                    <a:pt x="679" y="228"/>
                  </a:lnTo>
                  <a:lnTo>
                    <a:pt x="698" y="217"/>
                  </a:lnTo>
                  <a:lnTo>
                    <a:pt x="703" y="217"/>
                  </a:lnTo>
                  <a:lnTo>
                    <a:pt x="696" y="237"/>
                  </a:lnTo>
                  <a:lnTo>
                    <a:pt x="679" y="246"/>
                  </a:lnTo>
                  <a:lnTo>
                    <a:pt x="659" y="251"/>
                  </a:lnTo>
                  <a:lnTo>
                    <a:pt x="665" y="275"/>
                  </a:lnTo>
                  <a:lnTo>
                    <a:pt x="679" y="288"/>
                  </a:lnTo>
                  <a:lnTo>
                    <a:pt x="725" y="291"/>
                  </a:lnTo>
                  <a:lnTo>
                    <a:pt x="712" y="299"/>
                  </a:lnTo>
                  <a:lnTo>
                    <a:pt x="701" y="302"/>
                  </a:lnTo>
                  <a:lnTo>
                    <a:pt x="689" y="302"/>
                  </a:lnTo>
                  <a:lnTo>
                    <a:pt x="678" y="302"/>
                  </a:lnTo>
                  <a:lnTo>
                    <a:pt x="678" y="335"/>
                  </a:lnTo>
                  <a:lnTo>
                    <a:pt x="674" y="373"/>
                  </a:lnTo>
                  <a:lnTo>
                    <a:pt x="656" y="466"/>
                  </a:lnTo>
                  <a:lnTo>
                    <a:pt x="645" y="499"/>
                  </a:lnTo>
                  <a:lnTo>
                    <a:pt x="634" y="532"/>
                  </a:lnTo>
                  <a:lnTo>
                    <a:pt x="621" y="564"/>
                  </a:lnTo>
                  <a:lnTo>
                    <a:pt x="608" y="597"/>
                  </a:lnTo>
                  <a:lnTo>
                    <a:pt x="590" y="628"/>
                  </a:lnTo>
                  <a:lnTo>
                    <a:pt x="570" y="661"/>
                  </a:lnTo>
                  <a:lnTo>
                    <a:pt x="547" y="694"/>
                  </a:lnTo>
                  <a:lnTo>
                    <a:pt x="523" y="726"/>
                  </a:lnTo>
                  <a:lnTo>
                    <a:pt x="499" y="746"/>
                  </a:lnTo>
                  <a:lnTo>
                    <a:pt x="527" y="774"/>
                  </a:lnTo>
                  <a:lnTo>
                    <a:pt x="536" y="788"/>
                  </a:lnTo>
                  <a:lnTo>
                    <a:pt x="519" y="779"/>
                  </a:lnTo>
                  <a:lnTo>
                    <a:pt x="503" y="776"/>
                  </a:lnTo>
                  <a:lnTo>
                    <a:pt x="488" y="770"/>
                  </a:lnTo>
                  <a:lnTo>
                    <a:pt x="474" y="768"/>
                  </a:lnTo>
                  <a:lnTo>
                    <a:pt x="457" y="765"/>
                  </a:lnTo>
                  <a:lnTo>
                    <a:pt x="445" y="765"/>
                  </a:lnTo>
                  <a:lnTo>
                    <a:pt x="428" y="765"/>
                  </a:lnTo>
                  <a:lnTo>
                    <a:pt x="415" y="768"/>
                  </a:lnTo>
                  <a:lnTo>
                    <a:pt x="377" y="777"/>
                  </a:lnTo>
                  <a:lnTo>
                    <a:pt x="372" y="779"/>
                  </a:lnTo>
                  <a:lnTo>
                    <a:pt x="348" y="830"/>
                  </a:lnTo>
                  <a:lnTo>
                    <a:pt x="321" y="848"/>
                  </a:lnTo>
                  <a:lnTo>
                    <a:pt x="268" y="854"/>
                  </a:lnTo>
                  <a:lnTo>
                    <a:pt x="264" y="8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9" name="Freeform 93">
              <a:extLst>
                <a:ext uri="{FF2B5EF4-FFF2-40B4-BE49-F238E27FC236}">
                  <a16:creationId xmlns:a16="http://schemas.microsoft.com/office/drawing/2014/main" id="{A5EE648C-BE4E-49CA-8494-58EFA063FF24}"/>
                </a:ext>
              </a:extLst>
            </p:cNvPr>
            <p:cNvSpPr>
              <a:spLocks/>
            </p:cNvSpPr>
            <p:nvPr/>
          </p:nvSpPr>
          <p:spPr bwMode="auto">
            <a:xfrm>
              <a:off x="3367" y="1275"/>
              <a:ext cx="99" cy="269"/>
            </a:xfrm>
            <a:custGeom>
              <a:avLst/>
              <a:gdLst>
                <a:gd name="T0" fmla="*/ 60 w 199"/>
                <a:gd name="T1" fmla="*/ 269 h 537"/>
                <a:gd name="T2" fmla="*/ 36 w 199"/>
                <a:gd name="T3" fmla="*/ 261 h 537"/>
                <a:gd name="T4" fmla="*/ 34 w 199"/>
                <a:gd name="T5" fmla="*/ 253 h 537"/>
                <a:gd name="T6" fmla="*/ 24 w 199"/>
                <a:gd name="T7" fmla="*/ 237 h 537"/>
                <a:gd name="T8" fmla="*/ 13 w 199"/>
                <a:gd name="T9" fmla="*/ 217 h 537"/>
                <a:gd name="T10" fmla="*/ 8 w 199"/>
                <a:gd name="T11" fmla="*/ 206 h 537"/>
                <a:gd name="T12" fmla="*/ 6 w 199"/>
                <a:gd name="T13" fmla="*/ 195 h 537"/>
                <a:gd name="T14" fmla="*/ 4 w 199"/>
                <a:gd name="T15" fmla="*/ 184 h 537"/>
                <a:gd name="T16" fmla="*/ 4 w 199"/>
                <a:gd name="T17" fmla="*/ 174 h 537"/>
                <a:gd name="T18" fmla="*/ 2 w 199"/>
                <a:gd name="T19" fmla="*/ 163 h 537"/>
                <a:gd name="T20" fmla="*/ 1 w 199"/>
                <a:gd name="T21" fmla="*/ 153 h 537"/>
                <a:gd name="T22" fmla="*/ 0 w 199"/>
                <a:gd name="T23" fmla="*/ 142 h 537"/>
                <a:gd name="T24" fmla="*/ 0 w 199"/>
                <a:gd name="T25" fmla="*/ 132 h 537"/>
                <a:gd name="T26" fmla="*/ 0 w 199"/>
                <a:gd name="T27" fmla="*/ 123 h 537"/>
                <a:gd name="T28" fmla="*/ 0 w 199"/>
                <a:gd name="T29" fmla="*/ 110 h 537"/>
                <a:gd name="T30" fmla="*/ 0 w 199"/>
                <a:gd name="T31" fmla="*/ 98 h 537"/>
                <a:gd name="T32" fmla="*/ 0 w 199"/>
                <a:gd name="T33" fmla="*/ 89 h 537"/>
                <a:gd name="T34" fmla="*/ 8 w 199"/>
                <a:gd name="T35" fmla="*/ 33 h 537"/>
                <a:gd name="T36" fmla="*/ 20 w 199"/>
                <a:gd name="T37" fmla="*/ 9 h 537"/>
                <a:gd name="T38" fmla="*/ 27 w 199"/>
                <a:gd name="T39" fmla="*/ 5 h 537"/>
                <a:gd name="T40" fmla="*/ 32 w 199"/>
                <a:gd name="T41" fmla="*/ 0 h 537"/>
                <a:gd name="T42" fmla="*/ 41 w 199"/>
                <a:gd name="T43" fmla="*/ 1 h 537"/>
                <a:gd name="T44" fmla="*/ 59 w 199"/>
                <a:gd name="T45" fmla="*/ 13 h 537"/>
                <a:gd name="T46" fmla="*/ 64 w 199"/>
                <a:gd name="T47" fmla="*/ 24 h 537"/>
                <a:gd name="T48" fmla="*/ 69 w 199"/>
                <a:gd name="T49" fmla="*/ 31 h 537"/>
                <a:gd name="T50" fmla="*/ 74 w 199"/>
                <a:gd name="T51" fmla="*/ 48 h 537"/>
                <a:gd name="T52" fmla="*/ 77 w 199"/>
                <a:gd name="T53" fmla="*/ 64 h 537"/>
                <a:gd name="T54" fmla="*/ 81 w 199"/>
                <a:gd name="T55" fmla="*/ 80 h 537"/>
                <a:gd name="T56" fmla="*/ 85 w 199"/>
                <a:gd name="T57" fmla="*/ 98 h 537"/>
                <a:gd name="T58" fmla="*/ 88 w 199"/>
                <a:gd name="T59" fmla="*/ 115 h 537"/>
                <a:gd name="T60" fmla="*/ 90 w 199"/>
                <a:gd name="T61" fmla="*/ 131 h 537"/>
                <a:gd name="T62" fmla="*/ 93 w 199"/>
                <a:gd name="T63" fmla="*/ 149 h 537"/>
                <a:gd name="T64" fmla="*/ 94 w 199"/>
                <a:gd name="T65" fmla="*/ 166 h 537"/>
                <a:gd name="T66" fmla="*/ 96 w 199"/>
                <a:gd name="T67" fmla="*/ 184 h 537"/>
                <a:gd name="T68" fmla="*/ 96 w 199"/>
                <a:gd name="T69" fmla="*/ 193 h 537"/>
                <a:gd name="T70" fmla="*/ 97 w 199"/>
                <a:gd name="T71" fmla="*/ 206 h 537"/>
                <a:gd name="T72" fmla="*/ 97 w 199"/>
                <a:gd name="T73" fmla="*/ 213 h 537"/>
                <a:gd name="T74" fmla="*/ 99 w 199"/>
                <a:gd name="T75" fmla="*/ 225 h 537"/>
                <a:gd name="T76" fmla="*/ 99 w 199"/>
                <a:gd name="T77" fmla="*/ 232 h 537"/>
                <a:gd name="T78" fmla="*/ 92 w 199"/>
                <a:gd name="T79" fmla="*/ 251 h 537"/>
                <a:gd name="T80" fmla="*/ 76 w 199"/>
                <a:gd name="T81" fmla="*/ 264 h 537"/>
                <a:gd name="T82" fmla="*/ 60 w 199"/>
                <a:gd name="T83" fmla="*/ 269 h 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537">
                  <a:moveTo>
                    <a:pt x="121" y="537"/>
                  </a:moveTo>
                  <a:lnTo>
                    <a:pt x="73" y="521"/>
                  </a:lnTo>
                  <a:lnTo>
                    <a:pt x="68" y="506"/>
                  </a:lnTo>
                  <a:lnTo>
                    <a:pt x="48" y="473"/>
                  </a:lnTo>
                  <a:lnTo>
                    <a:pt x="26" y="433"/>
                  </a:lnTo>
                  <a:lnTo>
                    <a:pt x="17" y="411"/>
                  </a:lnTo>
                  <a:lnTo>
                    <a:pt x="13" y="390"/>
                  </a:lnTo>
                  <a:lnTo>
                    <a:pt x="8" y="368"/>
                  </a:lnTo>
                  <a:lnTo>
                    <a:pt x="8" y="348"/>
                  </a:lnTo>
                  <a:lnTo>
                    <a:pt x="4" y="326"/>
                  </a:lnTo>
                  <a:lnTo>
                    <a:pt x="2" y="306"/>
                  </a:lnTo>
                  <a:lnTo>
                    <a:pt x="0" y="284"/>
                  </a:lnTo>
                  <a:lnTo>
                    <a:pt x="0" y="264"/>
                  </a:lnTo>
                  <a:lnTo>
                    <a:pt x="0" y="246"/>
                  </a:lnTo>
                  <a:lnTo>
                    <a:pt x="0" y="219"/>
                  </a:lnTo>
                  <a:lnTo>
                    <a:pt x="0" y="195"/>
                  </a:lnTo>
                  <a:lnTo>
                    <a:pt x="0" y="177"/>
                  </a:lnTo>
                  <a:lnTo>
                    <a:pt x="17" y="66"/>
                  </a:lnTo>
                  <a:lnTo>
                    <a:pt x="41" y="18"/>
                  </a:lnTo>
                  <a:lnTo>
                    <a:pt x="55" y="9"/>
                  </a:lnTo>
                  <a:lnTo>
                    <a:pt x="64" y="0"/>
                  </a:lnTo>
                  <a:lnTo>
                    <a:pt x="82" y="2"/>
                  </a:lnTo>
                  <a:lnTo>
                    <a:pt x="119" y="26"/>
                  </a:lnTo>
                  <a:lnTo>
                    <a:pt x="128" y="47"/>
                  </a:lnTo>
                  <a:lnTo>
                    <a:pt x="139" y="62"/>
                  </a:lnTo>
                  <a:lnTo>
                    <a:pt x="148" y="95"/>
                  </a:lnTo>
                  <a:lnTo>
                    <a:pt x="155" y="128"/>
                  </a:lnTo>
                  <a:lnTo>
                    <a:pt x="163" y="160"/>
                  </a:lnTo>
                  <a:lnTo>
                    <a:pt x="170" y="195"/>
                  </a:lnTo>
                  <a:lnTo>
                    <a:pt x="177" y="229"/>
                  </a:lnTo>
                  <a:lnTo>
                    <a:pt x="181" y="262"/>
                  </a:lnTo>
                  <a:lnTo>
                    <a:pt x="186" y="297"/>
                  </a:lnTo>
                  <a:lnTo>
                    <a:pt x="188" y="331"/>
                  </a:lnTo>
                  <a:lnTo>
                    <a:pt x="192" y="368"/>
                  </a:lnTo>
                  <a:lnTo>
                    <a:pt x="192" y="386"/>
                  </a:lnTo>
                  <a:lnTo>
                    <a:pt x="195" y="411"/>
                  </a:lnTo>
                  <a:lnTo>
                    <a:pt x="195" y="426"/>
                  </a:lnTo>
                  <a:lnTo>
                    <a:pt x="199" y="450"/>
                  </a:lnTo>
                  <a:lnTo>
                    <a:pt x="199" y="464"/>
                  </a:lnTo>
                  <a:lnTo>
                    <a:pt x="184" y="501"/>
                  </a:lnTo>
                  <a:lnTo>
                    <a:pt x="153" y="528"/>
                  </a:lnTo>
                  <a:lnTo>
                    <a:pt x="121" y="5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0" name="Freeform 94">
              <a:extLst>
                <a:ext uri="{FF2B5EF4-FFF2-40B4-BE49-F238E27FC236}">
                  <a16:creationId xmlns:a16="http://schemas.microsoft.com/office/drawing/2014/main" id="{9238EB19-1D0D-4500-8723-193CBA34DABB}"/>
                </a:ext>
              </a:extLst>
            </p:cNvPr>
            <p:cNvSpPr>
              <a:spLocks/>
            </p:cNvSpPr>
            <p:nvPr/>
          </p:nvSpPr>
          <p:spPr bwMode="auto">
            <a:xfrm>
              <a:off x="2241" y="1358"/>
              <a:ext cx="175" cy="277"/>
            </a:xfrm>
            <a:custGeom>
              <a:avLst/>
              <a:gdLst>
                <a:gd name="T0" fmla="*/ 29 w 350"/>
                <a:gd name="T1" fmla="*/ 277 h 555"/>
                <a:gd name="T2" fmla="*/ 29 w 350"/>
                <a:gd name="T3" fmla="*/ 273 h 555"/>
                <a:gd name="T4" fmla="*/ 21 w 350"/>
                <a:gd name="T5" fmla="*/ 264 h 555"/>
                <a:gd name="T6" fmla="*/ 19 w 350"/>
                <a:gd name="T7" fmla="*/ 259 h 555"/>
                <a:gd name="T8" fmla="*/ 14 w 350"/>
                <a:gd name="T9" fmla="*/ 254 h 555"/>
                <a:gd name="T10" fmla="*/ 9 w 350"/>
                <a:gd name="T11" fmla="*/ 250 h 555"/>
                <a:gd name="T12" fmla="*/ 5 w 350"/>
                <a:gd name="T13" fmla="*/ 240 h 555"/>
                <a:gd name="T14" fmla="*/ 0 w 350"/>
                <a:gd name="T15" fmla="*/ 222 h 555"/>
                <a:gd name="T16" fmla="*/ 0 w 350"/>
                <a:gd name="T17" fmla="*/ 213 h 555"/>
                <a:gd name="T18" fmla="*/ 12 w 350"/>
                <a:gd name="T19" fmla="*/ 195 h 555"/>
                <a:gd name="T20" fmla="*/ 27 w 350"/>
                <a:gd name="T21" fmla="*/ 174 h 555"/>
                <a:gd name="T22" fmla="*/ 41 w 350"/>
                <a:gd name="T23" fmla="*/ 153 h 555"/>
                <a:gd name="T24" fmla="*/ 53 w 350"/>
                <a:gd name="T25" fmla="*/ 132 h 555"/>
                <a:gd name="T26" fmla="*/ 64 w 350"/>
                <a:gd name="T27" fmla="*/ 111 h 555"/>
                <a:gd name="T28" fmla="*/ 72 w 350"/>
                <a:gd name="T29" fmla="*/ 88 h 555"/>
                <a:gd name="T30" fmla="*/ 80 w 350"/>
                <a:gd name="T31" fmla="*/ 66 h 555"/>
                <a:gd name="T32" fmla="*/ 85 w 350"/>
                <a:gd name="T33" fmla="*/ 43 h 555"/>
                <a:gd name="T34" fmla="*/ 90 w 350"/>
                <a:gd name="T35" fmla="*/ 21 h 555"/>
                <a:gd name="T36" fmla="*/ 103 w 350"/>
                <a:gd name="T37" fmla="*/ 10 h 555"/>
                <a:gd name="T38" fmla="*/ 120 w 350"/>
                <a:gd name="T39" fmla="*/ 1 h 555"/>
                <a:gd name="T40" fmla="*/ 129 w 350"/>
                <a:gd name="T41" fmla="*/ 0 h 555"/>
                <a:gd name="T42" fmla="*/ 138 w 350"/>
                <a:gd name="T43" fmla="*/ 1 h 555"/>
                <a:gd name="T44" fmla="*/ 142 w 350"/>
                <a:gd name="T45" fmla="*/ 1 h 555"/>
                <a:gd name="T46" fmla="*/ 147 w 350"/>
                <a:gd name="T47" fmla="*/ 3 h 555"/>
                <a:gd name="T48" fmla="*/ 152 w 350"/>
                <a:gd name="T49" fmla="*/ 6 h 555"/>
                <a:gd name="T50" fmla="*/ 158 w 350"/>
                <a:gd name="T51" fmla="*/ 10 h 555"/>
                <a:gd name="T52" fmla="*/ 166 w 350"/>
                <a:gd name="T53" fmla="*/ 23 h 555"/>
                <a:gd name="T54" fmla="*/ 172 w 350"/>
                <a:gd name="T55" fmla="*/ 38 h 555"/>
                <a:gd name="T56" fmla="*/ 174 w 350"/>
                <a:gd name="T57" fmla="*/ 51 h 555"/>
                <a:gd name="T58" fmla="*/ 175 w 350"/>
                <a:gd name="T59" fmla="*/ 66 h 555"/>
                <a:gd name="T60" fmla="*/ 173 w 350"/>
                <a:gd name="T61" fmla="*/ 80 h 555"/>
                <a:gd name="T62" fmla="*/ 172 w 350"/>
                <a:gd name="T63" fmla="*/ 93 h 555"/>
                <a:gd name="T64" fmla="*/ 169 w 350"/>
                <a:gd name="T65" fmla="*/ 107 h 555"/>
                <a:gd name="T66" fmla="*/ 168 w 350"/>
                <a:gd name="T67" fmla="*/ 122 h 555"/>
                <a:gd name="T68" fmla="*/ 162 w 350"/>
                <a:gd name="T69" fmla="*/ 137 h 555"/>
                <a:gd name="T70" fmla="*/ 158 w 350"/>
                <a:gd name="T71" fmla="*/ 152 h 555"/>
                <a:gd name="T72" fmla="*/ 151 w 350"/>
                <a:gd name="T73" fmla="*/ 168 h 555"/>
                <a:gd name="T74" fmla="*/ 146 w 350"/>
                <a:gd name="T75" fmla="*/ 183 h 555"/>
                <a:gd name="T76" fmla="*/ 138 w 350"/>
                <a:gd name="T77" fmla="*/ 198 h 555"/>
                <a:gd name="T78" fmla="*/ 130 w 350"/>
                <a:gd name="T79" fmla="*/ 213 h 555"/>
                <a:gd name="T80" fmla="*/ 121 w 350"/>
                <a:gd name="T81" fmla="*/ 229 h 555"/>
                <a:gd name="T82" fmla="*/ 111 w 350"/>
                <a:gd name="T83" fmla="*/ 244 h 555"/>
                <a:gd name="T84" fmla="*/ 106 w 350"/>
                <a:gd name="T85" fmla="*/ 249 h 555"/>
                <a:gd name="T86" fmla="*/ 100 w 350"/>
                <a:gd name="T87" fmla="*/ 254 h 555"/>
                <a:gd name="T88" fmla="*/ 95 w 350"/>
                <a:gd name="T89" fmla="*/ 257 h 555"/>
                <a:gd name="T90" fmla="*/ 91 w 350"/>
                <a:gd name="T91" fmla="*/ 262 h 555"/>
                <a:gd name="T92" fmla="*/ 87 w 350"/>
                <a:gd name="T93" fmla="*/ 264 h 555"/>
                <a:gd name="T94" fmla="*/ 83 w 350"/>
                <a:gd name="T95" fmla="*/ 268 h 555"/>
                <a:gd name="T96" fmla="*/ 48 w 350"/>
                <a:gd name="T97" fmla="*/ 271 h 555"/>
                <a:gd name="T98" fmla="*/ 38 w 350"/>
                <a:gd name="T99" fmla="*/ 275 h 555"/>
                <a:gd name="T100" fmla="*/ 29 w 350"/>
                <a:gd name="T101" fmla="*/ 277 h 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0" h="555">
                  <a:moveTo>
                    <a:pt x="57" y="555"/>
                  </a:moveTo>
                  <a:lnTo>
                    <a:pt x="57" y="546"/>
                  </a:lnTo>
                  <a:lnTo>
                    <a:pt x="42" y="528"/>
                  </a:lnTo>
                  <a:lnTo>
                    <a:pt x="37" y="518"/>
                  </a:lnTo>
                  <a:lnTo>
                    <a:pt x="28" y="509"/>
                  </a:lnTo>
                  <a:lnTo>
                    <a:pt x="18" y="500"/>
                  </a:lnTo>
                  <a:lnTo>
                    <a:pt x="9" y="480"/>
                  </a:lnTo>
                  <a:lnTo>
                    <a:pt x="0" y="444"/>
                  </a:lnTo>
                  <a:lnTo>
                    <a:pt x="0" y="427"/>
                  </a:lnTo>
                  <a:lnTo>
                    <a:pt x="24" y="391"/>
                  </a:lnTo>
                  <a:lnTo>
                    <a:pt x="53" y="349"/>
                  </a:lnTo>
                  <a:lnTo>
                    <a:pt x="82" y="307"/>
                  </a:lnTo>
                  <a:lnTo>
                    <a:pt x="106" y="264"/>
                  </a:lnTo>
                  <a:lnTo>
                    <a:pt x="128" y="222"/>
                  </a:lnTo>
                  <a:lnTo>
                    <a:pt x="144" y="176"/>
                  </a:lnTo>
                  <a:lnTo>
                    <a:pt x="160" y="133"/>
                  </a:lnTo>
                  <a:lnTo>
                    <a:pt x="170" y="87"/>
                  </a:lnTo>
                  <a:lnTo>
                    <a:pt x="179" y="43"/>
                  </a:lnTo>
                  <a:lnTo>
                    <a:pt x="206" y="20"/>
                  </a:lnTo>
                  <a:lnTo>
                    <a:pt x="239" y="3"/>
                  </a:lnTo>
                  <a:lnTo>
                    <a:pt x="257" y="0"/>
                  </a:lnTo>
                  <a:lnTo>
                    <a:pt x="275" y="2"/>
                  </a:lnTo>
                  <a:lnTo>
                    <a:pt x="284" y="3"/>
                  </a:lnTo>
                  <a:lnTo>
                    <a:pt x="293" y="7"/>
                  </a:lnTo>
                  <a:lnTo>
                    <a:pt x="304" y="12"/>
                  </a:lnTo>
                  <a:lnTo>
                    <a:pt x="315" y="20"/>
                  </a:lnTo>
                  <a:lnTo>
                    <a:pt x="332" y="47"/>
                  </a:lnTo>
                  <a:lnTo>
                    <a:pt x="343" y="76"/>
                  </a:lnTo>
                  <a:lnTo>
                    <a:pt x="348" y="103"/>
                  </a:lnTo>
                  <a:lnTo>
                    <a:pt x="350" y="133"/>
                  </a:lnTo>
                  <a:lnTo>
                    <a:pt x="346" y="160"/>
                  </a:lnTo>
                  <a:lnTo>
                    <a:pt x="343" y="187"/>
                  </a:lnTo>
                  <a:lnTo>
                    <a:pt x="337" y="215"/>
                  </a:lnTo>
                  <a:lnTo>
                    <a:pt x="335" y="244"/>
                  </a:lnTo>
                  <a:lnTo>
                    <a:pt x="324" y="275"/>
                  </a:lnTo>
                  <a:lnTo>
                    <a:pt x="315" y="305"/>
                  </a:lnTo>
                  <a:lnTo>
                    <a:pt x="302" y="336"/>
                  </a:lnTo>
                  <a:lnTo>
                    <a:pt x="292" y="367"/>
                  </a:lnTo>
                  <a:lnTo>
                    <a:pt x="275" y="396"/>
                  </a:lnTo>
                  <a:lnTo>
                    <a:pt x="259" y="427"/>
                  </a:lnTo>
                  <a:lnTo>
                    <a:pt x="241" y="458"/>
                  </a:lnTo>
                  <a:lnTo>
                    <a:pt x="222" y="489"/>
                  </a:lnTo>
                  <a:lnTo>
                    <a:pt x="211" y="498"/>
                  </a:lnTo>
                  <a:lnTo>
                    <a:pt x="200" y="508"/>
                  </a:lnTo>
                  <a:lnTo>
                    <a:pt x="190" y="515"/>
                  </a:lnTo>
                  <a:lnTo>
                    <a:pt x="182" y="524"/>
                  </a:lnTo>
                  <a:lnTo>
                    <a:pt x="173" y="528"/>
                  </a:lnTo>
                  <a:lnTo>
                    <a:pt x="166" y="537"/>
                  </a:lnTo>
                  <a:lnTo>
                    <a:pt x="95" y="542"/>
                  </a:lnTo>
                  <a:lnTo>
                    <a:pt x="75" y="551"/>
                  </a:lnTo>
                  <a:lnTo>
                    <a:pt x="57" y="555"/>
                  </a:lnTo>
                  <a:close/>
                </a:path>
              </a:pathLst>
            </a:custGeom>
            <a:solidFill>
              <a:srgbClr val="FFFFFF"/>
            </a:solidFill>
            <a:ln w="9525">
              <a:solidFill>
                <a:schemeClr val="tx1"/>
              </a:solidFill>
              <a:round/>
              <a:headEnd/>
              <a:tailEnd/>
            </a:ln>
          </p:spPr>
          <p:txBody>
            <a:bodyPr/>
            <a:lstStyle/>
            <a:p>
              <a:endParaRPr lang="en-US"/>
            </a:p>
          </p:txBody>
        </p:sp>
        <p:sp>
          <p:nvSpPr>
            <p:cNvPr id="40031" name="Freeform 95">
              <a:extLst>
                <a:ext uri="{FF2B5EF4-FFF2-40B4-BE49-F238E27FC236}">
                  <a16:creationId xmlns:a16="http://schemas.microsoft.com/office/drawing/2014/main" id="{32C6AA33-228C-4C5C-9618-EEBF4CE96BB3}"/>
                </a:ext>
              </a:extLst>
            </p:cNvPr>
            <p:cNvSpPr>
              <a:spLocks/>
            </p:cNvSpPr>
            <p:nvPr/>
          </p:nvSpPr>
          <p:spPr bwMode="auto">
            <a:xfrm>
              <a:off x="3593" y="1380"/>
              <a:ext cx="75" cy="123"/>
            </a:xfrm>
            <a:custGeom>
              <a:avLst/>
              <a:gdLst>
                <a:gd name="T0" fmla="*/ 4 w 149"/>
                <a:gd name="T1" fmla="*/ 121 h 248"/>
                <a:gd name="T2" fmla="*/ 1 w 149"/>
                <a:gd name="T3" fmla="*/ 109 h 248"/>
                <a:gd name="T4" fmla="*/ 0 w 149"/>
                <a:gd name="T5" fmla="*/ 96 h 248"/>
                <a:gd name="T6" fmla="*/ 0 w 149"/>
                <a:gd name="T7" fmla="*/ 83 h 248"/>
                <a:gd name="T8" fmla="*/ 3 w 149"/>
                <a:gd name="T9" fmla="*/ 71 h 248"/>
                <a:gd name="T10" fmla="*/ 5 w 149"/>
                <a:gd name="T11" fmla="*/ 59 h 248"/>
                <a:gd name="T12" fmla="*/ 9 w 149"/>
                <a:gd name="T13" fmla="*/ 46 h 248"/>
                <a:gd name="T14" fmla="*/ 14 w 149"/>
                <a:gd name="T15" fmla="*/ 34 h 248"/>
                <a:gd name="T16" fmla="*/ 20 w 149"/>
                <a:gd name="T17" fmla="*/ 21 h 248"/>
                <a:gd name="T18" fmla="*/ 28 w 149"/>
                <a:gd name="T19" fmla="*/ 11 h 248"/>
                <a:gd name="T20" fmla="*/ 38 w 149"/>
                <a:gd name="T21" fmla="*/ 4 h 248"/>
                <a:gd name="T22" fmla="*/ 42 w 149"/>
                <a:gd name="T23" fmla="*/ 2 h 248"/>
                <a:gd name="T24" fmla="*/ 46 w 149"/>
                <a:gd name="T25" fmla="*/ 0 h 248"/>
                <a:gd name="T26" fmla="*/ 51 w 149"/>
                <a:gd name="T27" fmla="*/ 0 h 248"/>
                <a:gd name="T28" fmla="*/ 63 w 149"/>
                <a:gd name="T29" fmla="*/ 6 h 248"/>
                <a:gd name="T30" fmla="*/ 65 w 149"/>
                <a:gd name="T31" fmla="*/ 11 h 248"/>
                <a:gd name="T32" fmla="*/ 51 w 149"/>
                <a:gd name="T33" fmla="*/ 12 h 248"/>
                <a:gd name="T34" fmla="*/ 46 w 149"/>
                <a:gd name="T35" fmla="*/ 16 h 248"/>
                <a:gd name="T36" fmla="*/ 53 w 149"/>
                <a:gd name="T37" fmla="*/ 60 h 248"/>
                <a:gd name="T38" fmla="*/ 53 w 149"/>
                <a:gd name="T39" fmla="*/ 67 h 248"/>
                <a:gd name="T40" fmla="*/ 54 w 149"/>
                <a:gd name="T41" fmla="*/ 90 h 248"/>
                <a:gd name="T42" fmla="*/ 74 w 149"/>
                <a:gd name="T43" fmla="*/ 105 h 248"/>
                <a:gd name="T44" fmla="*/ 75 w 149"/>
                <a:gd name="T45" fmla="*/ 108 h 248"/>
                <a:gd name="T46" fmla="*/ 74 w 149"/>
                <a:gd name="T47" fmla="*/ 112 h 248"/>
                <a:gd name="T48" fmla="*/ 54 w 149"/>
                <a:gd name="T49" fmla="*/ 103 h 248"/>
                <a:gd name="T50" fmla="*/ 38 w 149"/>
                <a:gd name="T51" fmla="*/ 102 h 248"/>
                <a:gd name="T52" fmla="*/ 16 w 149"/>
                <a:gd name="T53" fmla="*/ 117 h 248"/>
                <a:gd name="T54" fmla="*/ 11 w 149"/>
                <a:gd name="T55" fmla="*/ 123 h 248"/>
                <a:gd name="T56" fmla="*/ 4 w 149"/>
                <a:gd name="T57" fmla="*/ 121 h 2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248">
                  <a:moveTo>
                    <a:pt x="7" y="244"/>
                  </a:moveTo>
                  <a:lnTo>
                    <a:pt x="2" y="219"/>
                  </a:lnTo>
                  <a:lnTo>
                    <a:pt x="0" y="193"/>
                  </a:lnTo>
                  <a:lnTo>
                    <a:pt x="0" y="168"/>
                  </a:lnTo>
                  <a:lnTo>
                    <a:pt x="5" y="144"/>
                  </a:lnTo>
                  <a:lnTo>
                    <a:pt x="9" y="119"/>
                  </a:lnTo>
                  <a:lnTo>
                    <a:pt x="18" y="93"/>
                  </a:lnTo>
                  <a:lnTo>
                    <a:pt x="27" y="68"/>
                  </a:lnTo>
                  <a:lnTo>
                    <a:pt x="40" y="42"/>
                  </a:lnTo>
                  <a:lnTo>
                    <a:pt x="55" y="22"/>
                  </a:lnTo>
                  <a:lnTo>
                    <a:pt x="75" y="8"/>
                  </a:lnTo>
                  <a:lnTo>
                    <a:pt x="84" y="4"/>
                  </a:lnTo>
                  <a:lnTo>
                    <a:pt x="91" y="0"/>
                  </a:lnTo>
                  <a:lnTo>
                    <a:pt x="102" y="0"/>
                  </a:lnTo>
                  <a:lnTo>
                    <a:pt x="126" y="13"/>
                  </a:lnTo>
                  <a:lnTo>
                    <a:pt x="129" y="22"/>
                  </a:lnTo>
                  <a:lnTo>
                    <a:pt x="102" y="24"/>
                  </a:lnTo>
                  <a:lnTo>
                    <a:pt x="91" y="33"/>
                  </a:lnTo>
                  <a:lnTo>
                    <a:pt x="106" y="121"/>
                  </a:lnTo>
                  <a:lnTo>
                    <a:pt x="106" y="135"/>
                  </a:lnTo>
                  <a:lnTo>
                    <a:pt x="107" y="182"/>
                  </a:lnTo>
                  <a:lnTo>
                    <a:pt x="148" y="212"/>
                  </a:lnTo>
                  <a:lnTo>
                    <a:pt x="149" y="217"/>
                  </a:lnTo>
                  <a:lnTo>
                    <a:pt x="148" y="226"/>
                  </a:lnTo>
                  <a:lnTo>
                    <a:pt x="107" y="208"/>
                  </a:lnTo>
                  <a:lnTo>
                    <a:pt x="75" y="206"/>
                  </a:lnTo>
                  <a:lnTo>
                    <a:pt x="31" y="235"/>
                  </a:lnTo>
                  <a:lnTo>
                    <a:pt x="22" y="248"/>
                  </a:lnTo>
                  <a:lnTo>
                    <a:pt x="7"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2" name="Freeform 96">
              <a:extLst>
                <a:ext uri="{FF2B5EF4-FFF2-40B4-BE49-F238E27FC236}">
                  <a16:creationId xmlns:a16="http://schemas.microsoft.com/office/drawing/2014/main" id="{9F8771A5-EC94-4C2D-A3BF-E9EB3A45670E}"/>
                </a:ext>
              </a:extLst>
            </p:cNvPr>
            <p:cNvSpPr>
              <a:spLocks/>
            </p:cNvSpPr>
            <p:nvPr/>
          </p:nvSpPr>
          <p:spPr bwMode="auto">
            <a:xfrm>
              <a:off x="3604" y="1407"/>
              <a:ext cx="33" cy="76"/>
            </a:xfrm>
            <a:custGeom>
              <a:avLst/>
              <a:gdLst>
                <a:gd name="T0" fmla="*/ 0 w 65"/>
                <a:gd name="T1" fmla="*/ 76 h 151"/>
                <a:gd name="T2" fmla="*/ 12 w 65"/>
                <a:gd name="T3" fmla="*/ 12 h 151"/>
                <a:gd name="T4" fmla="*/ 23 w 65"/>
                <a:gd name="T5" fmla="*/ 0 h 151"/>
                <a:gd name="T6" fmla="*/ 28 w 65"/>
                <a:gd name="T7" fmla="*/ 12 h 151"/>
                <a:gd name="T8" fmla="*/ 29 w 65"/>
                <a:gd name="T9" fmla="*/ 18 h 151"/>
                <a:gd name="T10" fmla="*/ 30 w 65"/>
                <a:gd name="T11" fmla="*/ 24 h 151"/>
                <a:gd name="T12" fmla="*/ 31 w 65"/>
                <a:gd name="T13" fmla="*/ 29 h 151"/>
                <a:gd name="T14" fmla="*/ 33 w 65"/>
                <a:gd name="T15" fmla="*/ 36 h 151"/>
                <a:gd name="T16" fmla="*/ 33 w 65"/>
                <a:gd name="T17" fmla="*/ 41 h 151"/>
                <a:gd name="T18" fmla="*/ 33 w 65"/>
                <a:gd name="T19" fmla="*/ 47 h 151"/>
                <a:gd name="T20" fmla="*/ 33 w 65"/>
                <a:gd name="T21" fmla="*/ 53 h 151"/>
                <a:gd name="T22" fmla="*/ 33 w 65"/>
                <a:gd name="T23" fmla="*/ 59 h 151"/>
                <a:gd name="T24" fmla="*/ 17 w 65"/>
                <a:gd name="T25" fmla="*/ 67 h 151"/>
                <a:gd name="T26" fmla="*/ 14 w 65"/>
                <a:gd name="T27" fmla="*/ 69 h 151"/>
                <a:gd name="T28" fmla="*/ 0 w 65"/>
                <a:gd name="T29" fmla="*/ 7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151">
                  <a:moveTo>
                    <a:pt x="0" y="151"/>
                  </a:moveTo>
                  <a:lnTo>
                    <a:pt x="24" y="24"/>
                  </a:lnTo>
                  <a:lnTo>
                    <a:pt x="45" y="0"/>
                  </a:lnTo>
                  <a:lnTo>
                    <a:pt x="56" y="24"/>
                  </a:lnTo>
                  <a:lnTo>
                    <a:pt x="58" y="35"/>
                  </a:lnTo>
                  <a:lnTo>
                    <a:pt x="60" y="47"/>
                  </a:lnTo>
                  <a:lnTo>
                    <a:pt x="62" y="58"/>
                  </a:lnTo>
                  <a:lnTo>
                    <a:pt x="65" y="71"/>
                  </a:lnTo>
                  <a:lnTo>
                    <a:pt x="65" y="82"/>
                  </a:lnTo>
                  <a:lnTo>
                    <a:pt x="65" y="93"/>
                  </a:lnTo>
                  <a:lnTo>
                    <a:pt x="65" y="106"/>
                  </a:lnTo>
                  <a:lnTo>
                    <a:pt x="65" y="118"/>
                  </a:lnTo>
                  <a:lnTo>
                    <a:pt x="33" y="133"/>
                  </a:lnTo>
                  <a:lnTo>
                    <a:pt x="27" y="137"/>
                  </a:lnTo>
                  <a:lnTo>
                    <a:pt x="0" y="15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3" name="Freeform 97">
              <a:extLst>
                <a:ext uri="{FF2B5EF4-FFF2-40B4-BE49-F238E27FC236}">
                  <a16:creationId xmlns:a16="http://schemas.microsoft.com/office/drawing/2014/main" id="{4B85CADD-4326-42F9-962C-FECB73C0F0F6}"/>
                </a:ext>
              </a:extLst>
            </p:cNvPr>
            <p:cNvSpPr>
              <a:spLocks/>
            </p:cNvSpPr>
            <p:nvPr/>
          </p:nvSpPr>
          <p:spPr bwMode="auto">
            <a:xfrm>
              <a:off x="2114" y="1316"/>
              <a:ext cx="206" cy="268"/>
            </a:xfrm>
            <a:custGeom>
              <a:avLst/>
              <a:gdLst>
                <a:gd name="T0" fmla="*/ 66 w 414"/>
                <a:gd name="T1" fmla="*/ 266 h 535"/>
                <a:gd name="T2" fmla="*/ 59 w 414"/>
                <a:gd name="T3" fmla="*/ 265 h 535"/>
                <a:gd name="T4" fmla="*/ 54 w 414"/>
                <a:gd name="T5" fmla="*/ 263 h 535"/>
                <a:gd name="T6" fmla="*/ 46 w 414"/>
                <a:gd name="T7" fmla="*/ 261 h 535"/>
                <a:gd name="T8" fmla="*/ 41 w 414"/>
                <a:gd name="T9" fmla="*/ 259 h 535"/>
                <a:gd name="T10" fmla="*/ 34 w 414"/>
                <a:gd name="T11" fmla="*/ 254 h 535"/>
                <a:gd name="T12" fmla="*/ 27 w 414"/>
                <a:gd name="T13" fmla="*/ 251 h 535"/>
                <a:gd name="T14" fmla="*/ 21 w 414"/>
                <a:gd name="T15" fmla="*/ 245 h 535"/>
                <a:gd name="T16" fmla="*/ 14 w 414"/>
                <a:gd name="T17" fmla="*/ 240 h 535"/>
                <a:gd name="T18" fmla="*/ 7 w 414"/>
                <a:gd name="T19" fmla="*/ 235 h 535"/>
                <a:gd name="T20" fmla="*/ 2 w 414"/>
                <a:gd name="T21" fmla="*/ 220 h 535"/>
                <a:gd name="T22" fmla="*/ 0 w 414"/>
                <a:gd name="T23" fmla="*/ 205 h 535"/>
                <a:gd name="T24" fmla="*/ 1 w 414"/>
                <a:gd name="T25" fmla="*/ 190 h 535"/>
                <a:gd name="T26" fmla="*/ 4 w 414"/>
                <a:gd name="T27" fmla="*/ 175 h 535"/>
                <a:gd name="T28" fmla="*/ 8 w 414"/>
                <a:gd name="T29" fmla="*/ 160 h 535"/>
                <a:gd name="T30" fmla="*/ 14 w 414"/>
                <a:gd name="T31" fmla="*/ 146 h 535"/>
                <a:gd name="T32" fmla="*/ 19 w 414"/>
                <a:gd name="T33" fmla="*/ 131 h 535"/>
                <a:gd name="T34" fmla="*/ 26 w 414"/>
                <a:gd name="T35" fmla="*/ 118 h 535"/>
                <a:gd name="T36" fmla="*/ 30 w 414"/>
                <a:gd name="T37" fmla="*/ 107 h 535"/>
                <a:gd name="T38" fmla="*/ 34 w 414"/>
                <a:gd name="T39" fmla="*/ 98 h 535"/>
                <a:gd name="T40" fmla="*/ 40 w 414"/>
                <a:gd name="T41" fmla="*/ 88 h 535"/>
                <a:gd name="T42" fmla="*/ 45 w 414"/>
                <a:gd name="T43" fmla="*/ 79 h 535"/>
                <a:gd name="T44" fmla="*/ 51 w 414"/>
                <a:gd name="T45" fmla="*/ 69 h 535"/>
                <a:gd name="T46" fmla="*/ 57 w 414"/>
                <a:gd name="T47" fmla="*/ 59 h 535"/>
                <a:gd name="T48" fmla="*/ 65 w 414"/>
                <a:gd name="T49" fmla="*/ 50 h 535"/>
                <a:gd name="T50" fmla="*/ 73 w 414"/>
                <a:gd name="T51" fmla="*/ 42 h 535"/>
                <a:gd name="T52" fmla="*/ 110 w 414"/>
                <a:gd name="T53" fmla="*/ 11 h 535"/>
                <a:gd name="T54" fmla="*/ 115 w 414"/>
                <a:gd name="T55" fmla="*/ 7 h 535"/>
                <a:gd name="T56" fmla="*/ 120 w 414"/>
                <a:gd name="T57" fmla="*/ 7 h 535"/>
                <a:gd name="T58" fmla="*/ 126 w 414"/>
                <a:gd name="T59" fmla="*/ 4 h 535"/>
                <a:gd name="T60" fmla="*/ 133 w 414"/>
                <a:gd name="T61" fmla="*/ 2 h 535"/>
                <a:gd name="T62" fmla="*/ 141 w 414"/>
                <a:gd name="T63" fmla="*/ 0 h 535"/>
                <a:gd name="T64" fmla="*/ 148 w 414"/>
                <a:gd name="T65" fmla="*/ 0 h 535"/>
                <a:gd name="T66" fmla="*/ 154 w 414"/>
                <a:gd name="T67" fmla="*/ 0 h 535"/>
                <a:gd name="T68" fmla="*/ 161 w 414"/>
                <a:gd name="T69" fmla="*/ 0 h 535"/>
                <a:gd name="T70" fmla="*/ 169 w 414"/>
                <a:gd name="T71" fmla="*/ 1 h 535"/>
                <a:gd name="T72" fmla="*/ 176 w 414"/>
                <a:gd name="T73" fmla="*/ 4 h 535"/>
                <a:gd name="T74" fmla="*/ 186 w 414"/>
                <a:gd name="T75" fmla="*/ 7 h 535"/>
                <a:gd name="T76" fmla="*/ 200 w 414"/>
                <a:gd name="T77" fmla="*/ 18 h 535"/>
                <a:gd name="T78" fmla="*/ 202 w 414"/>
                <a:gd name="T79" fmla="*/ 28 h 535"/>
                <a:gd name="T80" fmla="*/ 205 w 414"/>
                <a:gd name="T81" fmla="*/ 51 h 535"/>
                <a:gd name="T82" fmla="*/ 206 w 414"/>
                <a:gd name="T83" fmla="*/ 76 h 535"/>
                <a:gd name="T84" fmla="*/ 202 w 414"/>
                <a:gd name="T85" fmla="*/ 99 h 535"/>
                <a:gd name="T86" fmla="*/ 196 w 414"/>
                <a:gd name="T87" fmla="*/ 123 h 535"/>
                <a:gd name="T88" fmla="*/ 186 w 414"/>
                <a:gd name="T89" fmla="*/ 147 h 535"/>
                <a:gd name="T90" fmla="*/ 174 w 414"/>
                <a:gd name="T91" fmla="*/ 170 h 535"/>
                <a:gd name="T92" fmla="*/ 161 w 414"/>
                <a:gd name="T93" fmla="*/ 194 h 535"/>
                <a:gd name="T94" fmla="*/ 146 w 414"/>
                <a:gd name="T95" fmla="*/ 219 h 535"/>
                <a:gd name="T96" fmla="*/ 110 w 414"/>
                <a:gd name="T97" fmla="*/ 256 h 535"/>
                <a:gd name="T98" fmla="*/ 104 w 414"/>
                <a:gd name="T99" fmla="*/ 258 h 535"/>
                <a:gd name="T100" fmla="*/ 99 w 414"/>
                <a:gd name="T101" fmla="*/ 260 h 535"/>
                <a:gd name="T102" fmla="*/ 94 w 414"/>
                <a:gd name="T103" fmla="*/ 261 h 535"/>
                <a:gd name="T104" fmla="*/ 89 w 414"/>
                <a:gd name="T105" fmla="*/ 263 h 535"/>
                <a:gd name="T106" fmla="*/ 79 w 414"/>
                <a:gd name="T107" fmla="*/ 265 h 535"/>
                <a:gd name="T108" fmla="*/ 70 w 414"/>
                <a:gd name="T109" fmla="*/ 268 h 535"/>
                <a:gd name="T110" fmla="*/ 66 w 414"/>
                <a:gd name="T111" fmla="*/ 266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4" h="535">
                  <a:moveTo>
                    <a:pt x="133" y="531"/>
                  </a:moveTo>
                  <a:lnTo>
                    <a:pt x="119" y="530"/>
                  </a:lnTo>
                  <a:lnTo>
                    <a:pt x="108" y="526"/>
                  </a:lnTo>
                  <a:lnTo>
                    <a:pt x="93" y="521"/>
                  </a:lnTo>
                  <a:lnTo>
                    <a:pt x="82" y="517"/>
                  </a:lnTo>
                  <a:lnTo>
                    <a:pt x="68" y="508"/>
                  </a:lnTo>
                  <a:lnTo>
                    <a:pt x="55" y="501"/>
                  </a:lnTo>
                  <a:lnTo>
                    <a:pt x="42" y="490"/>
                  </a:lnTo>
                  <a:lnTo>
                    <a:pt x="29" y="480"/>
                  </a:lnTo>
                  <a:lnTo>
                    <a:pt x="15" y="470"/>
                  </a:lnTo>
                  <a:lnTo>
                    <a:pt x="4" y="439"/>
                  </a:lnTo>
                  <a:lnTo>
                    <a:pt x="0" y="410"/>
                  </a:lnTo>
                  <a:lnTo>
                    <a:pt x="2" y="379"/>
                  </a:lnTo>
                  <a:lnTo>
                    <a:pt x="9" y="349"/>
                  </a:lnTo>
                  <a:lnTo>
                    <a:pt x="17" y="320"/>
                  </a:lnTo>
                  <a:lnTo>
                    <a:pt x="28" y="291"/>
                  </a:lnTo>
                  <a:lnTo>
                    <a:pt x="39" y="262"/>
                  </a:lnTo>
                  <a:lnTo>
                    <a:pt x="53" y="235"/>
                  </a:lnTo>
                  <a:lnTo>
                    <a:pt x="60" y="213"/>
                  </a:lnTo>
                  <a:lnTo>
                    <a:pt x="69" y="195"/>
                  </a:lnTo>
                  <a:lnTo>
                    <a:pt x="80" y="175"/>
                  </a:lnTo>
                  <a:lnTo>
                    <a:pt x="91" y="157"/>
                  </a:lnTo>
                  <a:lnTo>
                    <a:pt x="102" y="137"/>
                  </a:lnTo>
                  <a:lnTo>
                    <a:pt x="115" y="118"/>
                  </a:lnTo>
                  <a:lnTo>
                    <a:pt x="130" y="100"/>
                  </a:lnTo>
                  <a:lnTo>
                    <a:pt x="146" y="84"/>
                  </a:lnTo>
                  <a:lnTo>
                    <a:pt x="221" y="22"/>
                  </a:lnTo>
                  <a:lnTo>
                    <a:pt x="232" y="13"/>
                  </a:lnTo>
                  <a:lnTo>
                    <a:pt x="241" y="13"/>
                  </a:lnTo>
                  <a:lnTo>
                    <a:pt x="253" y="7"/>
                  </a:lnTo>
                  <a:lnTo>
                    <a:pt x="268" y="4"/>
                  </a:lnTo>
                  <a:lnTo>
                    <a:pt x="283" y="0"/>
                  </a:lnTo>
                  <a:lnTo>
                    <a:pt x="297" y="0"/>
                  </a:lnTo>
                  <a:lnTo>
                    <a:pt x="310" y="0"/>
                  </a:lnTo>
                  <a:lnTo>
                    <a:pt x="324" y="0"/>
                  </a:lnTo>
                  <a:lnTo>
                    <a:pt x="339" y="2"/>
                  </a:lnTo>
                  <a:lnTo>
                    <a:pt x="354" y="7"/>
                  </a:lnTo>
                  <a:lnTo>
                    <a:pt x="374" y="13"/>
                  </a:lnTo>
                  <a:lnTo>
                    <a:pt x="401" y="36"/>
                  </a:lnTo>
                  <a:lnTo>
                    <a:pt x="406" y="56"/>
                  </a:lnTo>
                  <a:lnTo>
                    <a:pt x="412" y="102"/>
                  </a:lnTo>
                  <a:lnTo>
                    <a:pt x="414" y="151"/>
                  </a:lnTo>
                  <a:lnTo>
                    <a:pt x="406" y="197"/>
                  </a:lnTo>
                  <a:lnTo>
                    <a:pt x="394" y="246"/>
                  </a:lnTo>
                  <a:lnTo>
                    <a:pt x="374" y="293"/>
                  </a:lnTo>
                  <a:lnTo>
                    <a:pt x="350" y="340"/>
                  </a:lnTo>
                  <a:lnTo>
                    <a:pt x="323" y="388"/>
                  </a:lnTo>
                  <a:lnTo>
                    <a:pt x="293" y="437"/>
                  </a:lnTo>
                  <a:lnTo>
                    <a:pt x="221" y="511"/>
                  </a:lnTo>
                  <a:lnTo>
                    <a:pt x="210" y="515"/>
                  </a:lnTo>
                  <a:lnTo>
                    <a:pt x="199" y="519"/>
                  </a:lnTo>
                  <a:lnTo>
                    <a:pt x="188" y="522"/>
                  </a:lnTo>
                  <a:lnTo>
                    <a:pt x="179" y="526"/>
                  </a:lnTo>
                  <a:lnTo>
                    <a:pt x="159" y="530"/>
                  </a:lnTo>
                  <a:lnTo>
                    <a:pt x="141" y="535"/>
                  </a:lnTo>
                  <a:lnTo>
                    <a:pt x="133" y="531"/>
                  </a:lnTo>
                  <a:close/>
                </a:path>
              </a:pathLst>
            </a:custGeom>
            <a:solidFill>
              <a:srgbClr val="FFFFFF"/>
            </a:solidFill>
            <a:ln w="9525">
              <a:solidFill>
                <a:schemeClr val="tx1"/>
              </a:solidFill>
              <a:round/>
              <a:headEnd/>
              <a:tailEnd/>
            </a:ln>
          </p:spPr>
          <p:txBody>
            <a:bodyPr/>
            <a:lstStyle/>
            <a:p>
              <a:endParaRPr lang="en-US"/>
            </a:p>
          </p:txBody>
        </p:sp>
        <p:sp>
          <p:nvSpPr>
            <p:cNvPr id="40034" name="Freeform 98">
              <a:extLst>
                <a:ext uri="{FF2B5EF4-FFF2-40B4-BE49-F238E27FC236}">
                  <a16:creationId xmlns:a16="http://schemas.microsoft.com/office/drawing/2014/main" id="{AF4DE1F8-3260-48B9-ABCB-4D1740E3973D}"/>
                </a:ext>
              </a:extLst>
            </p:cNvPr>
            <p:cNvSpPr>
              <a:spLocks/>
            </p:cNvSpPr>
            <p:nvPr/>
          </p:nvSpPr>
          <p:spPr bwMode="auto">
            <a:xfrm>
              <a:off x="2186" y="1454"/>
              <a:ext cx="85" cy="127"/>
            </a:xfrm>
            <a:custGeom>
              <a:avLst/>
              <a:gdLst>
                <a:gd name="T0" fmla="*/ 74 w 171"/>
                <a:gd name="T1" fmla="*/ 3 h 253"/>
                <a:gd name="T2" fmla="*/ 78 w 171"/>
                <a:gd name="T3" fmla="*/ 6 h 253"/>
                <a:gd name="T4" fmla="*/ 82 w 171"/>
                <a:gd name="T5" fmla="*/ 12 h 253"/>
                <a:gd name="T6" fmla="*/ 84 w 171"/>
                <a:gd name="T7" fmla="*/ 20 h 253"/>
                <a:gd name="T8" fmla="*/ 85 w 171"/>
                <a:gd name="T9" fmla="*/ 30 h 253"/>
                <a:gd name="T10" fmla="*/ 84 w 171"/>
                <a:gd name="T11" fmla="*/ 40 h 253"/>
                <a:gd name="T12" fmla="*/ 82 w 171"/>
                <a:gd name="T13" fmla="*/ 53 h 253"/>
                <a:gd name="T14" fmla="*/ 77 w 171"/>
                <a:gd name="T15" fmla="*/ 65 h 253"/>
                <a:gd name="T16" fmla="*/ 72 w 171"/>
                <a:gd name="T17" fmla="*/ 78 h 253"/>
                <a:gd name="T18" fmla="*/ 64 w 171"/>
                <a:gd name="T19" fmla="*/ 90 h 253"/>
                <a:gd name="T20" fmla="*/ 57 w 171"/>
                <a:gd name="T21" fmla="*/ 101 h 253"/>
                <a:gd name="T22" fmla="*/ 49 w 171"/>
                <a:gd name="T23" fmla="*/ 109 h 253"/>
                <a:gd name="T24" fmla="*/ 41 w 171"/>
                <a:gd name="T25" fmla="*/ 117 h 253"/>
                <a:gd name="T26" fmla="*/ 33 w 171"/>
                <a:gd name="T27" fmla="*/ 122 h 253"/>
                <a:gd name="T28" fmla="*/ 25 w 171"/>
                <a:gd name="T29" fmla="*/ 126 h 253"/>
                <a:gd name="T30" fmla="*/ 18 w 171"/>
                <a:gd name="T31" fmla="*/ 127 h 253"/>
                <a:gd name="T32" fmla="*/ 13 w 171"/>
                <a:gd name="T33" fmla="*/ 126 h 253"/>
                <a:gd name="T34" fmla="*/ 6 w 171"/>
                <a:gd name="T35" fmla="*/ 120 h 253"/>
                <a:gd name="T36" fmla="*/ 3 w 171"/>
                <a:gd name="T37" fmla="*/ 114 h 253"/>
                <a:gd name="T38" fmla="*/ 0 w 171"/>
                <a:gd name="T39" fmla="*/ 106 h 253"/>
                <a:gd name="T40" fmla="*/ 0 w 171"/>
                <a:gd name="T41" fmla="*/ 97 h 253"/>
                <a:gd name="T42" fmla="*/ 1 w 171"/>
                <a:gd name="T43" fmla="*/ 85 h 253"/>
                <a:gd name="T44" fmla="*/ 3 w 171"/>
                <a:gd name="T45" fmla="*/ 74 h 253"/>
                <a:gd name="T46" fmla="*/ 8 w 171"/>
                <a:gd name="T47" fmla="*/ 61 h 253"/>
                <a:gd name="T48" fmla="*/ 14 w 171"/>
                <a:gd name="T49" fmla="*/ 49 h 253"/>
                <a:gd name="T50" fmla="*/ 20 w 171"/>
                <a:gd name="T51" fmla="*/ 36 h 253"/>
                <a:gd name="T52" fmla="*/ 28 w 171"/>
                <a:gd name="T53" fmla="*/ 26 h 253"/>
                <a:gd name="T54" fmla="*/ 35 w 171"/>
                <a:gd name="T55" fmla="*/ 16 h 253"/>
                <a:gd name="T56" fmla="*/ 44 w 171"/>
                <a:gd name="T57" fmla="*/ 10 h 253"/>
                <a:gd name="T58" fmla="*/ 51 w 171"/>
                <a:gd name="T59" fmla="*/ 4 h 253"/>
                <a:gd name="T60" fmla="*/ 59 w 171"/>
                <a:gd name="T61" fmla="*/ 1 h 253"/>
                <a:gd name="T62" fmla="*/ 66 w 171"/>
                <a:gd name="T63" fmla="*/ 0 h 253"/>
                <a:gd name="T64" fmla="*/ 74 w 171"/>
                <a:gd name="T65" fmla="*/ 3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253">
                  <a:moveTo>
                    <a:pt x="148" y="5"/>
                  </a:moveTo>
                  <a:lnTo>
                    <a:pt x="157" y="11"/>
                  </a:lnTo>
                  <a:lnTo>
                    <a:pt x="164" y="23"/>
                  </a:lnTo>
                  <a:lnTo>
                    <a:pt x="169" y="40"/>
                  </a:lnTo>
                  <a:lnTo>
                    <a:pt x="171" y="60"/>
                  </a:lnTo>
                  <a:lnTo>
                    <a:pt x="168" y="80"/>
                  </a:lnTo>
                  <a:lnTo>
                    <a:pt x="164" y="105"/>
                  </a:lnTo>
                  <a:lnTo>
                    <a:pt x="155" y="129"/>
                  </a:lnTo>
                  <a:lnTo>
                    <a:pt x="144" y="156"/>
                  </a:lnTo>
                  <a:lnTo>
                    <a:pt x="129" y="180"/>
                  </a:lnTo>
                  <a:lnTo>
                    <a:pt x="115" y="202"/>
                  </a:lnTo>
                  <a:lnTo>
                    <a:pt x="98" y="218"/>
                  </a:lnTo>
                  <a:lnTo>
                    <a:pt x="82" y="234"/>
                  </a:lnTo>
                  <a:lnTo>
                    <a:pt x="66" y="244"/>
                  </a:lnTo>
                  <a:lnTo>
                    <a:pt x="51" y="251"/>
                  </a:lnTo>
                  <a:lnTo>
                    <a:pt x="37" y="253"/>
                  </a:lnTo>
                  <a:lnTo>
                    <a:pt x="26" y="251"/>
                  </a:lnTo>
                  <a:lnTo>
                    <a:pt x="13" y="240"/>
                  </a:lnTo>
                  <a:lnTo>
                    <a:pt x="6" y="227"/>
                  </a:lnTo>
                  <a:lnTo>
                    <a:pt x="0" y="211"/>
                  </a:lnTo>
                  <a:lnTo>
                    <a:pt x="0" y="193"/>
                  </a:lnTo>
                  <a:lnTo>
                    <a:pt x="2" y="169"/>
                  </a:lnTo>
                  <a:lnTo>
                    <a:pt x="7" y="147"/>
                  </a:lnTo>
                  <a:lnTo>
                    <a:pt x="17" y="122"/>
                  </a:lnTo>
                  <a:lnTo>
                    <a:pt x="29" y="98"/>
                  </a:lnTo>
                  <a:lnTo>
                    <a:pt x="40" y="72"/>
                  </a:lnTo>
                  <a:lnTo>
                    <a:pt x="57" y="52"/>
                  </a:lnTo>
                  <a:lnTo>
                    <a:pt x="71" y="32"/>
                  </a:lnTo>
                  <a:lnTo>
                    <a:pt x="88" y="20"/>
                  </a:lnTo>
                  <a:lnTo>
                    <a:pt x="102" y="7"/>
                  </a:lnTo>
                  <a:lnTo>
                    <a:pt x="118" y="1"/>
                  </a:lnTo>
                  <a:lnTo>
                    <a:pt x="133" y="0"/>
                  </a:lnTo>
                  <a:lnTo>
                    <a:pt x="148" y="5"/>
                  </a:lnTo>
                  <a:close/>
                </a:path>
              </a:pathLst>
            </a:custGeom>
            <a:solidFill>
              <a:srgbClr val="000000"/>
            </a:solidFill>
            <a:ln w="1588">
              <a:solidFill>
                <a:srgbClr val="000000"/>
              </a:solidFill>
              <a:prstDash val="solid"/>
              <a:round/>
              <a:headEnd/>
              <a:tailEnd/>
            </a:ln>
          </p:spPr>
          <p:txBody>
            <a:bodyPr/>
            <a:lstStyle/>
            <a:p>
              <a:endParaRPr lang="en-US"/>
            </a:p>
          </p:txBody>
        </p:sp>
        <p:sp>
          <p:nvSpPr>
            <p:cNvPr id="40035" name="Freeform 99">
              <a:extLst>
                <a:ext uri="{FF2B5EF4-FFF2-40B4-BE49-F238E27FC236}">
                  <a16:creationId xmlns:a16="http://schemas.microsoft.com/office/drawing/2014/main" id="{81AD6580-7217-4CC1-B297-A3CFCF367901}"/>
                </a:ext>
              </a:extLst>
            </p:cNvPr>
            <p:cNvSpPr>
              <a:spLocks/>
            </p:cNvSpPr>
            <p:nvPr/>
          </p:nvSpPr>
          <p:spPr bwMode="auto">
            <a:xfrm>
              <a:off x="2206" y="1534"/>
              <a:ext cx="31" cy="39"/>
            </a:xfrm>
            <a:custGeom>
              <a:avLst/>
              <a:gdLst>
                <a:gd name="T0" fmla="*/ 17 w 62"/>
                <a:gd name="T1" fmla="*/ 0 h 76"/>
                <a:gd name="T2" fmla="*/ 21 w 62"/>
                <a:gd name="T3" fmla="*/ 1 h 76"/>
                <a:gd name="T4" fmla="*/ 27 w 62"/>
                <a:gd name="T5" fmla="*/ 6 h 76"/>
                <a:gd name="T6" fmla="*/ 29 w 62"/>
                <a:gd name="T7" fmla="*/ 11 h 76"/>
                <a:gd name="T8" fmla="*/ 31 w 62"/>
                <a:gd name="T9" fmla="*/ 20 h 76"/>
                <a:gd name="T10" fmla="*/ 29 w 62"/>
                <a:gd name="T11" fmla="*/ 26 h 76"/>
                <a:gd name="T12" fmla="*/ 27 w 62"/>
                <a:gd name="T13" fmla="*/ 33 h 76"/>
                <a:gd name="T14" fmla="*/ 21 w 62"/>
                <a:gd name="T15" fmla="*/ 37 h 76"/>
                <a:gd name="T16" fmla="*/ 17 w 62"/>
                <a:gd name="T17" fmla="*/ 39 h 76"/>
                <a:gd name="T18" fmla="*/ 9 w 62"/>
                <a:gd name="T19" fmla="*/ 37 h 76"/>
                <a:gd name="T20" fmla="*/ 5 w 62"/>
                <a:gd name="T21" fmla="*/ 33 h 76"/>
                <a:gd name="T22" fmla="*/ 1 w 62"/>
                <a:gd name="T23" fmla="*/ 26 h 76"/>
                <a:gd name="T24" fmla="*/ 0 w 62"/>
                <a:gd name="T25" fmla="*/ 20 h 76"/>
                <a:gd name="T26" fmla="*/ 1 w 62"/>
                <a:gd name="T27" fmla="*/ 11 h 76"/>
                <a:gd name="T28" fmla="*/ 5 w 62"/>
                <a:gd name="T29" fmla="*/ 6 h 76"/>
                <a:gd name="T30" fmla="*/ 9 w 62"/>
                <a:gd name="T31" fmla="*/ 1 h 76"/>
                <a:gd name="T32" fmla="*/ 17 w 6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76">
                  <a:moveTo>
                    <a:pt x="33" y="0"/>
                  </a:moveTo>
                  <a:lnTo>
                    <a:pt x="42" y="2"/>
                  </a:lnTo>
                  <a:lnTo>
                    <a:pt x="53" y="11"/>
                  </a:lnTo>
                  <a:lnTo>
                    <a:pt x="58" y="22"/>
                  </a:lnTo>
                  <a:lnTo>
                    <a:pt x="62" y="38"/>
                  </a:lnTo>
                  <a:lnTo>
                    <a:pt x="58" y="51"/>
                  </a:lnTo>
                  <a:lnTo>
                    <a:pt x="53" y="64"/>
                  </a:lnTo>
                  <a:lnTo>
                    <a:pt x="42" y="73"/>
                  </a:lnTo>
                  <a:lnTo>
                    <a:pt x="33" y="76"/>
                  </a:lnTo>
                  <a:lnTo>
                    <a:pt x="18" y="73"/>
                  </a:lnTo>
                  <a:lnTo>
                    <a:pt x="9" y="64"/>
                  </a:lnTo>
                  <a:lnTo>
                    <a:pt x="2" y="51"/>
                  </a:lnTo>
                  <a:lnTo>
                    <a:pt x="0" y="38"/>
                  </a:lnTo>
                  <a:lnTo>
                    <a:pt x="2" y="22"/>
                  </a:lnTo>
                  <a:lnTo>
                    <a:pt x="9" y="11"/>
                  </a:lnTo>
                  <a:lnTo>
                    <a:pt x="18" y="2"/>
                  </a:lnTo>
                  <a:lnTo>
                    <a:pt x="33" y="0"/>
                  </a:lnTo>
                  <a:close/>
                </a:path>
              </a:pathLst>
            </a:custGeom>
            <a:solidFill>
              <a:srgbClr val="FFFFFF"/>
            </a:solidFill>
            <a:ln w="1588">
              <a:solidFill>
                <a:srgbClr val="000000"/>
              </a:solidFill>
              <a:prstDash val="solid"/>
              <a:round/>
              <a:headEnd/>
              <a:tailEnd/>
            </a:ln>
          </p:spPr>
          <p:txBody>
            <a:bodyPr/>
            <a:lstStyle/>
            <a:p>
              <a:endParaRPr lang="en-US"/>
            </a:p>
          </p:txBody>
        </p:sp>
        <p:sp>
          <p:nvSpPr>
            <p:cNvPr id="40036" name="Freeform 100">
              <a:extLst>
                <a:ext uri="{FF2B5EF4-FFF2-40B4-BE49-F238E27FC236}">
                  <a16:creationId xmlns:a16="http://schemas.microsoft.com/office/drawing/2014/main" id="{2A6C3DF6-7415-4DEC-850A-4BC7D91F7A2A}"/>
                </a:ext>
              </a:extLst>
            </p:cNvPr>
            <p:cNvSpPr>
              <a:spLocks/>
            </p:cNvSpPr>
            <p:nvPr/>
          </p:nvSpPr>
          <p:spPr bwMode="auto">
            <a:xfrm>
              <a:off x="2237" y="1508"/>
              <a:ext cx="83" cy="102"/>
            </a:xfrm>
            <a:custGeom>
              <a:avLst/>
              <a:gdLst>
                <a:gd name="T0" fmla="*/ 70 w 166"/>
                <a:gd name="T1" fmla="*/ 3 h 204"/>
                <a:gd name="T2" fmla="*/ 75 w 166"/>
                <a:gd name="T3" fmla="*/ 6 h 204"/>
                <a:gd name="T4" fmla="*/ 79 w 166"/>
                <a:gd name="T5" fmla="*/ 11 h 204"/>
                <a:gd name="T6" fmla="*/ 81 w 166"/>
                <a:gd name="T7" fmla="*/ 18 h 204"/>
                <a:gd name="T8" fmla="*/ 83 w 166"/>
                <a:gd name="T9" fmla="*/ 27 h 204"/>
                <a:gd name="T10" fmla="*/ 82 w 166"/>
                <a:gd name="T11" fmla="*/ 35 h 204"/>
                <a:gd name="T12" fmla="*/ 80 w 166"/>
                <a:gd name="T13" fmla="*/ 45 h 204"/>
                <a:gd name="T14" fmla="*/ 77 w 166"/>
                <a:gd name="T15" fmla="*/ 56 h 204"/>
                <a:gd name="T16" fmla="*/ 72 w 166"/>
                <a:gd name="T17" fmla="*/ 67 h 204"/>
                <a:gd name="T18" fmla="*/ 66 w 166"/>
                <a:gd name="T19" fmla="*/ 75 h 204"/>
                <a:gd name="T20" fmla="*/ 58 w 166"/>
                <a:gd name="T21" fmla="*/ 84 h 204"/>
                <a:gd name="T22" fmla="*/ 51 w 166"/>
                <a:gd name="T23" fmla="*/ 90 h 204"/>
                <a:gd name="T24" fmla="*/ 44 w 166"/>
                <a:gd name="T25" fmla="*/ 97 h 204"/>
                <a:gd name="T26" fmla="*/ 36 w 166"/>
                <a:gd name="T27" fmla="*/ 99 h 204"/>
                <a:gd name="T28" fmla="*/ 28 w 166"/>
                <a:gd name="T29" fmla="*/ 102 h 204"/>
                <a:gd name="T30" fmla="*/ 20 w 166"/>
                <a:gd name="T31" fmla="*/ 102 h 204"/>
                <a:gd name="T32" fmla="*/ 15 w 166"/>
                <a:gd name="T33" fmla="*/ 100 h 204"/>
                <a:gd name="T34" fmla="*/ 8 w 166"/>
                <a:gd name="T35" fmla="*/ 96 h 204"/>
                <a:gd name="T36" fmla="*/ 5 w 166"/>
                <a:gd name="T37" fmla="*/ 90 h 204"/>
                <a:gd name="T38" fmla="*/ 2 w 166"/>
                <a:gd name="T39" fmla="*/ 83 h 204"/>
                <a:gd name="T40" fmla="*/ 1 w 166"/>
                <a:gd name="T41" fmla="*/ 76 h 204"/>
                <a:gd name="T42" fmla="*/ 0 w 166"/>
                <a:gd name="T43" fmla="*/ 67 h 204"/>
                <a:gd name="T44" fmla="*/ 3 w 166"/>
                <a:gd name="T45" fmla="*/ 58 h 204"/>
                <a:gd name="T46" fmla="*/ 6 w 166"/>
                <a:gd name="T47" fmla="*/ 48 h 204"/>
                <a:gd name="T48" fmla="*/ 11 w 166"/>
                <a:gd name="T49" fmla="*/ 38 h 204"/>
                <a:gd name="T50" fmla="*/ 17 w 166"/>
                <a:gd name="T51" fmla="*/ 28 h 204"/>
                <a:gd name="T52" fmla="*/ 24 w 166"/>
                <a:gd name="T53" fmla="*/ 19 h 204"/>
                <a:gd name="T54" fmla="*/ 32 w 166"/>
                <a:gd name="T55" fmla="*/ 11 h 204"/>
                <a:gd name="T56" fmla="*/ 40 w 166"/>
                <a:gd name="T57" fmla="*/ 7 h 204"/>
                <a:gd name="T58" fmla="*/ 48 w 166"/>
                <a:gd name="T59" fmla="*/ 2 h 204"/>
                <a:gd name="T60" fmla="*/ 55 w 166"/>
                <a:gd name="T61" fmla="*/ 0 h 204"/>
                <a:gd name="T62" fmla="*/ 62 w 166"/>
                <a:gd name="T63" fmla="*/ 0 h 204"/>
                <a:gd name="T64" fmla="*/ 70 w 166"/>
                <a:gd name="T65" fmla="*/ 3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204">
                  <a:moveTo>
                    <a:pt x="140" y="5"/>
                  </a:moveTo>
                  <a:lnTo>
                    <a:pt x="149" y="11"/>
                  </a:lnTo>
                  <a:lnTo>
                    <a:pt x="158" y="22"/>
                  </a:lnTo>
                  <a:lnTo>
                    <a:pt x="162" y="35"/>
                  </a:lnTo>
                  <a:lnTo>
                    <a:pt x="166" y="53"/>
                  </a:lnTo>
                  <a:lnTo>
                    <a:pt x="164" y="69"/>
                  </a:lnTo>
                  <a:lnTo>
                    <a:pt x="160" y="89"/>
                  </a:lnTo>
                  <a:lnTo>
                    <a:pt x="153" y="111"/>
                  </a:lnTo>
                  <a:lnTo>
                    <a:pt x="144" y="133"/>
                  </a:lnTo>
                  <a:lnTo>
                    <a:pt x="131" y="149"/>
                  </a:lnTo>
                  <a:lnTo>
                    <a:pt x="116" y="167"/>
                  </a:lnTo>
                  <a:lnTo>
                    <a:pt x="102" y="180"/>
                  </a:lnTo>
                  <a:lnTo>
                    <a:pt x="87" y="193"/>
                  </a:lnTo>
                  <a:lnTo>
                    <a:pt x="71" y="198"/>
                  </a:lnTo>
                  <a:lnTo>
                    <a:pt x="55" y="204"/>
                  </a:lnTo>
                  <a:lnTo>
                    <a:pt x="40" y="204"/>
                  </a:lnTo>
                  <a:lnTo>
                    <a:pt x="29" y="200"/>
                  </a:lnTo>
                  <a:lnTo>
                    <a:pt x="16" y="191"/>
                  </a:lnTo>
                  <a:lnTo>
                    <a:pt x="9" y="180"/>
                  </a:lnTo>
                  <a:lnTo>
                    <a:pt x="4" y="166"/>
                  </a:lnTo>
                  <a:lnTo>
                    <a:pt x="2" y="151"/>
                  </a:lnTo>
                  <a:lnTo>
                    <a:pt x="0" y="133"/>
                  </a:lnTo>
                  <a:lnTo>
                    <a:pt x="5" y="115"/>
                  </a:lnTo>
                  <a:lnTo>
                    <a:pt x="11" y="95"/>
                  </a:lnTo>
                  <a:lnTo>
                    <a:pt x="22" y="76"/>
                  </a:lnTo>
                  <a:lnTo>
                    <a:pt x="33" y="55"/>
                  </a:lnTo>
                  <a:lnTo>
                    <a:pt x="47" y="38"/>
                  </a:lnTo>
                  <a:lnTo>
                    <a:pt x="64" y="22"/>
                  </a:lnTo>
                  <a:lnTo>
                    <a:pt x="80" y="13"/>
                  </a:lnTo>
                  <a:lnTo>
                    <a:pt x="95" y="4"/>
                  </a:lnTo>
                  <a:lnTo>
                    <a:pt x="109" y="0"/>
                  </a:lnTo>
                  <a:lnTo>
                    <a:pt x="124" y="0"/>
                  </a:lnTo>
                  <a:lnTo>
                    <a:pt x="140" y="5"/>
                  </a:lnTo>
                  <a:close/>
                </a:path>
              </a:pathLst>
            </a:custGeom>
            <a:solidFill>
              <a:srgbClr val="000000"/>
            </a:solidFill>
            <a:ln w="1588">
              <a:solidFill>
                <a:srgbClr val="000000"/>
              </a:solidFill>
              <a:prstDash val="solid"/>
              <a:round/>
              <a:headEnd/>
              <a:tailEnd/>
            </a:ln>
          </p:spPr>
          <p:txBody>
            <a:bodyPr/>
            <a:lstStyle/>
            <a:p>
              <a:endParaRPr lang="en-US"/>
            </a:p>
          </p:txBody>
        </p:sp>
        <p:sp>
          <p:nvSpPr>
            <p:cNvPr id="40037" name="Freeform 101">
              <a:extLst>
                <a:ext uri="{FF2B5EF4-FFF2-40B4-BE49-F238E27FC236}">
                  <a16:creationId xmlns:a16="http://schemas.microsoft.com/office/drawing/2014/main" id="{714CFC42-A72F-4995-A131-BDBB4EDF5FC9}"/>
                </a:ext>
              </a:extLst>
            </p:cNvPr>
            <p:cNvSpPr>
              <a:spLocks/>
            </p:cNvSpPr>
            <p:nvPr/>
          </p:nvSpPr>
          <p:spPr bwMode="auto">
            <a:xfrm>
              <a:off x="2250" y="1567"/>
              <a:ext cx="27" cy="31"/>
            </a:xfrm>
            <a:custGeom>
              <a:avLst/>
              <a:gdLst>
                <a:gd name="T0" fmla="*/ 14 w 53"/>
                <a:gd name="T1" fmla="*/ 0 h 62"/>
                <a:gd name="T2" fmla="*/ 19 w 53"/>
                <a:gd name="T3" fmla="*/ 1 h 62"/>
                <a:gd name="T4" fmla="*/ 23 w 53"/>
                <a:gd name="T5" fmla="*/ 5 h 62"/>
                <a:gd name="T6" fmla="*/ 25 w 53"/>
                <a:gd name="T7" fmla="*/ 10 h 62"/>
                <a:gd name="T8" fmla="*/ 27 w 53"/>
                <a:gd name="T9" fmla="*/ 17 h 62"/>
                <a:gd name="T10" fmla="*/ 25 w 53"/>
                <a:gd name="T11" fmla="*/ 21 h 62"/>
                <a:gd name="T12" fmla="*/ 23 w 53"/>
                <a:gd name="T13" fmla="*/ 27 h 62"/>
                <a:gd name="T14" fmla="*/ 19 w 53"/>
                <a:gd name="T15" fmla="*/ 30 h 62"/>
                <a:gd name="T16" fmla="*/ 14 w 53"/>
                <a:gd name="T17" fmla="*/ 31 h 62"/>
                <a:gd name="T18" fmla="*/ 8 w 53"/>
                <a:gd name="T19" fmla="*/ 30 h 62"/>
                <a:gd name="T20" fmla="*/ 4 w 53"/>
                <a:gd name="T21" fmla="*/ 27 h 62"/>
                <a:gd name="T22" fmla="*/ 0 w 53"/>
                <a:gd name="T23" fmla="*/ 21 h 62"/>
                <a:gd name="T24" fmla="*/ 0 w 53"/>
                <a:gd name="T25" fmla="*/ 17 h 62"/>
                <a:gd name="T26" fmla="*/ 0 w 53"/>
                <a:gd name="T27" fmla="*/ 10 h 62"/>
                <a:gd name="T28" fmla="*/ 4 w 53"/>
                <a:gd name="T29" fmla="*/ 5 h 62"/>
                <a:gd name="T30" fmla="*/ 8 w 53"/>
                <a:gd name="T31" fmla="*/ 1 h 62"/>
                <a:gd name="T32" fmla="*/ 14 w 53"/>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2">
                  <a:moveTo>
                    <a:pt x="28" y="0"/>
                  </a:moveTo>
                  <a:lnTo>
                    <a:pt x="37" y="2"/>
                  </a:lnTo>
                  <a:lnTo>
                    <a:pt x="46" y="9"/>
                  </a:lnTo>
                  <a:lnTo>
                    <a:pt x="50" y="19"/>
                  </a:lnTo>
                  <a:lnTo>
                    <a:pt x="53" y="33"/>
                  </a:lnTo>
                  <a:lnTo>
                    <a:pt x="50" y="42"/>
                  </a:lnTo>
                  <a:lnTo>
                    <a:pt x="46" y="53"/>
                  </a:lnTo>
                  <a:lnTo>
                    <a:pt x="37" y="59"/>
                  </a:lnTo>
                  <a:lnTo>
                    <a:pt x="28" y="62"/>
                  </a:lnTo>
                  <a:lnTo>
                    <a:pt x="15" y="59"/>
                  </a:lnTo>
                  <a:lnTo>
                    <a:pt x="8" y="53"/>
                  </a:lnTo>
                  <a:lnTo>
                    <a:pt x="0" y="42"/>
                  </a:lnTo>
                  <a:lnTo>
                    <a:pt x="0" y="33"/>
                  </a:lnTo>
                  <a:lnTo>
                    <a:pt x="0" y="19"/>
                  </a:lnTo>
                  <a:lnTo>
                    <a:pt x="8" y="9"/>
                  </a:lnTo>
                  <a:lnTo>
                    <a:pt x="15" y="2"/>
                  </a:lnTo>
                  <a:lnTo>
                    <a:pt x="28" y="0"/>
                  </a:lnTo>
                  <a:close/>
                </a:path>
              </a:pathLst>
            </a:custGeom>
            <a:solidFill>
              <a:srgbClr val="FFFFFF"/>
            </a:solidFill>
            <a:ln w="1588">
              <a:solidFill>
                <a:srgbClr val="000000"/>
              </a:solidFill>
              <a:prstDash val="solid"/>
              <a:round/>
              <a:headEnd/>
              <a:tailEnd/>
            </a:ln>
          </p:spPr>
          <p:txBody>
            <a:bodyPr/>
            <a:lstStyle/>
            <a:p>
              <a:endParaRPr lang="en-US"/>
            </a:p>
          </p:txBody>
        </p:sp>
        <p:sp>
          <p:nvSpPr>
            <p:cNvPr id="40038" name="Freeform 102">
              <a:extLst>
                <a:ext uri="{FF2B5EF4-FFF2-40B4-BE49-F238E27FC236}">
                  <a16:creationId xmlns:a16="http://schemas.microsoft.com/office/drawing/2014/main" id="{A0A578BD-840A-41FF-8C13-B8DF8C6D59DC}"/>
                </a:ext>
              </a:extLst>
            </p:cNvPr>
            <p:cNvSpPr>
              <a:spLocks/>
            </p:cNvSpPr>
            <p:nvPr/>
          </p:nvSpPr>
          <p:spPr bwMode="auto">
            <a:xfrm>
              <a:off x="3376" y="1439"/>
              <a:ext cx="62" cy="105"/>
            </a:xfrm>
            <a:custGeom>
              <a:avLst/>
              <a:gdLst>
                <a:gd name="T0" fmla="*/ 26 w 124"/>
                <a:gd name="T1" fmla="*/ 1 h 209"/>
                <a:gd name="T2" fmla="*/ 32 w 124"/>
                <a:gd name="T3" fmla="*/ 0 h 209"/>
                <a:gd name="T4" fmla="*/ 37 w 124"/>
                <a:gd name="T5" fmla="*/ 3 h 209"/>
                <a:gd name="T6" fmla="*/ 43 w 124"/>
                <a:gd name="T7" fmla="*/ 6 h 209"/>
                <a:gd name="T8" fmla="*/ 48 w 124"/>
                <a:gd name="T9" fmla="*/ 13 h 209"/>
                <a:gd name="T10" fmla="*/ 52 w 124"/>
                <a:gd name="T11" fmla="*/ 20 h 209"/>
                <a:gd name="T12" fmla="*/ 57 w 124"/>
                <a:gd name="T13" fmla="*/ 28 h 209"/>
                <a:gd name="T14" fmla="*/ 59 w 124"/>
                <a:gd name="T15" fmla="*/ 38 h 209"/>
                <a:gd name="T16" fmla="*/ 62 w 124"/>
                <a:gd name="T17" fmla="*/ 49 h 209"/>
                <a:gd name="T18" fmla="*/ 61 w 124"/>
                <a:gd name="T19" fmla="*/ 58 h 209"/>
                <a:gd name="T20" fmla="*/ 61 w 124"/>
                <a:gd name="T21" fmla="*/ 68 h 209"/>
                <a:gd name="T22" fmla="*/ 58 w 124"/>
                <a:gd name="T23" fmla="*/ 77 h 209"/>
                <a:gd name="T24" fmla="*/ 57 w 124"/>
                <a:gd name="T25" fmla="*/ 86 h 209"/>
                <a:gd name="T26" fmla="*/ 52 w 124"/>
                <a:gd name="T27" fmla="*/ 92 h 209"/>
                <a:gd name="T28" fmla="*/ 47 w 124"/>
                <a:gd name="T29" fmla="*/ 97 h 209"/>
                <a:gd name="T30" fmla="*/ 42 w 124"/>
                <a:gd name="T31" fmla="*/ 102 h 209"/>
                <a:gd name="T32" fmla="*/ 37 w 124"/>
                <a:gd name="T33" fmla="*/ 105 h 209"/>
                <a:gd name="T34" fmla="*/ 30 w 124"/>
                <a:gd name="T35" fmla="*/ 103 h 209"/>
                <a:gd name="T36" fmla="*/ 24 w 124"/>
                <a:gd name="T37" fmla="*/ 100 h 209"/>
                <a:gd name="T38" fmla="*/ 18 w 124"/>
                <a:gd name="T39" fmla="*/ 96 h 209"/>
                <a:gd name="T40" fmla="*/ 13 w 124"/>
                <a:gd name="T41" fmla="*/ 91 h 209"/>
                <a:gd name="T42" fmla="*/ 7 w 124"/>
                <a:gd name="T43" fmla="*/ 83 h 209"/>
                <a:gd name="T44" fmla="*/ 5 w 124"/>
                <a:gd name="T45" fmla="*/ 75 h 209"/>
                <a:gd name="T46" fmla="*/ 2 w 124"/>
                <a:gd name="T47" fmla="*/ 65 h 209"/>
                <a:gd name="T48" fmla="*/ 1 w 124"/>
                <a:gd name="T49" fmla="*/ 56 h 209"/>
                <a:gd name="T50" fmla="*/ 0 w 124"/>
                <a:gd name="T51" fmla="*/ 45 h 209"/>
                <a:gd name="T52" fmla="*/ 0 w 124"/>
                <a:gd name="T53" fmla="*/ 35 h 209"/>
                <a:gd name="T54" fmla="*/ 2 w 124"/>
                <a:gd name="T55" fmla="*/ 25 h 209"/>
                <a:gd name="T56" fmla="*/ 6 w 124"/>
                <a:gd name="T57" fmla="*/ 17 h 209"/>
                <a:gd name="T58" fmla="*/ 8 w 124"/>
                <a:gd name="T59" fmla="*/ 10 h 209"/>
                <a:gd name="T60" fmla="*/ 14 w 124"/>
                <a:gd name="T61" fmla="*/ 5 h 209"/>
                <a:gd name="T62" fmla="*/ 19 w 124"/>
                <a:gd name="T63" fmla="*/ 1 h 209"/>
                <a:gd name="T64" fmla="*/ 26 w 124"/>
                <a:gd name="T65" fmla="*/ 1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209">
                  <a:moveTo>
                    <a:pt x="52" y="2"/>
                  </a:moveTo>
                  <a:lnTo>
                    <a:pt x="63" y="0"/>
                  </a:lnTo>
                  <a:lnTo>
                    <a:pt x="74" y="5"/>
                  </a:lnTo>
                  <a:lnTo>
                    <a:pt x="85" y="12"/>
                  </a:lnTo>
                  <a:lnTo>
                    <a:pt x="96" y="25"/>
                  </a:lnTo>
                  <a:lnTo>
                    <a:pt x="103" y="40"/>
                  </a:lnTo>
                  <a:lnTo>
                    <a:pt x="113" y="56"/>
                  </a:lnTo>
                  <a:lnTo>
                    <a:pt x="118" y="76"/>
                  </a:lnTo>
                  <a:lnTo>
                    <a:pt x="124" y="98"/>
                  </a:lnTo>
                  <a:lnTo>
                    <a:pt x="122" y="116"/>
                  </a:lnTo>
                  <a:lnTo>
                    <a:pt x="122" y="136"/>
                  </a:lnTo>
                  <a:lnTo>
                    <a:pt x="116" y="153"/>
                  </a:lnTo>
                  <a:lnTo>
                    <a:pt x="113" y="171"/>
                  </a:lnTo>
                  <a:lnTo>
                    <a:pt x="103" y="184"/>
                  </a:lnTo>
                  <a:lnTo>
                    <a:pt x="94" y="194"/>
                  </a:lnTo>
                  <a:lnTo>
                    <a:pt x="83" y="204"/>
                  </a:lnTo>
                  <a:lnTo>
                    <a:pt x="73" y="209"/>
                  </a:lnTo>
                  <a:lnTo>
                    <a:pt x="60" y="205"/>
                  </a:lnTo>
                  <a:lnTo>
                    <a:pt x="47" y="200"/>
                  </a:lnTo>
                  <a:lnTo>
                    <a:pt x="36" y="191"/>
                  </a:lnTo>
                  <a:lnTo>
                    <a:pt x="25" y="182"/>
                  </a:lnTo>
                  <a:lnTo>
                    <a:pt x="14" y="165"/>
                  </a:lnTo>
                  <a:lnTo>
                    <a:pt x="9" y="149"/>
                  </a:lnTo>
                  <a:lnTo>
                    <a:pt x="3" y="129"/>
                  </a:lnTo>
                  <a:lnTo>
                    <a:pt x="2" y="111"/>
                  </a:lnTo>
                  <a:lnTo>
                    <a:pt x="0" y="89"/>
                  </a:lnTo>
                  <a:lnTo>
                    <a:pt x="0" y="69"/>
                  </a:lnTo>
                  <a:lnTo>
                    <a:pt x="3" y="49"/>
                  </a:lnTo>
                  <a:lnTo>
                    <a:pt x="11" y="34"/>
                  </a:lnTo>
                  <a:lnTo>
                    <a:pt x="16" y="20"/>
                  </a:lnTo>
                  <a:lnTo>
                    <a:pt x="27" y="9"/>
                  </a:lnTo>
                  <a:lnTo>
                    <a:pt x="38" y="2"/>
                  </a:lnTo>
                  <a:lnTo>
                    <a:pt x="52" y="2"/>
                  </a:lnTo>
                  <a:close/>
                </a:path>
              </a:pathLst>
            </a:custGeom>
            <a:solidFill>
              <a:srgbClr val="000000"/>
            </a:solidFill>
            <a:ln w="1588">
              <a:solidFill>
                <a:srgbClr val="000000"/>
              </a:solidFill>
              <a:prstDash val="solid"/>
              <a:round/>
              <a:headEnd/>
              <a:tailEnd/>
            </a:ln>
          </p:spPr>
          <p:txBody>
            <a:bodyPr/>
            <a:lstStyle/>
            <a:p>
              <a:endParaRPr lang="en-US"/>
            </a:p>
          </p:txBody>
        </p:sp>
        <p:sp>
          <p:nvSpPr>
            <p:cNvPr id="40039" name="Freeform 103">
              <a:extLst>
                <a:ext uri="{FF2B5EF4-FFF2-40B4-BE49-F238E27FC236}">
                  <a16:creationId xmlns:a16="http://schemas.microsoft.com/office/drawing/2014/main" id="{5921094E-5D3B-4205-A9A4-E8785A1DD171}"/>
                </a:ext>
              </a:extLst>
            </p:cNvPr>
            <p:cNvSpPr>
              <a:spLocks/>
            </p:cNvSpPr>
            <p:nvPr/>
          </p:nvSpPr>
          <p:spPr bwMode="auto">
            <a:xfrm>
              <a:off x="3387" y="1500"/>
              <a:ext cx="30" cy="30"/>
            </a:xfrm>
            <a:custGeom>
              <a:avLst/>
              <a:gdLst>
                <a:gd name="T0" fmla="*/ 15 w 60"/>
                <a:gd name="T1" fmla="*/ 0 h 60"/>
                <a:gd name="T2" fmla="*/ 20 w 60"/>
                <a:gd name="T3" fmla="*/ 0 h 60"/>
                <a:gd name="T4" fmla="*/ 26 w 60"/>
                <a:gd name="T5" fmla="*/ 4 h 60"/>
                <a:gd name="T6" fmla="*/ 28 w 60"/>
                <a:gd name="T7" fmla="*/ 8 h 60"/>
                <a:gd name="T8" fmla="*/ 30 w 60"/>
                <a:gd name="T9" fmla="*/ 16 h 60"/>
                <a:gd name="T10" fmla="*/ 28 w 60"/>
                <a:gd name="T11" fmla="*/ 20 h 60"/>
                <a:gd name="T12" fmla="*/ 26 w 60"/>
                <a:gd name="T13" fmla="*/ 26 h 60"/>
                <a:gd name="T14" fmla="*/ 20 w 60"/>
                <a:gd name="T15" fmla="*/ 28 h 60"/>
                <a:gd name="T16" fmla="*/ 15 w 60"/>
                <a:gd name="T17" fmla="*/ 30 h 60"/>
                <a:gd name="T18" fmla="*/ 9 w 60"/>
                <a:gd name="T19" fmla="*/ 28 h 60"/>
                <a:gd name="T20" fmla="*/ 5 w 60"/>
                <a:gd name="T21" fmla="*/ 26 h 60"/>
                <a:gd name="T22" fmla="*/ 1 w 60"/>
                <a:gd name="T23" fmla="*/ 20 h 60"/>
                <a:gd name="T24" fmla="*/ 0 w 60"/>
                <a:gd name="T25" fmla="*/ 16 h 60"/>
                <a:gd name="T26" fmla="*/ 1 w 60"/>
                <a:gd name="T27" fmla="*/ 8 h 60"/>
                <a:gd name="T28" fmla="*/ 5 w 60"/>
                <a:gd name="T29" fmla="*/ 4 h 60"/>
                <a:gd name="T30" fmla="*/ 9 w 60"/>
                <a:gd name="T31" fmla="*/ 0 h 60"/>
                <a:gd name="T32" fmla="*/ 15 w 6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0"/>
                  </a:moveTo>
                  <a:lnTo>
                    <a:pt x="40" y="0"/>
                  </a:lnTo>
                  <a:lnTo>
                    <a:pt x="51" y="7"/>
                  </a:lnTo>
                  <a:lnTo>
                    <a:pt x="56" y="16"/>
                  </a:lnTo>
                  <a:lnTo>
                    <a:pt x="60" y="31"/>
                  </a:lnTo>
                  <a:lnTo>
                    <a:pt x="56" y="40"/>
                  </a:lnTo>
                  <a:lnTo>
                    <a:pt x="51" y="51"/>
                  </a:lnTo>
                  <a:lnTo>
                    <a:pt x="40" y="56"/>
                  </a:lnTo>
                  <a:lnTo>
                    <a:pt x="30" y="60"/>
                  </a:lnTo>
                  <a:lnTo>
                    <a:pt x="18" y="56"/>
                  </a:lnTo>
                  <a:lnTo>
                    <a:pt x="9" y="51"/>
                  </a:lnTo>
                  <a:lnTo>
                    <a:pt x="1" y="40"/>
                  </a:lnTo>
                  <a:lnTo>
                    <a:pt x="0" y="31"/>
                  </a:lnTo>
                  <a:lnTo>
                    <a:pt x="1" y="16"/>
                  </a:lnTo>
                  <a:lnTo>
                    <a:pt x="9" y="7"/>
                  </a:lnTo>
                  <a:lnTo>
                    <a:pt x="18" y="0"/>
                  </a:lnTo>
                  <a:lnTo>
                    <a:pt x="30" y="0"/>
                  </a:lnTo>
                  <a:close/>
                </a:path>
              </a:pathLst>
            </a:custGeom>
            <a:solidFill>
              <a:srgbClr val="FFFFFF"/>
            </a:solidFill>
            <a:ln w="1588">
              <a:solidFill>
                <a:srgbClr val="000000"/>
              </a:solidFill>
              <a:prstDash val="solid"/>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138244"/>
                                        </p:tgtEl>
                                        <p:attrNameLst>
                                          <p:attrName>style.visibility</p:attrName>
                                        </p:attrNameLst>
                                      </p:cBhvr>
                                      <p:to>
                                        <p:strVal val="visible"/>
                                      </p:to>
                                    </p:set>
                                    <p:anim calcmode="lin" valueType="num">
                                      <p:cBhvr>
                                        <p:cTn id="7" dur="5000" fill="hold"/>
                                        <p:tgtEl>
                                          <p:spTgt spid="138244"/>
                                        </p:tgtEl>
                                        <p:attrNameLst>
                                          <p:attrName>ppt_w</p:attrName>
                                        </p:attrNameLst>
                                      </p:cBhvr>
                                      <p:tavLst>
                                        <p:tav tm="0" fmla="#ppt_w*sin(2.5*pi*$)">
                                          <p:val>
                                            <p:fltVal val="0"/>
                                          </p:val>
                                        </p:tav>
                                        <p:tav tm="100000">
                                          <p:val>
                                            <p:fltVal val="1"/>
                                          </p:val>
                                        </p:tav>
                                      </p:tavLst>
                                    </p:anim>
                                    <p:anim calcmode="lin" valueType="num">
                                      <p:cBhvr>
                                        <p:cTn id="8" dur="5000" fill="hold"/>
                                        <p:tgtEl>
                                          <p:spTgt spid="13824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wipe(up)">
                                      <p:cBhvr>
                                        <p:cTn id="13" dur="1000"/>
                                        <p:tgtEl>
                                          <p:spTgt spid="138243">
                                            <p:txEl>
                                              <p:pRg st="0" end="0"/>
                                            </p:txEl>
                                          </p:spTgt>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wipe(up)">
                                      <p:cBhvr>
                                        <p:cTn id="17" dur="1000"/>
                                        <p:tgtEl>
                                          <p:spTgt spid="138243">
                                            <p:txEl>
                                              <p:pRg st="1" end="1"/>
                                            </p:txEl>
                                          </p:spTgt>
                                        </p:tgtEl>
                                      </p:cBhvr>
                                    </p:animEffect>
                                  </p:childTnLst>
                                </p:cTn>
                              </p:par>
                            </p:childTnLst>
                          </p:cTn>
                        </p:par>
                        <p:par>
                          <p:cTn id="18" fill="hold" nodeType="afterGroup">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38243">
                                            <p:txEl>
                                              <p:pRg st="2" end="2"/>
                                            </p:txEl>
                                          </p:spTgt>
                                        </p:tgtEl>
                                        <p:attrNameLst>
                                          <p:attrName>style.visibility</p:attrName>
                                        </p:attrNameLst>
                                      </p:cBhvr>
                                      <p:to>
                                        <p:strVal val="visible"/>
                                      </p:to>
                                    </p:set>
                                    <p:animEffect transition="in" filter="wipe(up)">
                                      <p:cBhvr>
                                        <p:cTn id="21" dur="1000"/>
                                        <p:tgtEl>
                                          <p:spTgt spid="138243">
                                            <p:txEl>
                                              <p:pRg st="2" end="2"/>
                                            </p:txEl>
                                          </p:spTgt>
                                        </p:tgtEl>
                                      </p:cBhvr>
                                    </p:animEffect>
                                  </p:childTnLst>
                                </p:cTn>
                              </p:par>
                            </p:childTnLst>
                          </p:cTn>
                        </p:par>
                        <p:par>
                          <p:cTn id="22" fill="hold" nodeType="afterGroup">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138243">
                                            <p:txEl>
                                              <p:pRg st="3" end="3"/>
                                            </p:txEl>
                                          </p:spTgt>
                                        </p:tgtEl>
                                        <p:attrNameLst>
                                          <p:attrName>style.visibility</p:attrName>
                                        </p:attrNameLst>
                                      </p:cBhvr>
                                      <p:to>
                                        <p:strVal val="visible"/>
                                      </p:to>
                                    </p:set>
                                    <p:animEffect transition="in" filter="wipe(up)">
                                      <p:cBhvr>
                                        <p:cTn id="25" dur="1000"/>
                                        <p:tgtEl>
                                          <p:spTgt spid="138243">
                                            <p:txEl>
                                              <p:pRg st="3" end="3"/>
                                            </p:txEl>
                                          </p:spTgt>
                                        </p:tgtEl>
                                      </p:cBhvr>
                                    </p:animEffect>
                                  </p:childTnLst>
                                </p:cTn>
                              </p:par>
                            </p:childTnLst>
                          </p:cTn>
                        </p:par>
                        <p:par>
                          <p:cTn id="26" fill="hold" nodeType="afterGroup">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138243">
                                            <p:txEl>
                                              <p:pRg st="4" end="4"/>
                                            </p:txEl>
                                          </p:spTgt>
                                        </p:tgtEl>
                                        <p:attrNameLst>
                                          <p:attrName>style.visibility</p:attrName>
                                        </p:attrNameLst>
                                      </p:cBhvr>
                                      <p:to>
                                        <p:strVal val="visible"/>
                                      </p:to>
                                    </p:set>
                                    <p:animEffect transition="in" filter="wipe(up)">
                                      <p:cBhvr>
                                        <p:cTn id="29" dur="10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B7C75EE-2C81-459F-ACFB-B17467C280B4}"/>
              </a:ext>
            </a:extLst>
          </p:cNvPr>
          <p:cNvSpPr>
            <a:spLocks noGrp="1" noChangeArrowheads="1"/>
          </p:cNvSpPr>
          <p:nvPr>
            <p:ph type="title"/>
          </p:nvPr>
        </p:nvSpPr>
        <p:spPr>
          <a:xfrm>
            <a:off x="304800" y="152400"/>
            <a:ext cx="8458200" cy="6858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Carbon forms four bonds</a:t>
            </a:r>
          </a:p>
        </p:txBody>
      </p:sp>
      <p:sp>
        <p:nvSpPr>
          <p:cNvPr id="45059" name="Rectangle 3">
            <a:extLst>
              <a:ext uri="{FF2B5EF4-FFF2-40B4-BE49-F238E27FC236}">
                <a16:creationId xmlns:a16="http://schemas.microsoft.com/office/drawing/2014/main" id="{2B6C41EF-BC37-4199-978A-A845D1E91C9B}"/>
              </a:ext>
            </a:extLst>
          </p:cNvPr>
          <p:cNvSpPr>
            <a:spLocks noGrp="1" noChangeArrowheads="1"/>
          </p:cNvSpPr>
          <p:nvPr>
            <p:ph type="body" idx="1"/>
          </p:nvPr>
        </p:nvSpPr>
        <p:spPr>
          <a:xfrm>
            <a:off x="323850" y="1052736"/>
            <a:ext cx="8610600" cy="12192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pPr>
            <a:r>
              <a:rPr lang="en-US" altLang="en-US" dirty="0">
                <a:solidFill>
                  <a:srgbClr val="CC0000"/>
                </a:solidFill>
                <a:latin typeface="Arial" panose="020B0604020202020204" pitchFamily="34" charset="0"/>
              </a:rPr>
              <a:t>Carbon usually forms </a:t>
            </a:r>
            <a:r>
              <a:rPr lang="en-US" altLang="en-US" sz="4000" b="1" dirty="0">
                <a:solidFill>
                  <a:schemeClr val="accent1"/>
                </a:solidFill>
                <a:latin typeface="Arial" panose="020B0604020202020204" pitchFamily="34" charset="0"/>
              </a:rPr>
              <a:t>FOUR</a:t>
            </a:r>
            <a:r>
              <a:rPr lang="en-US" altLang="en-US" dirty="0">
                <a:solidFill>
                  <a:srgbClr val="CC0000"/>
                </a:solidFill>
                <a:latin typeface="Arial" panose="020B0604020202020204" pitchFamily="34" charset="0"/>
              </a:rPr>
              <a:t> strong covalent bonds, with other elements.</a:t>
            </a:r>
            <a:endParaRPr lang="en-US" altLang="en-US" b="1" dirty="0">
              <a:solidFill>
                <a:srgbClr val="CC0000"/>
              </a:solidFill>
              <a:latin typeface="Arial" panose="020B0604020202020204" pitchFamily="34" charset="0"/>
            </a:endParaRPr>
          </a:p>
          <a:p>
            <a:pPr>
              <a:spcBef>
                <a:spcPct val="5000"/>
              </a:spcBef>
            </a:pPr>
            <a:endParaRPr lang="en-US" altLang="en-US" b="1" dirty="0">
              <a:solidFill>
                <a:srgbClr val="CC0000"/>
              </a:solidFill>
              <a:latin typeface="Arial" panose="020B0604020202020204" pitchFamily="34" charset="0"/>
            </a:endParaRPr>
          </a:p>
        </p:txBody>
      </p:sp>
      <p:pic>
        <p:nvPicPr>
          <p:cNvPr id="45093" name="Picture 37">
            <a:extLst>
              <a:ext uri="{FF2B5EF4-FFF2-40B4-BE49-F238E27FC236}">
                <a16:creationId xmlns:a16="http://schemas.microsoft.com/office/drawing/2014/main" id="{FFBC528E-26B6-45D5-9BEB-8D52213AF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3816350" cy="282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94" name="Rectangle 38">
            <a:extLst>
              <a:ext uri="{FF2B5EF4-FFF2-40B4-BE49-F238E27FC236}">
                <a16:creationId xmlns:a16="http://schemas.microsoft.com/office/drawing/2014/main" id="{D1085A3C-97DF-44F6-ADE7-C8C13B115FC7}"/>
              </a:ext>
            </a:extLst>
          </p:cNvPr>
          <p:cNvSpPr>
            <a:spLocks noChangeArrowheads="1"/>
          </p:cNvSpPr>
          <p:nvPr/>
        </p:nvSpPr>
        <p:spPr bwMode="auto">
          <a:xfrm>
            <a:off x="4284663" y="2781300"/>
            <a:ext cx="45767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pPr>
            <a:r>
              <a:rPr lang="en-US" altLang="en-US" dirty="0">
                <a:solidFill>
                  <a:srgbClr val="0000CC"/>
                </a:solidFill>
                <a:latin typeface="Arial" panose="020B0604020202020204" pitchFamily="34" charset="0"/>
              </a:rPr>
              <a:t>Notice that around each “carbon” atom are </a:t>
            </a:r>
            <a:r>
              <a:rPr lang="en-US" altLang="en-US" b="1" dirty="0">
                <a:solidFill>
                  <a:schemeClr val="accent1"/>
                </a:solidFill>
                <a:latin typeface="Arial" panose="020B0604020202020204" pitchFamily="34" charset="0"/>
              </a:rPr>
              <a:t>FOUR</a:t>
            </a:r>
            <a:r>
              <a:rPr lang="en-US" altLang="en-US" dirty="0">
                <a:solidFill>
                  <a:srgbClr val="0000CC"/>
                </a:solidFill>
                <a:latin typeface="Arial" panose="020B0604020202020204" pitchFamily="34" charset="0"/>
              </a:rPr>
              <a:t> dashes. </a:t>
            </a:r>
          </a:p>
          <a:p>
            <a:pPr>
              <a:spcBef>
                <a:spcPct val="5000"/>
              </a:spcBef>
            </a:pPr>
            <a:endParaRPr lang="en-US" altLang="en-US" dirty="0">
              <a:solidFill>
                <a:srgbClr val="0000CC"/>
              </a:solidFill>
              <a:latin typeface="Arial" panose="020B0604020202020204" pitchFamily="34" charset="0"/>
            </a:endParaRPr>
          </a:p>
          <a:p>
            <a:pPr>
              <a:spcBef>
                <a:spcPct val="5000"/>
              </a:spcBef>
              <a:buFontTx/>
              <a:buNone/>
            </a:pPr>
            <a:r>
              <a:rPr lang="en-US" altLang="en-US" dirty="0">
                <a:solidFill>
                  <a:srgbClr val="0000CC"/>
                </a:solidFill>
                <a:latin typeface="Arial" panose="020B0604020202020204" pitchFamily="34" charset="0"/>
              </a:rPr>
              <a:t>	(</a:t>
            </a:r>
            <a:r>
              <a:rPr lang="en-US" altLang="en-US" b="1" dirty="0">
                <a:solidFill>
                  <a:srgbClr val="FF9933"/>
                </a:solidFill>
                <a:latin typeface="Arial" panose="020B0604020202020204" pitchFamily="34" charset="0"/>
              </a:rPr>
              <a:t>each representing 1 bond of 2 electrons</a:t>
            </a:r>
            <a:r>
              <a:rPr lang="en-US" altLang="en-US" dirty="0">
                <a:solidFill>
                  <a:srgbClr val="0000CC"/>
                </a:solidFill>
                <a:latin typeface="Arial" panose="020B0604020202020204" pitchFamily="34" charset="0"/>
              </a:rPr>
              <a:t>)</a:t>
            </a:r>
            <a:endParaRPr lang="en-US" altLang="en-US" b="1" dirty="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subTnLst>
                                    <p:animClr clrSpc="rgb" dir="cw">
                                      <p:cBhvr override="childStyle">
                                        <p:cTn dur="1" fill="hold" display="0" masterRel="nextClick" afterEffect="1"/>
                                        <p:tgtEl>
                                          <p:spTgt spid="45059">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45093"/>
                                        </p:tgtEl>
                                        <p:attrNameLst>
                                          <p:attrName>style.visibility</p:attrName>
                                        </p:attrNameLst>
                                      </p:cBhvr>
                                      <p:to>
                                        <p:strVal val="visible"/>
                                      </p:to>
                                    </p:set>
                                    <p:anim calcmode="lin" valueType="num">
                                      <p:cBhvr>
                                        <p:cTn id="12" dur="500" fill="hold"/>
                                        <p:tgtEl>
                                          <p:spTgt spid="45093"/>
                                        </p:tgtEl>
                                        <p:attrNameLst>
                                          <p:attrName>ppt_w</p:attrName>
                                        </p:attrNameLst>
                                      </p:cBhvr>
                                      <p:tavLst>
                                        <p:tav tm="0">
                                          <p:val>
                                            <p:fltVal val="0"/>
                                          </p:val>
                                        </p:tav>
                                        <p:tav tm="100000">
                                          <p:val>
                                            <p:strVal val="#ppt_w"/>
                                          </p:val>
                                        </p:tav>
                                      </p:tavLst>
                                    </p:anim>
                                    <p:anim calcmode="lin" valueType="num">
                                      <p:cBhvr>
                                        <p:cTn id="13" dur="500" fill="hold"/>
                                        <p:tgtEl>
                                          <p:spTgt spid="45093"/>
                                        </p:tgtEl>
                                        <p:attrNameLst>
                                          <p:attrName>ppt_h</p:attrName>
                                        </p:attrNameLst>
                                      </p:cBhvr>
                                      <p:tavLst>
                                        <p:tav tm="0">
                                          <p:val>
                                            <p:fltVal val="0"/>
                                          </p:val>
                                        </p:tav>
                                        <p:tav tm="100000">
                                          <p:val>
                                            <p:strVal val="#ppt_h"/>
                                          </p:val>
                                        </p:tav>
                                      </p:tavLst>
                                    </p:anim>
                                    <p:anim calcmode="lin" valueType="num">
                                      <p:cBhvr>
                                        <p:cTn id="14" dur="500" fill="hold"/>
                                        <p:tgtEl>
                                          <p:spTgt spid="45093"/>
                                        </p:tgtEl>
                                        <p:attrNameLst>
                                          <p:attrName>ppt_x</p:attrName>
                                        </p:attrNameLst>
                                      </p:cBhvr>
                                      <p:tavLst>
                                        <p:tav tm="0">
                                          <p:val>
                                            <p:fltVal val="0.5"/>
                                          </p:val>
                                        </p:tav>
                                        <p:tav tm="100000">
                                          <p:val>
                                            <p:strVal val="#ppt_x"/>
                                          </p:val>
                                        </p:tav>
                                      </p:tavLst>
                                    </p:anim>
                                    <p:anim calcmode="lin" valueType="num">
                                      <p:cBhvr>
                                        <p:cTn id="15" dur="500" fill="hold"/>
                                        <p:tgtEl>
                                          <p:spTgt spid="45093"/>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5094">
                                            <p:txEl>
                                              <p:pRg st="0" end="0"/>
                                            </p:txEl>
                                          </p:spTgt>
                                        </p:tgtEl>
                                        <p:attrNameLst>
                                          <p:attrName>style.visibility</p:attrName>
                                        </p:attrNameLst>
                                      </p:cBhvr>
                                      <p:to>
                                        <p:strVal val="visible"/>
                                      </p:to>
                                    </p:set>
                                    <p:animEffect transition="in" filter="wipe(left)">
                                      <p:cBhvr>
                                        <p:cTn id="20" dur="500"/>
                                        <p:tgtEl>
                                          <p:spTgt spid="45094">
                                            <p:txEl>
                                              <p:pRg st="0" end="0"/>
                                            </p:txEl>
                                          </p:spTgt>
                                        </p:tgtEl>
                                      </p:cBhvr>
                                    </p:animEffect>
                                  </p:childTnLst>
                                  <p:subTnLst>
                                    <p:animClr clrSpc="rgb" dir="cw">
                                      <p:cBhvr override="childStyle">
                                        <p:cTn dur="1" fill="hold" display="0" masterRel="nextClick" afterEffect="1"/>
                                        <p:tgtEl>
                                          <p:spTgt spid="45094">
                                            <p:txEl>
                                              <p:pRg st="0" end="0"/>
                                            </p:txEl>
                                          </p:spTgt>
                                        </p:tgtEl>
                                        <p:attrNameLst>
                                          <p:attrName>ppt_c</p:attrName>
                                        </p:attrNameLst>
                                      </p:cBhvr>
                                      <p:to>
                                        <a:schemeClr val="tx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5094">
                                            <p:txEl>
                                              <p:pRg st="2" end="2"/>
                                            </p:txEl>
                                          </p:spTgt>
                                        </p:tgtEl>
                                        <p:attrNameLst>
                                          <p:attrName>style.visibility</p:attrName>
                                        </p:attrNameLst>
                                      </p:cBhvr>
                                      <p:to>
                                        <p:strVal val="visible"/>
                                      </p:to>
                                    </p:set>
                                    <p:animEffect transition="in" filter="wipe(left)">
                                      <p:cBhvr>
                                        <p:cTn id="25" dur="500"/>
                                        <p:tgtEl>
                                          <p:spTgt spid="45094">
                                            <p:txEl>
                                              <p:pRg st="2" end="2"/>
                                            </p:txEl>
                                          </p:spTgt>
                                        </p:tgtEl>
                                      </p:cBhvr>
                                    </p:animEffect>
                                  </p:childTnLst>
                                  <p:subTnLst>
                                    <p:animClr clrSpc="rgb" dir="cw">
                                      <p:cBhvr override="childStyle">
                                        <p:cTn dur="1" fill="hold" display="0" masterRel="nextClick" afterEffect="1"/>
                                        <p:tgtEl>
                                          <p:spTgt spid="45094">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9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10272C2-13B1-4FA0-841C-CEFBB22EF3DD}"/>
              </a:ext>
            </a:extLst>
          </p:cNvPr>
          <p:cNvSpPr>
            <a:spLocks noGrp="1" noChangeArrowheads="1"/>
          </p:cNvSpPr>
          <p:nvPr>
            <p:ph type="title"/>
          </p:nvPr>
        </p:nvSpPr>
        <p:spPr>
          <a:xfrm>
            <a:off x="304800" y="152400"/>
            <a:ext cx="8458200" cy="6858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Carbon forms four bonds</a:t>
            </a:r>
          </a:p>
        </p:txBody>
      </p:sp>
      <p:sp>
        <p:nvSpPr>
          <p:cNvPr id="147459" name="Rectangle 3">
            <a:extLst>
              <a:ext uri="{FF2B5EF4-FFF2-40B4-BE49-F238E27FC236}">
                <a16:creationId xmlns:a16="http://schemas.microsoft.com/office/drawing/2014/main" id="{C3ECB7A8-1C2B-4C7B-ACA3-74C1CBAB1942}"/>
              </a:ext>
            </a:extLst>
          </p:cNvPr>
          <p:cNvSpPr>
            <a:spLocks noGrp="1" noChangeArrowheads="1"/>
          </p:cNvSpPr>
          <p:nvPr>
            <p:ph type="body" idx="1"/>
          </p:nvPr>
        </p:nvSpPr>
        <p:spPr>
          <a:xfrm>
            <a:off x="323850" y="1268413"/>
            <a:ext cx="8610600" cy="1074737"/>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pPr>
            <a:r>
              <a:rPr lang="en-US" altLang="en-US" b="1">
                <a:solidFill>
                  <a:srgbClr val="CC0000"/>
                </a:solidFill>
                <a:latin typeface="Arial" panose="020B0604020202020204" pitchFamily="34" charset="0"/>
              </a:rPr>
              <a:t>The </a:t>
            </a:r>
            <a:r>
              <a:rPr lang="en-US" altLang="en-US" b="1">
                <a:solidFill>
                  <a:schemeClr val="accent1"/>
                </a:solidFill>
                <a:latin typeface="Arial" panose="020B0604020202020204" pitchFamily="34" charset="0"/>
              </a:rPr>
              <a:t>FOUR</a:t>
            </a:r>
            <a:r>
              <a:rPr lang="en-US" altLang="en-US" b="1">
                <a:solidFill>
                  <a:srgbClr val="CC0000"/>
                </a:solidFill>
                <a:latin typeface="Arial" panose="020B0604020202020204" pitchFamily="34" charset="0"/>
              </a:rPr>
              <a:t> bonds to the carbon atom can be represented in many ways … </a:t>
            </a:r>
          </a:p>
          <a:p>
            <a:pPr>
              <a:spcBef>
                <a:spcPct val="5000"/>
              </a:spcBef>
            </a:pPr>
            <a:endParaRPr lang="en-US" altLang="en-US" b="1">
              <a:solidFill>
                <a:srgbClr val="CC0000"/>
              </a:solidFill>
              <a:latin typeface="Arial" panose="020B0604020202020204" pitchFamily="34" charset="0"/>
            </a:endParaRPr>
          </a:p>
        </p:txBody>
      </p:sp>
      <p:pic>
        <p:nvPicPr>
          <p:cNvPr id="147460" name="Picture 4">
            <a:extLst>
              <a:ext uri="{FF2B5EF4-FFF2-40B4-BE49-F238E27FC236}">
                <a16:creationId xmlns:a16="http://schemas.microsoft.com/office/drawing/2014/main" id="{DA4A1449-3F11-459D-A285-CB16E63D5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2438400" cy="2074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1" name="Picture 5">
            <a:extLst>
              <a:ext uri="{FF2B5EF4-FFF2-40B4-BE49-F238E27FC236}">
                <a16:creationId xmlns:a16="http://schemas.microsoft.com/office/drawing/2014/main" id="{78BB7371-242D-4259-9806-27C22A9ED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925763"/>
            <a:ext cx="2971800" cy="179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2" name="Picture 6">
            <a:extLst>
              <a:ext uri="{FF2B5EF4-FFF2-40B4-BE49-F238E27FC236}">
                <a16:creationId xmlns:a16="http://schemas.microsoft.com/office/drawing/2014/main" id="{CC715B21-F8CC-4A2B-A539-1DFB38687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1600"/>
            <a:ext cx="8382000" cy="97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7463" name="Picture 7">
            <a:extLst>
              <a:ext uri="{FF2B5EF4-FFF2-40B4-BE49-F238E27FC236}">
                <a16:creationId xmlns:a16="http://schemas.microsoft.com/office/drawing/2014/main" id="{35C0D6D3-095F-4BEB-B647-D29AC19F37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819400"/>
            <a:ext cx="2752725" cy="2035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left)">
                                      <p:cBhvr>
                                        <p:cTn id="7" dur="500"/>
                                        <p:tgtEl>
                                          <p:spTgt spid="147459">
                                            <p:txEl>
                                              <p:pRg st="0" end="0"/>
                                            </p:txEl>
                                          </p:spTgt>
                                        </p:tgtEl>
                                      </p:cBhvr>
                                    </p:animEffect>
                                  </p:childTnLst>
                                  <p:subTnLst>
                                    <p:animClr clrSpc="rgb" dir="cw">
                                      <p:cBhvr override="childStyle">
                                        <p:cTn dur="1" fill="hold" display="0" masterRel="nextClick" afterEffect="1"/>
                                        <p:tgtEl>
                                          <p:spTgt spid="147459">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7463"/>
                                        </p:tgtEl>
                                        <p:attrNameLst>
                                          <p:attrName>style.visibility</p:attrName>
                                        </p:attrNameLst>
                                      </p:cBhvr>
                                      <p:to>
                                        <p:strVal val="visible"/>
                                      </p:to>
                                    </p:set>
                                    <p:anim calcmode="lin" valueType="num">
                                      <p:cBhvr>
                                        <p:cTn id="12" dur="500" fill="hold"/>
                                        <p:tgtEl>
                                          <p:spTgt spid="147463"/>
                                        </p:tgtEl>
                                        <p:attrNameLst>
                                          <p:attrName>ppt_w</p:attrName>
                                        </p:attrNameLst>
                                      </p:cBhvr>
                                      <p:tavLst>
                                        <p:tav tm="0">
                                          <p:val>
                                            <p:fltVal val="0"/>
                                          </p:val>
                                        </p:tav>
                                        <p:tav tm="100000">
                                          <p:val>
                                            <p:strVal val="#ppt_w"/>
                                          </p:val>
                                        </p:tav>
                                      </p:tavLst>
                                    </p:anim>
                                    <p:anim calcmode="lin" valueType="num">
                                      <p:cBhvr>
                                        <p:cTn id="13" dur="500" fill="hold"/>
                                        <p:tgtEl>
                                          <p:spTgt spid="147463"/>
                                        </p:tgtEl>
                                        <p:attrNameLst>
                                          <p:attrName>ppt_h</p:attrName>
                                        </p:attrNameLst>
                                      </p:cBhvr>
                                      <p:tavLst>
                                        <p:tav tm="0">
                                          <p:val>
                                            <p:fltVal val="0"/>
                                          </p:val>
                                        </p:tav>
                                        <p:tav tm="100000">
                                          <p:val>
                                            <p:strVal val="#ppt_h"/>
                                          </p:val>
                                        </p:tav>
                                      </p:tavLst>
                                    </p:anim>
                                    <p:anim calcmode="lin" valueType="num">
                                      <p:cBhvr>
                                        <p:cTn id="14" dur="500" fill="hold"/>
                                        <p:tgtEl>
                                          <p:spTgt spid="147463"/>
                                        </p:tgtEl>
                                        <p:attrNameLst>
                                          <p:attrName>ppt_x</p:attrName>
                                        </p:attrNameLst>
                                      </p:cBhvr>
                                      <p:tavLst>
                                        <p:tav tm="0">
                                          <p:val>
                                            <p:fltVal val="0.5"/>
                                          </p:val>
                                        </p:tav>
                                        <p:tav tm="100000">
                                          <p:val>
                                            <p:strVal val="#ppt_x"/>
                                          </p:val>
                                        </p:tav>
                                      </p:tavLst>
                                    </p:anim>
                                    <p:anim calcmode="lin" valueType="num">
                                      <p:cBhvr>
                                        <p:cTn id="15" dur="500" fill="hold"/>
                                        <p:tgtEl>
                                          <p:spTgt spid="147463"/>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47460"/>
                                        </p:tgtEl>
                                        <p:attrNameLst>
                                          <p:attrName>style.visibility</p:attrName>
                                        </p:attrNameLst>
                                      </p:cBhvr>
                                      <p:to>
                                        <p:strVal val="visible"/>
                                      </p:to>
                                    </p:set>
                                    <p:anim calcmode="lin" valueType="num">
                                      <p:cBhvr>
                                        <p:cTn id="20" dur="500" fill="hold"/>
                                        <p:tgtEl>
                                          <p:spTgt spid="147460"/>
                                        </p:tgtEl>
                                        <p:attrNameLst>
                                          <p:attrName>ppt_w</p:attrName>
                                        </p:attrNameLst>
                                      </p:cBhvr>
                                      <p:tavLst>
                                        <p:tav tm="0">
                                          <p:val>
                                            <p:fltVal val="0"/>
                                          </p:val>
                                        </p:tav>
                                        <p:tav tm="100000">
                                          <p:val>
                                            <p:strVal val="#ppt_w"/>
                                          </p:val>
                                        </p:tav>
                                      </p:tavLst>
                                    </p:anim>
                                    <p:anim calcmode="lin" valueType="num">
                                      <p:cBhvr>
                                        <p:cTn id="21" dur="500" fill="hold"/>
                                        <p:tgtEl>
                                          <p:spTgt spid="147460"/>
                                        </p:tgtEl>
                                        <p:attrNameLst>
                                          <p:attrName>ppt_h</p:attrName>
                                        </p:attrNameLst>
                                      </p:cBhvr>
                                      <p:tavLst>
                                        <p:tav tm="0">
                                          <p:val>
                                            <p:fltVal val="0"/>
                                          </p:val>
                                        </p:tav>
                                        <p:tav tm="100000">
                                          <p:val>
                                            <p:strVal val="#ppt_h"/>
                                          </p:val>
                                        </p:tav>
                                      </p:tavLst>
                                    </p:anim>
                                    <p:anim calcmode="lin" valueType="num">
                                      <p:cBhvr>
                                        <p:cTn id="22" dur="500" fill="hold"/>
                                        <p:tgtEl>
                                          <p:spTgt spid="147460"/>
                                        </p:tgtEl>
                                        <p:attrNameLst>
                                          <p:attrName>ppt_x</p:attrName>
                                        </p:attrNameLst>
                                      </p:cBhvr>
                                      <p:tavLst>
                                        <p:tav tm="0">
                                          <p:val>
                                            <p:fltVal val="0.5"/>
                                          </p:val>
                                        </p:tav>
                                        <p:tav tm="100000">
                                          <p:val>
                                            <p:strVal val="#ppt_x"/>
                                          </p:val>
                                        </p:tav>
                                      </p:tavLst>
                                    </p:anim>
                                    <p:anim calcmode="lin" valueType="num">
                                      <p:cBhvr>
                                        <p:cTn id="23" dur="500" fill="hold"/>
                                        <p:tgtEl>
                                          <p:spTgt spid="147460"/>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47461"/>
                                        </p:tgtEl>
                                        <p:attrNameLst>
                                          <p:attrName>style.visibility</p:attrName>
                                        </p:attrNameLst>
                                      </p:cBhvr>
                                      <p:to>
                                        <p:strVal val="visible"/>
                                      </p:to>
                                    </p:set>
                                    <p:anim calcmode="lin" valueType="num">
                                      <p:cBhvr>
                                        <p:cTn id="28" dur="500" fill="hold"/>
                                        <p:tgtEl>
                                          <p:spTgt spid="147461"/>
                                        </p:tgtEl>
                                        <p:attrNameLst>
                                          <p:attrName>ppt_w</p:attrName>
                                        </p:attrNameLst>
                                      </p:cBhvr>
                                      <p:tavLst>
                                        <p:tav tm="0">
                                          <p:val>
                                            <p:fltVal val="0"/>
                                          </p:val>
                                        </p:tav>
                                        <p:tav tm="100000">
                                          <p:val>
                                            <p:strVal val="#ppt_w"/>
                                          </p:val>
                                        </p:tav>
                                      </p:tavLst>
                                    </p:anim>
                                    <p:anim calcmode="lin" valueType="num">
                                      <p:cBhvr>
                                        <p:cTn id="29" dur="500" fill="hold"/>
                                        <p:tgtEl>
                                          <p:spTgt spid="147461"/>
                                        </p:tgtEl>
                                        <p:attrNameLst>
                                          <p:attrName>ppt_h</p:attrName>
                                        </p:attrNameLst>
                                      </p:cBhvr>
                                      <p:tavLst>
                                        <p:tav tm="0">
                                          <p:val>
                                            <p:fltVal val="0"/>
                                          </p:val>
                                        </p:tav>
                                        <p:tav tm="100000">
                                          <p:val>
                                            <p:strVal val="#ppt_h"/>
                                          </p:val>
                                        </p:tav>
                                      </p:tavLst>
                                    </p:anim>
                                    <p:anim calcmode="lin" valueType="num">
                                      <p:cBhvr>
                                        <p:cTn id="30" dur="500" fill="hold"/>
                                        <p:tgtEl>
                                          <p:spTgt spid="147461"/>
                                        </p:tgtEl>
                                        <p:attrNameLst>
                                          <p:attrName>ppt_x</p:attrName>
                                        </p:attrNameLst>
                                      </p:cBhvr>
                                      <p:tavLst>
                                        <p:tav tm="0">
                                          <p:val>
                                            <p:fltVal val="0.5"/>
                                          </p:val>
                                        </p:tav>
                                        <p:tav tm="100000">
                                          <p:val>
                                            <p:strVal val="#ppt_x"/>
                                          </p:val>
                                        </p:tav>
                                      </p:tavLst>
                                    </p:anim>
                                    <p:anim calcmode="lin" valueType="num">
                                      <p:cBhvr>
                                        <p:cTn id="31" dur="500" fill="hold"/>
                                        <p:tgtEl>
                                          <p:spTgt spid="14746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47462"/>
                                        </p:tgtEl>
                                        <p:attrNameLst>
                                          <p:attrName>style.visibility</p:attrName>
                                        </p:attrNameLst>
                                      </p:cBhvr>
                                      <p:to>
                                        <p:strVal val="visible"/>
                                      </p:to>
                                    </p:set>
                                    <p:anim calcmode="lin" valueType="num">
                                      <p:cBhvr>
                                        <p:cTn id="36" dur="500" fill="hold"/>
                                        <p:tgtEl>
                                          <p:spTgt spid="147462"/>
                                        </p:tgtEl>
                                        <p:attrNameLst>
                                          <p:attrName>ppt_w</p:attrName>
                                        </p:attrNameLst>
                                      </p:cBhvr>
                                      <p:tavLst>
                                        <p:tav tm="0">
                                          <p:val>
                                            <p:fltVal val="0"/>
                                          </p:val>
                                        </p:tav>
                                        <p:tav tm="100000">
                                          <p:val>
                                            <p:strVal val="#ppt_w"/>
                                          </p:val>
                                        </p:tav>
                                      </p:tavLst>
                                    </p:anim>
                                    <p:anim calcmode="lin" valueType="num">
                                      <p:cBhvr>
                                        <p:cTn id="37" dur="500" fill="hold"/>
                                        <p:tgtEl>
                                          <p:spTgt spid="147462"/>
                                        </p:tgtEl>
                                        <p:attrNameLst>
                                          <p:attrName>ppt_h</p:attrName>
                                        </p:attrNameLst>
                                      </p:cBhvr>
                                      <p:tavLst>
                                        <p:tav tm="0">
                                          <p:val>
                                            <p:fltVal val="0"/>
                                          </p:val>
                                        </p:tav>
                                        <p:tav tm="100000">
                                          <p:val>
                                            <p:strVal val="#ppt_h"/>
                                          </p:val>
                                        </p:tav>
                                      </p:tavLst>
                                    </p:anim>
                                    <p:anim calcmode="lin" valueType="num">
                                      <p:cBhvr>
                                        <p:cTn id="38" dur="500" fill="hold"/>
                                        <p:tgtEl>
                                          <p:spTgt spid="147462"/>
                                        </p:tgtEl>
                                        <p:attrNameLst>
                                          <p:attrName>ppt_x</p:attrName>
                                        </p:attrNameLst>
                                      </p:cBhvr>
                                      <p:tavLst>
                                        <p:tav tm="0">
                                          <p:val>
                                            <p:fltVal val="0.5"/>
                                          </p:val>
                                        </p:tav>
                                        <p:tav tm="100000">
                                          <p:val>
                                            <p:strVal val="#ppt_x"/>
                                          </p:val>
                                        </p:tav>
                                      </p:tavLst>
                                    </p:anim>
                                    <p:anim calcmode="lin" valueType="num">
                                      <p:cBhvr>
                                        <p:cTn id="39" dur="500" fill="hold"/>
                                        <p:tgtEl>
                                          <p:spTgt spid="1474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AAD2E02-97A6-4B9C-A182-2386513C6631}"/>
              </a:ext>
            </a:extLst>
          </p:cNvPr>
          <p:cNvSpPr>
            <a:spLocks noGrp="1" noChangeArrowheads="1"/>
          </p:cNvSpPr>
          <p:nvPr>
            <p:ph type="title"/>
          </p:nvPr>
        </p:nvSpPr>
        <p:spPr/>
        <p:txBody>
          <a:bodyPr/>
          <a:lstStyle/>
          <a:p>
            <a:r>
              <a:rPr lang="en-US" altLang="en-US" sz="4000"/>
              <a:t>Organic Molecules Can be Divided into </a:t>
            </a:r>
            <a:r>
              <a:rPr lang="en-US" altLang="en-US" sz="4000">
                <a:solidFill>
                  <a:srgbClr val="0000CC"/>
                </a:solidFill>
              </a:rPr>
              <a:t>GROUPS</a:t>
            </a:r>
          </a:p>
        </p:txBody>
      </p:sp>
      <p:sp>
        <p:nvSpPr>
          <p:cNvPr id="156675" name="Rectangle 3">
            <a:extLst>
              <a:ext uri="{FF2B5EF4-FFF2-40B4-BE49-F238E27FC236}">
                <a16:creationId xmlns:a16="http://schemas.microsoft.com/office/drawing/2014/main" id="{E2C9EF9D-EF7C-48DF-9D2E-5406308B2531}"/>
              </a:ext>
            </a:extLst>
          </p:cNvPr>
          <p:cNvSpPr>
            <a:spLocks noGrp="1" noChangeArrowheads="1"/>
          </p:cNvSpPr>
          <p:nvPr>
            <p:ph type="body" idx="1"/>
          </p:nvPr>
        </p:nvSpPr>
        <p:spPr>
          <a:xfrm>
            <a:off x="684213" y="2133600"/>
            <a:ext cx="7772400" cy="1160463"/>
          </a:xfrm>
        </p:spPr>
        <p:txBody>
          <a:bodyPr/>
          <a:lstStyle/>
          <a:p>
            <a:r>
              <a:rPr lang="en-US" altLang="en-US"/>
              <a:t>The </a:t>
            </a:r>
            <a:r>
              <a:rPr lang="en-US" altLang="en-US" b="1" u="sng"/>
              <a:t>largest</a:t>
            </a:r>
            <a:r>
              <a:rPr lang="en-US" altLang="en-US"/>
              <a:t> group of Organic Molecules are the “</a:t>
            </a:r>
            <a:r>
              <a:rPr lang="en-US" altLang="en-US" b="1">
                <a:solidFill>
                  <a:srgbClr val="CC0000"/>
                </a:solidFill>
              </a:rPr>
              <a:t>HYDROCARBONS</a:t>
            </a:r>
            <a:r>
              <a:rPr lang="en-US" altLang="en-US"/>
              <a:t>”</a:t>
            </a:r>
          </a:p>
        </p:txBody>
      </p:sp>
      <p:sp>
        <p:nvSpPr>
          <p:cNvPr id="156676" name="Rectangle 4">
            <a:extLst>
              <a:ext uri="{FF2B5EF4-FFF2-40B4-BE49-F238E27FC236}">
                <a16:creationId xmlns:a16="http://schemas.microsoft.com/office/drawing/2014/main" id="{33B8646E-B4E1-4CDB-BB87-88BFCD98D91A}"/>
              </a:ext>
            </a:extLst>
          </p:cNvPr>
          <p:cNvSpPr>
            <a:spLocks noChangeArrowheads="1"/>
          </p:cNvSpPr>
          <p:nvPr/>
        </p:nvSpPr>
        <p:spPr bwMode="auto">
          <a:xfrm>
            <a:off x="684213" y="3500438"/>
            <a:ext cx="77724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The second largest group of Organic Molecules contain </a:t>
            </a:r>
            <a:r>
              <a:rPr lang="en-US" altLang="en-US" b="1">
                <a:solidFill>
                  <a:srgbClr val="CC0000"/>
                </a:solidFill>
              </a:rPr>
              <a:t>OXYGEN</a:t>
            </a:r>
          </a:p>
        </p:txBody>
      </p:sp>
      <p:sp>
        <p:nvSpPr>
          <p:cNvPr id="156677" name="Rectangle 5">
            <a:extLst>
              <a:ext uri="{FF2B5EF4-FFF2-40B4-BE49-F238E27FC236}">
                <a16:creationId xmlns:a16="http://schemas.microsoft.com/office/drawing/2014/main" id="{BCBA5518-19D7-4DD8-A806-D575E39EF9F6}"/>
              </a:ext>
            </a:extLst>
          </p:cNvPr>
          <p:cNvSpPr>
            <a:spLocks noChangeArrowheads="1"/>
          </p:cNvSpPr>
          <p:nvPr/>
        </p:nvSpPr>
        <p:spPr bwMode="auto">
          <a:xfrm>
            <a:off x="684213" y="4797425"/>
            <a:ext cx="7772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Other groups contain </a:t>
            </a:r>
            <a:r>
              <a:rPr lang="en-US" altLang="en-US" b="1">
                <a:solidFill>
                  <a:schemeClr val="accent1"/>
                </a:solidFill>
              </a:rPr>
              <a:t>NITROGEN</a:t>
            </a:r>
            <a:r>
              <a:rPr lang="en-US" altLang="en-US"/>
              <a:t> and / or </a:t>
            </a:r>
            <a:r>
              <a:rPr lang="en-US" altLang="en-US" b="1">
                <a:solidFill>
                  <a:schemeClr val="accent1"/>
                </a:solidFill>
              </a:rPr>
              <a:t>PHOSPHORUS</a:t>
            </a:r>
            <a:r>
              <a:rPr lang="en-US" altLang="en-US"/>
              <a:t> and / or </a:t>
            </a:r>
            <a:r>
              <a:rPr lang="en-US" altLang="en-US" b="1">
                <a:solidFill>
                  <a:schemeClr val="accent1"/>
                </a:solidFill>
              </a:rPr>
              <a:t>SULFUR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6676"/>
                                        </p:tgtEl>
                                        <p:attrNameLst>
                                          <p:attrName>style.visibility</p:attrName>
                                        </p:attrNameLst>
                                      </p:cBhvr>
                                      <p:to>
                                        <p:strVal val="visible"/>
                                      </p:to>
                                    </p:set>
                                    <p:animEffect transition="in" filter="fade">
                                      <p:cBhvr>
                                        <p:cTn id="13" dur="1000"/>
                                        <p:tgtEl>
                                          <p:spTgt spid="156676"/>
                                        </p:tgtEl>
                                      </p:cBhvr>
                                    </p:animEffect>
                                    <p:anim calcmode="lin" valueType="num">
                                      <p:cBhvr>
                                        <p:cTn id="14" dur="1000" fill="hold"/>
                                        <p:tgtEl>
                                          <p:spTgt spid="156676"/>
                                        </p:tgtEl>
                                        <p:attrNameLst>
                                          <p:attrName>ppt_x</p:attrName>
                                        </p:attrNameLst>
                                      </p:cBhvr>
                                      <p:tavLst>
                                        <p:tav tm="0">
                                          <p:val>
                                            <p:strVal val="#ppt_x"/>
                                          </p:val>
                                        </p:tav>
                                        <p:tav tm="100000">
                                          <p:val>
                                            <p:strVal val="#ppt_x"/>
                                          </p:val>
                                        </p:tav>
                                      </p:tavLst>
                                    </p:anim>
                                    <p:anim calcmode="lin" valueType="num">
                                      <p:cBhvr>
                                        <p:cTn id="15" dur="1000" fill="hold"/>
                                        <p:tgtEl>
                                          <p:spTgt spid="15667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56677"/>
                                        </p:tgtEl>
                                        <p:attrNameLst>
                                          <p:attrName>style.visibility</p:attrName>
                                        </p:attrNameLst>
                                      </p:cBhvr>
                                      <p:to>
                                        <p:strVal val="visible"/>
                                      </p:to>
                                    </p:set>
                                    <p:anim calcmode="lin" valueType="num">
                                      <p:cBhvr additive="base">
                                        <p:cTn id="20" dur="500" fill="hold"/>
                                        <p:tgtEl>
                                          <p:spTgt spid="156677"/>
                                        </p:tgtEl>
                                        <p:attrNameLst>
                                          <p:attrName>ppt_x</p:attrName>
                                        </p:attrNameLst>
                                      </p:cBhvr>
                                      <p:tavLst>
                                        <p:tav tm="0">
                                          <p:val>
                                            <p:strVal val="1+#ppt_w/2"/>
                                          </p:val>
                                        </p:tav>
                                        <p:tav tm="100000">
                                          <p:val>
                                            <p:strVal val="#ppt_x"/>
                                          </p:val>
                                        </p:tav>
                                      </p:tavLst>
                                    </p:anim>
                                    <p:anim calcmode="lin" valueType="num">
                                      <p:cBhvr additive="base">
                                        <p:cTn id="21" dur="500" fill="hold"/>
                                        <p:tgtEl>
                                          <p:spTgt spid="156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P spid="156676" grpId="0"/>
      <p:bldP spid="1566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76BF152-035C-41C7-A946-240B9584D4E5}"/>
              </a:ext>
            </a:extLst>
          </p:cNvPr>
          <p:cNvSpPr>
            <a:spLocks noGrp="1" noChangeArrowheads="1"/>
          </p:cNvSpPr>
          <p:nvPr>
            <p:ph type="title"/>
          </p:nvPr>
        </p:nvSpPr>
        <p:spPr/>
        <p:txBody>
          <a:bodyPr/>
          <a:lstStyle/>
          <a:p>
            <a:r>
              <a:rPr lang="en-US" altLang="en-US" sz="4000"/>
              <a:t>Organic Molecules Can be Divided into </a:t>
            </a:r>
            <a:r>
              <a:rPr lang="en-US" altLang="en-US" sz="4000">
                <a:solidFill>
                  <a:srgbClr val="0000CC"/>
                </a:solidFill>
              </a:rPr>
              <a:t>GROUPS</a:t>
            </a:r>
          </a:p>
        </p:txBody>
      </p:sp>
      <p:sp>
        <p:nvSpPr>
          <p:cNvPr id="157699" name="Rectangle 3">
            <a:extLst>
              <a:ext uri="{FF2B5EF4-FFF2-40B4-BE49-F238E27FC236}">
                <a16:creationId xmlns:a16="http://schemas.microsoft.com/office/drawing/2014/main" id="{0A891CC7-942C-44FB-8B65-53DD3379AD35}"/>
              </a:ext>
            </a:extLst>
          </p:cNvPr>
          <p:cNvSpPr>
            <a:spLocks noGrp="1" noChangeArrowheads="1"/>
          </p:cNvSpPr>
          <p:nvPr>
            <p:ph type="body" idx="1"/>
          </p:nvPr>
        </p:nvSpPr>
        <p:spPr>
          <a:xfrm>
            <a:off x="684213" y="2133600"/>
            <a:ext cx="7772400" cy="1160463"/>
          </a:xfrm>
        </p:spPr>
        <p:txBody>
          <a:bodyPr/>
          <a:lstStyle/>
          <a:p>
            <a:r>
              <a:rPr lang="en-US" altLang="en-US"/>
              <a:t>We will focus on the “</a:t>
            </a:r>
            <a:r>
              <a:rPr lang="en-US" altLang="en-US" b="1">
                <a:solidFill>
                  <a:srgbClr val="CC0000"/>
                </a:solidFill>
              </a:rPr>
              <a:t>HYDROCARBONS</a:t>
            </a:r>
            <a:r>
              <a:rPr lang="en-US" altLang="en-US"/>
              <a:t>”</a:t>
            </a:r>
          </a:p>
        </p:txBody>
      </p:sp>
      <p:sp>
        <p:nvSpPr>
          <p:cNvPr id="157700" name="Rectangle 4">
            <a:extLst>
              <a:ext uri="{FF2B5EF4-FFF2-40B4-BE49-F238E27FC236}">
                <a16:creationId xmlns:a16="http://schemas.microsoft.com/office/drawing/2014/main" id="{112B689A-0B82-40DA-A705-A6C87D67AAB1}"/>
              </a:ext>
            </a:extLst>
          </p:cNvPr>
          <p:cNvSpPr>
            <a:spLocks noChangeArrowheads="1"/>
          </p:cNvSpPr>
          <p:nvPr/>
        </p:nvSpPr>
        <p:spPr bwMode="auto">
          <a:xfrm>
            <a:off x="684213" y="3500438"/>
            <a:ext cx="77724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a:t>And the Organic Molecules containing </a:t>
            </a:r>
            <a:r>
              <a:rPr lang="en-US" altLang="en-US" b="1">
                <a:solidFill>
                  <a:srgbClr val="CC0000"/>
                </a:solidFill>
              </a:rPr>
              <a:t>OXYGEN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7700"/>
                                        </p:tgtEl>
                                        <p:attrNameLst>
                                          <p:attrName>style.visibility</p:attrName>
                                        </p:attrNameLst>
                                      </p:cBhvr>
                                      <p:to>
                                        <p:strVal val="visible"/>
                                      </p:to>
                                    </p:set>
                                    <p:animEffect transition="in" filter="fade">
                                      <p:cBhvr>
                                        <p:cTn id="13" dur="1000"/>
                                        <p:tgtEl>
                                          <p:spTgt spid="157700"/>
                                        </p:tgtEl>
                                      </p:cBhvr>
                                    </p:animEffect>
                                    <p:anim calcmode="lin" valueType="num">
                                      <p:cBhvr>
                                        <p:cTn id="14" dur="1000" fill="hold"/>
                                        <p:tgtEl>
                                          <p:spTgt spid="157700"/>
                                        </p:tgtEl>
                                        <p:attrNameLst>
                                          <p:attrName>ppt_x</p:attrName>
                                        </p:attrNameLst>
                                      </p:cBhvr>
                                      <p:tavLst>
                                        <p:tav tm="0">
                                          <p:val>
                                            <p:strVal val="#ppt_x"/>
                                          </p:val>
                                        </p:tav>
                                        <p:tav tm="100000">
                                          <p:val>
                                            <p:strVal val="#ppt_x"/>
                                          </p:val>
                                        </p:tav>
                                      </p:tavLst>
                                    </p:anim>
                                    <p:anim calcmode="lin" valueType="num">
                                      <p:cBhvr>
                                        <p:cTn id="15" dur="1000" fill="hold"/>
                                        <p:tgtEl>
                                          <p:spTgt spid="157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P spid="1577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0B0EF84C-A014-41F3-86F8-D8873CB1762A}"/>
              </a:ext>
            </a:extLst>
          </p:cNvPr>
          <p:cNvSpPr>
            <a:spLocks noGrp="1" noChangeArrowheads="1"/>
          </p:cNvSpPr>
          <p:nvPr>
            <p:ph type="body" idx="4294967295"/>
          </p:nvPr>
        </p:nvSpPr>
        <p:spPr>
          <a:xfrm>
            <a:off x="611188" y="1557338"/>
            <a:ext cx="8137525" cy="3887787"/>
          </a:xfrm>
          <a:solidFill>
            <a:srgbClr val="FF6699"/>
          </a:solidFill>
        </p:spPr>
        <p:txBody>
          <a:bodyPr/>
          <a:lstStyle/>
          <a:p>
            <a:pPr eaLnBrk="1" hangingPunct="1">
              <a:lnSpc>
                <a:spcPct val="90000"/>
              </a:lnSpc>
              <a:buClr>
                <a:schemeClr val="tx1"/>
              </a:buClr>
            </a:pPr>
            <a:r>
              <a:rPr lang="en-US" altLang="en-US" sz="4000" dirty="0">
                <a:solidFill>
                  <a:schemeClr val="tx2"/>
                </a:solidFill>
              </a:rPr>
              <a:t>are the simplest and most abundant class of organic compounds.</a:t>
            </a:r>
            <a:r>
              <a:rPr lang="en-US" altLang="en-US" sz="4000" dirty="0"/>
              <a:t> </a:t>
            </a:r>
          </a:p>
          <a:p>
            <a:pPr eaLnBrk="1" hangingPunct="1">
              <a:lnSpc>
                <a:spcPct val="90000"/>
              </a:lnSpc>
              <a:buClr>
                <a:schemeClr val="tx1"/>
              </a:buClr>
              <a:buFontTx/>
              <a:buNone/>
            </a:pPr>
            <a:endParaRPr lang="en-US" altLang="en-US" sz="4000" dirty="0"/>
          </a:p>
          <a:p>
            <a:pPr eaLnBrk="1" hangingPunct="1">
              <a:lnSpc>
                <a:spcPct val="90000"/>
              </a:lnSpc>
              <a:buClr>
                <a:schemeClr val="tx1"/>
              </a:buClr>
              <a:buFontTx/>
              <a:buNone/>
            </a:pPr>
            <a:r>
              <a:rPr lang="en-US" altLang="en-US" sz="4000" dirty="0">
                <a:sym typeface="Symbol" panose="05050102010706020507" pitchFamily="18" charset="2"/>
              </a:rPr>
              <a:t>  c</a:t>
            </a:r>
            <a:r>
              <a:rPr lang="en-US" altLang="en-US" sz="4000" dirty="0"/>
              <a:t>onsist entirely and ONLY of </a:t>
            </a:r>
            <a:r>
              <a:rPr lang="en-US" altLang="en-US" sz="4000" b="1" dirty="0">
                <a:solidFill>
                  <a:srgbClr val="CC0000"/>
                </a:solidFill>
              </a:rPr>
              <a:t>carbon</a:t>
            </a:r>
            <a:r>
              <a:rPr lang="en-US" altLang="en-US" sz="4000" dirty="0"/>
              <a:t> and </a:t>
            </a:r>
            <a:r>
              <a:rPr lang="en-US" altLang="en-US" sz="4000" b="1" dirty="0">
                <a:solidFill>
                  <a:srgbClr val="0000CC"/>
                </a:solidFill>
              </a:rPr>
              <a:t>hydrogen.</a:t>
            </a:r>
          </a:p>
          <a:p>
            <a:pPr eaLnBrk="1" hangingPunct="1">
              <a:lnSpc>
                <a:spcPct val="90000"/>
              </a:lnSpc>
              <a:buClr>
                <a:schemeClr val="tx1"/>
              </a:buClr>
              <a:buFontTx/>
              <a:buNone/>
            </a:pPr>
            <a:endParaRPr lang="en-US" altLang="en-US" sz="4000" dirty="0"/>
          </a:p>
          <a:p>
            <a:pPr eaLnBrk="1" hangingPunct="1">
              <a:lnSpc>
                <a:spcPct val="90000"/>
              </a:lnSpc>
              <a:buFontTx/>
              <a:buNone/>
            </a:pPr>
            <a:endParaRPr lang="en-US" altLang="en-US" sz="4000" b="1" dirty="0"/>
          </a:p>
        </p:txBody>
      </p:sp>
      <p:sp>
        <p:nvSpPr>
          <p:cNvPr id="47107" name="Rectangle 5">
            <a:extLst>
              <a:ext uri="{FF2B5EF4-FFF2-40B4-BE49-F238E27FC236}">
                <a16:creationId xmlns:a16="http://schemas.microsoft.com/office/drawing/2014/main" id="{7A578B57-FE7D-429C-9D06-56197D69943C}"/>
              </a:ext>
            </a:extLst>
          </p:cNvPr>
          <p:cNvSpPr>
            <a:spLocks noGrp="1" noChangeArrowheads="1"/>
          </p:cNvSpPr>
          <p:nvPr>
            <p:ph type="title" idx="4294967295"/>
          </p:nvPr>
        </p:nvSpPr>
        <p:spPr>
          <a:xfrm>
            <a:off x="684213" y="404813"/>
            <a:ext cx="7772400" cy="1143000"/>
          </a:xfrm>
        </p:spPr>
        <p:txBody>
          <a:bodyPr/>
          <a:lstStyle/>
          <a:p>
            <a:pPr eaLnBrk="1" hangingPunct="1"/>
            <a:r>
              <a:rPr lang="en-US" altLang="en-US" b="1"/>
              <a:t>Hydrocarbons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8">
                                            <p:bg/>
                                          </p:spTgt>
                                        </p:tgtEl>
                                        <p:attrNameLst>
                                          <p:attrName>style.visibility</p:attrName>
                                        </p:attrNameLst>
                                      </p:cBhvr>
                                      <p:to>
                                        <p:strVal val="visible"/>
                                      </p:to>
                                    </p:set>
                                    <p:animEffect transition="in" filter="wipe(left)">
                                      <p:cBhvr>
                                        <p:cTn id="7" dur="500"/>
                                        <p:tgtEl>
                                          <p:spTgt spid="16793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38">
                                            <p:txEl>
                                              <p:pRg st="0" end="0"/>
                                            </p:txEl>
                                          </p:spTgt>
                                        </p:tgtEl>
                                        <p:attrNameLst>
                                          <p:attrName>style.visibility</p:attrName>
                                        </p:attrNameLst>
                                      </p:cBhvr>
                                      <p:to>
                                        <p:strVal val="visible"/>
                                      </p:to>
                                    </p:set>
                                    <p:animEffect transition="in" filter="wipe(left)">
                                      <p:cBhvr>
                                        <p:cTn id="12" dur="500"/>
                                        <p:tgtEl>
                                          <p:spTgt spid="16793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38">
                                            <p:txEl>
                                              <p:pRg st="2" end="2"/>
                                            </p:txEl>
                                          </p:spTgt>
                                        </p:tgtEl>
                                        <p:attrNameLst>
                                          <p:attrName>style.visibility</p:attrName>
                                        </p:attrNameLst>
                                      </p:cBhvr>
                                      <p:to>
                                        <p:strVal val="visible"/>
                                      </p:to>
                                    </p:set>
                                    <p:animEffect transition="in" filter="wipe(left)">
                                      <p:cBhvr>
                                        <p:cTn id="17" dur="500"/>
                                        <p:tgtEl>
                                          <p:spTgt spid="167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a:extLst>
              <a:ext uri="{FF2B5EF4-FFF2-40B4-BE49-F238E27FC236}">
                <a16:creationId xmlns:a16="http://schemas.microsoft.com/office/drawing/2014/main" id="{29849E37-A85A-4F54-9660-40F3BDA6571A}"/>
              </a:ext>
            </a:extLst>
          </p:cNvPr>
          <p:cNvSpPr>
            <a:spLocks noGrp="1" noChangeArrowheads="1"/>
          </p:cNvSpPr>
          <p:nvPr>
            <p:ph type="body" idx="4294967295"/>
          </p:nvPr>
        </p:nvSpPr>
        <p:spPr>
          <a:xfrm>
            <a:off x="611188" y="1557338"/>
            <a:ext cx="8208962" cy="4319587"/>
          </a:xfrm>
        </p:spPr>
        <p:txBody>
          <a:bodyPr/>
          <a:lstStyle/>
          <a:p>
            <a:pPr eaLnBrk="1" hangingPunct="1">
              <a:lnSpc>
                <a:spcPct val="90000"/>
              </a:lnSpc>
              <a:buClr>
                <a:schemeClr val="tx1"/>
              </a:buClr>
              <a:buFont typeface="Symbol" panose="05050102010706020507" pitchFamily="18" charset="2"/>
              <a:buNone/>
            </a:pPr>
            <a:r>
              <a:rPr lang="en-US" altLang="en-US" sz="2800" b="1" dirty="0"/>
              <a:t>1. Alk</a:t>
            </a:r>
            <a:r>
              <a:rPr lang="en-US" altLang="en-US" sz="2800" b="1" u="sng" dirty="0"/>
              <a:t>an</a:t>
            </a:r>
            <a:r>
              <a:rPr lang="en-US" altLang="en-US" sz="2800" b="1" dirty="0"/>
              <a:t>es </a:t>
            </a:r>
            <a:r>
              <a:rPr lang="en-US" altLang="en-US" sz="2800" dirty="0"/>
              <a:t>— contain only carbon-hydrogen and carbon-carbon </a:t>
            </a:r>
            <a:r>
              <a:rPr lang="en-US" altLang="en-US" sz="2800" b="1" dirty="0">
                <a:solidFill>
                  <a:srgbClr val="CC0000"/>
                </a:solidFill>
              </a:rPr>
              <a:t>SINGLE COVALENT</a:t>
            </a:r>
            <a:r>
              <a:rPr lang="en-US" altLang="en-US" sz="2800" dirty="0"/>
              <a:t> bonds.</a:t>
            </a:r>
          </a:p>
          <a:p>
            <a:pPr eaLnBrk="1" hangingPunct="1">
              <a:lnSpc>
                <a:spcPct val="90000"/>
              </a:lnSpc>
              <a:buClr>
                <a:schemeClr val="tx1"/>
              </a:buClr>
              <a:buFont typeface="Symbol" panose="05050102010706020507" pitchFamily="18" charset="2"/>
              <a:buNone/>
            </a:pPr>
            <a:endParaRPr lang="en-US" altLang="en-US" sz="1000" b="1" dirty="0"/>
          </a:p>
          <a:p>
            <a:pPr eaLnBrk="1" hangingPunct="1">
              <a:lnSpc>
                <a:spcPct val="90000"/>
              </a:lnSpc>
              <a:buClr>
                <a:schemeClr val="tx1"/>
              </a:buClr>
              <a:buFont typeface="Symbol" panose="05050102010706020507" pitchFamily="18" charset="2"/>
              <a:buNone/>
            </a:pPr>
            <a:r>
              <a:rPr lang="en-US" altLang="en-US" sz="2800" b="1" dirty="0"/>
              <a:t>2.</a:t>
            </a:r>
            <a:r>
              <a:rPr lang="en-US" altLang="en-US" sz="2800" dirty="0"/>
              <a:t> </a:t>
            </a:r>
            <a:r>
              <a:rPr lang="en-US" altLang="en-US" sz="2800" b="1" dirty="0"/>
              <a:t>Alk</a:t>
            </a:r>
            <a:r>
              <a:rPr lang="en-US" altLang="en-US" sz="2800" b="1" u="sng" dirty="0"/>
              <a:t>en</a:t>
            </a:r>
            <a:r>
              <a:rPr lang="en-US" altLang="en-US" sz="2800" b="1" dirty="0"/>
              <a:t>es</a:t>
            </a:r>
            <a:r>
              <a:rPr lang="en-US" altLang="en-US" sz="2800" dirty="0"/>
              <a:t> — contain at least one carbon-carbon </a:t>
            </a:r>
            <a:r>
              <a:rPr lang="en-US" altLang="en-US" sz="2800" b="1" dirty="0">
                <a:solidFill>
                  <a:srgbClr val="CC0000"/>
                </a:solidFill>
              </a:rPr>
              <a:t>DOUBLE COVALENT</a:t>
            </a:r>
            <a:r>
              <a:rPr lang="en-US" altLang="en-US" sz="2400" dirty="0"/>
              <a:t> </a:t>
            </a:r>
            <a:r>
              <a:rPr lang="en-US" altLang="en-US" sz="2800" dirty="0"/>
              <a:t>bond.</a:t>
            </a:r>
          </a:p>
          <a:p>
            <a:pPr eaLnBrk="1" hangingPunct="1">
              <a:lnSpc>
                <a:spcPct val="90000"/>
              </a:lnSpc>
              <a:buClr>
                <a:schemeClr val="tx1"/>
              </a:buClr>
              <a:buFont typeface="Symbol" panose="05050102010706020507" pitchFamily="18" charset="2"/>
              <a:buNone/>
            </a:pPr>
            <a:endParaRPr lang="en-US" altLang="en-US" sz="1000" b="1" dirty="0"/>
          </a:p>
          <a:p>
            <a:pPr eaLnBrk="1" hangingPunct="1">
              <a:lnSpc>
                <a:spcPct val="90000"/>
              </a:lnSpc>
              <a:buClr>
                <a:schemeClr val="tx1"/>
              </a:buClr>
              <a:buFont typeface="Symbol" panose="05050102010706020507" pitchFamily="18" charset="2"/>
              <a:buNone/>
            </a:pPr>
            <a:r>
              <a:rPr lang="en-US" altLang="en-US" sz="2800" b="1" dirty="0"/>
              <a:t>3. Alk</a:t>
            </a:r>
            <a:r>
              <a:rPr lang="en-US" altLang="en-US" sz="2800" b="1" u="sng" dirty="0"/>
              <a:t>yn</a:t>
            </a:r>
            <a:r>
              <a:rPr lang="en-US" altLang="en-US" sz="2800" b="1" dirty="0"/>
              <a:t>es </a:t>
            </a:r>
            <a:r>
              <a:rPr lang="en-US" altLang="en-US" sz="2800" dirty="0"/>
              <a:t>— contain a least one carbon-carbon </a:t>
            </a:r>
            <a:r>
              <a:rPr lang="en-US" altLang="en-US" sz="2800" b="1" dirty="0">
                <a:solidFill>
                  <a:srgbClr val="CC0000"/>
                </a:solidFill>
              </a:rPr>
              <a:t>TRIPLE COVALENT</a:t>
            </a:r>
            <a:r>
              <a:rPr lang="en-US" altLang="en-US" sz="2400" dirty="0"/>
              <a:t> </a:t>
            </a:r>
            <a:r>
              <a:rPr lang="en-US" altLang="en-US" sz="2800" dirty="0"/>
              <a:t>bond.</a:t>
            </a:r>
          </a:p>
          <a:p>
            <a:pPr eaLnBrk="1" hangingPunct="1">
              <a:lnSpc>
                <a:spcPct val="90000"/>
              </a:lnSpc>
              <a:buClr>
                <a:schemeClr val="tx1"/>
              </a:buClr>
              <a:buFont typeface="Symbol" panose="05050102010706020507" pitchFamily="18" charset="2"/>
              <a:buNone/>
            </a:pPr>
            <a:endParaRPr lang="en-US" altLang="en-US" sz="1000" b="1" dirty="0"/>
          </a:p>
          <a:p>
            <a:pPr eaLnBrk="1" hangingPunct="1">
              <a:lnSpc>
                <a:spcPct val="90000"/>
              </a:lnSpc>
              <a:buClr>
                <a:schemeClr val="tx1"/>
              </a:buClr>
              <a:buFont typeface="Symbol" panose="05050102010706020507" pitchFamily="18" charset="2"/>
              <a:buNone/>
            </a:pPr>
            <a:r>
              <a:rPr lang="en-US" altLang="en-US" sz="2800" b="1" dirty="0"/>
              <a:t>4. Aromatics </a:t>
            </a:r>
            <a:r>
              <a:rPr lang="en-US" altLang="en-US" sz="2800" dirty="0"/>
              <a:t>— contain </a:t>
            </a:r>
            <a:r>
              <a:rPr lang="en-US" altLang="en-US" sz="2800" b="1" dirty="0">
                <a:solidFill>
                  <a:srgbClr val="CC0000"/>
                </a:solidFill>
              </a:rPr>
              <a:t>RING</a:t>
            </a:r>
            <a:r>
              <a:rPr lang="en-US" altLang="en-US" sz="2800" dirty="0"/>
              <a:t> of </a:t>
            </a:r>
            <a:r>
              <a:rPr lang="en-US" altLang="en-US" sz="2800" b="1" dirty="0">
                <a:solidFill>
                  <a:srgbClr val="CC0000"/>
                </a:solidFill>
              </a:rPr>
              <a:t>SIX</a:t>
            </a:r>
            <a:r>
              <a:rPr lang="en-US" altLang="en-US" sz="2800" dirty="0"/>
              <a:t> carbon atoms that can be</a:t>
            </a:r>
            <a:r>
              <a:rPr lang="en-US" altLang="en-US" sz="2400" dirty="0"/>
              <a:t> </a:t>
            </a:r>
            <a:r>
              <a:rPr lang="en-US" altLang="en-US" sz="2800" dirty="0"/>
              <a:t>drawn with alternating single and double bonds.</a:t>
            </a:r>
          </a:p>
          <a:p>
            <a:pPr lvl="2" eaLnBrk="1" hangingPunct="1">
              <a:lnSpc>
                <a:spcPct val="90000"/>
              </a:lnSpc>
              <a:buFontTx/>
              <a:buNone/>
            </a:pPr>
            <a:endParaRPr lang="en-US" altLang="en-US" sz="1800" b="1" dirty="0"/>
          </a:p>
        </p:txBody>
      </p:sp>
      <p:sp>
        <p:nvSpPr>
          <p:cNvPr id="48131" name="Text Box 5">
            <a:extLst>
              <a:ext uri="{FF2B5EF4-FFF2-40B4-BE49-F238E27FC236}">
                <a16:creationId xmlns:a16="http://schemas.microsoft.com/office/drawing/2014/main" id="{B26609D2-3A4C-4AD5-B93F-0212F874CA50}"/>
              </a:ext>
            </a:extLst>
          </p:cNvPr>
          <p:cNvSpPr txBox="1">
            <a:spLocks noChangeArrowheads="1"/>
          </p:cNvSpPr>
          <p:nvPr/>
        </p:nvSpPr>
        <p:spPr bwMode="auto">
          <a:xfrm>
            <a:off x="900113" y="260350"/>
            <a:ext cx="7345362" cy="1190625"/>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600">
                <a:solidFill>
                  <a:schemeClr val="tx2"/>
                </a:solidFill>
              </a:rPr>
              <a:t>There are </a:t>
            </a:r>
            <a:r>
              <a:rPr lang="en-US" altLang="en-US" sz="3600" b="1">
                <a:solidFill>
                  <a:srgbClr val="FF9933"/>
                </a:solidFill>
              </a:rPr>
              <a:t>FOUR</a:t>
            </a:r>
            <a:r>
              <a:rPr lang="en-US" altLang="en-US" sz="3600">
                <a:solidFill>
                  <a:schemeClr val="tx2"/>
                </a:solidFill>
              </a:rPr>
              <a:t> types of Hydrocarbons: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Effect transition="in" filter="wipe(up)">
                                      <p:cBhvr>
                                        <p:cTn id="7" dur="2000"/>
                                        <p:tgtEl>
                                          <p:spTgt spid="158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8722">
                                            <p:txEl>
                                              <p:pRg st="2" end="2"/>
                                            </p:txEl>
                                          </p:spTgt>
                                        </p:tgtEl>
                                        <p:attrNameLst>
                                          <p:attrName>style.visibility</p:attrName>
                                        </p:attrNameLst>
                                      </p:cBhvr>
                                      <p:to>
                                        <p:strVal val="visible"/>
                                      </p:to>
                                    </p:set>
                                    <p:animEffect transition="in" filter="wipe(up)">
                                      <p:cBhvr>
                                        <p:cTn id="12" dur="2000"/>
                                        <p:tgtEl>
                                          <p:spTgt spid="1587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8722">
                                            <p:txEl>
                                              <p:pRg st="4" end="4"/>
                                            </p:txEl>
                                          </p:spTgt>
                                        </p:tgtEl>
                                        <p:attrNameLst>
                                          <p:attrName>style.visibility</p:attrName>
                                        </p:attrNameLst>
                                      </p:cBhvr>
                                      <p:to>
                                        <p:strVal val="visible"/>
                                      </p:to>
                                    </p:set>
                                    <p:animEffect transition="in" filter="wipe(up)">
                                      <p:cBhvr>
                                        <p:cTn id="17" dur="2000"/>
                                        <p:tgtEl>
                                          <p:spTgt spid="15872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8722">
                                            <p:txEl>
                                              <p:pRg st="6" end="6"/>
                                            </p:txEl>
                                          </p:spTgt>
                                        </p:tgtEl>
                                        <p:attrNameLst>
                                          <p:attrName>style.visibility</p:attrName>
                                        </p:attrNameLst>
                                      </p:cBhvr>
                                      <p:to>
                                        <p:strVal val="visible"/>
                                      </p:to>
                                    </p:set>
                                    <p:animEffect transition="in" filter="wipe(up)">
                                      <p:cBhvr>
                                        <p:cTn id="22" dur="2000"/>
                                        <p:tgtEl>
                                          <p:spTgt spid="158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EAE1CD6-E6FE-466A-A92A-B2A6FAA66928}"/>
              </a:ext>
            </a:extLst>
          </p:cNvPr>
          <p:cNvSpPr>
            <a:spLocks noChangeArrowheads="1"/>
          </p:cNvSpPr>
          <p:nvPr/>
        </p:nvSpPr>
        <p:spPr bwMode="auto">
          <a:xfrm>
            <a:off x="4572000" y="914400"/>
            <a:ext cx="4572000" cy="2971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55" name="Rectangle 3">
            <a:extLst>
              <a:ext uri="{FF2B5EF4-FFF2-40B4-BE49-F238E27FC236}">
                <a16:creationId xmlns:a16="http://schemas.microsoft.com/office/drawing/2014/main" id="{257FF2BD-CBF6-4C3C-9A5A-F37BA00353C8}"/>
              </a:ext>
            </a:extLst>
          </p:cNvPr>
          <p:cNvSpPr>
            <a:spLocks noChangeArrowheads="1"/>
          </p:cNvSpPr>
          <p:nvPr/>
        </p:nvSpPr>
        <p:spPr bwMode="auto">
          <a:xfrm>
            <a:off x="4572000" y="3886200"/>
            <a:ext cx="4572000" cy="2971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56" name="Rectangle 4">
            <a:extLst>
              <a:ext uri="{FF2B5EF4-FFF2-40B4-BE49-F238E27FC236}">
                <a16:creationId xmlns:a16="http://schemas.microsoft.com/office/drawing/2014/main" id="{A681A2EC-1F36-4208-AAB8-015B87B0861C}"/>
              </a:ext>
            </a:extLst>
          </p:cNvPr>
          <p:cNvSpPr>
            <a:spLocks noChangeArrowheads="1"/>
          </p:cNvSpPr>
          <p:nvPr/>
        </p:nvSpPr>
        <p:spPr bwMode="auto">
          <a:xfrm>
            <a:off x="0" y="3886200"/>
            <a:ext cx="4572000" cy="2971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9157" name="Rectangle 5">
            <a:extLst>
              <a:ext uri="{FF2B5EF4-FFF2-40B4-BE49-F238E27FC236}">
                <a16:creationId xmlns:a16="http://schemas.microsoft.com/office/drawing/2014/main" id="{955EDF2D-0FC6-418F-B302-4C9AF698FA7B}"/>
              </a:ext>
            </a:extLst>
          </p:cNvPr>
          <p:cNvSpPr>
            <a:spLocks noChangeArrowheads="1"/>
          </p:cNvSpPr>
          <p:nvPr/>
        </p:nvSpPr>
        <p:spPr bwMode="auto">
          <a:xfrm>
            <a:off x="0" y="914400"/>
            <a:ext cx="4572000" cy="2971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9750" name="Rectangle 6">
            <a:extLst>
              <a:ext uri="{FF2B5EF4-FFF2-40B4-BE49-F238E27FC236}">
                <a16:creationId xmlns:a16="http://schemas.microsoft.com/office/drawing/2014/main" id="{C76EB08C-62DE-4253-BE8C-04948D1BB51E}"/>
              </a:ext>
            </a:extLst>
          </p:cNvPr>
          <p:cNvSpPr>
            <a:spLocks noGrp="1" noChangeArrowheads="1"/>
          </p:cNvSpPr>
          <p:nvPr>
            <p:ph type="title"/>
          </p:nvPr>
        </p:nvSpPr>
        <p:spPr>
          <a:xfrm>
            <a:off x="2555875" y="46038"/>
            <a:ext cx="4046538" cy="838200"/>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Hydrocarbons</a:t>
            </a:r>
          </a:p>
        </p:txBody>
      </p:sp>
      <p:grpSp>
        <p:nvGrpSpPr>
          <p:cNvPr id="159751" name="Group 7">
            <a:extLst>
              <a:ext uri="{FF2B5EF4-FFF2-40B4-BE49-F238E27FC236}">
                <a16:creationId xmlns:a16="http://schemas.microsoft.com/office/drawing/2014/main" id="{26B15E6B-8331-443E-8BED-0B70C623685E}"/>
              </a:ext>
            </a:extLst>
          </p:cNvPr>
          <p:cNvGrpSpPr>
            <a:grpSpLocks/>
          </p:cNvGrpSpPr>
          <p:nvPr/>
        </p:nvGrpSpPr>
        <p:grpSpPr bwMode="auto">
          <a:xfrm>
            <a:off x="2057400" y="990600"/>
            <a:ext cx="1295400" cy="579438"/>
            <a:chOff x="768" y="1248"/>
            <a:chExt cx="816" cy="365"/>
          </a:xfrm>
        </p:grpSpPr>
        <p:sp>
          <p:nvSpPr>
            <p:cNvPr id="49188" name="Text Box 8">
              <a:extLst>
                <a:ext uri="{FF2B5EF4-FFF2-40B4-BE49-F238E27FC236}">
                  <a16:creationId xmlns:a16="http://schemas.microsoft.com/office/drawing/2014/main" id="{22F319F6-5E6F-4F89-878F-0412ED536177}"/>
                </a:ext>
              </a:extLst>
            </p:cNvPr>
            <p:cNvSpPr txBox="1">
              <a:spLocks noChangeArrowheads="1"/>
            </p:cNvSpPr>
            <p:nvPr/>
          </p:nvSpPr>
          <p:spPr bwMode="auto">
            <a:xfrm>
              <a:off x="768" y="1248"/>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t>C     </a:t>
              </a:r>
              <a:r>
                <a:rPr lang="en-US" altLang="en-US" sz="3200">
                  <a:sym typeface="Symbol" panose="05050102010706020507" pitchFamily="18" charset="2"/>
                </a:rPr>
                <a:t>C</a:t>
              </a:r>
              <a:endParaRPr lang="en-US" altLang="en-US"/>
            </a:p>
          </p:txBody>
        </p:sp>
        <p:sp>
          <p:nvSpPr>
            <p:cNvPr id="49189" name="Line 9">
              <a:extLst>
                <a:ext uri="{FF2B5EF4-FFF2-40B4-BE49-F238E27FC236}">
                  <a16:creationId xmlns:a16="http://schemas.microsoft.com/office/drawing/2014/main" id="{05E517C0-162F-4871-BCA0-258FF362211F}"/>
                </a:ext>
              </a:extLst>
            </p:cNvPr>
            <p:cNvSpPr>
              <a:spLocks noChangeShapeType="1"/>
            </p:cNvSpPr>
            <p:nvPr/>
          </p:nvSpPr>
          <p:spPr bwMode="auto">
            <a:xfrm>
              <a:off x="1056" y="144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754" name="Group 10">
            <a:extLst>
              <a:ext uri="{FF2B5EF4-FFF2-40B4-BE49-F238E27FC236}">
                <a16:creationId xmlns:a16="http://schemas.microsoft.com/office/drawing/2014/main" id="{FC629090-F3F2-4691-850E-ABCB09E84EF9}"/>
              </a:ext>
            </a:extLst>
          </p:cNvPr>
          <p:cNvGrpSpPr>
            <a:grpSpLocks/>
          </p:cNvGrpSpPr>
          <p:nvPr/>
        </p:nvGrpSpPr>
        <p:grpSpPr bwMode="auto">
          <a:xfrm>
            <a:off x="6629400" y="990600"/>
            <a:ext cx="1295400" cy="579438"/>
            <a:chOff x="816" y="2016"/>
            <a:chExt cx="816" cy="365"/>
          </a:xfrm>
        </p:grpSpPr>
        <p:sp>
          <p:nvSpPr>
            <p:cNvPr id="49184" name="Text Box 11">
              <a:extLst>
                <a:ext uri="{FF2B5EF4-FFF2-40B4-BE49-F238E27FC236}">
                  <a16:creationId xmlns:a16="http://schemas.microsoft.com/office/drawing/2014/main" id="{3FF8619E-3F02-4C7E-89AE-70F71FA33BBB}"/>
                </a:ext>
              </a:extLst>
            </p:cNvPr>
            <p:cNvSpPr txBox="1">
              <a:spLocks noChangeArrowheads="1"/>
            </p:cNvSpPr>
            <p:nvPr/>
          </p:nvSpPr>
          <p:spPr bwMode="auto">
            <a:xfrm>
              <a:off x="816" y="2016"/>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t>C     </a:t>
              </a:r>
              <a:r>
                <a:rPr lang="en-US" altLang="en-US" sz="3200">
                  <a:sym typeface="Symbol" panose="05050102010706020507" pitchFamily="18" charset="2"/>
                </a:rPr>
                <a:t>C</a:t>
              </a:r>
              <a:endParaRPr lang="en-US" altLang="en-US"/>
            </a:p>
          </p:txBody>
        </p:sp>
        <p:grpSp>
          <p:nvGrpSpPr>
            <p:cNvPr id="49185" name="Group 12">
              <a:extLst>
                <a:ext uri="{FF2B5EF4-FFF2-40B4-BE49-F238E27FC236}">
                  <a16:creationId xmlns:a16="http://schemas.microsoft.com/office/drawing/2014/main" id="{41FF829D-8731-4B80-8F51-381FDB467383}"/>
                </a:ext>
              </a:extLst>
            </p:cNvPr>
            <p:cNvGrpSpPr>
              <a:grpSpLocks/>
            </p:cNvGrpSpPr>
            <p:nvPr/>
          </p:nvGrpSpPr>
          <p:grpSpPr bwMode="auto">
            <a:xfrm>
              <a:off x="1104" y="2176"/>
              <a:ext cx="192" cy="72"/>
              <a:chOff x="1104" y="2208"/>
              <a:chExt cx="192" cy="72"/>
            </a:xfrm>
          </p:grpSpPr>
          <p:sp>
            <p:nvSpPr>
              <p:cNvPr id="49186" name="Line 13">
                <a:extLst>
                  <a:ext uri="{FF2B5EF4-FFF2-40B4-BE49-F238E27FC236}">
                    <a16:creationId xmlns:a16="http://schemas.microsoft.com/office/drawing/2014/main" id="{A1C04538-0C55-43E4-B826-DF85B53A8175}"/>
                  </a:ext>
                </a:extLst>
              </p:cNvPr>
              <p:cNvSpPr>
                <a:spLocks noChangeShapeType="1"/>
              </p:cNvSpPr>
              <p:nvPr/>
            </p:nvSpPr>
            <p:spPr bwMode="auto">
              <a:xfrm>
                <a:off x="1104" y="2208"/>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7" name="Line 14">
                <a:extLst>
                  <a:ext uri="{FF2B5EF4-FFF2-40B4-BE49-F238E27FC236}">
                    <a16:creationId xmlns:a16="http://schemas.microsoft.com/office/drawing/2014/main" id="{B5BEEE9A-E839-470B-A445-D261D0F665B7}"/>
                  </a:ext>
                </a:extLst>
              </p:cNvPr>
              <p:cNvSpPr>
                <a:spLocks noChangeShapeType="1"/>
              </p:cNvSpPr>
              <p:nvPr/>
            </p:nvSpPr>
            <p:spPr bwMode="auto">
              <a:xfrm>
                <a:off x="1104" y="228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9759" name="Group 15">
            <a:extLst>
              <a:ext uri="{FF2B5EF4-FFF2-40B4-BE49-F238E27FC236}">
                <a16:creationId xmlns:a16="http://schemas.microsoft.com/office/drawing/2014/main" id="{465718AE-91E9-44C9-97C5-35F498A16CC1}"/>
              </a:ext>
            </a:extLst>
          </p:cNvPr>
          <p:cNvGrpSpPr>
            <a:grpSpLocks/>
          </p:cNvGrpSpPr>
          <p:nvPr/>
        </p:nvGrpSpPr>
        <p:grpSpPr bwMode="auto">
          <a:xfrm>
            <a:off x="2057400" y="3962400"/>
            <a:ext cx="1295400" cy="579438"/>
            <a:chOff x="864" y="2736"/>
            <a:chExt cx="816" cy="365"/>
          </a:xfrm>
        </p:grpSpPr>
        <p:sp>
          <p:nvSpPr>
            <p:cNvPr id="49180" name="Text Box 16">
              <a:extLst>
                <a:ext uri="{FF2B5EF4-FFF2-40B4-BE49-F238E27FC236}">
                  <a16:creationId xmlns:a16="http://schemas.microsoft.com/office/drawing/2014/main" id="{AAC3E5E1-1DD8-4297-89EC-F9D52158464C}"/>
                </a:ext>
              </a:extLst>
            </p:cNvPr>
            <p:cNvSpPr txBox="1">
              <a:spLocks noChangeArrowheads="1"/>
            </p:cNvSpPr>
            <p:nvPr/>
          </p:nvSpPr>
          <p:spPr bwMode="auto">
            <a:xfrm>
              <a:off x="864" y="2736"/>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t>C     </a:t>
              </a:r>
              <a:r>
                <a:rPr lang="en-US" altLang="en-US" sz="3200">
                  <a:sym typeface="Symbol" panose="05050102010706020507" pitchFamily="18" charset="2"/>
                </a:rPr>
                <a:t>C</a:t>
              </a:r>
              <a:endParaRPr lang="en-US" altLang="en-US"/>
            </a:p>
          </p:txBody>
        </p:sp>
        <p:sp>
          <p:nvSpPr>
            <p:cNvPr id="49181" name="Line 17">
              <a:extLst>
                <a:ext uri="{FF2B5EF4-FFF2-40B4-BE49-F238E27FC236}">
                  <a16:creationId xmlns:a16="http://schemas.microsoft.com/office/drawing/2014/main" id="{299DADF9-BCF9-4418-99C4-24FDF78C1FE4}"/>
                </a:ext>
              </a:extLst>
            </p:cNvPr>
            <p:cNvSpPr>
              <a:spLocks noChangeShapeType="1"/>
            </p:cNvSpPr>
            <p:nvPr/>
          </p:nvSpPr>
          <p:spPr bwMode="auto">
            <a:xfrm>
              <a:off x="1152" y="2928"/>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2" name="Line 18">
              <a:extLst>
                <a:ext uri="{FF2B5EF4-FFF2-40B4-BE49-F238E27FC236}">
                  <a16:creationId xmlns:a16="http://schemas.microsoft.com/office/drawing/2014/main" id="{C0CEC880-5099-4B55-8381-DF91C4F55CDD}"/>
                </a:ext>
              </a:extLst>
            </p:cNvPr>
            <p:cNvSpPr>
              <a:spLocks noChangeShapeType="1"/>
            </p:cNvSpPr>
            <p:nvPr/>
          </p:nvSpPr>
          <p:spPr bwMode="auto">
            <a:xfrm>
              <a:off x="1152" y="300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3" name="Line 19">
              <a:extLst>
                <a:ext uri="{FF2B5EF4-FFF2-40B4-BE49-F238E27FC236}">
                  <a16:creationId xmlns:a16="http://schemas.microsoft.com/office/drawing/2014/main" id="{3D7F309E-A631-471C-9C7D-E4542EFDEE77}"/>
                </a:ext>
              </a:extLst>
            </p:cNvPr>
            <p:cNvSpPr>
              <a:spLocks noChangeShapeType="1"/>
            </p:cNvSpPr>
            <p:nvPr/>
          </p:nvSpPr>
          <p:spPr bwMode="auto">
            <a:xfrm>
              <a:off x="1152" y="2850"/>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59764" name="Picture 20">
            <a:extLst>
              <a:ext uri="{FF2B5EF4-FFF2-40B4-BE49-F238E27FC236}">
                <a16:creationId xmlns:a16="http://schemas.microsoft.com/office/drawing/2014/main" id="{3CD523FE-E9F5-43BE-8D1E-37DFEB3ED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4038600"/>
            <a:ext cx="22955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9765" name="Group 21">
            <a:extLst>
              <a:ext uri="{FF2B5EF4-FFF2-40B4-BE49-F238E27FC236}">
                <a16:creationId xmlns:a16="http://schemas.microsoft.com/office/drawing/2014/main" id="{15CE8C05-5009-49CF-B9AC-BE4E348444E5}"/>
              </a:ext>
            </a:extLst>
          </p:cNvPr>
          <p:cNvGrpSpPr>
            <a:grpSpLocks/>
          </p:cNvGrpSpPr>
          <p:nvPr/>
        </p:nvGrpSpPr>
        <p:grpSpPr bwMode="auto">
          <a:xfrm>
            <a:off x="4800600" y="4495800"/>
            <a:ext cx="1090613" cy="2209800"/>
            <a:chOff x="3024" y="2784"/>
            <a:chExt cx="687" cy="1392"/>
          </a:xfrm>
        </p:grpSpPr>
        <p:pic>
          <p:nvPicPr>
            <p:cNvPr id="49171" name="Picture 22">
              <a:extLst>
                <a:ext uri="{FF2B5EF4-FFF2-40B4-BE49-F238E27FC236}">
                  <a16:creationId xmlns:a16="http://schemas.microsoft.com/office/drawing/2014/main" id="{351549FF-F554-4E78-920A-23878B8CB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784"/>
              <a:ext cx="687"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72" name="Group 23">
              <a:extLst>
                <a:ext uri="{FF2B5EF4-FFF2-40B4-BE49-F238E27FC236}">
                  <a16:creationId xmlns:a16="http://schemas.microsoft.com/office/drawing/2014/main" id="{F3BDEA44-1820-4BC3-A792-B269C4089401}"/>
                </a:ext>
              </a:extLst>
            </p:cNvPr>
            <p:cNvGrpSpPr>
              <a:grpSpLocks/>
            </p:cNvGrpSpPr>
            <p:nvPr/>
          </p:nvGrpSpPr>
          <p:grpSpPr bwMode="auto">
            <a:xfrm>
              <a:off x="3120" y="3566"/>
              <a:ext cx="528" cy="610"/>
              <a:chOff x="1672" y="3724"/>
              <a:chExt cx="445" cy="514"/>
            </a:xfrm>
          </p:grpSpPr>
          <p:sp>
            <p:nvSpPr>
              <p:cNvPr id="49173" name="Line 24">
                <a:extLst>
                  <a:ext uri="{FF2B5EF4-FFF2-40B4-BE49-F238E27FC236}">
                    <a16:creationId xmlns:a16="http://schemas.microsoft.com/office/drawing/2014/main" id="{24FD536B-90A9-450B-B2F9-4036D14E76D8}"/>
                  </a:ext>
                </a:extLst>
              </p:cNvPr>
              <p:cNvSpPr>
                <a:spLocks noChangeShapeType="1"/>
              </p:cNvSpPr>
              <p:nvPr/>
            </p:nvSpPr>
            <p:spPr bwMode="auto">
              <a:xfrm flipV="1">
                <a:off x="2116" y="3851"/>
                <a:ext cx="1" cy="2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25">
                <a:extLst>
                  <a:ext uri="{FF2B5EF4-FFF2-40B4-BE49-F238E27FC236}">
                    <a16:creationId xmlns:a16="http://schemas.microsoft.com/office/drawing/2014/main" id="{4D370FFA-D0CB-4359-83BF-2F681B8E377A}"/>
                  </a:ext>
                </a:extLst>
              </p:cNvPr>
              <p:cNvSpPr>
                <a:spLocks noChangeShapeType="1"/>
              </p:cNvSpPr>
              <p:nvPr/>
            </p:nvSpPr>
            <p:spPr bwMode="auto">
              <a:xfrm>
                <a:off x="1894" y="3724"/>
                <a:ext cx="222" cy="1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6">
                <a:extLst>
                  <a:ext uri="{FF2B5EF4-FFF2-40B4-BE49-F238E27FC236}">
                    <a16:creationId xmlns:a16="http://schemas.microsoft.com/office/drawing/2014/main" id="{A901BF49-7D57-46BF-ADE6-D43454D9DAFF}"/>
                  </a:ext>
                </a:extLst>
              </p:cNvPr>
              <p:cNvSpPr>
                <a:spLocks noChangeShapeType="1"/>
              </p:cNvSpPr>
              <p:nvPr/>
            </p:nvSpPr>
            <p:spPr bwMode="auto">
              <a:xfrm flipV="1">
                <a:off x="1894" y="4112"/>
                <a:ext cx="222"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27">
                <a:extLst>
                  <a:ext uri="{FF2B5EF4-FFF2-40B4-BE49-F238E27FC236}">
                    <a16:creationId xmlns:a16="http://schemas.microsoft.com/office/drawing/2014/main" id="{05A3DE5B-0309-43AD-B104-A10D8BD63DAE}"/>
                  </a:ext>
                </a:extLst>
              </p:cNvPr>
              <p:cNvSpPr>
                <a:spLocks noChangeShapeType="1"/>
              </p:cNvSpPr>
              <p:nvPr/>
            </p:nvSpPr>
            <p:spPr bwMode="auto">
              <a:xfrm flipV="1">
                <a:off x="1672" y="3724"/>
                <a:ext cx="222" cy="1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28">
                <a:extLst>
                  <a:ext uri="{FF2B5EF4-FFF2-40B4-BE49-F238E27FC236}">
                    <a16:creationId xmlns:a16="http://schemas.microsoft.com/office/drawing/2014/main" id="{AEA5E2B0-7E8F-43EA-A46D-EED1AC86B645}"/>
                  </a:ext>
                </a:extLst>
              </p:cNvPr>
              <p:cNvSpPr>
                <a:spLocks noChangeShapeType="1"/>
              </p:cNvSpPr>
              <p:nvPr/>
            </p:nvSpPr>
            <p:spPr bwMode="auto">
              <a:xfrm>
                <a:off x="1672" y="4112"/>
                <a:ext cx="222" cy="1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9">
                <a:extLst>
                  <a:ext uri="{FF2B5EF4-FFF2-40B4-BE49-F238E27FC236}">
                    <a16:creationId xmlns:a16="http://schemas.microsoft.com/office/drawing/2014/main" id="{90D5A7AE-DF18-4DC9-A79F-AEA4A39C37AC}"/>
                  </a:ext>
                </a:extLst>
              </p:cNvPr>
              <p:cNvSpPr>
                <a:spLocks noChangeShapeType="1"/>
              </p:cNvSpPr>
              <p:nvPr/>
            </p:nvSpPr>
            <p:spPr bwMode="auto">
              <a:xfrm flipV="1">
                <a:off x="1672" y="3851"/>
                <a:ext cx="1" cy="2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Oval 30">
                <a:extLst>
                  <a:ext uri="{FF2B5EF4-FFF2-40B4-BE49-F238E27FC236}">
                    <a16:creationId xmlns:a16="http://schemas.microsoft.com/office/drawing/2014/main" id="{6CF33B6E-0B41-4C02-9688-0D0F6399BD0B}"/>
                  </a:ext>
                </a:extLst>
              </p:cNvPr>
              <p:cNvSpPr>
                <a:spLocks noChangeArrowheads="1"/>
              </p:cNvSpPr>
              <p:nvPr/>
            </p:nvSpPr>
            <p:spPr bwMode="auto">
              <a:xfrm>
                <a:off x="1746" y="3837"/>
                <a:ext cx="288" cy="2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pic>
        <p:nvPicPr>
          <p:cNvPr id="159775" name="Picture 31">
            <a:extLst>
              <a:ext uri="{FF2B5EF4-FFF2-40B4-BE49-F238E27FC236}">
                <a16:creationId xmlns:a16="http://schemas.microsoft.com/office/drawing/2014/main" id="{88E584AF-A7FC-4766-93BF-143E46E55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3962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Rectangle 32">
            <a:extLst>
              <a:ext uri="{FF2B5EF4-FFF2-40B4-BE49-F238E27FC236}">
                <a16:creationId xmlns:a16="http://schemas.microsoft.com/office/drawing/2014/main" id="{644ADADC-E14F-45A8-9600-A6F2F9407EAC}"/>
              </a:ext>
            </a:extLst>
          </p:cNvPr>
          <p:cNvSpPr>
            <a:spLocks noChangeArrowheads="1"/>
          </p:cNvSpPr>
          <p:nvPr/>
        </p:nvSpPr>
        <p:spPr bwMode="auto">
          <a:xfrm>
            <a:off x="152400" y="990600"/>
            <a:ext cx="1628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000099"/>
                </a:solidFill>
                <a:latin typeface="Arial" panose="020B0604020202020204" pitchFamily="34" charset="0"/>
              </a:rPr>
              <a:t>Alkanes</a:t>
            </a:r>
          </a:p>
        </p:txBody>
      </p:sp>
      <p:sp>
        <p:nvSpPr>
          <p:cNvPr id="49166" name="Rectangle 33">
            <a:extLst>
              <a:ext uri="{FF2B5EF4-FFF2-40B4-BE49-F238E27FC236}">
                <a16:creationId xmlns:a16="http://schemas.microsoft.com/office/drawing/2014/main" id="{3EFF9C8D-D50C-47D9-B63C-986EE345612E}"/>
              </a:ext>
            </a:extLst>
          </p:cNvPr>
          <p:cNvSpPr>
            <a:spLocks noChangeArrowheads="1"/>
          </p:cNvSpPr>
          <p:nvPr/>
        </p:nvSpPr>
        <p:spPr bwMode="auto">
          <a:xfrm>
            <a:off x="4724400" y="990600"/>
            <a:ext cx="1628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000099"/>
                </a:solidFill>
                <a:latin typeface="Arial" panose="020B0604020202020204" pitchFamily="34" charset="0"/>
              </a:rPr>
              <a:t>Alkenes</a:t>
            </a:r>
          </a:p>
        </p:txBody>
      </p:sp>
      <p:sp>
        <p:nvSpPr>
          <p:cNvPr id="49167" name="Rectangle 34">
            <a:extLst>
              <a:ext uri="{FF2B5EF4-FFF2-40B4-BE49-F238E27FC236}">
                <a16:creationId xmlns:a16="http://schemas.microsoft.com/office/drawing/2014/main" id="{411DC09B-7736-400A-B258-65E106852927}"/>
              </a:ext>
            </a:extLst>
          </p:cNvPr>
          <p:cNvSpPr>
            <a:spLocks noChangeArrowheads="1"/>
          </p:cNvSpPr>
          <p:nvPr/>
        </p:nvSpPr>
        <p:spPr bwMode="auto">
          <a:xfrm>
            <a:off x="152400" y="3962400"/>
            <a:ext cx="160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000099"/>
                </a:solidFill>
                <a:latin typeface="Arial" panose="020B0604020202020204" pitchFamily="34" charset="0"/>
              </a:rPr>
              <a:t>Alkynes</a:t>
            </a:r>
          </a:p>
        </p:txBody>
      </p:sp>
      <p:sp>
        <p:nvSpPr>
          <p:cNvPr id="49168" name="Rectangle 35">
            <a:extLst>
              <a:ext uri="{FF2B5EF4-FFF2-40B4-BE49-F238E27FC236}">
                <a16:creationId xmlns:a16="http://schemas.microsoft.com/office/drawing/2014/main" id="{D03870F5-123A-490B-BD8B-3829BCF68681}"/>
              </a:ext>
            </a:extLst>
          </p:cNvPr>
          <p:cNvSpPr>
            <a:spLocks noChangeArrowheads="1"/>
          </p:cNvSpPr>
          <p:nvPr/>
        </p:nvSpPr>
        <p:spPr bwMode="auto">
          <a:xfrm>
            <a:off x="4716463" y="3962400"/>
            <a:ext cx="19891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a:solidFill>
                  <a:srgbClr val="000099"/>
                </a:solidFill>
                <a:latin typeface="Arial" panose="020B0604020202020204" pitchFamily="34" charset="0"/>
              </a:rPr>
              <a:t>Aromatics</a:t>
            </a:r>
          </a:p>
        </p:txBody>
      </p:sp>
      <p:pic>
        <p:nvPicPr>
          <p:cNvPr id="159780" name="Picture 36">
            <a:extLst>
              <a:ext uri="{FF2B5EF4-FFF2-40B4-BE49-F238E27FC236}">
                <a16:creationId xmlns:a16="http://schemas.microsoft.com/office/drawing/2014/main" id="{813A7BDB-863F-4230-82DB-6DC46F464C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01825"/>
            <a:ext cx="3962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81" name="Picture 37">
            <a:extLst>
              <a:ext uri="{FF2B5EF4-FFF2-40B4-BE49-F238E27FC236}">
                <a16:creationId xmlns:a16="http://schemas.microsoft.com/office/drawing/2014/main" id="{FA827D47-C395-4026-9DE1-0A3BB2FAB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953000"/>
            <a:ext cx="3962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anim calcmode="lin" valueType="num">
                                      <p:cBhvr>
                                        <p:cTn id="7" dur="500" fill="hold"/>
                                        <p:tgtEl>
                                          <p:spTgt spid="159751"/>
                                        </p:tgtEl>
                                        <p:attrNameLst>
                                          <p:attrName>ppt_w</p:attrName>
                                        </p:attrNameLst>
                                      </p:cBhvr>
                                      <p:tavLst>
                                        <p:tav tm="0">
                                          <p:val>
                                            <p:fltVal val="0"/>
                                          </p:val>
                                        </p:tav>
                                        <p:tav tm="100000">
                                          <p:val>
                                            <p:strVal val="#ppt_w"/>
                                          </p:val>
                                        </p:tav>
                                      </p:tavLst>
                                    </p:anim>
                                    <p:anim calcmode="lin" valueType="num">
                                      <p:cBhvr>
                                        <p:cTn id="8" dur="500" fill="hold"/>
                                        <p:tgtEl>
                                          <p:spTgt spid="159751"/>
                                        </p:tgtEl>
                                        <p:attrNameLst>
                                          <p:attrName>ppt_h</p:attrName>
                                        </p:attrNameLst>
                                      </p:cBhvr>
                                      <p:tavLst>
                                        <p:tav tm="0">
                                          <p:val>
                                            <p:fltVal val="0"/>
                                          </p:val>
                                        </p:tav>
                                        <p:tav tm="100000">
                                          <p:val>
                                            <p:strVal val="#ppt_h"/>
                                          </p:val>
                                        </p:tav>
                                      </p:tavLst>
                                    </p:anim>
                                    <p:anim calcmode="lin" valueType="num">
                                      <p:cBhvr>
                                        <p:cTn id="9" dur="500" fill="hold"/>
                                        <p:tgtEl>
                                          <p:spTgt spid="159751"/>
                                        </p:tgtEl>
                                        <p:attrNameLst>
                                          <p:attrName>ppt_x</p:attrName>
                                        </p:attrNameLst>
                                      </p:cBhvr>
                                      <p:tavLst>
                                        <p:tav tm="0">
                                          <p:val>
                                            <p:fltVal val="0.5"/>
                                          </p:val>
                                        </p:tav>
                                        <p:tav tm="100000">
                                          <p:val>
                                            <p:strVal val="#ppt_x"/>
                                          </p:val>
                                        </p:tav>
                                      </p:tavLst>
                                    </p:anim>
                                    <p:anim calcmode="lin" valueType="num">
                                      <p:cBhvr>
                                        <p:cTn id="10" dur="500" fill="hold"/>
                                        <p:tgtEl>
                                          <p:spTgt spid="15975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59754"/>
                                        </p:tgtEl>
                                        <p:attrNameLst>
                                          <p:attrName>style.visibility</p:attrName>
                                        </p:attrNameLst>
                                      </p:cBhvr>
                                      <p:to>
                                        <p:strVal val="visible"/>
                                      </p:to>
                                    </p:set>
                                    <p:anim calcmode="lin" valueType="num">
                                      <p:cBhvr>
                                        <p:cTn id="15" dur="500" fill="hold"/>
                                        <p:tgtEl>
                                          <p:spTgt spid="159754"/>
                                        </p:tgtEl>
                                        <p:attrNameLst>
                                          <p:attrName>ppt_w</p:attrName>
                                        </p:attrNameLst>
                                      </p:cBhvr>
                                      <p:tavLst>
                                        <p:tav tm="0">
                                          <p:val>
                                            <p:fltVal val="0"/>
                                          </p:val>
                                        </p:tav>
                                        <p:tav tm="100000">
                                          <p:val>
                                            <p:strVal val="#ppt_w"/>
                                          </p:val>
                                        </p:tav>
                                      </p:tavLst>
                                    </p:anim>
                                    <p:anim calcmode="lin" valueType="num">
                                      <p:cBhvr>
                                        <p:cTn id="16" dur="500" fill="hold"/>
                                        <p:tgtEl>
                                          <p:spTgt spid="159754"/>
                                        </p:tgtEl>
                                        <p:attrNameLst>
                                          <p:attrName>ppt_h</p:attrName>
                                        </p:attrNameLst>
                                      </p:cBhvr>
                                      <p:tavLst>
                                        <p:tav tm="0">
                                          <p:val>
                                            <p:fltVal val="0"/>
                                          </p:val>
                                        </p:tav>
                                        <p:tav tm="100000">
                                          <p:val>
                                            <p:strVal val="#ppt_h"/>
                                          </p:val>
                                        </p:tav>
                                      </p:tavLst>
                                    </p:anim>
                                    <p:anim calcmode="lin" valueType="num">
                                      <p:cBhvr>
                                        <p:cTn id="17" dur="500" fill="hold"/>
                                        <p:tgtEl>
                                          <p:spTgt spid="159754"/>
                                        </p:tgtEl>
                                        <p:attrNameLst>
                                          <p:attrName>ppt_x</p:attrName>
                                        </p:attrNameLst>
                                      </p:cBhvr>
                                      <p:tavLst>
                                        <p:tav tm="0">
                                          <p:val>
                                            <p:fltVal val="0.5"/>
                                          </p:val>
                                        </p:tav>
                                        <p:tav tm="100000">
                                          <p:val>
                                            <p:strVal val="#ppt_x"/>
                                          </p:val>
                                        </p:tav>
                                      </p:tavLst>
                                    </p:anim>
                                    <p:anim calcmode="lin" valueType="num">
                                      <p:cBhvr>
                                        <p:cTn id="18" dur="500" fill="hold"/>
                                        <p:tgtEl>
                                          <p:spTgt spid="15975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59759"/>
                                        </p:tgtEl>
                                        <p:attrNameLst>
                                          <p:attrName>style.visibility</p:attrName>
                                        </p:attrNameLst>
                                      </p:cBhvr>
                                      <p:to>
                                        <p:strVal val="visible"/>
                                      </p:to>
                                    </p:set>
                                    <p:anim calcmode="lin" valueType="num">
                                      <p:cBhvr>
                                        <p:cTn id="23" dur="500" fill="hold"/>
                                        <p:tgtEl>
                                          <p:spTgt spid="159759"/>
                                        </p:tgtEl>
                                        <p:attrNameLst>
                                          <p:attrName>ppt_w</p:attrName>
                                        </p:attrNameLst>
                                      </p:cBhvr>
                                      <p:tavLst>
                                        <p:tav tm="0">
                                          <p:val>
                                            <p:fltVal val="0"/>
                                          </p:val>
                                        </p:tav>
                                        <p:tav tm="100000">
                                          <p:val>
                                            <p:strVal val="#ppt_w"/>
                                          </p:val>
                                        </p:tav>
                                      </p:tavLst>
                                    </p:anim>
                                    <p:anim calcmode="lin" valueType="num">
                                      <p:cBhvr>
                                        <p:cTn id="24" dur="500" fill="hold"/>
                                        <p:tgtEl>
                                          <p:spTgt spid="159759"/>
                                        </p:tgtEl>
                                        <p:attrNameLst>
                                          <p:attrName>ppt_h</p:attrName>
                                        </p:attrNameLst>
                                      </p:cBhvr>
                                      <p:tavLst>
                                        <p:tav tm="0">
                                          <p:val>
                                            <p:fltVal val="0"/>
                                          </p:val>
                                        </p:tav>
                                        <p:tav tm="100000">
                                          <p:val>
                                            <p:strVal val="#ppt_h"/>
                                          </p:val>
                                        </p:tav>
                                      </p:tavLst>
                                    </p:anim>
                                    <p:anim calcmode="lin" valueType="num">
                                      <p:cBhvr>
                                        <p:cTn id="25" dur="500" fill="hold"/>
                                        <p:tgtEl>
                                          <p:spTgt spid="159759"/>
                                        </p:tgtEl>
                                        <p:attrNameLst>
                                          <p:attrName>ppt_x</p:attrName>
                                        </p:attrNameLst>
                                      </p:cBhvr>
                                      <p:tavLst>
                                        <p:tav tm="0">
                                          <p:val>
                                            <p:fltVal val="0.5"/>
                                          </p:val>
                                        </p:tav>
                                        <p:tav tm="100000">
                                          <p:val>
                                            <p:strVal val="#ppt_x"/>
                                          </p:val>
                                        </p:tav>
                                      </p:tavLst>
                                    </p:anim>
                                    <p:anim calcmode="lin" valueType="num">
                                      <p:cBhvr>
                                        <p:cTn id="26" dur="500" fill="hold"/>
                                        <p:tgtEl>
                                          <p:spTgt spid="15975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59765"/>
                                        </p:tgtEl>
                                        <p:attrNameLst>
                                          <p:attrName>style.visibility</p:attrName>
                                        </p:attrNameLst>
                                      </p:cBhvr>
                                      <p:to>
                                        <p:strVal val="visible"/>
                                      </p:to>
                                    </p:set>
                                    <p:anim calcmode="lin" valueType="num">
                                      <p:cBhvr>
                                        <p:cTn id="31" dur="500" fill="hold"/>
                                        <p:tgtEl>
                                          <p:spTgt spid="159765"/>
                                        </p:tgtEl>
                                        <p:attrNameLst>
                                          <p:attrName>ppt_w</p:attrName>
                                        </p:attrNameLst>
                                      </p:cBhvr>
                                      <p:tavLst>
                                        <p:tav tm="0">
                                          <p:val>
                                            <p:fltVal val="0"/>
                                          </p:val>
                                        </p:tav>
                                        <p:tav tm="100000">
                                          <p:val>
                                            <p:strVal val="#ppt_w"/>
                                          </p:val>
                                        </p:tav>
                                      </p:tavLst>
                                    </p:anim>
                                    <p:anim calcmode="lin" valueType="num">
                                      <p:cBhvr>
                                        <p:cTn id="32" dur="500" fill="hold"/>
                                        <p:tgtEl>
                                          <p:spTgt spid="159765"/>
                                        </p:tgtEl>
                                        <p:attrNameLst>
                                          <p:attrName>ppt_h</p:attrName>
                                        </p:attrNameLst>
                                      </p:cBhvr>
                                      <p:tavLst>
                                        <p:tav tm="0">
                                          <p:val>
                                            <p:fltVal val="0"/>
                                          </p:val>
                                        </p:tav>
                                        <p:tav tm="100000">
                                          <p:val>
                                            <p:strVal val="#ppt_h"/>
                                          </p:val>
                                        </p:tav>
                                      </p:tavLst>
                                    </p:anim>
                                    <p:anim calcmode="lin" valueType="num">
                                      <p:cBhvr>
                                        <p:cTn id="33" dur="500" fill="hold"/>
                                        <p:tgtEl>
                                          <p:spTgt spid="159765"/>
                                        </p:tgtEl>
                                        <p:attrNameLst>
                                          <p:attrName>ppt_x</p:attrName>
                                        </p:attrNameLst>
                                      </p:cBhvr>
                                      <p:tavLst>
                                        <p:tav tm="0">
                                          <p:val>
                                            <p:fltVal val="0.5"/>
                                          </p:val>
                                        </p:tav>
                                        <p:tav tm="100000">
                                          <p:val>
                                            <p:strVal val="#ppt_x"/>
                                          </p:val>
                                        </p:tav>
                                      </p:tavLst>
                                    </p:anim>
                                    <p:anim calcmode="lin" valueType="num">
                                      <p:cBhvr>
                                        <p:cTn id="34" dur="500" fill="hold"/>
                                        <p:tgtEl>
                                          <p:spTgt spid="15976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159775"/>
                                        </p:tgtEl>
                                        <p:attrNameLst>
                                          <p:attrName>style.visibility</p:attrName>
                                        </p:attrNameLst>
                                      </p:cBhvr>
                                      <p:to>
                                        <p:strVal val="visible"/>
                                      </p:to>
                                    </p:set>
                                    <p:anim calcmode="lin" valueType="num">
                                      <p:cBhvr>
                                        <p:cTn id="39" dur="500" fill="hold"/>
                                        <p:tgtEl>
                                          <p:spTgt spid="159775"/>
                                        </p:tgtEl>
                                        <p:attrNameLst>
                                          <p:attrName>ppt_w</p:attrName>
                                        </p:attrNameLst>
                                      </p:cBhvr>
                                      <p:tavLst>
                                        <p:tav tm="0">
                                          <p:val>
                                            <p:fltVal val="0"/>
                                          </p:val>
                                        </p:tav>
                                        <p:tav tm="100000">
                                          <p:val>
                                            <p:strVal val="#ppt_w"/>
                                          </p:val>
                                        </p:tav>
                                      </p:tavLst>
                                    </p:anim>
                                    <p:anim calcmode="lin" valueType="num">
                                      <p:cBhvr>
                                        <p:cTn id="40" dur="500" fill="hold"/>
                                        <p:tgtEl>
                                          <p:spTgt spid="159775"/>
                                        </p:tgtEl>
                                        <p:attrNameLst>
                                          <p:attrName>ppt_h</p:attrName>
                                        </p:attrNameLst>
                                      </p:cBhvr>
                                      <p:tavLst>
                                        <p:tav tm="0">
                                          <p:val>
                                            <p:fltVal val="0"/>
                                          </p:val>
                                        </p:tav>
                                        <p:tav tm="100000">
                                          <p:val>
                                            <p:strVal val="#ppt_h"/>
                                          </p:val>
                                        </p:tav>
                                      </p:tavLst>
                                    </p:anim>
                                    <p:anim calcmode="lin" valueType="num">
                                      <p:cBhvr>
                                        <p:cTn id="41" dur="500" fill="hold"/>
                                        <p:tgtEl>
                                          <p:spTgt spid="159775"/>
                                        </p:tgtEl>
                                        <p:attrNameLst>
                                          <p:attrName>ppt_x</p:attrName>
                                        </p:attrNameLst>
                                      </p:cBhvr>
                                      <p:tavLst>
                                        <p:tav tm="0">
                                          <p:val>
                                            <p:fltVal val="0.5"/>
                                          </p:val>
                                        </p:tav>
                                        <p:tav tm="100000">
                                          <p:val>
                                            <p:strVal val="#ppt_x"/>
                                          </p:val>
                                        </p:tav>
                                      </p:tavLst>
                                    </p:anim>
                                    <p:anim calcmode="lin" valueType="num">
                                      <p:cBhvr>
                                        <p:cTn id="42" dur="500" fill="hold"/>
                                        <p:tgtEl>
                                          <p:spTgt spid="159775"/>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nodeType="clickEffect">
                                  <p:stCondLst>
                                    <p:cond delay="0"/>
                                  </p:stCondLst>
                                  <p:childTnLst>
                                    <p:set>
                                      <p:cBhvr>
                                        <p:cTn id="46" dur="1" fill="hold">
                                          <p:stCondLst>
                                            <p:cond delay="0"/>
                                          </p:stCondLst>
                                        </p:cTn>
                                        <p:tgtEl>
                                          <p:spTgt spid="159780"/>
                                        </p:tgtEl>
                                        <p:attrNameLst>
                                          <p:attrName>style.visibility</p:attrName>
                                        </p:attrNameLst>
                                      </p:cBhvr>
                                      <p:to>
                                        <p:strVal val="visible"/>
                                      </p:to>
                                    </p:set>
                                    <p:anim calcmode="lin" valueType="num">
                                      <p:cBhvr>
                                        <p:cTn id="47" dur="500" fill="hold"/>
                                        <p:tgtEl>
                                          <p:spTgt spid="159780"/>
                                        </p:tgtEl>
                                        <p:attrNameLst>
                                          <p:attrName>ppt_w</p:attrName>
                                        </p:attrNameLst>
                                      </p:cBhvr>
                                      <p:tavLst>
                                        <p:tav tm="0">
                                          <p:val>
                                            <p:fltVal val="0"/>
                                          </p:val>
                                        </p:tav>
                                        <p:tav tm="100000">
                                          <p:val>
                                            <p:strVal val="#ppt_w"/>
                                          </p:val>
                                        </p:tav>
                                      </p:tavLst>
                                    </p:anim>
                                    <p:anim calcmode="lin" valueType="num">
                                      <p:cBhvr>
                                        <p:cTn id="48" dur="500" fill="hold"/>
                                        <p:tgtEl>
                                          <p:spTgt spid="159780"/>
                                        </p:tgtEl>
                                        <p:attrNameLst>
                                          <p:attrName>ppt_h</p:attrName>
                                        </p:attrNameLst>
                                      </p:cBhvr>
                                      <p:tavLst>
                                        <p:tav tm="0">
                                          <p:val>
                                            <p:fltVal val="0"/>
                                          </p:val>
                                        </p:tav>
                                        <p:tav tm="100000">
                                          <p:val>
                                            <p:strVal val="#ppt_h"/>
                                          </p:val>
                                        </p:tav>
                                      </p:tavLst>
                                    </p:anim>
                                    <p:anim calcmode="lin" valueType="num">
                                      <p:cBhvr>
                                        <p:cTn id="49" dur="500" fill="hold"/>
                                        <p:tgtEl>
                                          <p:spTgt spid="159780"/>
                                        </p:tgtEl>
                                        <p:attrNameLst>
                                          <p:attrName>ppt_x</p:attrName>
                                        </p:attrNameLst>
                                      </p:cBhvr>
                                      <p:tavLst>
                                        <p:tav tm="0">
                                          <p:val>
                                            <p:fltVal val="0.5"/>
                                          </p:val>
                                        </p:tav>
                                        <p:tav tm="100000">
                                          <p:val>
                                            <p:strVal val="#ppt_x"/>
                                          </p:val>
                                        </p:tav>
                                      </p:tavLst>
                                    </p:anim>
                                    <p:anim calcmode="lin" valueType="num">
                                      <p:cBhvr>
                                        <p:cTn id="50" dur="500" fill="hold"/>
                                        <p:tgtEl>
                                          <p:spTgt spid="159780"/>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nodeType="clickEffect">
                                  <p:stCondLst>
                                    <p:cond delay="0"/>
                                  </p:stCondLst>
                                  <p:childTnLst>
                                    <p:set>
                                      <p:cBhvr>
                                        <p:cTn id="54" dur="1" fill="hold">
                                          <p:stCondLst>
                                            <p:cond delay="0"/>
                                          </p:stCondLst>
                                        </p:cTn>
                                        <p:tgtEl>
                                          <p:spTgt spid="159781"/>
                                        </p:tgtEl>
                                        <p:attrNameLst>
                                          <p:attrName>style.visibility</p:attrName>
                                        </p:attrNameLst>
                                      </p:cBhvr>
                                      <p:to>
                                        <p:strVal val="visible"/>
                                      </p:to>
                                    </p:set>
                                    <p:anim calcmode="lin" valueType="num">
                                      <p:cBhvr>
                                        <p:cTn id="55" dur="500" fill="hold"/>
                                        <p:tgtEl>
                                          <p:spTgt spid="159781"/>
                                        </p:tgtEl>
                                        <p:attrNameLst>
                                          <p:attrName>ppt_w</p:attrName>
                                        </p:attrNameLst>
                                      </p:cBhvr>
                                      <p:tavLst>
                                        <p:tav tm="0">
                                          <p:val>
                                            <p:fltVal val="0"/>
                                          </p:val>
                                        </p:tav>
                                        <p:tav tm="100000">
                                          <p:val>
                                            <p:strVal val="#ppt_w"/>
                                          </p:val>
                                        </p:tav>
                                      </p:tavLst>
                                    </p:anim>
                                    <p:anim calcmode="lin" valueType="num">
                                      <p:cBhvr>
                                        <p:cTn id="56" dur="500" fill="hold"/>
                                        <p:tgtEl>
                                          <p:spTgt spid="159781"/>
                                        </p:tgtEl>
                                        <p:attrNameLst>
                                          <p:attrName>ppt_h</p:attrName>
                                        </p:attrNameLst>
                                      </p:cBhvr>
                                      <p:tavLst>
                                        <p:tav tm="0">
                                          <p:val>
                                            <p:fltVal val="0"/>
                                          </p:val>
                                        </p:tav>
                                        <p:tav tm="100000">
                                          <p:val>
                                            <p:strVal val="#ppt_h"/>
                                          </p:val>
                                        </p:tav>
                                      </p:tavLst>
                                    </p:anim>
                                    <p:anim calcmode="lin" valueType="num">
                                      <p:cBhvr>
                                        <p:cTn id="57" dur="500" fill="hold"/>
                                        <p:tgtEl>
                                          <p:spTgt spid="159781"/>
                                        </p:tgtEl>
                                        <p:attrNameLst>
                                          <p:attrName>ppt_x</p:attrName>
                                        </p:attrNameLst>
                                      </p:cBhvr>
                                      <p:tavLst>
                                        <p:tav tm="0">
                                          <p:val>
                                            <p:fltVal val="0.5"/>
                                          </p:val>
                                        </p:tav>
                                        <p:tav tm="100000">
                                          <p:val>
                                            <p:strVal val="#ppt_x"/>
                                          </p:val>
                                        </p:tav>
                                      </p:tavLst>
                                    </p:anim>
                                    <p:anim calcmode="lin" valueType="num">
                                      <p:cBhvr>
                                        <p:cTn id="58" dur="500" fill="hold"/>
                                        <p:tgtEl>
                                          <p:spTgt spid="159781"/>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nodeType="clickEffect">
                                  <p:stCondLst>
                                    <p:cond delay="0"/>
                                  </p:stCondLst>
                                  <p:childTnLst>
                                    <p:set>
                                      <p:cBhvr>
                                        <p:cTn id="62" dur="1" fill="hold">
                                          <p:stCondLst>
                                            <p:cond delay="0"/>
                                          </p:stCondLst>
                                        </p:cTn>
                                        <p:tgtEl>
                                          <p:spTgt spid="159764"/>
                                        </p:tgtEl>
                                        <p:attrNameLst>
                                          <p:attrName>style.visibility</p:attrName>
                                        </p:attrNameLst>
                                      </p:cBhvr>
                                      <p:to>
                                        <p:strVal val="visible"/>
                                      </p:to>
                                    </p:set>
                                    <p:anim calcmode="lin" valueType="num">
                                      <p:cBhvr>
                                        <p:cTn id="63" dur="500" fill="hold"/>
                                        <p:tgtEl>
                                          <p:spTgt spid="159764"/>
                                        </p:tgtEl>
                                        <p:attrNameLst>
                                          <p:attrName>ppt_w</p:attrName>
                                        </p:attrNameLst>
                                      </p:cBhvr>
                                      <p:tavLst>
                                        <p:tav tm="0">
                                          <p:val>
                                            <p:fltVal val="0"/>
                                          </p:val>
                                        </p:tav>
                                        <p:tav tm="100000">
                                          <p:val>
                                            <p:strVal val="#ppt_w"/>
                                          </p:val>
                                        </p:tav>
                                      </p:tavLst>
                                    </p:anim>
                                    <p:anim calcmode="lin" valueType="num">
                                      <p:cBhvr>
                                        <p:cTn id="64" dur="500" fill="hold"/>
                                        <p:tgtEl>
                                          <p:spTgt spid="159764"/>
                                        </p:tgtEl>
                                        <p:attrNameLst>
                                          <p:attrName>ppt_h</p:attrName>
                                        </p:attrNameLst>
                                      </p:cBhvr>
                                      <p:tavLst>
                                        <p:tav tm="0">
                                          <p:val>
                                            <p:fltVal val="0"/>
                                          </p:val>
                                        </p:tav>
                                        <p:tav tm="100000">
                                          <p:val>
                                            <p:strVal val="#ppt_h"/>
                                          </p:val>
                                        </p:tav>
                                      </p:tavLst>
                                    </p:anim>
                                    <p:anim calcmode="lin" valueType="num">
                                      <p:cBhvr>
                                        <p:cTn id="65" dur="500" fill="hold"/>
                                        <p:tgtEl>
                                          <p:spTgt spid="159764"/>
                                        </p:tgtEl>
                                        <p:attrNameLst>
                                          <p:attrName>ppt_x</p:attrName>
                                        </p:attrNameLst>
                                      </p:cBhvr>
                                      <p:tavLst>
                                        <p:tav tm="0">
                                          <p:val>
                                            <p:fltVal val="0.5"/>
                                          </p:val>
                                        </p:tav>
                                        <p:tav tm="100000">
                                          <p:val>
                                            <p:strVal val="#ppt_x"/>
                                          </p:val>
                                        </p:tav>
                                      </p:tavLst>
                                    </p:anim>
                                    <p:anim calcmode="lin" valueType="num">
                                      <p:cBhvr>
                                        <p:cTn id="66" dur="500" fill="hold"/>
                                        <p:tgtEl>
                                          <p:spTgt spid="15976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02-15Figure_ILL">
            <a:extLst>
              <a:ext uri="{FF2B5EF4-FFF2-40B4-BE49-F238E27FC236}">
                <a16:creationId xmlns:a16="http://schemas.microsoft.com/office/drawing/2014/main" id="{8616E2D0-535D-4A53-A238-478E4E0DFDE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611688" cy="204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2038" name="Oval 6">
            <a:extLst>
              <a:ext uri="{FF2B5EF4-FFF2-40B4-BE49-F238E27FC236}">
                <a16:creationId xmlns:a16="http://schemas.microsoft.com/office/drawing/2014/main" id="{B28EF9AA-BEA8-4FB6-AA87-ACC2250E8A68}"/>
              </a:ext>
            </a:extLst>
          </p:cNvPr>
          <p:cNvSpPr>
            <a:spLocks noChangeArrowheads="1"/>
          </p:cNvSpPr>
          <p:nvPr/>
        </p:nvSpPr>
        <p:spPr bwMode="auto">
          <a:xfrm>
            <a:off x="611188" y="1628775"/>
            <a:ext cx="504428"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2039" name="Oval 7">
            <a:extLst>
              <a:ext uri="{FF2B5EF4-FFF2-40B4-BE49-F238E27FC236}">
                <a16:creationId xmlns:a16="http://schemas.microsoft.com/office/drawing/2014/main" id="{2D00479F-E9DB-4FBD-84CD-D89C750F2F35}"/>
              </a:ext>
            </a:extLst>
          </p:cNvPr>
          <p:cNvSpPr>
            <a:spLocks noChangeArrowheads="1"/>
          </p:cNvSpPr>
          <p:nvPr/>
        </p:nvSpPr>
        <p:spPr bwMode="auto">
          <a:xfrm>
            <a:off x="3059112" y="1628775"/>
            <a:ext cx="432767"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 name="Rectangle 6">
            <a:extLst>
              <a:ext uri="{FF2B5EF4-FFF2-40B4-BE49-F238E27FC236}">
                <a16:creationId xmlns:a16="http://schemas.microsoft.com/office/drawing/2014/main" id="{6D04E36E-04A5-4EA2-ABDF-D24CF14EF9F4}"/>
              </a:ext>
            </a:extLst>
          </p:cNvPr>
          <p:cNvSpPr>
            <a:spLocks noGrp="1" noChangeArrowheads="1"/>
          </p:cNvSpPr>
          <p:nvPr>
            <p:ph type="title"/>
          </p:nvPr>
        </p:nvSpPr>
        <p:spPr>
          <a:xfrm>
            <a:off x="4897438" y="0"/>
            <a:ext cx="4044950" cy="1628775"/>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Saturated Hydrocarbons</a:t>
            </a:r>
          </a:p>
        </p:txBody>
      </p:sp>
      <p:sp>
        <p:nvSpPr>
          <p:cNvPr id="16" name="TextBox 15">
            <a:extLst>
              <a:ext uri="{FF2B5EF4-FFF2-40B4-BE49-F238E27FC236}">
                <a16:creationId xmlns:a16="http://schemas.microsoft.com/office/drawing/2014/main" id="{88842DE4-90D1-4FBD-9B45-E7DEF9EC07D9}"/>
              </a:ext>
            </a:extLst>
          </p:cNvPr>
          <p:cNvSpPr txBox="1"/>
          <p:nvPr/>
        </p:nvSpPr>
        <p:spPr>
          <a:xfrm>
            <a:off x="-9525" y="2133600"/>
            <a:ext cx="9153525" cy="3446463"/>
          </a:xfrm>
          <a:prstGeom prst="rect">
            <a:avLst/>
          </a:prstGeom>
          <a:noFill/>
        </p:spPr>
        <p:txBody>
          <a:bodyPr>
            <a:spAutoFit/>
          </a:bodyPr>
          <a:lstStyle/>
          <a:p>
            <a:pPr eaLnBrk="1" hangingPunct="1">
              <a:defRPr/>
            </a:pPr>
            <a:r>
              <a:rPr lang="en-US" altLang="en-US" sz="2800" dirty="0">
                <a:solidFill>
                  <a:srgbClr val="000000"/>
                </a:solidFill>
                <a:ea typeface="Times New Roman" panose="02020603050405020304" pitchFamily="18" charset="0"/>
                <a:cs typeface="Minion-Regular" charset="0"/>
              </a:rPr>
              <a:t>In a </a:t>
            </a:r>
            <a:r>
              <a:rPr lang="en-US" altLang="en-US" sz="2800" b="1" dirty="0">
                <a:solidFill>
                  <a:srgbClr val="000000"/>
                </a:solidFill>
                <a:ea typeface="Times New Roman" panose="02020603050405020304" pitchFamily="18" charset="0"/>
                <a:cs typeface="Minion-Bold" charset="0"/>
              </a:rPr>
              <a:t>saturated hydrocarbon, </a:t>
            </a:r>
            <a:r>
              <a:rPr lang="en-US" altLang="en-US" sz="2800" dirty="0">
                <a:solidFill>
                  <a:srgbClr val="000000"/>
                </a:solidFill>
                <a:ea typeface="Times New Roman" panose="02020603050405020304" pitchFamily="18" charset="0"/>
                <a:cs typeface="Minion-Regular" charset="0"/>
              </a:rPr>
              <a:t>all of the bonds are single bonds. </a:t>
            </a:r>
          </a:p>
          <a:p>
            <a:pPr marL="688975" lvl="1" indent="-344488" eaLnBrk="1" hangingPunct="1">
              <a:spcBef>
                <a:spcPts val="1200"/>
              </a:spcBef>
              <a:buFont typeface="Symbol" panose="05050102010706020507" pitchFamily="18" charset="2"/>
              <a:buChar char=""/>
              <a:defRPr/>
            </a:pPr>
            <a:r>
              <a:rPr lang="en-US" altLang="en-US" dirty="0">
                <a:solidFill>
                  <a:srgbClr val="FF0000"/>
                </a:solidFill>
                <a:ea typeface="Times New Roman" panose="02020603050405020304" pitchFamily="18" charset="0"/>
                <a:cs typeface="Minion-Regular" charset="0"/>
              </a:rPr>
              <a:t>A saturated hydrocarbon contains the maximum possible number of hydrogen atoms for each carbon atom.</a:t>
            </a:r>
          </a:p>
          <a:p>
            <a:pPr marL="688975" lvl="1" indent="-344488" eaLnBrk="1" hangingPunct="1">
              <a:spcBef>
                <a:spcPts val="1200"/>
              </a:spcBef>
              <a:buFont typeface="Symbol" panose="05050102010706020507" pitchFamily="18" charset="2"/>
              <a:buChar char=""/>
              <a:defRPr/>
            </a:pPr>
            <a:r>
              <a:rPr lang="en-US" altLang="en-US" dirty="0">
                <a:solidFill>
                  <a:srgbClr val="000000"/>
                </a:solidFill>
                <a:ea typeface="Times New Roman" panose="02020603050405020304" pitchFamily="18" charset="0"/>
                <a:cs typeface="Minion-Regular" charset="0"/>
              </a:rPr>
              <a:t>Saturated hydrocarbons are also called </a:t>
            </a:r>
            <a:r>
              <a:rPr lang="en-US" altLang="en-US" sz="3600" b="1" dirty="0">
                <a:solidFill>
                  <a:srgbClr val="00B050"/>
                </a:solidFill>
                <a:effectLst>
                  <a:outerShdw blurRad="38100" dist="38100" dir="2700000" algn="tl">
                    <a:srgbClr val="000000">
                      <a:alpha val="43137"/>
                    </a:srgbClr>
                  </a:outerShdw>
                </a:effectLst>
                <a:ea typeface="Times New Roman" panose="02020603050405020304" pitchFamily="18" charset="0"/>
                <a:cs typeface="Minion-Regular" charset="0"/>
              </a:rPr>
              <a:t>alkanes</a:t>
            </a:r>
            <a:r>
              <a:rPr lang="en-US" altLang="en-US" dirty="0">
                <a:solidFill>
                  <a:srgbClr val="000000"/>
                </a:solidFill>
                <a:ea typeface="Times New Roman" panose="02020603050405020304" pitchFamily="18" charset="0"/>
                <a:cs typeface="Minion-Regular" charset="0"/>
              </a:rPr>
              <a:t>. Their names end in </a:t>
            </a:r>
            <a:r>
              <a:rPr lang="en-US" altLang="en-US" i="1" dirty="0">
                <a:solidFill>
                  <a:srgbClr val="000000"/>
                </a:solidFill>
                <a:ea typeface="Times New Roman" panose="02020603050405020304" pitchFamily="18" charset="0"/>
                <a:cs typeface="Minion-Italic" charset="0"/>
              </a:rPr>
              <a:t>–</a:t>
            </a:r>
            <a:r>
              <a:rPr lang="en-US" altLang="en-US" i="1" dirty="0" err="1">
                <a:solidFill>
                  <a:srgbClr val="000000"/>
                </a:solidFill>
                <a:ea typeface="Times New Roman" panose="02020603050405020304" pitchFamily="18" charset="0"/>
                <a:cs typeface="Minion-Italic" charset="0"/>
              </a:rPr>
              <a:t>ane</a:t>
            </a:r>
            <a:r>
              <a:rPr lang="en-US" altLang="en-US" i="1" dirty="0">
                <a:solidFill>
                  <a:srgbClr val="000000"/>
                </a:solidFill>
                <a:ea typeface="Times New Roman" panose="02020603050405020304" pitchFamily="18" charset="0"/>
                <a:cs typeface="Minion-Italic" charset="0"/>
              </a:rPr>
              <a:t>.</a:t>
            </a:r>
          </a:p>
          <a:p>
            <a:pPr marL="688975" lvl="1" indent="-344488" eaLnBrk="1" hangingPunct="1">
              <a:spcBef>
                <a:spcPts val="1200"/>
              </a:spcBef>
              <a:buFont typeface="Symbol" panose="05050102010706020507" pitchFamily="18" charset="2"/>
              <a:buChar char=""/>
              <a:defRPr/>
            </a:pPr>
            <a:r>
              <a:rPr lang="en-US" altLang="en-US" dirty="0">
                <a:solidFill>
                  <a:srgbClr val="0070C0"/>
                </a:solidFill>
                <a:ea typeface="Times New Roman" panose="02020603050405020304" pitchFamily="18" charset="0"/>
                <a:cs typeface="Minion-Italic" charset="0"/>
              </a:rPr>
              <a:t>Saturated hydrocarbons can be straight-chains or branched.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172038"/>
                                        </p:tgtEl>
                                        <p:attrNameLst>
                                          <p:attrName>style.visibility</p:attrName>
                                        </p:attrNameLst>
                                      </p:cBhvr>
                                      <p:to>
                                        <p:strVal val="visible"/>
                                      </p:to>
                                    </p:set>
                                    <p:anim calcmode="lin" valueType="num">
                                      <p:cBhvr>
                                        <p:cTn id="27" dur="1000" fill="hold"/>
                                        <p:tgtEl>
                                          <p:spTgt spid="172038"/>
                                        </p:tgtEl>
                                        <p:attrNameLst>
                                          <p:attrName>ppt_w</p:attrName>
                                        </p:attrNameLst>
                                      </p:cBhvr>
                                      <p:tavLst>
                                        <p:tav tm="0">
                                          <p:val>
                                            <p:fltVal val="0"/>
                                          </p:val>
                                        </p:tav>
                                        <p:tav tm="100000">
                                          <p:val>
                                            <p:strVal val="#ppt_w"/>
                                          </p:val>
                                        </p:tav>
                                      </p:tavLst>
                                    </p:anim>
                                    <p:anim calcmode="lin" valueType="num">
                                      <p:cBhvr>
                                        <p:cTn id="28" dur="1000" fill="hold"/>
                                        <p:tgtEl>
                                          <p:spTgt spid="172038"/>
                                        </p:tgtEl>
                                        <p:attrNameLst>
                                          <p:attrName>ppt_h</p:attrName>
                                        </p:attrNameLst>
                                      </p:cBhvr>
                                      <p:tavLst>
                                        <p:tav tm="0">
                                          <p:val>
                                            <p:fltVal val="0"/>
                                          </p:val>
                                        </p:tav>
                                        <p:tav tm="100000">
                                          <p:val>
                                            <p:strVal val="#ppt_h"/>
                                          </p:val>
                                        </p:tav>
                                      </p:tavLst>
                                    </p:anim>
                                    <p:anim calcmode="lin" valueType="num">
                                      <p:cBhvr>
                                        <p:cTn id="29" dur="1000" fill="hold"/>
                                        <p:tgtEl>
                                          <p:spTgt spid="17203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7203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72039"/>
                                        </p:tgtEl>
                                        <p:attrNameLst>
                                          <p:attrName>style.visibility</p:attrName>
                                        </p:attrNameLst>
                                      </p:cBhvr>
                                      <p:to>
                                        <p:strVal val="visible"/>
                                      </p:to>
                                    </p:set>
                                    <p:anim calcmode="lin" valueType="num">
                                      <p:cBhvr>
                                        <p:cTn id="33" dur="1000" fill="hold"/>
                                        <p:tgtEl>
                                          <p:spTgt spid="172039"/>
                                        </p:tgtEl>
                                        <p:attrNameLst>
                                          <p:attrName>ppt_w</p:attrName>
                                        </p:attrNameLst>
                                      </p:cBhvr>
                                      <p:tavLst>
                                        <p:tav tm="0">
                                          <p:val>
                                            <p:fltVal val="0"/>
                                          </p:val>
                                        </p:tav>
                                        <p:tav tm="100000">
                                          <p:val>
                                            <p:strVal val="#ppt_w"/>
                                          </p:val>
                                        </p:tav>
                                      </p:tavLst>
                                    </p:anim>
                                    <p:anim calcmode="lin" valueType="num">
                                      <p:cBhvr>
                                        <p:cTn id="34" dur="1000" fill="hold"/>
                                        <p:tgtEl>
                                          <p:spTgt spid="172039"/>
                                        </p:tgtEl>
                                        <p:attrNameLst>
                                          <p:attrName>ppt_h</p:attrName>
                                        </p:attrNameLst>
                                      </p:cBhvr>
                                      <p:tavLst>
                                        <p:tav tm="0">
                                          <p:val>
                                            <p:fltVal val="0"/>
                                          </p:val>
                                        </p:tav>
                                        <p:tav tm="100000">
                                          <p:val>
                                            <p:strVal val="#ppt_h"/>
                                          </p:val>
                                        </p:tav>
                                      </p:tavLst>
                                    </p:anim>
                                    <p:anim calcmode="lin" valueType="num">
                                      <p:cBhvr>
                                        <p:cTn id="35" dur="1000" fill="hold"/>
                                        <p:tgtEl>
                                          <p:spTgt spid="17203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720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02-15Figure_ILL">
            <a:extLst>
              <a:ext uri="{FF2B5EF4-FFF2-40B4-BE49-F238E27FC236}">
                <a16:creationId xmlns:a16="http://schemas.microsoft.com/office/drawing/2014/main" id="{EAA15ED3-78A0-4EF3-BB2F-120082607B3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611688" cy="204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2038" name="Oval 6">
            <a:extLst>
              <a:ext uri="{FF2B5EF4-FFF2-40B4-BE49-F238E27FC236}">
                <a16:creationId xmlns:a16="http://schemas.microsoft.com/office/drawing/2014/main" id="{A0F2400A-4B40-44E8-A760-EF0C03334681}"/>
              </a:ext>
            </a:extLst>
          </p:cNvPr>
          <p:cNvSpPr>
            <a:spLocks noChangeArrowheads="1"/>
          </p:cNvSpPr>
          <p:nvPr/>
        </p:nvSpPr>
        <p:spPr bwMode="auto">
          <a:xfrm>
            <a:off x="611188" y="1628775"/>
            <a:ext cx="504428"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2039" name="Oval 7">
            <a:extLst>
              <a:ext uri="{FF2B5EF4-FFF2-40B4-BE49-F238E27FC236}">
                <a16:creationId xmlns:a16="http://schemas.microsoft.com/office/drawing/2014/main" id="{ED2B1799-5D26-427A-A8FF-1D9B774B9D75}"/>
              </a:ext>
            </a:extLst>
          </p:cNvPr>
          <p:cNvSpPr>
            <a:spLocks noChangeArrowheads="1"/>
          </p:cNvSpPr>
          <p:nvPr/>
        </p:nvSpPr>
        <p:spPr bwMode="auto">
          <a:xfrm>
            <a:off x="3059112" y="1628775"/>
            <a:ext cx="504427"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 name="Rectangle 6">
            <a:extLst>
              <a:ext uri="{FF2B5EF4-FFF2-40B4-BE49-F238E27FC236}">
                <a16:creationId xmlns:a16="http://schemas.microsoft.com/office/drawing/2014/main" id="{35885B9C-3E2E-48E0-9FCD-ABAD3E27D8B0}"/>
              </a:ext>
            </a:extLst>
          </p:cNvPr>
          <p:cNvSpPr>
            <a:spLocks noGrp="1" noChangeArrowheads="1"/>
          </p:cNvSpPr>
          <p:nvPr>
            <p:ph type="title"/>
          </p:nvPr>
        </p:nvSpPr>
        <p:spPr>
          <a:xfrm>
            <a:off x="4897438" y="0"/>
            <a:ext cx="4044950" cy="1628775"/>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Saturated Hydrocarbons</a:t>
            </a:r>
          </a:p>
        </p:txBody>
      </p:sp>
      <p:sp>
        <p:nvSpPr>
          <p:cNvPr id="52230" name="TextBox 15">
            <a:extLst>
              <a:ext uri="{FF2B5EF4-FFF2-40B4-BE49-F238E27FC236}">
                <a16:creationId xmlns:a16="http://schemas.microsoft.com/office/drawing/2014/main" id="{881B3DE6-BDD2-4DEE-94EF-D3B647198C6C}"/>
              </a:ext>
            </a:extLst>
          </p:cNvPr>
          <p:cNvSpPr txBox="1">
            <a:spLocks noChangeArrowheads="1"/>
          </p:cNvSpPr>
          <p:nvPr/>
        </p:nvSpPr>
        <p:spPr bwMode="auto">
          <a:xfrm>
            <a:off x="-9525" y="1988840"/>
            <a:ext cx="91535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solidFill>
                  <a:srgbClr val="000000"/>
                </a:solidFill>
                <a:ea typeface="Times New Roman" panose="02020603050405020304" pitchFamily="18" charset="0"/>
                <a:cs typeface="Minion-Regular"/>
              </a:rPr>
              <a:t>Straight-chain </a:t>
            </a:r>
            <a:r>
              <a:rPr lang="en-US" altLang="en-US" sz="2800" b="1" dirty="0">
                <a:solidFill>
                  <a:srgbClr val="000000"/>
                </a:solidFill>
                <a:ea typeface="Times New Roman" panose="02020603050405020304" pitchFamily="18" charset="0"/>
                <a:cs typeface="Minion-Bold"/>
              </a:rPr>
              <a:t>saturated hydrocarbons </a:t>
            </a:r>
            <a:r>
              <a:rPr lang="en-US" altLang="en-US" sz="2800" dirty="0">
                <a:solidFill>
                  <a:srgbClr val="000000"/>
                </a:solidFill>
                <a:ea typeface="Times New Roman" panose="02020603050405020304" pitchFamily="18" charset="0"/>
                <a:cs typeface="Minion-Regular"/>
              </a:rPr>
              <a:t>all have </a:t>
            </a:r>
            <a:r>
              <a:rPr lang="en-US" altLang="en-US" sz="3600" b="1" dirty="0">
                <a:solidFill>
                  <a:srgbClr val="0000CC"/>
                </a:solidFill>
                <a:effectLst>
                  <a:outerShdw blurRad="38100" dist="38100" dir="2700000" algn="tl">
                    <a:srgbClr val="000000">
                      <a:alpha val="43137"/>
                    </a:srgbClr>
                  </a:outerShdw>
                </a:effectLst>
                <a:ea typeface="Times New Roman" panose="02020603050405020304" pitchFamily="18" charset="0"/>
                <a:cs typeface="Minion-Regular"/>
              </a:rPr>
              <a:t>SINGLE</a:t>
            </a:r>
            <a:r>
              <a:rPr lang="en-US" altLang="en-US" sz="2800" dirty="0">
                <a:solidFill>
                  <a:srgbClr val="000000"/>
                </a:solidFill>
                <a:ea typeface="Times New Roman" panose="02020603050405020304" pitchFamily="18" charset="0"/>
                <a:cs typeface="Minion-Regular"/>
              </a:rPr>
              <a:t> bonds. Notice that their properties vary based on size (e.g. boiling point). </a:t>
            </a:r>
          </a:p>
        </p:txBody>
      </p:sp>
      <p:pic>
        <p:nvPicPr>
          <p:cNvPr id="52231" name="Picture 6" descr="HSPS_Ch9s1-p264-Chart4">
            <a:extLst>
              <a:ext uri="{FF2B5EF4-FFF2-40B4-BE49-F238E27FC236}">
                <a16:creationId xmlns:a16="http://schemas.microsoft.com/office/drawing/2014/main" id="{F66BBFE8-8230-4ECF-9685-310AD2189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3411538"/>
            <a:ext cx="88392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500"/>
                                        <p:tgtEl>
                                          <p:spTgt spid="5223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72038"/>
                                        </p:tgtEl>
                                        <p:attrNameLst>
                                          <p:attrName>style.visibility</p:attrName>
                                        </p:attrNameLst>
                                      </p:cBhvr>
                                      <p:to>
                                        <p:strVal val="visible"/>
                                      </p:to>
                                    </p:set>
                                    <p:anim calcmode="lin" valueType="num">
                                      <p:cBhvr>
                                        <p:cTn id="12" dur="1000" fill="hold"/>
                                        <p:tgtEl>
                                          <p:spTgt spid="172038"/>
                                        </p:tgtEl>
                                        <p:attrNameLst>
                                          <p:attrName>ppt_w</p:attrName>
                                        </p:attrNameLst>
                                      </p:cBhvr>
                                      <p:tavLst>
                                        <p:tav tm="0">
                                          <p:val>
                                            <p:fltVal val="0"/>
                                          </p:val>
                                        </p:tav>
                                        <p:tav tm="100000">
                                          <p:val>
                                            <p:strVal val="#ppt_w"/>
                                          </p:val>
                                        </p:tav>
                                      </p:tavLst>
                                    </p:anim>
                                    <p:anim calcmode="lin" valueType="num">
                                      <p:cBhvr>
                                        <p:cTn id="13" dur="1000" fill="hold"/>
                                        <p:tgtEl>
                                          <p:spTgt spid="172038"/>
                                        </p:tgtEl>
                                        <p:attrNameLst>
                                          <p:attrName>ppt_h</p:attrName>
                                        </p:attrNameLst>
                                      </p:cBhvr>
                                      <p:tavLst>
                                        <p:tav tm="0">
                                          <p:val>
                                            <p:fltVal val="0"/>
                                          </p:val>
                                        </p:tav>
                                        <p:tav tm="100000">
                                          <p:val>
                                            <p:strVal val="#ppt_h"/>
                                          </p:val>
                                        </p:tav>
                                      </p:tavLst>
                                    </p:anim>
                                    <p:anim calcmode="lin" valueType="num">
                                      <p:cBhvr>
                                        <p:cTn id="14" dur="1000" fill="hold"/>
                                        <p:tgtEl>
                                          <p:spTgt spid="17203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72038"/>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172039"/>
                                        </p:tgtEl>
                                        <p:attrNameLst>
                                          <p:attrName>style.visibility</p:attrName>
                                        </p:attrNameLst>
                                      </p:cBhvr>
                                      <p:to>
                                        <p:strVal val="visible"/>
                                      </p:to>
                                    </p:set>
                                    <p:anim calcmode="lin" valueType="num">
                                      <p:cBhvr>
                                        <p:cTn id="18" dur="1000" fill="hold"/>
                                        <p:tgtEl>
                                          <p:spTgt spid="172039"/>
                                        </p:tgtEl>
                                        <p:attrNameLst>
                                          <p:attrName>ppt_w</p:attrName>
                                        </p:attrNameLst>
                                      </p:cBhvr>
                                      <p:tavLst>
                                        <p:tav tm="0">
                                          <p:val>
                                            <p:fltVal val="0"/>
                                          </p:val>
                                        </p:tav>
                                        <p:tav tm="100000">
                                          <p:val>
                                            <p:strVal val="#ppt_w"/>
                                          </p:val>
                                        </p:tav>
                                      </p:tavLst>
                                    </p:anim>
                                    <p:anim calcmode="lin" valueType="num">
                                      <p:cBhvr>
                                        <p:cTn id="19" dur="1000" fill="hold"/>
                                        <p:tgtEl>
                                          <p:spTgt spid="172039"/>
                                        </p:tgtEl>
                                        <p:attrNameLst>
                                          <p:attrName>ppt_h</p:attrName>
                                        </p:attrNameLst>
                                      </p:cBhvr>
                                      <p:tavLst>
                                        <p:tav tm="0">
                                          <p:val>
                                            <p:fltVal val="0"/>
                                          </p:val>
                                        </p:tav>
                                        <p:tav tm="100000">
                                          <p:val>
                                            <p:strVal val="#ppt_h"/>
                                          </p:val>
                                        </p:tav>
                                      </p:tavLst>
                                    </p:anim>
                                    <p:anim calcmode="lin" valueType="num">
                                      <p:cBhvr>
                                        <p:cTn id="20" dur="1000" fill="hold"/>
                                        <p:tgtEl>
                                          <p:spTgt spid="17203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20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16B048A0-2118-4F6F-B0CA-7595F1A9C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1066800"/>
            <a:ext cx="9069387"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warm_up-01.eps">
            <a:extLst>
              <a:ext uri="{FF2B5EF4-FFF2-40B4-BE49-F238E27FC236}">
                <a16:creationId xmlns:a16="http://schemas.microsoft.com/office/drawing/2014/main" id="{E605FDDA-24FD-491A-A76A-AB715CEF2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76200"/>
            <a:ext cx="1112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quick_check-01.eps">
            <a:extLst>
              <a:ext uri="{FF2B5EF4-FFF2-40B4-BE49-F238E27FC236}">
                <a16:creationId xmlns:a16="http://schemas.microsoft.com/office/drawing/2014/main" id="{D48368D5-C382-4C6A-BAEA-F8ED32851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1238" y="196850"/>
            <a:ext cx="99853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a:extLst>
              <a:ext uri="{FF2B5EF4-FFF2-40B4-BE49-F238E27FC236}">
                <a16:creationId xmlns:a16="http://schemas.microsoft.com/office/drawing/2014/main" id="{CB894901-910C-47B2-8106-4D54722B0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1238" y="1066800"/>
            <a:ext cx="9985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think_about_it-01.eps">
            <a:extLst>
              <a:ext uri="{FF2B5EF4-FFF2-40B4-BE49-F238E27FC236}">
                <a16:creationId xmlns:a16="http://schemas.microsoft.com/office/drawing/2014/main" id="{CB40D02B-9D62-43E4-A583-7CFEC03B90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1238" y="2506663"/>
            <a:ext cx="9985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a:extLst>
              <a:ext uri="{FF2B5EF4-FFF2-40B4-BE49-F238E27FC236}">
                <a16:creationId xmlns:a16="http://schemas.microsoft.com/office/drawing/2014/main" id="{119D9935-767D-40ED-A01C-04D159E7585E}"/>
              </a:ext>
            </a:extLst>
          </p:cNvPr>
          <p:cNvSpPr txBox="1">
            <a:spLocks noChangeArrowheads="1"/>
          </p:cNvSpPr>
          <p:nvPr/>
        </p:nvSpPr>
        <p:spPr bwMode="auto">
          <a:xfrm>
            <a:off x="1187450" y="165100"/>
            <a:ext cx="7881938" cy="806450"/>
          </a:xfrm>
          <a:prstGeom prst="rect">
            <a:avLst/>
          </a:prstGeom>
          <a:noFill/>
          <a:ln>
            <a:noFill/>
          </a:ln>
        </p:spPr>
        <p:txBody>
          <a:bodyPr anchor="ctr"/>
          <a:lstStyle>
            <a:lvl1pPr algn="l" rtl="0" eaLnBrk="0" fontAlgn="base" hangingPunct="0">
              <a:spcBef>
                <a:spcPct val="0"/>
              </a:spcBef>
              <a:spcAft>
                <a:spcPct val="0"/>
              </a:spcAft>
              <a:defRPr sz="2400" kern="1200">
                <a:solidFill>
                  <a:srgbClr val="D13426"/>
                </a:solidFill>
                <a:effectLst>
                  <a:outerShdw blurRad="38100" dist="38100" dir="2700000" algn="tl">
                    <a:srgbClr val="C0C0C0"/>
                  </a:outerShdw>
                </a:effectLst>
                <a:latin typeface="+mj-lt"/>
                <a:ea typeface="ＭＳ Ｐゴシック" pitchFamily="-80" charset="-128"/>
                <a:cs typeface="+mj-cs"/>
              </a:defRPr>
            </a:lvl1pPr>
            <a:lvl2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itchFamily="-80" charset="-128"/>
              </a:defRPr>
            </a:lvl2pPr>
            <a:lvl3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itchFamily="-80" charset="-128"/>
              </a:defRPr>
            </a:lvl3pPr>
            <a:lvl4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itchFamily="-80" charset="-128"/>
              </a:defRPr>
            </a:lvl4pPr>
            <a:lvl5pPr algn="l" rtl="0" eaLnBrk="0" fontAlgn="base" hangingPunct="0">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itchFamily="-80"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MS PGothic" panose="020B0600070205080204" pitchFamily="34" charset="-128"/>
              </a:defRPr>
            </a:lvl9pPr>
          </a:lstStyle>
          <a:p>
            <a:pPr algn="ctr" eaLnBrk="1" hangingPunct="1">
              <a:defRPr/>
            </a:pPr>
            <a:r>
              <a:rPr lang="en-US" altLang="en-US" sz="2800" dirty="0">
                <a:latin typeface="Arial"/>
                <a:ea typeface="MS PGothic"/>
              </a:rPr>
              <a:t>What do all living things have in common?</a:t>
            </a:r>
            <a:endParaRPr lang="en-US" altLang="en-US" sz="2800" dirty="0">
              <a:solidFill>
                <a:srgbClr val="000000"/>
              </a:solidFill>
              <a:latin typeface="Arial"/>
              <a:ea typeface="MS P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4CF22423-6F72-4D0D-B51E-39F97D9C358B}"/>
              </a:ext>
            </a:extLst>
          </p:cNvPr>
          <p:cNvSpPr>
            <a:spLocks noGrp="1" noChangeArrowheads="1"/>
          </p:cNvSpPr>
          <p:nvPr>
            <p:ph type="title"/>
          </p:nvPr>
        </p:nvSpPr>
        <p:spPr>
          <a:xfrm>
            <a:off x="4897438" y="0"/>
            <a:ext cx="4044950" cy="1628775"/>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Saturated Hydrocarbons</a:t>
            </a:r>
          </a:p>
        </p:txBody>
      </p:sp>
      <p:sp>
        <p:nvSpPr>
          <p:cNvPr id="16" name="TextBox 15">
            <a:extLst>
              <a:ext uri="{FF2B5EF4-FFF2-40B4-BE49-F238E27FC236}">
                <a16:creationId xmlns:a16="http://schemas.microsoft.com/office/drawing/2014/main" id="{4D8B8CDD-4FEA-4E01-B139-18523B6FC585}"/>
              </a:ext>
            </a:extLst>
          </p:cNvPr>
          <p:cNvSpPr txBox="1"/>
          <p:nvPr/>
        </p:nvSpPr>
        <p:spPr>
          <a:xfrm>
            <a:off x="2000" y="980728"/>
            <a:ext cx="9153525" cy="1585912"/>
          </a:xfrm>
          <a:prstGeom prst="rect">
            <a:avLst/>
          </a:prstGeom>
          <a:noFill/>
        </p:spPr>
        <p:txBody>
          <a:bodyPr>
            <a:spAutoFit/>
          </a:bodyPr>
          <a:lstStyle/>
          <a:p>
            <a:pPr eaLnBrk="1" hangingPunct="1">
              <a:defRPr/>
            </a:pPr>
            <a:r>
              <a:rPr lang="en-US" altLang="en-US" sz="3600" b="1" dirty="0">
                <a:solidFill>
                  <a:srgbClr val="FF0000"/>
                </a:solidFill>
                <a:effectLst>
                  <a:outerShdw blurRad="38100" dist="38100" dir="2700000" algn="tl">
                    <a:srgbClr val="000000">
                      <a:alpha val="43137"/>
                    </a:srgbClr>
                  </a:outerShdw>
                </a:effectLst>
                <a:ea typeface="Times New Roman" panose="02020603050405020304" pitchFamily="18" charset="0"/>
                <a:cs typeface="StoneSans-Bold" charset="0"/>
              </a:rPr>
              <a:t>Branched Chains</a:t>
            </a:r>
            <a:endParaRPr lang="en-US" altLang="en-US" sz="3600" b="1" dirty="0">
              <a:solidFill>
                <a:srgbClr val="FF0000"/>
              </a:solidFill>
              <a:effectLst>
                <a:outerShdw blurRad="38100" dist="38100" dir="2700000" algn="tl">
                  <a:srgbClr val="000000">
                    <a:alpha val="43137"/>
                  </a:srgbClr>
                </a:outerShdw>
              </a:effectLst>
              <a:ea typeface="Times New Roman" panose="02020603050405020304" pitchFamily="18" charset="0"/>
              <a:cs typeface="Minion-Regular" charset="0"/>
            </a:endParaRPr>
          </a:p>
          <a:p>
            <a:pPr eaLnBrk="1" hangingPunct="1">
              <a:spcBef>
                <a:spcPts val="600"/>
              </a:spcBef>
              <a:defRPr/>
            </a:pPr>
            <a:r>
              <a:rPr lang="en-US" altLang="en-US" sz="2800" dirty="0">
                <a:solidFill>
                  <a:srgbClr val="00B050"/>
                </a:solidFill>
                <a:ea typeface="Times New Roman" panose="02020603050405020304" pitchFamily="18" charset="0"/>
                <a:cs typeface="Minion-Regular" charset="0"/>
              </a:rPr>
              <a:t>Butane and isobutane both have a molecular formula of C</a:t>
            </a:r>
            <a:r>
              <a:rPr lang="en-US" altLang="en-US" sz="2800" baseline="-30000" dirty="0">
                <a:solidFill>
                  <a:srgbClr val="00B050"/>
                </a:solidFill>
                <a:ea typeface="Times New Roman" panose="02020603050405020304" pitchFamily="18" charset="0"/>
                <a:cs typeface="Minion-Regular" charset="0"/>
              </a:rPr>
              <a:t>4</a:t>
            </a:r>
            <a:r>
              <a:rPr lang="en-US" altLang="en-US" sz="2800" dirty="0">
                <a:solidFill>
                  <a:srgbClr val="00B050"/>
                </a:solidFill>
                <a:ea typeface="Times New Roman" panose="02020603050405020304" pitchFamily="18" charset="0"/>
                <a:cs typeface="Minion-Regular" charset="0"/>
              </a:rPr>
              <a:t>H</a:t>
            </a:r>
            <a:r>
              <a:rPr lang="en-US" altLang="en-US" sz="2800" baseline="-30000" dirty="0">
                <a:solidFill>
                  <a:srgbClr val="00B050"/>
                </a:solidFill>
                <a:ea typeface="Times New Roman" panose="02020603050405020304" pitchFamily="18" charset="0"/>
                <a:cs typeface="Minion-Regular" charset="0"/>
              </a:rPr>
              <a:t>10</a:t>
            </a:r>
            <a:r>
              <a:rPr lang="en-US" altLang="en-US" sz="2800" dirty="0">
                <a:solidFill>
                  <a:srgbClr val="00B050"/>
                </a:solidFill>
                <a:ea typeface="Times New Roman" panose="02020603050405020304" pitchFamily="18" charset="0"/>
                <a:cs typeface="Minion-Regular" charset="0"/>
              </a:rPr>
              <a:t>, but their structural formulas are different. </a:t>
            </a:r>
          </a:p>
        </p:txBody>
      </p:sp>
      <p:pic>
        <p:nvPicPr>
          <p:cNvPr id="53252" name="Picture 4" descr="HSPS_Ch9s1-p265-Bute-Iso">
            <a:extLst>
              <a:ext uri="{FF2B5EF4-FFF2-40B4-BE49-F238E27FC236}">
                <a16:creationId xmlns:a16="http://schemas.microsoft.com/office/drawing/2014/main" id="{5884D869-29C1-4DAD-83F3-1A6FD739E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84984"/>
            <a:ext cx="6264275"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2FB2DBF-07C1-08E6-7CBF-3E5D85D11660}"/>
              </a:ext>
            </a:extLst>
          </p:cNvPr>
          <p:cNvSpPr txBox="1"/>
          <p:nvPr/>
        </p:nvSpPr>
        <p:spPr>
          <a:xfrm>
            <a:off x="7007464" y="3492630"/>
            <a:ext cx="2107857" cy="646331"/>
          </a:xfrm>
          <a:prstGeom prst="rect">
            <a:avLst/>
          </a:prstGeom>
          <a:noFill/>
        </p:spPr>
        <p:txBody>
          <a:bodyPr wrap="square">
            <a:spAutoFit/>
          </a:bodyPr>
          <a:lstStyle/>
          <a:p>
            <a:pPr eaLnBrk="1" hangingPunct="1">
              <a:defRPr/>
            </a:pPr>
            <a:r>
              <a:rPr lang="en-US" altLang="en-US" sz="3600" b="1" dirty="0">
                <a:solidFill>
                  <a:srgbClr val="FF0000"/>
                </a:solidFill>
                <a:effectLst>
                  <a:outerShdw blurRad="38100" dist="38100" dir="2700000" algn="tl">
                    <a:srgbClr val="000000">
                      <a:alpha val="43137"/>
                    </a:srgbClr>
                  </a:outerShdw>
                </a:effectLst>
                <a:ea typeface="Times New Roman" panose="02020603050405020304" pitchFamily="18" charset="0"/>
                <a:cs typeface="StoneSans-Bold" charset="0"/>
              </a:rPr>
              <a:t>Branched</a:t>
            </a:r>
            <a:endParaRPr lang="en-US" altLang="en-US" sz="3600" b="1" dirty="0">
              <a:solidFill>
                <a:srgbClr val="FF0000"/>
              </a:solidFill>
              <a:effectLst>
                <a:outerShdw blurRad="38100" dist="38100" dir="2700000" algn="tl">
                  <a:srgbClr val="000000">
                    <a:alpha val="43137"/>
                  </a:srgbClr>
                </a:outerShdw>
              </a:effectLst>
              <a:ea typeface="Times New Roman" panose="02020603050405020304" pitchFamily="18" charset="0"/>
              <a:cs typeface="Minion-Regular" charset="0"/>
            </a:endParaRPr>
          </a:p>
        </p:txBody>
      </p:sp>
      <p:sp>
        <p:nvSpPr>
          <p:cNvPr id="4" name="TextBox 3">
            <a:extLst>
              <a:ext uri="{FF2B5EF4-FFF2-40B4-BE49-F238E27FC236}">
                <a16:creationId xmlns:a16="http://schemas.microsoft.com/office/drawing/2014/main" id="{1820549D-7A32-139D-B9D8-A6B7B854504C}"/>
              </a:ext>
            </a:extLst>
          </p:cNvPr>
          <p:cNvSpPr txBox="1"/>
          <p:nvPr/>
        </p:nvSpPr>
        <p:spPr>
          <a:xfrm>
            <a:off x="1259632" y="5733256"/>
            <a:ext cx="2671113" cy="523220"/>
          </a:xfrm>
          <a:prstGeom prst="rect">
            <a:avLst/>
          </a:prstGeom>
          <a:noFill/>
        </p:spPr>
        <p:txBody>
          <a:bodyPr wrap="square">
            <a:spAutoFit/>
          </a:bodyPr>
          <a:lstStyle/>
          <a:p>
            <a:pPr algn="ctr" eaLnBrk="1" hangingPunct="1">
              <a:defRPr/>
            </a:pPr>
            <a:r>
              <a:rPr lang="en-US" altLang="en-US" sz="2800" b="1" dirty="0">
                <a:solidFill>
                  <a:srgbClr val="FF0000"/>
                </a:solidFill>
                <a:effectLst>
                  <a:outerShdw blurRad="38100" dist="38100" dir="2700000" algn="tl">
                    <a:srgbClr val="000000">
                      <a:alpha val="43137"/>
                    </a:srgbClr>
                  </a:outerShdw>
                </a:effectLst>
                <a:ea typeface="Times New Roman" panose="02020603050405020304" pitchFamily="18" charset="0"/>
                <a:cs typeface="StoneSans-Bold" charset="0"/>
              </a:rPr>
              <a:t>Unbranched</a:t>
            </a:r>
            <a:endParaRPr lang="en-US" altLang="en-US" sz="3600" b="1" dirty="0">
              <a:solidFill>
                <a:srgbClr val="FF0000"/>
              </a:solidFill>
              <a:effectLst>
                <a:outerShdw blurRad="38100" dist="38100" dir="2700000" algn="tl">
                  <a:srgbClr val="000000">
                    <a:alpha val="43137"/>
                  </a:srgbClr>
                </a:outerShdw>
              </a:effectLst>
              <a:ea typeface="Times New Roman" panose="02020603050405020304" pitchFamily="18" charset="0"/>
              <a:cs typeface="Minion-Regular"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wipe(left)">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fade">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
            <a:extLst>
              <a:ext uri="{FF2B5EF4-FFF2-40B4-BE49-F238E27FC236}">
                <a16:creationId xmlns:a16="http://schemas.microsoft.com/office/drawing/2014/main" id="{38F6E262-93B8-4FE7-844F-55CF991DAE4A}"/>
              </a:ext>
            </a:extLst>
          </p:cNvPr>
          <p:cNvGrpSpPr>
            <a:grpSpLocks/>
          </p:cNvGrpSpPr>
          <p:nvPr/>
        </p:nvGrpSpPr>
        <p:grpSpPr bwMode="auto">
          <a:xfrm>
            <a:off x="4283968" y="1935163"/>
            <a:ext cx="4679950" cy="4872037"/>
            <a:chOff x="1619250" y="1985963"/>
            <a:chExt cx="4680942" cy="4872037"/>
          </a:xfrm>
        </p:grpSpPr>
        <p:pic>
          <p:nvPicPr>
            <p:cNvPr id="54278" name="Picture 3" descr="02-16-Figure_ILL">
              <a:extLst>
                <a:ext uri="{FF2B5EF4-FFF2-40B4-BE49-F238E27FC236}">
                  <a16:creationId xmlns:a16="http://schemas.microsoft.com/office/drawing/2014/main" id="{FC3ED1AD-A6E9-43DC-B8C6-BE808BFB6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791" b="3358"/>
            <a:stretch>
              <a:fillRect/>
            </a:stretch>
          </p:blipFill>
          <p:spPr bwMode="auto">
            <a:xfrm>
              <a:off x="1619250" y="1985963"/>
              <a:ext cx="4680942"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Oval 8">
              <a:extLst>
                <a:ext uri="{FF2B5EF4-FFF2-40B4-BE49-F238E27FC236}">
                  <a16:creationId xmlns:a16="http://schemas.microsoft.com/office/drawing/2014/main" id="{140BDEF2-5C1C-4710-9FF2-C863CAA615F0}"/>
                </a:ext>
              </a:extLst>
            </p:cNvPr>
            <p:cNvSpPr>
              <a:spLocks noChangeArrowheads="1"/>
            </p:cNvSpPr>
            <p:nvPr/>
          </p:nvSpPr>
          <p:spPr bwMode="auto">
            <a:xfrm>
              <a:off x="2555875" y="3644900"/>
              <a:ext cx="504825"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280" name="Oval 9">
              <a:extLst>
                <a:ext uri="{FF2B5EF4-FFF2-40B4-BE49-F238E27FC236}">
                  <a16:creationId xmlns:a16="http://schemas.microsoft.com/office/drawing/2014/main" id="{53FAF125-DE6A-41A9-9721-0BFF585C3559}"/>
                </a:ext>
              </a:extLst>
            </p:cNvPr>
            <p:cNvSpPr>
              <a:spLocks noChangeArrowheads="1"/>
            </p:cNvSpPr>
            <p:nvPr/>
          </p:nvSpPr>
          <p:spPr bwMode="auto">
            <a:xfrm>
              <a:off x="4716462" y="3644900"/>
              <a:ext cx="504824"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281" name="Oval 10">
              <a:extLst>
                <a:ext uri="{FF2B5EF4-FFF2-40B4-BE49-F238E27FC236}">
                  <a16:creationId xmlns:a16="http://schemas.microsoft.com/office/drawing/2014/main" id="{A46432DA-460B-45DA-91B4-5BCAEC59687C}"/>
                </a:ext>
              </a:extLst>
            </p:cNvPr>
            <p:cNvSpPr>
              <a:spLocks noChangeArrowheads="1"/>
            </p:cNvSpPr>
            <p:nvPr/>
          </p:nvSpPr>
          <p:spPr bwMode="auto">
            <a:xfrm>
              <a:off x="2700338" y="5876925"/>
              <a:ext cx="504825"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282" name="Oval 11">
              <a:extLst>
                <a:ext uri="{FF2B5EF4-FFF2-40B4-BE49-F238E27FC236}">
                  <a16:creationId xmlns:a16="http://schemas.microsoft.com/office/drawing/2014/main" id="{0CBE3D89-E45A-4751-9281-CDB82B3DD965}"/>
                </a:ext>
              </a:extLst>
            </p:cNvPr>
            <p:cNvSpPr>
              <a:spLocks noChangeArrowheads="1"/>
            </p:cNvSpPr>
            <p:nvPr/>
          </p:nvSpPr>
          <p:spPr bwMode="auto">
            <a:xfrm>
              <a:off x="5003800" y="6308725"/>
              <a:ext cx="504824" cy="360363"/>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7" name="Rectangle 6">
            <a:extLst>
              <a:ext uri="{FF2B5EF4-FFF2-40B4-BE49-F238E27FC236}">
                <a16:creationId xmlns:a16="http://schemas.microsoft.com/office/drawing/2014/main" id="{5DEE52FA-C14A-4694-B011-78B47CA3C6B3}"/>
              </a:ext>
            </a:extLst>
          </p:cNvPr>
          <p:cNvSpPr>
            <a:spLocks noGrp="1" noChangeArrowheads="1"/>
          </p:cNvSpPr>
          <p:nvPr>
            <p:ph type="title"/>
          </p:nvPr>
        </p:nvSpPr>
        <p:spPr>
          <a:xfrm>
            <a:off x="1017588" y="0"/>
            <a:ext cx="7108825" cy="981075"/>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Unsaturated Hydrocarbons</a:t>
            </a:r>
          </a:p>
        </p:txBody>
      </p:sp>
      <p:sp>
        <p:nvSpPr>
          <p:cNvPr id="54276" name="TextBox 18">
            <a:extLst>
              <a:ext uri="{FF2B5EF4-FFF2-40B4-BE49-F238E27FC236}">
                <a16:creationId xmlns:a16="http://schemas.microsoft.com/office/drawing/2014/main" id="{12EB3BC7-293D-45E0-8197-7BFFBBED7229}"/>
              </a:ext>
            </a:extLst>
          </p:cNvPr>
          <p:cNvSpPr txBox="1">
            <a:spLocks noChangeArrowheads="1"/>
          </p:cNvSpPr>
          <p:nvPr/>
        </p:nvSpPr>
        <p:spPr bwMode="auto">
          <a:xfrm>
            <a:off x="0" y="981075"/>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solidFill>
                  <a:srgbClr val="000000"/>
                </a:solidFill>
                <a:ea typeface="Times New Roman" panose="02020603050405020304" pitchFamily="18" charset="0"/>
                <a:cs typeface="Minion-Regular"/>
              </a:rPr>
              <a:t>A hydrocarbon that contains one or more double or triple bonds is an </a:t>
            </a:r>
            <a:r>
              <a:rPr lang="en-US" altLang="en-US" sz="2800" b="1" dirty="0">
                <a:solidFill>
                  <a:srgbClr val="000000"/>
                </a:solidFill>
                <a:ea typeface="Times New Roman" panose="02020603050405020304" pitchFamily="18" charset="0"/>
                <a:cs typeface="Minion-Bold"/>
              </a:rPr>
              <a:t>unsaturated hydrocarbon.</a:t>
            </a:r>
            <a:r>
              <a:rPr lang="en-US" altLang="en-US" sz="2800" b="1" dirty="0">
                <a:solidFill>
                  <a:srgbClr val="000000"/>
                </a:solidFill>
                <a:ea typeface="Times New Roman" panose="02020603050405020304" pitchFamily="18" charset="0"/>
                <a:cs typeface="StoneSans"/>
              </a:rPr>
              <a:t> </a:t>
            </a:r>
          </a:p>
        </p:txBody>
      </p:sp>
      <p:sp>
        <p:nvSpPr>
          <p:cNvPr id="21" name="TextBox 20">
            <a:extLst>
              <a:ext uri="{FF2B5EF4-FFF2-40B4-BE49-F238E27FC236}">
                <a16:creationId xmlns:a16="http://schemas.microsoft.com/office/drawing/2014/main" id="{DACF9775-235F-4FF2-909B-67A9286BBF21}"/>
              </a:ext>
            </a:extLst>
          </p:cNvPr>
          <p:cNvSpPr txBox="1"/>
          <p:nvPr/>
        </p:nvSpPr>
        <p:spPr>
          <a:xfrm>
            <a:off x="323850" y="2255838"/>
            <a:ext cx="3673475" cy="4278312"/>
          </a:xfrm>
          <a:prstGeom prst="rect">
            <a:avLst/>
          </a:prstGeom>
          <a:noFill/>
        </p:spPr>
        <p:txBody>
          <a:bodyPr>
            <a:spAutoFit/>
          </a:bodyPr>
          <a:lstStyle/>
          <a:p>
            <a:pPr eaLnBrk="1" hangingPunct="1">
              <a:spcBef>
                <a:spcPct val="20000"/>
              </a:spcBef>
              <a:defRPr/>
            </a:pPr>
            <a:r>
              <a:rPr lang="en-US" altLang="en-US" sz="3200" b="1" dirty="0"/>
              <a:t>There are three types of unsaturated hydrocarbons—</a:t>
            </a:r>
            <a:r>
              <a:rPr lang="en-US" altLang="en-US" sz="4800" b="1" dirty="0">
                <a:solidFill>
                  <a:srgbClr val="FF0000"/>
                </a:solidFill>
                <a:effectLst>
                  <a:outerShdw blurRad="38100" dist="38100" dir="2700000" algn="tl">
                    <a:srgbClr val="000000">
                      <a:alpha val="43137"/>
                    </a:srgbClr>
                  </a:outerShdw>
                </a:effectLst>
              </a:rPr>
              <a:t>alkenes</a:t>
            </a:r>
            <a:r>
              <a:rPr lang="en-US" altLang="en-US" sz="3200" b="1" dirty="0"/>
              <a:t>, alkynes, and aromatic hydrocarbons.</a:t>
            </a:r>
            <a:r>
              <a:rPr lang="en-US" altLang="en-US" sz="32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5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fade">
                                      <p:cBhvr>
                                        <p:cTn id="12" dur="500"/>
                                        <p:tgtEl>
                                          <p:spTgt spid="54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EB0A3BCD-664F-473E-A65E-C861DE4F70C9}"/>
              </a:ext>
            </a:extLst>
          </p:cNvPr>
          <p:cNvSpPr>
            <a:spLocks noGrp="1" noChangeArrowheads="1"/>
          </p:cNvSpPr>
          <p:nvPr>
            <p:ph type="title"/>
          </p:nvPr>
        </p:nvSpPr>
        <p:spPr>
          <a:xfrm>
            <a:off x="1017588" y="0"/>
            <a:ext cx="7108825" cy="981075"/>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Unsaturated Hydrocarbons</a:t>
            </a:r>
          </a:p>
        </p:txBody>
      </p:sp>
      <p:sp>
        <p:nvSpPr>
          <p:cNvPr id="19" name="TextBox 18">
            <a:extLst>
              <a:ext uri="{FF2B5EF4-FFF2-40B4-BE49-F238E27FC236}">
                <a16:creationId xmlns:a16="http://schemas.microsoft.com/office/drawing/2014/main" id="{19F957FC-18C1-467D-AFC1-8D9F7A1CB44B}"/>
              </a:ext>
            </a:extLst>
          </p:cNvPr>
          <p:cNvSpPr txBox="1"/>
          <p:nvPr/>
        </p:nvSpPr>
        <p:spPr>
          <a:xfrm>
            <a:off x="0" y="981075"/>
            <a:ext cx="9144000" cy="1570038"/>
          </a:xfrm>
          <a:prstGeom prst="rect">
            <a:avLst/>
          </a:prstGeom>
          <a:noFill/>
        </p:spPr>
        <p:txBody>
          <a:bodyPr>
            <a:spAutoFit/>
          </a:bodyPr>
          <a:lstStyle/>
          <a:p>
            <a:pPr eaLnBrk="1" hangingPunct="1">
              <a:defRPr/>
            </a:pPr>
            <a:r>
              <a:rPr lang="en-US" altLang="en-US" sz="2800" dirty="0">
                <a:solidFill>
                  <a:srgbClr val="000000"/>
                </a:solidFill>
                <a:ea typeface="Times New Roman" panose="02020603050405020304" pitchFamily="18" charset="0"/>
                <a:cs typeface="Minion-Regular" charset="0"/>
              </a:rPr>
              <a:t>Ethyne (C</a:t>
            </a:r>
            <a:r>
              <a:rPr lang="en-US" altLang="en-US" sz="2800" baseline="-30000" dirty="0">
                <a:solidFill>
                  <a:srgbClr val="000000"/>
                </a:solidFill>
                <a:ea typeface="Times New Roman" panose="02020603050405020304" pitchFamily="18" charset="0"/>
                <a:cs typeface="Minion-Regular" charset="0"/>
              </a:rPr>
              <a:t>2</a:t>
            </a:r>
            <a:r>
              <a:rPr lang="en-US" altLang="en-US" sz="2800" dirty="0">
                <a:solidFill>
                  <a:srgbClr val="000000"/>
                </a:solidFill>
                <a:ea typeface="Times New Roman" panose="02020603050405020304" pitchFamily="18" charset="0"/>
                <a:cs typeface="Minion-Regular" charset="0"/>
              </a:rPr>
              <a:t>H</a:t>
            </a:r>
            <a:r>
              <a:rPr lang="en-US" altLang="en-US" sz="2800" baseline="-30000" dirty="0">
                <a:solidFill>
                  <a:srgbClr val="000000"/>
                </a:solidFill>
                <a:ea typeface="Times New Roman" panose="02020603050405020304" pitchFamily="18" charset="0"/>
                <a:cs typeface="Minion-Regular" charset="0"/>
              </a:rPr>
              <a:t>2</a:t>
            </a:r>
            <a:r>
              <a:rPr lang="en-US" altLang="en-US" sz="2800" dirty="0">
                <a:solidFill>
                  <a:srgbClr val="000000"/>
                </a:solidFill>
                <a:ea typeface="Times New Roman" panose="02020603050405020304" pitchFamily="18" charset="0"/>
                <a:cs typeface="Minion-Regular" charset="0"/>
              </a:rPr>
              <a:t>) is an alkyne. </a:t>
            </a:r>
            <a:r>
              <a:rPr lang="en-US" altLang="en-US" sz="4000" b="1" dirty="0">
                <a:solidFill>
                  <a:srgbClr val="FF0000"/>
                </a:solidFill>
                <a:effectLst>
                  <a:outerShdw blurRad="38100" dist="38100" dir="2700000" algn="tl">
                    <a:srgbClr val="000000">
                      <a:alpha val="43137"/>
                    </a:srgbClr>
                  </a:outerShdw>
                </a:effectLst>
                <a:ea typeface="Times New Roman" panose="02020603050405020304" pitchFamily="18" charset="0"/>
                <a:cs typeface="Minion-Regular" charset="0"/>
              </a:rPr>
              <a:t>Alkynes</a:t>
            </a:r>
            <a:r>
              <a:rPr lang="en-US" altLang="en-US" sz="2800" dirty="0">
                <a:solidFill>
                  <a:srgbClr val="000000"/>
                </a:solidFill>
                <a:ea typeface="Times New Roman" panose="02020603050405020304" pitchFamily="18" charset="0"/>
                <a:cs typeface="Minion-Regular" charset="0"/>
              </a:rPr>
              <a:t> are straight- or branched-chain hydrocarbons that have one or more triple bonds. Alkyne names end in </a:t>
            </a:r>
            <a:r>
              <a:rPr lang="en-US" altLang="en-US" sz="2800" dirty="0">
                <a:solidFill>
                  <a:srgbClr val="000000"/>
                </a:solidFill>
                <a:ea typeface="Times New Roman" panose="02020603050405020304" pitchFamily="18" charset="0"/>
                <a:cs typeface="Minion-Italic" charset="0"/>
              </a:rPr>
              <a:t>–</a:t>
            </a:r>
            <a:r>
              <a:rPr lang="en-US" altLang="en-US" sz="2800" dirty="0" err="1">
                <a:solidFill>
                  <a:srgbClr val="000000"/>
                </a:solidFill>
                <a:ea typeface="Times New Roman" panose="02020603050405020304" pitchFamily="18" charset="0"/>
                <a:cs typeface="Minion-Italic" charset="0"/>
              </a:rPr>
              <a:t>yne</a:t>
            </a:r>
            <a:r>
              <a:rPr lang="en-US" altLang="en-US" sz="2800" dirty="0">
                <a:solidFill>
                  <a:srgbClr val="000000"/>
                </a:solidFill>
                <a:ea typeface="Times New Roman" panose="02020603050405020304" pitchFamily="18" charset="0"/>
                <a:cs typeface="Minion-Italic" charset="0"/>
              </a:rPr>
              <a:t>.</a:t>
            </a:r>
          </a:p>
        </p:txBody>
      </p:sp>
      <p:grpSp>
        <p:nvGrpSpPr>
          <p:cNvPr id="55300" name="Group 10">
            <a:extLst>
              <a:ext uri="{FF2B5EF4-FFF2-40B4-BE49-F238E27FC236}">
                <a16:creationId xmlns:a16="http://schemas.microsoft.com/office/drawing/2014/main" id="{F3577806-C6C6-47AF-9DF1-D359EE386179}"/>
              </a:ext>
            </a:extLst>
          </p:cNvPr>
          <p:cNvGrpSpPr>
            <a:grpSpLocks/>
          </p:cNvGrpSpPr>
          <p:nvPr/>
        </p:nvGrpSpPr>
        <p:grpSpPr bwMode="auto">
          <a:xfrm>
            <a:off x="4427538" y="2576513"/>
            <a:ext cx="4411662" cy="4248150"/>
            <a:chOff x="4738810" y="1268760"/>
            <a:chExt cx="4411023" cy="4248472"/>
          </a:xfrm>
        </p:grpSpPr>
        <p:pic>
          <p:nvPicPr>
            <p:cNvPr id="55302" name="Picture 3" descr="02-16-Figure_ILL">
              <a:extLst>
                <a:ext uri="{FF2B5EF4-FFF2-40B4-BE49-F238E27FC236}">
                  <a16:creationId xmlns:a16="http://schemas.microsoft.com/office/drawing/2014/main" id="{D69BB3F2-C075-4212-B762-EB58E5AAD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215" t="2" b="45680"/>
            <a:stretch>
              <a:fillRect/>
            </a:stretch>
          </p:blipFill>
          <p:spPr bwMode="auto">
            <a:xfrm>
              <a:off x="4738810" y="1268760"/>
              <a:ext cx="441102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Oval 12">
              <a:extLst>
                <a:ext uri="{FF2B5EF4-FFF2-40B4-BE49-F238E27FC236}">
                  <a16:creationId xmlns:a16="http://schemas.microsoft.com/office/drawing/2014/main" id="{47BF2ECC-D4D0-45BA-B902-9CA2B9120356}"/>
                </a:ext>
              </a:extLst>
            </p:cNvPr>
            <p:cNvSpPr>
              <a:spLocks noChangeArrowheads="1"/>
            </p:cNvSpPr>
            <p:nvPr/>
          </p:nvSpPr>
          <p:spPr bwMode="auto">
            <a:xfrm>
              <a:off x="6444208" y="4540330"/>
              <a:ext cx="504056" cy="472846"/>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pic>
        <p:nvPicPr>
          <p:cNvPr id="55301" name="Picture 6" descr="HSPS_Ch9s1-p266-EthYne">
            <a:extLst>
              <a:ext uri="{FF2B5EF4-FFF2-40B4-BE49-F238E27FC236}">
                <a16:creationId xmlns:a16="http://schemas.microsoft.com/office/drawing/2014/main" id="{F583824A-35EF-4DE2-B780-36AD967B8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30600"/>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0CC4A9B0-4EE3-4B58-90A7-C03A6CDD9145}"/>
              </a:ext>
            </a:extLst>
          </p:cNvPr>
          <p:cNvSpPr>
            <a:spLocks noGrp="1" noChangeArrowheads="1"/>
          </p:cNvSpPr>
          <p:nvPr>
            <p:ph type="title"/>
          </p:nvPr>
        </p:nvSpPr>
        <p:spPr>
          <a:xfrm>
            <a:off x="1017588" y="0"/>
            <a:ext cx="7108825" cy="981075"/>
          </a:xfrm>
        </p:spPr>
        <p:txBody>
          <a:bodyPr/>
          <a:lstStyle/>
          <a:p>
            <a:pPr>
              <a:defRPr/>
            </a:pPr>
            <a:r>
              <a:rPr lang="en-US" altLang="en-US" dirty="0">
                <a:solidFill>
                  <a:srgbClr val="0000CC"/>
                </a:solidFill>
                <a:effectLst>
                  <a:outerShdw blurRad="38100" dist="38100" dir="2700000" algn="tl">
                    <a:srgbClr val="000000"/>
                  </a:outerShdw>
                </a:effectLst>
                <a:latin typeface="Arial" panose="020B0604020202020204" pitchFamily="34" charset="0"/>
              </a:rPr>
              <a:t> Unsaturated Hydrocarbons</a:t>
            </a:r>
          </a:p>
        </p:txBody>
      </p:sp>
      <p:sp>
        <p:nvSpPr>
          <p:cNvPr id="19" name="TextBox 18">
            <a:extLst>
              <a:ext uri="{FF2B5EF4-FFF2-40B4-BE49-F238E27FC236}">
                <a16:creationId xmlns:a16="http://schemas.microsoft.com/office/drawing/2014/main" id="{274A4001-8930-4ED0-B9DF-BF62D5F56642}"/>
              </a:ext>
            </a:extLst>
          </p:cNvPr>
          <p:cNvSpPr txBox="1"/>
          <p:nvPr/>
        </p:nvSpPr>
        <p:spPr>
          <a:xfrm>
            <a:off x="0" y="981075"/>
            <a:ext cx="9144000" cy="2246769"/>
          </a:xfrm>
          <a:prstGeom prst="rect">
            <a:avLst/>
          </a:prstGeom>
          <a:noFill/>
        </p:spPr>
        <p:txBody>
          <a:bodyPr>
            <a:spAutoFit/>
          </a:bodyPr>
          <a:lstStyle/>
          <a:p>
            <a:pPr eaLnBrk="1" hangingPunct="1">
              <a:defRPr/>
            </a:pPr>
            <a:r>
              <a:rPr lang="en-US" altLang="en-US" sz="2800" dirty="0">
                <a:solidFill>
                  <a:srgbClr val="000000"/>
                </a:solidFill>
                <a:ea typeface="Times New Roman" panose="02020603050405020304" pitchFamily="18" charset="0"/>
                <a:cs typeface="Minion-Regular" charset="0"/>
              </a:rPr>
              <a:t>Hydrocarbons that contain similar ring structures are known as </a:t>
            </a:r>
            <a:r>
              <a:rPr lang="en-US" altLang="en-US" sz="4000" b="1" dirty="0">
                <a:solidFill>
                  <a:srgbClr val="FF0000"/>
                </a:solidFill>
                <a:effectLst>
                  <a:outerShdw blurRad="38100" dist="38100" dir="2700000" algn="tl">
                    <a:srgbClr val="000000">
                      <a:alpha val="43137"/>
                    </a:srgbClr>
                  </a:outerShdw>
                </a:effectLst>
                <a:ea typeface="Times New Roman" panose="02020603050405020304" pitchFamily="18" charset="0"/>
                <a:cs typeface="Minion-Bold" charset="0"/>
              </a:rPr>
              <a:t>aromatic hydrocarbons</a:t>
            </a:r>
            <a:r>
              <a:rPr lang="en-US" altLang="en-US" sz="2800" b="1" dirty="0">
                <a:solidFill>
                  <a:srgbClr val="000000"/>
                </a:solidFill>
                <a:ea typeface="Times New Roman" panose="02020603050405020304" pitchFamily="18" charset="0"/>
                <a:cs typeface="Minion-Bold" charset="0"/>
              </a:rPr>
              <a:t>. </a:t>
            </a:r>
            <a:r>
              <a:rPr lang="en-US" altLang="en-US" sz="2800" dirty="0">
                <a:solidFill>
                  <a:srgbClr val="000000"/>
                </a:solidFill>
                <a:ea typeface="Times New Roman" panose="02020603050405020304" pitchFamily="18" charset="0"/>
                <a:cs typeface="Minion-Regular" charset="0"/>
              </a:rPr>
              <a:t>The name was chosen because many of these compounds have strong </a:t>
            </a:r>
            <a:r>
              <a:rPr lang="en-US" altLang="en-US" sz="3600" b="1" dirty="0">
                <a:solidFill>
                  <a:srgbClr val="0000CC"/>
                </a:solidFill>
                <a:effectLst>
                  <a:outerShdw blurRad="38100" dist="38100" dir="2700000" algn="tl">
                    <a:srgbClr val="000000">
                      <a:alpha val="43137"/>
                    </a:srgbClr>
                  </a:outerShdw>
                </a:effectLst>
                <a:ea typeface="Times New Roman" panose="02020603050405020304" pitchFamily="18" charset="0"/>
                <a:cs typeface="Minion-Regular" charset="0"/>
              </a:rPr>
              <a:t>aromas</a:t>
            </a:r>
            <a:r>
              <a:rPr lang="en-US" altLang="en-US" sz="2800" dirty="0">
                <a:solidFill>
                  <a:srgbClr val="000000"/>
                </a:solidFill>
                <a:ea typeface="Times New Roman" panose="02020603050405020304" pitchFamily="18" charset="0"/>
                <a:cs typeface="Minion-Regular" charset="0"/>
              </a:rPr>
              <a:t>, or </a:t>
            </a:r>
            <a:r>
              <a:rPr lang="en-US" altLang="en-US" sz="3600" b="1" dirty="0">
                <a:solidFill>
                  <a:srgbClr val="0000CC"/>
                </a:solidFill>
                <a:effectLst>
                  <a:outerShdw blurRad="38100" dist="38100" dir="2700000" algn="tl">
                    <a:srgbClr val="000000">
                      <a:alpha val="43137"/>
                    </a:srgbClr>
                  </a:outerShdw>
                </a:effectLst>
                <a:ea typeface="Times New Roman" panose="02020603050405020304" pitchFamily="18" charset="0"/>
                <a:cs typeface="Minion-Regular" charset="0"/>
              </a:rPr>
              <a:t>odors</a:t>
            </a:r>
            <a:r>
              <a:rPr lang="en-US" altLang="en-US" sz="2800" dirty="0">
                <a:solidFill>
                  <a:srgbClr val="000000"/>
                </a:solidFill>
                <a:ea typeface="Times New Roman" panose="02020603050405020304" pitchFamily="18" charset="0"/>
                <a:cs typeface="Minion-Regular" charset="0"/>
              </a:rPr>
              <a:t>.</a:t>
            </a:r>
          </a:p>
        </p:txBody>
      </p:sp>
      <p:pic>
        <p:nvPicPr>
          <p:cNvPr id="56324" name="Picture 3" descr="02-16-Figure_ILL">
            <a:extLst>
              <a:ext uri="{FF2B5EF4-FFF2-40B4-BE49-F238E27FC236}">
                <a16:creationId xmlns:a16="http://schemas.microsoft.com/office/drawing/2014/main" id="{E53A9E4E-0367-4BFC-8542-2796C9C22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027" t="55397" r="4340" b="4236"/>
          <a:stretch>
            <a:fillRect/>
          </a:stretch>
        </p:blipFill>
        <p:spPr bwMode="auto">
          <a:xfrm>
            <a:off x="4932040" y="2981325"/>
            <a:ext cx="360045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HSPS_Ch9s1-p266-Benzene">
            <a:extLst>
              <a:ext uri="{FF2B5EF4-FFF2-40B4-BE49-F238E27FC236}">
                <a16:creationId xmlns:a16="http://schemas.microsoft.com/office/drawing/2014/main" id="{72D6BB30-8DC1-4046-B152-971233DA5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981325"/>
            <a:ext cx="25050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fade">
                                      <p:cBhvr>
                                        <p:cTn id="12" dur="500"/>
                                        <p:tgtEl>
                                          <p:spTgt spid="563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fade">
                                      <p:cBhvr>
                                        <p:cTn id="1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3" descr="02-17Figure_ILL">
            <a:extLst>
              <a:ext uri="{FF2B5EF4-FFF2-40B4-BE49-F238E27FC236}">
                <a16:creationId xmlns:a16="http://schemas.microsoft.com/office/drawing/2014/main" id="{9E1C77C4-415C-4891-8CED-1A45312E0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000" b="5414"/>
          <a:stretch>
            <a:fillRect/>
          </a:stretch>
        </p:blipFill>
        <p:spPr bwMode="auto">
          <a:xfrm>
            <a:off x="311743" y="1098542"/>
            <a:ext cx="425926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4">
            <a:extLst>
              <a:ext uri="{FF2B5EF4-FFF2-40B4-BE49-F238E27FC236}">
                <a16:creationId xmlns:a16="http://schemas.microsoft.com/office/drawing/2014/main" id="{DE120348-EF26-408D-ADD5-D7979C41B821}"/>
              </a:ext>
            </a:extLst>
          </p:cNvPr>
          <p:cNvSpPr>
            <a:spLocks noChangeArrowheads="1"/>
          </p:cNvSpPr>
          <p:nvPr/>
        </p:nvSpPr>
        <p:spPr bwMode="auto">
          <a:xfrm>
            <a:off x="321004" y="18864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0000FF"/>
                </a:solidFill>
                <a:latin typeface="Arial" panose="020B0604020202020204" pitchFamily="34" charset="0"/>
                <a:cs typeface="Arial" panose="020B0604020202020204" pitchFamily="34" charset="0"/>
              </a:rPr>
              <a:t>Aromatic Hydrocarbons</a:t>
            </a:r>
          </a:p>
        </p:txBody>
      </p:sp>
      <p:pic>
        <p:nvPicPr>
          <p:cNvPr id="173061" name="Picture 3" descr="02-17Figure_ILL">
            <a:extLst>
              <a:ext uri="{FF2B5EF4-FFF2-40B4-BE49-F238E27FC236}">
                <a16:creationId xmlns:a16="http://schemas.microsoft.com/office/drawing/2014/main" id="{F1E4879E-6681-4C14-AEEF-55DEC95B4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870" b="5414"/>
          <a:stretch>
            <a:fillRect/>
          </a:stretch>
        </p:blipFill>
        <p:spPr bwMode="auto">
          <a:xfrm>
            <a:off x="4595321" y="1098542"/>
            <a:ext cx="42703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2" name="Line 6">
            <a:extLst>
              <a:ext uri="{FF2B5EF4-FFF2-40B4-BE49-F238E27FC236}">
                <a16:creationId xmlns:a16="http://schemas.microsoft.com/office/drawing/2014/main" id="{F7150372-BCF5-425E-A549-B552D5951871}"/>
              </a:ext>
            </a:extLst>
          </p:cNvPr>
          <p:cNvSpPr>
            <a:spLocks noChangeShapeType="1"/>
          </p:cNvSpPr>
          <p:nvPr/>
        </p:nvSpPr>
        <p:spPr bwMode="auto">
          <a:xfrm>
            <a:off x="4572000" y="1124744"/>
            <a:ext cx="0" cy="3024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TextBox 9">
            <a:extLst>
              <a:ext uri="{FF2B5EF4-FFF2-40B4-BE49-F238E27FC236}">
                <a16:creationId xmlns:a16="http://schemas.microsoft.com/office/drawing/2014/main" id="{30000782-8548-4701-9F56-C377F965F450}"/>
              </a:ext>
            </a:extLst>
          </p:cNvPr>
          <p:cNvSpPr txBox="1">
            <a:spLocks noChangeArrowheads="1"/>
          </p:cNvSpPr>
          <p:nvPr/>
        </p:nvSpPr>
        <p:spPr bwMode="auto">
          <a:xfrm>
            <a:off x="491924" y="4260410"/>
            <a:ext cx="81581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000000"/>
                </a:solidFill>
                <a:ea typeface="Times New Roman" panose="02020603050405020304" pitchFamily="18" charset="0"/>
                <a:cs typeface="Minion-Regular"/>
              </a:rPr>
              <a:t>Although the formulas show alternating single and double bonds, the six </a:t>
            </a:r>
            <a:r>
              <a:rPr lang="en-US" altLang="en-US" sz="2800" dirty="0">
                <a:solidFill>
                  <a:srgbClr val="0000CC"/>
                </a:solidFill>
                <a:ea typeface="Times New Roman" panose="02020603050405020304" pitchFamily="18" charset="0"/>
                <a:cs typeface="Minion-Regular"/>
              </a:rPr>
              <a:t>BONDS IN THE RING ARE IDENTICAL</a:t>
            </a:r>
            <a:r>
              <a:rPr lang="en-US" altLang="en-US" dirty="0">
                <a:solidFill>
                  <a:srgbClr val="000000"/>
                </a:solidFill>
                <a:ea typeface="Times New Roman" panose="02020603050405020304" pitchFamily="18" charset="0"/>
                <a:cs typeface="Minion-Regular"/>
              </a:rPr>
              <a:t>. All six carbon atoms share six of the valence electrons.</a:t>
            </a:r>
          </a:p>
          <a:p>
            <a:pPr eaLnBrk="1" hangingPunct="1"/>
            <a:endParaRPr lang="en-US" altLang="en-US" dirty="0">
              <a:solidFill>
                <a:srgbClr val="000000"/>
              </a:solidFill>
              <a:ea typeface="Times New Roman" panose="02020603050405020304" pitchFamily="18" charset="0"/>
              <a:cs typeface="Minion-Regular"/>
            </a:endParaRPr>
          </a:p>
          <a:p>
            <a:pPr eaLnBrk="1" hangingPunct="1"/>
            <a:r>
              <a:rPr lang="en-US" altLang="en-US" dirty="0">
                <a:solidFill>
                  <a:srgbClr val="000000"/>
                </a:solidFill>
                <a:ea typeface="Times New Roman" panose="02020603050405020304" pitchFamily="18" charset="0"/>
                <a:cs typeface="Minion-Regular"/>
              </a:rPr>
              <a:t>This is known as </a:t>
            </a:r>
            <a:r>
              <a:rPr lang="en-US" altLang="en-US" sz="4000" dirty="0">
                <a:solidFill>
                  <a:srgbClr val="FF0000"/>
                </a:solidFill>
                <a:ea typeface="Times New Roman" panose="02020603050405020304" pitchFamily="18" charset="0"/>
                <a:cs typeface="Minion-Regular"/>
              </a:rPr>
              <a:t>RESONANCE</a:t>
            </a:r>
            <a:r>
              <a:rPr lang="en-US" altLang="en-US" dirty="0">
                <a:solidFill>
                  <a:srgbClr val="000000"/>
                </a:solidFill>
                <a:ea typeface="Times New Roman" panose="02020603050405020304" pitchFamily="18" charset="0"/>
                <a:cs typeface="Minion-Regular"/>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wipe(right)">
                                      <p:cBhvr>
                                        <p:cTn id="7" dur="10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3061"/>
                                        </p:tgtEl>
                                        <p:attrNameLst>
                                          <p:attrName>style.visibility</p:attrName>
                                        </p:attrNameLst>
                                      </p:cBhvr>
                                      <p:to>
                                        <p:strVal val="visible"/>
                                      </p:to>
                                    </p:set>
                                    <p:animEffect transition="in" filter="wipe(left)">
                                      <p:cBhvr>
                                        <p:cTn id="12" dur="1000"/>
                                        <p:tgtEl>
                                          <p:spTgt spid="173061"/>
                                        </p:tgtEl>
                                      </p:cBhvr>
                                    </p:animEffect>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1730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7350">
                                            <p:txEl>
                                              <p:pRg st="0" end="0"/>
                                            </p:txEl>
                                          </p:spTgt>
                                        </p:tgtEl>
                                        <p:attrNameLst>
                                          <p:attrName>style.visibility</p:attrName>
                                        </p:attrNameLst>
                                      </p:cBhvr>
                                      <p:to>
                                        <p:strVal val="visible"/>
                                      </p:to>
                                    </p:set>
                                    <p:animEffect transition="in" filter="wipe(left)">
                                      <p:cBhvr>
                                        <p:cTn id="20" dur="500"/>
                                        <p:tgtEl>
                                          <p:spTgt spid="5735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7350">
                                            <p:txEl>
                                              <p:pRg st="2" end="2"/>
                                            </p:txEl>
                                          </p:spTgt>
                                        </p:tgtEl>
                                        <p:attrNameLst>
                                          <p:attrName>style.visibility</p:attrName>
                                        </p:attrNameLst>
                                      </p:cBhvr>
                                      <p:to>
                                        <p:strVal val="visible"/>
                                      </p:to>
                                    </p:set>
                                    <p:animEffect transition="in" filter="wipe(left)">
                                      <p:cBhvr>
                                        <p:cTn id="25" dur="500"/>
                                        <p:tgtEl>
                                          <p:spTgt spid="573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9B072A95-55A0-4B8C-B9F9-5CF7ADDE0B86}"/>
              </a:ext>
            </a:extLst>
          </p:cNvPr>
          <p:cNvSpPr>
            <a:spLocks noGrp="1" noChangeArrowheads="1"/>
          </p:cNvSpPr>
          <p:nvPr>
            <p:ph type="ctrTitle"/>
          </p:nvPr>
        </p:nvSpPr>
        <p:spPr>
          <a:xfrm>
            <a:off x="0" y="5734050"/>
            <a:ext cx="9144000" cy="685800"/>
          </a:xfrm>
          <a:solidFill>
            <a:srgbClr val="CCFF66"/>
          </a:solidFill>
        </p:spPr>
        <p:txBody>
          <a:bodyPr anchor="ctr"/>
          <a:lstStyle/>
          <a:p>
            <a:r>
              <a:rPr lang="en-US" altLang="en-US" sz="3600">
                <a:latin typeface="Arial" panose="020B0604020202020204" pitchFamily="34" charset="0"/>
              </a:rPr>
              <a:t>We use Latin Prefixes to describe them</a:t>
            </a:r>
            <a:endParaRPr lang="en-US" altLang="en-US" sz="3600"/>
          </a:p>
        </p:txBody>
      </p:sp>
      <p:sp>
        <p:nvSpPr>
          <p:cNvPr id="58371" name="Freeform 3">
            <a:extLst>
              <a:ext uri="{FF2B5EF4-FFF2-40B4-BE49-F238E27FC236}">
                <a16:creationId xmlns:a16="http://schemas.microsoft.com/office/drawing/2014/main" id="{5FAA54E3-9427-4A2F-9427-EEFB03331265}"/>
              </a:ext>
            </a:extLst>
          </p:cNvPr>
          <p:cNvSpPr>
            <a:spLocks/>
          </p:cNvSpPr>
          <p:nvPr/>
        </p:nvSpPr>
        <p:spPr bwMode="auto">
          <a:xfrm>
            <a:off x="6118225" y="3292475"/>
            <a:ext cx="19050" cy="7938"/>
          </a:xfrm>
          <a:custGeom>
            <a:avLst/>
            <a:gdLst>
              <a:gd name="T0" fmla="*/ 13252 w 23"/>
              <a:gd name="T1" fmla="*/ 7938 h 9"/>
              <a:gd name="T2" fmla="*/ 0 w 23"/>
              <a:gd name="T3" fmla="*/ 0 h 9"/>
              <a:gd name="T4" fmla="*/ 19050 w 23"/>
              <a:gd name="T5" fmla="*/ 4410 h 9"/>
              <a:gd name="T6" fmla="*/ 13252 w 23"/>
              <a:gd name="T7" fmla="*/ 7938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9">
                <a:moveTo>
                  <a:pt x="16" y="9"/>
                </a:moveTo>
                <a:lnTo>
                  <a:pt x="0" y="0"/>
                </a:lnTo>
                <a:lnTo>
                  <a:pt x="23" y="5"/>
                </a:lnTo>
                <a:lnTo>
                  <a:pt x="16"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8372" name="Group 4">
            <a:extLst>
              <a:ext uri="{FF2B5EF4-FFF2-40B4-BE49-F238E27FC236}">
                <a16:creationId xmlns:a16="http://schemas.microsoft.com/office/drawing/2014/main" id="{928AA240-9F0E-4039-8DDE-36C0983984E5}"/>
              </a:ext>
            </a:extLst>
          </p:cNvPr>
          <p:cNvGrpSpPr>
            <a:grpSpLocks/>
          </p:cNvGrpSpPr>
          <p:nvPr/>
        </p:nvGrpSpPr>
        <p:grpSpPr bwMode="auto">
          <a:xfrm>
            <a:off x="2916238" y="1549400"/>
            <a:ext cx="3995737" cy="4040188"/>
            <a:chOff x="1654" y="976"/>
            <a:chExt cx="2700" cy="2828"/>
          </a:xfrm>
        </p:grpSpPr>
        <p:pic>
          <p:nvPicPr>
            <p:cNvPr id="58374" name="Picture 5">
              <a:extLst>
                <a:ext uri="{FF2B5EF4-FFF2-40B4-BE49-F238E27FC236}">
                  <a16:creationId xmlns:a16="http://schemas.microsoft.com/office/drawing/2014/main" id="{6FC5A02D-F6BC-4419-8ACB-4A278E46BC1B}"/>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968" y="2054"/>
              <a:ext cx="72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Freeform 6">
              <a:extLst>
                <a:ext uri="{FF2B5EF4-FFF2-40B4-BE49-F238E27FC236}">
                  <a16:creationId xmlns:a16="http://schemas.microsoft.com/office/drawing/2014/main" id="{4C04775A-D0C7-4FD0-B481-8F6459DCFB1E}"/>
                </a:ext>
              </a:extLst>
            </p:cNvPr>
            <p:cNvSpPr>
              <a:spLocks/>
            </p:cNvSpPr>
            <p:nvPr/>
          </p:nvSpPr>
          <p:spPr bwMode="auto">
            <a:xfrm>
              <a:off x="2087" y="3596"/>
              <a:ext cx="286" cy="178"/>
            </a:xfrm>
            <a:custGeom>
              <a:avLst/>
              <a:gdLst>
                <a:gd name="T0" fmla="*/ 109 w 571"/>
                <a:gd name="T1" fmla="*/ 172 h 355"/>
                <a:gd name="T2" fmla="*/ 83 w 571"/>
                <a:gd name="T3" fmla="*/ 157 h 355"/>
                <a:gd name="T4" fmla="*/ 62 w 571"/>
                <a:gd name="T5" fmla="*/ 118 h 355"/>
                <a:gd name="T6" fmla="*/ 28 w 571"/>
                <a:gd name="T7" fmla="*/ 87 h 355"/>
                <a:gd name="T8" fmla="*/ 22 w 571"/>
                <a:gd name="T9" fmla="*/ 90 h 355"/>
                <a:gd name="T10" fmla="*/ 24 w 571"/>
                <a:gd name="T11" fmla="*/ 108 h 355"/>
                <a:gd name="T12" fmla="*/ 17 w 571"/>
                <a:gd name="T13" fmla="*/ 154 h 355"/>
                <a:gd name="T14" fmla="*/ 0 w 571"/>
                <a:gd name="T15" fmla="*/ 138 h 355"/>
                <a:gd name="T16" fmla="*/ 4 w 571"/>
                <a:gd name="T17" fmla="*/ 107 h 355"/>
                <a:gd name="T18" fmla="*/ 8 w 571"/>
                <a:gd name="T19" fmla="*/ 77 h 355"/>
                <a:gd name="T20" fmla="*/ 9 w 571"/>
                <a:gd name="T21" fmla="*/ 48 h 355"/>
                <a:gd name="T22" fmla="*/ 5 w 571"/>
                <a:gd name="T23" fmla="*/ 25 h 355"/>
                <a:gd name="T24" fmla="*/ 16 w 571"/>
                <a:gd name="T25" fmla="*/ 19 h 355"/>
                <a:gd name="T26" fmla="*/ 36 w 571"/>
                <a:gd name="T27" fmla="*/ 48 h 355"/>
                <a:gd name="T28" fmla="*/ 51 w 571"/>
                <a:gd name="T29" fmla="*/ 60 h 355"/>
                <a:gd name="T30" fmla="*/ 69 w 571"/>
                <a:gd name="T31" fmla="*/ 69 h 355"/>
                <a:gd name="T32" fmla="*/ 90 w 571"/>
                <a:gd name="T33" fmla="*/ 80 h 355"/>
                <a:gd name="T34" fmla="*/ 110 w 571"/>
                <a:gd name="T35" fmla="*/ 87 h 355"/>
                <a:gd name="T36" fmla="*/ 130 w 571"/>
                <a:gd name="T37" fmla="*/ 93 h 355"/>
                <a:gd name="T38" fmla="*/ 150 w 571"/>
                <a:gd name="T39" fmla="*/ 97 h 355"/>
                <a:gd name="T40" fmla="*/ 181 w 571"/>
                <a:gd name="T41" fmla="*/ 97 h 355"/>
                <a:gd name="T42" fmla="*/ 189 w 571"/>
                <a:gd name="T43" fmla="*/ 88 h 355"/>
                <a:gd name="T44" fmla="*/ 166 w 571"/>
                <a:gd name="T45" fmla="*/ 57 h 355"/>
                <a:gd name="T46" fmla="*/ 125 w 571"/>
                <a:gd name="T47" fmla="*/ 20 h 355"/>
                <a:gd name="T48" fmla="*/ 130 w 571"/>
                <a:gd name="T49" fmla="*/ 16 h 355"/>
                <a:gd name="T50" fmla="*/ 154 w 571"/>
                <a:gd name="T51" fmla="*/ 29 h 355"/>
                <a:gd name="T52" fmla="*/ 176 w 571"/>
                <a:gd name="T53" fmla="*/ 50 h 355"/>
                <a:gd name="T54" fmla="*/ 197 w 571"/>
                <a:gd name="T55" fmla="*/ 74 h 355"/>
                <a:gd name="T56" fmla="*/ 227 w 571"/>
                <a:gd name="T57" fmla="*/ 109 h 355"/>
                <a:gd name="T58" fmla="*/ 194 w 571"/>
                <a:gd name="T59" fmla="*/ 112 h 355"/>
                <a:gd name="T60" fmla="*/ 170 w 571"/>
                <a:gd name="T61" fmla="*/ 121 h 355"/>
                <a:gd name="T62" fmla="*/ 172 w 571"/>
                <a:gd name="T63" fmla="*/ 132 h 355"/>
                <a:gd name="T64" fmla="*/ 194 w 571"/>
                <a:gd name="T65" fmla="*/ 124 h 355"/>
                <a:gd name="T66" fmla="*/ 210 w 571"/>
                <a:gd name="T67" fmla="*/ 121 h 355"/>
                <a:gd name="T68" fmla="*/ 227 w 571"/>
                <a:gd name="T69" fmla="*/ 119 h 355"/>
                <a:gd name="T70" fmla="*/ 243 w 571"/>
                <a:gd name="T71" fmla="*/ 120 h 355"/>
                <a:gd name="T72" fmla="*/ 283 w 571"/>
                <a:gd name="T73" fmla="*/ 138 h 355"/>
                <a:gd name="T74" fmla="*/ 286 w 571"/>
                <a:gd name="T75" fmla="*/ 149 h 355"/>
                <a:gd name="T76" fmla="*/ 265 w 571"/>
                <a:gd name="T77" fmla="*/ 166 h 355"/>
                <a:gd name="T78" fmla="*/ 251 w 571"/>
                <a:gd name="T79" fmla="*/ 169 h 355"/>
                <a:gd name="T80" fmla="*/ 238 w 571"/>
                <a:gd name="T81" fmla="*/ 173 h 355"/>
                <a:gd name="T82" fmla="*/ 223 w 571"/>
                <a:gd name="T83" fmla="*/ 176 h 355"/>
                <a:gd name="T84" fmla="*/ 209 w 571"/>
                <a:gd name="T85" fmla="*/ 177 h 355"/>
                <a:gd name="T86" fmla="*/ 193 w 571"/>
                <a:gd name="T87" fmla="*/ 178 h 3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1" h="355">
                  <a:moveTo>
                    <a:pt x="289" y="355"/>
                  </a:moveTo>
                  <a:lnTo>
                    <a:pt x="218" y="344"/>
                  </a:lnTo>
                  <a:lnTo>
                    <a:pt x="185" y="327"/>
                  </a:lnTo>
                  <a:lnTo>
                    <a:pt x="165" y="313"/>
                  </a:lnTo>
                  <a:lnTo>
                    <a:pt x="147" y="287"/>
                  </a:lnTo>
                  <a:lnTo>
                    <a:pt x="123" y="236"/>
                  </a:lnTo>
                  <a:lnTo>
                    <a:pt x="89" y="200"/>
                  </a:lnTo>
                  <a:lnTo>
                    <a:pt x="56" y="174"/>
                  </a:lnTo>
                  <a:lnTo>
                    <a:pt x="43" y="174"/>
                  </a:lnTo>
                  <a:lnTo>
                    <a:pt x="43" y="180"/>
                  </a:lnTo>
                  <a:lnTo>
                    <a:pt x="56" y="193"/>
                  </a:lnTo>
                  <a:lnTo>
                    <a:pt x="47" y="216"/>
                  </a:lnTo>
                  <a:lnTo>
                    <a:pt x="41" y="302"/>
                  </a:lnTo>
                  <a:lnTo>
                    <a:pt x="34" y="307"/>
                  </a:lnTo>
                  <a:lnTo>
                    <a:pt x="0" y="307"/>
                  </a:lnTo>
                  <a:lnTo>
                    <a:pt x="0" y="275"/>
                  </a:lnTo>
                  <a:lnTo>
                    <a:pt x="3" y="245"/>
                  </a:lnTo>
                  <a:lnTo>
                    <a:pt x="7" y="214"/>
                  </a:lnTo>
                  <a:lnTo>
                    <a:pt x="12" y="185"/>
                  </a:lnTo>
                  <a:lnTo>
                    <a:pt x="16" y="154"/>
                  </a:lnTo>
                  <a:lnTo>
                    <a:pt x="18" y="125"/>
                  </a:lnTo>
                  <a:lnTo>
                    <a:pt x="18" y="96"/>
                  </a:lnTo>
                  <a:lnTo>
                    <a:pt x="14" y="67"/>
                  </a:lnTo>
                  <a:lnTo>
                    <a:pt x="9" y="49"/>
                  </a:lnTo>
                  <a:lnTo>
                    <a:pt x="23" y="0"/>
                  </a:lnTo>
                  <a:lnTo>
                    <a:pt x="32" y="38"/>
                  </a:lnTo>
                  <a:lnTo>
                    <a:pt x="47" y="71"/>
                  </a:lnTo>
                  <a:lnTo>
                    <a:pt x="71" y="96"/>
                  </a:lnTo>
                  <a:lnTo>
                    <a:pt x="85" y="109"/>
                  </a:lnTo>
                  <a:lnTo>
                    <a:pt x="101" y="120"/>
                  </a:lnTo>
                  <a:lnTo>
                    <a:pt x="120" y="129"/>
                  </a:lnTo>
                  <a:lnTo>
                    <a:pt x="138" y="138"/>
                  </a:lnTo>
                  <a:lnTo>
                    <a:pt x="162" y="153"/>
                  </a:lnTo>
                  <a:lnTo>
                    <a:pt x="180" y="160"/>
                  </a:lnTo>
                  <a:lnTo>
                    <a:pt x="202" y="167"/>
                  </a:lnTo>
                  <a:lnTo>
                    <a:pt x="220" y="173"/>
                  </a:lnTo>
                  <a:lnTo>
                    <a:pt x="242" y="180"/>
                  </a:lnTo>
                  <a:lnTo>
                    <a:pt x="260" y="185"/>
                  </a:lnTo>
                  <a:lnTo>
                    <a:pt x="282" y="191"/>
                  </a:lnTo>
                  <a:lnTo>
                    <a:pt x="300" y="194"/>
                  </a:lnTo>
                  <a:lnTo>
                    <a:pt x="322" y="198"/>
                  </a:lnTo>
                  <a:lnTo>
                    <a:pt x="362" y="193"/>
                  </a:lnTo>
                  <a:lnTo>
                    <a:pt x="373" y="185"/>
                  </a:lnTo>
                  <a:lnTo>
                    <a:pt x="378" y="176"/>
                  </a:lnTo>
                  <a:lnTo>
                    <a:pt x="378" y="162"/>
                  </a:lnTo>
                  <a:lnTo>
                    <a:pt x="331" y="114"/>
                  </a:lnTo>
                  <a:lnTo>
                    <a:pt x="269" y="67"/>
                  </a:lnTo>
                  <a:lnTo>
                    <a:pt x="249" y="40"/>
                  </a:lnTo>
                  <a:lnTo>
                    <a:pt x="236" y="23"/>
                  </a:lnTo>
                  <a:lnTo>
                    <a:pt x="260" y="31"/>
                  </a:lnTo>
                  <a:lnTo>
                    <a:pt x="285" y="43"/>
                  </a:lnTo>
                  <a:lnTo>
                    <a:pt x="307" y="58"/>
                  </a:lnTo>
                  <a:lnTo>
                    <a:pt x="331" y="80"/>
                  </a:lnTo>
                  <a:lnTo>
                    <a:pt x="351" y="100"/>
                  </a:lnTo>
                  <a:lnTo>
                    <a:pt x="373" y="123"/>
                  </a:lnTo>
                  <a:lnTo>
                    <a:pt x="393" y="147"/>
                  </a:lnTo>
                  <a:lnTo>
                    <a:pt x="415" y="171"/>
                  </a:lnTo>
                  <a:lnTo>
                    <a:pt x="453" y="218"/>
                  </a:lnTo>
                  <a:lnTo>
                    <a:pt x="435" y="218"/>
                  </a:lnTo>
                  <a:lnTo>
                    <a:pt x="387" y="224"/>
                  </a:lnTo>
                  <a:lnTo>
                    <a:pt x="345" y="240"/>
                  </a:lnTo>
                  <a:lnTo>
                    <a:pt x="340" y="242"/>
                  </a:lnTo>
                  <a:lnTo>
                    <a:pt x="335" y="247"/>
                  </a:lnTo>
                  <a:lnTo>
                    <a:pt x="344" y="264"/>
                  </a:lnTo>
                  <a:lnTo>
                    <a:pt x="373" y="251"/>
                  </a:lnTo>
                  <a:lnTo>
                    <a:pt x="387" y="247"/>
                  </a:lnTo>
                  <a:lnTo>
                    <a:pt x="404" y="245"/>
                  </a:lnTo>
                  <a:lnTo>
                    <a:pt x="420" y="242"/>
                  </a:lnTo>
                  <a:lnTo>
                    <a:pt x="436" y="240"/>
                  </a:lnTo>
                  <a:lnTo>
                    <a:pt x="453" y="238"/>
                  </a:lnTo>
                  <a:lnTo>
                    <a:pt x="469" y="238"/>
                  </a:lnTo>
                  <a:lnTo>
                    <a:pt x="486" y="240"/>
                  </a:lnTo>
                  <a:lnTo>
                    <a:pt x="504" y="245"/>
                  </a:lnTo>
                  <a:lnTo>
                    <a:pt x="566" y="275"/>
                  </a:lnTo>
                  <a:lnTo>
                    <a:pt x="571" y="289"/>
                  </a:lnTo>
                  <a:lnTo>
                    <a:pt x="571" y="298"/>
                  </a:lnTo>
                  <a:lnTo>
                    <a:pt x="551" y="322"/>
                  </a:lnTo>
                  <a:lnTo>
                    <a:pt x="529" y="331"/>
                  </a:lnTo>
                  <a:lnTo>
                    <a:pt x="518" y="335"/>
                  </a:lnTo>
                  <a:lnTo>
                    <a:pt x="502" y="338"/>
                  </a:lnTo>
                  <a:lnTo>
                    <a:pt x="489" y="342"/>
                  </a:lnTo>
                  <a:lnTo>
                    <a:pt x="475" y="346"/>
                  </a:lnTo>
                  <a:lnTo>
                    <a:pt x="462" y="349"/>
                  </a:lnTo>
                  <a:lnTo>
                    <a:pt x="446" y="351"/>
                  </a:lnTo>
                  <a:lnTo>
                    <a:pt x="433" y="353"/>
                  </a:lnTo>
                  <a:lnTo>
                    <a:pt x="418" y="353"/>
                  </a:lnTo>
                  <a:lnTo>
                    <a:pt x="406" y="355"/>
                  </a:lnTo>
                  <a:lnTo>
                    <a:pt x="386" y="355"/>
                  </a:lnTo>
                  <a:lnTo>
                    <a:pt x="289" y="355"/>
                  </a:lnTo>
                  <a:close/>
                </a:path>
              </a:pathLst>
            </a:custGeom>
            <a:solidFill>
              <a:srgbClr val="808080"/>
            </a:solidFill>
            <a:ln w="9525">
              <a:solidFill>
                <a:schemeClr val="tx1"/>
              </a:solidFill>
              <a:round/>
              <a:headEnd/>
              <a:tailEnd/>
            </a:ln>
          </p:spPr>
          <p:txBody>
            <a:bodyPr/>
            <a:lstStyle/>
            <a:p>
              <a:endParaRPr lang="en-US"/>
            </a:p>
          </p:txBody>
        </p:sp>
        <p:sp>
          <p:nvSpPr>
            <p:cNvPr id="58376" name="Freeform 7">
              <a:extLst>
                <a:ext uri="{FF2B5EF4-FFF2-40B4-BE49-F238E27FC236}">
                  <a16:creationId xmlns:a16="http://schemas.microsoft.com/office/drawing/2014/main" id="{89B5DF29-71DB-4762-841A-7CF555AEFE24}"/>
                </a:ext>
              </a:extLst>
            </p:cNvPr>
            <p:cNvSpPr>
              <a:spLocks/>
            </p:cNvSpPr>
            <p:nvPr/>
          </p:nvSpPr>
          <p:spPr bwMode="auto">
            <a:xfrm>
              <a:off x="1774" y="3593"/>
              <a:ext cx="313" cy="181"/>
            </a:xfrm>
            <a:custGeom>
              <a:avLst/>
              <a:gdLst>
                <a:gd name="T0" fmla="*/ 84 w 627"/>
                <a:gd name="T1" fmla="*/ 178 h 363"/>
                <a:gd name="T2" fmla="*/ 12 w 627"/>
                <a:gd name="T3" fmla="*/ 172 h 363"/>
                <a:gd name="T4" fmla="*/ 0 w 627"/>
                <a:gd name="T5" fmla="*/ 157 h 363"/>
                <a:gd name="T6" fmla="*/ 14 w 627"/>
                <a:gd name="T7" fmla="*/ 143 h 363"/>
                <a:gd name="T8" fmla="*/ 31 w 627"/>
                <a:gd name="T9" fmla="*/ 139 h 363"/>
                <a:gd name="T10" fmla="*/ 46 w 627"/>
                <a:gd name="T11" fmla="*/ 139 h 363"/>
                <a:gd name="T12" fmla="*/ 63 w 627"/>
                <a:gd name="T13" fmla="*/ 141 h 363"/>
                <a:gd name="T14" fmla="*/ 83 w 627"/>
                <a:gd name="T15" fmla="*/ 141 h 363"/>
                <a:gd name="T16" fmla="*/ 54 w 627"/>
                <a:gd name="T17" fmla="*/ 131 h 363"/>
                <a:gd name="T18" fmla="*/ 75 w 627"/>
                <a:gd name="T19" fmla="*/ 102 h 363"/>
                <a:gd name="T20" fmla="*/ 100 w 627"/>
                <a:gd name="T21" fmla="*/ 74 h 363"/>
                <a:gd name="T22" fmla="*/ 125 w 627"/>
                <a:gd name="T23" fmla="*/ 46 h 363"/>
                <a:gd name="T24" fmla="*/ 156 w 627"/>
                <a:gd name="T25" fmla="*/ 25 h 363"/>
                <a:gd name="T26" fmla="*/ 106 w 627"/>
                <a:gd name="T27" fmla="*/ 87 h 363"/>
                <a:gd name="T28" fmla="*/ 98 w 627"/>
                <a:gd name="T29" fmla="*/ 107 h 363"/>
                <a:gd name="T30" fmla="*/ 111 w 627"/>
                <a:gd name="T31" fmla="*/ 125 h 363"/>
                <a:gd name="T32" fmla="*/ 170 w 627"/>
                <a:gd name="T33" fmla="*/ 107 h 363"/>
                <a:gd name="T34" fmla="*/ 178 w 627"/>
                <a:gd name="T35" fmla="*/ 103 h 363"/>
                <a:gd name="T36" fmla="*/ 191 w 627"/>
                <a:gd name="T37" fmla="*/ 94 h 363"/>
                <a:gd name="T38" fmla="*/ 213 w 627"/>
                <a:gd name="T39" fmla="*/ 76 h 363"/>
                <a:gd name="T40" fmla="*/ 235 w 627"/>
                <a:gd name="T41" fmla="*/ 60 h 363"/>
                <a:gd name="T42" fmla="*/ 255 w 627"/>
                <a:gd name="T43" fmla="*/ 40 h 363"/>
                <a:gd name="T44" fmla="*/ 270 w 627"/>
                <a:gd name="T45" fmla="*/ 19 h 363"/>
                <a:gd name="T46" fmla="*/ 277 w 627"/>
                <a:gd name="T47" fmla="*/ 0 h 363"/>
                <a:gd name="T48" fmla="*/ 299 w 627"/>
                <a:gd name="T49" fmla="*/ 14 h 363"/>
                <a:gd name="T50" fmla="*/ 308 w 627"/>
                <a:gd name="T51" fmla="*/ 28 h 363"/>
                <a:gd name="T52" fmla="*/ 313 w 627"/>
                <a:gd name="T53" fmla="*/ 60 h 363"/>
                <a:gd name="T54" fmla="*/ 310 w 627"/>
                <a:gd name="T55" fmla="*/ 92 h 363"/>
                <a:gd name="T56" fmla="*/ 306 w 627"/>
                <a:gd name="T57" fmla="*/ 123 h 363"/>
                <a:gd name="T58" fmla="*/ 304 w 627"/>
                <a:gd name="T59" fmla="*/ 156 h 363"/>
                <a:gd name="T60" fmla="*/ 283 w 627"/>
                <a:gd name="T61" fmla="*/ 132 h 363"/>
                <a:gd name="T62" fmla="*/ 283 w 627"/>
                <a:gd name="T63" fmla="*/ 108 h 363"/>
                <a:gd name="T64" fmla="*/ 297 w 627"/>
                <a:gd name="T65" fmla="*/ 75 h 363"/>
                <a:gd name="T66" fmla="*/ 283 w 627"/>
                <a:gd name="T67" fmla="*/ 80 h 363"/>
                <a:gd name="T68" fmla="*/ 268 w 627"/>
                <a:gd name="T69" fmla="*/ 96 h 363"/>
                <a:gd name="T70" fmla="*/ 261 w 627"/>
                <a:gd name="T71" fmla="*/ 114 h 363"/>
                <a:gd name="T72" fmla="*/ 253 w 627"/>
                <a:gd name="T73" fmla="*/ 132 h 363"/>
                <a:gd name="T74" fmla="*/ 240 w 627"/>
                <a:gd name="T75" fmla="*/ 150 h 363"/>
                <a:gd name="T76" fmla="*/ 206 w 627"/>
                <a:gd name="T77" fmla="*/ 169 h 363"/>
                <a:gd name="T78" fmla="*/ 127 w 627"/>
                <a:gd name="T79" fmla="*/ 179 h 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27" h="363">
                  <a:moveTo>
                    <a:pt x="237" y="359"/>
                  </a:moveTo>
                  <a:lnTo>
                    <a:pt x="169" y="357"/>
                  </a:lnTo>
                  <a:lnTo>
                    <a:pt x="151" y="357"/>
                  </a:lnTo>
                  <a:lnTo>
                    <a:pt x="24" y="344"/>
                  </a:lnTo>
                  <a:lnTo>
                    <a:pt x="0" y="328"/>
                  </a:lnTo>
                  <a:lnTo>
                    <a:pt x="0" y="315"/>
                  </a:lnTo>
                  <a:lnTo>
                    <a:pt x="15" y="295"/>
                  </a:lnTo>
                  <a:lnTo>
                    <a:pt x="29" y="286"/>
                  </a:lnTo>
                  <a:lnTo>
                    <a:pt x="46" y="281"/>
                  </a:lnTo>
                  <a:lnTo>
                    <a:pt x="62" y="279"/>
                  </a:lnTo>
                  <a:lnTo>
                    <a:pt x="78" y="279"/>
                  </a:lnTo>
                  <a:lnTo>
                    <a:pt x="93" y="279"/>
                  </a:lnTo>
                  <a:lnTo>
                    <a:pt x="109" y="281"/>
                  </a:lnTo>
                  <a:lnTo>
                    <a:pt x="126" y="283"/>
                  </a:lnTo>
                  <a:lnTo>
                    <a:pt x="142" y="286"/>
                  </a:lnTo>
                  <a:lnTo>
                    <a:pt x="166" y="283"/>
                  </a:lnTo>
                  <a:lnTo>
                    <a:pt x="166" y="273"/>
                  </a:lnTo>
                  <a:lnTo>
                    <a:pt x="108" y="263"/>
                  </a:lnTo>
                  <a:lnTo>
                    <a:pt x="129" y="232"/>
                  </a:lnTo>
                  <a:lnTo>
                    <a:pt x="151" y="204"/>
                  </a:lnTo>
                  <a:lnTo>
                    <a:pt x="173" y="175"/>
                  </a:lnTo>
                  <a:lnTo>
                    <a:pt x="200" y="148"/>
                  </a:lnTo>
                  <a:lnTo>
                    <a:pt x="224" y="119"/>
                  </a:lnTo>
                  <a:lnTo>
                    <a:pt x="251" y="93"/>
                  </a:lnTo>
                  <a:lnTo>
                    <a:pt x="279" y="71"/>
                  </a:lnTo>
                  <a:lnTo>
                    <a:pt x="312" y="51"/>
                  </a:lnTo>
                  <a:lnTo>
                    <a:pt x="273" y="121"/>
                  </a:lnTo>
                  <a:lnTo>
                    <a:pt x="213" y="175"/>
                  </a:lnTo>
                  <a:lnTo>
                    <a:pt x="199" y="197"/>
                  </a:lnTo>
                  <a:lnTo>
                    <a:pt x="197" y="215"/>
                  </a:lnTo>
                  <a:lnTo>
                    <a:pt x="202" y="232"/>
                  </a:lnTo>
                  <a:lnTo>
                    <a:pt x="222" y="250"/>
                  </a:lnTo>
                  <a:lnTo>
                    <a:pt x="244" y="255"/>
                  </a:lnTo>
                  <a:lnTo>
                    <a:pt x="341" y="215"/>
                  </a:lnTo>
                  <a:lnTo>
                    <a:pt x="353" y="206"/>
                  </a:lnTo>
                  <a:lnTo>
                    <a:pt x="357" y="206"/>
                  </a:lnTo>
                  <a:lnTo>
                    <a:pt x="368" y="193"/>
                  </a:lnTo>
                  <a:lnTo>
                    <a:pt x="383" y="188"/>
                  </a:lnTo>
                  <a:lnTo>
                    <a:pt x="406" y="170"/>
                  </a:lnTo>
                  <a:lnTo>
                    <a:pt x="426" y="153"/>
                  </a:lnTo>
                  <a:lnTo>
                    <a:pt x="448" y="139"/>
                  </a:lnTo>
                  <a:lnTo>
                    <a:pt x="470" y="121"/>
                  </a:lnTo>
                  <a:lnTo>
                    <a:pt x="492" y="102"/>
                  </a:lnTo>
                  <a:lnTo>
                    <a:pt x="510" y="81"/>
                  </a:lnTo>
                  <a:lnTo>
                    <a:pt x="526" y="60"/>
                  </a:lnTo>
                  <a:lnTo>
                    <a:pt x="541" y="39"/>
                  </a:lnTo>
                  <a:lnTo>
                    <a:pt x="552" y="19"/>
                  </a:lnTo>
                  <a:lnTo>
                    <a:pt x="555" y="0"/>
                  </a:lnTo>
                  <a:lnTo>
                    <a:pt x="565" y="0"/>
                  </a:lnTo>
                  <a:lnTo>
                    <a:pt x="599" y="28"/>
                  </a:lnTo>
                  <a:lnTo>
                    <a:pt x="608" y="40"/>
                  </a:lnTo>
                  <a:lnTo>
                    <a:pt x="617" y="57"/>
                  </a:lnTo>
                  <a:lnTo>
                    <a:pt x="625" y="88"/>
                  </a:lnTo>
                  <a:lnTo>
                    <a:pt x="627" y="121"/>
                  </a:lnTo>
                  <a:lnTo>
                    <a:pt x="625" y="151"/>
                  </a:lnTo>
                  <a:lnTo>
                    <a:pt x="621" y="184"/>
                  </a:lnTo>
                  <a:lnTo>
                    <a:pt x="616" y="215"/>
                  </a:lnTo>
                  <a:lnTo>
                    <a:pt x="612" y="246"/>
                  </a:lnTo>
                  <a:lnTo>
                    <a:pt x="606" y="279"/>
                  </a:lnTo>
                  <a:lnTo>
                    <a:pt x="608" y="312"/>
                  </a:lnTo>
                  <a:lnTo>
                    <a:pt x="566" y="319"/>
                  </a:lnTo>
                  <a:lnTo>
                    <a:pt x="566" y="264"/>
                  </a:lnTo>
                  <a:lnTo>
                    <a:pt x="566" y="239"/>
                  </a:lnTo>
                  <a:lnTo>
                    <a:pt x="566" y="217"/>
                  </a:lnTo>
                  <a:lnTo>
                    <a:pt x="566" y="188"/>
                  </a:lnTo>
                  <a:lnTo>
                    <a:pt x="594" y="150"/>
                  </a:lnTo>
                  <a:lnTo>
                    <a:pt x="579" y="155"/>
                  </a:lnTo>
                  <a:lnTo>
                    <a:pt x="566" y="161"/>
                  </a:lnTo>
                  <a:lnTo>
                    <a:pt x="548" y="175"/>
                  </a:lnTo>
                  <a:lnTo>
                    <a:pt x="537" y="192"/>
                  </a:lnTo>
                  <a:lnTo>
                    <a:pt x="528" y="210"/>
                  </a:lnTo>
                  <a:lnTo>
                    <a:pt x="523" y="228"/>
                  </a:lnTo>
                  <a:lnTo>
                    <a:pt x="514" y="246"/>
                  </a:lnTo>
                  <a:lnTo>
                    <a:pt x="506" y="264"/>
                  </a:lnTo>
                  <a:lnTo>
                    <a:pt x="495" y="283"/>
                  </a:lnTo>
                  <a:lnTo>
                    <a:pt x="481" y="301"/>
                  </a:lnTo>
                  <a:lnTo>
                    <a:pt x="466" y="312"/>
                  </a:lnTo>
                  <a:lnTo>
                    <a:pt x="413" y="339"/>
                  </a:lnTo>
                  <a:lnTo>
                    <a:pt x="315" y="363"/>
                  </a:lnTo>
                  <a:lnTo>
                    <a:pt x="255" y="359"/>
                  </a:lnTo>
                  <a:lnTo>
                    <a:pt x="237" y="359"/>
                  </a:lnTo>
                  <a:close/>
                </a:path>
              </a:pathLst>
            </a:custGeom>
            <a:solidFill>
              <a:srgbClr val="808080"/>
            </a:solidFill>
            <a:ln w="9525">
              <a:solidFill>
                <a:schemeClr val="tx1"/>
              </a:solidFill>
              <a:round/>
              <a:headEnd/>
              <a:tailEnd/>
            </a:ln>
          </p:spPr>
          <p:txBody>
            <a:bodyPr/>
            <a:lstStyle/>
            <a:p>
              <a:endParaRPr lang="en-US"/>
            </a:p>
          </p:txBody>
        </p:sp>
        <p:sp>
          <p:nvSpPr>
            <p:cNvPr id="58377" name="Freeform 8">
              <a:extLst>
                <a:ext uri="{FF2B5EF4-FFF2-40B4-BE49-F238E27FC236}">
                  <a16:creationId xmlns:a16="http://schemas.microsoft.com/office/drawing/2014/main" id="{69A4771D-4A6F-43CC-9BE9-BB595BA6098D}"/>
                </a:ext>
              </a:extLst>
            </p:cNvPr>
            <p:cNvSpPr>
              <a:spLocks/>
            </p:cNvSpPr>
            <p:nvPr/>
          </p:nvSpPr>
          <p:spPr bwMode="auto">
            <a:xfrm>
              <a:off x="2038" y="3706"/>
              <a:ext cx="9" cy="42"/>
            </a:xfrm>
            <a:custGeom>
              <a:avLst/>
              <a:gdLst>
                <a:gd name="T0" fmla="*/ 7 w 18"/>
                <a:gd name="T1" fmla="*/ 42 h 86"/>
                <a:gd name="T2" fmla="*/ 0 w 18"/>
                <a:gd name="T3" fmla="*/ 18 h 86"/>
                <a:gd name="T4" fmla="*/ 8 w 18"/>
                <a:gd name="T5" fmla="*/ 0 h 86"/>
                <a:gd name="T6" fmla="*/ 9 w 18"/>
                <a:gd name="T7" fmla="*/ 42 h 86"/>
                <a:gd name="T8" fmla="*/ 7 w 18"/>
                <a:gd name="T9" fmla="*/ 42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86">
                  <a:moveTo>
                    <a:pt x="13" y="86"/>
                  </a:moveTo>
                  <a:lnTo>
                    <a:pt x="0" y="37"/>
                  </a:lnTo>
                  <a:lnTo>
                    <a:pt x="15" y="0"/>
                  </a:lnTo>
                  <a:lnTo>
                    <a:pt x="18" y="86"/>
                  </a:lnTo>
                  <a:lnTo>
                    <a:pt x="13" y="8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8" name="Freeform 9">
              <a:extLst>
                <a:ext uri="{FF2B5EF4-FFF2-40B4-BE49-F238E27FC236}">
                  <a16:creationId xmlns:a16="http://schemas.microsoft.com/office/drawing/2014/main" id="{7BCA5938-B93E-4C99-A914-AEE47BE95EAA}"/>
                </a:ext>
              </a:extLst>
            </p:cNvPr>
            <p:cNvSpPr>
              <a:spLocks/>
            </p:cNvSpPr>
            <p:nvPr/>
          </p:nvSpPr>
          <p:spPr bwMode="auto">
            <a:xfrm>
              <a:off x="2115" y="3700"/>
              <a:ext cx="18" cy="46"/>
            </a:xfrm>
            <a:custGeom>
              <a:avLst/>
              <a:gdLst>
                <a:gd name="T0" fmla="*/ 0 w 35"/>
                <a:gd name="T1" fmla="*/ 45 h 91"/>
                <a:gd name="T2" fmla="*/ 0 w 35"/>
                <a:gd name="T3" fmla="*/ 39 h 91"/>
                <a:gd name="T4" fmla="*/ 5 w 35"/>
                <a:gd name="T5" fmla="*/ 6 h 91"/>
                <a:gd name="T6" fmla="*/ 8 w 35"/>
                <a:gd name="T7" fmla="*/ 0 h 91"/>
                <a:gd name="T8" fmla="*/ 15 w 35"/>
                <a:gd name="T9" fmla="*/ 3 h 91"/>
                <a:gd name="T10" fmla="*/ 18 w 35"/>
                <a:gd name="T11" fmla="*/ 8 h 91"/>
                <a:gd name="T12" fmla="*/ 12 w 35"/>
                <a:gd name="T13" fmla="*/ 22 h 91"/>
                <a:gd name="T14" fmla="*/ 12 w 35"/>
                <a:gd name="T15" fmla="*/ 40 h 91"/>
                <a:gd name="T16" fmla="*/ 10 w 35"/>
                <a:gd name="T17" fmla="*/ 46 h 91"/>
                <a:gd name="T18" fmla="*/ 0 w 35"/>
                <a:gd name="T19" fmla="*/ 45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91">
                  <a:moveTo>
                    <a:pt x="0" y="89"/>
                  </a:moveTo>
                  <a:lnTo>
                    <a:pt x="0" y="77"/>
                  </a:lnTo>
                  <a:lnTo>
                    <a:pt x="9" y="11"/>
                  </a:lnTo>
                  <a:lnTo>
                    <a:pt x="15" y="0"/>
                  </a:lnTo>
                  <a:lnTo>
                    <a:pt x="29" y="6"/>
                  </a:lnTo>
                  <a:lnTo>
                    <a:pt x="35" y="15"/>
                  </a:lnTo>
                  <a:lnTo>
                    <a:pt x="24" y="44"/>
                  </a:lnTo>
                  <a:lnTo>
                    <a:pt x="24" y="80"/>
                  </a:lnTo>
                  <a:lnTo>
                    <a:pt x="20" y="91"/>
                  </a:lnTo>
                  <a:lnTo>
                    <a:pt x="0" y="89"/>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79" name="Freeform 10">
              <a:extLst>
                <a:ext uri="{FF2B5EF4-FFF2-40B4-BE49-F238E27FC236}">
                  <a16:creationId xmlns:a16="http://schemas.microsoft.com/office/drawing/2014/main" id="{BB65BBCE-13EF-482A-99B8-53A4628B8D5D}"/>
                </a:ext>
              </a:extLst>
            </p:cNvPr>
            <p:cNvSpPr>
              <a:spLocks/>
            </p:cNvSpPr>
            <p:nvPr/>
          </p:nvSpPr>
          <p:spPr bwMode="auto">
            <a:xfrm>
              <a:off x="1880" y="3130"/>
              <a:ext cx="213" cy="580"/>
            </a:xfrm>
            <a:custGeom>
              <a:avLst/>
              <a:gdLst>
                <a:gd name="T0" fmla="*/ 1 w 426"/>
                <a:gd name="T1" fmla="*/ 573 h 1159"/>
                <a:gd name="T2" fmla="*/ 2 w 426"/>
                <a:gd name="T3" fmla="*/ 560 h 1159"/>
                <a:gd name="T4" fmla="*/ 10 w 426"/>
                <a:gd name="T5" fmla="*/ 549 h 1159"/>
                <a:gd name="T6" fmla="*/ 20 w 426"/>
                <a:gd name="T7" fmla="*/ 539 h 1159"/>
                <a:gd name="T8" fmla="*/ 31 w 426"/>
                <a:gd name="T9" fmla="*/ 530 h 1159"/>
                <a:gd name="T10" fmla="*/ 48 w 426"/>
                <a:gd name="T11" fmla="*/ 512 h 1159"/>
                <a:gd name="T12" fmla="*/ 63 w 426"/>
                <a:gd name="T13" fmla="*/ 486 h 1159"/>
                <a:gd name="T14" fmla="*/ 71 w 426"/>
                <a:gd name="T15" fmla="*/ 460 h 1159"/>
                <a:gd name="T16" fmla="*/ 73 w 426"/>
                <a:gd name="T17" fmla="*/ 434 h 1159"/>
                <a:gd name="T18" fmla="*/ 74 w 426"/>
                <a:gd name="T19" fmla="*/ 414 h 1159"/>
                <a:gd name="T20" fmla="*/ 73 w 426"/>
                <a:gd name="T21" fmla="*/ 363 h 1159"/>
                <a:gd name="T22" fmla="*/ 73 w 426"/>
                <a:gd name="T23" fmla="*/ 341 h 1159"/>
                <a:gd name="T24" fmla="*/ 55 w 426"/>
                <a:gd name="T25" fmla="*/ 186 h 1159"/>
                <a:gd name="T26" fmla="*/ 72 w 426"/>
                <a:gd name="T27" fmla="*/ 189 h 1159"/>
                <a:gd name="T28" fmla="*/ 88 w 426"/>
                <a:gd name="T29" fmla="*/ 190 h 1159"/>
                <a:gd name="T30" fmla="*/ 101 w 426"/>
                <a:gd name="T31" fmla="*/ 186 h 1159"/>
                <a:gd name="T32" fmla="*/ 107 w 426"/>
                <a:gd name="T33" fmla="*/ 170 h 1159"/>
                <a:gd name="T34" fmla="*/ 67 w 426"/>
                <a:gd name="T35" fmla="*/ 179 h 1159"/>
                <a:gd name="T36" fmla="*/ 42 w 426"/>
                <a:gd name="T37" fmla="*/ 157 h 1159"/>
                <a:gd name="T38" fmla="*/ 37 w 426"/>
                <a:gd name="T39" fmla="*/ 146 h 1159"/>
                <a:gd name="T40" fmla="*/ 31 w 426"/>
                <a:gd name="T41" fmla="*/ 136 h 1159"/>
                <a:gd name="T42" fmla="*/ 27 w 426"/>
                <a:gd name="T43" fmla="*/ 125 h 1159"/>
                <a:gd name="T44" fmla="*/ 22 w 426"/>
                <a:gd name="T45" fmla="*/ 103 h 1159"/>
                <a:gd name="T46" fmla="*/ 44 w 426"/>
                <a:gd name="T47" fmla="*/ 101 h 1159"/>
                <a:gd name="T48" fmla="*/ 66 w 426"/>
                <a:gd name="T49" fmla="*/ 99 h 1159"/>
                <a:gd name="T50" fmla="*/ 87 w 426"/>
                <a:gd name="T51" fmla="*/ 94 h 1159"/>
                <a:gd name="T52" fmla="*/ 109 w 426"/>
                <a:gd name="T53" fmla="*/ 85 h 1159"/>
                <a:gd name="T54" fmla="*/ 126 w 426"/>
                <a:gd name="T55" fmla="*/ 65 h 1159"/>
                <a:gd name="T56" fmla="*/ 127 w 426"/>
                <a:gd name="T57" fmla="*/ 52 h 1159"/>
                <a:gd name="T58" fmla="*/ 126 w 426"/>
                <a:gd name="T59" fmla="*/ 39 h 1159"/>
                <a:gd name="T60" fmla="*/ 125 w 426"/>
                <a:gd name="T61" fmla="*/ 27 h 1159"/>
                <a:gd name="T62" fmla="*/ 145 w 426"/>
                <a:gd name="T63" fmla="*/ 7 h 1159"/>
                <a:gd name="T64" fmla="*/ 162 w 426"/>
                <a:gd name="T65" fmla="*/ 2 h 1159"/>
                <a:gd name="T66" fmla="*/ 181 w 426"/>
                <a:gd name="T67" fmla="*/ 2 h 1159"/>
                <a:gd name="T68" fmla="*/ 206 w 426"/>
                <a:gd name="T69" fmla="*/ 31 h 1159"/>
                <a:gd name="T70" fmla="*/ 206 w 426"/>
                <a:gd name="T71" fmla="*/ 51 h 1159"/>
                <a:gd name="T72" fmla="*/ 178 w 426"/>
                <a:gd name="T73" fmla="*/ 186 h 1159"/>
                <a:gd name="T74" fmla="*/ 185 w 426"/>
                <a:gd name="T75" fmla="*/ 172 h 1159"/>
                <a:gd name="T76" fmla="*/ 194 w 426"/>
                <a:gd name="T77" fmla="*/ 181 h 1159"/>
                <a:gd name="T78" fmla="*/ 196 w 426"/>
                <a:gd name="T79" fmla="*/ 220 h 1159"/>
                <a:gd name="T80" fmla="*/ 187 w 426"/>
                <a:gd name="T81" fmla="*/ 260 h 1159"/>
                <a:gd name="T82" fmla="*/ 175 w 426"/>
                <a:gd name="T83" fmla="*/ 300 h 1159"/>
                <a:gd name="T84" fmla="*/ 166 w 426"/>
                <a:gd name="T85" fmla="*/ 386 h 1159"/>
                <a:gd name="T86" fmla="*/ 165 w 426"/>
                <a:gd name="T87" fmla="*/ 427 h 1159"/>
                <a:gd name="T88" fmla="*/ 164 w 426"/>
                <a:gd name="T89" fmla="*/ 447 h 1159"/>
                <a:gd name="T90" fmla="*/ 161 w 426"/>
                <a:gd name="T91" fmla="*/ 466 h 1159"/>
                <a:gd name="T92" fmla="*/ 152 w 426"/>
                <a:gd name="T93" fmla="*/ 486 h 1159"/>
                <a:gd name="T94" fmla="*/ 101 w 426"/>
                <a:gd name="T95" fmla="*/ 534 h 1159"/>
                <a:gd name="T96" fmla="*/ 73 w 426"/>
                <a:gd name="T97" fmla="*/ 556 h 1159"/>
                <a:gd name="T98" fmla="*/ 13 w 426"/>
                <a:gd name="T99" fmla="*/ 580 h 1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6" h="1159">
                  <a:moveTo>
                    <a:pt x="24" y="1156"/>
                  </a:moveTo>
                  <a:lnTo>
                    <a:pt x="2" y="1145"/>
                  </a:lnTo>
                  <a:lnTo>
                    <a:pt x="0" y="1132"/>
                  </a:lnTo>
                  <a:lnTo>
                    <a:pt x="4" y="1119"/>
                  </a:lnTo>
                  <a:lnTo>
                    <a:pt x="11" y="1108"/>
                  </a:lnTo>
                  <a:lnTo>
                    <a:pt x="20" y="1097"/>
                  </a:lnTo>
                  <a:lnTo>
                    <a:pt x="31" y="1088"/>
                  </a:lnTo>
                  <a:lnTo>
                    <a:pt x="40" y="1077"/>
                  </a:lnTo>
                  <a:lnTo>
                    <a:pt x="51" y="1068"/>
                  </a:lnTo>
                  <a:lnTo>
                    <a:pt x="62" y="1059"/>
                  </a:lnTo>
                  <a:lnTo>
                    <a:pt x="73" y="1050"/>
                  </a:lnTo>
                  <a:lnTo>
                    <a:pt x="95" y="1023"/>
                  </a:lnTo>
                  <a:lnTo>
                    <a:pt x="113" y="997"/>
                  </a:lnTo>
                  <a:lnTo>
                    <a:pt x="126" y="972"/>
                  </a:lnTo>
                  <a:lnTo>
                    <a:pt x="137" y="946"/>
                  </a:lnTo>
                  <a:lnTo>
                    <a:pt x="142" y="919"/>
                  </a:lnTo>
                  <a:lnTo>
                    <a:pt x="146" y="895"/>
                  </a:lnTo>
                  <a:lnTo>
                    <a:pt x="146" y="868"/>
                  </a:lnTo>
                  <a:lnTo>
                    <a:pt x="148" y="844"/>
                  </a:lnTo>
                  <a:lnTo>
                    <a:pt x="148" y="828"/>
                  </a:lnTo>
                  <a:lnTo>
                    <a:pt x="148" y="815"/>
                  </a:lnTo>
                  <a:lnTo>
                    <a:pt x="146" y="726"/>
                  </a:lnTo>
                  <a:lnTo>
                    <a:pt x="146" y="701"/>
                  </a:lnTo>
                  <a:lnTo>
                    <a:pt x="146" y="682"/>
                  </a:lnTo>
                  <a:lnTo>
                    <a:pt x="128" y="533"/>
                  </a:lnTo>
                  <a:lnTo>
                    <a:pt x="110" y="371"/>
                  </a:lnTo>
                  <a:lnTo>
                    <a:pt x="126" y="375"/>
                  </a:lnTo>
                  <a:lnTo>
                    <a:pt x="144" y="378"/>
                  </a:lnTo>
                  <a:lnTo>
                    <a:pt x="159" y="378"/>
                  </a:lnTo>
                  <a:lnTo>
                    <a:pt x="175" y="380"/>
                  </a:lnTo>
                  <a:lnTo>
                    <a:pt x="195" y="373"/>
                  </a:lnTo>
                  <a:lnTo>
                    <a:pt x="202" y="371"/>
                  </a:lnTo>
                  <a:lnTo>
                    <a:pt x="213" y="348"/>
                  </a:lnTo>
                  <a:lnTo>
                    <a:pt x="213" y="340"/>
                  </a:lnTo>
                  <a:lnTo>
                    <a:pt x="199" y="358"/>
                  </a:lnTo>
                  <a:lnTo>
                    <a:pt x="133" y="357"/>
                  </a:lnTo>
                  <a:lnTo>
                    <a:pt x="91" y="324"/>
                  </a:lnTo>
                  <a:lnTo>
                    <a:pt x="84" y="313"/>
                  </a:lnTo>
                  <a:lnTo>
                    <a:pt x="79" y="302"/>
                  </a:lnTo>
                  <a:lnTo>
                    <a:pt x="73" y="291"/>
                  </a:lnTo>
                  <a:lnTo>
                    <a:pt x="68" y="282"/>
                  </a:lnTo>
                  <a:lnTo>
                    <a:pt x="62" y="271"/>
                  </a:lnTo>
                  <a:lnTo>
                    <a:pt x="57" y="260"/>
                  </a:lnTo>
                  <a:lnTo>
                    <a:pt x="53" y="249"/>
                  </a:lnTo>
                  <a:lnTo>
                    <a:pt x="50" y="240"/>
                  </a:lnTo>
                  <a:lnTo>
                    <a:pt x="44" y="206"/>
                  </a:lnTo>
                  <a:lnTo>
                    <a:pt x="66" y="204"/>
                  </a:lnTo>
                  <a:lnTo>
                    <a:pt x="88" y="202"/>
                  </a:lnTo>
                  <a:lnTo>
                    <a:pt x="110" y="200"/>
                  </a:lnTo>
                  <a:lnTo>
                    <a:pt x="131" y="198"/>
                  </a:lnTo>
                  <a:lnTo>
                    <a:pt x="151" y="193"/>
                  </a:lnTo>
                  <a:lnTo>
                    <a:pt x="173" y="187"/>
                  </a:lnTo>
                  <a:lnTo>
                    <a:pt x="195" y="178"/>
                  </a:lnTo>
                  <a:lnTo>
                    <a:pt x="217" y="169"/>
                  </a:lnTo>
                  <a:lnTo>
                    <a:pt x="250" y="142"/>
                  </a:lnTo>
                  <a:lnTo>
                    <a:pt x="252" y="129"/>
                  </a:lnTo>
                  <a:lnTo>
                    <a:pt x="253" y="116"/>
                  </a:lnTo>
                  <a:lnTo>
                    <a:pt x="253" y="104"/>
                  </a:lnTo>
                  <a:lnTo>
                    <a:pt x="253" y="91"/>
                  </a:lnTo>
                  <a:lnTo>
                    <a:pt x="252" y="78"/>
                  </a:lnTo>
                  <a:lnTo>
                    <a:pt x="252" y="65"/>
                  </a:lnTo>
                  <a:lnTo>
                    <a:pt x="250" y="53"/>
                  </a:lnTo>
                  <a:lnTo>
                    <a:pt x="250" y="42"/>
                  </a:lnTo>
                  <a:lnTo>
                    <a:pt x="290" y="14"/>
                  </a:lnTo>
                  <a:lnTo>
                    <a:pt x="306" y="7"/>
                  </a:lnTo>
                  <a:lnTo>
                    <a:pt x="324" y="4"/>
                  </a:lnTo>
                  <a:lnTo>
                    <a:pt x="343" y="0"/>
                  </a:lnTo>
                  <a:lnTo>
                    <a:pt x="361" y="4"/>
                  </a:lnTo>
                  <a:lnTo>
                    <a:pt x="426" y="24"/>
                  </a:lnTo>
                  <a:lnTo>
                    <a:pt x="412" y="62"/>
                  </a:lnTo>
                  <a:lnTo>
                    <a:pt x="416" y="84"/>
                  </a:lnTo>
                  <a:lnTo>
                    <a:pt x="412" y="102"/>
                  </a:lnTo>
                  <a:lnTo>
                    <a:pt x="355" y="349"/>
                  </a:lnTo>
                  <a:lnTo>
                    <a:pt x="355" y="371"/>
                  </a:lnTo>
                  <a:lnTo>
                    <a:pt x="365" y="371"/>
                  </a:lnTo>
                  <a:lnTo>
                    <a:pt x="370" y="344"/>
                  </a:lnTo>
                  <a:lnTo>
                    <a:pt x="377" y="324"/>
                  </a:lnTo>
                  <a:lnTo>
                    <a:pt x="388" y="362"/>
                  </a:lnTo>
                  <a:lnTo>
                    <a:pt x="394" y="400"/>
                  </a:lnTo>
                  <a:lnTo>
                    <a:pt x="392" y="440"/>
                  </a:lnTo>
                  <a:lnTo>
                    <a:pt x="386" y="480"/>
                  </a:lnTo>
                  <a:lnTo>
                    <a:pt x="374" y="519"/>
                  </a:lnTo>
                  <a:lnTo>
                    <a:pt x="363" y="559"/>
                  </a:lnTo>
                  <a:lnTo>
                    <a:pt x="350" y="599"/>
                  </a:lnTo>
                  <a:lnTo>
                    <a:pt x="341" y="641"/>
                  </a:lnTo>
                  <a:lnTo>
                    <a:pt x="332" y="772"/>
                  </a:lnTo>
                  <a:lnTo>
                    <a:pt x="332" y="835"/>
                  </a:lnTo>
                  <a:lnTo>
                    <a:pt x="330" y="853"/>
                  </a:lnTo>
                  <a:lnTo>
                    <a:pt x="330" y="873"/>
                  </a:lnTo>
                  <a:lnTo>
                    <a:pt x="328" y="894"/>
                  </a:lnTo>
                  <a:lnTo>
                    <a:pt x="326" y="914"/>
                  </a:lnTo>
                  <a:lnTo>
                    <a:pt x="321" y="932"/>
                  </a:lnTo>
                  <a:lnTo>
                    <a:pt x="314" y="954"/>
                  </a:lnTo>
                  <a:lnTo>
                    <a:pt x="303" y="972"/>
                  </a:lnTo>
                  <a:lnTo>
                    <a:pt x="288" y="994"/>
                  </a:lnTo>
                  <a:lnTo>
                    <a:pt x="202" y="1068"/>
                  </a:lnTo>
                  <a:lnTo>
                    <a:pt x="172" y="1092"/>
                  </a:lnTo>
                  <a:lnTo>
                    <a:pt x="146" y="1112"/>
                  </a:lnTo>
                  <a:lnTo>
                    <a:pt x="59" y="1154"/>
                  </a:lnTo>
                  <a:lnTo>
                    <a:pt x="26" y="1159"/>
                  </a:lnTo>
                  <a:lnTo>
                    <a:pt x="24" y="1156"/>
                  </a:lnTo>
                  <a:close/>
                </a:path>
              </a:pathLst>
            </a:custGeom>
            <a:solidFill>
              <a:srgbClr val="FFCC99"/>
            </a:solidFill>
            <a:ln w="9525">
              <a:solidFill>
                <a:schemeClr val="tx1"/>
              </a:solidFill>
              <a:round/>
              <a:headEnd/>
              <a:tailEnd/>
            </a:ln>
          </p:spPr>
          <p:txBody>
            <a:bodyPr/>
            <a:lstStyle/>
            <a:p>
              <a:endParaRPr lang="en-US"/>
            </a:p>
          </p:txBody>
        </p:sp>
        <p:sp>
          <p:nvSpPr>
            <p:cNvPr id="58380" name="Freeform 11">
              <a:extLst>
                <a:ext uri="{FF2B5EF4-FFF2-40B4-BE49-F238E27FC236}">
                  <a16:creationId xmlns:a16="http://schemas.microsoft.com/office/drawing/2014/main" id="{9E45E5F4-B045-4629-A5A9-D4E20686A27F}"/>
                </a:ext>
              </a:extLst>
            </p:cNvPr>
            <p:cNvSpPr>
              <a:spLocks/>
            </p:cNvSpPr>
            <p:nvPr/>
          </p:nvSpPr>
          <p:spPr bwMode="auto">
            <a:xfrm>
              <a:off x="2081" y="3182"/>
              <a:ext cx="188" cy="504"/>
            </a:xfrm>
            <a:custGeom>
              <a:avLst/>
              <a:gdLst>
                <a:gd name="T0" fmla="*/ 127 w 377"/>
                <a:gd name="T1" fmla="*/ 497 h 1008"/>
                <a:gd name="T2" fmla="*/ 82 w 377"/>
                <a:gd name="T3" fmla="*/ 474 h 1008"/>
                <a:gd name="T4" fmla="*/ 34 w 377"/>
                <a:gd name="T5" fmla="*/ 440 h 1008"/>
                <a:gd name="T6" fmla="*/ 34 w 377"/>
                <a:gd name="T7" fmla="*/ 400 h 1008"/>
                <a:gd name="T8" fmla="*/ 37 w 377"/>
                <a:gd name="T9" fmla="*/ 350 h 1008"/>
                <a:gd name="T10" fmla="*/ 37 w 377"/>
                <a:gd name="T11" fmla="*/ 321 h 1008"/>
                <a:gd name="T12" fmla="*/ 36 w 377"/>
                <a:gd name="T13" fmla="*/ 293 h 1008"/>
                <a:gd name="T14" fmla="*/ 33 w 377"/>
                <a:gd name="T15" fmla="*/ 264 h 1008"/>
                <a:gd name="T16" fmla="*/ 16 w 377"/>
                <a:gd name="T17" fmla="*/ 203 h 1008"/>
                <a:gd name="T18" fmla="*/ 11 w 377"/>
                <a:gd name="T19" fmla="*/ 188 h 1008"/>
                <a:gd name="T20" fmla="*/ 7 w 377"/>
                <a:gd name="T21" fmla="*/ 170 h 1008"/>
                <a:gd name="T22" fmla="*/ 6 w 377"/>
                <a:gd name="T23" fmla="*/ 153 h 1008"/>
                <a:gd name="T24" fmla="*/ 3 w 377"/>
                <a:gd name="T25" fmla="*/ 122 h 1008"/>
                <a:gd name="T26" fmla="*/ 4 w 377"/>
                <a:gd name="T27" fmla="*/ 110 h 1008"/>
                <a:gd name="T28" fmla="*/ 11 w 377"/>
                <a:gd name="T29" fmla="*/ 115 h 1008"/>
                <a:gd name="T30" fmla="*/ 13 w 377"/>
                <a:gd name="T31" fmla="*/ 118 h 1008"/>
                <a:gd name="T32" fmla="*/ 6 w 377"/>
                <a:gd name="T33" fmla="*/ 80 h 1008"/>
                <a:gd name="T34" fmla="*/ 0 w 377"/>
                <a:gd name="T35" fmla="*/ 55 h 1008"/>
                <a:gd name="T36" fmla="*/ 26 w 377"/>
                <a:gd name="T37" fmla="*/ 6 h 1008"/>
                <a:gd name="T38" fmla="*/ 52 w 377"/>
                <a:gd name="T39" fmla="*/ 11 h 1008"/>
                <a:gd name="T40" fmla="*/ 76 w 377"/>
                <a:gd name="T41" fmla="*/ 12 h 1008"/>
                <a:gd name="T42" fmla="*/ 102 w 377"/>
                <a:gd name="T43" fmla="*/ 12 h 1008"/>
                <a:gd name="T44" fmla="*/ 160 w 377"/>
                <a:gd name="T45" fmla="*/ 0 h 1008"/>
                <a:gd name="T46" fmla="*/ 138 w 377"/>
                <a:gd name="T47" fmla="*/ 103 h 1008"/>
                <a:gd name="T48" fmla="*/ 120 w 377"/>
                <a:gd name="T49" fmla="*/ 118 h 1008"/>
                <a:gd name="T50" fmla="*/ 105 w 377"/>
                <a:gd name="T51" fmla="*/ 120 h 1008"/>
                <a:gd name="T52" fmla="*/ 92 w 377"/>
                <a:gd name="T53" fmla="*/ 116 h 1008"/>
                <a:gd name="T54" fmla="*/ 100 w 377"/>
                <a:gd name="T55" fmla="*/ 127 h 1008"/>
                <a:gd name="T56" fmla="*/ 118 w 377"/>
                <a:gd name="T57" fmla="*/ 126 h 1008"/>
                <a:gd name="T58" fmla="*/ 103 w 377"/>
                <a:gd name="T59" fmla="*/ 358 h 1008"/>
                <a:gd name="T60" fmla="*/ 107 w 377"/>
                <a:gd name="T61" fmla="*/ 408 h 1008"/>
                <a:gd name="T62" fmla="*/ 126 w 377"/>
                <a:gd name="T63" fmla="*/ 442 h 1008"/>
                <a:gd name="T64" fmla="*/ 135 w 377"/>
                <a:gd name="T65" fmla="*/ 453 h 1008"/>
                <a:gd name="T66" fmla="*/ 146 w 377"/>
                <a:gd name="T67" fmla="*/ 464 h 1008"/>
                <a:gd name="T68" fmla="*/ 158 w 377"/>
                <a:gd name="T69" fmla="*/ 473 h 1008"/>
                <a:gd name="T70" fmla="*/ 171 w 377"/>
                <a:gd name="T71" fmla="*/ 482 h 1008"/>
                <a:gd name="T72" fmla="*/ 188 w 377"/>
                <a:gd name="T73" fmla="*/ 501 h 1008"/>
                <a:gd name="T74" fmla="*/ 169 w 377"/>
                <a:gd name="T75" fmla="*/ 504 h 1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7" h="1008">
                  <a:moveTo>
                    <a:pt x="326" y="1008"/>
                  </a:moveTo>
                  <a:lnTo>
                    <a:pt x="255" y="993"/>
                  </a:lnTo>
                  <a:lnTo>
                    <a:pt x="238" y="984"/>
                  </a:lnTo>
                  <a:lnTo>
                    <a:pt x="164" y="948"/>
                  </a:lnTo>
                  <a:lnTo>
                    <a:pt x="102" y="922"/>
                  </a:lnTo>
                  <a:lnTo>
                    <a:pt x="69" y="880"/>
                  </a:lnTo>
                  <a:lnTo>
                    <a:pt x="56" y="857"/>
                  </a:lnTo>
                  <a:lnTo>
                    <a:pt x="69" y="800"/>
                  </a:lnTo>
                  <a:lnTo>
                    <a:pt x="74" y="729"/>
                  </a:lnTo>
                  <a:lnTo>
                    <a:pt x="74" y="700"/>
                  </a:lnTo>
                  <a:lnTo>
                    <a:pt x="74" y="671"/>
                  </a:lnTo>
                  <a:lnTo>
                    <a:pt x="74" y="642"/>
                  </a:lnTo>
                  <a:lnTo>
                    <a:pt x="74" y="615"/>
                  </a:lnTo>
                  <a:lnTo>
                    <a:pt x="73" y="586"/>
                  </a:lnTo>
                  <a:lnTo>
                    <a:pt x="71" y="557"/>
                  </a:lnTo>
                  <a:lnTo>
                    <a:pt x="67" y="527"/>
                  </a:lnTo>
                  <a:lnTo>
                    <a:pt x="65" y="500"/>
                  </a:lnTo>
                  <a:lnTo>
                    <a:pt x="33" y="406"/>
                  </a:lnTo>
                  <a:lnTo>
                    <a:pt x="31" y="395"/>
                  </a:lnTo>
                  <a:lnTo>
                    <a:pt x="23" y="376"/>
                  </a:lnTo>
                  <a:lnTo>
                    <a:pt x="18" y="358"/>
                  </a:lnTo>
                  <a:lnTo>
                    <a:pt x="14" y="340"/>
                  </a:lnTo>
                  <a:lnTo>
                    <a:pt x="11" y="322"/>
                  </a:lnTo>
                  <a:lnTo>
                    <a:pt x="13" y="305"/>
                  </a:lnTo>
                  <a:lnTo>
                    <a:pt x="13" y="291"/>
                  </a:lnTo>
                  <a:lnTo>
                    <a:pt x="7" y="244"/>
                  </a:lnTo>
                  <a:lnTo>
                    <a:pt x="9" y="231"/>
                  </a:lnTo>
                  <a:lnTo>
                    <a:pt x="9" y="220"/>
                  </a:lnTo>
                  <a:lnTo>
                    <a:pt x="22" y="211"/>
                  </a:lnTo>
                  <a:lnTo>
                    <a:pt x="23" y="229"/>
                  </a:lnTo>
                  <a:lnTo>
                    <a:pt x="27" y="231"/>
                  </a:lnTo>
                  <a:lnTo>
                    <a:pt x="27" y="236"/>
                  </a:lnTo>
                  <a:lnTo>
                    <a:pt x="42" y="244"/>
                  </a:lnTo>
                  <a:lnTo>
                    <a:pt x="13" y="160"/>
                  </a:lnTo>
                  <a:lnTo>
                    <a:pt x="3" y="136"/>
                  </a:lnTo>
                  <a:lnTo>
                    <a:pt x="0" y="109"/>
                  </a:lnTo>
                  <a:lnTo>
                    <a:pt x="27" y="5"/>
                  </a:lnTo>
                  <a:lnTo>
                    <a:pt x="53" y="12"/>
                  </a:lnTo>
                  <a:lnTo>
                    <a:pt x="78" y="20"/>
                  </a:lnTo>
                  <a:lnTo>
                    <a:pt x="104" y="22"/>
                  </a:lnTo>
                  <a:lnTo>
                    <a:pt x="129" y="25"/>
                  </a:lnTo>
                  <a:lnTo>
                    <a:pt x="153" y="23"/>
                  </a:lnTo>
                  <a:lnTo>
                    <a:pt x="180" y="23"/>
                  </a:lnTo>
                  <a:lnTo>
                    <a:pt x="204" y="23"/>
                  </a:lnTo>
                  <a:lnTo>
                    <a:pt x="231" y="27"/>
                  </a:lnTo>
                  <a:lnTo>
                    <a:pt x="320" y="0"/>
                  </a:lnTo>
                  <a:lnTo>
                    <a:pt x="282" y="189"/>
                  </a:lnTo>
                  <a:lnTo>
                    <a:pt x="277" y="205"/>
                  </a:lnTo>
                  <a:lnTo>
                    <a:pt x="258" y="231"/>
                  </a:lnTo>
                  <a:lnTo>
                    <a:pt x="240" y="236"/>
                  </a:lnTo>
                  <a:lnTo>
                    <a:pt x="224" y="240"/>
                  </a:lnTo>
                  <a:lnTo>
                    <a:pt x="211" y="240"/>
                  </a:lnTo>
                  <a:lnTo>
                    <a:pt x="196" y="236"/>
                  </a:lnTo>
                  <a:lnTo>
                    <a:pt x="184" y="231"/>
                  </a:lnTo>
                  <a:lnTo>
                    <a:pt x="184" y="244"/>
                  </a:lnTo>
                  <a:lnTo>
                    <a:pt x="200" y="253"/>
                  </a:lnTo>
                  <a:lnTo>
                    <a:pt x="218" y="254"/>
                  </a:lnTo>
                  <a:lnTo>
                    <a:pt x="236" y="251"/>
                  </a:lnTo>
                  <a:lnTo>
                    <a:pt x="255" y="249"/>
                  </a:lnTo>
                  <a:lnTo>
                    <a:pt x="207" y="715"/>
                  </a:lnTo>
                  <a:lnTo>
                    <a:pt x="206" y="759"/>
                  </a:lnTo>
                  <a:lnTo>
                    <a:pt x="215" y="815"/>
                  </a:lnTo>
                  <a:lnTo>
                    <a:pt x="240" y="868"/>
                  </a:lnTo>
                  <a:lnTo>
                    <a:pt x="253" y="884"/>
                  </a:lnTo>
                  <a:lnTo>
                    <a:pt x="260" y="895"/>
                  </a:lnTo>
                  <a:lnTo>
                    <a:pt x="271" y="906"/>
                  </a:lnTo>
                  <a:lnTo>
                    <a:pt x="282" y="917"/>
                  </a:lnTo>
                  <a:lnTo>
                    <a:pt x="293" y="928"/>
                  </a:lnTo>
                  <a:lnTo>
                    <a:pt x="304" y="935"/>
                  </a:lnTo>
                  <a:lnTo>
                    <a:pt x="317" y="946"/>
                  </a:lnTo>
                  <a:lnTo>
                    <a:pt x="329" y="953"/>
                  </a:lnTo>
                  <a:lnTo>
                    <a:pt x="342" y="964"/>
                  </a:lnTo>
                  <a:lnTo>
                    <a:pt x="377" y="995"/>
                  </a:lnTo>
                  <a:lnTo>
                    <a:pt x="377" y="1002"/>
                  </a:lnTo>
                  <a:lnTo>
                    <a:pt x="357" y="1008"/>
                  </a:lnTo>
                  <a:lnTo>
                    <a:pt x="338" y="1008"/>
                  </a:lnTo>
                  <a:lnTo>
                    <a:pt x="326" y="1008"/>
                  </a:lnTo>
                  <a:close/>
                </a:path>
              </a:pathLst>
            </a:custGeom>
            <a:solidFill>
              <a:srgbClr val="FFCC99"/>
            </a:solidFill>
            <a:ln w="9525">
              <a:solidFill>
                <a:schemeClr val="tx1"/>
              </a:solidFill>
              <a:round/>
              <a:headEnd/>
              <a:tailEnd/>
            </a:ln>
          </p:spPr>
          <p:txBody>
            <a:bodyPr/>
            <a:lstStyle/>
            <a:p>
              <a:endParaRPr lang="en-US"/>
            </a:p>
          </p:txBody>
        </p:sp>
        <p:sp>
          <p:nvSpPr>
            <p:cNvPr id="58381" name="Freeform 12">
              <a:extLst>
                <a:ext uri="{FF2B5EF4-FFF2-40B4-BE49-F238E27FC236}">
                  <a16:creationId xmlns:a16="http://schemas.microsoft.com/office/drawing/2014/main" id="{4021ECD9-5E6B-4069-9663-EC18067CC97F}"/>
                </a:ext>
              </a:extLst>
            </p:cNvPr>
            <p:cNvSpPr>
              <a:spLocks/>
            </p:cNvSpPr>
            <p:nvPr/>
          </p:nvSpPr>
          <p:spPr bwMode="auto">
            <a:xfrm>
              <a:off x="2348" y="2564"/>
              <a:ext cx="838" cy="1231"/>
            </a:xfrm>
            <a:custGeom>
              <a:avLst/>
              <a:gdLst>
                <a:gd name="T0" fmla="*/ 287 w 1677"/>
                <a:gd name="T1" fmla="*/ 1228 h 2460"/>
                <a:gd name="T2" fmla="*/ 257 w 1677"/>
                <a:gd name="T3" fmla="*/ 1216 h 2460"/>
                <a:gd name="T4" fmla="*/ 101 w 1677"/>
                <a:gd name="T5" fmla="*/ 1198 h 2460"/>
                <a:gd name="T6" fmla="*/ 112 w 1677"/>
                <a:gd name="T7" fmla="*/ 1033 h 2460"/>
                <a:gd name="T8" fmla="*/ 260 w 1677"/>
                <a:gd name="T9" fmla="*/ 937 h 2460"/>
                <a:gd name="T10" fmla="*/ 285 w 1677"/>
                <a:gd name="T11" fmla="*/ 697 h 2460"/>
                <a:gd name="T12" fmla="*/ 288 w 1677"/>
                <a:gd name="T13" fmla="*/ 549 h 2460"/>
                <a:gd name="T14" fmla="*/ 221 w 1677"/>
                <a:gd name="T15" fmla="*/ 510 h 2460"/>
                <a:gd name="T16" fmla="*/ 156 w 1677"/>
                <a:gd name="T17" fmla="*/ 459 h 2460"/>
                <a:gd name="T18" fmla="*/ 85 w 1677"/>
                <a:gd name="T19" fmla="*/ 389 h 2460"/>
                <a:gd name="T20" fmla="*/ 52 w 1677"/>
                <a:gd name="T21" fmla="*/ 337 h 2460"/>
                <a:gd name="T22" fmla="*/ 8 w 1677"/>
                <a:gd name="T23" fmla="*/ 300 h 2460"/>
                <a:gd name="T24" fmla="*/ 0 w 1677"/>
                <a:gd name="T25" fmla="*/ 166 h 2460"/>
                <a:gd name="T26" fmla="*/ 85 w 1677"/>
                <a:gd name="T27" fmla="*/ 89 h 2460"/>
                <a:gd name="T28" fmla="*/ 235 w 1677"/>
                <a:gd name="T29" fmla="*/ 38 h 2460"/>
                <a:gd name="T30" fmla="*/ 317 w 1677"/>
                <a:gd name="T31" fmla="*/ 22 h 2460"/>
                <a:gd name="T32" fmla="*/ 399 w 1677"/>
                <a:gd name="T33" fmla="*/ 6 h 2460"/>
                <a:gd name="T34" fmla="*/ 500 w 1677"/>
                <a:gd name="T35" fmla="*/ 8 h 2460"/>
                <a:gd name="T36" fmla="*/ 638 w 1677"/>
                <a:gd name="T37" fmla="*/ 29 h 2460"/>
                <a:gd name="T38" fmla="*/ 776 w 1677"/>
                <a:gd name="T39" fmla="*/ 51 h 2460"/>
                <a:gd name="T40" fmla="*/ 838 w 1677"/>
                <a:gd name="T41" fmla="*/ 73 h 2460"/>
                <a:gd name="T42" fmla="*/ 836 w 1677"/>
                <a:gd name="T43" fmla="*/ 134 h 2460"/>
                <a:gd name="T44" fmla="*/ 832 w 1677"/>
                <a:gd name="T45" fmla="*/ 208 h 2460"/>
                <a:gd name="T46" fmla="*/ 786 w 1677"/>
                <a:gd name="T47" fmla="*/ 265 h 2460"/>
                <a:gd name="T48" fmla="*/ 776 w 1677"/>
                <a:gd name="T49" fmla="*/ 318 h 2460"/>
                <a:gd name="T50" fmla="*/ 756 w 1677"/>
                <a:gd name="T51" fmla="*/ 372 h 2460"/>
                <a:gd name="T52" fmla="*/ 704 w 1677"/>
                <a:gd name="T53" fmla="*/ 462 h 2460"/>
                <a:gd name="T54" fmla="*/ 636 w 1677"/>
                <a:gd name="T55" fmla="*/ 514 h 2460"/>
                <a:gd name="T56" fmla="*/ 613 w 1677"/>
                <a:gd name="T57" fmla="*/ 529 h 2460"/>
                <a:gd name="T58" fmla="*/ 592 w 1677"/>
                <a:gd name="T59" fmla="*/ 539 h 2460"/>
                <a:gd name="T60" fmla="*/ 572 w 1677"/>
                <a:gd name="T61" fmla="*/ 567 h 2460"/>
                <a:gd name="T62" fmla="*/ 562 w 1677"/>
                <a:gd name="T63" fmla="*/ 641 h 2460"/>
                <a:gd name="T64" fmla="*/ 554 w 1677"/>
                <a:gd name="T65" fmla="*/ 715 h 2460"/>
                <a:gd name="T66" fmla="*/ 553 w 1677"/>
                <a:gd name="T67" fmla="*/ 765 h 2460"/>
                <a:gd name="T68" fmla="*/ 567 w 1677"/>
                <a:gd name="T69" fmla="*/ 925 h 2460"/>
                <a:gd name="T70" fmla="*/ 733 w 1677"/>
                <a:gd name="T71" fmla="*/ 1017 h 2460"/>
                <a:gd name="T72" fmla="*/ 744 w 1677"/>
                <a:gd name="T73" fmla="*/ 1061 h 2460"/>
                <a:gd name="T74" fmla="*/ 746 w 1677"/>
                <a:gd name="T75" fmla="*/ 1125 h 2460"/>
                <a:gd name="T76" fmla="*/ 751 w 1677"/>
                <a:gd name="T77" fmla="*/ 1201 h 2460"/>
                <a:gd name="T78" fmla="*/ 716 w 1677"/>
                <a:gd name="T79" fmla="*/ 1204 h 2460"/>
                <a:gd name="T80" fmla="*/ 684 w 1677"/>
                <a:gd name="T81" fmla="*/ 1206 h 2460"/>
                <a:gd name="T82" fmla="*/ 653 w 1677"/>
                <a:gd name="T83" fmla="*/ 1207 h 2460"/>
                <a:gd name="T84" fmla="*/ 558 w 1677"/>
                <a:gd name="T85" fmla="*/ 1205 h 2460"/>
                <a:gd name="T86" fmla="*/ 459 w 1677"/>
                <a:gd name="T87" fmla="*/ 1229 h 2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77" h="2460">
                  <a:moveTo>
                    <a:pt x="809" y="2460"/>
                  </a:moveTo>
                  <a:lnTo>
                    <a:pt x="692" y="2455"/>
                  </a:lnTo>
                  <a:lnTo>
                    <a:pt x="574" y="2455"/>
                  </a:lnTo>
                  <a:lnTo>
                    <a:pt x="565" y="2433"/>
                  </a:lnTo>
                  <a:lnTo>
                    <a:pt x="526" y="2431"/>
                  </a:lnTo>
                  <a:lnTo>
                    <a:pt x="514" y="2431"/>
                  </a:lnTo>
                  <a:lnTo>
                    <a:pt x="310" y="2419"/>
                  </a:lnTo>
                  <a:lnTo>
                    <a:pt x="206" y="2408"/>
                  </a:lnTo>
                  <a:lnTo>
                    <a:pt x="202" y="2395"/>
                  </a:lnTo>
                  <a:lnTo>
                    <a:pt x="208" y="2271"/>
                  </a:lnTo>
                  <a:lnTo>
                    <a:pt x="208" y="2244"/>
                  </a:lnTo>
                  <a:lnTo>
                    <a:pt x="224" y="2064"/>
                  </a:lnTo>
                  <a:lnTo>
                    <a:pt x="233" y="2060"/>
                  </a:lnTo>
                  <a:lnTo>
                    <a:pt x="457" y="1936"/>
                  </a:lnTo>
                  <a:lnTo>
                    <a:pt x="521" y="1873"/>
                  </a:lnTo>
                  <a:lnTo>
                    <a:pt x="561" y="1461"/>
                  </a:lnTo>
                  <a:lnTo>
                    <a:pt x="570" y="1405"/>
                  </a:lnTo>
                  <a:lnTo>
                    <a:pt x="570" y="1392"/>
                  </a:lnTo>
                  <a:lnTo>
                    <a:pt x="585" y="1168"/>
                  </a:lnTo>
                  <a:lnTo>
                    <a:pt x="585" y="1141"/>
                  </a:lnTo>
                  <a:lnTo>
                    <a:pt x="576" y="1097"/>
                  </a:lnTo>
                  <a:lnTo>
                    <a:pt x="530" y="1076"/>
                  </a:lnTo>
                  <a:lnTo>
                    <a:pt x="486" y="1050"/>
                  </a:lnTo>
                  <a:lnTo>
                    <a:pt x="443" y="1019"/>
                  </a:lnTo>
                  <a:lnTo>
                    <a:pt x="401" y="988"/>
                  </a:lnTo>
                  <a:lnTo>
                    <a:pt x="357" y="954"/>
                  </a:lnTo>
                  <a:lnTo>
                    <a:pt x="313" y="917"/>
                  </a:lnTo>
                  <a:lnTo>
                    <a:pt x="272" y="879"/>
                  </a:lnTo>
                  <a:lnTo>
                    <a:pt x="230" y="843"/>
                  </a:lnTo>
                  <a:lnTo>
                    <a:pt x="170" y="777"/>
                  </a:lnTo>
                  <a:lnTo>
                    <a:pt x="155" y="750"/>
                  </a:lnTo>
                  <a:lnTo>
                    <a:pt x="130" y="712"/>
                  </a:lnTo>
                  <a:lnTo>
                    <a:pt x="104" y="673"/>
                  </a:lnTo>
                  <a:lnTo>
                    <a:pt x="99" y="659"/>
                  </a:lnTo>
                  <a:lnTo>
                    <a:pt x="93" y="610"/>
                  </a:lnTo>
                  <a:lnTo>
                    <a:pt x="17" y="599"/>
                  </a:lnTo>
                  <a:lnTo>
                    <a:pt x="4" y="444"/>
                  </a:lnTo>
                  <a:lnTo>
                    <a:pt x="9" y="442"/>
                  </a:lnTo>
                  <a:lnTo>
                    <a:pt x="0" y="331"/>
                  </a:lnTo>
                  <a:lnTo>
                    <a:pt x="8" y="287"/>
                  </a:lnTo>
                  <a:lnTo>
                    <a:pt x="13" y="249"/>
                  </a:lnTo>
                  <a:lnTo>
                    <a:pt x="170" y="178"/>
                  </a:lnTo>
                  <a:lnTo>
                    <a:pt x="230" y="156"/>
                  </a:lnTo>
                  <a:lnTo>
                    <a:pt x="375" y="95"/>
                  </a:lnTo>
                  <a:lnTo>
                    <a:pt x="470" y="75"/>
                  </a:lnTo>
                  <a:lnTo>
                    <a:pt x="525" y="65"/>
                  </a:lnTo>
                  <a:lnTo>
                    <a:pt x="579" y="56"/>
                  </a:lnTo>
                  <a:lnTo>
                    <a:pt x="634" y="44"/>
                  </a:lnTo>
                  <a:lnTo>
                    <a:pt x="688" y="33"/>
                  </a:lnTo>
                  <a:lnTo>
                    <a:pt x="743" y="20"/>
                  </a:lnTo>
                  <a:lnTo>
                    <a:pt x="798" y="11"/>
                  </a:lnTo>
                  <a:lnTo>
                    <a:pt x="852" y="2"/>
                  </a:lnTo>
                  <a:lnTo>
                    <a:pt x="909" y="0"/>
                  </a:lnTo>
                  <a:lnTo>
                    <a:pt x="1000" y="15"/>
                  </a:lnTo>
                  <a:lnTo>
                    <a:pt x="1091" y="31"/>
                  </a:lnTo>
                  <a:lnTo>
                    <a:pt x="1184" y="44"/>
                  </a:lnTo>
                  <a:lnTo>
                    <a:pt x="1277" y="58"/>
                  </a:lnTo>
                  <a:lnTo>
                    <a:pt x="1368" y="71"/>
                  </a:lnTo>
                  <a:lnTo>
                    <a:pt x="1459" y="85"/>
                  </a:lnTo>
                  <a:lnTo>
                    <a:pt x="1552" y="102"/>
                  </a:lnTo>
                  <a:lnTo>
                    <a:pt x="1644" y="124"/>
                  </a:lnTo>
                  <a:lnTo>
                    <a:pt x="1672" y="133"/>
                  </a:lnTo>
                  <a:lnTo>
                    <a:pt x="1677" y="146"/>
                  </a:lnTo>
                  <a:lnTo>
                    <a:pt x="1674" y="202"/>
                  </a:lnTo>
                  <a:lnTo>
                    <a:pt x="1672" y="231"/>
                  </a:lnTo>
                  <a:lnTo>
                    <a:pt x="1672" y="267"/>
                  </a:lnTo>
                  <a:lnTo>
                    <a:pt x="1672" y="340"/>
                  </a:lnTo>
                  <a:lnTo>
                    <a:pt x="1672" y="371"/>
                  </a:lnTo>
                  <a:lnTo>
                    <a:pt x="1664" y="415"/>
                  </a:lnTo>
                  <a:lnTo>
                    <a:pt x="1672" y="490"/>
                  </a:lnTo>
                  <a:lnTo>
                    <a:pt x="1664" y="515"/>
                  </a:lnTo>
                  <a:lnTo>
                    <a:pt x="1573" y="530"/>
                  </a:lnTo>
                  <a:lnTo>
                    <a:pt x="1570" y="564"/>
                  </a:lnTo>
                  <a:lnTo>
                    <a:pt x="1564" y="601"/>
                  </a:lnTo>
                  <a:lnTo>
                    <a:pt x="1553" y="635"/>
                  </a:lnTo>
                  <a:lnTo>
                    <a:pt x="1544" y="673"/>
                  </a:lnTo>
                  <a:lnTo>
                    <a:pt x="1528" y="708"/>
                  </a:lnTo>
                  <a:lnTo>
                    <a:pt x="1513" y="744"/>
                  </a:lnTo>
                  <a:lnTo>
                    <a:pt x="1495" y="779"/>
                  </a:lnTo>
                  <a:lnTo>
                    <a:pt x="1479" y="817"/>
                  </a:lnTo>
                  <a:lnTo>
                    <a:pt x="1408" y="924"/>
                  </a:lnTo>
                  <a:lnTo>
                    <a:pt x="1342" y="985"/>
                  </a:lnTo>
                  <a:lnTo>
                    <a:pt x="1315" y="1008"/>
                  </a:lnTo>
                  <a:lnTo>
                    <a:pt x="1273" y="1028"/>
                  </a:lnTo>
                  <a:lnTo>
                    <a:pt x="1257" y="1039"/>
                  </a:lnTo>
                  <a:lnTo>
                    <a:pt x="1242" y="1050"/>
                  </a:lnTo>
                  <a:lnTo>
                    <a:pt x="1226" y="1057"/>
                  </a:lnTo>
                  <a:lnTo>
                    <a:pt x="1213" y="1066"/>
                  </a:lnTo>
                  <a:lnTo>
                    <a:pt x="1198" y="1072"/>
                  </a:lnTo>
                  <a:lnTo>
                    <a:pt x="1184" y="1077"/>
                  </a:lnTo>
                  <a:lnTo>
                    <a:pt x="1169" y="1081"/>
                  </a:lnTo>
                  <a:lnTo>
                    <a:pt x="1155" y="1085"/>
                  </a:lnTo>
                  <a:lnTo>
                    <a:pt x="1144" y="1134"/>
                  </a:lnTo>
                  <a:lnTo>
                    <a:pt x="1136" y="1183"/>
                  </a:lnTo>
                  <a:lnTo>
                    <a:pt x="1131" y="1232"/>
                  </a:lnTo>
                  <a:lnTo>
                    <a:pt x="1125" y="1281"/>
                  </a:lnTo>
                  <a:lnTo>
                    <a:pt x="1118" y="1330"/>
                  </a:lnTo>
                  <a:lnTo>
                    <a:pt x="1113" y="1379"/>
                  </a:lnTo>
                  <a:lnTo>
                    <a:pt x="1109" y="1429"/>
                  </a:lnTo>
                  <a:lnTo>
                    <a:pt x="1107" y="1480"/>
                  </a:lnTo>
                  <a:lnTo>
                    <a:pt x="1107" y="1512"/>
                  </a:lnTo>
                  <a:lnTo>
                    <a:pt x="1107" y="1529"/>
                  </a:lnTo>
                  <a:lnTo>
                    <a:pt x="1113" y="1645"/>
                  </a:lnTo>
                  <a:lnTo>
                    <a:pt x="1131" y="1844"/>
                  </a:lnTo>
                  <a:lnTo>
                    <a:pt x="1135" y="1849"/>
                  </a:lnTo>
                  <a:lnTo>
                    <a:pt x="1173" y="1885"/>
                  </a:lnTo>
                  <a:lnTo>
                    <a:pt x="1455" y="2031"/>
                  </a:lnTo>
                  <a:lnTo>
                    <a:pt x="1466" y="2033"/>
                  </a:lnTo>
                  <a:lnTo>
                    <a:pt x="1484" y="2042"/>
                  </a:lnTo>
                  <a:lnTo>
                    <a:pt x="1488" y="2104"/>
                  </a:lnTo>
                  <a:lnTo>
                    <a:pt x="1488" y="2120"/>
                  </a:lnTo>
                  <a:lnTo>
                    <a:pt x="1488" y="2151"/>
                  </a:lnTo>
                  <a:lnTo>
                    <a:pt x="1488" y="2215"/>
                  </a:lnTo>
                  <a:lnTo>
                    <a:pt x="1493" y="2248"/>
                  </a:lnTo>
                  <a:lnTo>
                    <a:pt x="1493" y="2271"/>
                  </a:lnTo>
                  <a:lnTo>
                    <a:pt x="1508" y="2357"/>
                  </a:lnTo>
                  <a:lnTo>
                    <a:pt x="1502" y="2400"/>
                  </a:lnTo>
                  <a:lnTo>
                    <a:pt x="1477" y="2402"/>
                  </a:lnTo>
                  <a:lnTo>
                    <a:pt x="1455" y="2404"/>
                  </a:lnTo>
                  <a:lnTo>
                    <a:pt x="1433" y="2406"/>
                  </a:lnTo>
                  <a:lnTo>
                    <a:pt x="1411" y="2410"/>
                  </a:lnTo>
                  <a:lnTo>
                    <a:pt x="1389" y="2410"/>
                  </a:lnTo>
                  <a:lnTo>
                    <a:pt x="1368" y="2411"/>
                  </a:lnTo>
                  <a:lnTo>
                    <a:pt x="1346" y="2411"/>
                  </a:lnTo>
                  <a:lnTo>
                    <a:pt x="1324" y="2413"/>
                  </a:lnTo>
                  <a:lnTo>
                    <a:pt x="1306" y="2413"/>
                  </a:lnTo>
                  <a:lnTo>
                    <a:pt x="1291" y="2413"/>
                  </a:lnTo>
                  <a:lnTo>
                    <a:pt x="1240" y="2419"/>
                  </a:lnTo>
                  <a:lnTo>
                    <a:pt x="1116" y="2408"/>
                  </a:lnTo>
                  <a:lnTo>
                    <a:pt x="1113" y="2431"/>
                  </a:lnTo>
                  <a:lnTo>
                    <a:pt x="1102" y="2446"/>
                  </a:lnTo>
                  <a:lnTo>
                    <a:pt x="918" y="2457"/>
                  </a:lnTo>
                  <a:lnTo>
                    <a:pt x="809" y="24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2" name="Freeform 13">
              <a:extLst>
                <a:ext uri="{FF2B5EF4-FFF2-40B4-BE49-F238E27FC236}">
                  <a16:creationId xmlns:a16="http://schemas.microsoft.com/office/drawing/2014/main" id="{0636D73C-119F-45A8-A551-C0CF8AA04527}"/>
                </a:ext>
              </a:extLst>
            </p:cNvPr>
            <p:cNvSpPr>
              <a:spLocks/>
            </p:cNvSpPr>
            <p:nvPr/>
          </p:nvSpPr>
          <p:spPr bwMode="auto">
            <a:xfrm>
              <a:off x="2403" y="2833"/>
              <a:ext cx="717" cy="948"/>
            </a:xfrm>
            <a:custGeom>
              <a:avLst/>
              <a:gdLst>
                <a:gd name="T0" fmla="*/ 237 w 1433"/>
                <a:gd name="T1" fmla="*/ 868 h 1896"/>
                <a:gd name="T2" fmla="*/ 246 w 1433"/>
                <a:gd name="T3" fmla="*/ 736 h 1896"/>
                <a:gd name="T4" fmla="*/ 281 w 1433"/>
                <a:gd name="T5" fmla="*/ 686 h 1896"/>
                <a:gd name="T6" fmla="*/ 300 w 1433"/>
                <a:gd name="T7" fmla="*/ 636 h 1896"/>
                <a:gd name="T8" fmla="*/ 227 w 1433"/>
                <a:gd name="T9" fmla="*/ 766 h 1896"/>
                <a:gd name="T10" fmla="*/ 220 w 1433"/>
                <a:gd name="T11" fmla="*/ 938 h 1896"/>
                <a:gd name="T12" fmla="*/ 65 w 1433"/>
                <a:gd name="T13" fmla="*/ 772 h 1896"/>
                <a:gd name="T14" fmla="*/ 142 w 1433"/>
                <a:gd name="T15" fmla="*/ 732 h 1896"/>
                <a:gd name="T16" fmla="*/ 173 w 1433"/>
                <a:gd name="T17" fmla="*/ 714 h 1896"/>
                <a:gd name="T18" fmla="*/ 193 w 1433"/>
                <a:gd name="T19" fmla="*/ 735 h 1896"/>
                <a:gd name="T20" fmla="*/ 197 w 1433"/>
                <a:gd name="T21" fmla="*/ 750 h 1896"/>
                <a:gd name="T22" fmla="*/ 217 w 1433"/>
                <a:gd name="T23" fmla="*/ 673 h 1896"/>
                <a:gd name="T24" fmla="*/ 225 w 1433"/>
                <a:gd name="T25" fmla="*/ 597 h 1896"/>
                <a:gd name="T26" fmla="*/ 236 w 1433"/>
                <a:gd name="T27" fmla="*/ 487 h 1896"/>
                <a:gd name="T28" fmla="*/ 245 w 1433"/>
                <a:gd name="T29" fmla="*/ 345 h 1896"/>
                <a:gd name="T30" fmla="*/ 246 w 1433"/>
                <a:gd name="T31" fmla="*/ 285 h 1896"/>
                <a:gd name="T32" fmla="*/ 238 w 1433"/>
                <a:gd name="T33" fmla="*/ 255 h 1896"/>
                <a:gd name="T34" fmla="*/ 213 w 1433"/>
                <a:gd name="T35" fmla="*/ 224 h 1896"/>
                <a:gd name="T36" fmla="*/ 177 w 1433"/>
                <a:gd name="T37" fmla="*/ 231 h 1896"/>
                <a:gd name="T38" fmla="*/ 109 w 1433"/>
                <a:gd name="T39" fmla="*/ 179 h 1896"/>
                <a:gd name="T40" fmla="*/ 43 w 1433"/>
                <a:gd name="T41" fmla="*/ 117 h 1896"/>
                <a:gd name="T42" fmla="*/ 15 w 1433"/>
                <a:gd name="T43" fmla="*/ 78 h 1896"/>
                <a:gd name="T44" fmla="*/ 0 w 1433"/>
                <a:gd name="T45" fmla="*/ 46 h 1896"/>
                <a:gd name="T46" fmla="*/ 333 w 1433"/>
                <a:gd name="T47" fmla="*/ 50 h 1896"/>
                <a:gd name="T48" fmla="*/ 649 w 1433"/>
                <a:gd name="T49" fmla="*/ 12 h 1896"/>
                <a:gd name="T50" fmla="*/ 700 w 1433"/>
                <a:gd name="T51" fmla="*/ 77 h 1896"/>
                <a:gd name="T52" fmla="*/ 643 w 1433"/>
                <a:gd name="T53" fmla="*/ 177 h 1896"/>
                <a:gd name="T54" fmla="*/ 568 w 1433"/>
                <a:gd name="T55" fmla="*/ 243 h 1896"/>
                <a:gd name="T56" fmla="*/ 545 w 1433"/>
                <a:gd name="T57" fmla="*/ 254 h 1896"/>
                <a:gd name="T58" fmla="*/ 522 w 1433"/>
                <a:gd name="T59" fmla="*/ 260 h 1896"/>
                <a:gd name="T60" fmla="*/ 517 w 1433"/>
                <a:gd name="T61" fmla="*/ 239 h 1896"/>
                <a:gd name="T62" fmla="*/ 507 w 1433"/>
                <a:gd name="T63" fmla="*/ 275 h 1896"/>
                <a:gd name="T64" fmla="*/ 501 w 1433"/>
                <a:gd name="T65" fmla="*/ 312 h 1896"/>
                <a:gd name="T66" fmla="*/ 507 w 1433"/>
                <a:gd name="T67" fmla="*/ 684 h 1896"/>
                <a:gd name="T68" fmla="*/ 541 w 1433"/>
                <a:gd name="T69" fmla="*/ 735 h 1896"/>
                <a:gd name="T70" fmla="*/ 529 w 1433"/>
                <a:gd name="T71" fmla="*/ 714 h 1896"/>
                <a:gd name="T72" fmla="*/ 519 w 1433"/>
                <a:gd name="T73" fmla="*/ 692 h 1896"/>
                <a:gd name="T74" fmla="*/ 680 w 1433"/>
                <a:gd name="T75" fmla="*/ 860 h 1896"/>
                <a:gd name="T76" fmla="*/ 661 w 1433"/>
                <a:gd name="T77" fmla="*/ 921 h 1896"/>
                <a:gd name="T78" fmla="*/ 612 w 1433"/>
                <a:gd name="T79" fmla="*/ 926 h 1896"/>
                <a:gd name="T80" fmla="*/ 500 w 1433"/>
                <a:gd name="T81" fmla="*/ 896 h 1896"/>
                <a:gd name="T82" fmla="*/ 489 w 1433"/>
                <a:gd name="T83" fmla="*/ 768 h 1896"/>
                <a:gd name="T84" fmla="*/ 441 w 1433"/>
                <a:gd name="T85" fmla="*/ 688 h 1896"/>
                <a:gd name="T86" fmla="*/ 406 w 1433"/>
                <a:gd name="T87" fmla="*/ 643 h 1896"/>
                <a:gd name="T88" fmla="*/ 479 w 1433"/>
                <a:gd name="T89" fmla="*/ 744 h 1896"/>
                <a:gd name="T90" fmla="*/ 489 w 1433"/>
                <a:gd name="T91" fmla="*/ 941 h 1896"/>
                <a:gd name="T92" fmla="*/ 432 w 1433"/>
                <a:gd name="T93" fmla="*/ 946 h 1896"/>
                <a:gd name="T94" fmla="*/ 375 w 1433"/>
                <a:gd name="T95" fmla="*/ 947 h 18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33" h="1896">
                  <a:moveTo>
                    <a:pt x="689" y="1894"/>
                  </a:moveTo>
                  <a:lnTo>
                    <a:pt x="486" y="1891"/>
                  </a:lnTo>
                  <a:lnTo>
                    <a:pt x="474" y="1871"/>
                  </a:lnTo>
                  <a:lnTo>
                    <a:pt x="474" y="1736"/>
                  </a:lnTo>
                  <a:lnTo>
                    <a:pt x="472" y="1647"/>
                  </a:lnTo>
                  <a:lnTo>
                    <a:pt x="472" y="1579"/>
                  </a:lnTo>
                  <a:lnTo>
                    <a:pt x="474" y="1550"/>
                  </a:lnTo>
                  <a:lnTo>
                    <a:pt x="492" y="1472"/>
                  </a:lnTo>
                  <a:lnTo>
                    <a:pt x="508" y="1447"/>
                  </a:lnTo>
                  <a:lnTo>
                    <a:pt x="527" y="1421"/>
                  </a:lnTo>
                  <a:lnTo>
                    <a:pt x="543" y="1396"/>
                  </a:lnTo>
                  <a:lnTo>
                    <a:pt x="561" y="1372"/>
                  </a:lnTo>
                  <a:lnTo>
                    <a:pt x="574" y="1347"/>
                  </a:lnTo>
                  <a:lnTo>
                    <a:pt x="587" y="1321"/>
                  </a:lnTo>
                  <a:lnTo>
                    <a:pt x="594" y="1296"/>
                  </a:lnTo>
                  <a:lnTo>
                    <a:pt x="599" y="1272"/>
                  </a:lnTo>
                  <a:lnTo>
                    <a:pt x="590" y="1265"/>
                  </a:lnTo>
                  <a:lnTo>
                    <a:pt x="561" y="1345"/>
                  </a:lnTo>
                  <a:lnTo>
                    <a:pt x="472" y="1472"/>
                  </a:lnTo>
                  <a:lnTo>
                    <a:pt x="454" y="1532"/>
                  </a:lnTo>
                  <a:lnTo>
                    <a:pt x="454" y="1720"/>
                  </a:lnTo>
                  <a:lnTo>
                    <a:pt x="457" y="1769"/>
                  </a:lnTo>
                  <a:lnTo>
                    <a:pt x="457" y="1871"/>
                  </a:lnTo>
                  <a:lnTo>
                    <a:pt x="439" y="1876"/>
                  </a:lnTo>
                  <a:lnTo>
                    <a:pt x="210" y="1858"/>
                  </a:lnTo>
                  <a:lnTo>
                    <a:pt x="115" y="1849"/>
                  </a:lnTo>
                  <a:lnTo>
                    <a:pt x="119" y="1725"/>
                  </a:lnTo>
                  <a:lnTo>
                    <a:pt x="130" y="1543"/>
                  </a:lnTo>
                  <a:lnTo>
                    <a:pt x="148" y="1541"/>
                  </a:lnTo>
                  <a:lnTo>
                    <a:pt x="219" y="1499"/>
                  </a:lnTo>
                  <a:lnTo>
                    <a:pt x="273" y="1472"/>
                  </a:lnTo>
                  <a:lnTo>
                    <a:pt x="284" y="1463"/>
                  </a:lnTo>
                  <a:lnTo>
                    <a:pt x="299" y="1458"/>
                  </a:lnTo>
                  <a:lnTo>
                    <a:pt x="313" y="1447"/>
                  </a:lnTo>
                  <a:lnTo>
                    <a:pt x="330" y="1439"/>
                  </a:lnTo>
                  <a:lnTo>
                    <a:pt x="346" y="1428"/>
                  </a:lnTo>
                  <a:lnTo>
                    <a:pt x="364" y="1414"/>
                  </a:lnTo>
                  <a:lnTo>
                    <a:pt x="383" y="1396"/>
                  </a:lnTo>
                  <a:lnTo>
                    <a:pt x="401" y="1377"/>
                  </a:lnTo>
                  <a:lnTo>
                    <a:pt x="386" y="1470"/>
                  </a:lnTo>
                  <a:lnTo>
                    <a:pt x="361" y="1499"/>
                  </a:lnTo>
                  <a:lnTo>
                    <a:pt x="361" y="1510"/>
                  </a:lnTo>
                  <a:lnTo>
                    <a:pt x="377" y="1510"/>
                  </a:lnTo>
                  <a:lnTo>
                    <a:pt x="394" y="1499"/>
                  </a:lnTo>
                  <a:lnTo>
                    <a:pt x="408" y="1458"/>
                  </a:lnTo>
                  <a:lnTo>
                    <a:pt x="421" y="1419"/>
                  </a:lnTo>
                  <a:lnTo>
                    <a:pt x="426" y="1381"/>
                  </a:lnTo>
                  <a:lnTo>
                    <a:pt x="434" y="1345"/>
                  </a:lnTo>
                  <a:lnTo>
                    <a:pt x="435" y="1307"/>
                  </a:lnTo>
                  <a:lnTo>
                    <a:pt x="439" y="1268"/>
                  </a:lnTo>
                  <a:lnTo>
                    <a:pt x="443" y="1230"/>
                  </a:lnTo>
                  <a:lnTo>
                    <a:pt x="450" y="1194"/>
                  </a:lnTo>
                  <a:lnTo>
                    <a:pt x="457" y="1188"/>
                  </a:lnTo>
                  <a:lnTo>
                    <a:pt x="461" y="1115"/>
                  </a:lnTo>
                  <a:lnTo>
                    <a:pt x="466" y="1044"/>
                  </a:lnTo>
                  <a:lnTo>
                    <a:pt x="472" y="973"/>
                  </a:lnTo>
                  <a:lnTo>
                    <a:pt x="477" y="902"/>
                  </a:lnTo>
                  <a:lnTo>
                    <a:pt x="481" y="832"/>
                  </a:lnTo>
                  <a:lnTo>
                    <a:pt x="486" y="761"/>
                  </a:lnTo>
                  <a:lnTo>
                    <a:pt x="490" y="690"/>
                  </a:lnTo>
                  <a:lnTo>
                    <a:pt x="496" y="619"/>
                  </a:lnTo>
                  <a:lnTo>
                    <a:pt x="496" y="600"/>
                  </a:lnTo>
                  <a:lnTo>
                    <a:pt x="494" y="584"/>
                  </a:lnTo>
                  <a:lnTo>
                    <a:pt x="492" y="569"/>
                  </a:lnTo>
                  <a:lnTo>
                    <a:pt x="488" y="555"/>
                  </a:lnTo>
                  <a:lnTo>
                    <a:pt x="486" y="540"/>
                  </a:lnTo>
                  <a:lnTo>
                    <a:pt x="481" y="524"/>
                  </a:lnTo>
                  <a:lnTo>
                    <a:pt x="476" y="509"/>
                  </a:lnTo>
                  <a:lnTo>
                    <a:pt x="468" y="495"/>
                  </a:lnTo>
                  <a:lnTo>
                    <a:pt x="459" y="482"/>
                  </a:lnTo>
                  <a:lnTo>
                    <a:pt x="434" y="449"/>
                  </a:lnTo>
                  <a:lnTo>
                    <a:pt x="425" y="448"/>
                  </a:lnTo>
                  <a:lnTo>
                    <a:pt x="441" y="482"/>
                  </a:lnTo>
                  <a:lnTo>
                    <a:pt x="450" y="495"/>
                  </a:lnTo>
                  <a:lnTo>
                    <a:pt x="459" y="528"/>
                  </a:lnTo>
                  <a:lnTo>
                    <a:pt x="354" y="462"/>
                  </a:lnTo>
                  <a:lnTo>
                    <a:pt x="319" y="437"/>
                  </a:lnTo>
                  <a:lnTo>
                    <a:pt x="284" y="413"/>
                  </a:lnTo>
                  <a:lnTo>
                    <a:pt x="250" y="386"/>
                  </a:lnTo>
                  <a:lnTo>
                    <a:pt x="217" y="358"/>
                  </a:lnTo>
                  <a:lnTo>
                    <a:pt x="181" y="327"/>
                  </a:lnTo>
                  <a:lnTo>
                    <a:pt x="148" y="296"/>
                  </a:lnTo>
                  <a:lnTo>
                    <a:pt x="115" y="264"/>
                  </a:lnTo>
                  <a:lnTo>
                    <a:pt x="86" y="233"/>
                  </a:lnTo>
                  <a:lnTo>
                    <a:pt x="66" y="204"/>
                  </a:lnTo>
                  <a:lnTo>
                    <a:pt x="53" y="187"/>
                  </a:lnTo>
                  <a:lnTo>
                    <a:pt x="40" y="171"/>
                  </a:lnTo>
                  <a:lnTo>
                    <a:pt x="29" y="155"/>
                  </a:lnTo>
                  <a:lnTo>
                    <a:pt x="20" y="140"/>
                  </a:lnTo>
                  <a:lnTo>
                    <a:pt x="9" y="124"/>
                  </a:lnTo>
                  <a:lnTo>
                    <a:pt x="4" y="107"/>
                  </a:lnTo>
                  <a:lnTo>
                    <a:pt x="0" y="91"/>
                  </a:lnTo>
                  <a:lnTo>
                    <a:pt x="0" y="76"/>
                  </a:lnTo>
                  <a:lnTo>
                    <a:pt x="273" y="105"/>
                  </a:lnTo>
                  <a:lnTo>
                    <a:pt x="568" y="104"/>
                  </a:lnTo>
                  <a:lnTo>
                    <a:pt x="665" y="100"/>
                  </a:lnTo>
                  <a:lnTo>
                    <a:pt x="750" y="100"/>
                  </a:lnTo>
                  <a:lnTo>
                    <a:pt x="770" y="104"/>
                  </a:lnTo>
                  <a:lnTo>
                    <a:pt x="863" y="104"/>
                  </a:lnTo>
                  <a:lnTo>
                    <a:pt x="1297" y="23"/>
                  </a:lnTo>
                  <a:lnTo>
                    <a:pt x="1433" y="0"/>
                  </a:lnTo>
                  <a:lnTo>
                    <a:pt x="1430" y="56"/>
                  </a:lnTo>
                  <a:lnTo>
                    <a:pt x="1415" y="104"/>
                  </a:lnTo>
                  <a:lnTo>
                    <a:pt x="1399" y="153"/>
                  </a:lnTo>
                  <a:lnTo>
                    <a:pt x="1377" y="204"/>
                  </a:lnTo>
                  <a:lnTo>
                    <a:pt x="1353" y="255"/>
                  </a:lnTo>
                  <a:lnTo>
                    <a:pt x="1322" y="304"/>
                  </a:lnTo>
                  <a:lnTo>
                    <a:pt x="1286" y="353"/>
                  </a:lnTo>
                  <a:lnTo>
                    <a:pt x="1242" y="400"/>
                  </a:lnTo>
                  <a:lnTo>
                    <a:pt x="1193" y="448"/>
                  </a:lnTo>
                  <a:lnTo>
                    <a:pt x="1162" y="464"/>
                  </a:lnTo>
                  <a:lnTo>
                    <a:pt x="1136" y="486"/>
                  </a:lnTo>
                  <a:lnTo>
                    <a:pt x="1124" y="491"/>
                  </a:lnTo>
                  <a:lnTo>
                    <a:pt x="1113" y="497"/>
                  </a:lnTo>
                  <a:lnTo>
                    <a:pt x="1100" y="502"/>
                  </a:lnTo>
                  <a:lnTo>
                    <a:pt x="1089" y="508"/>
                  </a:lnTo>
                  <a:lnTo>
                    <a:pt x="1076" y="511"/>
                  </a:lnTo>
                  <a:lnTo>
                    <a:pt x="1065" y="515"/>
                  </a:lnTo>
                  <a:lnTo>
                    <a:pt x="1055" y="517"/>
                  </a:lnTo>
                  <a:lnTo>
                    <a:pt x="1044" y="520"/>
                  </a:lnTo>
                  <a:lnTo>
                    <a:pt x="1053" y="477"/>
                  </a:lnTo>
                  <a:lnTo>
                    <a:pt x="1053" y="468"/>
                  </a:lnTo>
                  <a:lnTo>
                    <a:pt x="1044" y="464"/>
                  </a:lnTo>
                  <a:lnTo>
                    <a:pt x="1034" y="477"/>
                  </a:lnTo>
                  <a:lnTo>
                    <a:pt x="1025" y="493"/>
                  </a:lnTo>
                  <a:lnTo>
                    <a:pt x="1022" y="511"/>
                  </a:lnTo>
                  <a:lnTo>
                    <a:pt x="1016" y="529"/>
                  </a:lnTo>
                  <a:lnTo>
                    <a:pt x="1014" y="549"/>
                  </a:lnTo>
                  <a:lnTo>
                    <a:pt x="1011" y="568"/>
                  </a:lnTo>
                  <a:lnTo>
                    <a:pt x="1007" y="586"/>
                  </a:lnTo>
                  <a:lnTo>
                    <a:pt x="1004" y="604"/>
                  </a:lnTo>
                  <a:lnTo>
                    <a:pt x="1002" y="624"/>
                  </a:lnTo>
                  <a:lnTo>
                    <a:pt x="978" y="835"/>
                  </a:lnTo>
                  <a:lnTo>
                    <a:pt x="976" y="1032"/>
                  </a:lnTo>
                  <a:lnTo>
                    <a:pt x="1002" y="1348"/>
                  </a:lnTo>
                  <a:lnTo>
                    <a:pt x="1014" y="1368"/>
                  </a:lnTo>
                  <a:lnTo>
                    <a:pt x="1016" y="1383"/>
                  </a:lnTo>
                  <a:lnTo>
                    <a:pt x="1038" y="1428"/>
                  </a:lnTo>
                  <a:lnTo>
                    <a:pt x="1076" y="1470"/>
                  </a:lnTo>
                  <a:lnTo>
                    <a:pt x="1082" y="1470"/>
                  </a:lnTo>
                  <a:lnTo>
                    <a:pt x="1076" y="1458"/>
                  </a:lnTo>
                  <a:lnTo>
                    <a:pt x="1071" y="1447"/>
                  </a:lnTo>
                  <a:lnTo>
                    <a:pt x="1064" y="1436"/>
                  </a:lnTo>
                  <a:lnTo>
                    <a:pt x="1058" y="1427"/>
                  </a:lnTo>
                  <a:lnTo>
                    <a:pt x="1051" y="1416"/>
                  </a:lnTo>
                  <a:lnTo>
                    <a:pt x="1045" y="1405"/>
                  </a:lnTo>
                  <a:lnTo>
                    <a:pt x="1040" y="1394"/>
                  </a:lnTo>
                  <a:lnTo>
                    <a:pt x="1038" y="1383"/>
                  </a:lnTo>
                  <a:lnTo>
                    <a:pt x="1033" y="1359"/>
                  </a:lnTo>
                  <a:lnTo>
                    <a:pt x="1237" y="1456"/>
                  </a:lnTo>
                  <a:lnTo>
                    <a:pt x="1355" y="1514"/>
                  </a:lnTo>
                  <a:lnTo>
                    <a:pt x="1360" y="1720"/>
                  </a:lnTo>
                  <a:lnTo>
                    <a:pt x="1360" y="1740"/>
                  </a:lnTo>
                  <a:lnTo>
                    <a:pt x="1373" y="1831"/>
                  </a:lnTo>
                  <a:lnTo>
                    <a:pt x="1346" y="1836"/>
                  </a:lnTo>
                  <a:lnTo>
                    <a:pt x="1322" y="1842"/>
                  </a:lnTo>
                  <a:lnTo>
                    <a:pt x="1297" y="1845"/>
                  </a:lnTo>
                  <a:lnTo>
                    <a:pt x="1273" y="1849"/>
                  </a:lnTo>
                  <a:lnTo>
                    <a:pt x="1248" y="1849"/>
                  </a:lnTo>
                  <a:lnTo>
                    <a:pt x="1224" y="1851"/>
                  </a:lnTo>
                  <a:lnTo>
                    <a:pt x="1198" y="1851"/>
                  </a:lnTo>
                  <a:lnTo>
                    <a:pt x="1175" y="1854"/>
                  </a:lnTo>
                  <a:lnTo>
                    <a:pt x="1002" y="1847"/>
                  </a:lnTo>
                  <a:lnTo>
                    <a:pt x="1000" y="1791"/>
                  </a:lnTo>
                  <a:lnTo>
                    <a:pt x="1000" y="1767"/>
                  </a:lnTo>
                  <a:lnTo>
                    <a:pt x="996" y="1745"/>
                  </a:lnTo>
                  <a:lnTo>
                    <a:pt x="987" y="1703"/>
                  </a:lnTo>
                  <a:lnTo>
                    <a:pt x="978" y="1536"/>
                  </a:lnTo>
                  <a:lnTo>
                    <a:pt x="978" y="1479"/>
                  </a:lnTo>
                  <a:lnTo>
                    <a:pt x="934" y="1438"/>
                  </a:lnTo>
                  <a:lnTo>
                    <a:pt x="920" y="1414"/>
                  </a:lnTo>
                  <a:lnTo>
                    <a:pt x="882" y="1376"/>
                  </a:lnTo>
                  <a:lnTo>
                    <a:pt x="865" y="1363"/>
                  </a:lnTo>
                  <a:lnTo>
                    <a:pt x="827" y="1283"/>
                  </a:lnTo>
                  <a:lnTo>
                    <a:pt x="818" y="1279"/>
                  </a:lnTo>
                  <a:lnTo>
                    <a:pt x="812" y="1286"/>
                  </a:lnTo>
                  <a:lnTo>
                    <a:pt x="816" y="1307"/>
                  </a:lnTo>
                  <a:lnTo>
                    <a:pt x="832" y="1348"/>
                  </a:lnTo>
                  <a:lnTo>
                    <a:pt x="840" y="1354"/>
                  </a:lnTo>
                  <a:lnTo>
                    <a:pt x="958" y="1487"/>
                  </a:lnTo>
                  <a:lnTo>
                    <a:pt x="969" y="1678"/>
                  </a:lnTo>
                  <a:lnTo>
                    <a:pt x="969" y="1694"/>
                  </a:lnTo>
                  <a:lnTo>
                    <a:pt x="978" y="1843"/>
                  </a:lnTo>
                  <a:lnTo>
                    <a:pt x="978" y="1882"/>
                  </a:lnTo>
                  <a:lnTo>
                    <a:pt x="949" y="1883"/>
                  </a:lnTo>
                  <a:lnTo>
                    <a:pt x="920" y="1887"/>
                  </a:lnTo>
                  <a:lnTo>
                    <a:pt x="891" y="1889"/>
                  </a:lnTo>
                  <a:lnTo>
                    <a:pt x="863" y="1891"/>
                  </a:lnTo>
                  <a:lnTo>
                    <a:pt x="834" y="1891"/>
                  </a:lnTo>
                  <a:lnTo>
                    <a:pt x="807" y="1893"/>
                  </a:lnTo>
                  <a:lnTo>
                    <a:pt x="778" y="1893"/>
                  </a:lnTo>
                  <a:lnTo>
                    <a:pt x="750" y="1894"/>
                  </a:lnTo>
                  <a:lnTo>
                    <a:pt x="694" y="1896"/>
                  </a:lnTo>
                  <a:lnTo>
                    <a:pt x="689" y="1894"/>
                  </a:lnTo>
                  <a:close/>
                </a:path>
              </a:pathLst>
            </a:custGeom>
            <a:solidFill>
              <a:srgbClr val="FFFF99"/>
            </a:solidFill>
            <a:ln w="9525">
              <a:solidFill>
                <a:schemeClr val="tx1"/>
              </a:solidFill>
              <a:round/>
              <a:headEnd/>
              <a:tailEnd/>
            </a:ln>
          </p:spPr>
          <p:txBody>
            <a:bodyPr/>
            <a:lstStyle/>
            <a:p>
              <a:endParaRPr lang="en-US"/>
            </a:p>
          </p:txBody>
        </p:sp>
        <p:sp>
          <p:nvSpPr>
            <p:cNvPr id="58383" name="Freeform 14">
              <a:extLst>
                <a:ext uri="{FF2B5EF4-FFF2-40B4-BE49-F238E27FC236}">
                  <a16:creationId xmlns:a16="http://schemas.microsoft.com/office/drawing/2014/main" id="{5875337C-3134-4DF3-A5B2-ED8BA83E6A18}"/>
                </a:ext>
              </a:extLst>
            </p:cNvPr>
            <p:cNvSpPr>
              <a:spLocks/>
            </p:cNvSpPr>
            <p:nvPr/>
          </p:nvSpPr>
          <p:spPr bwMode="auto">
            <a:xfrm>
              <a:off x="2681" y="1011"/>
              <a:ext cx="1673" cy="2793"/>
            </a:xfrm>
            <a:custGeom>
              <a:avLst/>
              <a:gdLst>
                <a:gd name="T0" fmla="*/ 1236 w 3346"/>
                <a:gd name="T1" fmla="*/ 2751 h 5586"/>
                <a:gd name="T2" fmla="*/ 982 w 3346"/>
                <a:gd name="T3" fmla="*/ 2728 h 5586"/>
                <a:gd name="T4" fmla="*/ 819 w 3346"/>
                <a:gd name="T5" fmla="*/ 2726 h 5586"/>
                <a:gd name="T6" fmla="*/ 527 w 3346"/>
                <a:gd name="T7" fmla="*/ 2708 h 5586"/>
                <a:gd name="T8" fmla="*/ 453 w 3346"/>
                <a:gd name="T9" fmla="*/ 2614 h 5586"/>
                <a:gd name="T10" fmla="*/ 520 w 3346"/>
                <a:gd name="T11" fmla="*/ 2571 h 5586"/>
                <a:gd name="T12" fmla="*/ 642 w 3346"/>
                <a:gd name="T13" fmla="*/ 2461 h 5586"/>
                <a:gd name="T14" fmla="*/ 717 w 3346"/>
                <a:gd name="T15" fmla="*/ 2242 h 5586"/>
                <a:gd name="T16" fmla="*/ 718 w 3346"/>
                <a:gd name="T17" fmla="*/ 2043 h 5586"/>
                <a:gd name="T18" fmla="*/ 756 w 3346"/>
                <a:gd name="T19" fmla="*/ 1924 h 5586"/>
                <a:gd name="T20" fmla="*/ 747 w 3346"/>
                <a:gd name="T21" fmla="*/ 1696 h 5586"/>
                <a:gd name="T22" fmla="*/ 676 w 3346"/>
                <a:gd name="T23" fmla="*/ 1587 h 5586"/>
                <a:gd name="T24" fmla="*/ 595 w 3346"/>
                <a:gd name="T25" fmla="*/ 1521 h 5586"/>
                <a:gd name="T26" fmla="*/ 522 w 3346"/>
                <a:gd name="T27" fmla="*/ 1500 h 5586"/>
                <a:gd name="T28" fmla="*/ 466 w 3346"/>
                <a:gd name="T29" fmla="*/ 1535 h 5586"/>
                <a:gd name="T30" fmla="*/ 348 w 3346"/>
                <a:gd name="T31" fmla="*/ 1556 h 5586"/>
                <a:gd name="T32" fmla="*/ 324 w 3346"/>
                <a:gd name="T33" fmla="*/ 1495 h 5586"/>
                <a:gd name="T34" fmla="*/ 302 w 3346"/>
                <a:gd name="T35" fmla="*/ 1247 h 5586"/>
                <a:gd name="T36" fmla="*/ 209 w 3346"/>
                <a:gd name="T37" fmla="*/ 1099 h 5586"/>
                <a:gd name="T38" fmla="*/ 101 w 3346"/>
                <a:gd name="T39" fmla="*/ 1086 h 5586"/>
                <a:gd name="T40" fmla="*/ 48 w 3346"/>
                <a:gd name="T41" fmla="*/ 1036 h 5586"/>
                <a:gd name="T42" fmla="*/ 4 w 3346"/>
                <a:gd name="T43" fmla="*/ 924 h 5586"/>
                <a:gd name="T44" fmla="*/ 31 w 3346"/>
                <a:gd name="T45" fmla="*/ 856 h 5586"/>
                <a:gd name="T46" fmla="*/ 201 w 3346"/>
                <a:gd name="T47" fmla="*/ 835 h 5586"/>
                <a:gd name="T48" fmla="*/ 303 w 3346"/>
                <a:gd name="T49" fmla="*/ 946 h 5586"/>
                <a:gd name="T50" fmla="*/ 461 w 3346"/>
                <a:gd name="T51" fmla="*/ 937 h 5586"/>
                <a:gd name="T52" fmla="*/ 494 w 3346"/>
                <a:gd name="T53" fmla="*/ 1017 h 5586"/>
                <a:gd name="T54" fmla="*/ 412 w 3346"/>
                <a:gd name="T55" fmla="*/ 1072 h 5586"/>
                <a:gd name="T56" fmla="*/ 463 w 3346"/>
                <a:gd name="T57" fmla="*/ 1180 h 5586"/>
                <a:gd name="T58" fmla="*/ 607 w 3346"/>
                <a:gd name="T59" fmla="*/ 1297 h 5586"/>
                <a:gd name="T60" fmla="*/ 781 w 3346"/>
                <a:gd name="T61" fmla="*/ 1198 h 5586"/>
                <a:gd name="T62" fmla="*/ 805 w 3346"/>
                <a:gd name="T63" fmla="*/ 1036 h 5586"/>
                <a:gd name="T64" fmla="*/ 725 w 3346"/>
                <a:gd name="T65" fmla="*/ 896 h 5586"/>
                <a:gd name="T66" fmla="*/ 782 w 3346"/>
                <a:gd name="T67" fmla="*/ 837 h 5586"/>
                <a:gd name="T68" fmla="*/ 750 w 3346"/>
                <a:gd name="T69" fmla="*/ 727 h 5586"/>
                <a:gd name="T70" fmla="*/ 645 w 3346"/>
                <a:gd name="T71" fmla="*/ 651 h 5586"/>
                <a:gd name="T72" fmla="*/ 566 w 3346"/>
                <a:gd name="T73" fmla="*/ 621 h 5586"/>
                <a:gd name="T74" fmla="*/ 565 w 3346"/>
                <a:gd name="T75" fmla="*/ 498 h 5586"/>
                <a:gd name="T76" fmla="*/ 644 w 3346"/>
                <a:gd name="T77" fmla="*/ 465 h 5586"/>
                <a:gd name="T78" fmla="*/ 686 w 3346"/>
                <a:gd name="T79" fmla="*/ 291 h 5586"/>
                <a:gd name="T80" fmla="*/ 740 w 3346"/>
                <a:gd name="T81" fmla="*/ 100 h 5586"/>
                <a:gd name="T82" fmla="*/ 854 w 3346"/>
                <a:gd name="T83" fmla="*/ 0 h 5586"/>
                <a:gd name="T84" fmla="*/ 979 w 3346"/>
                <a:gd name="T85" fmla="*/ 81 h 5586"/>
                <a:gd name="T86" fmla="*/ 1033 w 3346"/>
                <a:gd name="T87" fmla="*/ 94 h 5586"/>
                <a:gd name="T88" fmla="*/ 1062 w 3346"/>
                <a:gd name="T89" fmla="*/ 285 h 5586"/>
                <a:gd name="T90" fmla="*/ 1108 w 3346"/>
                <a:gd name="T91" fmla="*/ 468 h 5586"/>
                <a:gd name="T92" fmla="*/ 1062 w 3346"/>
                <a:gd name="T93" fmla="*/ 656 h 5586"/>
                <a:gd name="T94" fmla="*/ 1057 w 3346"/>
                <a:gd name="T95" fmla="*/ 805 h 5586"/>
                <a:gd name="T96" fmla="*/ 1076 w 3346"/>
                <a:gd name="T97" fmla="*/ 870 h 5586"/>
                <a:gd name="T98" fmla="*/ 1120 w 3346"/>
                <a:gd name="T99" fmla="*/ 980 h 5586"/>
                <a:gd name="T100" fmla="*/ 1306 w 3346"/>
                <a:gd name="T101" fmla="*/ 1073 h 5586"/>
                <a:gd name="T102" fmla="*/ 1548 w 3346"/>
                <a:gd name="T103" fmla="*/ 1044 h 5586"/>
                <a:gd name="T104" fmla="*/ 1651 w 3346"/>
                <a:gd name="T105" fmla="*/ 1031 h 5586"/>
                <a:gd name="T106" fmla="*/ 1650 w 3346"/>
                <a:gd name="T107" fmla="*/ 1455 h 5586"/>
                <a:gd name="T108" fmla="*/ 1562 w 3346"/>
                <a:gd name="T109" fmla="*/ 1594 h 5586"/>
                <a:gd name="T110" fmla="*/ 1387 w 3346"/>
                <a:gd name="T111" fmla="*/ 1684 h 5586"/>
                <a:gd name="T112" fmla="*/ 1381 w 3346"/>
                <a:gd name="T113" fmla="*/ 1900 h 5586"/>
                <a:gd name="T114" fmla="*/ 1427 w 3346"/>
                <a:gd name="T115" fmla="*/ 2041 h 5586"/>
                <a:gd name="T116" fmla="*/ 1463 w 3346"/>
                <a:gd name="T117" fmla="*/ 2303 h 5586"/>
                <a:gd name="T118" fmla="*/ 1650 w 3346"/>
                <a:gd name="T119" fmla="*/ 2596 h 5586"/>
                <a:gd name="T120" fmla="*/ 1589 w 3346"/>
                <a:gd name="T121" fmla="*/ 2737 h 5586"/>
                <a:gd name="T122" fmla="*/ 1475 w 3346"/>
                <a:gd name="T123" fmla="*/ 2789 h 55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46" h="5586">
                  <a:moveTo>
                    <a:pt x="2794" y="5586"/>
                  </a:moveTo>
                  <a:lnTo>
                    <a:pt x="2753" y="5584"/>
                  </a:lnTo>
                  <a:lnTo>
                    <a:pt x="2714" y="5580"/>
                  </a:lnTo>
                  <a:lnTo>
                    <a:pt x="2673" y="5573"/>
                  </a:lnTo>
                  <a:lnTo>
                    <a:pt x="2634" y="5566"/>
                  </a:lnTo>
                  <a:lnTo>
                    <a:pt x="2592" y="5553"/>
                  </a:lnTo>
                  <a:lnTo>
                    <a:pt x="2552" y="5540"/>
                  </a:lnTo>
                  <a:lnTo>
                    <a:pt x="2512" y="5522"/>
                  </a:lnTo>
                  <a:lnTo>
                    <a:pt x="2472" y="5502"/>
                  </a:lnTo>
                  <a:lnTo>
                    <a:pt x="2439" y="5478"/>
                  </a:lnTo>
                  <a:lnTo>
                    <a:pt x="2436" y="5469"/>
                  </a:lnTo>
                  <a:lnTo>
                    <a:pt x="2368" y="5451"/>
                  </a:lnTo>
                  <a:lnTo>
                    <a:pt x="2301" y="5440"/>
                  </a:lnTo>
                  <a:lnTo>
                    <a:pt x="2234" y="5435"/>
                  </a:lnTo>
                  <a:lnTo>
                    <a:pt x="2166" y="5435"/>
                  </a:lnTo>
                  <a:lnTo>
                    <a:pt x="2099" y="5438"/>
                  </a:lnTo>
                  <a:lnTo>
                    <a:pt x="2032" y="5446"/>
                  </a:lnTo>
                  <a:lnTo>
                    <a:pt x="1964" y="5456"/>
                  </a:lnTo>
                  <a:lnTo>
                    <a:pt x="1899" y="5467"/>
                  </a:lnTo>
                  <a:lnTo>
                    <a:pt x="1882" y="5467"/>
                  </a:lnTo>
                  <a:lnTo>
                    <a:pt x="1846" y="5469"/>
                  </a:lnTo>
                  <a:lnTo>
                    <a:pt x="1811" y="5471"/>
                  </a:lnTo>
                  <a:lnTo>
                    <a:pt x="1775" y="5469"/>
                  </a:lnTo>
                  <a:lnTo>
                    <a:pt x="1742" y="5469"/>
                  </a:lnTo>
                  <a:lnTo>
                    <a:pt x="1708" y="5464"/>
                  </a:lnTo>
                  <a:lnTo>
                    <a:pt x="1673" y="5460"/>
                  </a:lnTo>
                  <a:lnTo>
                    <a:pt x="1638" y="5451"/>
                  </a:lnTo>
                  <a:lnTo>
                    <a:pt x="1604" y="5442"/>
                  </a:lnTo>
                  <a:lnTo>
                    <a:pt x="1443" y="5469"/>
                  </a:lnTo>
                  <a:lnTo>
                    <a:pt x="1422" y="5469"/>
                  </a:lnTo>
                  <a:lnTo>
                    <a:pt x="1316" y="5467"/>
                  </a:lnTo>
                  <a:lnTo>
                    <a:pt x="1261" y="5462"/>
                  </a:lnTo>
                  <a:lnTo>
                    <a:pt x="1210" y="5456"/>
                  </a:lnTo>
                  <a:lnTo>
                    <a:pt x="1158" y="5446"/>
                  </a:lnTo>
                  <a:lnTo>
                    <a:pt x="1107" y="5435"/>
                  </a:lnTo>
                  <a:lnTo>
                    <a:pt x="1054" y="5416"/>
                  </a:lnTo>
                  <a:lnTo>
                    <a:pt x="1003" y="5395"/>
                  </a:lnTo>
                  <a:lnTo>
                    <a:pt x="954" y="5365"/>
                  </a:lnTo>
                  <a:lnTo>
                    <a:pt x="906" y="5333"/>
                  </a:lnTo>
                  <a:lnTo>
                    <a:pt x="894" y="5309"/>
                  </a:lnTo>
                  <a:lnTo>
                    <a:pt x="894" y="5280"/>
                  </a:lnTo>
                  <a:lnTo>
                    <a:pt x="892" y="5265"/>
                  </a:lnTo>
                  <a:lnTo>
                    <a:pt x="894" y="5253"/>
                  </a:lnTo>
                  <a:lnTo>
                    <a:pt x="897" y="5238"/>
                  </a:lnTo>
                  <a:lnTo>
                    <a:pt x="905" y="5227"/>
                  </a:lnTo>
                  <a:lnTo>
                    <a:pt x="912" y="5213"/>
                  </a:lnTo>
                  <a:lnTo>
                    <a:pt x="923" y="5202"/>
                  </a:lnTo>
                  <a:lnTo>
                    <a:pt x="934" y="5189"/>
                  </a:lnTo>
                  <a:lnTo>
                    <a:pt x="948" y="5182"/>
                  </a:lnTo>
                  <a:lnTo>
                    <a:pt x="977" y="5163"/>
                  </a:lnTo>
                  <a:lnTo>
                    <a:pt x="992" y="5154"/>
                  </a:lnTo>
                  <a:lnTo>
                    <a:pt x="997" y="5153"/>
                  </a:lnTo>
                  <a:lnTo>
                    <a:pt x="1017" y="5147"/>
                  </a:lnTo>
                  <a:lnTo>
                    <a:pt x="1039" y="5142"/>
                  </a:lnTo>
                  <a:lnTo>
                    <a:pt x="1059" y="5136"/>
                  </a:lnTo>
                  <a:lnTo>
                    <a:pt x="1081" y="5134"/>
                  </a:lnTo>
                  <a:lnTo>
                    <a:pt x="1101" y="5129"/>
                  </a:lnTo>
                  <a:lnTo>
                    <a:pt x="1121" y="5127"/>
                  </a:lnTo>
                  <a:lnTo>
                    <a:pt x="1143" y="5125"/>
                  </a:lnTo>
                  <a:lnTo>
                    <a:pt x="1165" y="5125"/>
                  </a:lnTo>
                  <a:lnTo>
                    <a:pt x="1214" y="5058"/>
                  </a:lnTo>
                  <a:lnTo>
                    <a:pt x="1252" y="4991"/>
                  </a:lnTo>
                  <a:lnTo>
                    <a:pt x="1283" y="4921"/>
                  </a:lnTo>
                  <a:lnTo>
                    <a:pt x="1309" y="4852"/>
                  </a:lnTo>
                  <a:lnTo>
                    <a:pt x="1329" y="4779"/>
                  </a:lnTo>
                  <a:lnTo>
                    <a:pt x="1349" y="4707"/>
                  </a:lnTo>
                  <a:lnTo>
                    <a:pt x="1369" y="4636"/>
                  </a:lnTo>
                  <a:lnTo>
                    <a:pt x="1396" y="4568"/>
                  </a:lnTo>
                  <a:lnTo>
                    <a:pt x="1402" y="4565"/>
                  </a:lnTo>
                  <a:lnTo>
                    <a:pt x="1411" y="4537"/>
                  </a:lnTo>
                  <a:lnTo>
                    <a:pt x="1422" y="4510"/>
                  </a:lnTo>
                  <a:lnTo>
                    <a:pt x="1434" y="4483"/>
                  </a:lnTo>
                  <a:lnTo>
                    <a:pt x="1449" y="4457"/>
                  </a:lnTo>
                  <a:lnTo>
                    <a:pt x="1460" y="4430"/>
                  </a:lnTo>
                  <a:lnTo>
                    <a:pt x="1473" y="4403"/>
                  </a:lnTo>
                  <a:lnTo>
                    <a:pt x="1484" y="4377"/>
                  </a:lnTo>
                  <a:lnTo>
                    <a:pt x="1493" y="4352"/>
                  </a:lnTo>
                  <a:lnTo>
                    <a:pt x="1482" y="4323"/>
                  </a:lnTo>
                  <a:lnTo>
                    <a:pt x="1478" y="4304"/>
                  </a:lnTo>
                  <a:lnTo>
                    <a:pt x="1436" y="4108"/>
                  </a:lnTo>
                  <a:lnTo>
                    <a:pt x="1436" y="4086"/>
                  </a:lnTo>
                  <a:lnTo>
                    <a:pt x="1438" y="4064"/>
                  </a:lnTo>
                  <a:lnTo>
                    <a:pt x="1440" y="4042"/>
                  </a:lnTo>
                  <a:lnTo>
                    <a:pt x="1445" y="4021"/>
                  </a:lnTo>
                  <a:lnTo>
                    <a:pt x="1451" y="3997"/>
                  </a:lnTo>
                  <a:lnTo>
                    <a:pt x="1458" y="3975"/>
                  </a:lnTo>
                  <a:lnTo>
                    <a:pt x="1469" y="3953"/>
                  </a:lnTo>
                  <a:lnTo>
                    <a:pt x="1482" y="3933"/>
                  </a:lnTo>
                  <a:lnTo>
                    <a:pt x="1511" y="3871"/>
                  </a:lnTo>
                  <a:lnTo>
                    <a:pt x="1511" y="3848"/>
                  </a:lnTo>
                  <a:lnTo>
                    <a:pt x="1511" y="3833"/>
                  </a:lnTo>
                  <a:lnTo>
                    <a:pt x="1502" y="3762"/>
                  </a:lnTo>
                  <a:lnTo>
                    <a:pt x="1505" y="3748"/>
                  </a:lnTo>
                  <a:lnTo>
                    <a:pt x="1505" y="3682"/>
                  </a:lnTo>
                  <a:lnTo>
                    <a:pt x="1502" y="3527"/>
                  </a:lnTo>
                  <a:lnTo>
                    <a:pt x="1500" y="3451"/>
                  </a:lnTo>
                  <a:lnTo>
                    <a:pt x="1496" y="3418"/>
                  </a:lnTo>
                  <a:lnTo>
                    <a:pt x="1493" y="3413"/>
                  </a:lnTo>
                  <a:lnTo>
                    <a:pt x="1493" y="3391"/>
                  </a:lnTo>
                  <a:lnTo>
                    <a:pt x="1491" y="3362"/>
                  </a:lnTo>
                  <a:lnTo>
                    <a:pt x="1491" y="3349"/>
                  </a:lnTo>
                  <a:lnTo>
                    <a:pt x="1482" y="3287"/>
                  </a:lnTo>
                  <a:lnTo>
                    <a:pt x="1491" y="3245"/>
                  </a:lnTo>
                  <a:lnTo>
                    <a:pt x="1449" y="3231"/>
                  </a:lnTo>
                  <a:lnTo>
                    <a:pt x="1422" y="3214"/>
                  </a:lnTo>
                  <a:lnTo>
                    <a:pt x="1396" y="3198"/>
                  </a:lnTo>
                  <a:lnTo>
                    <a:pt x="1372" y="3185"/>
                  </a:lnTo>
                  <a:lnTo>
                    <a:pt x="1351" y="3174"/>
                  </a:lnTo>
                  <a:lnTo>
                    <a:pt x="1327" y="3162"/>
                  </a:lnTo>
                  <a:lnTo>
                    <a:pt x="1305" y="3151"/>
                  </a:lnTo>
                  <a:lnTo>
                    <a:pt x="1281" y="3136"/>
                  </a:lnTo>
                  <a:lnTo>
                    <a:pt x="1260" y="3120"/>
                  </a:lnTo>
                  <a:lnTo>
                    <a:pt x="1238" y="3100"/>
                  </a:lnTo>
                  <a:lnTo>
                    <a:pt x="1220" y="3078"/>
                  </a:lnTo>
                  <a:lnTo>
                    <a:pt x="1205" y="3065"/>
                  </a:lnTo>
                  <a:lnTo>
                    <a:pt x="1190" y="3047"/>
                  </a:lnTo>
                  <a:lnTo>
                    <a:pt x="1189" y="3041"/>
                  </a:lnTo>
                  <a:lnTo>
                    <a:pt x="1172" y="3029"/>
                  </a:lnTo>
                  <a:lnTo>
                    <a:pt x="1156" y="3020"/>
                  </a:lnTo>
                  <a:lnTo>
                    <a:pt x="1139" y="3012"/>
                  </a:lnTo>
                  <a:lnTo>
                    <a:pt x="1125" y="3009"/>
                  </a:lnTo>
                  <a:lnTo>
                    <a:pt x="1108" y="3005"/>
                  </a:lnTo>
                  <a:lnTo>
                    <a:pt x="1092" y="3003"/>
                  </a:lnTo>
                  <a:lnTo>
                    <a:pt x="1076" y="3001"/>
                  </a:lnTo>
                  <a:lnTo>
                    <a:pt x="1059" y="3000"/>
                  </a:lnTo>
                  <a:lnTo>
                    <a:pt x="1043" y="3000"/>
                  </a:lnTo>
                  <a:lnTo>
                    <a:pt x="1030" y="3009"/>
                  </a:lnTo>
                  <a:lnTo>
                    <a:pt x="1017" y="3020"/>
                  </a:lnTo>
                  <a:lnTo>
                    <a:pt x="1007" y="3027"/>
                  </a:lnTo>
                  <a:lnTo>
                    <a:pt x="996" y="3036"/>
                  </a:lnTo>
                  <a:lnTo>
                    <a:pt x="983" y="3041"/>
                  </a:lnTo>
                  <a:lnTo>
                    <a:pt x="972" y="3049"/>
                  </a:lnTo>
                  <a:lnTo>
                    <a:pt x="961" y="3054"/>
                  </a:lnTo>
                  <a:lnTo>
                    <a:pt x="950" y="3061"/>
                  </a:lnTo>
                  <a:lnTo>
                    <a:pt x="932" y="3069"/>
                  </a:lnTo>
                  <a:lnTo>
                    <a:pt x="908" y="3074"/>
                  </a:lnTo>
                  <a:lnTo>
                    <a:pt x="877" y="3071"/>
                  </a:lnTo>
                  <a:lnTo>
                    <a:pt x="868" y="3074"/>
                  </a:lnTo>
                  <a:lnTo>
                    <a:pt x="852" y="3098"/>
                  </a:lnTo>
                  <a:lnTo>
                    <a:pt x="821" y="3116"/>
                  </a:lnTo>
                  <a:lnTo>
                    <a:pt x="766" y="3160"/>
                  </a:lnTo>
                  <a:lnTo>
                    <a:pt x="748" y="3163"/>
                  </a:lnTo>
                  <a:lnTo>
                    <a:pt x="701" y="3125"/>
                  </a:lnTo>
                  <a:lnTo>
                    <a:pt x="695" y="3112"/>
                  </a:lnTo>
                  <a:lnTo>
                    <a:pt x="686" y="3098"/>
                  </a:lnTo>
                  <a:lnTo>
                    <a:pt x="677" y="3081"/>
                  </a:lnTo>
                  <a:lnTo>
                    <a:pt x="671" y="3069"/>
                  </a:lnTo>
                  <a:lnTo>
                    <a:pt x="668" y="3054"/>
                  </a:lnTo>
                  <a:lnTo>
                    <a:pt x="664" y="3043"/>
                  </a:lnTo>
                  <a:lnTo>
                    <a:pt x="659" y="3029"/>
                  </a:lnTo>
                  <a:lnTo>
                    <a:pt x="655" y="3016"/>
                  </a:lnTo>
                  <a:lnTo>
                    <a:pt x="651" y="3001"/>
                  </a:lnTo>
                  <a:lnTo>
                    <a:pt x="648" y="2989"/>
                  </a:lnTo>
                  <a:lnTo>
                    <a:pt x="637" y="2936"/>
                  </a:lnTo>
                  <a:lnTo>
                    <a:pt x="630" y="2885"/>
                  </a:lnTo>
                  <a:lnTo>
                    <a:pt x="622" y="2834"/>
                  </a:lnTo>
                  <a:lnTo>
                    <a:pt x="619" y="2783"/>
                  </a:lnTo>
                  <a:lnTo>
                    <a:pt x="613" y="2730"/>
                  </a:lnTo>
                  <a:lnTo>
                    <a:pt x="611" y="2679"/>
                  </a:lnTo>
                  <a:lnTo>
                    <a:pt x="608" y="2626"/>
                  </a:lnTo>
                  <a:lnTo>
                    <a:pt x="606" y="2576"/>
                  </a:lnTo>
                  <a:lnTo>
                    <a:pt x="604" y="2494"/>
                  </a:lnTo>
                  <a:lnTo>
                    <a:pt x="600" y="2423"/>
                  </a:lnTo>
                  <a:lnTo>
                    <a:pt x="606" y="2419"/>
                  </a:lnTo>
                  <a:lnTo>
                    <a:pt x="597" y="2401"/>
                  </a:lnTo>
                  <a:lnTo>
                    <a:pt x="600" y="2381"/>
                  </a:lnTo>
                  <a:lnTo>
                    <a:pt x="604" y="2333"/>
                  </a:lnTo>
                  <a:lnTo>
                    <a:pt x="517" y="2232"/>
                  </a:lnTo>
                  <a:lnTo>
                    <a:pt x="497" y="2208"/>
                  </a:lnTo>
                  <a:lnTo>
                    <a:pt x="493" y="2199"/>
                  </a:lnTo>
                  <a:lnTo>
                    <a:pt x="417" y="2197"/>
                  </a:lnTo>
                  <a:lnTo>
                    <a:pt x="407" y="2202"/>
                  </a:lnTo>
                  <a:lnTo>
                    <a:pt x="369" y="2212"/>
                  </a:lnTo>
                  <a:lnTo>
                    <a:pt x="284" y="2184"/>
                  </a:lnTo>
                  <a:lnTo>
                    <a:pt x="271" y="2168"/>
                  </a:lnTo>
                  <a:lnTo>
                    <a:pt x="262" y="2150"/>
                  </a:lnTo>
                  <a:lnTo>
                    <a:pt x="245" y="2164"/>
                  </a:lnTo>
                  <a:lnTo>
                    <a:pt x="229" y="2170"/>
                  </a:lnTo>
                  <a:lnTo>
                    <a:pt x="218" y="2173"/>
                  </a:lnTo>
                  <a:lnTo>
                    <a:pt x="202" y="2172"/>
                  </a:lnTo>
                  <a:lnTo>
                    <a:pt x="187" y="2170"/>
                  </a:lnTo>
                  <a:lnTo>
                    <a:pt x="173" y="2166"/>
                  </a:lnTo>
                  <a:lnTo>
                    <a:pt x="160" y="2162"/>
                  </a:lnTo>
                  <a:lnTo>
                    <a:pt x="143" y="2155"/>
                  </a:lnTo>
                  <a:lnTo>
                    <a:pt x="131" y="2146"/>
                  </a:lnTo>
                  <a:lnTo>
                    <a:pt x="120" y="2133"/>
                  </a:lnTo>
                  <a:lnTo>
                    <a:pt x="109" y="2119"/>
                  </a:lnTo>
                  <a:lnTo>
                    <a:pt x="100" y="2102"/>
                  </a:lnTo>
                  <a:lnTo>
                    <a:pt x="96" y="2071"/>
                  </a:lnTo>
                  <a:lnTo>
                    <a:pt x="62" y="2055"/>
                  </a:lnTo>
                  <a:lnTo>
                    <a:pt x="45" y="2046"/>
                  </a:lnTo>
                  <a:lnTo>
                    <a:pt x="20" y="2004"/>
                  </a:lnTo>
                  <a:lnTo>
                    <a:pt x="12" y="1977"/>
                  </a:lnTo>
                  <a:lnTo>
                    <a:pt x="3" y="1949"/>
                  </a:lnTo>
                  <a:lnTo>
                    <a:pt x="0" y="1924"/>
                  </a:lnTo>
                  <a:lnTo>
                    <a:pt x="0" y="1899"/>
                  </a:lnTo>
                  <a:lnTo>
                    <a:pt x="3" y="1875"/>
                  </a:lnTo>
                  <a:lnTo>
                    <a:pt x="7" y="1848"/>
                  </a:lnTo>
                  <a:lnTo>
                    <a:pt x="12" y="1822"/>
                  </a:lnTo>
                  <a:lnTo>
                    <a:pt x="20" y="1797"/>
                  </a:lnTo>
                  <a:lnTo>
                    <a:pt x="31" y="1773"/>
                  </a:lnTo>
                  <a:lnTo>
                    <a:pt x="31" y="1762"/>
                  </a:lnTo>
                  <a:lnTo>
                    <a:pt x="36" y="1751"/>
                  </a:lnTo>
                  <a:lnTo>
                    <a:pt x="40" y="1740"/>
                  </a:lnTo>
                  <a:lnTo>
                    <a:pt x="47" y="1729"/>
                  </a:lnTo>
                  <a:lnTo>
                    <a:pt x="52" y="1718"/>
                  </a:lnTo>
                  <a:lnTo>
                    <a:pt x="62" y="1711"/>
                  </a:lnTo>
                  <a:lnTo>
                    <a:pt x="71" y="1702"/>
                  </a:lnTo>
                  <a:lnTo>
                    <a:pt x="82" y="1698"/>
                  </a:lnTo>
                  <a:lnTo>
                    <a:pt x="147" y="1687"/>
                  </a:lnTo>
                  <a:lnTo>
                    <a:pt x="185" y="1717"/>
                  </a:lnTo>
                  <a:lnTo>
                    <a:pt x="247" y="1717"/>
                  </a:lnTo>
                  <a:lnTo>
                    <a:pt x="280" y="1633"/>
                  </a:lnTo>
                  <a:lnTo>
                    <a:pt x="327" y="1616"/>
                  </a:lnTo>
                  <a:lnTo>
                    <a:pt x="389" y="1656"/>
                  </a:lnTo>
                  <a:lnTo>
                    <a:pt x="402" y="1669"/>
                  </a:lnTo>
                  <a:lnTo>
                    <a:pt x="407" y="1684"/>
                  </a:lnTo>
                  <a:lnTo>
                    <a:pt x="433" y="1706"/>
                  </a:lnTo>
                  <a:lnTo>
                    <a:pt x="458" y="1733"/>
                  </a:lnTo>
                  <a:lnTo>
                    <a:pt x="482" y="1760"/>
                  </a:lnTo>
                  <a:lnTo>
                    <a:pt x="506" y="1788"/>
                  </a:lnTo>
                  <a:lnTo>
                    <a:pt x="528" y="1813"/>
                  </a:lnTo>
                  <a:lnTo>
                    <a:pt x="553" y="1840"/>
                  </a:lnTo>
                  <a:lnTo>
                    <a:pt x="577" y="1866"/>
                  </a:lnTo>
                  <a:lnTo>
                    <a:pt x="606" y="1891"/>
                  </a:lnTo>
                  <a:lnTo>
                    <a:pt x="662" y="1929"/>
                  </a:lnTo>
                  <a:lnTo>
                    <a:pt x="693" y="1935"/>
                  </a:lnTo>
                  <a:lnTo>
                    <a:pt x="726" y="1937"/>
                  </a:lnTo>
                  <a:lnTo>
                    <a:pt x="759" y="1931"/>
                  </a:lnTo>
                  <a:lnTo>
                    <a:pt x="792" y="1924"/>
                  </a:lnTo>
                  <a:lnTo>
                    <a:pt x="823" y="1911"/>
                  </a:lnTo>
                  <a:lnTo>
                    <a:pt x="855" y="1899"/>
                  </a:lnTo>
                  <a:lnTo>
                    <a:pt x="888" y="1884"/>
                  </a:lnTo>
                  <a:lnTo>
                    <a:pt x="921" y="1873"/>
                  </a:lnTo>
                  <a:lnTo>
                    <a:pt x="932" y="1871"/>
                  </a:lnTo>
                  <a:lnTo>
                    <a:pt x="977" y="1891"/>
                  </a:lnTo>
                  <a:lnTo>
                    <a:pt x="988" y="1909"/>
                  </a:lnTo>
                  <a:lnTo>
                    <a:pt x="996" y="1929"/>
                  </a:lnTo>
                  <a:lnTo>
                    <a:pt x="1001" y="1949"/>
                  </a:lnTo>
                  <a:lnTo>
                    <a:pt x="1003" y="1971"/>
                  </a:lnTo>
                  <a:lnTo>
                    <a:pt x="999" y="1991"/>
                  </a:lnTo>
                  <a:lnTo>
                    <a:pt x="996" y="2011"/>
                  </a:lnTo>
                  <a:lnTo>
                    <a:pt x="988" y="2033"/>
                  </a:lnTo>
                  <a:lnTo>
                    <a:pt x="983" y="2055"/>
                  </a:lnTo>
                  <a:lnTo>
                    <a:pt x="965" y="2079"/>
                  </a:lnTo>
                  <a:lnTo>
                    <a:pt x="946" y="2101"/>
                  </a:lnTo>
                  <a:lnTo>
                    <a:pt x="925" y="2115"/>
                  </a:lnTo>
                  <a:lnTo>
                    <a:pt x="905" y="2130"/>
                  </a:lnTo>
                  <a:lnTo>
                    <a:pt x="883" y="2137"/>
                  </a:lnTo>
                  <a:lnTo>
                    <a:pt x="863" y="2142"/>
                  </a:lnTo>
                  <a:lnTo>
                    <a:pt x="841" y="2144"/>
                  </a:lnTo>
                  <a:lnTo>
                    <a:pt x="823" y="2144"/>
                  </a:lnTo>
                  <a:lnTo>
                    <a:pt x="779" y="2137"/>
                  </a:lnTo>
                  <a:lnTo>
                    <a:pt x="793" y="2179"/>
                  </a:lnTo>
                  <a:lnTo>
                    <a:pt x="826" y="2212"/>
                  </a:lnTo>
                  <a:lnTo>
                    <a:pt x="846" y="2255"/>
                  </a:lnTo>
                  <a:lnTo>
                    <a:pt x="852" y="2283"/>
                  </a:lnTo>
                  <a:lnTo>
                    <a:pt x="870" y="2297"/>
                  </a:lnTo>
                  <a:lnTo>
                    <a:pt x="888" y="2317"/>
                  </a:lnTo>
                  <a:lnTo>
                    <a:pt x="906" y="2337"/>
                  </a:lnTo>
                  <a:lnTo>
                    <a:pt x="925" y="2359"/>
                  </a:lnTo>
                  <a:lnTo>
                    <a:pt x="939" y="2381"/>
                  </a:lnTo>
                  <a:lnTo>
                    <a:pt x="956" y="2403"/>
                  </a:lnTo>
                  <a:lnTo>
                    <a:pt x="968" y="2424"/>
                  </a:lnTo>
                  <a:lnTo>
                    <a:pt x="981" y="2448"/>
                  </a:lnTo>
                  <a:lnTo>
                    <a:pt x="1052" y="2503"/>
                  </a:lnTo>
                  <a:lnTo>
                    <a:pt x="1149" y="2559"/>
                  </a:lnTo>
                  <a:lnTo>
                    <a:pt x="1189" y="2588"/>
                  </a:lnTo>
                  <a:lnTo>
                    <a:pt x="1205" y="2599"/>
                  </a:lnTo>
                  <a:lnTo>
                    <a:pt x="1214" y="2594"/>
                  </a:lnTo>
                  <a:lnTo>
                    <a:pt x="1285" y="2597"/>
                  </a:lnTo>
                  <a:lnTo>
                    <a:pt x="1307" y="2608"/>
                  </a:lnTo>
                  <a:lnTo>
                    <a:pt x="1322" y="2599"/>
                  </a:lnTo>
                  <a:lnTo>
                    <a:pt x="1336" y="2597"/>
                  </a:lnTo>
                  <a:lnTo>
                    <a:pt x="1383" y="2566"/>
                  </a:lnTo>
                  <a:lnTo>
                    <a:pt x="1433" y="2530"/>
                  </a:lnTo>
                  <a:lnTo>
                    <a:pt x="1478" y="2488"/>
                  </a:lnTo>
                  <a:lnTo>
                    <a:pt x="1524" y="2445"/>
                  </a:lnTo>
                  <a:lnTo>
                    <a:pt x="1562" y="2395"/>
                  </a:lnTo>
                  <a:lnTo>
                    <a:pt x="1598" y="2346"/>
                  </a:lnTo>
                  <a:lnTo>
                    <a:pt x="1627" y="2295"/>
                  </a:lnTo>
                  <a:lnTo>
                    <a:pt x="1651" y="2248"/>
                  </a:lnTo>
                  <a:lnTo>
                    <a:pt x="1653" y="2221"/>
                  </a:lnTo>
                  <a:lnTo>
                    <a:pt x="1644" y="2208"/>
                  </a:lnTo>
                  <a:lnTo>
                    <a:pt x="1638" y="2179"/>
                  </a:lnTo>
                  <a:lnTo>
                    <a:pt x="1627" y="2135"/>
                  </a:lnTo>
                  <a:lnTo>
                    <a:pt x="1618" y="2102"/>
                  </a:lnTo>
                  <a:lnTo>
                    <a:pt x="1609" y="2071"/>
                  </a:lnTo>
                  <a:lnTo>
                    <a:pt x="1502" y="2031"/>
                  </a:lnTo>
                  <a:lnTo>
                    <a:pt x="1478" y="2004"/>
                  </a:lnTo>
                  <a:lnTo>
                    <a:pt x="1458" y="1980"/>
                  </a:lnTo>
                  <a:lnTo>
                    <a:pt x="1440" y="1962"/>
                  </a:lnTo>
                  <a:lnTo>
                    <a:pt x="1425" y="1924"/>
                  </a:lnTo>
                  <a:lnTo>
                    <a:pt x="1420" y="1888"/>
                  </a:lnTo>
                  <a:lnTo>
                    <a:pt x="1422" y="1844"/>
                  </a:lnTo>
                  <a:lnTo>
                    <a:pt x="1434" y="1808"/>
                  </a:lnTo>
                  <a:lnTo>
                    <a:pt x="1449" y="1791"/>
                  </a:lnTo>
                  <a:lnTo>
                    <a:pt x="1467" y="1780"/>
                  </a:lnTo>
                  <a:lnTo>
                    <a:pt x="1484" y="1771"/>
                  </a:lnTo>
                  <a:lnTo>
                    <a:pt x="1502" y="1760"/>
                  </a:lnTo>
                  <a:lnTo>
                    <a:pt x="1525" y="1751"/>
                  </a:lnTo>
                  <a:lnTo>
                    <a:pt x="1525" y="1735"/>
                  </a:lnTo>
                  <a:lnTo>
                    <a:pt x="1531" y="1718"/>
                  </a:lnTo>
                  <a:lnTo>
                    <a:pt x="1538" y="1702"/>
                  </a:lnTo>
                  <a:lnTo>
                    <a:pt x="1551" y="1687"/>
                  </a:lnTo>
                  <a:lnTo>
                    <a:pt x="1564" y="1673"/>
                  </a:lnTo>
                  <a:lnTo>
                    <a:pt x="1580" y="1662"/>
                  </a:lnTo>
                  <a:lnTo>
                    <a:pt x="1596" y="1651"/>
                  </a:lnTo>
                  <a:lnTo>
                    <a:pt x="1615" y="1647"/>
                  </a:lnTo>
                  <a:lnTo>
                    <a:pt x="1615" y="1633"/>
                  </a:lnTo>
                  <a:lnTo>
                    <a:pt x="1525" y="1473"/>
                  </a:lnTo>
                  <a:lnTo>
                    <a:pt x="1524" y="1464"/>
                  </a:lnTo>
                  <a:lnTo>
                    <a:pt x="1520" y="1458"/>
                  </a:lnTo>
                  <a:lnTo>
                    <a:pt x="1507" y="1449"/>
                  </a:lnTo>
                  <a:lnTo>
                    <a:pt x="1500" y="1453"/>
                  </a:lnTo>
                  <a:lnTo>
                    <a:pt x="1413" y="1434"/>
                  </a:lnTo>
                  <a:lnTo>
                    <a:pt x="1396" y="1391"/>
                  </a:lnTo>
                  <a:lnTo>
                    <a:pt x="1380" y="1367"/>
                  </a:lnTo>
                  <a:lnTo>
                    <a:pt x="1365" y="1345"/>
                  </a:lnTo>
                  <a:lnTo>
                    <a:pt x="1363" y="1325"/>
                  </a:lnTo>
                  <a:lnTo>
                    <a:pt x="1354" y="1251"/>
                  </a:lnTo>
                  <a:lnTo>
                    <a:pt x="1312" y="1293"/>
                  </a:lnTo>
                  <a:lnTo>
                    <a:pt x="1303" y="1296"/>
                  </a:lnTo>
                  <a:lnTo>
                    <a:pt x="1289" y="1302"/>
                  </a:lnTo>
                  <a:lnTo>
                    <a:pt x="1272" y="1305"/>
                  </a:lnTo>
                  <a:lnTo>
                    <a:pt x="1256" y="1307"/>
                  </a:lnTo>
                  <a:lnTo>
                    <a:pt x="1240" y="1305"/>
                  </a:lnTo>
                  <a:lnTo>
                    <a:pt x="1225" y="1305"/>
                  </a:lnTo>
                  <a:lnTo>
                    <a:pt x="1209" y="1300"/>
                  </a:lnTo>
                  <a:lnTo>
                    <a:pt x="1192" y="1294"/>
                  </a:lnTo>
                  <a:lnTo>
                    <a:pt x="1176" y="1287"/>
                  </a:lnTo>
                  <a:lnTo>
                    <a:pt x="1161" y="1278"/>
                  </a:lnTo>
                  <a:lnTo>
                    <a:pt x="1132" y="1242"/>
                  </a:lnTo>
                  <a:lnTo>
                    <a:pt x="1105" y="1189"/>
                  </a:lnTo>
                  <a:lnTo>
                    <a:pt x="1099" y="1163"/>
                  </a:lnTo>
                  <a:lnTo>
                    <a:pt x="1096" y="1140"/>
                  </a:lnTo>
                  <a:lnTo>
                    <a:pt x="1092" y="1116"/>
                  </a:lnTo>
                  <a:lnTo>
                    <a:pt x="1094" y="1092"/>
                  </a:lnTo>
                  <a:lnTo>
                    <a:pt x="1096" y="1067"/>
                  </a:lnTo>
                  <a:lnTo>
                    <a:pt x="1103" y="1043"/>
                  </a:lnTo>
                  <a:lnTo>
                    <a:pt x="1112" y="1020"/>
                  </a:lnTo>
                  <a:lnTo>
                    <a:pt x="1129" y="996"/>
                  </a:lnTo>
                  <a:lnTo>
                    <a:pt x="1152" y="972"/>
                  </a:lnTo>
                  <a:lnTo>
                    <a:pt x="1158" y="967"/>
                  </a:lnTo>
                  <a:lnTo>
                    <a:pt x="1176" y="963"/>
                  </a:lnTo>
                  <a:lnTo>
                    <a:pt x="1185" y="958"/>
                  </a:lnTo>
                  <a:lnTo>
                    <a:pt x="1200" y="954"/>
                  </a:lnTo>
                  <a:lnTo>
                    <a:pt x="1220" y="954"/>
                  </a:lnTo>
                  <a:lnTo>
                    <a:pt x="1265" y="954"/>
                  </a:lnTo>
                  <a:lnTo>
                    <a:pt x="1271" y="952"/>
                  </a:lnTo>
                  <a:lnTo>
                    <a:pt x="1287" y="930"/>
                  </a:lnTo>
                  <a:lnTo>
                    <a:pt x="1301" y="910"/>
                  </a:lnTo>
                  <a:lnTo>
                    <a:pt x="1311" y="888"/>
                  </a:lnTo>
                  <a:lnTo>
                    <a:pt x="1320" y="868"/>
                  </a:lnTo>
                  <a:lnTo>
                    <a:pt x="1325" y="847"/>
                  </a:lnTo>
                  <a:lnTo>
                    <a:pt x="1332" y="825"/>
                  </a:lnTo>
                  <a:lnTo>
                    <a:pt x="1340" y="803"/>
                  </a:lnTo>
                  <a:lnTo>
                    <a:pt x="1349" y="783"/>
                  </a:lnTo>
                  <a:lnTo>
                    <a:pt x="1360" y="637"/>
                  </a:lnTo>
                  <a:lnTo>
                    <a:pt x="1372" y="581"/>
                  </a:lnTo>
                  <a:lnTo>
                    <a:pt x="1387" y="554"/>
                  </a:lnTo>
                  <a:lnTo>
                    <a:pt x="1389" y="534"/>
                  </a:lnTo>
                  <a:lnTo>
                    <a:pt x="1393" y="486"/>
                  </a:lnTo>
                  <a:lnTo>
                    <a:pt x="1420" y="355"/>
                  </a:lnTo>
                  <a:lnTo>
                    <a:pt x="1443" y="321"/>
                  </a:lnTo>
                  <a:lnTo>
                    <a:pt x="1454" y="308"/>
                  </a:lnTo>
                  <a:lnTo>
                    <a:pt x="1458" y="272"/>
                  </a:lnTo>
                  <a:lnTo>
                    <a:pt x="1469" y="235"/>
                  </a:lnTo>
                  <a:lnTo>
                    <a:pt x="1480" y="199"/>
                  </a:lnTo>
                  <a:lnTo>
                    <a:pt x="1498" y="164"/>
                  </a:lnTo>
                  <a:lnTo>
                    <a:pt x="1518" y="128"/>
                  </a:lnTo>
                  <a:lnTo>
                    <a:pt x="1544" y="93"/>
                  </a:lnTo>
                  <a:lnTo>
                    <a:pt x="1571" y="60"/>
                  </a:lnTo>
                  <a:lnTo>
                    <a:pt x="1606" y="29"/>
                  </a:lnTo>
                  <a:lnTo>
                    <a:pt x="1631" y="15"/>
                  </a:lnTo>
                  <a:lnTo>
                    <a:pt x="1657" y="6"/>
                  </a:lnTo>
                  <a:lnTo>
                    <a:pt x="1682" y="0"/>
                  </a:lnTo>
                  <a:lnTo>
                    <a:pt x="1708" y="0"/>
                  </a:lnTo>
                  <a:lnTo>
                    <a:pt x="1733" y="0"/>
                  </a:lnTo>
                  <a:lnTo>
                    <a:pt x="1758" y="8"/>
                  </a:lnTo>
                  <a:lnTo>
                    <a:pt x="1784" y="17"/>
                  </a:lnTo>
                  <a:lnTo>
                    <a:pt x="1811" y="33"/>
                  </a:lnTo>
                  <a:lnTo>
                    <a:pt x="1882" y="100"/>
                  </a:lnTo>
                  <a:lnTo>
                    <a:pt x="1926" y="179"/>
                  </a:lnTo>
                  <a:lnTo>
                    <a:pt x="1935" y="171"/>
                  </a:lnTo>
                  <a:lnTo>
                    <a:pt x="1946" y="166"/>
                  </a:lnTo>
                  <a:lnTo>
                    <a:pt x="1957" y="161"/>
                  </a:lnTo>
                  <a:lnTo>
                    <a:pt x="1968" y="157"/>
                  </a:lnTo>
                  <a:lnTo>
                    <a:pt x="1977" y="151"/>
                  </a:lnTo>
                  <a:lnTo>
                    <a:pt x="1988" y="151"/>
                  </a:lnTo>
                  <a:lnTo>
                    <a:pt x="1999" y="150"/>
                  </a:lnTo>
                  <a:lnTo>
                    <a:pt x="2010" y="151"/>
                  </a:lnTo>
                  <a:lnTo>
                    <a:pt x="2026" y="155"/>
                  </a:lnTo>
                  <a:lnTo>
                    <a:pt x="2043" y="164"/>
                  </a:lnTo>
                  <a:lnTo>
                    <a:pt x="2053" y="173"/>
                  </a:lnTo>
                  <a:lnTo>
                    <a:pt x="2066" y="188"/>
                  </a:lnTo>
                  <a:lnTo>
                    <a:pt x="2073" y="201"/>
                  </a:lnTo>
                  <a:lnTo>
                    <a:pt x="2081" y="217"/>
                  </a:lnTo>
                  <a:lnTo>
                    <a:pt x="2086" y="233"/>
                  </a:lnTo>
                  <a:lnTo>
                    <a:pt x="2092" y="250"/>
                  </a:lnTo>
                  <a:lnTo>
                    <a:pt x="2099" y="293"/>
                  </a:lnTo>
                  <a:lnTo>
                    <a:pt x="2099" y="313"/>
                  </a:lnTo>
                  <a:lnTo>
                    <a:pt x="2101" y="459"/>
                  </a:lnTo>
                  <a:lnTo>
                    <a:pt x="2101" y="477"/>
                  </a:lnTo>
                  <a:lnTo>
                    <a:pt x="2124" y="570"/>
                  </a:lnTo>
                  <a:lnTo>
                    <a:pt x="2146" y="610"/>
                  </a:lnTo>
                  <a:lnTo>
                    <a:pt x="2152" y="626"/>
                  </a:lnTo>
                  <a:lnTo>
                    <a:pt x="2163" y="650"/>
                  </a:lnTo>
                  <a:lnTo>
                    <a:pt x="2170" y="665"/>
                  </a:lnTo>
                  <a:lnTo>
                    <a:pt x="2194" y="717"/>
                  </a:lnTo>
                  <a:lnTo>
                    <a:pt x="2206" y="772"/>
                  </a:lnTo>
                  <a:lnTo>
                    <a:pt x="2215" y="827"/>
                  </a:lnTo>
                  <a:lnTo>
                    <a:pt x="2215" y="881"/>
                  </a:lnTo>
                  <a:lnTo>
                    <a:pt x="2215" y="936"/>
                  </a:lnTo>
                  <a:lnTo>
                    <a:pt x="2206" y="990"/>
                  </a:lnTo>
                  <a:lnTo>
                    <a:pt x="2197" y="1045"/>
                  </a:lnTo>
                  <a:lnTo>
                    <a:pt x="2185" y="1100"/>
                  </a:lnTo>
                  <a:lnTo>
                    <a:pt x="2170" y="1156"/>
                  </a:lnTo>
                  <a:lnTo>
                    <a:pt x="2155" y="1216"/>
                  </a:lnTo>
                  <a:lnTo>
                    <a:pt x="2139" y="1272"/>
                  </a:lnTo>
                  <a:lnTo>
                    <a:pt x="2124" y="1274"/>
                  </a:lnTo>
                  <a:lnTo>
                    <a:pt x="2124" y="1293"/>
                  </a:lnTo>
                  <a:lnTo>
                    <a:pt x="2124" y="1311"/>
                  </a:lnTo>
                  <a:lnTo>
                    <a:pt x="2126" y="1334"/>
                  </a:lnTo>
                  <a:lnTo>
                    <a:pt x="2128" y="1360"/>
                  </a:lnTo>
                  <a:lnTo>
                    <a:pt x="2126" y="1383"/>
                  </a:lnTo>
                  <a:lnTo>
                    <a:pt x="2126" y="1409"/>
                  </a:lnTo>
                  <a:lnTo>
                    <a:pt x="2123" y="1433"/>
                  </a:lnTo>
                  <a:lnTo>
                    <a:pt x="2119" y="1458"/>
                  </a:lnTo>
                  <a:lnTo>
                    <a:pt x="2114" y="1484"/>
                  </a:lnTo>
                  <a:lnTo>
                    <a:pt x="2108" y="1509"/>
                  </a:lnTo>
                  <a:lnTo>
                    <a:pt x="2114" y="1609"/>
                  </a:lnTo>
                  <a:lnTo>
                    <a:pt x="2114" y="1656"/>
                  </a:lnTo>
                  <a:lnTo>
                    <a:pt x="2119" y="1666"/>
                  </a:lnTo>
                  <a:lnTo>
                    <a:pt x="2124" y="1677"/>
                  </a:lnTo>
                  <a:lnTo>
                    <a:pt x="2130" y="1687"/>
                  </a:lnTo>
                  <a:lnTo>
                    <a:pt x="2137" y="1698"/>
                  </a:lnTo>
                  <a:lnTo>
                    <a:pt x="2141" y="1707"/>
                  </a:lnTo>
                  <a:lnTo>
                    <a:pt x="2144" y="1718"/>
                  </a:lnTo>
                  <a:lnTo>
                    <a:pt x="2148" y="1729"/>
                  </a:lnTo>
                  <a:lnTo>
                    <a:pt x="2152" y="1740"/>
                  </a:lnTo>
                  <a:lnTo>
                    <a:pt x="2166" y="1829"/>
                  </a:lnTo>
                  <a:lnTo>
                    <a:pt x="2170" y="1835"/>
                  </a:lnTo>
                  <a:lnTo>
                    <a:pt x="2217" y="1857"/>
                  </a:lnTo>
                  <a:lnTo>
                    <a:pt x="2226" y="1882"/>
                  </a:lnTo>
                  <a:lnTo>
                    <a:pt x="2230" y="1897"/>
                  </a:lnTo>
                  <a:lnTo>
                    <a:pt x="2232" y="1913"/>
                  </a:lnTo>
                  <a:lnTo>
                    <a:pt x="2234" y="1929"/>
                  </a:lnTo>
                  <a:lnTo>
                    <a:pt x="2237" y="1946"/>
                  </a:lnTo>
                  <a:lnTo>
                    <a:pt x="2239" y="1960"/>
                  </a:lnTo>
                  <a:lnTo>
                    <a:pt x="2245" y="1975"/>
                  </a:lnTo>
                  <a:lnTo>
                    <a:pt x="2250" y="1991"/>
                  </a:lnTo>
                  <a:lnTo>
                    <a:pt x="2261" y="2008"/>
                  </a:lnTo>
                  <a:lnTo>
                    <a:pt x="2430" y="2093"/>
                  </a:lnTo>
                  <a:lnTo>
                    <a:pt x="2445" y="2111"/>
                  </a:lnTo>
                  <a:lnTo>
                    <a:pt x="2485" y="2121"/>
                  </a:lnTo>
                  <a:lnTo>
                    <a:pt x="2529" y="2130"/>
                  </a:lnTo>
                  <a:lnTo>
                    <a:pt x="2569" y="2137"/>
                  </a:lnTo>
                  <a:lnTo>
                    <a:pt x="2612" y="2146"/>
                  </a:lnTo>
                  <a:lnTo>
                    <a:pt x="2652" y="2151"/>
                  </a:lnTo>
                  <a:lnTo>
                    <a:pt x="2694" y="2159"/>
                  </a:lnTo>
                  <a:lnTo>
                    <a:pt x="2736" y="2166"/>
                  </a:lnTo>
                  <a:lnTo>
                    <a:pt x="2780" y="2173"/>
                  </a:lnTo>
                  <a:lnTo>
                    <a:pt x="2882" y="2168"/>
                  </a:lnTo>
                  <a:lnTo>
                    <a:pt x="2916" y="2159"/>
                  </a:lnTo>
                  <a:lnTo>
                    <a:pt x="3029" y="2117"/>
                  </a:lnTo>
                  <a:lnTo>
                    <a:pt x="3057" y="2108"/>
                  </a:lnTo>
                  <a:lnTo>
                    <a:pt x="3095" y="2088"/>
                  </a:lnTo>
                  <a:lnTo>
                    <a:pt x="3109" y="2081"/>
                  </a:lnTo>
                  <a:lnTo>
                    <a:pt x="3115" y="2081"/>
                  </a:lnTo>
                  <a:lnTo>
                    <a:pt x="3233" y="2028"/>
                  </a:lnTo>
                  <a:lnTo>
                    <a:pt x="3241" y="2024"/>
                  </a:lnTo>
                  <a:lnTo>
                    <a:pt x="3259" y="2033"/>
                  </a:lnTo>
                  <a:lnTo>
                    <a:pt x="3259" y="2042"/>
                  </a:lnTo>
                  <a:lnTo>
                    <a:pt x="3279" y="2051"/>
                  </a:lnTo>
                  <a:lnTo>
                    <a:pt x="3282" y="2064"/>
                  </a:lnTo>
                  <a:lnTo>
                    <a:pt x="3302" y="2061"/>
                  </a:lnTo>
                  <a:lnTo>
                    <a:pt x="3306" y="2075"/>
                  </a:lnTo>
                  <a:lnTo>
                    <a:pt x="3335" y="2061"/>
                  </a:lnTo>
                  <a:lnTo>
                    <a:pt x="3343" y="2181"/>
                  </a:lnTo>
                  <a:lnTo>
                    <a:pt x="3346" y="2301"/>
                  </a:lnTo>
                  <a:lnTo>
                    <a:pt x="3341" y="2423"/>
                  </a:lnTo>
                  <a:lnTo>
                    <a:pt x="3335" y="2545"/>
                  </a:lnTo>
                  <a:lnTo>
                    <a:pt x="3324" y="2665"/>
                  </a:lnTo>
                  <a:lnTo>
                    <a:pt x="3313" y="2787"/>
                  </a:lnTo>
                  <a:lnTo>
                    <a:pt x="3299" y="2909"/>
                  </a:lnTo>
                  <a:lnTo>
                    <a:pt x="3288" y="3031"/>
                  </a:lnTo>
                  <a:lnTo>
                    <a:pt x="3273" y="3054"/>
                  </a:lnTo>
                  <a:lnTo>
                    <a:pt x="3252" y="3071"/>
                  </a:lnTo>
                  <a:lnTo>
                    <a:pt x="3242" y="3080"/>
                  </a:lnTo>
                  <a:lnTo>
                    <a:pt x="3219" y="3094"/>
                  </a:lnTo>
                  <a:lnTo>
                    <a:pt x="3193" y="3116"/>
                  </a:lnTo>
                  <a:lnTo>
                    <a:pt x="3162" y="3125"/>
                  </a:lnTo>
                  <a:lnTo>
                    <a:pt x="3139" y="3182"/>
                  </a:lnTo>
                  <a:lnTo>
                    <a:pt x="3124" y="3187"/>
                  </a:lnTo>
                  <a:lnTo>
                    <a:pt x="3035" y="3211"/>
                  </a:lnTo>
                  <a:lnTo>
                    <a:pt x="2946" y="3243"/>
                  </a:lnTo>
                  <a:lnTo>
                    <a:pt x="2920" y="3253"/>
                  </a:lnTo>
                  <a:lnTo>
                    <a:pt x="2907" y="3258"/>
                  </a:lnTo>
                  <a:lnTo>
                    <a:pt x="2898" y="3262"/>
                  </a:lnTo>
                  <a:lnTo>
                    <a:pt x="2884" y="3273"/>
                  </a:lnTo>
                  <a:lnTo>
                    <a:pt x="2858" y="3291"/>
                  </a:lnTo>
                  <a:lnTo>
                    <a:pt x="2774" y="3318"/>
                  </a:lnTo>
                  <a:lnTo>
                    <a:pt x="2774" y="3367"/>
                  </a:lnTo>
                  <a:lnTo>
                    <a:pt x="2771" y="3389"/>
                  </a:lnTo>
                  <a:lnTo>
                    <a:pt x="2769" y="3404"/>
                  </a:lnTo>
                  <a:lnTo>
                    <a:pt x="2778" y="3438"/>
                  </a:lnTo>
                  <a:lnTo>
                    <a:pt x="2771" y="3485"/>
                  </a:lnTo>
                  <a:lnTo>
                    <a:pt x="2771" y="3564"/>
                  </a:lnTo>
                  <a:lnTo>
                    <a:pt x="2765" y="3607"/>
                  </a:lnTo>
                  <a:lnTo>
                    <a:pt x="2751" y="3753"/>
                  </a:lnTo>
                  <a:lnTo>
                    <a:pt x="2756" y="3791"/>
                  </a:lnTo>
                  <a:lnTo>
                    <a:pt x="2762" y="3800"/>
                  </a:lnTo>
                  <a:lnTo>
                    <a:pt x="2771" y="3846"/>
                  </a:lnTo>
                  <a:lnTo>
                    <a:pt x="2780" y="3860"/>
                  </a:lnTo>
                  <a:lnTo>
                    <a:pt x="2787" y="3895"/>
                  </a:lnTo>
                  <a:lnTo>
                    <a:pt x="2804" y="3937"/>
                  </a:lnTo>
                  <a:lnTo>
                    <a:pt x="2813" y="3951"/>
                  </a:lnTo>
                  <a:lnTo>
                    <a:pt x="2827" y="3997"/>
                  </a:lnTo>
                  <a:lnTo>
                    <a:pt x="2835" y="4004"/>
                  </a:lnTo>
                  <a:lnTo>
                    <a:pt x="2836" y="4022"/>
                  </a:lnTo>
                  <a:lnTo>
                    <a:pt x="2853" y="4082"/>
                  </a:lnTo>
                  <a:lnTo>
                    <a:pt x="2864" y="4144"/>
                  </a:lnTo>
                  <a:lnTo>
                    <a:pt x="2869" y="4204"/>
                  </a:lnTo>
                  <a:lnTo>
                    <a:pt x="2875" y="4266"/>
                  </a:lnTo>
                  <a:lnTo>
                    <a:pt x="2876" y="4326"/>
                  </a:lnTo>
                  <a:lnTo>
                    <a:pt x="2880" y="4388"/>
                  </a:lnTo>
                  <a:lnTo>
                    <a:pt x="2887" y="4450"/>
                  </a:lnTo>
                  <a:lnTo>
                    <a:pt x="2902" y="4512"/>
                  </a:lnTo>
                  <a:lnTo>
                    <a:pt x="2907" y="4536"/>
                  </a:lnTo>
                  <a:lnTo>
                    <a:pt x="2926" y="4605"/>
                  </a:lnTo>
                  <a:lnTo>
                    <a:pt x="2964" y="4723"/>
                  </a:lnTo>
                  <a:lnTo>
                    <a:pt x="3042" y="4867"/>
                  </a:lnTo>
                  <a:lnTo>
                    <a:pt x="3049" y="4883"/>
                  </a:lnTo>
                  <a:lnTo>
                    <a:pt x="3059" y="4898"/>
                  </a:lnTo>
                  <a:lnTo>
                    <a:pt x="3077" y="4927"/>
                  </a:lnTo>
                  <a:lnTo>
                    <a:pt x="3095" y="4945"/>
                  </a:lnTo>
                  <a:lnTo>
                    <a:pt x="3130" y="4992"/>
                  </a:lnTo>
                  <a:lnTo>
                    <a:pt x="3162" y="5043"/>
                  </a:lnTo>
                  <a:lnTo>
                    <a:pt x="3299" y="5191"/>
                  </a:lnTo>
                  <a:lnTo>
                    <a:pt x="3313" y="5227"/>
                  </a:lnTo>
                  <a:lnTo>
                    <a:pt x="3299" y="5284"/>
                  </a:lnTo>
                  <a:lnTo>
                    <a:pt x="3252" y="5331"/>
                  </a:lnTo>
                  <a:lnTo>
                    <a:pt x="3237" y="5336"/>
                  </a:lnTo>
                  <a:lnTo>
                    <a:pt x="3242" y="5387"/>
                  </a:lnTo>
                  <a:lnTo>
                    <a:pt x="3233" y="5411"/>
                  </a:lnTo>
                  <a:lnTo>
                    <a:pt x="3217" y="5433"/>
                  </a:lnTo>
                  <a:lnTo>
                    <a:pt x="3199" y="5455"/>
                  </a:lnTo>
                  <a:lnTo>
                    <a:pt x="3177" y="5473"/>
                  </a:lnTo>
                  <a:lnTo>
                    <a:pt x="3157" y="5493"/>
                  </a:lnTo>
                  <a:lnTo>
                    <a:pt x="3131" y="5509"/>
                  </a:lnTo>
                  <a:lnTo>
                    <a:pt x="3109" y="5526"/>
                  </a:lnTo>
                  <a:lnTo>
                    <a:pt x="3084" y="5538"/>
                  </a:lnTo>
                  <a:lnTo>
                    <a:pt x="3062" y="5553"/>
                  </a:lnTo>
                  <a:lnTo>
                    <a:pt x="3033" y="5560"/>
                  </a:lnTo>
                  <a:lnTo>
                    <a:pt x="3004" y="5567"/>
                  </a:lnTo>
                  <a:lnTo>
                    <a:pt x="2977" y="5573"/>
                  </a:lnTo>
                  <a:lnTo>
                    <a:pt x="2949" y="5578"/>
                  </a:lnTo>
                  <a:lnTo>
                    <a:pt x="2920" y="5580"/>
                  </a:lnTo>
                  <a:lnTo>
                    <a:pt x="2891" y="5584"/>
                  </a:lnTo>
                  <a:lnTo>
                    <a:pt x="2864" y="5584"/>
                  </a:lnTo>
                  <a:lnTo>
                    <a:pt x="2836" y="5586"/>
                  </a:lnTo>
                  <a:lnTo>
                    <a:pt x="2794" y="5586"/>
                  </a:lnTo>
                  <a:close/>
                </a:path>
              </a:pathLst>
            </a:custGeom>
            <a:solidFill>
              <a:srgbClr val="000000"/>
            </a:solidFill>
            <a:ln w="9525">
              <a:solidFill>
                <a:schemeClr val="tx1"/>
              </a:solidFill>
              <a:round/>
              <a:headEnd/>
              <a:tailEnd/>
            </a:ln>
          </p:spPr>
          <p:txBody>
            <a:bodyPr/>
            <a:lstStyle/>
            <a:p>
              <a:endParaRPr lang="en-US"/>
            </a:p>
          </p:txBody>
        </p:sp>
        <p:sp>
          <p:nvSpPr>
            <p:cNvPr id="58384" name="Freeform 15">
              <a:extLst>
                <a:ext uri="{FF2B5EF4-FFF2-40B4-BE49-F238E27FC236}">
                  <a16:creationId xmlns:a16="http://schemas.microsoft.com/office/drawing/2014/main" id="{A979F28F-05F1-4A44-8522-88A5DBC7FFE9}"/>
                </a:ext>
              </a:extLst>
            </p:cNvPr>
            <p:cNvSpPr>
              <a:spLocks/>
            </p:cNvSpPr>
            <p:nvPr/>
          </p:nvSpPr>
          <p:spPr bwMode="auto">
            <a:xfrm>
              <a:off x="3922" y="3644"/>
              <a:ext cx="368" cy="150"/>
            </a:xfrm>
            <a:custGeom>
              <a:avLst/>
              <a:gdLst>
                <a:gd name="T0" fmla="*/ 153 w 738"/>
                <a:gd name="T1" fmla="*/ 149 h 301"/>
                <a:gd name="T2" fmla="*/ 134 w 738"/>
                <a:gd name="T3" fmla="*/ 148 h 301"/>
                <a:gd name="T4" fmla="*/ 115 w 738"/>
                <a:gd name="T5" fmla="*/ 146 h 301"/>
                <a:gd name="T6" fmla="*/ 96 w 738"/>
                <a:gd name="T7" fmla="*/ 144 h 301"/>
                <a:gd name="T8" fmla="*/ 76 w 738"/>
                <a:gd name="T9" fmla="*/ 140 h 301"/>
                <a:gd name="T10" fmla="*/ 57 w 738"/>
                <a:gd name="T11" fmla="*/ 134 h 301"/>
                <a:gd name="T12" fmla="*/ 38 w 738"/>
                <a:gd name="T13" fmla="*/ 127 h 301"/>
                <a:gd name="T14" fmla="*/ 19 w 738"/>
                <a:gd name="T15" fmla="*/ 118 h 301"/>
                <a:gd name="T16" fmla="*/ 0 w 738"/>
                <a:gd name="T17" fmla="*/ 108 h 301"/>
                <a:gd name="T18" fmla="*/ 40 w 738"/>
                <a:gd name="T19" fmla="*/ 76 h 301"/>
                <a:gd name="T20" fmla="*/ 139 w 738"/>
                <a:gd name="T21" fmla="*/ 26 h 301"/>
                <a:gd name="T22" fmla="*/ 146 w 738"/>
                <a:gd name="T23" fmla="*/ 24 h 301"/>
                <a:gd name="T24" fmla="*/ 153 w 738"/>
                <a:gd name="T25" fmla="*/ 21 h 301"/>
                <a:gd name="T26" fmla="*/ 177 w 738"/>
                <a:gd name="T27" fmla="*/ 13 h 301"/>
                <a:gd name="T28" fmla="*/ 188 w 738"/>
                <a:gd name="T29" fmla="*/ 12 h 301"/>
                <a:gd name="T30" fmla="*/ 208 w 738"/>
                <a:gd name="T31" fmla="*/ 8 h 301"/>
                <a:gd name="T32" fmla="*/ 229 w 738"/>
                <a:gd name="T33" fmla="*/ 4 h 301"/>
                <a:gd name="T34" fmla="*/ 250 w 738"/>
                <a:gd name="T35" fmla="*/ 1 h 301"/>
                <a:gd name="T36" fmla="*/ 271 w 738"/>
                <a:gd name="T37" fmla="*/ 0 h 301"/>
                <a:gd name="T38" fmla="*/ 291 w 738"/>
                <a:gd name="T39" fmla="*/ 0 h 301"/>
                <a:gd name="T40" fmla="*/ 312 w 738"/>
                <a:gd name="T41" fmla="*/ 4 h 301"/>
                <a:gd name="T42" fmla="*/ 334 w 738"/>
                <a:gd name="T43" fmla="*/ 11 h 301"/>
                <a:gd name="T44" fmla="*/ 355 w 738"/>
                <a:gd name="T45" fmla="*/ 24 h 301"/>
                <a:gd name="T46" fmla="*/ 368 w 738"/>
                <a:gd name="T47" fmla="*/ 40 h 301"/>
                <a:gd name="T48" fmla="*/ 368 w 738"/>
                <a:gd name="T49" fmla="*/ 47 h 301"/>
                <a:gd name="T50" fmla="*/ 365 w 738"/>
                <a:gd name="T51" fmla="*/ 59 h 301"/>
                <a:gd name="T52" fmla="*/ 360 w 738"/>
                <a:gd name="T53" fmla="*/ 72 h 301"/>
                <a:gd name="T54" fmla="*/ 351 w 738"/>
                <a:gd name="T55" fmla="*/ 85 h 301"/>
                <a:gd name="T56" fmla="*/ 341 w 738"/>
                <a:gd name="T57" fmla="*/ 96 h 301"/>
                <a:gd name="T58" fmla="*/ 328 w 738"/>
                <a:gd name="T59" fmla="*/ 106 h 301"/>
                <a:gd name="T60" fmla="*/ 316 w 738"/>
                <a:gd name="T61" fmla="*/ 116 h 301"/>
                <a:gd name="T62" fmla="*/ 303 w 738"/>
                <a:gd name="T63" fmla="*/ 124 h 301"/>
                <a:gd name="T64" fmla="*/ 293 w 738"/>
                <a:gd name="T65" fmla="*/ 130 h 301"/>
                <a:gd name="T66" fmla="*/ 283 w 738"/>
                <a:gd name="T67" fmla="*/ 133 h 301"/>
                <a:gd name="T68" fmla="*/ 260 w 738"/>
                <a:gd name="T69" fmla="*/ 142 h 301"/>
                <a:gd name="T70" fmla="*/ 246 w 738"/>
                <a:gd name="T71" fmla="*/ 144 h 301"/>
                <a:gd name="T72" fmla="*/ 232 w 738"/>
                <a:gd name="T73" fmla="*/ 146 h 301"/>
                <a:gd name="T74" fmla="*/ 220 w 738"/>
                <a:gd name="T75" fmla="*/ 147 h 301"/>
                <a:gd name="T76" fmla="*/ 207 w 738"/>
                <a:gd name="T77" fmla="*/ 149 h 301"/>
                <a:gd name="T78" fmla="*/ 193 w 738"/>
                <a:gd name="T79" fmla="*/ 149 h 301"/>
                <a:gd name="T80" fmla="*/ 181 w 738"/>
                <a:gd name="T81" fmla="*/ 150 h 301"/>
                <a:gd name="T82" fmla="*/ 168 w 738"/>
                <a:gd name="T83" fmla="*/ 149 h 301"/>
                <a:gd name="T84" fmla="*/ 156 w 738"/>
                <a:gd name="T85" fmla="*/ 149 h 301"/>
                <a:gd name="T86" fmla="*/ 153 w 738"/>
                <a:gd name="T87" fmla="*/ 149 h 3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38" h="301">
                  <a:moveTo>
                    <a:pt x="306" y="299"/>
                  </a:moveTo>
                  <a:lnTo>
                    <a:pt x="268" y="297"/>
                  </a:lnTo>
                  <a:lnTo>
                    <a:pt x="230" y="293"/>
                  </a:lnTo>
                  <a:lnTo>
                    <a:pt x="192" y="288"/>
                  </a:lnTo>
                  <a:lnTo>
                    <a:pt x="153" y="281"/>
                  </a:lnTo>
                  <a:lnTo>
                    <a:pt x="115" y="268"/>
                  </a:lnTo>
                  <a:lnTo>
                    <a:pt x="77" y="255"/>
                  </a:lnTo>
                  <a:lnTo>
                    <a:pt x="39" y="237"/>
                  </a:lnTo>
                  <a:lnTo>
                    <a:pt x="0" y="217"/>
                  </a:lnTo>
                  <a:lnTo>
                    <a:pt x="80" y="153"/>
                  </a:lnTo>
                  <a:lnTo>
                    <a:pt x="279" y="53"/>
                  </a:lnTo>
                  <a:lnTo>
                    <a:pt x="293" y="48"/>
                  </a:lnTo>
                  <a:lnTo>
                    <a:pt x="306" y="42"/>
                  </a:lnTo>
                  <a:lnTo>
                    <a:pt x="355" y="26"/>
                  </a:lnTo>
                  <a:lnTo>
                    <a:pt x="377" y="24"/>
                  </a:lnTo>
                  <a:lnTo>
                    <a:pt x="417" y="17"/>
                  </a:lnTo>
                  <a:lnTo>
                    <a:pt x="459" y="9"/>
                  </a:lnTo>
                  <a:lnTo>
                    <a:pt x="501" y="2"/>
                  </a:lnTo>
                  <a:lnTo>
                    <a:pt x="543" y="0"/>
                  </a:lnTo>
                  <a:lnTo>
                    <a:pt x="583" y="0"/>
                  </a:lnTo>
                  <a:lnTo>
                    <a:pt x="625" y="8"/>
                  </a:lnTo>
                  <a:lnTo>
                    <a:pt x="669" y="22"/>
                  </a:lnTo>
                  <a:lnTo>
                    <a:pt x="712" y="48"/>
                  </a:lnTo>
                  <a:lnTo>
                    <a:pt x="738" y="80"/>
                  </a:lnTo>
                  <a:lnTo>
                    <a:pt x="738" y="95"/>
                  </a:lnTo>
                  <a:lnTo>
                    <a:pt x="732" y="119"/>
                  </a:lnTo>
                  <a:lnTo>
                    <a:pt x="721" y="144"/>
                  </a:lnTo>
                  <a:lnTo>
                    <a:pt x="703" y="170"/>
                  </a:lnTo>
                  <a:lnTo>
                    <a:pt x="683" y="193"/>
                  </a:lnTo>
                  <a:lnTo>
                    <a:pt x="658" y="213"/>
                  </a:lnTo>
                  <a:lnTo>
                    <a:pt x="634" y="233"/>
                  </a:lnTo>
                  <a:lnTo>
                    <a:pt x="608" y="248"/>
                  </a:lnTo>
                  <a:lnTo>
                    <a:pt x="587" y="261"/>
                  </a:lnTo>
                  <a:lnTo>
                    <a:pt x="568" y="266"/>
                  </a:lnTo>
                  <a:lnTo>
                    <a:pt x="521" y="284"/>
                  </a:lnTo>
                  <a:lnTo>
                    <a:pt x="494" y="288"/>
                  </a:lnTo>
                  <a:lnTo>
                    <a:pt x="466" y="292"/>
                  </a:lnTo>
                  <a:lnTo>
                    <a:pt x="441" y="295"/>
                  </a:lnTo>
                  <a:lnTo>
                    <a:pt x="415" y="299"/>
                  </a:lnTo>
                  <a:lnTo>
                    <a:pt x="388" y="299"/>
                  </a:lnTo>
                  <a:lnTo>
                    <a:pt x="363" y="301"/>
                  </a:lnTo>
                  <a:lnTo>
                    <a:pt x="337" y="299"/>
                  </a:lnTo>
                  <a:lnTo>
                    <a:pt x="312" y="299"/>
                  </a:lnTo>
                  <a:lnTo>
                    <a:pt x="306" y="29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5" name="Freeform 16">
              <a:extLst>
                <a:ext uri="{FF2B5EF4-FFF2-40B4-BE49-F238E27FC236}">
                  <a16:creationId xmlns:a16="http://schemas.microsoft.com/office/drawing/2014/main" id="{34951E16-9975-47C8-A331-CE836D37B27B}"/>
                </a:ext>
              </a:extLst>
            </p:cNvPr>
            <p:cNvSpPr>
              <a:spLocks/>
            </p:cNvSpPr>
            <p:nvPr/>
          </p:nvSpPr>
          <p:spPr bwMode="auto">
            <a:xfrm>
              <a:off x="3276" y="2907"/>
              <a:ext cx="1054" cy="829"/>
            </a:xfrm>
            <a:custGeom>
              <a:avLst/>
              <a:gdLst>
                <a:gd name="T0" fmla="*/ 234 w 2107"/>
                <a:gd name="T1" fmla="*/ 819 h 1658"/>
                <a:gd name="T2" fmla="*/ 141 w 2107"/>
                <a:gd name="T3" fmla="*/ 785 h 1658"/>
                <a:gd name="T4" fmla="*/ 0 w 2107"/>
                <a:gd name="T5" fmla="*/ 674 h 1658"/>
                <a:gd name="T6" fmla="*/ 55 w 2107"/>
                <a:gd name="T7" fmla="*/ 567 h 1658"/>
                <a:gd name="T8" fmla="*/ 92 w 2107"/>
                <a:gd name="T9" fmla="*/ 454 h 1658"/>
                <a:gd name="T10" fmla="*/ 130 w 2107"/>
                <a:gd name="T11" fmla="*/ 354 h 1658"/>
                <a:gd name="T12" fmla="*/ 166 w 2107"/>
                <a:gd name="T13" fmla="*/ 259 h 1658"/>
                <a:gd name="T14" fmla="*/ 165 w 2107"/>
                <a:gd name="T15" fmla="*/ 201 h 1658"/>
                <a:gd name="T16" fmla="*/ 149 w 2107"/>
                <a:gd name="T17" fmla="*/ 236 h 1658"/>
                <a:gd name="T18" fmla="*/ 138 w 2107"/>
                <a:gd name="T19" fmla="*/ 117 h 1658"/>
                <a:gd name="T20" fmla="*/ 162 w 2107"/>
                <a:gd name="T21" fmla="*/ 60 h 1658"/>
                <a:gd name="T22" fmla="*/ 220 w 2107"/>
                <a:gd name="T23" fmla="*/ 70 h 1658"/>
                <a:gd name="T24" fmla="*/ 286 w 2107"/>
                <a:gd name="T25" fmla="*/ 91 h 1658"/>
                <a:gd name="T26" fmla="*/ 347 w 2107"/>
                <a:gd name="T27" fmla="*/ 100 h 1658"/>
                <a:gd name="T28" fmla="*/ 377 w 2107"/>
                <a:gd name="T29" fmla="*/ 167 h 1658"/>
                <a:gd name="T30" fmla="*/ 385 w 2107"/>
                <a:gd name="T31" fmla="*/ 211 h 1658"/>
                <a:gd name="T32" fmla="*/ 386 w 2107"/>
                <a:gd name="T33" fmla="*/ 255 h 1658"/>
                <a:gd name="T34" fmla="*/ 366 w 2107"/>
                <a:gd name="T35" fmla="*/ 332 h 1658"/>
                <a:gd name="T36" fmla="*/ 324 w 2107"/>
                <a:gd name="T37" fmla="*/ 408 h 1658"/>
                <a:gd name="T38" fmla="*/ 402 w 2107"/>
                <a:gd name="T39" fmla="*/ 474 h 1658"/>
                <a:gd name="T40" fmla="*/ 495 w 2107"/>
                <a:gd name="T41" fmla="*/ 486 h 1658"/>
                <a:gd name="T42" fmla="*/ 524 w 2107"/>
                <a:gd name="T43" fmla="*/ 481 h 1658"/>
                <a:gd name="T44" fmla="*/ 549 w 2107"/>
                <a:gd name="T45" fmla="*/ 457 h 1658"/>
                <a:gd name="T46" fmla="*/ 571 w 2107"/>
                <a:gd name="T47" fmla="*/ 397 h 1658"/>
                <a:gd name="T48" fmla="*/ 582 w 2107"/>
                <a:gd name="T49" fmla="*/ 339 h 1658"/>
                <a:gd name="T50" fmla="*/ 579 w 2107"/>
                <a:gd name="T51" fmla="*/ 273 h 1658"/>
                <a:gd name="T52" fmla="*/ 567 w 2107"/>
                <a:gd name="T53" fmla="*/ 210 h 1658"/>
                <a:gd name="T54" fmla="*/ 512 w 2107"/>
                <a:gd name="T55" fmla="*/ 103 h 1658"/>
                <a:gd name="T56" fmla="*/ 521 w 2107"/>
                <a:gd name="T57" fmla="*/ 89 h 1658"/>
                <a:gd name="T58" fmla="*/ 571 w 2107"/>
                <a:gd name="T59" fmla="*/ 80 h 1658"/>
                <a:gd name="T60" fmla="*/ 628 w 2107"/>
                <a:gd name="T61" fmla="*/ 67 h 1658"/>
                <a:gd name="T62" fmla="*/ 673 w 2107"/>
                <a:gd name="T63" fmla="*/ 51 h 1658"/>
                <a:gd name="T64" fmla="*/ 719 w 2107"/>
                <a:gd name="T65" fmla="*/ 29 h 1658"/>
                <a:gd name="T66" fmla="*/ 762 w 2107"/>
                <a:gd name="T67" fmla="*/ 12 h 1658"/>
                <a:gd name="T68" fmla="*/ 819 w 2107"/>
                <a:gd name="T69" fmla="*/ 134 h 1658"/>
                <a:gd name="T70" fmla="*/ 830 w 2107"/>
                <a:gd name="T71" fmla="*/ 192 h 1658"/>
                <a:gd name="T72" fmla="*/ 834 w 2107"/>
                <a:gd name="T73" fmla="*/ 252 h 1658"/>
                <a:gd name="T74" fmla="*/ 814 w 2107"/>
                <a:gd name="T75" fmla="*/ 248 h 1658"/>
                <a:gd name="T76" fmla="*/ 797 w 2107"/>
                <a:gd name="T77" fmla="*/ 202 h 1658"/>
                <a:gd name="T78" fmla="*/ 791 w 2107"/>
                <a:gd name="T79" fmla="*/ 215 h 1658"/>
                <a:gd name="T80" fmla="*/ 821 w 2107"/>
                <a:gd name="T81" fmla="*/ 275 h 1658"/>
                <a:gd name="T82" fmla="*/ 851 w 2107"/>
                <a:gd name="T83" fmla="*/ 384 h 1658"/>
                <a:gd name="T84" fmla="*/ 878 w 2107"/>
                <a:gd name="T85" fmla="*/ 467 h 1658"/>
                <a:gd name="T86" fmla="*/ 923 w 2107"/>
                <a:gd name="T87" fmla="*/ 556 h 1658"/>
                <a:gd name="T88" fmla="*/ 972 w 2107"/>
                <a:gd name="T89" fmla="*/ 622 h 1658"/>
                <a:gd name="T90" fmla="*/ 1054 w 2107"/>
                <a:gd name="T91" fmla="*/ 731 h 1658"/>
                <a:gd name="T92" fmla="*/ 1026 w 2107"/>
                <a:gd name="T93" fmla="*/ 758 h 1658"/>
                <a:gd name="T94" fmla="*/ 983 w 2107"/>
                <a:gd name="T95" fmla="*/ 736 h 1658"/>
                <a:gd name="T96" fmla="*/ 937 w 2107"/>
                <a:gd name="T97" fmla="*/ 726 h 1658"/>
                <a:gd name="T98" fmla="*/ 767 w 2107"/>
                <a:gd name="T99" fmla="*/ 761 h 1658"/>
                <a:gd name="T100" fmla="*/ 651 w 2107"/>
                <a:gd name="T101" fmla="*/ 823 h 1658"/>
                <a:gd name="T102" fmla="*/ 597 w 2107"/>
                <a:gd name="T103" fmla="*/ 820 h 1658"/>
                <a:gd name="T104" fmla="*/ 530 w 2107"/>
                <a:gd name="T105" fmla="*/ 807 h 1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7" h="1658">
                  <a:moveTo>
                    <a:pt x="603" y="1655"/>
                  </a:moveTo>
                  <a:lnTo>
                    <a:pt x="558" y="1651"/>
                  </a:lnTo>
                  <a:lnTo>
                    <a:pt x="512" y="1647"/>
                  </a:lnTo>
                  <a:lnTo>
                    <a:pt x="467" y="1638"/>
                  </a:lnTo>
                  <a:lnTo>
                    <a:pt x="421" y="1627"/>
                  </a:lnTo>
                  <a:lnTo>
                    <a:pt x="374" y="1611"/>
                  </a:lnTo>
                  <a:lnTo>
                    <a:pt x="328" y="1593"/>
                  </a:lnTo>
                  <a:lnTo>
                    <a:pt x="281" y="1569"/>
                  </a:lnTo>
                  <a:lnTo>
                    <a:pt x="235" y="1542"/>
                  </a:lnTo>
                  <a:lnTo>
                    <a:pt x="166" y="1498"/>
                  </a:lnTo>
                  <a:lnTo>
                    <a:pt x="104" y="1456"/>
                  </a:lnTo>
                  <a:lnTo>
                    <a:pt x="0" y="1347"/>
                  </a:lnTo>
                  <a:lnTo>
                    <a:pt x="39" y="1309"/>
                  </a:lnTo>
                  <a:lnTo>
                    <a:pt x="64" y="1249"/>
                  </a:lnTo>
                  <a:lnTo>
                    <a:pt x="90" y="1192"/>
                  </a:lnTo>
                  <a:lnTo>
                    <a:pt x="110" y="1134"/>
                  </a:lnTo>
                  <a:lnTo>
                    <a:pt x="132" y="1079"/>
                  </a:lnTo>
                  <a:lnTo>
                    <a:pt x="148" y="1021"/>
                  </a:lnTo>
                  <a:lnTo>
                    <a:pt x="166" y="965"/>
                  </a:lnTo>
                  <a:lnTo>
                    <a:pt x="184" y="908"/>
                  </a:lnTo>
                  <a:lnTo>
                    <a:pt x="203" y="852"/>
                  </a:lnTo>
                  <a:lnTo>
                    <a:pt x="217" y="803"/>
                  </a:lnTo>
                  <a:lnTo>
                    <a:pt x="237" y="755"/>
                  </a:lnTo>
                  <a:lnTo>
                    <a:pt x="259" y="708"/>
                  </a:lnTo>
                  <a:lnTo>
                    <a:pt x="284" y="661"/>
                  </a:lnTo>
                  <a:lnTo>
                    <a:pt x="304" y="612"/>
                  </a:lnTo>
                  <a:lnTo>
                    <a:pt x="321" y="564"/>
                  </a:lnTo>
                  <a:lnTo>
                    <a:pt x="332" y="517"/>
                  </a:lnTo>
                  <a:lnTo>
                    <a:pt x="335" y="472"/>
                  </a:lnTo>
                  <a:lnTo>
                    <a:pt x="335" y="442"/>
                  </a:lnTo>
                  <a:lnTo>
                    <a:pt x="335" y="430"/>
                  </a:lnTo>
                  <a:lnTo>
                    <a:pt x="330" y="401"/>
                  </a:lnTo>
                  <a:lnTo>
                    <a:pt x="326" y="392"/>
                  </a:lnTo>
                  <a:lnTo>
                    <a:pt x="315" y="390"/>
                  </a:lnTo>
                  <a:lnTo>
                    <a:pt x="312" y="532"/>
                  </a:lnTo>
                  <a:lnTo>
                    <a:pt x="297" y="472"/>
                  </a:lnTo>
                  <a:lnTo>
                    <a:pt x="268" y="321"/>
                  </a:lnTo>
                  <a:lnTo>
                    <a:pt x="266" y="291"/>
                  </a:lnTo>
                  <a:lnTo>
                    <a:pt x="272" y="262"/>
                  </a:lnTo>
                  <a:lnTo>
                    <a:pt x="275" y="233"/>
                  </a:lnTo>
                  <a:lnTo>
                    <a:pt x="286" y="206"/>
                  </a:lnTo>
                  <a:lnTo>
                    <a:pt x="295" y="177"/>
                  </a:lnTo>
                  <a:lnTo>
                    <a:pt x="308" y="149"/>
                  </a:lnTo>
                  <a:lnTo>
                    <a:pt x="323" y="120"/>
                  </a:lnTo>
                  <a:lnTo>
                    <a:pt x="339" y="93"/>
                  </a:lnTo>
                  <a:lnTo>
                    <a:pt x="372" y="108"/>
                  </a:lnTo>
                  <a:lnTo>
                    <a:pt x="406" y="124"/>
                  </a:lnTo>
                  <a:lnTo>
                    <a:pt x="439" y="139"/>
                  </a:lnTo>
                  <a:lnTo>
                    <a:pt x="474" y="153"/>
                  </a:lnTo>
                  <a:lnTo>
                    <a:pt x="507" y="164"/>
                  </a:lnTo>
                  <a:lnTo>
                    <a:pt x="539" y="175"/>
                  </a:lnTo>
                  <a:lnTo>
                    <a:pt x="572" y="182"/>
                  </a:lnTo>
                  <a:lnTo>
                    <a:pt x="605" y="190"/>
                  </a:lnTo>
                  <a:lnTo>
                    <a:pt x="678" y="188"/>
                  </a:lnTo>
                  <a:lnTo>
                    <a:pt x="692" y="190"/>
                  </a:lnTo>
                  <a:lnTo>
                    <a:pt x="694" y="199"/>
                  </a:lnTo>
                  <a:lnTo>
                    <a:pt x="725" y="264"/>
                  </a:lnTo>
                  <a:lnTo>
                    <a:pt x="731" y="273"/>
                  </a:lnTo>
                  <a:lnTo>
                    <a:pt x="751" y="317"/>
                  </a:lnTo>
                  <a:lnTo>
                    <a:pt x="754" y="333"/>
                  </a:lnTo>
                  <a:lnTo>
                    <a:pt x="758" y="355"/>
                  </a:lnTo>
                  <a:lnTo>
                    <a:pt x="761" y="377"/>
                  </a:lnTo>
                  <a:lnTo>
                    <a:pt x="765" y="399"/>
                  </a:lnTo>
                  <a:lnTo>
                    <a:pt x="769" y="421"/>
                  </a:lnTo>
                  <a:lnTo>
                    <a:pt x="771" y="442"/>
                  </a:lnTo>
                  <a:lnTo>
                    <a:pt x="772" y="464"/>
                  </a:lnTo>
                  <a:lnTo>
                    <a:pt x="772" y="486"/>
                  </a:lnTo>
                  <a:lnTo>
                    <a:pt x="772" y="510"/>
                  </a:lnTo>
                  <a:lnTo>
                    <a:pt x="765" y="548"/>
                  </a:lnTo>
                  <a:lnTo>
                    <a:pt x="756" y="586"/>
                  </a:lnTo>
                  <a:lnTo>
                    <a:pt x="745" y="624"/>
                  </a:lnTo>
                  <a:lnTo>
                    <a:pt x="731" y="663"/>
                  </a:lnTo>
                  <a:lnTo>
                    <a:pt x="712" y="701"/>
                  </a:lnTo>
                  <a:lnTo>
                    <a:pt x="692" y="739"/>
                  </a:lnTo>
                  <a:lnTo>
                    <a:pt x="669" y="777"/>
                  </a:lnTo>
                  <a:lnTo>
                    <a:pt x="647" y="816"/>
                  </a:lnTo>
                  <a:lnTo>
                    <a:pt x="678" y="863"/>
                  </a:lnTo>
                  <a:lnTo>
                    <a:pt x="716" y="901"/>
                  </a:lnTo>
                  <a:lnTo>
                    <a:pt x="758" y="928"/>
                  </a:lnTo>
                  <a:lnTo>
                    <a:pt x="803" y="948"/>
                  </a:lnTo>
                  <a:lnTo>
                    <a:pt x="849" y="961"/>
                  </a:lnTo>
                  <a:lnTo>
                    <a:pt x="898" y="968"/>
                  </a:lnTo>
                  <a:lnTo>
                    <a:pt x="944" y="970"/>
                  </a:lnTo>
                  <a:lnTo>
                    <a:pt x="989" y="972"/>
                  </a:lnTo>
                  <a:lnTo>
                    <a:pt x="1002" y="970"/>
                  </a:lnTo>
                  <a:lnTo>
                    <a:pt x="1016" y="968"/>
                  </a:lnTo>
                  <a:lnTo>
                    <a:pt x="1031" y="965"/>
                  </a:lnTo>
                  <a:lnTo>
                    <a:pt x="1047" y="961"/>
                  </a:lnTo>
                  <a:lnTo>
                    <a:pt x="1060" y="954"/>
                  </a:lnTo>
                  <a:lnTo>
                    <a:pt x="1073" y="943"/>
                  </a:lnTo>
                  <a:lnTo>
                    <a:pt x="1086" y="930"/>
                  </a:lnTo>
                  <a:lnTo>
                    <a:pt x="1098" y="914"/>
                  </a:lnTo>
                  <a:lnTo>
                    <a:pt x="1111" y="881"/>
                  </a:lnTo>
                  <a:lnTo>
                    <a:pt x="1122" y="852"/>
                  </a:lnTo>
                  <a:lnTo>
                    <a:pt x="1131" y="821"/>
                  </a:lnTo>
                  <a:lnTo>
                    <a:pt x="1142" y="794"/>
                  </a:lnTo>
                  <a:lnTo>
                    <a:pt x="1147" y="765"/>
                  </a:lnTo>
                  <a:lnTo>
                    <a:pt x="1153" y="735"/>
                  </a:lnTo>
                  <a:lnTo>
                    <a:pt x="1158" y="706"/>
                  </a:lnTo>
                  <a:lnTo>
                    <a:pt x="1164" y="677"/>
                  </a:lnTo>
                  <a:lnTo>
                    <a:pt x="1162" y="643"/>
                  </a:lnTo>
                  <a:lnTo>
                    <a:pt x="1162" y="610"/>
                  </a:lnTo>
                  <a:lnTo>
                    <a:pt x="1158" y="577"/>
                  </a:lnTo>
                  <a:lnTo>
                    <a:pt x="1157" y="546"/>
                  </a:lnTo>
                  <a:lnTo>
                    <a:pt x="1151" y="513"/>
                  </a:lnTo>
                  <a:lnTo>
                    <a:pt x="1146" y="481"/>
                  </a:lnTo>
                  <a:lnTo>
                    <a:pt x="1138" y="450"/>
                  </a:lnTo>
                  <a:lnTo>
                    <a:pt x="1133" y="419"/>
                  </a:lnTo>
                  <a:lnTo>
                    <a:pt x="1113" y="353"/>
                  </a:lnTo>
                  <a:lnTo>
                    <a:pt x="1071" y="273"/>
                  </a:lnTo>
                  <a:lnTo>
                    <a:pt x="1051" y="246"/>
                  </a:lnTo>
                  <a:lnTo>
                    <a:pt x="1024" y="206"/>
                  </a:lnTo>
                  <a:lnTo>
                    <a:pt x="1018" y="199"/>
                  </a:lnTo>
                  <a:lnTo>
                    <a:pt x="1013" y="190"/>
                  </a:lnTo>
                  <a:lnTo>
                    <a:pt x="1018" y="179"/>
                  </a:lnTo>
                  <a:lnTo>
                    <a:pt x="1042" y="177"/>
                  </a:lnTo>
                  <a:lnTo>
                    <a:pt x="1067" y="175"/>
                  </a:lnTo>
                  <a:lnTo>
                    <a:pt x="1093" y="169"/>
                  </a:lnTo>
                  <a:lnTo>
                    <a:pt x="1118" y="166"/>
                  </a:lnTo>
                  <a:lnTo>
                    <a:pt x="1142" y="160"/>
                  </a:lnTo>
                  <a:lnTo>
                    <a:pt x="1169" y="155"/>
                  </a:lnTo>
                  <a:lnTo>
                    <a:pt x="1193" y="148"/>
                  </a:lnTo>
                  <a:lnTo>
                    <a:pt x="1220" y="142"/>
                  </a:lnTo>
                  <a:lnTo>
                    <a:pt x="1255" y="133"/>
                  </a:lnTo>
                  <a:lnTo>
                    <a:pt x="1277" y="124"/>
                  </a:lnTo>
                  <a:lnTo>
                    <a:pt x="1299" y="117"/>
                  </a:lnTo>
                  <a:lnTo>
                    <a:pt x="1322" y="109"/>
                  </a:lnTo>
                  <a:lnTo>
                    <a:pt x="1346" y="102"/>
                  </a:lnTo>
                  <a:lnTo>
                    <a:pt x="1368" y="91"/>
                  </a:lnTo>
                  <a:lnTo>
                    <a:pt x="1391" y="82"/>
                  </a:lnTo>
                  <a:lnTo>
                    <a:pt x="1413" y="69"/>
                  </a:lnTo>
                  <a:lnTo>
                    <a:pt x="1437" y="57"/>
                  </a:lnTo>
                  <a:lnTo>
                    <a:pt x="1444" y="48"/>
                  </a:lnTo>
                  <a:lnTo>
                    <a:pt x="1490" y="46"/>
                  </a:lnTo>
                  <a:lnTo>
                    <a:pt x="1501" y="38"/>
                  </a:lnTo>
                  <a:lnTo>
                    <a:pt x="1523" y="24"/>
                  </a:lnTo>
                  <a:lnTo>
                    <a:pt x="1543" y="0"/>
                  </a:lnTo>
                  <a:lnTo>
                    <a:pt x="1555" y="6"/>
                  </a:lnTo>
                  <a:lnTo>
                    <a:pt x="1557" y="38"/>
                  </a:lnTo>
                  <a:lnTo>
                    <a:pt x="1637" y="268"/>
                  </a:lnTo>
                  <a:lnTo>
                    <a:pt x="1645" y="295"/>
                  </a:lnTo>
                  <a:lnTo>
                    <a:pt x="1650" y="324"/>
                  </a:lnTo>
                  <a:lnTo>
                    <a:pt x="1654" y="353"/>
                  </a:lnTo>
                  <a:lnTo>
                    <a:pt x="1659" y="384"/>
                  </a:lnTo>
                  <a:lnTo>
                    <a:pt x="1661" y="413"/>
                  </a:lnTo>
                  <a:lnTo>
                    <a:pt x="1663" y="444"/>
                  </a:lnTo>
                  <a:lnTo>
                    <a:pt x="1663" y="473"/>
                  </a:lnTo>
                  <a:lnTo>
                    <a:pt x="1668" y="504"/>
                  </a:lnTo>
                  <a:lnTo>
                    <a:pt x="1668" y="555"/>
                  </a:lnTo>
                  <a:lnTo>
                    <a:pt x="1641" y="524"/>
                  </a:lnTo>
                  <a:lnTo>
                    <a:pt x="1628" y="510"/>
                  </a:lnTo>
                  <a:lnTo>
                    <a:pt x="1628" y="495"/>
                  </a:lnTo>
                  <a:lnTo>
                    <a:pt x="1617" y="475"/>
                  </a:lnTo>
                  <a:lnTo>
                    <a:pt x="1612" y="461"/>
                  </a:lnTo>
                  <a:lnTo>
                    <a:pt x="1604" y="446"/>
                  </a:lnTo>
                  <a:lnTo>
                    <a:pt x="1594" y="404"/>
                  </a:lnTo>
                  <a:lnTo>
                    <a:pt x="1588" y="390"/>
                  </a:lnTo>
                  <a:lnTo>
                    <a:pt x="1579" y="377"/>
                  </a:lnTo>
                  <a:lnTo>
                    <a:pt x="1584" y="413"/>
                  </a:lnTo>
                  <a:lnTo>
                    <a:pt x="1581" y="430"/>
                  </a:lnTo>
                  <a:lnTo>
                    <a:pt x="1594" y="446"/>
                  </a:lnTo>
                  <a:lnTo>
                    <a:pt x="1603" y="481"/>
                  </a:lnTo>
                  <a:lnTo>
                    <a:pt x="1608" y="493"/>
                  </a:lnTo>
                  <a:lnTo>
                    <a:pt x="1641" y="550"/>
                  </a:lnTo>
                  <a:lnTo>
                    <a:pt x="1652" y="564"/>
                  </a:lnTo>
                  <a:lnTo>
                    <a:pt x="1679" y="654"/>
                  </a:lnTo>
                  <a:lnTo>
                    <a:pt x="1685" y="688"/>
                  </a:lnTo>
                  <a:lnTo>
                    <a:pt x="1701" y="768"/>
                  </a:lnTo>
                  <a:lnTo>
                    <a:pt x="1725" y="852"/>
                  </a:lnTo>
                  <a:lnTo>
                    <a:pt x="1748" y="910"/>
                  </a:lnTo>
                  <a:lnTo>
                    <a:pt x="1750" y="925"/>
                  </a:lnTo>
                  <a:lnTo>
                    <a:pt x="1756" y="934"/>
                  </a:lnTo>
                  <a:lnTo>
                    <a:pt x="1759" y="948"/>
                  </a:lnTo>
                  <a:lnTo>
                    <a:pt x="1819" y="1069"/>
                  </a:lnTo>
                  <a:lnTo>
                    <a:pt x="1830" y="1085"/>
                  </a:lnTo>
                  <a:lnTo>
                    <a:pt x="1845" y="1112"/>
                  </a:lnTo>
                  <a:lnTo>
                    <a:pt x="1854" y="1125"/>
                  </a:lnTo>
                  <a:lnTo>
                    <a:pt x="1867" y="1139"/>
                  </a:lnTo>
                  <a:lnTo>
                    <a:pt x="1909" y="1201"/>
                  </a:lnTo>
                  <a:lnTo>
                    <a:pt x="1943" y="1243"/>
                  </a:lnTo>
                  <a:lnTo>
                    <a:pt x="1949" y="1249"/>
                  </a:lnTo>
                  <a:lnTo>
                    <a:pt x="2092" y="1409"/>
                  </a:lnTo>
                  <a:lnTo>
                    <a:pt x="2100" y="1432"/>
                  </a:lnTo>
                  <a:lnTo>
                    <a:pt x="2107" y="1462"/>
                  </a:lnTo>
                  <a:lnTo>
                    <a:pt x="2089" y="1493"/>
                  </a:lnTo>
                  <a:lnTo>
                    <a:pt x="2074" y="1500"/>
                  </a:lnTo>
                  <a:lnTo>
                    <a:pt x="2063" y="1509"/>
                  </a:lnTo>
                  <a:lnTo>
                    <a:pt x="2051" y="1516"/>
                  </a:lnTo>
                  <a:lnTo>
                    <a:pt x="2038" y="1522"/>
                  </a:lnTo>
                  <a:lnTo>
                    <a:pt x="2012" y="1500"/>
                  </a:lnTo>
                  <a:lnTo>
                    <a:pt x="1990" y="1483"/>
                  </a:lnTo>
                  <a:lnTo>
                    <a:pt x="1965" y="1471"/>
                  </a:lnTo>
                  <a:lnTo>
                    <a:pt x="1943" y="1463"/>
                  </a:lnTo>
                  <a:lnTo>
                    <a:pt x="1919" y="1456"/>
                  </a:lnTo>
                  <a:lnTo>
                    <a:pt x="1896" y="1453"/>
                  </a:lnTo>
                  <a:lnTo>
                    <a:pt x="1874" y="1451"/>
                  </a:lnTo>
                  <a:lnTo>
                    <a:pt x="1852" y="1451"/>
                  </a:lnTo>
                  <a:lnTo>
                    <a:pt x="1741" y="1462"/>
                  </a:lnTo>
                  <a:lnTo>
                    <a:pt x="1617" y="1483"/>
                  </a:lnTo>
                  <a:lnTo>
                    <a:pt x="1533" y="1522"/>
                  </a:lnTo>
                  <a:lnTo>
                    <a:pt x="1523" y="1523"/>
                  </a:lnTo>
                  <a:lnTo>
                    <a:pt x="1377" y="1598"/>
                  </a:lnTo>
                  <a:lnTo>
                    <a:pt x="1362" y="1611"/>
                  </a:lnTo>
                  <a:lnTo>
                    <a:pt x="1302" y="1645"/>
                  </a:lnTo>
                  <a:lnTo>
                    <a:pt x="1297" y="1649"/>
                  </a:lnTo>
                  <a:lnTo>
                    <a:pt x="1262" y="1647"/>
                  </a:lnTo>
                  <a:lnTo>
                    <a:pt x="1228" y="1645"/>
                  </a:lnTo>
                  <a:lnTo>
                    <a:pt x="1193" y="1640"/>
                  </a:lnTo>
                  <a:lnTo>
                    <a:pt x="1160" y="1635"/>
                  </a:lnTo>
                  <a:lnTo>
                    <a:pt x="1126" y="1627"/>
                  </a:lnTo>
                  <a:lnTo>
                    <a:pt x="1093" y="1620"/>
                  </a:lnTo>
                  <a:lnTo>
                    <a:pt x="1060" y="1614"/>
                  </a:lnTo>
                  <a:lnTo>
                    <a:pt x="1027" y="1613"/>
                  </a:lnTo>
                  <a:lnTo>
                    <a:pt x="609" y="1658"/>
                  </a:lnTo>
                  <a:lnTo>
                    <a:pt x="603" y="1655"/>
                  </a:lnTo>
                  <a:close/>
                </a:path>
              </a:pathLst>
            </a:custGeom>
            <a:solidFill>
              <a:srgbClr val="666666"/>
            </a:solidFill>
            <a:ln w="9525">
              <a:solidFill>
                <a:schemeClr val="tx1"/>
              </a:solidFill>
              <a:round/>
              <a:headEnd/>
              <a:tailEnd/>
            </a:ln>
          </p:spPr>
          <p:txBody>
            <a:bodyPr/>
            <a:lstStyle/>
            <a:p>
              <a:endParaRPr lang="en-US"/>
            </a:p>
          </p:txBody>
        </p:sp>
        <p:sp>
          <p:nvSpPr>
            <p:cNvPr id="58386" name="Freeform 17">
              <a:extLst>
                <a:ext uri="{FF2B5EF4-FFF2-40B4-BE49-F238E27FC236}">
                  <a16:creationId xmlns:a16="http://schemas.microsoft.com/office/drawing/2014/main" id="{BB58FF60-8FF9-4A04-98F9-5570E3E7CBC4}"/>
                </a:ext>
              </a:extLst>
            </p:cNvPr>
            <p:cNvSpPr>
              <a:spLocks/>
            </p:cNvSpPr>
            <p:nvPr/>
          </p:nvSpPr>
          <p:spPr bwMode="auto">
            <a:xfrm>
              <a:off x="3136" y="3585"/>
              <a:ext cx="312" cy="144"/>
            </a:xfrm>
            <a:custGeom>
              <a:avLst/>
              <a:gdLst>
                <a:gd name="T0" fmla="*/ 217 w 625"/>
                <a:gd name="T1" fmla="*/ 144 h 289"/>
                <a:gd name="T2" fmla="*/ 190 w 625"/>
                <a:gd name="T3" fmla="*/ 143 h 289"/>
                <a:gd name="T4" fmla="*/ 165 w 625"/>
                <a:gd name="T5" fmla="*/ 141 h 289"/>
                <a:gd name="T6" fmla="*/ 137 w 625"/>
                <a:gd name="T7" fmla="*/ 138 h 289"/>
                <a:gd name="T8" fmla="*/ 112 w 625"/>
                <a:gd name="T9" fmla="*/ 133 h 289"/>
                <a:gd name="T10" fmla="*/ 85 w 625"/>
                <a:gd name="T11" fmla="*/ 124 h 289"/>
                <a:gd name="T12" fmla="*/ 59 w 625"/>
                <a:gd name="T13" fmla="*/ 114 h 289"/>
                <a:gd name="T14" fmla="*/ 32 w 625"/>
                <a:gd name="T15" fmla="*/ 100 h 289"/>
                <a:gd name="T16" fmla="*/ 5 w 625"/>
                <a:gd name="T17" fmla="*/ 83 h 289"/>
                <a:gd name="T18" fmla="*/ 2 w 625"/>
                <a:gd name="T19" fmla="*/ 78 h 289"/>
                <a:gd name="T20" fmla="*/ 1 w 625"/>
                <a:gd name="T21" fmla="*/ 73 h 289"/>
                <a:gd name="T22" fmla="*/ 0 w 625"/>
                <a:gd name="T23" fmla="*/ 68 h 289"/>
                <a:gd name="T24" fmla="*/ 0 w 625"/>
                <a:gd name="T25" fmla="*/ 63 h 289"/>
                <a:gd name="T26" fmla="*/ 0 w 625"/>
                <a:gd name="T27" fmla="*/ 58 h 289"/>
                <a:gd name="T28" fmla="*/ 1 w 625"/>
                <a:gd name="T29" fmla="*/ 53 h 289"/>
                <a:gd name="T30" fmla="*/ 2 w 625"/>
                <a:gd name="T31" fmla="*/ 48 h 289"/>
                <a:gd name="T32" fmla="*/ 5 w 625"/>
                <a:gd name="T33" fmla="*/ 43 h 289"/>
                <a:gd name="T34" fmla="*/ 15 w 625"/>
                <a:gd name="T35" fmla="*/ 32 h 289"/>
                <a:gd name="T36" fmla="*/ 32 w 625"/>
                <a:gd name="T37" fmla="*/ 23 h 289"/>
                <a:gd name="T38" fmla="*/ 39 w 625"/>
                <a:gd name="T39" fmla="*/ 17 h 289"/>
                <a:gd name="T40" fmla="*/ 69 w 625"/>
                <a:gd name="T41" fmla="*/ 8 h 289"/>
                <a:gd name="T42" fmla="*/ 127 w 625"/>
                <a:gd name="T43" fmla="*/ 0 h 289"/>
                <a:gd name="T44" fmla="*/ 135 w 625"/>
                <a:gd name="T45" fmla="*/ 3 h 289"/>
                <a:gd name="T46" fmla="*/ 137 w 625"/>
                <a:gd name="T47" fmla="*/ 5 h 289"/>
                <a:gd name="T48" fmla="*/ 141 w 625"/>
                <a:gd name="T49" fmla="*/ 12 h 289"/>
                <a:gd name="T50" fmla="*/ 145 w 625"/>
                <a:gd name="T51" fmla="*/ 17 h 289"/>
                <a:gd name="T52" fmla="*/ 149 w 625"/>
                <a:gd name="T53" fmla="*/ 22 h 289"/>
                <a:gd name="T54" fmla="*/ 155 w 625"/>
                <a:gd name="T55" fmla="*/ 26 h 289"/>
                <a:gd name="T56" fmla="*/ 158 w 625"/>
                <a:gd name="T57" fmla="*/ 30 h 289"/>
                <a:gd name="T58" fmla="*/ 164 w 625"/>
                <a:gd name="T59" fmla="*/ 34 h 289"/>
                <a:gd name="T60" fmla="*/ 169 w 625"/>
                <a:gd name="T61" fmla="*/ 39 h 289"/>
                <a:gd name="T62" fmla="*/ 177 w 625"/>
                <a:gd name="T63" fmla="*/ 45 h 289"/>
                <a:gd name="T64" fmla="*/ 194 w 625"/>
                <a:gd name="T65" fmla="*/ 59 h 289"/>
                <a:gd name="T66" fmla="*/ 210 w 625"/>
                <a:gd name="T67" fmla="*/ 73 h 289"/>
                <a:gd name="T68" fmla="*/ 227 w 625"/>
                <a:gd name="T69" fmla="*/ 85 h 289"/>
                <a:gd name="T70" fmla="*/ 245 w 625"/>
                <a:gd name="T71" fmla="*/ 97 h 289"/>
                <a:gd name="T72" fmla="*/ 261 w 625"/>
                <a:gd name="T73" fmla="*/ 107 h 289"/>
                <a:gd name="T74" fmla="*/ 277 w 625"/>
                <a:gd name="T75" fmla="*/ 117 h 289"/>
                <a:gd name="T76" fmla="*/ 295 w 625"/>
                <a:gd name="T77" fmla="*/ 126 h 289"/>
                <a:gd name="T78" fmla="*/ 312 w 625"/>
                <a:gd name="T79" fmla="*/ 135 h 289"/>
                <a:gd name="T80" fmla="*/ 301 w 625"/>
                <a:gd name="T81" fmla="*/ 138 h 289"/>
                <a:gd name="T82" fmla="*/ 291 w 625"/>
                <a:gd name="T83" fmla="*/ 141 h 289"/>
                <a:gd name="T84" fmla="*/ 280 w 625"/>
                <a:gd name="T85" fmla="*/ 142 h 289"/>
                <a:gd name="T86" fmla="*/ 270 w 625"/>
                <a:gd name="T87" fmla="*/ 144 h 289"/>
                <a:gd name="T88" fmla="*/ 258 w 625"/>
                <a:gd name="T89" fmla="*/ 144 h 289"/>
                <a:gd name="T90" fmla="*/ 247 w 625"/>
                <a:gd name="T91" fmla="*/ 144 h 289"/>
                <a:gd name="T92" fmla="*/ 236 w 625"/>
                <a:gd name="T93" fmla="*/ 144 h 289"/>
                <a:gd name="T94" fmla="*/ 225 w 625"/>
                <a:gd name="T95" fmla="*/ 144 h 289"/>
                <a:gd name="T96" fmla="*/ 217 w 625"/>
                <a:gd name="T97" fmla="*/ 144 h 2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25" h="289">
                  <a:moveTo>
                    <a:pt x="435" y="289"/>
                  </a:moveTo>
                  <a:lnTo>
                    <a:pt x="381" y="286"/>
                  </a:lnTo>
                  <a:lnTo>
                    <a:pt x="330" y="282"/>
                  </a:lnTo>
                  <a:lnTo>
                    <a:pt x="275" y="277"/>
                  </a:lnTo>
                  <a:lnTo>
                    <a:pt x="224" y="266"/>
                  </a:lnTo>
                  <a:lnTo>
                    <a:pt x="171" y="249"/>
                  </a:lnTo>
                  <a:lnTo>
                    <a:pt x="118" y="229"/>
                  </a:lnTo>
                  <a:lnTo>
                    <a:pt x="64" y="200"/>
                  </a:lnTo>
                  <a:lnTo>
                    <a:pt x="11" y="167"/>
                  </a:lnTo>
                  <a:lnTo>
                    <a:pt x="5" y="157"/>
                  </a:lnTo>
                  <a:lnTo>
                    <a:pt x="2" y="147"/>
                  </a:lnTo>
                  <a:lnTo>
                    <a:pt x="0" y="137"/>
                  </a:lnTo>
                  <a:lnTo>
                    <a:pt x="0" y="127"/>
                  </a:lnTo>
                  <a:lnTo>
                    <a:pt x="0" y="117"/>
                  </a:lnTo>
                  <a:lnTo>
                    <a:pt x="2" y="107"/>
                  </a:lnTo>
                  <a:lnTo>
                    <a:pt x="5" y="97"/>
                  </a:lnTo>
                  <a:lnTo>
                    <a:pt x="11" y="87"/>
                  </a:lnTo>
                  <a:lnTo>
                    <a:pt x="31" y="64"/>
                  </a:lnTo>
                  <a:lnTo>
                    <a:pt x="64" y="47"/>
                  </a:lnTo>
                  <a:lnTo>
                    <a:pt x="78" y="35"/>
                  </a:lnTo>
                  <a:lnTo>
                    <a:pt x="138" y="16"/>
                  </a:lnTo>
                  <a:lnTo>
                    <a:pt x="255" y="0"/>
                  </a:lnTo>
                  <a:lnTo>
                    <a:pt x="271" y="6"/>
                  </a:lnTo>
                  <a:lnTo>
                    <a:pt x="275" y="11"/>
                  </a:lnTo>
                  <a:lnTo>
                    <a:pt x="282" y="24"/>
                  </a:lnTo>
                  <a:lnTo>
                    <a:pt x="291" y="35"/>
                  </a:lnTo>
                  <a:lnTo>
                    <a:pt x="299" y="44"/>
                  </a:lnTo>
                  <a:lnTo>
                    <a:pt x="310" y="53"/>
                  </a:lnTo>
                  <a:lnTo>
                    <a:pt x="317" y="60"/>
                  </a:lnTo>
                  <a:lnTo>
                    <a:pt x="328" y="69"/>
                  </a:lnTo>
                  <a:lnTo>
                    <a:pt x="339" y="78"/>
                  </a:lnTo>
                  <a:lnTo>
                    <a:pt x="355" y="91"/>
                  </a:lnTo>
                  <a:lnTo>
                    <a:pt x="388" y="118"/>
                  </a:lnTo>
                  <a:lnTo>
                    <a:pt x="421" y="147"/>
                  </a:lnTo>
                  <a:lnTo>
                    <a:pt x="455" y="171"/>
                  </a:lnTo>
                  <a:lnTo>
                    <a:pt x="490" y="195"/>
                  </a:lnTo>
                  <a:lnTo>
                    <a:pt x="523" y="215"/>
                  </a:lnTo>
                  <a:lnTo>
                    <a:pt x="555" y="235"/>
                  </a:lnTo>
                  <a:lnTo>
                    <a:pt x="590" y="253"/>
                  </a:lnTo>
                  <a:lnTo>
                    <a:pt x="625" y="271"/>
                  </a:lnTo>
                  <a:lnTo>
                    <a:pt x="603" y="277"/>
                  </a:lnTo>
                  <a:lnTo>
                    <a:pt x="583" y="282"/>
                  </a:lnTo>
                  <a:lnTo>
                    <a:pt x="561" y="284"/>
                  </a:lnTo>
                  <a:lnTo>
                    <a:pt x="541" y="288"/>
                  </a:lnTo>
                  <a:lnTo>
                    <a:pt x="517" y="288"/>
                  </a:lnTo>
                  <a:lnTo>
                    <a:pt x="495" y="289"/>
                  </a:lnTo>
                  <a:lnTo>
                    <a:pt x="472" y="289"/>
                  </a:lnTo>
                  <a:lnTo>
                    <a:pt x="450" y="289"/>
                  </a:lnTo>
                  <a:lnTo>
                    <a:pt x="435" y="2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7" name="Freeform 18">
              <a:extLst>
                <a:ext uri="{FF2B5EF4-FFF2-40B4-BE49-F238E27FC236}">
                  <a16:creationId xmlns:a16="http://schemas.microsoft.com/office/drawing/2014/main" id="{72C6DF25-CBCE-438B-9BA9-B9FC7BDC84B5}"/>
                </a:ext>
              </a:extLst>
            </p:cNvPr>
            <p:cNvSpPr>
              <a:spLocks/>
            </p:cNvSpPr>
            <p:nvPr/>
          </p:nvSpPr>
          <p:spPr bwMode="auto">
            <a:xfrm>
              <a:off x="2809" y="3342"/>
              <a:ext cx="7" cy="69"/>
            </a:xfrm>
            <a:custGeom>
              <a:avLst/>
              <a:gdLst>
                <a:gd name="T0" fmla="*/ 2 w 13"/>
                <a:gd name="T1" fmla="*/ 69 h 136"/>
                <a:gd name="T2" fmla="*/ 0 w 13"/>
                <a:gd name="T3" fmla="*/ 27 h 136"/>
                <a:gd name="T4" fmla="*/ 0 w 13"/>
                <a:gd name="T5" fmla="*/ 0 h 136"/>
                <a:gd name="T6" fmla="*/ 7 w 13"/>
                <a:gd name="T7" fmla="*/ 17 h 136"/>
                <a:gd name="T8" fmla="*/ 7 w 13"/>
                <a:gd name="T9" fmla="*/ 64 h 136"/>
                <a:gd name="T10" fmla="*/ 2 w 13"/>
                <a:gd name="T11" fmla="*/ 69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36">
                  <a:moveTo>
                    <a:pt x="4" y="136"/>
                  </a:moveTo>
                  <a:lnTo>
                    <a:pt x="0" y="53"/>
                  </a:lnTo>
                  <a:lnTo>
                    <a:pt x="0" y="0"/>
                  </a:lnTo>
                  <a:lnTo>
                    <a:pt x="13" y="33"/>
                  </a:lnTo>
                  <a:lnTo>
                    <a:pt x="13" y="127"/>
                  </a:lnTo>
                  <a:lnTo>
                    <a:pt x="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8" name="Freeform 19">
              <a:extLst>
                <a:ext uri="{FF2B5EF4-FFF2-40B4-BE49-F238E27FC236}">
                  <a16:creationId xmlns:a16="http://schemas.microsoft.com/office/drawing/2014/main" id="{299D3A78-95AF-4E0C-A9F9-EAC58C6171E5}"/>
                </a:ext>
              </a:extLst>
            </p:cNvPr>
            <p:cNvSpPr>
              <a:spLocks/>
            </p:cNvSpPr>
            <p:nvPr/>
          </p:nvSpPr>
          <p:spPr bwMode="auto">
            <a:xfrm>
              <a:off x="1802" y="2523"/>
              <a:ext cx="570" cy="701"/>
            </a:xfrm>
            <a:custGeom>
              <a:avLst/>
              <a:gdLst>
                <a:gd name="T0" fmla="*/ 57 w 1139"/>
                <a:gd name="T1" fmla="*/ 691 h 1403"/>
                <a:gd name="T2" fmla="*/ 16 w 1139"/>
                <a:gd name="T3" fmla="*/ 662 h 1403"/>
                <a:gd name="T4" fmla="*/ 50 w 1139"/>
                <a:gd name="T5" fmla="*/ 519 h 1403"/>
                <a:gd name="T6" fmla="*/ 11 w 1139"/>
                <a:gd name="T7" fmla="*/ 271 h 1403"/>
                <a:gd name="T8" fmla="*/ 114 w 1139"/>
                <a:gd name="T9" fmla="*/ 49 h 1403"/>
                <a:gd name="T10" fmla="*/ 158 w 1139"/>
                <a:gd name="T11" fmla="*/ 0 h 1403"/>
                <a:gd name="T12" fmla="*/ 216 w 1139"/>
                <a:gd name="T13" fmla="*/ 26 h 1403"/>
                <a:gd name="T14" fmla="*/ 273 w 1139"/>
                <a:gd name="T15" fmla="*/ 39 h 1403"/>
                <a:gd name="T16" fmla="*/ 339 w 1139"/>
                <a:gd name="T17" fmla="*/ 46 h 1403"/>
                <a:gd name="T18" fmla="*/ 403 w 1139"/>
                <a:gd name="T19" fmla="*/ 52 h 1403"/>
                <a:gd name="T20" fmla="*/ 366 w 1139"/>
                <a:gd name="T21" fmla="*/ 175 h 1403"/>
                <a:gd name="T22" fmla="*/ 393 w 1139"/>
                <a:gd name="T23" fmla="*/ 104 h 1403"/>
                <a:gd name="T24" fmla="*/ 389 w 1139"/>
                <a:gd name="T25" fmla="*/ 169 h 1403"/>
                <a:gd name="T26" fmla="*/ 389 w 1139"/>
                <a:gd name="T27" fmla="*/ 247 h 1403"/>
                <a:gd name="T28" fmla="*/ 406 w 1139"/>
                <a:gd name="T29" fmla="*/ 89 h 1403"/>
                <a:gd name="T30" fmla="*/ 467 w 1139"/>
                <a:gd name="T31" fmla="*/ 329 h 1403"/>
                <a:gd name="T32" fmla="*/ 488 w 1139"/>
                <a:gd name="T33" fmla="*/ 381 h 1403"/>
                <a:gd name="T34" fmla="*/ 543 w 1139"/>
                <a:gd name="T35" fmla="*/ 475 h 1403"/>
                <a:gd name="T36" fmla="*/ 566 w 1139"/>
                <a:gd name="T37" fmla="*/ 506 h 1403"/>
                <a:gd name="T38" fmla="*/ 570 w 1139"/>
                <a:gd name="T39" fmla="*/ 537 h 1403"/>
                <a:gd name="T40" fmla="*/ 512 w 1139"/>
                <a:gd name="T41" fmla="*/ 584 h 1403"/>
                <a:gd name="T42" fmla="*/ 467 w 1139"/>
                <a:gd name="T43" fmla="*/ 584 h 1403"/>
                <a:gd name="T44" fmla="*/ 403 w 1139"/>
                <a:gd name="T45" fmla="*/ 463 h 1403"/>
                <a:gd name="T46" fmla="*/ 392 w 1139"/>
                <a:gd name="T47" fmla="*/ 417 h 1403"/>
                <a:gd name="T48" fmla="*/ 394 w 1139"/>
                <a:gd name="T49" fmla="*/ 452 h 1403"/>
                <a:gd name="T50" fmla="*/ 403 w 1139"/>
                <a:gd name="T51" fmla="*/ 479 h 1403"/>
                <a:gd name="T52" fmla="*/ 432 w 1139"/>
                <a:gd name="T53" fmla="*/ 539 h 1403"/>
                <a:gd name="T54" fmla="*/ 461 w 1139"/>
                <a:gd name="T55" fmla="*/ 592 h 1403"/>
                <a:gd name="T56" fmla="*/ 448 w 1139"/>
                <a:gd name="T57" fmla="*/ 646 h 1403"/>
                <a:gd name="T58" fmla="*/ 404 w 1139"/>
                <a:gd name="T59" fmla="*/ 661 h 1403"/>
                <a:gd name="T60" fmla="*/ 361 w 1139"/>
                <a:gd name="T61" fmla="*/ 662 h 1403"/>
                <a:gd name="T62" fmla="*/ 290 w 1139"/>
                <a:gd name="T63" fmla="*/ 645 h 1403"/>
                <a:gd name="T64" fmla="*/ 280 w 1139"/>
                <a:gd name="T65" fmla="*/ 510 h 1403"/>
                <a:gd name="T66" fmla="*/ 260 w 1139"/>
                <a:gd name="T67" fmla="*/ 466 h 1403"/>
                <a:gd name="T68" fmla="*/ 283 w 1139"/>
                <a:gd name="T69" fmla="*/ 541 h 1403"/>
                <a:gd name="T70" fmla="*/ 273 w 1139"/>
                <a:gd name="T71" fmla="*/ 600 h 1403"/>
                <a:gd name="T72" fmla="*/ 238 w 1139"/>
                <a:gd name="T73" fmla="*/ 601 h 1403"/>
                <a:gd name="T74" fmla="*/ 202 w 1139"/>
                <a:gd name="T75" fmla="*/ 617 h 1403"/>
                <a:gd name="T76" fmla="*/ 172 w 1139"/>
                <a:gd name="T77" fmla="*/ 488 h 1403"/>
                <a:gd name="T78" fmla="*/ 174 w 1139"/>
                <a:gd name="T79" fmla="*/ 412 h 1403"/>
                <a:gd name="T80" fmla="*/ 168 w 1139"/>
                <a:gd name="T81" fmla="*/ 432 h 1403"/>
                <a:gd name="T82" fmla="*/ 166 w 1139"/>
                <a:gd name="T83" fmla="*/ 452 h 1403"/>
                <a:gd name="T84" fmla="*/ 168 w 1139"/>
                <a:gd name="T85" fmla="*/ 494 h 1403"/>
                <a:gd name="T86" fmla="*/ 177 w 1139"/>
                <a:gd name="T87" fmla="*/ 539 h 1403"/>
                <a:gd name="T88" fmla="*/ 184 w 1139"/>
                <a:gd name="T89" fmla="*/ 586 h 1403"/>
                <a:gd name="T90" fmla="*/ 190 w 1139"/>
                <a:gd name="T91" fmla="*/ 677 h 1403"/>
                <a:gd name="T92" fmla="*/ 163 w 1139"/>
                <a:gd name="T93" fmla="*/ 692 h 1403"/>
                <a:gd name="T94" fmla="*/ 121 w 1139"/>
                <a:gd name="T95" fmla="*/ 700 h 1403"/>
                <a:gd name="T96" fmla="*/ 89 w 1139"/>
                <a:gd name="T97" fmla="*/ 700 h 14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9" h="1403">
                  <a:moveTo>
                    <a:pt x="178" y="1400"/>
                  </a:moveTo>
                  <a:lnTo>
                    <a:pt x="156" y="1398"/>
                  </a:lnTo>
                  <a:lnTo>
                    <a:pt x="134" y="1392"/>
                  </a:lnTo>
                  <a:lnTo>
                    <a:pt x="114" y="1383"/>
                  </a:lnTo>
                  <a:lnTo>
                    <a:pt x="94" y="1374"/>
                  </a:lnTo>
                  <a:lnTo>
                    <a:pt x="72" y="1360"/>
                  </a:lnTo>
                  <a:lnTo>
                    <a:pt x="52" y="1343"/>
                  </a:lnTo>
                  <a:lnTo>
                    <a:pt x="32" y="1325"/>
                  </a:lnTo>
                  <a:lnTo>
                    <a:pt x="12" y="1309"/>
                  </a:lnTo>
                  <a:lnTo>
                    <a:pt x="0" y="1287"/>
                  </a:lnTo>
                  <a:lnTo>
                    <a:pt x="72" y="1161"/>
                  </a:lnTo>
                  <a:lnTo>
                    <a:pt x="100" y="1038"/>
                  </a:lnTo>
                  <a:lnTo>
                    <a:pt x="92" y="914"/>
                  </a:lnTo>
                  <a:lnTo>
                    <a:pt x="69" y="790"/>
                  </a:lnTo>
                  <a:lnTo>
                    <a:pt x="40" y="666"/>
                  </a:lnTo>
                  <a:lnTo>
                    <a:pt x="21" y="543"/>
                  </a:lnTo>
                  <a:lnTo>
                    <a:pt x="29" y="419"/>
                  </a:lnTo>
                  <a:lnTo>
                    <a:pt x="76" y="297"/>
                  </a:lnTo>
                  <a:lnTo>
                    <a:pt x="178" y="159"/>
                  </a:lnTo>
                  <a:lnTo>
                    <a:pt x="227" y="99"/>
                  </a:lnTo>
                  <a:lnTo>
                    <a:pt x="236" y="89"/>
                  </a:lnTo>
                  <a:lnTo>
                    <a:pt x="245" y="78"/>
                  </a:lnTo>
                  <a:lnTo>
                    <a:pt x="273" y="46"/>
                  </a:lnTo>
                  <a:lnTo>
                    <a:pt x="316" y="0"/>
                  </a:lnTo>
                  <a:lnTo>
                    <a:pt x="344" y="17"/>
                  </a:lnTo>
                  <a:lnTo>
                    <a:pt x="373" y="31"/>
                  </a:lnTo>
                  <a:lnTo>
                    <a:pt x="402" y="42"/>
                  </a:lnTo>
                  <a:lnTo>
                    <a:pt x="431" y="53"/>
                  </a:lnTo>
                  <a:lnTo>
                    <a:pt x="458" y="58"/>
                  </a:lnTo>
                  <a:lnTo>
                    <a:pt x="488" y="66"/>
                  </a:lnTo>
                  <a:lnTo>
                    <a:pt x="517" y="71"/>
                  </a:lnTo>
                  <a:lnTo>
                    <a:pt x="546" y="78"/>
                  </a:lnTo>
                  <a:lnTo>
                    <a:pt x="579" y="82"/>
                  </a:lnTo>
                  <a:lnTo>
                    <a:pt x="611" y="86"/>
                  </a:lnTo>
                  <a:lnTo>
                    <a:pt x="644" y="89"/>
                  </a:lnTo>
                  <a:lnTo>
                    <a:pt x="677" y="93"/>
                  </a:lnTo>
                  <a:lnTo>
                    <a:pt x="708" y="95"/>
                  </a:lnTo>
                  <a:lnTo>
                    <a:pt x="741" y="97"/>
                  </a:lnTo>
                  <a:lnTo>
                    <a:pt x="773" y="99"/>
                  </a:lnTo>
                  <a:lnTo>
                    <a:pt x="806" y="104"/>
                  </a:lnTo>
                  <a:lnTo>
                    <a:pt x="812" y="113"/>
                  </a:lnTo>
                  <a:lnTo>
                    <a:pt x="795" y="151"/>
                  </a:lnTo>
                  <a:lnTo>
                    <a:pt x="748" y="277"/>
                  </a:lnTo>
                  <a:lnTo>
                    <a:pt x="732" y="351"/>
                  </a:lnTo>
                  <a:lnTo>
                    <a:pt x="741" y="351"/>
                  </a:lnTo>
                  <a:lnTo>
                    <a:pt x="777" y="222"/>
                  </a:lnTo>
                  <a:lnTo>
                    <a:pt x="783" y="222"/>
                  </a:lnTo>
                  <a:lnTo>
                    <a:pt x="786" y="208"/>
                  </a:lnTo>
                  <a:lnTo>
                    <a:pt x="810" y="140"/>
                  </a:lnTo>
                  <a:lnTo>
                    <a:pt x="815" y="160"/>
                  </a:lnTo>
                  <a:lnTo>
                    <a:pt x="806" y="168"/>
                  </a:lnTo>
                  <a:lnTo>
                    <a:pt x="777" y="339"/>
                  </a:lnTo>
                  <a:lnTo>
                    <a:pt x="772" y="390"/>
                  </a:lnTo>
                  <a:lnTo>
                    <a:pt x="777" y="461"/>
                  </a:lnTo>
                  <a:lnTo>
                    <a:pt x="783" y="472"/>
                  </a:lnTo>
                  <a:lnTo>
                    <a:pt x="777" y="495"/>
                  </a:lnTo>
                  <a:lnTo>
                    <a:pt x="777" y="428"/>
                  </a:lnTo>
                  <a:lnTo>
                    <a:pt x="783" y="377"/>
                  </a:lnTo>
                  <a:lnTo>
                    <a:pt x="795" y="268"/>
                  </a:lnTo>
                  <a:lnTo>
                    <a:pt x="812" y="179"/>
                  </a:lnTo>
                  <a:lnTo>
                    <a:pt x="852" y="366"/>
                  </a:lnTo>
                  <a:lnTo>
                    <a:pt x="877" y="472"/>
                  </a:lnTo>
                  <a:lnTo>
                    <a:pt x="915" y="612"/>
                  </a:lnTo>
                  <a:lnTo>
                    <a:pt x="934" y="659"/>
                  </a:lnTo>
                  <a:lnTo>
                    <a:pt x="934" y="670"/>
                  </a:lnTo>
                  <a:lnTo>
                    <a:pt x="956" y="726"/>
                  </a:lnTo>
                  <a:lnTo>
                    <a:pt x="961" y="735"/>
                  </a:lnTo>
                  <a:lnTo>
                    <a:pt x="976" y="763"/>
                  </a:lnTo>
                  <a:lnTo>
                    <a:pt x="976" y="774"/>
                  </a:lnTo>
                  <a:lnTo>
                    <a:pt x="1047" y="894"/>
                  </a:lnTo>
                  <a:lnTo>
                    <a:pt x="1056" y="901"/>
                  </a:lnTo>
                  <a:lnTo>
                    <a:pt x="1085" y="950"/>
                  </a:lnTo>
                  <a:lnTo>
                    <a:pt x="1096" y="963"/>
                  </a:lnTo>
                  <a:lnTo>
                    <a:pt x="1112" y="979"/>
                  </a:lnTo>
                  <a:lnTo>
                    <a:pt x="1125" y="994"/>
                  </a:lnTo>
                  <a:lnTo>
                    <a:pt x="1132" y="1012"/>
                  </a:lnTo>
                  <a:lnTo>
                    <a:pt x="1136" y="1028"/>
                  </a:lnTo>
                  <a:lnTo>
                    <a:pt x="1139" y="1045"/>
                  </a:lnTo>
                  <a:lnTo>
                    <a:pt x="1139" y="1059"/>
                  </a:lnTo>
                  <a:lnTo>
                    <a:pt x="1139" y="1074"/>
                  </a:lnTo>
                  <a:lnTo>
                    <a:pt x="1098" y="1134"/>
                  </a:lnTo>
                  <a:lnTo>
                    <a:pt x="1083" y="1141"/>
                  </a:lnTo>
                  <a:lnTo>
                    <a:pt x="1036" y="1163"/>
                  </a:lnTo>
                  <a:lnTo>
                    <a:pt x="1023" y="1169"/>
                  </a:lnTo>
                  <a:lnTo>
                    <a:pt x="1014" y="1172"/>
                  </a:lnTo>
                  <a:lnTo>
                    <a:pt x="1003" y="1174"/>
                  </a:lnTo>
                  <a:lnTo>
                    <a:pt x="934" y="1183"/>
                  </a:lnTo>
                  <a:lnTo>
                    <a:pt x="934" y="1169"/>
                  </a:lnTo>
                  <a:lnTo>
                    <a:pt x="883" y="1079"/>
                  </a:lnTo>
                  <a:lnTo>
                    <a:pt x="863" y="1041"/>
                  </a:lnTo>
                  <a:lnTo>
                    <a:pt x="852" y="1032"/>
                  </a:lnTo>
                  <a:lnTo>
                    <a:pt x="806" y="927"/>
                  </a:lnTo>
                  <a:lnTo>
                    <a:pt x="801" y="901"/>
                  </a:lnTo>
                  <a:lnTo>
                    <a:pt x="788" y="870"/>
                  </a:lnTo>
                  <a:lnTo>
                    <a:pt x="786" y="861"/>
                  </a:lnTo>
                  <a:lnTo>
                    <a:pt x="783" y="834"/>
                  </a:lnTo>
                  <a:lnTo>
                    <a:pt x="773" y="814"/>
                  </a:lnTo>
                  <a:lnTo>
                    <a:pt x="772" y="823"/>
                  </a:lnTo>
                  <a:lnTo>
                    <a:pt x="773" y="848"/>
                  </a:lnTo>
                  <a:lnTo>
                    <a:pt x="788" y="905"/>
                  </a:lnTo>
                  <a:lnTo>
                    <a:pt x="792" y="919"/>
                  </a:lnTo>
                  <a:lnTo>
                    <a:pt x="792" y="928"/>
                  </a:lnTo>
                  <a:lnTo>
                    <a:pt x="803" y="947"/>
                  </a:lnTo>
                  <a:lnTo>
                    <a:pt x="806" y="958"/>
                  </a:lnTo>
                  <a:lnTo>
                    <a:pt x="824" y="990"/>
                  </a:lnTo>
                  <a:lnTo>
                    <a:pt x="828" y="1003"/>
                  </a:lnTo>
                  <a:lnTo>
                    <a:pt x="848" y="1054"/>
                  </a:lnTo>
                  <a:lnTo>
                    <a:pt x="864" y="1079"/>
                  </a:lnTo>
                  <a:lnTo>
                    <a:pt x="883" y="1107"/>
                  </a:lnTo>
                  <a:lnTo>
                    <a:pt x="897" y="1132"/>
                  </a:lnTo>
                  <a:lnTo>
                    <a:pt x="912" y="1160"/>
                  </a:lnTo>
                  <a:lnTo>
                    <a:pt x="921" y="1185"/>
                  </a:lnTo>
                  <a:lnTo>
                    <a:pt x="925" y="1212"/>
                  </a:lnTo>
                  <a:lnTo>
                    <a:pt x="923" y="1240"/>
                  </a:lnTo>
                  <a:lnTo>
                    <a:pt x="914" y="1267"/>
                  </a:lnTo>
                  <a:lnTo>
                    <a:pt x="895" y="1292"/>
                  </a:lnTo>
                  <a:lnTo>
                    <a:pt x="872" y="1301"/>
                  </a:lnTo>
                  <a:lnTo>
                    <a:pt x="850" y="1311"/>
                  </a:lnTo>
                  <a:lnTo>
                    <a:pt x="828" y="1316"/>
                  </a:lnTo>
                  <a:lnTo>
                    <a:pt x="808" y="1323"/>
                  </a:lnTo>
                  <a:lnTo>
                    <a:pt x="786" y="1325"/>
                  </a:lnTo>
                  <a:lnTo>
                    <a:pt x="764" y="1327"/>
                  </a:lnTo>
                  <a:lnTo>
                    <a:pt x="742" y="1325"/>
                  </a:lnTo>
                  <a:lnTo>
                    <a:pt x="721" y="1325"/>
                  </a:lnTo>
                  <a:lnTo>
                    <a:pt x="641" y="1325"/>
                  </a:lnTo>
                  <a:lnTo>
                    <a:pt x="619" y="1318"/>
                  </a:lnTo>
                  <a:lnTo>
                    <a:pt x="588" y="1296"/>
                  </a:lnTo>
                  <a:lnTo>
                    <a:pt x="580" y="1291"/>
                  </a:lnTo>
                  <a:lnTo>
                    <a:pt x="593" y="1254"/>
                  </a:lnTo>
                  <a:lnTo>
                    <a:pt x="599" y="1210"/>
                  </a:lnTo>
                  <a:lnTo>
                    <a:pt x="571" y="1056"/>
                  </a:lnTo>
                  <a:lnTo>
                    <a:pt x="560" y="1021"/>
                  </a:lnTo>
                  <a:lnTo>
                    <a:pt x="557" y="999"/>
                  </a:lnTo>
                  <a:lnTo>
                    <a:pt x="551" y="985"/>
                  </a:lnTo>
                  <a:lnTo>
                    <a:pt x="528" y="917"/>
                  </a:lnTo>
                  <a:lnTo>
                    <a:pt x="519" y="932"/>
                  </a:lnTo>
                  <a:lnTo>
                    <a:pt x="531" y="947"/>
                  </a:lnTo>
                  <a:lnTo>
                    <a:pt x="539" y="988"/>
                  </a:lnTo>
                  <a:lnTo>
                    <a:pt x="551" y="1018"/>
                  </a:lnTo>
                  <a:lnTo>
                    <a:pt x="566" y="1083"/>
                  </a:lnTo>
                  <a:lnTo>
                    <a:pt x="580" y="1178"/>
                  </a:lnTo>
                  <a:lnTo>
                    <a:pt x="580" y="1214"/>
                  </a:lnTo>
                  <a:lnTo>
                    <a:pt x="579" y="1221"/>
                  </a:lnTo>
                  <a:lnTo>
                    <a:pt x="546" y="1201"/>
                  </a:lnTo>
                  <a:lnTo>
                    <a:pt x="528" y="1198"/>
                  </a:lnTo>
                  <a:lnTo>
                    <a:pt x="509" y="1200"/>
                  </a:lnTo>
                  <a:lnTo>
                    <a:pt x="491" y="1200"/>
                  </a:lnTo>
                  <a:lnTo>
                    <a:pt x="475" y="1203"/>
                  </a:lnTo>
                  <a:lnTo>
                    <a:pt x="457" y="1207"/>
                  </a:lnTo>
                  <a:lnTo>
                    <a:pt x="438" y="1214"/>
                  </a:lnTo>
                  <a:lnTo>
                    <a:pt x="420" y="1223"/>
                  </a:lnTo>
                  <a:lnTo>
                    <a:pt x="404" y="1234"/>
                  </a:lnTo>
                  <a:lnTo>
                    <a:pt x="395" y="1205"/>
                  </a:lnTo>
                  <a:lnTo>
                    <a:pt x="377" y="1130"/>
                  </a:lnTo>
                  <a:lnTo>
                    <a:pt x="367" y="1074"/>
                  </a:lnTo>
                  <a:lnTo>
                    <a:pt x="344" y="976"/>
                  </a:lnTo>
                  <a:lnTo>
                    <a:pt x="344" y="934"/>
                  </a:lnTo>
                  <a:lnTo>
                    <a:pt x="344" y="910"/>
                  </a:lnTo>
                  <a:lnTo>
                    <a:pt x="344" y="881"/>
                  </a:lnTo>
                  <a:lnTo>
                    <a:pt x="347" y="825"/>
                  </a:lnTo>
                  <a:lnTo>
                    <a:pt x="340" y="834"/>
                  </a:lnTo>
                  <a:lnTo>
                    <a:pt x="338" y="843"/>
                  </a:lnTo>
                  <a:lnTo>
                    <a:pt x="335" y="854"/>
                  </a:lnTo>
                  <a:lnTo>
                    <a:pt x="335" y="865"/>
                  </a:lnTo>
                  <a:lnTo>
                    <a:pt x="333" y="874"/>
                  </a:lnTo>
                  <a:lnTo>
                    <a:pt x="333" y="883"/>
                  </a:lnTo>
                  <a:lnTo>
                    <a:pt x="331" y="894"/>
                  </a:lnTo>
                  <a:lnTo>
                    <a:pt x="331" y="905"/>
                  </a:lnTo>
                  <a:lnTo>
                    <a:pt x="331" y="923"/>
                  </a:lnTo>
                  <a:lnTo>
                    <a:pt x="329" y="945"/>
                  </a:lnTo>
                  <a:lnTo>
                    <a:pt x="331" y="967"/>
                  </a:lnTo>
                  <a:lnTo>
                    <a:pt x="335" y="988"/>
                  </a:lnTo>
                  <a:lnTo>
                    <a:pt x="340" y="1012"/>
                  </a:lnTo>
                  <a:lnTo>
                    <a:pt x="344" y="1034"/>
                  </a:lnTo>
                  <a:lnTo>
                    <a:pt x="349" y="1056"/>
                  </a:lnTo>
                  <a:lnTo>
                    <a:pt x="353" y="1079"/>
                  </a:lnTo>
                  <a:lnTo>
                    <a:pt x="356" y="1103"/>
                  </a:lnTo>
                  <a:lnTo>
                    <a:pt x="364" y="1145"/>
                  </a:lnTo>
                  <a:lnTo>
                    <a:pt x="371" y="1163"/>
                  </a:lnTo>
                  <a:lnTo>
                    <a:pt x="367" y="1172"/>
                  </a:lnTo>
                  <a:lnTo>
                    <a:pt x="386" y="1243"/>
                  </a:lnTo>
                  <a:lnTo>
                    <a:pt x="397" y="1311"/>
                  </a:lnTo>
                  <a:lnTo>
                    <a:pt x="391" y="1343"/>
                  </a:lnTo>
                  <a:lnTo>
                    <a:pt x="380" y="1354"/>
                  </a:lnTo>
                  <a:lnTo>
                    <a:pt x="371" y="1367"/>
                  </a:lnTo>
                  <a:lnTo>
                    <a:pt x="358" y="1374"/>
                  </a:lnTo>
                  <a:lnTo>
                    <a:pt x="347" y="1382"/>
                  </a:lnTo>
                  <a:lnTo>
                    <a:pt x="326" y="1385"/>
                  </a:lnTo>
                  <a:lnTo>
                    <a:pt x="304" y="1391"/>
                  </a:lnTo>
                  <a:lnTo>
                    <a:pt x="284" y="1394"/>
                  </a:lnTo>
                  <a:lnTo>
                    <a:pt x="264" y="1398"/>
                  </a:lnTo>
                  <a:lnTo>
                    <a:pt x="242" y="1400"/>
                  </a:lnTo>
                  <a:lnTo>
                    <a:pt x="222" y="1402"/>
                  </a:lnTo>
                  <a:lnTo>
                    <a:pt x="202" y="1402"/>
                  </a:lnTo>
                  <a:lnTo>
                    <a:pt x="184" y="1403"/>
                  </a:lnTo>
                  <a:lnTo>
                    <a:pt x="178" y="1400"/>
                  </a:lnTo>
                  <a:close/>
                </a:path>
              </a:pathLst>
            </a:custGeom>
            <a:solidFill>
              <a:srgbClr val="CC99CC"/>
            </a:solidFill>
            <a:ln w="9525">
              <a:solidFill>
                <a:schemeClr val="tx1"/>
              </a:solidFill>
              <a:round/>
              <a:headEnd/>
              <a:tailEnd/>
            </a:ln>
          </p:spPr>
          <p:txBody>
            <a:bodyPr/>
            <a:lstStyle/>
            <a:p>
              <a:endParaRPr lang="en-US"/>
            </a:p>
          </p:txBody>
        </p:sp>
        <p:sp>
          <p:nvSpPr>
            <p:cNvPr id="58389" name="Freeform 20">
              <a:extLst>
                <a:ext uri="{FF2B5EF4-FFF2-40B4-BE49-F238E27FC236}">
                  <a16:creationId xmlns:a16="http://schemas.microsoft.com/office/drawing/2014/main" id="{4ECBE0DB-047E-43A9-B1F2-8145AE9CDBF8}"/>
                </a:ext>
              </a:extLst>
            </p:cNvPr>
            <p:cNvSpPr>
              <a:spLocks/>
            </p:cNvSpPr>
            <p:nvPr/>
          </p:nvSpPr>
          <p:spPr bwMode="auto">
            <a:xfrm>
              <a:off x="3583" y="2770"/>
              <a:ext cx="264" cy="610"/>
            </a:xfrm>
            <a:custGeom>
              <a:avLst/>
              <a:gdLst>
                <a:gd name="T0" fmla="*/ 128 w 528"/>
                <a:gd name="T1" fmla="*/ 609 h 1220"/>
                <a:gd name="T2" fmla="*/ 108 w 528"/>
                <a:gd name="T3" fmla="*/ 604 h 1220"/>
                <a:gd name="T4" fmla="*/ 87 w 528"/>
                <a:gd name="T5" fmla="*/ 596 h 1220"/>
                <a:gd name="T6" fmla="*/ 66 w 528"/>
                <a:gd name="T7" fmla="*/ 586 h 1220"/>
                <a:gd name="T8" fmla="*/ 42 w 528"/>
                <a:gd name="T9" fmla="*/ 571 h 1220"/>
                <a:gd name="T10" fmla="*/ 26 w 528"/>
                <a:gd name="T11" fmla="*/ 551 h 1220"/>
                <a:gd name="T12" fmla="*/ 48 w 528"/>
                <a:gd name="T13" fmla="*/ 505 h 1220"/>
                <a:gd name="T14" fmla="*/ 69 w 528"/>
                <a:gd name="T15" fmla="*/ 462 h 1220"/>
                <a:gd name="T16" fmla="*/ 82 w 528"/>
                <a:gd name="T17" fmla="*/ 418 h 1220"/>
                <a:gd name="T18" fmla="*/ 88 w 528"/>
                <a:gd name="T19" fmla="*/ 375 h 1220"/>
                <a:gd name="T20" fmla="*/ 75 w 528"/>
                <a:gd name="T21" fmla="*/ 287 h 1220"/>
                <a:gd name="T22" fmla="*/ 56 w 528"/>
                <a:gd name="T23" fmla="*/ 254 h 1220"/>
                <a:gd name="T24" fmla="*/ 42 w 528"/>
                <a:gd name="T25" fmla="*/ 189 h 1220"/>
                <a:gd name="T26" fmla="*/ 49 w 528"/>
                <a:gd name="T27" fmla="*/ 143 h 1220"/>
                <a:gd name="T28" fmla="*/ 50 w 528"/>
                <a:gd name="T29" fmla="*/ 125 h 1220"/>
                <a:gd name="T30" fmla="*/ 53 w 528"/>
                <a:gd name="T31" fmla="*/ 107 h 1220"/>
                <a:gd name="T32" fmla="*/ 54 w 528"/>
                <a:gd name="T33" fmla="*/ 89 h 1220"/>
                <a:gd name="T34" fmla="*/ 45 w 528"/>
                <a:gd name="T35" fmla="*/ 57 h 1220"/>
                <a:gd name="T36" fmla="*/ 30 w 528"/>
                <a:gd name="T37" fmla="*/ 36 h 1220"/>
                <a:gd name="T38" fmla="*/ 0 w 528"/>
                <a:gd name="T39" fmla="*/ 5 h 1220"/>
                <a:gd name="T40" fmla="*/ 26 w 528"/>
                <a:gd name="T41" fmla="*/ 4 h 1220"/>
                <a:gd name="T42" fmla="*/ 51 w 528"/>
                <a:gd name="T43" fmla="*/ 7 h 1220"/>
                <a:gd name="T44" fmla="*/ 77 w 528"/>
                <a:gd name="T45" fmla="*/ 16 h 1220"/>
                <a:gd name="T46" fmla="*/ 103 w 528"/>
                <a:gd name="T47" fmla="*/ 36 h 1220"/>
                <a:gd name="T48" fmla="*/ 112 w 528"/>
                <a:gd name="T49" fmla="*/ 42 h 1220"/>
                <a:gd name="T50" fmla="*/ 89 w 528"/>
                <a:gd name="T51" fmla="*/ 11 h 1220"/>
                <a:gd name="T52" fmla="*/ 103 w 528"/>
                <a:gd name="T53" fmla="*/ 0 h 1220"/>
                <a:gd name="T54" fmla="*/ 156 w 528"/>
                <a:gd name="T55" fmla="*/ 16 h 1220"/>
                <a:gd name="T56" fmla="*/ 171 w 528"/>
                <a:gd name="T57" fmla="*/ 0 h 1220"/>
                <a:gd name="T58" fmla="*/ 187 w 528"/>
                <a:gd name="T59" fmla="*/ 32 h 1220"/>
                <a:gd name="T60" fmla="*/ 188 w 528"/>
                <a:gd name="T61" fmla="*/ 76 h 1220"/>
                <a:gd name="T62" fmla="*/ 181 w 528"/>
                <a:gd name="T63" fmla="*/ 120 h 1220"/>
                <a:gd name="T64" fmla="*/ 176 w 528"/>
                <a:gd name="T65" fmla="*/ 165 h 1220"/>
                <a:gd name="T66" fmla="*/ 183 w 528"/>
                <a:gd name="T67" fmla="*/ 214 h 1220"/>
                <a:gd name="T68" fmla="*/ 207 w 528"/>
                <a:gd name="T69" fmla="*/ 259 h 1220"/>
                <a:gd name="T70" fmla="*/ 247 w 528"/>
                <a:gd name="T71" fmla="*/ 339 h 1220"/>
                <a:gd name="T72" fmla="*/ 252 w 528"/>
                <a:gd name="T73" fmla="*/ 358 h 1220"/>
                <a:gd name="T74" fmla="*/ 258 w 528"/>
                <a:gd name="T75" fmla="*/ 388 h 1220"/>
                <a:gd name="T76" fmla="*/ 262 w 528"/>
                <a:gd name="T77" fmla="*/ 419 h 1220"/>
                <a:gd name="T78" fmla="*/ 263 w 528"/>
                <a:gd name="T79" fmla="*/ 451 h 1220"/>
                <a:gd name="T80" fmla="*/ 262 w 528"/>
                <a:gd name="T81" fmla="*/ 495 h 1220"/>
                <a:gd name="T82" fmla="*/ 257 w 528"/>
                <a:gd name="T83" fmla="*/ 519 h 1220"/>
                <a:gd name="T84" fmla="*/ 252 w 528"/>
                <a:gd name="T85" fmla="*/ 543 h 1220"/>
                <a:gd name="T86" fmla="*/ 243 w 528"/>
                <a:gd name="T87" fmla="*/ 566 h 1220"/>
                <a:gd name="T88" fmla="*/ 231 w 528"/>
                <a:gd name="T89" fmla="*/ 591 h 1220"/>
                <a:gd name="T90" fmla="*/ 210 w 528"/>
                <a:gd name="T91" fmla="*/ 608 h 1220"/>
                <a:gd name="T92" fmla="*/ 141 w 528"/>
                <a:gd name="T93" fmla="*/ 610 h 1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8" h="1220">
                  <a:moveTo>
                    <a:pt x="277" y="1220"/>
                  </a:moveTo>
                  <a:lnTo>
                    <a:pt x="255" y="1218"/>
                  </a:lnTo>
                  <a:lnTo>
                    <a:pt x="235" y="1214"/>
                  </a:lnTo>
                  <a:lnTo>
                    <a:pt x="215" y="1207"/>
                  </a:lnTo>
                  <a:lnTo>
                    <a:pt x="195" y="1201"/>
                  </a:lnTo>
                  <a:lnTo>
                    <a:pt x="173" y="1192"/>
                  </a:lnTo>
                  <a:lnTo>
                    <a:pt x="153" y="1183"/>
                  </a:lnTo>
                  <a:lnTo>
                    <a:pt x="131" y="1172"/>
                  </a:lnTo>
                  <a:lnTo>
                    <a:pt x="111" y="1163"/>
                  </a:lnTo>
                  <a:lnTo>
                    <a:pt x="84" y="1141"/>
                  </a:lnTo>
                  <a:lnTo>
                    <a:pt x="55" y="1107"/>
                  </a:lnTo>
                  <a:lnTo>
                    <a:pt x="51" y="1101"/>
                  </a:lnTo>
                  <a:lnTo>
                    <a:pt x="73" y="1056"/>
                  </a:lnTo>
                  <a:lnTo>
                    <a:pt x="95" y="1010"/>
                  </a:lnTo>
                  <a:lnTo>
                    <a:pt x="115" y="967"/>
                  </a:lnTo>
                  <a:lnTo>
                    <a:pt x="137" y="923"/>
                  </a:lnTo>
                  <a:lnTo>
                    <a:pt x="151" y="879"/>
                  </a:lnTo>
                  <a:lnTo>
                    <a:pt x="164" y="836"/>
                  </a:lnTo>
                  <a:lnTo>
                    <a:pt x="171" y="792"/>
                  </a:lnTo>
                  <a:lnTo>
                    <a:pt x="175" y="750"/>
                  </a:lnTo>
                  <a:lnTo>
                    <a:pt x="151" y="588"/>
                  </a:lnTo>
                  <a:lnTo>
                    <a:pt x="149" y="574"/>
                  </a:lnTo>
                  <a:lnTo>
                    <a:pt x="122" y="523"/>
                  </a:lnTo>
                  <a:lnTo>
                    <a:pt x="111" y="508"/>
                  </a:lnTo>
                  <a:lnTo>
                    <a:pt x="95" y="463"/>
                  </a:lnTo>
                  <a:lnTo>
                    <a:pt x="84" y="377"/>
                  </a:lnTo>
                  <a:lnTo>
                    <a:pt x="95" y="306"/>
                  </a:lnTo>
                  <a:lnTo>
                    <a:pt x="97" y="286"/>
                  </a:lnTo>
                  <a:lnTo>
                    <a:pt x="98" y="270"/>
                  </a:lnTo>
                  <a:lnTo>
                    <a:pt x="100" y="250"/>
                  </a:lnTo>
                  <a:lnTo>
                    <a:pt x="104" y="233"/>
                  </a:lnTo>
                  <a:lnTo>
                    <a:pt x="106" y="213"/>
                  </a:lnTo>
                  <a:lnTo>
                    <a:pt x="107" y="195"/>
                  </a:lnTo>
                  <a:lnTo>
                    <a:pt x="107" y="177"/>
                  </a:lnTo>
                  <a:lnTo>
                    <a:pt x="107" y="160"/>
                  </a:lnTo>
                  <a:lnTo>
                    <a:pt x="89" y="113"/>
                  </a:lnTo>
                  <a:lnTo>
                    <a:pt x="66" y="80"/>
                  </a:lnTo>
                  <a:lnTo>
                    <a:pt x="60" y="71"/>
                  </a:lnTo>
                  <a:lnTo>
                    <a:pt x="27" y="37"/>
                  </a:lnTo>
                  <a:lnTo>
                    <a:pt x="0" y="9"/>
                  </a:lnTo>
                  <a:lnTo>
                    <a:pt x="24" y="8"/>
                  </a:lnTo>
                  <a:lnTo>
                    <a:pt x="51" y="8"/>
                  </a:lnTo>
                  <a:lnTo>
                    <a:pt x="75" y="8"/>
                  </a:lnTo>
                  <a:lnTo>
                    <a:pt x="102" y="13"/>
                  </a:lnTo>
                  <a:lnTo>
                    <a:pt x="127" y="18"/>
                  </a:lnTo>
                  <a:lnTo>
                    <a:pt x="153" y="31"/>
                  </a:lnTo>
                  <a:lnTo>
                    <a:pt x="178" y="48"/>
                  </a:lnTo>
                  <a:lnTo>
                    <a:pt x="206" y="71"/>
                  </a:lnTo>
                  <a:lnTo>
                    <a:pt x="217" y="88"/>
                  </a:lnTo>
                  <a:lnTo>
                    <a:pt x="224" y="84"/>
                  </a:lnTo>
                  <a:lnTo>
                    <a:pt x="208" y="55"/>
                  </a:lnTo>
                  <a:lnTo>
                    <a:pt x="178" y="22"/>
                  </a:lnTo>
                  <a:lnTo>
                    <a:pt x="191" y="8"/>
                  </a:lnTo>
                  <a:lnTo>
                    <a:pt x="206" y="0"/>
                  </a:lnTo>
                  <a:lnTo>
                    <a:pt x="229" y="0"/>
                  </a:lnTo>
                  <a:lnTo>
                    <a:pt x="311" y="31"/>
                  </a:lnTo>
                  <a:lnTo>
                    <a:pt x="291" y="8"/>
                  </a:lnTo>
                  <a:lnTo>
                    <a:pt x="342" y="0"/>
                  </a:lnTo>
                  <a:lnTo>
                    <a:pt x="362" y="22"/>
                  </a:lnTo>
                  <a:lnTo>
                    <a:pt x="373" y="64"/>
                  </a:lnTo>
                  <a:lnTo>
                    <a:pt x="379" y="108"/>
                  </a:lnTo>
                  <a:lnTo>
                    <a:pt x="375" y="151"/>
                  </a:lnTo>
                  <a:lnTo>
                    <a:pt x="371" y="197"/>
                  </a:lnTo>
                  <a:lnTo>
                    <a:pt x="362" y="240"/>
                  </a:lnTo>
                  <a:lnTo>
                    <a:pt x="357" y="286"/>
                  </a:lnTo>
                  <a:lnTo>
                    <a:pt x="351" y="330"/>
                  </a:lnTo>
                  <a:lnTo>
                    <a:pt x="353" y="375"/>
                  </a:lnTo>
                  <a:lnTo>
                    <a:pt x="366" y="428"/>
                  </a:lnTo>
                  <a:lnTo>
                    <a:pt x="391" y="481"/>
                  </a:lnTo>
                  <a:lnTo>
                    <a:pt x="413" y="517"/>
                  </a:lnTo>
                  <a:lnTo>
                    <a:pt x="437" y="546"/>
                  </a:lnTo>
                  <a:lnTo>
                    <a:pt x="493" y="677"/>
                  </a:lnTo>
                  <a:lnTo>
                    <a:pt x="495" y="686"/>
                  </a:lnTo>
                  <a:lnTo>
                    <a:pt x="503" y="715"/>
                  </a:lnTo>
                  <a:lnTo>
                    <a:pt x="510" y="746"/>
                  </a:lnTo>
                  <a:lnTo>
                    <a:pt x="515" y="776"/>
                  </a:lnTo>
                  <a:lnTo>
                    <a:pt x="521" y="808"/>
                  </a:lnTo>
                  <a:lnTo>
                    <a:pt x="523" y="837"/>
                  </a:lnTo>
                  <a:lnTo>
                    <a:pt x="526" y="868"/>
                  </a:lnTo>
                  <a:lnTo>
                    <a:pt x="526" y="901"/>
                  </a:lnTo>
                  <a:lnTo>
                    <a:pt x="528" y="934"/>
                  </a:lnTo>
                  <a:lnTo>
                    <a:pt x="523" y="990"/>
                  </a:lnTo>
                  <a:lnTo>
                    <a:pt x="517" y="1014"/>
                  </a:lnTo>
                  <a:lnTo>
                    <a:pt x="513" y="1038"/>
                  </a:lnTo>
                  <a:lnTo>
                    <a:pt x="508" y="1061"/>
                  </a:lnTo>
                  <a:lnTo>
                    <a:pt x="503" y="1085"/>
                  </a:lnTo>
                  <a:lnTo>
                    <a:pt x="495" y="1109"/>
                  </a:lnTo>
                  <a:lnTo>
                    <a:pt x="486" y="1132"/>
                  </a:lnTo>
                  <a:lnTo>
                    <a:pt x="475" y="1156"/>
                  </a:lnTo>
                  <a:lnTo>
                    <a:pt x="462" y="1181"/>
                  </a:lnTo>
                  <a:lnTo>
                    <a:pt x="432" y="1214"/>
                  </a:lnTo>
                  <a:lnTo>
                    <a:pt x="419" y="1216"/>
                  </a:lnTo>
                  <a:lnTo>
                    <a:pt x="324" y="1220"/>
                  </a:lnTo>
                  <a:lnTo>
                    <a:pt x="282" y="1220"/>
                  </a:lnTo>
                  <a:lnTo>
                    <a:pt x="277" y="1220"/>
                  </a:lnTo>
                  <a:close/>
                </a:path>
              </a:pathLst>
            </a:custGeom>
            <a:solidFill>
              <a:srgbClr val="FFCC00"/>
            </a:solidFill>
            <a:ln w="9525">
              <a:solidFill>
                <a:schemeClr val="tx1"/>
              </a:solidFill>
              <a:round/>
              <a:headEnd/>
              <a:tailEnd/>
            </a:ln>
          </p:spPr>
          <p:txBody>
            <a:bodyPr/>
            <a:lstStyle/>
            <a:p>
              <a:endParaRPr lang="en-US"/>
            </a:p>
          </p:txBody>
        </p:sp>
        <p:sp>
          <p:nvSpPr>
            <p:cNvPr id="58390" name="Freeform 21">
              <a:extLst>
                <a:ext uri="{FF2B5EF4-FFF2-40B4-BE49-F238E27FC236}">
                  <a16:creationId xmlns:a16="http://schemas.microsoft.com/office/drawing/2014/main" id="{C7322065-03E1-4D8C-A22A-45C54350AAC4}"/>
                </a:ext>
              </a:extLst>
            </p:cNvPr>
            <p:cNvSpPr>
              <a:spLocks/>
            </p:cNvSpPr>
            <p:nvPr/>
          </p:nvSpPr>
          <p:spPr bwMode="auto">
            <a:xfrm>
              <a:off x="2696" y="3211"/>
              <a:ext cx="14" cy="72"/>
            </a:xfrm>
            <a:custGeom>
              <a:avLst/>
              <a:gdLst>
                <a:gd name="T0" fmla="*/ 9 w 27"/>
                <a:gd name="T1" fmla="*/ 70 h 146"/>
                <a:gd name="T2" fmla="*/ 6 w 27"/>
                <a:gd name="T3" fmla="*/ 60 h 146"/>
                <a:gd name="T4" fmla="*/ 5 w 27"/>
                <a:gd name="T5" fmla="*/ 44 h 146"/>
                <a:gd name="T6" fmla="*/ 6 w 27"/>
                <a:gd name="T7" fmla="*/ 34 h 146"/>
                <a:gd name="T8" fmla="*/ 2 w 27"/>
                <a:gd name="T9" fmla="*/ 12 h 146"/>
                <a:gd name="T10" fmla="*/ 0 w 27"/>
                <a:gd name="T11" fmla="*/ 7 h 146"/>
                <a:gd name="T12" fmla="*/ 11 w 27"/>
                <a:gd name="T13" fmla="*/ 0 h 146"/>
                <a:gd name="T14" fmla="*/ 12 w 27"/>
                <a:gd name="T15" fmla="*/ 62 h 146"/>
                <a:gd name="T16" fmla="*/ 14 w 27"/>
                <a:gd name="T17" fmla="*/ 72 h 146"/>
                <a:gd name="T18" fmla="*/ 9 w 27"/>
                <a:gd name="T19" fmla="*/ 7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146">
                  <a:moveTo>
                    <a:pt x="18" y="142"/>
                  </a:moveTo>
                  <a:lnTo>
                    <a:pt x="12" y="122"/>
                  </a:lnTo>
                  <a:lnTo>
                    <a:pt x="9" y="89"/>
                  </a:lnTo>
                  <a:lnTo>
                    <a:pt x="12" y="69"/>
                  </a:lnTo>
                  <a:lnTo>
                    <a:pt x="3" y="24"/>
                  </a:lnTo>
                  <a:lnTo>
                    <a:pt x="0" y="15"/>
                  </a:lnTo>
                  <a:lnTo>
                    <a:pt x="21" y="0"/>
                  </a:lnTo>
                  <a:lnTo>
                    <a:pt x="23" y="126"/>
                  </a:lnTo>
                  <a:lnTo>
                    <a:pt x="27" y="146"/>
                  </a:lnTo>
                  <a:lnTo>
                    <a:pt x="18"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1" name="Freeform 22">
              <a:extLst>
                <a:ext uri="{FF2B5EF4-FFF2-40B4-BE49-F238E27FC236}">
                  <a16:creationId xmlns:a16="http://schemas.microsoft.com/office/drawing/2014/main" id="{3ABA9444-766B-4B8D-827D-A38C1F42FFE2}"/>
                </a:ext>
              </a:extLst>
            </p:cNvPr>
            <p:cNvSpPr>
              <a:spLocks/>
            </p:cNvSpPr>
            <p:nvPr/>
          </p:nvSpPr>
          <p:spPr bwMode="auto">
            <a:xfrm>
              <a:off x="2809" y="3187"/>
              <a:ext cx="9" cy="47"/>
            </a:xfrm>
            <a:custGeom>
              <a:avLst/>
              <a:gdLst>
                <a:gd name="T0" fmla="*/ 2 w 19"/>
                <a:gd name="T1" fmla="*/ 47 h 94"/>
                <a:gd name="T2" fmla="*/ 2 w 19"/>
                <a:gd name="T3" fmla="*/ 30 h 94"/>
                <a:gd name="T4" fmla="*/ 2 w 19"/>
                <a:gd name="T5" fmla="*/ 22 h 94"/>
                <a:gd name="T6" fmla="*/ 0 w 19"/>
                <a:gd name="T7" fmla="*/ 5 h 94"/>
                <a:gd name="T8" fmla="*/ 3 w 19"/>
                <a:gd name="T9" fmla="*/ 0 h 94"/>
                <a:gd name="T10" fmla="*/ 9 w 19"/>
                <a:gd name="T11" fmla="*/ 3 h 94"/>
                <a:gd name="T12" fmla="*/ 7 w 19"/>
                <a:gd name="T13" fmla="*/ 47 h 94"/>
                <a:gd name="T14" fmla="*/ 2 w 19"/>
                <a:gd name="T15" fmla="*/ 47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94">
                  <a:moveTo>
                    <a:pt x="4" y="93"/>
                  </a:moveTo>
                  <a:lnTo>
                    <a:pt x="4" y="60"/>
                  </a:lnTo>
                  <a:lnTo>
                    <a:pt x="4" y="43"/>
                  </a:lnTo>
                  <a:lnTo>
                    <a:pt x="0" y="9"/>
                  </a:lnTo>
                  <a:lnTo>
                    <a:pt x="6" y="0"/>
                  </a:lnTo>
                  <a:lnTo>
                    <a:pt x="19" y="5"/>
                  </a:lnTo>
                  <a:lnTo>
                    <a:pt x="15" y="94"/>
                  </a:lnTo>
                  <a:lnTo>
                    <a:pt x="4"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2" name="Freeform 23">
              <a:extLst>
                <a:ext uri="{FF2B5EF4-FFF2-40B4-BE49-F238E27FC236}">
                  <a16:creationId xmlns:a16="http://schemas.microsoft.com/office/drawing/2014/main" id="{48F2720F-1EAF-4088-B83C-1F4A1E28038B}"/>
                </a:ext>
              </a:extLst>
            </p:cNvPr>
            <p:cNvSpPr>
              <a:spLocks/>
            </p:cNvSpPr>
            <p:nvPr/>
          </p:nvSpPr>
          <p:spPr bwMode="auto">
            <a:xfrm>
              <a:off x="2925" y="3025"/>
              <a:ext cx="21" cy="28"/>
            </a:xfrm>
            <a:custGeom>
              <a:avLst/>
              <a:gdLst>
                <a:gd name="T0" fmla="*/ 5 w 41"/>
                <a:gd name="T1" fmla="*/ 27 h 56"/>
                <a:gd name="T2" fmla="*/ 3 w 41"/>
                <a:gd name="T3" fmla="*/ 27 h 56"/>
                <a:gd name="T4" fmla="*/ 0 w 41"/>
                <a:gd name="T5" fmla="*/ 25 h 56"/>
                <a:gd name="T6" fmla="*/ 9 w 41"/>
                <a:gd name="T7" fmla="*/ 4 h 56"/>
                <a:gd name="T8" fmla="*/ 15 w 41"/>
                <a:gd name="T9" fmla="*/ 0 h 56"/>
                <a:gd name="T10" fmla="*/ 21 w 41"/>
                <a:gd name="T11" fmla="*/ 4 h 56"/>
                <a:gd name="T12" fmla="*/ 9 w 41"/>
                <a:gd name="T13" fmla="*/ 28 h 56"/>
                <a:gd name="T14" fmla="*/ 5 w 41"/>
                <a:gd name="T15" fmla="*/ 27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6">
                  <a:moveTo>
                    <a:pt x="9" y="54"/>
                  </a:moveTo>
                  <a:lnTo>
                    <a:pt x="5" y="54"/>
                  </a:lnTo>
                  <a:lnTo>
                    <a:pt x="0" y="49"/>
                  </a:lnTo>
                  <a:lnTo>
                    <a:pt x="18" y="7"/>
                  </a:lnTo>
                  <a:lnTo>
                    <a:pt x="29" y="0"/>
                  </a:lnTo>
                  <a:lnTo>
                    <a:pt x="41" y="7"/>
                  </a:lnTo>
                  <a:lnTo>
                    <a:pt x="18" y="56"/>
                  </a:lnTo>
                  <a:lnTo>
                    <a:pt x="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3" name="Freeform 24">
              <a:extLst>
                <a:ext uri="{FF2B5EF4-FFF2-40B4-BE49-F238E27FC236}">
                  <a16:creationId xmlns:a16="http://schemas.microsoft.com/office/drawing/2014/main" id="{C271762F-66B4-4887-BD97-C943237F6C44}"/>
                </a:ext>
              </a:extLst>
            </p:cNvPr>
            <p:cNvSpPr>
              <a:spLocks/>
            </p:cNvSpPr>
            <p:nvPr/>
          </p:nvSpPr>
          <p:spPr bwMode="auto">
            <a:xfrm>
              <a:off x="2588" y="3029"/>
              <a:ext cx="23" cy="20"/>
            </a:xfrm>
            <a:custGeom>
              <a:avLst/>
              <a:gdLst>
                <a:gd name="T0" fmla="*/ 16 w 45"/>
                <a:gd name="T1" fmla="*/ 17 h 42"/>
                <a:gd name="T2" fmla="*/ 0 w 45"/>
                <a:gd name="T3" fmla="*/ 5 h 42"/>
                <a:gd name="T4" fmla="*/ 4 w 45"/>
                <a:gd name="T5" fmla="*/ 0 h 42"/>
                <a:gd name="T6" fmla="*/ 23 w 45"/>
                <a:gd name="T7" fmla="*/ 20 h 42"/>
                <a:gd name="T8" fmla="*/ 16 w 45"/>
                <a:gd name="T9" fmla="*/ 1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2">
                  <a:moveTo>
                    <a:pt x="31" y="35"/>
                  </a:moveTo>
                  <a:lnTo>
                    <a:pt x="0" y="11"/>
                  </a:lnTo>
                  <a:lnTo>
                    <a:pt x="7" y="0"/>
                  </a:lnTo>
                  <a:lnTo>
                    <a:pt x="45" y="42"/>
                  </a:lnTo>
                  <a:lnTo>
                    <a:pt x="3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4" name="Freeform 25">
              <a:extLst>
                <a:ext uri="{FF2B5EF4-FFF2-40B4-BE49-F238E27FC236}">
                  <a16:creationId xmlns:a16="http://schemas.microsoft.com/office/drawing/2014/main" id="{F1BD687C-4E3B-4127-BE5A-AF20C7044A4A}"/>
                </a:ext>
              </a:extLst>
            </p:cNvPr>
            <p:cNvSpPr>
              <a:spLocks/>
            </p:cNvSpPr>
            <p:nvPr/>
          </p:nvSpPr>
          <p:spPr bwMode="auto">
            <a:xfrm>
              <a:off x="1983" y="2913"/>
              <a:ext cx="10" cy="45"/>
            </a:xfrm>
            <a:custGeom>
              <a:avLst/>
              <a:gdLst>
                <a:gd name="T0" fmla="*/ 0 w 18"/>
                <a:gd name="T1" fmla="*/ 45 h 91"/>
                <a:gd name="T2" fmla="*/ 10 w 18"/>
                <a:gd name="T3" fmla="*/ 0 h 91"/>
                <a:gd name="T4" fmla="*/ 8 w 18"/>
                <a:gd name="T5" fmla="*/ 41 h 91"/>
                <a:gd name="T6" fmla="*/ 0 w 18"/>
                <a:gd name="T7" fmla="*/ 45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91">
                  <a:moveTo>
                    <a:pt x="0" y="91"/>
                  </a:moveTo>
                  <a:lnTo>
                    <a:pt x="18" y="0"/>
                  </a:lnTo>
                  <a:lnTo>
                    <a:pt x="15" y="82"/>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5" name="Freeform 26">
              <a:extLst>
                <a:ext uri="{FF2B5EF4-FFF2-40B4-BE49-F238E27FC236}">
                  <a16:creationId xmlns:a16="http://schemas.microsoft.com/office/drawing/2014/main" id="{91C4A654-5EE3-458F-9ED5-1898F280899F}"/>
                </a:ext>
              </a:extLst>
            </p:cNvPr>
            <p:cNvSpPr>
              <a:spLocks/>
            </p:cNvSpPr>
            <p:nvPr/>
          </p:nvSpPr>
          <p:spPr bwMode="auto">
            <a:xfrm>
              <a:off x="4068" y="3040"/>
              <a:ext cx="18" cy="65"/>
            </a:xfrm>
            <a:custGeom>
              <a:avLst/>
              <a:gdLst>
                <a:gd name="T0" fmla="*/ 12 w 37"/>
                <a:gd name="T1" fmla="*/ 65 h 129"/>
                <a:gd name="T2" fmla="*/ 12 w 37"/>
                <a:gd name="T3" fmla="*/ 61 h 129"/>
                <a:gd name="T4" fmla="*/ 8 w 37"/>
                <a:gd name="T5" fmla="*/ 52 h 129"/>
                <a:gd name="T6" fmla="*/ 5 w 37"/>
                <a:gd name="T7" fmla="*/ 44 h 129"/>
                <a:gd name="T8" fmla="*/ 3 w 37"/>
                <a:gd name="T9" fmla="*/ 37 h 129"/>
                <a:gd name="T10" fmla="*/ 2 w 37"/>
                <a:gd name="T11" fmla="*/ 29 h 129"/>
                <a:gd name="T12" fmla="*/ 0 w 37"/>
                <a:gd name="T13" fmla="*/ 22 h 129"/>
                <a:gd name="T14" fmla="*/ 0 w 37"/>
                <a:gd name="T15" fmla="*/ 15 h 129"/>
                <a:gd name="T16" fmla="*/ 0 w 37"/>
                <a:gd name="T17" fmla="*/ 7 h 129"/>
                <a:gd name="T18" fmla="*/ 0 w 37"/>
                <a:gd name="T19" fmla="*/ 0 h 129"/>
                <a:gd name="T20" fmla="*/ 6 w 37"/>
                <a:gd name="T21" fmla="*/ 6 h 129"/>
                <a:gd name="T22" fmla="*/ 12 w 37"/>
                <a:gd name="T23" fmla="*/ 45 h 129"/>
                <a:gd name="T24" fmla="*/ 18 w 37"/>
                <a:gd name="T25" fmla="*/ 59 h 129"/>
                <a:gd name="T26" fmla="*/ 12 w 37"/>
                <a:gd name="T27" fmla="*/ 65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129">
                  <a:moveTo>
                    <a:pt x="24" y="129"/>
                  </a:moveTo>
                  <a:lnTo>
                    <a:pt x="24" y="122"/>
                  </a:lnTo>
                  <a:lnTo>
                    <a:pt x="17" y="103"/>
                  </a:lnTo>
                  <a:lnTo>
                    <a:pt x="11" y="87"/>
                  </a:lnTo>
                  <a:lnTo>
                    <a:pt x="6" y="73"/>
                  </a:lnTo>
                  <a:lnTo>
                    <a:pt x="4" y="58"/>
                  </a:lnTo>
                  <a:lnTo>
                    <a:pt x="0" y="43"/>
                  </a:lnTo>
                  <a:lnTo>
                    <a:pt x="0" y="29"/>
                  </a:lnTo>
                  <a:lnTo>
                    <a:pt x="0" y="14"/>
                  </a:lnTo>
                  <a:lnTo>
                    <a:pt x="0" y="0"/>
                  </a:lnTo>
                  <a:lnTo>
                    <a:pt x="13" y="11"/>
                  </a:lnTo>
                  <a:lnTo>
                    <a:pt x="24" y="89"/>
                  </a:lnTo>
                  <a:lnTo>
                    <a:pt x="37" y="118"/>
                  </a:lnTo>
                  <a:lnTo>
                    <a:pt x="24"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6" name="Freeform 27">
              <a:extLst>
                <a:ext uri="{FF2B5EF4-FFF2-40B4-BE49-F238E27FC236}">
                  <a16:creationId xmlns:a16="http://schemas.microsoft.com/office/drawing/2014/main" id="{A1DE8382-78BE-4355-BC44-65451C8A69C2}"/>
                </a:ext>
              </a:extLst>
            </p:cNvPr>
            <p:cNvSpPr>
              <a:spLocks/>
            </p:cNvSpPr>
            <p:nvPr/>
          </p:nvSpPr>
          <p:spPr bwMode="auto">
            <a:xfrm>
              <a:off x="2185" y="2849"/>
              <a:ext cx="15" cy="48"/>
            </a:xfrm>
            <a:custGeom>
              <a:avLst/>
              <a:gdLst>
                <a:gd name="T0" fmla="*/ 11 w 31"/>
                <a:gd name="T1" fmla="*/ 48 h 94"/>
                <a:gd name="T2" fmla="*/ 9 w 31"/>
                <a:gd name="T3" fmla="*/ 43 h 94"/>
                <a:gd name="T4" fmla="*/ 6 w 31"/>
                <a:gd name="T5" fmla="*/ 31 h 94"/>
                <a:gd name="T6" fmla="*/ 0 w 31"/>
                <a:gd name="T7" fmla="*/ 3 h 94"/>
                <a:gd name="T8" fmla="*/ 6 w 31"/>
                <a:gd name="T9" fmla="*/ 0 h 94"/>
                <a:gd name="T10" fmla="*/ 9 w 31"/>
                <a:gd name="T11" fmla="*/ 25 h 94"/>
                <a:gd name="T12" fmla="*/ 15 w 31"/>
                <a:gd name="T13" fmla="*/ 45 h 94"/>
                <a:gd name="T14" fmla="*/ 11 w 31"/>
                <a:gd name="T15" fmla="*/ 48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94">
                  <a:moveTo>
                    <a:pt x="22" y="94"/>
                  </a:moveTo>
                  <a:lnTo>
                    <a:pt x="19" y="85"/>
                  </a:lnTo>
                  <a:lnTo>
                    <a:pt x="13" y="61"/>
                  </a:lnTo>
                  <a:lnTo>
                    <a:pt x="0" y="5"/>
                  </a:lnTo>
                  <a:lnTo>
                    <a:pt x="13" y="0"/>
                  </a:lnTo>
                  <a:lnTo>
                    <a:pt x="19" y="49"/>
                  </a:lnTo>
                  <a:lnTo>
                    <a:pt x="31" y="89"/>
                  </a:lnTo>
                  <a:lnTo>
                    <a:pt x="22"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7" name="Freeform 28">
              <a:extLst>
                <a:ext uri="{FF2B5EF4-FFF2-40B4-BE49-F238E27FC236}">
                  <a16:creationId xmlns:a16="http://schemas.microsoft.com/office/drawing/2014/main" id="{ADFAA937-1583-4334-9BEE-65ED36788527}"/>
                </a:ext>
              </a:extLst>
            </p:cNvPr>
            <p:cNvSpPr>
              <a:spLocks/>
            </p:cNvSpPr>
            <p:nvPr/>
          </p:nvSpPr>
          <p:spPr bwMode="auto">
            <a:xfrm>
              <a:off x="3439" y="2722"/>
              <a:ext cx="188" cy="265"/>
            </a:xfrm>
            <a:custGeom>
              <a:avLst/>
              <a:gdLst>
                <a:gd name="T0" fmla="*/ 128 w 375"/>
                <a:gd name="T1" fmla="*/ 265 h 529"/>
                <a:gd name="T2" fmla="*/ 57 w 375"/>
                <a:gd name="T3" fmla="*/ 239 h 529"/>
                <a:gd name="T4" fmla="*/ 12 w 375"/>
                <a:gd name="T5" fmla="*/ 218 h 529"/>
                <a:gd name="T6" fmla="*/ 8 w 375"/>
                <a:gd name="T7" fmla="*/ 213 h 529"/>
                <a:gd name="T8" fmla="*/ 5 w 375"/>
                <a:gd name="T9" fmla="*/ 198 h 529"/>
                <a:gd name="T10" fmla="*/ 4 w 375"/>
                <a:gd name="T11" fmla="*/ 182 h 529"/>
                <a:gd name="T12" fmla="*/ 3 w 375"/>
                <a:gd name="T13" fmla="*/ 167 h 529"/>
                <a:gd name="T14" fmla="*/ 3 w 375"/>
                <a:gd name="T15" fmla="*/ 151 h 529"/>
                <a:gd name="T16" fmla="*/ 3 w 375"/>
                <a:gd name="T17" fmla="*/ 135 h 529"/>
                <a:gd name="T18" fmla="*/ 4 w 375"/>
                <a:gd name="T19" fmla="*/ 119 h 529"/>
                <a:gd name="T20" fmla="*/ 4 w 375"/>
                <a:gd name="T21" fmla="*/ 104 h 529"/>
                <a:gd name="T22" fmla="*/ 5 w 375"/>
                <a:gd name="T23" fmla="*/ 88 h 529"/>
                <a:gd name="T24" fmla="*/ 2 w 375"/>
                <a:gd name="T25" fmla="*/ 48 h 529"/>
                <a:gd name="T26" fmla="*/ 2 w 375"/>
                <a:gd name="T27" fmla="*/ 41 h 529"/>
                <a:gd name="T28" fmla="*/ 2 w 375"/>
                <a:gd name="T29" fmla="*/ 29 h 529"/>
                <a:gd name="T30" fmla="*/ 0 w 375"/>
                <a:gd name="T31" fmla="*/ 0 h 529"/>
                <a:gd name="T32" fmla="*/ 14 w 375"/>
                <a:gd name="T33" fmla="*/ 8 h 529"/>
                <a:gd name="T34" fmla="*/ 28 w 375"/>
                <a:gd name="T35" fmla="*/ 18 h 529"/>
                <a:gd name="T36" fmla="*/ 41 w 375"/>
                <a:gd name="T37" fmla="*/ 28 h 529"/>
                <a:gd name="T38" fmla="*/ 56 w 375"/>
                <a:gd name="T39" fmla="*/ 37 h 529"/>
                <a:gd name="T40" fmla="*/ 69 w 375"/>
                <a:gd name="T41" fmla="*/ 45 h 529"/>
                <a:gd name="T42" fmla="*/ 81 w 375"/>
                <a:gd name="T43" fmla="*/ 51 h 529"/>
                <a:gd name="T44" fmla="*/ 95 w 375"/>
                <a:gd name="T45" fmla="*/ 54 h 529"/>
                <a:gd name="T46" fmla="*/ 109 w 375"/>
                <a:gd name="T47" fmla="*/ 55 h 529"/>
                <a:gd name="T48" fmla="*/ 117 w 375"/>
                <a:gd name="T49" fmla="*/ 56 h 529"/>
                <a:gd name="T50" fmla="*/ 125 w 375"/>
                <a:gd name="T51" fmla="*/ 58 h 529"/>
                <a:gd name="T52" fmla="*/ 133 w 375"/>
                <a:gd name="T53" fmla="*/ 61 h 529"/>
                <a:gd name="T54" fmla="*/ 142 w 375"/>
                <a:gd name="T55" fmla="*/ 67 h 529"/>
                <a:gd name="T56" fmla="*/ 150 w 375"/>
                <a:gd name="T57" fmla="*/ 72 h 529"/>
                <a:gd name="T58" fmla="*/ 158 w 375"/>
                <a:gd name="T59" fmla="*/ 79 h 529"/>
                <a:gd name="T60" fmla="*/ 164 w 375"/>
                <a:gd name="T61" fmla="*/ 87 h 529"/>
                <a:gd name="T62" fmla="*/ 172 w 375"/>
                <a:gd name="T63" fmla="*/ 96 h 529"/>
                <a:gd name="T64" fmla="*/ 182 w 375"/>
                <a:gd name="T65" fmla="*/ 109 h 529"/>
                <a:gd name="T66" fmla="*/ 183 w 375"/>
                <a:gd name="T67" fmla="*/ 117 h 529"/>
                <a:gd name="T68" fmla="*/ 188 w 375"/>
                <a:gd name="T69" fmla="*/ 144 h 529"/>
                <a:gd name="T70" fmla="*/ 187 w 375"/>
                <a:gd name="T71" fmla="*/ 158 h 529"/>
                <a:gd name="T72" fmla="*/ 185 w 375"/>
                <a:gd name="T73" fmla="*/ 174 h 529"/>
                <a:gd name="T74" fmla="*/ 183 w 375"/>
                <a:gd name="T75" fmla="*/ 189 h 529"/>
                <a:gd name="T76" fmla="*/ 182 w 375"/>
                <a:gd name="T77" fmla="*/ 204 h 529"/>
                <a:gd name="T78" fmla="*/ 180 w 375"/>
                <a:gd name="T79" fmla="*/ 219 h 529"/>
                <a:gd name="T80" fmla="*/ 179 w 375"/>
                <a:gd name="T81" fmla="*/ 234 h 529"/>
                <a:gd name="T82" fmla="*/ 179 w 375"/>
                <a:gd name="T83" fmla="*/ 249 h 529"/>
                <a:gd name="T84" fmla="*/ 180 w 375"/>
                <a:gd name="T85" fmla="*/ 264 h 529"/>
                <a:gd name="T86" fmla="*/ 170 w 375"/>
                <a:gd name="T87" fmla="*/ 265 h 529"/>
                <a:gd name="T88" fmla="*/ 128 w 375"/>
                <a:gd name="T89" fmla="*/ 265 h 5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5" h="529">
                  <a:moveTo>
                    <a:pt x="255" y="529"/>
                  </a:moveTo>
                  <a:lnTo>
                    <a:pt x="113" y="478"/>
                  </a:lnTo>
                  <a:lnTo>
                    <a:pt x="24" y="435"/>
                  </a:lnTo>
                  <a:lnTo>
                    <a:pt x="15" y="426"/>
                  </a:lnTo>
                  <a:lnTo>
                    <a:pt x="9" y="395"/>
                  </a:lnTo>
                  <a:lnTo>
                    <a:pt x="8" y="364"/>
                  </a:lnTo>
                  <a:lnTo>
                    <a:pt x="6" y="333"/>
                  </a:lnTo>
                  <a:lnTo>
                    <a:pt x="6" y="302"/>
                  </a:lnTo>
                  <a:lnTo>
                    <a:pt x="6" y="269"/>
                  </a:lnTo>
                  <a:lnTo>
                    <a:pt x="8" y="238"/>
                  </a:lnTo>
                  <a:lnTo>
                    <a:pt x="8" y="207"/>
                  </a:lnTo>
                  <a:lnTo>
                    <a:pt x="9" y="176"/>
                  </a:lnTo>
                  <a:lnTo>
                    <a:pt x="4" y="96"/>
                  </a:lnTo>
                  <a:lnTo>
                    <a:pt x="4" y="82"/>
                  </a:lnTo>
                  <a:lnTo>
                    <a:pt x="4" y="58"/>
                  </a:lnTo>
                  <a:lnTo>
                    <a:pt x="0" y="0"/>
                  </a:lnTo>
                  <a:lnTo>
                    <a:pt x="28" y="16"/>
                  </a:lnTo>
                  <a:lnTo>
                    <a:pt x="55" y="36"/>
                  </a:lnTo>
                  <a:lnTo>
                    <a:pt x="82" y="56"/>
                  </a:lnTo>
                  <a:lnTo>
                    <a:pt x="111" y="74"/>
                  </a:lnTo>
                  <a:lnTo>
                    <a:pt x="137" y="89"/>
                  </a:lnTo>
                  <a:lnTo>
                    <a:pt x="162" y="102"/>
                  </a:lnTo>
                  <a:lnTo>
                    <a:pt x="190" y="107"/>
                  </a:lnTo>
                  <a:lnTo>
                    <a:pt x="217" y="109"/>
                  </a:lnTo>
                  <a:lnTo>
                    <a:pt x="233" y="111"/>
                  </a:lnTo>
                  <a:lnTo>
                    <a:pt x="250" y="116"/>
                  </a:lnTo>
                  <a:lnTo>
                    <a:pt x="266" y="122"/>
                  </a:lnTo>
                  <a:lnTo>
                    <a:pt x="284" y="133"/>
                  </a:lnTo>
                  <a:lnTo>
                    <a:pt x="299" y="144"/>
                  </a:lnTo>
                  <a:lnTo>
                    <a:pt x="315" y="158"/>
                  </a:lnTo>
                  <a:lnTo>
                    <a:pt x="328" y="173"/>
                  </a:lnTo>
                  <a:lnTo>
                    <a:pt x="343" y="191"/>
                  </a:lnTo>
                  <a:lnTo>
                    <a:pt x="363" y="218"/>
                  </a:lnTo>
                  <a:lnTo>
                    <a:pt x="366" y="233"/>
                  </a:lnTo>
                  <a:lnTo>
                    <a:pt x="375" y="287"/>
                  </a:lnTo>
                  <a:lnTo>
                    <a:pt x="374" y="316"/>
                  </a:lnTo>
                  <a:lnTo>
                    <a:pt x="370" y="347"/>
                  </a:lnTo>
                  <a:lnTo>
                    <a:pt x="366" y="377"/>
                  </a:lnTo>
                  <a:lnTo>
                    <a:pt x="364" y="407"/>
                  </a:lnTo>
                  <a:lnTo>
                    <a:pt x="359" y="437"/>
                  </a:lnTo>
                  <a:lnTo>
                    <a:pt x="357" y="468"/>
                  </a:lnTo>
                  <a:lnTo>
                    <a:pt x="357" y="497"/>
                  </a:lnTo>
                  <a:lnTo>
                    <a:pt x="359" y="528"/>
                  </a:lnTo>
                  <a:lnTo>
                    <a:pt x="339" y="529"/>
                  </a:lnTo>
                  <a:lnTo>
                    <a:pt x="255" y="529"/>
                  </a:lnTo>
                  <a:close/>
                </a:path>
              </a:pathLst>
            </a:custGeom>
            <a:solidFill>
              <a:srgbClr val="FFCC00"/>
            </a:solidFill>
            <a:ln w="9525">
              <a:solidFill>
                <a:schemeClr val="tx1"/>
              </a:solidFill>
              <a:round/>
              <a:headEnd/>
              <a:tailEnd/>
            </a:ln>
          </p:spPr>
          <p:txBody>
            <a:bodyPr/>
            <a:lstStyle/>
            <a:p>
              <a:endParaRPr lang="en-US"/>
            </a:p>
          </p:txBody>
        </p:sp>
        <p:sp>
          <p:nvSpPr>
            <p:cNvPr id="58398" name="Freeform 29">
              <a:extLst>
                <a:ext uri="{FF2B5EF4-FFF2-40B4-BE49-F238E27FC236}">
                  <a16:creationId xmlns:a16="http://schemas.microsoft.com/office/drawing/2014/main" id="{59BB3CE0-E6BE-4B52-BF08-63A6D7282943}"/>
                </a:ext>
              </a:extLst>
            </p:cNvPr>
            <p:cNvSpPr>
              <a:spLocks/>
            </p:cNvSpPr>
            <p:nvPr/>
          </p:nvSpPr>
          <p:spPr bwMode="auto">
            <a:xfrm>
              <a:off x="3771" y="2726"/>
              <a:ext cx="220" cy="260"/>
            </a:xfrm>
            <a:custGeom>
              <a:avLst/>
              <a:gdLst>
                <a:gd name="T0" fmla="*/ 5 w 439"/>
                <a:gd name="T1" fmla="*/ 258 h 521"/>
                <a:gd name="T2" fmla="*/ 0 w 439"/>
                <a:gd name="T3" fmla="*/ 235 h 521"/>
                <a:gd name="T4" fmla="*/ 3 w 439"/>
                <a:gd name="T5" fmla="*/ 157 h 521"/>
                <a:gd name="T6" fmla="*/ 5 w 439"/>
                <a:gd name="T7" fmla="*/ 143 h 521"/>
                <a:gd name="T8" fmla="*/ 7 w 439"/>
                <a:gd name="T9" fmla="*/ 129 h 521"/>
                <a:gd name="T10" fmla="*/ 8 w 439"/>
                <a:gd name="T11" fmla="*/ 115 h 521"/>
                <a:gd name="T12" fmla="*/ 9 w 439"/>
                <a:gd name="T13" fmla="*/ 103 h 521"/>
                <a:gd name="T14" fmla="*/ 8 w 439"/>
                <a:gd name="T15" fmla="*/ 89 h 521"/>
                <a:gd name="T16" fmla="*/ 7 w 439"/>
                <a:gd name="T17" fmla="*/ 76 h 521"/>
                <a:gd name="T18" fmla="*/ 5 w 439"/>
                <a:gd name="T19" fmla="*/ 63 h 521"/>
                <a:gd name="T20" fmla="*/ 2 w 439"/>
                <a:gd name="T21" fmla="*/ 51 h 521"/>
                <a:gd name="T22" fmla="*/ 52 w 439"/>
                <a:gd name="T23" fmla="*/ 36 h 521"/>
                <a:gd name="T24" fmla="*/ 73 w 439"/>
                <a:gd name="T25" fmla="*/ 28 h 521"/>
                <a:gd name="T26" fmla="*/ 80 w 439"/>
                <a:gd name="T27" fmla="*/ 25 h 521"/>
                <a:gd name="T28" fmla="*/ 108 w 439"/>
                <a:gd name="T29" fmla="*/ 13 h 521"/>
                <a:gd name="T30" fmla="*/ 115 w 439"/>
                <a:gd name="T31" fmla="*/ 9 h 521"/>
                <a:gd name="T32" fmla="*/ 120 w 439"/>
                <a:gd name="T33" fmla="*/ 6 h 521"/>
                <a:gd name="T34" fmla="*/ 132 w 439"/>
                <a:gd name="T35" fmla="*/ 0 h 521"/>
                <a:gd name="T36" fmla="*/ 150 w 439"/>
                <a:gd name="T37" fmla="*/ 40 h 521"/>
                <a:gd name="T38" fmla="*/ 156 w 439"/>
                <a:gd name="T39" fmla="*/ 67 h 521"/>
                <a:gd name="T40" fmla="*/ 160 w 439"/>
                <a:gd name="T41" fmla="*/ 76 h 521"/>
                <a:gd name="T42" fmla="*/ 167 w 439"/>
                <a:gd name="T43" fmla="*/ 98 h 521"/>
                <a:gd name="T44" fmla="*/ 175 w 439"/>
                <a:gd name="T45" fmla="*/ 117 h 521"/>
                <a:gd name="T46" fmla="*/ 177 w 439"/>
                <a:gd name="T47" fmla="*/ 120 h 521"/>
                <a:gd name="T48" fmla="*/ 186 w 439"/>
                <a:gd name="T49" fmla="*/ 126 h 521"/>
                <a:gd name="T50" fmla="*/ 189 w 439"/>
                <a:gd name="T51" fmla="*/ 132 h 521"/>
                <a:gd name="T52" fmla="*/ 193 w 439"/>
                <a:gd name="T53" fmla="*/ 135 h 521"/>
                <a:gd name="T54" fmla="*/ 196 w 439"/>
                <a:gd name="T55" fmla="*/ 145 h 521"/>
                <a:gd name="T56" fmla="*/ 207 w 439"/>
                <a:gd name="T57" fmla="*/ 174 h 521"/>
                <a:gd name="T58" fmla="*/ 210 w 439"/>
                <a:gd name="T59" fmla="*/ 180 h 521"/>
                <a:gd name="T60" fmla="*/ 212 w 439"/>
                <a:gd name="T61" fmla="*/ 185 h 521"/>
                <a:gd name="T62" fmla="*/ 220 w 439"/>
                <a:gd name="T63" fmla="*/ 195 h 521"/>
                <a:gd name="T64" fmla="*/ 220 w 439"/>
                <a:gd name="T65" fmla="*/ 199 h 521"/>
                <a:gd name="T66" fmla="*/ 215 w 439"/>
                <a:gd name="T67" fmla="*/ 200 h 521"/>
                <a:gd name="T68" fmla="*/ 210 w 439"/>
                <a:gd name="T69" fmla="*/ 205 h 521"/>
                <a:gd name="T70" fmla="*/ 191 w 439"/>
                <a:gd name="T71" fmla="*/ 214 h 521"/>
                <a:gd name="T72" fmla="*/ 141 w 439"/>
                <a:gd name="T73" fmla="*/ 233 h 521"/>
                <a:gd name="T74" fmla="*/ 109 w 439"/>
                <a:gd name="T75" fmla="*/ 245 h 521"/>
                <a:gd name="T76" fmla="*/ 95 w 439"/>
                <a:gd name="T77" fmla="*/ 246 h 521"/>
                <a:gd name="T78" fmla="*/ 83 w 439"/>
                <a:gd name="T79" fmla="*/ 249 h 521"/>
                <a:gd name="T80" fmla="*/ 69 w 439"/>
                <a:gd name="T81" fmla="*/ 252 h 521"/>
                <a:gd name="T82" fmla="*/ 58 w 439"/>
                <a:gd name="T83" fmla="*/ 255 h 521"/>
                <a:gd name="T84" fmla="*/ 45 w 439"/>
                <a:gd name="T85" fmla="*/ 256 h 521"/>
                <a:gd name="T86" fmla="*/ 32 w 439"/>
                <a:gd name="T87" fmla="*/ 258 h 521"/>
                <a:gd name="T88" fmla="*/ 19 w 439"/>
                <a:gd name="T89" fmla="*/ 259 h 521"/>
                <a:gd name="T90" fmla="*/ 7 w 439"/>
                <a:gd name="T91" fmla="*/ 260 h 521"/>
                <a:gd name="T92" fmla="*/ 5 w 439"/>
                <a:gd name="T93" fmla="*/ 258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9" h="521">
                  <a:moveTo>
                    <a:pt x="9" y="517"/>
                  </a:moveTo>
                  <a:lnTo>
                    <a:pt x="0" y="470"/>
                  </a:lnTo>
                  <a:lnTo>
                    <a:pt x="5" y="315"/>
                  </a:lnTo>
                  <a:lnTo>
                    <a:pt x="9" y="286"/>
                  </a:lnTo>
                  <a:lnTo>
                    <a:pt x="14" y="258"/>
                  </a:lnTo>
                  <a:lnTo>
                    <a:pt x="16" y="231"/>
                  </a:lnTo>
                  <a:lnTo>
                    <a:pt x="18" y="206"/>
                  </a:lnTo>
                  <a:lnTo>
                    <a:pt x="16" y="178"/>
                  </a:lnTo>
                  <a:lnTo>
                    <a:pt x="14" y="153"/>
                  </a:lnTo>
                  <a:lnTo>
                    <a:pt x="9" y="127"/>
                  </a:lnTo>
                  <a:lnTo>
                    <a:pt x="4" y="102"/>
                  </a:lnTo>
                  <a:lnTo>
                    <a:pt x="104" y="73"/>
                  </a:lnTo>
                  <a:lnTo>
                    <a:pt x="146" y="56"/>
                  </a:lnTo>
                  <a:lnTo>
                    <a:pt x="160" y="51"/>
                  </a:lnTo>
                  <a:lnTo>
                    <a:pt x="215" y="27"/>
                  </a:lnTo>
                  <a:lnTo>
                    <a:pt x="229" y="18"/>
                  </a:lnTo>
                  <a:lnTo>
                    <a:pt x="240" y="13"/>
                  </a:lnTo>
                  <a:lnTo>
                    <a:pt x="264" y="0"/>
                  </a:lnTo>
                  <a:lnTo>
                    <a:pt x="300" y="80"/>
                  </a:lnTo>
                  <a:lnTo>
                    <a:pt x="311" y="135"/>
                  </a:lnTo>
                  <a:lnTo>
                    <a:pt x="319" y="153"/>
                  </a:lnTo>
                  <a:lnTo>
                    <a:pt x="333" y="197"/>
                  </a:lnTo>
                  <a:lnTo>
                    <a:pt x="349" y="235"/>
                  </a:lnTo>
                  <a:lnTo>
                    <a:pt x="353" y="240"/>
                  </a:lnTo>
                  <a:lnTo>
                    <a:pt x="371" y="253"/>
                  </a:lnTo>
                  <a:lnTo>
                    <a:pt x="377" y="264"/>
                  </a:lnTo>
                  <a:lnTo>
                    <a:pt x="386" y="271"/>
                  </a:lnTo>
                  <a:lnTo>
                    <a:pt x="391" y="291"/>
                  </a:lnTo>
                  <a:lnTo>
                    <a:pt x="413" y="348"/>
                  </a:lnTo>
                  <a:lnTo>
                    <a:pt x="419" y="360"/>
                  </a:lnTo>
                  <a:lnTo>
                    <a:pt x="424" y="371"/>
                  </a:lnTo>
                  <a:lnTo>
                    <a:pt x="439" y="390"/>
                  </a:lnTo>
                  <a:lnTo>
                    <a:pt x="439" y="399"/>
                  </a:lnTo>
                  <a:lnTo>
                    <a:pt x="430" y="400"/>
                  </a:lnTo>
                  <a:lnTo>
                    <a:pt x="419" y="410"/>
                  </a:lnTo>
                  <a:lnTo>
                    <a:pt x="382" y="428"/>
                  </a:lnTo>
                  <a:lnTo>
                    <a:pt x="282" y="466"/>
                  </a:lnTo>
                  <a:lnTo>
                    <a:pt x="217" y="490"/>
                  </a:lnTo>
                  <a:lnTo>
                    <a:pt x="189" y="493"/>
                  </a:lnTo>
                  <a:lnTo>
                    <a:pt x="166" y="499"/>
                  </a:lnTo>
                  <a:lnTo>
                    <a:pt x="138" y="504"/>
                  </a:lnTo>
                  <a:lnTo>
                    <a:pt x="115" y="510"/>
                  </a:lnTo>
                  <a:lnTo>
                    <a:pt x="89" y="513"/>
                  </a:lnTo>
                  <a:lnTo>
                    <a:pt x="64" y="517"/>
                  </a:lnTo>
                  <a:lnTo>
                    <a:pt x="38" y="519"/>
                  </a:lnTo>
                  <a:lnTo>
                    <a:pt x="14" y="521"/>
                  </a:lnTo>
                  <a:lnTo>
                    <a:pt x="9" y="517"/>
                  </a:lnTo>
                  <a:close/>
                </a:path>
              </a:pathLst>
            </a:custGeom>
            <a:solidFill>
              <a:srgbClr val="FFCC00"/>
            </a:solidFill>
            <a:ln w="9525">
              <a:solidFill>
                <a:schemeClr val="tx1"/>
              </a:solidFill>
              <a:round/>
              <a:headEnd/>
              <a:tailEnd/>
            </a:ln>
          </p:spPr>
          <p:txBody>
            <a:bodyPr/>
            <a:lstStyle/>
            <a:p>
              <a:endParaRPr lang="en-US"/>
            </a:p>
          </p:txBody>
        </p:sp>
        <p:sp>
          <p:nvSpPr>
            <p:cNvPr id="58399" name="Freeform 30">
              <a:extLst>
                <a:ext uri="{FF2B5EF4-FFF2-40B4-BE49-F238E27FC236}">
                  <a16:creationId xmlns:a16="http://schemas.microsoft.com/office/drawing/2014/main" id="{24D196EE-25CD-4132-A94D-17D610F02727}"/>
                </a:ext>
              </a:extLst>
            </p:cNvPr>
            <p:cNvSpPr>
              <a:spLocks/>
            </p:cNvSpPr>
            <p:nvPr/>
          </p:nvSpPr>
          <p:spPr bwMode="auto">
            <a:xfrm>
              <a:off x="2359" y="2585"/>
              <a:ext cx="815" cy="292"/>
            </a:xfrm>
            <a:custGeom>
              <a:avLst/>
              <a:gdLst>
                <a:gd name="T0" fmla="*/ 194 w 1631"/>
                <a:gd name="T1" fmla="*/ 292 h 584"/>
                <a:gd name="T2" fmla="*/ 19 w 1631"/>
                <a:gd name="T3" fmla="*/ 267 h 584"/>
                <a:gd name="T4" fmla="*/ 4 w 1631"/>
                <a:gd name="T5" fmla="*/ 267 h 584"/>
                <a:gd name="T6" fmla="*/ 3 w 1631"/>
                <a:gd name="T7" fmla="*/ 247 h 584"/>
                <a:gd name="T8" fmla="*/ 2 w 1631"/>
                <a:gd name="T9" fmla="*/ 228 h 584"/>
                <a:gd name="T10" fmla="*/ 0 w 1631"/>
                <a:gd name="T11" fmla="*/ 209 h 584"/>
                <a:gd name="T12" fmla="*/ 0 w 1631"/>
                <a:gd name="T13" fmla="*/ 191 h 584"/>
                <a:gd name="T14" fmla="*/ 0 w 1631"/>
                <a:gd name="T15" fmla="*/ 173 h 584"/>
                <a:gd name="T16" fmla="*/ 0 w 1631"/>
                <a:gd name="T17" fmla="*/ 155 h 584"/>
                <a:gd name="T18" fmla="*/ 0 w 1631"/>
                <a:gd name="T19" fmla="*/ 137 h 584"/>
                <a:gd name="T20" fmla="*/ 2 w 1631"/>
                <a:gd name="T21" fmla="*/ 118 h 584"/>
                <a:gd name="T22" fmla="*/ 94 w 1631"/>
                <a:gd name="T23" fmla="*/ 73 h 584"/>
                <a:gd name="T24" fmla="*/ 102 w 1631"/>
                <a:gd name="T25" fmla="*/ 73 h 584"/>
                <a:gd name="T26" fmla="*/ 114 w 1631"/>
                <a:gd name="T27" fmla="*/ 68 h 584"/>
                <a:gd name="T28" fmla="*/ 120 w 1631"/>
                <a:gd name="T29" fmla="*/ 65 h 584"/>
                <a:gd name="T30" fmla="*/ 123 w 1631"/>
                <a:gd name="T31" fmla="*/ 64 h 584"/>
                <a:gd name="T32" fmla="*/ 132 w 1631"/>
                <a:gd name="T33" fmla="*/ 59 h 584"/>
                <a:gd name="T34" fmla="*/ 177 w 1631"/>
                <a:gd name="T35" fmla="*/ 41 h 584"/>
                <a:gd name="T36" fmla="*/ 179 w 1631"/>
                <a:gd name="T37" fmla="*/ 53 h 584"/>
                <a:gd name="T38" fmla="*/ 177 w 1631"/>
                <a:gd name="T39" fmla="*/ 65 h 584"/>
                <a:gd name="T40" fmla="*/ 179 w 1631"/>
                <a:gd name="T41" fmla="*/ 68 h 584"/>
                <a:gd name="T42" fmla="*/ 184 w 1631"/>
                <a:gd name="T43" fmla="*/ 52 h 584"/>
                <a:gd name="T44" fmla="*/ 179 w 1631"/>
                <a:gd name="T45" fmla="*/ 38 h 584"/>
                <a:gd name="T46" fmla="*/ 186 w 1631"/>
                <a:gd name="T47" fmla="*/ 38 h 584"/>
                <a:gd name="T48" fmla="*/ 265 w 1631"/>
                <a:gd name="T49" fmla="*/ 16 h 584"/>
                <a:gd name="T50" fmla="*/ 343 w 1631"/>
                <a:gd name="T51" fmla="*/ 4 h 584"/>
                <a:gd name="T52" fmla="*/ 421 w 1631"/>
                <a:gd name="T53" fmla="*/ 0 h 584"/>
                <a:gd name="T54" fmla="*/ 501 w 1631"/>
                <a:gd name="T55" fmla="*/ 4 h 584"/>
                <a:gd name="T56" fmla="*/ 579 w 1631"/>
                <a:gd name="T57" fmla="*/ 12 h 584"/>
                <a:gd name="T58" fmla="*/ 657 w 1631"/>
                <a:gd name="T59" fmla="*/ 25 h 584"/>
                <a:gd name="T60" fmla="*/ 736 w 1631"/>
                <a:gd name="T61" fmla="*/ 40 h 584"/>
                <a:gd name="T62" fmla="*/ 815 w 1631"/>
                <a:gd name="T63" fmla="*/ 57 h 584"/>
                <a:gd name="T64" fmla="*/ 814 w 1631"/>
                <a:gd name="T65" fmla="*/ 109 h 584"/>
                <a:gd name="T66" fmla="*/ 815 w 1631"/>
                <a:gd name="T67" fmla="*/ 148 h 584"/>
                <a:gd name="T68" fmla="*/ 813 w 1631"/>
                <a:gd name="T69" fmla="*/ 217 h 584"/>
                <a:gd name="T70" fmla="*/ 811 w 1631"/>
                <a:gd name="T71" fmla="*/ 225 h 584"/>
                <a:gd name="T72" fmla="*/ 757 w 1631"/>
                <a:gd name="T73" fmla="*/ 236 h 584"/>
                <a:gd name="T74" fmla="*/ 694 w 1631"/>
                <a:gd name="T75" fmla="*/ 248 h 584"/>
                <a:gd name="T76" fmla="*/ 667 w 1631"/>
                <a:gd name="T77" fmla="*/ 253 h 584"/>
                <a:gd name="T78" fmla="*/ 642 w 1631"/>
                <a:gd name="T79" fmla="*/ 259 h 584"/>
                <a:gd name="T80" fmla="*/ 616 w 1631"/>
                <a:gd name="T81" fmla="*/ 264 h 584"/>
                <a:gd name="T82" fmla="*/ 591 w 1631"/>
                <a:gd name="T83" fmla="*/ 269 h 584"/>
                <a:gd name="T84" fmla="*/ 564 w 1631"/>
                <a:gd name="T85" fmla="*/ 273 h 584"/>
                <a:gd name="T86" fmla="*/ 540 w 1631"/>
                <a:gd name="T87" fmla="*/ 278 h 584"/>
                <a:gd name="T88" fmla="*/ 513 w 1631"/>
                <a:gd name="T89" fmla="*/ 281 h 584"/>
                <a:gd name="T90" fmla="*/ 489 w 1631"/>
                <a:gd name="T91" fmla="*/ 286 h 584"/>
                <a:gd name="T92" fmla="*/ 203 w 1631"/>
                <a:gd name="T93" fmla="*/ 292 h 584"/>
                <a:gd name="T94" fmla="*/ 194 w 1631"/>
                <a:gd name="T95" fmla="*/ 292 h 5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31" h="584">
                  <a:moveTo>
                    <a:pt x="388" y="584"/>
                  </a:moveTo>
                  <a:lnTo>
                    <a:pt x="38" y="533"/>
                  </a:lnTo>
                  <a:lnTo>
                    <a:pt x="9" y="533"/>
                  </a:lnTo>
                  <a:lnTo>
                    <a:pt x="6" y="493"/>
                  </a:lnTo>
                  <a:lnTo>
                    <a:pt x="4" y="455"/>
                  </a:lnTo>
                  <a:lnTo>
                    <a:pt x="0" y="418"/>
                  </a:lnTo>
                  <a:lnTo>
                    <a:pt x="0" y="382"/>
                  </a:lnTo>
                  <a:lnTo>
                    <a:pt x="0" y="346"/>
                  </a:lnTo>
                  <a:lnTo>
                    <a:pt x="0" y="309"/>
                  </a:lnTo>
                  <a:lnTo>
                    <a:pt x="0" y="273"/>
                  </a:lnTo>
                  <a:lnTo>
                    <a:pt x="4" y="236"/>
                  </a:lnTo>
                  <a:lnTo>
                    <a:pt x="189" y="145"/>
                  </a:lnTo>
                  <a:lnTo>
                    <a:pt x="204" y="145"/>
                  </a:lnTo>
                  <a:lnTo>
                    <a:pt x="228" y="136"/>
                  </a:lnTo>
                  <a:lnTo>
                    <a:pt x="240" y="129"/>
                  </a:lnTo>
                  <a:lnTo>
                    <a:pt x="246" y="127"/>
                  </a:lnTo>
                  <a:lnTo>
                    <a:pt x="264" y="118"/>
                  </a:lnTo>
                  <a:lnTo>
                    <a:pt x="355" y="82"/>
                  </a:lnTo>
                  <a:lnTo>
                    <a:pt x="359" y="105"/>
                  </a:lnTo>
                  <a:lnTo>
                    <a:pt x="355" y="129"/>
                  </a:lnTo>
                  <a:lnTo>
                    <a:pt x="359" y="136"/>
                  </a:lnTo>
                  <a:lnTo>
                    <a:pt x="368" y="104"/>
                  </a:lnTo>
                  <a:lnTo>
                    <a:pt x="359" y="76"/>
                  </a:lnTo>
                  <a:lnTo>
                    <a:pt x="373" y="76"/>
                  </a:lnTo>
                  <a:lnTo>
                    <a:pt x="530" y="31"/>
                  </a:lnTo>
                  <a:lnTo>
                    <a:pt x="687" y="7"/>
                  </a:lnTo>
                  <a:lnTo>
                    <a:pt x="843" y="0"/>
                  </a:lnTo>
                  <a:lnTo>
                    <a:pt x="1002" y="7"/>
                  </a:lnTo>
                  <a:lnTo>
                    <a:pt x="1158" y="23"/>
                  </a:lnTo>
                  <a:lnTo>
                    <a:pt x="1315" y="49"/>
                  </a:lnTo>
                  <a:lnTo>
                    <a:pt x="1473" y="80"/>
                  </a:lnTo>
                  <a:lnTo>
                    <a:pt x="1631" y="114"/>
                  </a:lnTo>
                  <a:lnTo>
                    <a:pt x="1628" y="218"/>
                  </a:lnTo>
                  <a:lnTo>
                    <a:pt x="1631" y="296"/>
                  </a:lnTo>
                  <a:lnTo>
                    <a:pt x="1626" y="433"/>
                  </a:lnTo>
                  <a:lnTo>
                    <a:pt x="1622" y="449"/>
                  </a:lnTo>
                  <a:lnTo>
                    <a:pt x="1515" y="471"/>
                  </a:lnTo>
                  <a:lnTo>
                    <a:pt x="1388" y="495"/>
                  </a:lnTo>
                  <a:lnTo>
                    <a:pt x="1335" y="506"/>
                  </a:lnTo>
                  <a:lnTo>
                    <a:pt x="1284" y="518"/>
                  </a:lnTo>
                  <a:lnTo>
                    <a:pt x="1233" y="528"/>
                  </a:lnTo>
                  <a:lnTo>
                    <a:pt x="1182" y="538"/>
                  </a:lnTo>
                  <a:lnTo>
                    <a:pt x="1129" y="546"/>
                  </a:lnTo>
                  <a:lnTo>
                    <a:pt x="1080" y="555"/>
                  </a:lnTo>
                  <a:lnTo>
                    <a:pt x="1027" y="562"/>
                  </a:lnTo>
                  <a:lnTo>
                    <a:pt x="978" y="571"/>
                  </a:lnTo>
                  <a:lnTo>
                    <a:pt x="406" y="584"/>
                  </a:lnTo>
                  <a:lnTo>
                    <a:pt x="388" y="584"/>
                  </a:lnTo>
                  <a:close/>
                </a:path>
              </a:pathLst>
            </a:custGeom>
            <a:solidFill>
              <a:srgbClr val="FFFF99"/>
            </a:solidFill>
            <a:ln w="9525">
              <a:solidFill>
                <a:schemeClr val="tx1"/>
              </a:solidFill>
              <a:round/>
              <a:headEnd/>
              <a:tailEnd/>
            </a:ln>
          </p:spPr>
          <p:txBody>
            <a:bodyPr/>
            <a:lstStyle/>
            <a:p>
              <a:endParaRPr lang="en-US"/>
            </a:p>
          </p:txBody>
        </p:sp>
        <p:sp>
          <p:nvSpPr>
            <p:cNvPr id="58400" name="Freeform 31">
              <a:extLst>
                <a:ext uri="{FF2B5EF4-FFF2-40B4-BE49-F238E27FC236}">
                  <a16:creationId xmlns:a16="http://schemas.microsoft.com/office/drawing/2014/main" id="{F7AE8308-7EAD-4020-B743-94ECAAFDAB42}"/>
                </a:ext>
              </a:extLst>
            </p:cNvPr>
            <p:cNvSpPr>
              <a:spLocks/>
            </p:cNvSpPr>
            <p:nvPr/>
          </p:nvSpPr>
          <p:spPr bwMode="auto">
            <a:xfrm>
              <a:off x="2533" y="2689"/>
              <a:ext cx="12" cy="172"/>
            </a:xfrm>
            <a:custGeom>
              <a:avLst/>
              <a:gdLst>
                <a:gd name="T0" fmla="*/ 5 w 23"/>
                <a:gd name="T1" fmla="*/ 171 h 344"/>
                <a:gd name="T2" fmla="*/ 2 w 23"/>
                <a:gd name="T3" fmla="*/ 166 h 344"/>
                <a:gd name="T4" fmla="*/ 5 w 23"/>
                <a:gd name="T5" fmla="*/ 150 h 344"/>
                <a:gd name="T6" fmla="*/ 2 w 23"/>
                <a:gd name="T7" fmla="*/ 144 h 344"/>
                <a:gd name="T8" fmla="*/ 3 w 23"/>
                <a:gd name="T9" fmla="*/ 116 h 344"/>
                <a:gd name="T10" fmla="*/ 2 w 23"/>
                <a:gd name="T11" fmla="*/ 76 h 344"/>
                <a:gd name="T12" fmla="*/ 2 w 23"/>
                <a:gd name="T13" fmla="*/ 69 h 344"/>
                <a:gd name="T14" fmla="*/ 2 w 23"/>
                <a:gd name="T15" fmla="*/ 61 h 344"/>
                <a:gd name="T16" fmla="*/ 2 w 23"/>
                <a:gd name="T17" fmla="*/ 52 h 344"/>
                <a:gd name="T18" fmla="*/ 0 w 23"/>
                <a:gd name="T19" fmla="*/ 41 h 344"/>
                <a:gd name="T20" fmla="*/ 5 w 23"/>
                <a:gd name="T21" fmla="*/ 0 h 344"/>
                <a:gd name="T22" fmla="*/ 9 w 23"/>
                <a:gd name="T23" fmla="*/ 0 h 344"/>
                <a:gd name="T24" fmla="*/ 9 w 23"/>
                <a:gd name="T25" fmla="*/ 41 h 344"/>
                <a:gd name="T26" fmla="*/ 12 w 23"/>
                <a:gd name="T27" fmla="*/ 172 h 344"/>
                <a:gd name="T28" fmla="*/ 5 w 23"/>
                <a:gd name="T29" fmla="*/ 171 h 3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44">
                  <a:moveTo>
                    <a:pt x="9" y="341"/>
                  </a:moveTo>
                  <a:lnTo>
                    <a:pt x="3" y="331"/>
                  </a:lnTo>
                  <a:lnTo>
                    <a:pt x="9" y="299"/>
                  </a:lnTo>
                  <a:lnTo>
                    <a:pt x="3" y="288"/>
                  </a:lnTo>
                  <a:lnTo>
                    <a:pt x="5" y="231"/>
                  </a:lnTo>
                  <a:lnTo>
                    <a:pt x="3" y="151"/>
                  </a:lnTo>
                  <a:lnTo>
                    <a:pt x="3" y="137"/>
                  </a:lnTo>
                  <a:lnTo>
                    <a:pt x="3" y="122"/>
                  </a:lnTo>
                  <a:lnTo>
                    <a:pt x="3" y="104"/>
                  </a:lnTo>
                  <a:lnTo>
                    <a:pt x="0" y="82"/>
                  </a:lnTo>
                  <a:lnTo>
                    <a:pt x="9" y="0"/>
                  </a:lnTo>
                  <a:lnTo>
                    <a:pt x="18" y="0"/>
                  </a:lnTo>
                  <a:lnTo>
                    <a:pt x="18" y="82"/>
                  </a:lnTo>
                  <a:lnTo>
                    <a:pt x="23" y="344"/>
                  </a:lnTo>
                  <a:lnTo>
                    <a:pt x="9" y="3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1" name="Freeform 32">
              <a:extLst>
                <a:ext uri="{FF2B5EF4-FFF2-40B4-BE49-F238E27FC236}">
                  <a16:creationId xmlns:a16="http://schemas.microsoft.com/office/drawing/2014/main" id="{63B14ACF-E9DC-4084-80BB-DBC494B67645}"/>
                </a:ext>
              </a:extLst>
            </p:cNvPr>
            <p:cNvSpPr>
              <a:spLocks/>
            </p:cNvSpPr>
            <p:nvPr/>
          </p:nvSpPr>
          <p:spPr bwMode="auto">
            <a:xfrm>
              <a:off x="2819" y="2805"/>
              <a:ext cx="11" cy="44"/>
            </a:xfrm>
            <a:custGeom>
              <a:avLst/>
              <a:gdLst>
                <a:gd name="T0" fmla="*/ 4 w 22"/>
                <a:gd name="T1" fmla="*/ 44 h 90"/>
                <a:gd name="T2" fmla="*/ 2 w 22"/>
                <a:gd name="T3" fmla="*/ 42 h 90"/>
                <a:gd name="T4" fmla="*/ 0 w 22"/>
                <a:gd name="T5" fmla="*/ 5 h 90"/>
                <a:gd name="T6" fmla="*/ 10 w 22"/>
                <a:gd name="T7" fmla="*/ 0 h 90"/>
                <a:gd name="T8" fmla="*/ 11 w 22"/>
                <a:gd name="T9" fmla="*/ 15 h 90"/>
                <a:gd name="T10" fmla="*/ 11 w 22"/>
                <a:gd name="T11" fmla="*/ 22 h 90"/>
                <a:gd name="T12" fmla="*/ 11 w 22"/>
                <a:gd name="T13" fmla="*/ 39 h 90"/>
                <a:gd name="T14" fmla="*/ 4 w 22"/>
                <a:gd name="T15" fmla="*/ 44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90">
                  <a:moveTo>
                    <a:pt x="8" y="90"/>
                  </a:moveTo>
                  <a:lnTo>
                    <a:pt x="4" y="86"/>
                  </a:lnTo>
                  <a:lnTo>
                    <a:pt x="0" y="10"/>
                  </a:lnTo>
                  <a:lnTo>
                    <a:pt x="19" y="0"/>
                  </a:lnTo>
                  <a:lnTo>
                    <a:pt x="22" y="30"/>
                  </a:lnTo>
                  <a:lnTo>
                    <a:pt x="22" y="44"/>
                  </a:lnTo>
                  <a:lnTo>
                    <a:pt x="22" y="80"/>
                  </a:lnTo>
                  <a:lnTo>
                    <a:pt x="8"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2" name="Freeform 33">
              <a:extLst>
                <a:ext uri="{FF2B5EF4-FFF2-40B4-BE49-F238E27FC236}">
                  <a16:creationId xmlns:a16="http://schemas.microsoft.com/office/drawing/2014/main" id="{F4EEBC0D-9794-4215-8DF5-047C860FF5B7}"/>
                </a:ext>
              </a:extLst>
            </p:cNvPr>
            <p:cNvSpPr>
              <a:spLocks/>
            </p:cNvSpPr>
            <p:nvPr/>
          </p:nvSpPr>
          <p:spPr bwMode="auto">
            <a:xfrm>
              <a:off x="3862" y="2562"/>
              <a:ext cx="197" cy="356"/>
            </a:xfrm>
            <a:custGeom>
              <a:avLst/>
              <a:gdLst>
                <a:gd name="T0" fmla="*/ 133 w 393"/>
                <a:gd name="T1" fmla="*/ 349 h 714"/>
                <a:gd name="T2" fmla="*/ 124 w 393"/>
                <a:gd name="T3" fmla="*/ 337 h 714"/>
                <a:gd name="T4" fmla="*/ 115 w 393"/>
                <a:gd name="T5" fmla="*/ 307 h 714"/>
                <a:gd name="T6" fmla="*/ 107 w 393"/>
                <a:gd name="T7" fmla="*/ 278 h 714"/>
                <a:gd name="T8" fmla="*/ 100 w 393"/>
                <a:gd name="T9" fmla="*/ 249 h 714"/>
                <a:gd name="T10" fmla="*/ 98 w 393"/>
                <a:gd name="T11" fmla="*/ 220 h 714"/>
                <a:gd name="T12" fmla="*/ 98 w 393"/>
                <a:gd name="T13" fmla="*/ 276 h 714"/>
                <a:gd name="T14" fmla="*/ 84 w 393"/>
                <a:gd name="T15" fmla="*/ 259 h 714"/>
                <a:gd name="T16" fmla="*/ 55 w 393"/>
                <a:gd name="T17" fmla="*/ 154 h 714"/>
                <a:gd name="T18" fmla="*/ 43 w 393"/>
                <a:gd name="T19" fmla="*/ 144 h 714"/>
                <a:gd name="T20" fmla="*/ 24 w 393"/>
                <a:gd name="T21" fmla="*/ 97 h 714"/>
                <a:gd name="T22" fmla="*/ 19 w 393"/>
                <a:gd name="T23" fmla="*/ 80 h 714"/>
                <a:gd name="T24" fmla="*/ 13 w 393"/>
                <a:gd name="T25" fmla="*/ 68 h 714"/>
                <a:gd name="T26" fmla="*/ 0 w 393"/>
                <a:gd name="T27" fmla="*/ 0 h 714"/>
                <a:gd name="T28" fmla="*/ 69 w 393"/>
                <a:gd name="T29" fmla="*/ 100 h 714"/>
                <a:gd name="T30" fmla="*/ 72 w 393"/>
                <a:gd name="T31" fmla="*/ 106 h 714"/>
                <a:gd name="T32" fmla="*/ 88 w 393"/>
                <a:gd name="T33" fmla="*/ 34 h 714"/>
                <a:gd name="T34" fmla="*/ 93 w 393"/>
                <a:gd name="T35" fmla="*/ 68 h 714"/>
                <a:gd name="T36" fmla="*/ 114 w 393"/>
                <a:gd name="T37" fmla="*/ 193 h 714"/>
                <a:gd name="T38" fmla="*/ 124 w 393"/>
                <a:gd name="T39" fmla="*/ 232 h 714"/>
                <a:gd name="T40" fmla="*/ 136 w 393"/>
                <a:gd name="T41" fmla="*/ 254 h 714"/>
                <a:gd name="T42" fmla="*/ 166 w 393"/>
                <a:gd name="T43" fmla="*/ 259 h 714"/>
                <a:gd name="T44" fmla="*/ 172 w 393"/>
                <a:gd name="T45" fmla="*/ 234 h 714"/>
                <a:gd name="T46" fmla="*/ 177 w 393"/>
                <a:gd name="T47" fmla="*/ 211 h 714"/>
                <a:gd name="T48" fmla="*/ 179 w 393"/>
                <a:gd name="T49" fmla="*/ 187 h 714"/>
                <a:gd name="T50" fmla="*/ 180 w 393"/>
                <a:gd name="T51" fmla="*/ 166 h 714"/>
                <a:gd name="T52" fmla="*/ 180 w 393"/>
                <a:gd name="T53" fmla="*/ 139 h 714"/>
                <a:gd name="T54" fmla="*/ 180 w 393"/>
                <a:gd name="T55" fmla="*/ 116 h 714"/>
                <a:gd name="T56" fmla="*/ 194 w 393"/>
                <a:gd name="T57" fmla="*/ 111 h 714"/>
                <a:gd name="T58" fmla="*/ 197 w 393"/>
                <a:gd name="T59" fmla="*/ 158 h 714"/>
                <a:gd name="T60" fmla="*/ 194 w 393"/>
                <a:gd name="T61" fmla="*/ 186 h 714"/>
                <a:gd name="T62" fmla="*/ 188 w 393"/>
                <a:gd name="T63" fmla="*/ 299 h 714"/>
                <a:gd name="T64" fmla="*/ 178 w 393"/>
                <a:gd name="T65" fmla="*/ 339 h 714"/>
                <a:gd name="T66" fmla="*/ 142 w 393"/>
                <a:gd name="T67" fmla="*/ 35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3" h="714">
                  <a:moveTo>
                    <a:pt x="284" y="714"/>
                  </a:moveTo>
                  <a:lnTo>
                    <a:pt x="266" y="699"/>
                  </a:lnTo>
                  <a:lnTo>
                    <a:pt x="257" y="688"/>
                  </a:lnTo>
                  <a:lnTo>
                    <a:pt x="248" y="676"/>
                  </a:lnTo>
                  <a:lnTo>
                    <a:pt x="237" y="645"/>
                  </a:lnTo>
                  <a:lnTo>
                    <a:pt x="229" y="616"/>
                  </a:lnTo>
                  <a:lnTo>
                    <a:pt x="220" y="586"/>
                  </a:lnTo>
                  <a:lnTo>
                    <a:pt x="213" y="557"/>
                  </a:lnTo>
                  <a:lnTo>
                    <a:pt x="206" y="526"/>
                  </a:lnTo>
                  <a:lnTo>
                    <a:pt x="200" y="499"/>
                  </a:lnTo>
                  <a:lnTo>
                    <a:pt x="195" y="468"/>
                  </a:lnTo>
                  <a:lnTo>
                    <a:pt x="195" y="441"/>
                  </a:lnTo>
                  <a:lnTo>
                    <a:pt x="184" y="439"/>
                  </a:lnTo>
                  <a:lnTo>
                    <a:pt x="195" y="554"/>
                  </a:lnTo>
                  <a:lnTo>
                    <a:pt x="180" y="554"/>
                  </a:lnTo>
                  <a:lnTo>
                    <a:pt x="167" y="519"/>
                  </a:lnTo>
                  <a:lnTo>
                    <a:pt x="118" y="312"/>
                  </a:lnTo>
                  <a:lnTo>
                    <a:pt x="109" y="308"/>
                  </a:lnTo>
                  <a:lnTo>
                    <a:pt x="109" y="326"/>
                  </a:lnTo>
                  <a:lnTo>
                    <a:pt x="86" y="288"/>
                  </a:lnTo>
                  <a:lnTo>
                    <a:pt x="62" y="233"/>
                  </a:lnTo>
                  <a:lnTo>
                    <a:pt x="47" y="195"/>
                  </a:lnTo>
                  <a:lnTo>
                    <a:pt x="44" y="177"/>
                  </a:lnTo>
                  <a:lnTo>
                    <a:pt x="38" y="161"/>
                  </a:lnTo>
                  <a:lnTo>
                    <a:pt x="33" y="144"/>
                  </a:lnTo>
                  <a:lnTo>
                    <a:pt x="25" y="137"/>
                  </a:lnTo>
                  <a:lnTo>
                    <a:pt x="16" y="110"/>
                  </a:lnTo>
                  <a:lnTo>
                    <a:pt x="0" y="0"/>
                  </a:lnTo>
                  <a:lnTo>
                    <a:pt x="137" y="57"/>
                  </a:lnTo>
                  <a:lnTo>
                    <a:pt x="137" y="201"/>
                  </a:lnTo>
                  <a:lnTo>
                    <a:pt x="138" y="213"/>
                  </a:lnTo>
                  <a:lnTo>
                    <a:pt x="144" y="213"/>
                  </a:lnTo>
                  <a:lnTo>
                    <a:pt x="151" y="68"/>
                  </a:lnTo>
                  <a:lnTo>
                    <a:pt x="175" y="68"/>
                  </a:lnTo>
                  <a:lnTo>
                    <a:pt x="180" y="121"/>
                  </a:lnTo>
                  <a:lnTo>
                    <a:pt x="186" y="137"/>
                  </a:lnTo>
                  <a:lnTo>
                    <a:pt x="198" y="153"/>
                  </a:lnTo>
                  <a:lnTo>
                    <a:pt x="228" y="388"/>
                  </a:lnTo>
                  <a:lnTo>
                    <a:pt x="242" y="448"/>
                  </a:lnTo>
                  <a:lnTo>
                    <a:pt x="248" y="465"/>
                  </a:lnTo>
                  <a:lnTo>
                    <a:pt x="260" y="492"/>
                  </a:lnTo>
                  <a:lnTo>
                    <a:pt x="271" y="510"/>
                  </a:lnTo>
                  <a:lnTo>
                    <a:pt x="284" y="521"/>
                  </a:lnTo>
                  <a:lnTo>
                    <a:pt x="331" y="519"/>
                  </a:lnTo>
                  <a:lnTo>
                    <a:pt x="339" y="494"/>
                  </a:lnTo>
                  <a:lnTo>
                    <a:pt x="344" y="470"/>
                  </a:lnTo>
                  <a:lnTo>
                    <a:pt x="348" y="445"/>
                  </a:lnTo>
                  <a:lnTo>
                    <a:pt x="353" y="423"/>
                  </a:lnTo>
                  <a:lnTo>
                    <a:pt x="355" y="399"/>
                  </a:lnTo>
                  <a:lnTo>
                    <a:pt x="357" y="375"/>
                  </a:lnTo>
                  <a:lnTo>
                    <a:pt x="357" y="354"/>
                  </a:lnTo>
                  <a:lnTo>
                    <a:pt x="360" y="332"/>
                  </a:lnTo>
                  <a:lnTo>
                    <a:pt x="355" y="297"/>
                  </a:lnTo>
                  <a:lnTo>
                    <a:pt x="359" y="279"/>
                  </a:lnTo>
                  <a:lnTo>
                    <a:pt x="355" y="264"/>
                  </a:lnTo>
                  <a:lnTo>
                    <a:pt x="359" y="233"/>
                  </a:lnTo>
                  <a:lnTo>
                    <a:pt x="355" y="217"/>
                  </a:lnTo>
                  <a:lnTo>
                    <a:pt x="388" y="223"/>
                  </a:lnTo>
                  <a:lnTo>
                    <a:pt x="391" y="304"/>
                  </a:lnTo>
                  <a:lnTo>
                    <a:pt x="393" y="317"/>
                  </a:lnTo>
                  <a:lnTo>
                    <a:pt x="391" y="326"/>
                  </a:lnTo>
                  <a:lnTo>
                    <a:pt x="388" y="374"/>
                  </a:lnTo>
                  <a:lnTo>
                    <a:pt x="388" y="445"/>
                  </a:lnTo>
                  <a:lnTo>
                    <a:pt x="375" y="599"/>
                  </a:lnTo>
                  <a:lnTo>
                    <a:pt x="379" y="605"/>
                  </a:lnTo>
                  <a:lnTo>
                    <a:pt x="355" y="679"/>
                  </a:lnTo>
                  <a:lnTo>
                    <a:pt x="322" y="712"/>
                  </a:lnTo>
                  <a:lnTo>
                    <a:pt x="284" y="7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3" name="Freeform 34">
              <a:extLst>
                <a:ext uri="{FF2B5EF4-FFF2-40B4-BE49-F238E27FC236}">
                  <a16:creationId xmlns:a16="http://schemas.microsoft.com/office/drawing/2014/main" id="{DD7FA859-1C7C-4504-93CB-6DDAEF6049E0}"/>
                </a:ext>
              </a:extLst>
            </p:cNvPr>
            <p:cNvSpPr>
              <a:spLocks/>
            </p:cNvSpPr>
            <p:nvPr/>
          </p:nvSpPr>
          <p:spPr bwMode="auto">
            <a:xfrm>
              <a:off x="2812" y="2585"/>
              <a:ext cx="18" cy="192"/>
            </a:xfrm>
            <a:custGeom>
              <a:avLst/>
              <a:gdLst>
                <a:gd name="T0" fmla="*/ 11 w 36"/>
                <a:gd name="T1" fmla="*/ 192 h 384"/>
                <a:gd name="T2" fmla="*/ 5 w 36"/>
                <a:gd name="T3" fmla="*/ 95 h 384"/>
                <a:gd name="T4" fmla="*/ 5 w 36"/>
                <a:gd name="T5" fmla="*/ 45 h 384"/>
                <a:gd name="T6" fmla="*/ 0 w 36"/>
                <a:gd name="T7" fmla="*/ 6 h 384"/>
                <a:gd name="T8" fmla="*/ 2 w 36"/>
                <a:gd name="T9" fmla="*/ 0 h 384"/>
                <a:gd name="T10" fmla="*/ 9 w 36"/>
                <a:gd name="T11" fmla="*/ 3 h 384"/>
                <a:gd name="T12" fmla="*/ 11 w 36"/>
                <a:gd name="T13" fmla="*/ 15 h 384"/>
                <a:gd name="T14" fmla="*/ 11 w 36"/>
                <a:gd name="T15" fmla="*/ 25 h 384"/>
                <a:gd name="T16" fmla="*/ 12 w 36"/>
                <a:gd name="T17" fmla="*/ 48 h 384"/>
                <a:gd name="T18" fmla="*/ 18 w 36"/>
                <a:gd name="T19" fmla="*/ 125 h 384"/>
                <a:gd name="T20" fmla="*/ 17 w 36"/>
                <a:gd name="T21" fmla="*/ 137 h 384"/>
                <a:gd name="T22" fmla="*/ 17 w 36"/>
                <a:gd name="T23" fmla="*/ 152 h 384"/>
                <a:gd name="T24" fmla="*/ 18 w 36"/>
                <a:gd name="T25" fmla="*/ 189 h 384"/>
                <a:gd name="T26" fmla="*/ 11 w 36"/>
                <a:gd name="T27" fmla="*/ 192 h 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384">
                  <a:moveTo>
                    <a:pt x="22" y="384"/>
                  </a:moveTo>
                  <a:lnTo>
                    <a:pt x="9" y="189"/>
                  </a:lnTo>
                  <a:lnTo>
                    <a:pt x="9" y="89"/>
                  </a:lnTo>
                  <a:lnTo>
                    <a:pt x="0" y="11"/>
                  </a:lnTo>
                  <a:lnTo>
                    <a:pt x="3" y="0"/>
                  </a:lnTo>
                  <a:lnTo>
                    <a:pt x="18" y="5"/>
                  </a:lnTo>
                  <a:lnTo>
                    <a:pt x="22" y="29"/>
                  </a:lnTo>
                  <a:lnTo>
                    <a:pt x="22" y="49"/>
                  </a:lnTo>
                  <a:lnTo>
                    <a:pt x="23" y="96"/>
                  </a:lnTo>
                  <a:lnTo>
                    <a:pt x="36" y="249"/>
                  </a:lnTo>
                  <a:lnTo>
                    <a:pt x="33" y="273"/>
                  </a:lnTo>
                  <a:lnTo>
                    <a:pt x="33" y="304"/>
                  </a:lnTo>
                  <a:lnTo>
                    <a:pt x="36" y="377"/>
                  </a:lnTo>
                  <a:lnTo>
                    <a:pt x="22" y="3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4" name="Freeform 35">
              <a:extLst>
                <a:ext uri="{FF2B5EF4-FFF2-40B4-BE49-F238E27FC236}">
                  <a16:creationId xmlns:a16="http://schemas.microsoft.com/office/drawing/2014/main" id="{A8426168-BA3B-412D-8C29-A83CD8436F0F}"/>
                </a:ext>
              </a:extLst>
            </p:cNvPr>
            <p:cNvSpPr>
              <a:spLocks/>
            </p:cNvSpPr>
            <p:nvPr/>
          </p:nvSpPr>
          <p:spPr bwMode="auto">
            <a:xfrm>
              <a:off x="2064" y="2729"/>
              <a:ext cx="4" cy="7"/>
            </a:xfrm>
            <a:custGeom>
              <a:avLst/>
              <a:gdLst>
                <a:gd name="T0" fmla="*/ 0 w 9"/>
                <a:gd name="T1" fmla="*/ 5 h 15"/>
                <a:gd name="T2" fmla="*/ 0 w 9"/>
                <a:gd name="T3" fmla="*/ 0 h 15"/>
                <a:gd name="T4" fmla="*/ 4 w 9"/>
                <a:gd name="T5" fmla="*/ 7 h 15"/>
                <a:gd name="T6" fmla="*/ 0 w 9"/>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0" y="11"/>
                  </a:moveTo>
                  <a:lnTo>
                    <a:pt x="0" y="0"/>
                  </a:lnTo>
                  <a:lnTo>
                    <a:pt x="9" y="15"/>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5" name="Freeform 36">
              <a:extLst>
                <a:ext uri="{FF2B5EF4-FFF2-40B4-BE49-F238E27FC236}">
                  <a16:creationId xmlns:a16="http://schemas.microsoft.com/office/drawing/2014/main" id="{071D0571-C1F3-405E-A174-59A7BCAF6CF5}"/>
                </a:ext>
              </a:extLst>
            </p:cNvPr>
            <p:cNvSpPr>
              <a:spLocks/>
            </p:cNvSpPr>
            <p:nvPr/>
          </p:nvSpPr>
          <p:spPr bwMode="auto">
            <a:xfrm>
              <a:off x="2064" y="2598"/>
              <a:ext cx="29" cy="125"/>
            </a:xfrm>
            <a:custGeom>
              <a:avLst/>
              <a:gdLst>
                <a:gd name="T0" fmla="*/ 0 w 56"/>
                <a:gd name="T1" fmla="*/ 125 h 250"/>
                <a:gd name="T2" fmla="*/ 0 w 56"/>
                <a:gd name="T3" fmla="*/ 110 h 250"/>
                <a:gd name="T4" fmla="*/ 1 w 56"/>
                <a:gd name="T5" fmla="*/ 96 h 250"/>
                <a:gd name="T6" fmla="*/ 3 w 56"/>
                <a:gd name="T7" fmla="*/ 80 h 250"/>
                <a:gd name="T8" fmla="*/ 6 w 56"/>
                <a:gd name="T9" fmla="*/ 67 h 250"/>
                <a:gd name="T10" fmla="*/ 8 w 56"/>
                <a:gd name="T11" fmla="*/ 51 h 250"/>
                <a:gd name="T12" fmla="*/ 12 w 56"/>
                <a:gd name="T13" fmla="*/ 38 h 250"/>
                <a:gd name="T14" fmla="*/ 16 w 56"/>
                <a:gd name="T15" fmla="*/ 22 h 250"/>
                <a:gd name="T16" fmla="*/ 22 w 56"/>
                <a:gd name="T17" fmla="*/ 9 h 250"/>
                <a:gd name="T18" fmla="*/ 29 w 56"/>
                <a:gd name="T19" fmla="*/ 0 h 250"/>
                <a:gd name="T20" fmla="*/ 24 w 56"/>
                <a:gd name="T21" fmla="*/ 13 h 250"/>
                <a:gd name="T22" fmla="*/ 21 w 56"/>
                <a:gd name="T23" fmla="*/ 27 h 250"/>
                <a:gd name="T24" fmla="*/ 17 w 56"/>
                <a:gd name="T25" fmla="*/ 40 h 250"/>
                <a:gd name="T26" fmla="*/ 14 w 56"/>
                <a:gd name="T27" fmla="*/ 54 h 250"/>
                <a:gd name="T28" fmla="*/ 11 w 56"/>
                <a:gd name="T29" fmla="*/ 67 h 250"/>
                <a:gd name="T30" fmla="*/ 8 w 56"/>
                <a:gd name="T31" fmla="*/ 80 h 250"/>
                <a:gd name="T32" fmla="*/ 6 w 56"/>
                <a:gd name="T33" fmla="*/ 94 h 250"/>
                <a:gd name="T34" fmla="*/ 5 w 56"/>
                <a:gd name="T35" fmla="*/ 108 h 250"/>
                <a:gd name="T36" fmla="*/ 4 w 56"/>
                <a:gd name="T37" fmla="*/ 125 h 250"/>
                <a:gd name="T38" fmla="*/ 0 w 56"/>
                <a:gd name="T39" fmla="*/ 125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 h="250">
                  <a:moveTo>
                    <a:pt x="0" y="250"/>
                  </a:moveTo>
                  <a:lnTo>
                    <a:pt x="0" y="219"/>
                  </a:lnTo>
                  <a:lnTo>
                    <a:pt x="2" y="191"/>
                  </a:lnTo>
                  <a:lnTo>
                    <a:pt x="5" y="160"/>
                  </a:lnTo>
                  <a:lnTo>
                    <a:pt x="11" y="133"/>
                  </a:lnTo>
                  <a:lnTo>
                    <a:pt x="16" y="102"/>
                  </a:lnTo>
                  <a:lnTo>
                    <a:pt x="24" y="75"/>
                  </a:lnTo>
                  <a:lnTo>
                    <a:pt x="31" y="44"/>
                  </a:lnTo>
                  <a:lnTo>
                    <a:pt x="42" y="17"/>
                  </a:lnTo>
                  <a:lnTo>
                    <a:pt x="56" y="0"/>
                  </a:lnTo>
                  <a:lnTo>
                    <a:pt x="47" y="26"/>
                  </a:lnTo>
                  <a:lnTo>
                    <a:pt x="40" y="53"/>
                  </a:lnTo>
                  <a:lnTo>
                    <a:pt x="33" y="80"/>
                  </a:lnTo>
                  <a:lnTo>
                    <a:pt x="27" y="108"/>
                  </a:lnTo>
                  <a:lnTo>
                    <a:pt x="22" y="133"/>
                  </a:lnTo>
                  <a:lnTo>
                    <a:pt x="16" y="160"/>
                  </a:lnTo>
                  <a:lnTo>
                    <a:pt x="11" y="188"/>
                  </a:lnTo>
                  <a:lnTo>
                    <a:pt x="9" y="215"/>
                  </a:lnTo>
                  <a:lnTo>
                    <a:pt x="7" y="250"/>
                  </a:lnTo>
                  <a:lnTo>
                    <a:pt x="0"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6" name="Freeform 37">
              <a:extLst>
                <a:ext uri="{FF2B5EF4-FFF2-40B4-BE49-F238E27FC236}">
                  <a16:creationId xmlns:a16="http://schemas.microsoft.com/office/drawing/2014/main" id="{3389146D-F847-4523-A6C2-3980B9F6A08B}"/>
                </a:ext>
              </a:extLst>
            </p:cNvPr>
            <p:cNvSpPr>
              <a:spLocks/>
            </p:cNvSpPr>
            <p:nvPr/>
          </p:nvSpPr>
          <p:spPr bwMode="auto">
            <a:xfrm>
              <a:off x="3978" y="2666"/>
              <a:ext cx="57" cy="151"/>
            </a:xfrm>
            <a:custGeom>
              <a:avLst/>
              <a:gdLst>
                <a:gd name="T0" fmla="*/ 36 w 113"/>
                <a:gd name="T1" fmla="*/ 151 h 300"/>
                <a:gd name="T2" fmla="*/ 27 w 113"/>
                <a:gd name="T3" fmla="*/ 144 h 300"/>
                <a:gd name="T4" fmla="*/ 20 w 113"/>
                <a:gd name="T5" fmla="*/ 131 h 300"/>
                <a:gd name="T6" fmla="*/ 17 w 113"/>
                <a:gd name="T7" fmla="*/ 119 h 300"/>
                <a:gd name="T8" fmla="*/ 13 w 113"/>
                <a:gd name="T9" fmla="*/ 108 h 300"/>
                <a:gd name="T10" fmla="*/ 10 w 113"/>
                <a:gd name="T11" fmla="*/ 97 h 300"/>
                <a:gd name="T12" fmla="*/ 8 w 113"/>
                <a:gd name="T13" fmla="*/ 85 h 300"/>
                <a:gd name="T14" fmla="*/ 5 w 113"/>
                <a:gd name="T15" fmla="*/ 74 h 300"/>
                <a:gd name="T16" fmla="*/ 2 w 113"/>
                <a:gd name="T17" fmla="*/ 62 h 300"/>
                <a:gd name="T18" fmla="*/ 0 w 113"/>
                <a:gd name="T19" fmla="*/ 51 h 300"/>
                <a:gd name="T20" fmla="*/ 1 w 113"/>
                <a:gd name="T21" fmla="*/ 39 h 300"/>
                <a:gd name="T22" fmla="*/ 32 w 113"/>
                <a:gd name="T23" fmla="*/ 9 h 300"/>
                <a:gd name="T24" fmla="*/ 40 w 113"/>
                <a:gd name="T25" fmla="*/ 2 h 300"/>
                <a:gd name="T26" fmla="*/ 55 w 113"/>
                <a:gd name="T27" fmla="*/ 0 h 300"/>
                <a:gd name="T28" fmla="*/ 55 w 113"/>
                <a:gd name="T29" fmla="*/ 5 h 300"/>
                <a:gd name="T30" fmla="*/ 55 w 113"/>
                <a:gd name="T31" fmla="*/ 16 h 300"/>
                <a:gd name="T32" fmla="*/ 57 w 113"/>
                <a:gd name="T33" fmla="*/ 26 h 300"/>
                <a:gd name="T34" fmla="*/ 55 w 113"/>
                <a:gd name="T35" fmla="*/ 88 h 300"/>
                <a:gd name="T36" fmla="*/ 53 w 113"/>
                <a:gd name="T37" fmla="*/ 95 h 300"/>
                <a:gd name="T38" fmla="*/ 53 w 113"/>
                <a:gd name="T39" fmla="*/ 103 h 300"/>
                <a:gd name="T40" fmla="*/ 52 w 113"/>
                <a:gd name="T41" fmla="*/ 111 h 300"/>
                <a:gd name="T42" fmla="*/ 52 w 113"/>
                <a:gd name="T43" fmla="*/ 119 h 300"/>
                <a:gd name="T44" fmla="*/ 50 w 113"/>
                <a:gd name="T45" fmla="*/ 126 h 300"/>
                <a:gd name="T46" fmla="*/ 49 w 113"/>
                <a:gd name="T47" fmla="*/ 133 h 300"/>
                <a:gd name="T48" fmla="*/ 45 w 113"/>
                <a:gd name="T49" fmla="*/ 142 h 300"/>
                <a:gd name="T50" fmla="*/ 40 w 113"/>
                <a:gd name="T51" fmla="*/ 151 h 300"/>
                <a:gd name="T52" fmla="*/ 36 w 113"/>
                <a:gd name="T53" fmla="*/ 151 h 3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300">
                  <a:moveTo>
                    <a:pt x="71" y="300"/>
                  </a:moveTo>
                  <a:lnTo>
                    <a:pt x="53" y="286"/>
                  </a:lnTo>
                  <a:lnTo>
                    <a:pt x="40" y="260"/>
                  </a:lnTo>
                  <a:lnTo>
                    <a:pt x="33" y="236"/>
                  </a:lnTo>
                  <a:lnTo>
                    <a:pt x="26" y="215"/>
                  </a:lnTo>
                  <a:lnTo>
                    <a:pt x="20" y="193"/>
                  </a:lnTo>
                  <a:lnTo>
                    <a:pt x="15" y="169"/>
                  </a:lnTo>
                  <a:lnTo>
                    <a:pt x="9" y="147"/>
                  </a:lnTo>
                  <a:lnTo>
                    <a:pt x="4" y="124"/>
                  </a:lnTo>
                  <a:lnTo>
                    <a:pt x="0" y="102"/>
                  </a:lnTo>
                  <a:lnTo>
                    <a:pt x="2" y="78"/>
                  </a:lnTo>
                  <a:lnTo>
                    <a:pt x="64" y="18"/>
                  </a:lnTo>
                  <a:lnTo>
                    <a:pt x="80" y="3"/>
                  </a:lnTo>
                  <a:lnTo>
                    <a:pt x="109" y="0"/>
                  </a:lnTo>
                  <a:lnTo>
                    <a:pt x="109" y="9"/>
                  </a:lnTo>
                  <a:lnTo>
                    <a:pt x="109" y="31"/>
                  </a:lnTo>
                  <a:lnTo>
                    <a:pt x="113" y="51"/>
                  </a:lnTo>
                  <a:lnTo>
                    <a:pt x="109" y="174"/>
                  </a:lnTo>
                  <a:lnTo>
                    <a:pt x="106" y="189"/>
                  </a:lnTo>
                  <a:lnTo>
                    <a:pt x="106" y="205"/>
                  </a:lnTo>
                  <a:lnTo>
                    <a:pt x="104" y="220"/>
                  </a:lnTo>
                  <a:lnTo>
                    <a:pt x="104" y="236"/>
                  </a:lnTo>
                  <a:lnTo>
                    <a:pt x="100" y="251"/>
                  </a:lnTo>
                  <a:lnTo>
                    <a:pt x="97" y="265"/>
                  </a:lnTo>
                  <a:lnTo>
                    <a:pt x="89" y="282"/>
                  </a:lnTo>
                  <a:lnTo>
                    <a:pt x="80" y="300"/>
                  </a:lnTo>
                  <a:lnTo>
                    <a:pt x="71" y="30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7" name="Freeform 38">
              <a:extLst>
                <a:ext uri="{FF2B5EF4-FFF2-40B4-BE49-F238E27FC236}">
                  <a16:creationId xmlns:a16="http://schemas.microsoft.com/office/drawing/2014/main" id="{80120410-7C13-49AB-80F2-7B4534AF3370}"/>
                </a:ext>
              </a:extLst>
            </p:cNvPr>
            <p:cNvSpPr>
              <a:spLocks/>
            </p:cNvSpPr>
            <p:nvPr/>
          </p:nvSpPr>
          <p:spPr bwMode="auto">
            <a:xfrm>
              <a:off x="2092" y="2595"/>
              <a:ext cx="31" cy="78"/>
            </a:xfrm>
            <a:custGeom>
              <a:avLst/>
              <a:gdLst>
                <a:gd name="T0" fmla="*/ 0 w 62"/>
                <a:gd name="T1" fmla="*/ 78 h 155"/>
                <a:gd name="T2" fmla="*/ 7 w 62"/>
                <a:gd name="T3" fmla="*/ 47 h 155"/>
                <a:gd name="T4" fmla="*/ 16 w 62"/>
                <a:gd name="T5" fmla="*/ 18 h 155"/>
                <a:gd name="T6" fmla="*/ 24 w 62"/>
                <a:gd name="T7" fmla="*/ 0 h 155"/>
                <a:gd name="T8" fmla="*/ 31 w 62"/>
                <a:gd name="T9" fmla="*/ 5 h 155"/>
                <a:gd name="T10" fmla="*/ 10 w 62"/>
                <a:gd name="T11" fmla="*/ 55 h 155"/>
                <a:gd name="T12" fmla="*/ 0 w 62"/>
                <a:gd name="T13" fmla="*/ 78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55">
                  <a:moveTo>
                    <a:pt x="0" y="155"/>
                  </a:moveTo>
                  <a:lnTo>
                    <a:pt x="14" y="93"/>
                  </a:lnTo>
                  <a:lnTo>
                    <a:pt x="32" y="36"/>
                  </a:lnTo>
                  <a:lnTo>
                    <a:pt x="47" y="0"/>
                  </a:lnTo>
                  <a:lnTo>
                    <a:pt x="62" y="9"/>
                  </a:lnTo>
                  <a:lnTo>
                    <a:pt x="20" y="109"/>
                  </a:lnTo>
                  <a:lnTo>
                    <a:pt x="0"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8" name="Freeform 39">
              <a:extLst>
                <a:ext uri="{FF2B5EF4-FFF2-40B4-BE49-F238E27FC236}">
                  <a16:creationId xmlns:a16="http://schemas.microsoft.com/office/drawing/2014/main" id="{E0D4DD9F-91F3-41C1-ABB8-262886772A4A}"/>
                </a:ext>
              </a:extLst>
            </p:cNvPr>
            <p:cNvSpPr>
              <a:spLocks/>
            </p:cNvSpPr>
            <p:nvPr/>
          </p:nvSpPr>
          <p:spPr bwMode="auto">
            <a:xfrm>
              <a:off x="3438" y="2035"/>
              <a:ext cx="460" cy="741"/>
            </a:xfrm>
            <a:custGeom>
              <a:avLst/>
              <a:gdLst>
                <a:gd name="T0" fmla="*/ 212 w 919"/>
                <a:gd name="T1" fmla="*/ 736 h 1483"/>
                <a:gd name="T2" fmla="*/ 198 w 919"/>
                <a:gd name="T3" fmla="*/ 732 h 1483"/>
                <a:gd name="T4" fmla="*/ 182 w 919"/>
                <a:gd name="T5" fmla="*/ 731 h 1483"/>
                <a:gd name="T6" fmla="*/ 168 w 919"/>
                <a:gd name="T7" fmla="*/ 729 h 1483"/>
                <a:gd name="T8" fmla="*/ 100 w 919"/>
                <a:gd name="T9" fmla="*/ 728 h 1483"/>
                <a:gd name="T10" fmla="*/ 43 w 919"/>
                <a:gd name="T11" fmla="*/ 702 h 1483"/>
                <a:gd name="T12" fmla="*/ 0 w 919"/>
                <a:gd name="T13" fmla="*/ 668 h 1483"/>
                <a:gd name="T14" fmla="*/ 8 w 919"/>
                <a:gd name="T15" fmla="*/ 525 h 1483"/>
                <a:gd name="T16" fmla="*/ 36 w 919"/>
                <a:gd name="T17" fmla="*/ 382 h 1483"/>
                <a:gd name="T18" fmla="*/ 66 w 919"/>
                <a:gd name="T19" fmla="*/ 239 h 1483"/>
                <a:gd name="T20" fmla="*/ 83 w 919"/>
                <a:gd name="T21" fmla="*/ 96 h 1483"/>
                <a:gd name="T22" fmla="*/ 100 w 919"/>
                <a:gd name="T23" fmla="*/ 102 h 1483"/>
                <a:gd name="T24" fmla="*/ 117 w 919"/>
                <a:gd name="T25" fmla="*/ 104 h 1483"/>
                <a:gd name="T26" fmla="*/ 135 w 919"/>
                <a:gd name="T27" fmla="*/ 106 h 1483"/>
                <a:gd name="T28" fmla="*/ 152 w 919"/>
                <a:gd name="T29" fmla="*/ 107 h 1483"/>
                <a:gd name="T30" fmla="*/ 224 w 919"/>
                <a:gd name="T31" fmla="*/ 101 h 1483"/>
                <a:gd name="T32" fmla="*/ 344 w 919"/>
                <a:gd name="T33" fmla="*/ 31 h 1483"/>
                <a:gd name="T34" fmla="*/ 353 w 919"/>
                <a:gd name="T35" fmla="*/ 22 h 1483"/>
                <a:gd name="T36" fmla="*/ 361 w 919"/>
                <a:gd name="T37" fmla="*/ 16 h 1483"/>
                <a:gd name="T38" fmla="*/ 372 w 919"/>
                <a:gd name="T39" fmla="*/ 0 h 1483"/>
                <a:gd name="T40" fmla="*/ 425 w 919"/>
                <a:gd name="T41" fmla="*/ 21 h 1483"/>
                <a:gd name="T42" fmla="*/ 416 w 919"/>
                <a:gd name="T43" fmla="*/ 27 h 1483"/>
                <a:gd name="T44" fmla="*/ 409 w 919"/>
                <a:gd name="T45" fmla="*/ 40 h 1483"/>
                <a:gd name="T46" fmla="*/ 401 w 919"/>
                <a:gd name="T47" fmla="*/ 51 h 1483"/>
                <a:gd name="T48" fmla="*/ 382 w 919"/>
                <a:gd name="T49" fmla="*/ 51 h 1483"/>
                <a:gd name="T50" fmla="*/ 381 w 919"/>
                <a:gd name="T51" fmla="*/ 172 h 1483"/>
                <a:gd name="T52" fmla="*/ 373 w 919"/>
                <a:gd name="T53" fmla="*/ 263 h 1483"/>
                <a:gd name="T54" fmla="*/ 371 w 919"/>
                <a:gd name="T55" fmla="*/ 314 h 1483"/>
                <a:gd name="T56" fmla="*/ 365 w 919"/>
                <a:gd name="T57" fmla="*/ 367 h 1483"/>
                <a:gd name="T58" fmla="*/ 357 w 919"/>
                <a:gd name="T59" fmla="*/ 420 h 1483"/>
                <a:gd name="T60" fmla="*/ 347 w 919"/>
                <a:gd name="T61" fmla="*/ 475 h 1483"/>
                <a:gd name="T62" fmla="*/ 391 w 919"/>
                <a:gd name="T63" fmla="*/ 508 h 1483"/>
                <a:gd name="T64" fmla="*/ 415 w 919"/>
                <a:gd name="T65" fmla="*/ 522 h 1483"/>
                <a:gd name="T66" fmla="*/ 449 w 919"/>
                <a:gd name="T67" fmla="*/ 650 h 1483"/>
                <a:gd name="T68" fmla="*/ 460 w 919"/>
                <a:gd name="T69" fmla="*/ 675 h 1483"/>
                <a:gd name="T70" fmla="*/ 453 w 919"/>
                <a:gd name="T71" fmla="*/ 685 h 1483"/>
                <a:gd name="T72" fmla="*/ 435 w 919"/>
                <a:gd name="T73" fmla="*/ 692 h 1483"/>
                <a:gd name="T74" fmla="*/ 419 w 919"/>
                <a:gd name="T75" fmla="*/ 700 h 1483"/>
                <a:gd name="T76" fmla="*/ 401 w 919"/>
                <a:gd name="T77" fmla="*/ 708 h 1483"/>
                <a:gd name="T78" fmla="*/ 385 w 919"/>
                <a:gd name="T79" fmla="*/ 715 h 1483"/>
                <a:gd name="T80" fmla="*/ 302 w 919"/>
                <a:gd name="T81" fmla="*/ 725 h 1483"/>
                <a:gd name="T82" fmla="*/ 241 w 919"/>
                <a:gd name="T83" fmla="*/ 728 h 1483"/>
                <a:gd name="T84" fmla="*/ 220 w 919"/>
                <a:gd name="T85" fmla="*/ 739 h 14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9" h="1483">
                  <a:moveTo>
                    <a:pt x="440" y="1479"/>
                  </a:moveTo>
                  <a:lnTo>
                    <a:pt x="424" y="1472"/>
                  </a:lnTo>
                  <a:lnTo>
                    <a:pt x="409" y="1468"/>
                  </a:lnTo>
                  <a:lnTo>
                    <a:pt x="395" y="1465"/>
                  </a:lnTo>
                  <a:lnTo>
                    <a:pt x="380" y="1465"/>
                  </a:lnTo>
                  <a:lnTo>
                    <a:pt x="364" y="1463"/>
                  </a:lnTo>
                  <a:lnTo>
                    <a:pt x="349" y="1461"/>
                  </a:lnTo>
                  <a:lnTo>
                    <a:pt x="335" y="1459"/>
                  </a:lnTo>
                  <a:lnTo>
                    <a:pt x="320" y="1459"/>
                  </a:lnTo>
                  <a:lnTo>
                    <a:pt x="200" y="1456"/>
                  </a:lnTo>
                  <a:lnTo>
                    <a:pt x="171" y="1454"/>
                  </a:lnTo>
                  <a:lnTo>
                    <a:pt x="85" y="1405"/>
                  </a:lnTo>
                  <a:lnTo>
                    <a:pt x="10" y="1352"/>
                  </a:lnTo>
                  <a:lnTo>
                    <a:pt x="0" y="1337"/>
                  </a:lnTo>
                  <a:lnTo>
                    <a:pt x="0" y="1194"/>
                  </a:lnTo>
                  <a:lnTo>
                    <a:pt x="16" y="1050"/>
                  </a:lnTo>
                  <a:lnTo>
                    <a:pt x="40" y="906"/>
                  </a:lnTo>
                  <a:lnTo>
                    <a:pt x="71" y="764"/>
                  </a:lnTo>
                  <a:lnTo>
                    <a:pt x="100" y="620"/>
                  </a:lnTo>
                  <a:lnTo>
                    <a:pt x="131" y="478"/>
                  </a:lnTo>
                  <a:lnTo>
                    <a:pt x="152" y="335"/>
                  </a:lnTo>
                  <a:lnTo>
                    <a:pt x="165" y="193"/>
                  </a:lnTo>
                  <a:lnTo>
                    <a:pt x="182" y="198"/>
                  </a:lnTo>
                  <a:lnTo>
                    <a:pt x="200" y="204"/>
                  </a:lnTo>
                  <a:lnTo>
                    <a:pt x="216" y="205"/>
                  </a:lnTo>
                  <a:lnTo>
                    <a:pt x="234" y="209"/>
                  </a:lnTo>
                  <a:lnTo>
                    <a:pt x="251" y="211"/>
                  </a:lnTo>
                  <a:lnTo>
                    <a:pt x="269" y="213"/>
                  </a:lnTo>
                  <a:lnTo>
                    <a:pt x="285" y="213"/>
                  </a:lnTo>
                  <a:lnTo>
                    <a:pt x="304" y="215"/>
                  </a:lnTo>
                  <a:lnTo>
                    <a:pt x="349" y="216"/>
                  </a:lnTo>
                  <a:lnTo>
                    <a:pt x="447" y="202"/>
                  </a:lnTo>
                  <a:lnTo>
                    <a:pt x="575" y="151"/>
                  </a:lnTo>
                  <a:lnTo>
                    <a:pt x="688" y="63"/>
                  </a:lnTo>
                  <a:lnTo>
                    <a:pt x="697" y="53"/>
                  </a:lnTo>
                  <a:lnTo>
                    <a:pt x="706" y="45"/>
                  </a:lnTo>
                  <a:lnTo>
                    <a:pt x="713" y="38"/>
                  </a:lnTo>
                  <a:lnTo>
                    <a:pt x="721" y="33"/>
                  </a:lnTo>
                  <a:lnTo>
                    <a:pt x="731" y="16"/>
                  </a:lnTo>
                  <a:lnTo>
                    <a:pt x="744" y="0"/>
                  </a:lnTo>
                  <a:lnTo>
                    <a:pt x="759" y="3"/>
                  </a:lnTo>
                  <a:lnTo>
                    <a:pt x="850" y="42"/>
                  </a:lnTo>
                  <a:lnTo>
                    <a:pt x="841" y="47"/>
                  </a:lnTo>
                  <a:lnTo>
                    <a:pt x="832" y="54"/>
                  </a:lnTo>
                  <a:lnTo>
                    <a:pt x="830" y="65"/>
                  </a:lnTo>
                  <a:lnTo>
                    <a:pt x="817" y="80"/>
                  </a:lnTo>
                  <a:lnTo>
                    <a:pt x="802" y="80"/>
                  </a:lnTo>
                  <a:lnTo>
                    <a:pt x="801" y="102"/>
                  </a:lnTo>
                  <a:lnTo>
                    <a:pt x="775" y="96"/>
                  </a:lnTo>
                  <a:lnTo>
                    <a:pt x="764" y="103"/>
                  </a:lnTo>
                  <a:lnTo>
                    <a:pt x="761" y="320"/>
                  </a:lnTo>
                  <a:lnTo>
                    <a:pt x="761" y="344"/>
                  </a:lnTo>
                  <a:lnTo>
                    <a:pt x="759" y="391"/>
                  </a:lnTo>
                  <a:lnTo>
                    <a:pt x="746" y="526"/>
                  </a:lnTo>
                  <a:lnTo>
                    <a:pt x="744" y="577"/>
                  </a:lnTo>
                  <a:lnTo>
                    <a:pt x="741" y="629"/>
                  </a:lnTo>
                  <a:lnTo>
                    <a:pt x="735" y="682"/>
                  </a:lnTo>
                  <a:lnTo>
                    <a:pt x="730" y="735"/>
                  </a:lnTo>
                  <a:lnTo>
                    <a:pt x="721" y="788"/>
                  </a:lnTo>
                  <a:lnTo>
                    <a:pt x="713" y="841"/>
                  </a:lnTo>
                  <a:lnTo>
                    <a:pt x="702" y="895"/>
                  </a:lnTo>
                  <a:lnTo>
                    <a:pt x="693" y="950"/>
                  </a:lnTo>
                  <a:lnTo>
                    <a:pt x="693" y="959"/>
                  </a:lnTo>
                  <a:lnTo>
                    <a:pt x="782" y="1017"/>
                  </a:lnTo>
                  <a:lnTo>
                    <a:pt x="812" y="1032"/>
                  </a:lnTo>
                  <a:lnTo>
                    <a:pt x="830" y="1044"/>
                  </a:lnTo>
                  <a:lnTo>
                    <a:pt x="850" y="1172"/>
                  </a:lnTo>
                  <a:lnTo>
                    <a:pt x="897" y="1301"/>
                  </a:lnTo>
                  <a:lnTo>
                    <a:pt x="919" y="1343"/>
                  </a:lnTo>
                  <a:lnTo>
                    <a:pt x="919" y="1350"/>
                  </a:lnTo>
                  <a:lnTo>
                    <a:pt x="919" y="1357"/>
                  </a:lnTo>
                  <a:lnTo>
                    <a:pt x="906" y="1370"/>
                  </a:lnTo>
                  <a:lnTo>
                    <a:pt x="888" y="1377"/>
                  </a:lnTo>
                  <a:lnTo>
                    <a:pt x="870" y="1385"/>
                  </a:lnTo>
                  <a:lnTo>
                    <a:pt x="853" y="1392"/>
                  </a:lnTo>
                  <a:lnTo>
                    <a:pt x="837" y="1401"/>
                  </a:lnTo>
                  <a:lnTo>
                    <a:pt x="819" y="1408"/>
                  </a:lnTo>
                  <a:lnTo>
                    <a:pt x="802" y="1416"/>
                  </a:lnTo>
                  <a:lnTo>
                    <a:pt x="786" y="1423"/>
                  </a:lnTo>
                  <a:lnTo>
                    <a:pt x="770" y="1430"/>
                  </a:lnTo>
                  <a:lnTo>
                    <a:pt x="646" y="1456"/>
                  </a:lnTo>
                  <a:lnTo>
                    <a:pt x="604" y="1450"/>
                  </a:lnTo>
                  <a:lnTo>
                    <a:pt x="538" y="1465"/>
                  </a:lnTo>
                  <a:lnTo>
                    <a:pt x="482" y="1456"/>
                  </a:lnTo>
                  <a:lnTo>
                    <a:pt x="447" y="1483"/>
                  </a:lnTo>
                  <a:lnTo>
                    <a:pt x="440" y="1479"/>
                  </a:lnTo>
                  <a:close/>
                </a:path>
              </a:pathLst>
            </a:custGeom>
            <a:solidFill>
              <a:srgbClr val="666666"/>
            </a:solidFill>
            <a:ln w="9525">
              <a:solidFill>
                <a:schemeClr val="tx1"/>
              </a:solidFill>
              <a:round/>
              <a:headEnd/>
              <a:tailEnd/>
            </a:ln>
          </p:spPr>
          <p:txBody>
            <a:bodyPr/>
            <a:lstStyle/>
            <a:p>
              <a:endParaRPr lang="en-US"/>
            </a:p>
          </p:txBody>
        </p:sp>
        <p:sp>
          <p:nvSpPr>
            <p:cNvPr id="58409" name="Freeform 40">
              <a:extLst>
                <a:ext uri="{FF2B5EF4-FFF2-40B4-BE49-F238E27FC236}">
                  <a16:creationId xmlns:a16="http://schemas.microsoft.com/office/drawing/2014/main" id="{CBBABD9B-040A-494A-ACD1-2E7E655EAA38}"/>
                </a:ext>
              </a:extLst>
            </p:cNvPr>
            <p:cNvSpPr>
              <a:spLocks/>
            </p:cNvSpPr>
            <p:nvPr/>
          </p:nvSpPr>
          <p:spPr bwMode="auto">
            <a:xfrm>
              <a:off x="3969" y="2647"/>
              <a:ext cx="36" cy="47"/>
            </a:xfrm>
            <a:custGeom>
              <a:avLst/>
              <a:gdLst>
                <a:gd name="T0" fmla="*/ 6 w 71"/>
                <a:gd name="T1" fmla="*/ 45 h 92"/>
                <a:gd name="T2" fmla="*/ 0 w 71"/>
                <a:gd name="T3" fmla="*/ 0 h 92"/>
                <a:gd name="T4" fmla="*/ 36 w 71"/>
                <a:gd name="T5" fmla="*/ 18 h 92"/>
                <a:gd name="T6" fmla="*/ 9 w 71"/>
                <a:gd name="T7" fmla="*/ 47 h 92"/>
                <a:gd name="T8" fmla="*/ 6 w 71"/>
                <a:gd name="T9" fmla="*/ 45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92">
                  <a:moveTo>
                    <a:pt x="11" y="89"/>
                  </a:moveTo>
                  <a:lnTo>
                    <a:pt x="0" y="0"/>
                  </a:lnTo>
                  <a:lnTo>
                    <a:pt x="71" y="36"/>
                  </a:lnTo>
                  <a:lnTo>
                    <a:pt x="18" y="92"/>
                  </a:lnTo>
                  <a:lnTo>
                    <a:pt x="11" y="8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0" name="Freeform 41">
              <a:extLst>
                <a:ext uri="{FF2B5EF4-FFF2-40B4-BE49-F238E27FC236}">
                  <a16:creationId xmlns:a16="http://schemas.microsoft.com/office/drawing/2014/main" id="{6BDB61EF-3901-4D92-A978-40E23EF18FFF}"/>
                </a:ext>
              </a:extLst>
            </p:cNvPr>
            <p:cNvSpPr>
              <a:spLocks/>
            </p:cNvSpPr>
            <p:nvPr/>
          </p:nvSpPr>
          <p:spPr bwMode="auto">
            <a:xfrm>
              <a:off x="1915" y="2339"/>
              <a:ext cx="708" cy="237"/>
            </a:xfrm>
            <a:custGeom>
              <a:avLst/>
              <a:gdLst>
                <a:gd name="T0" fmla="*/ 390 w 1417"/>
                <a:gd name="T1" fmla="*/ 235 h 475"/>
                <a:gd name="T2" fmla="*/ 272 w 1417"/>
                <a:gd name="T3" fmla="*/ 225 h 475"/>
                <a:gd name="T4" fmla="*/ 156 w 1417"/>
                <a:gd name="T5" fmla="*/ 213 h 475"/>
                <a:gd name="T6" fmla="*/ 49 w 1417"/>
                <a:gd name="T7" fmla="*/ 173 h 475"/>
                <a:gd name="T8" fmla="*/ 26 w 1417"/>
                <a:gd name="T9" fmla="*/ 154 h 475"/>
                <a:gd name="T10" fmla="*/ 10 w 1417"/>
                <a:gd name="T11" fmla="*/ 129 h 475"/>
                <a:gd name="T12" fmla="*/ 4 w 1417"/>
                <a:gd name="T13" fmla="*/ 111 h 475"/>
                <a:gd name="T14" fmla="*/ 5 w 1417"/>
                <a:gd name="T15" fmla="*/ 91 h 475"/>
                <a:gd name="T16" fmla="*/ 52 w 1417"/>
                <a:gd name="T17" fmla="*/ 142 h 475"/>
                <a:gd name="T18" fmla="*/ 80 w 1417"/>
                <a:gd name="T19" fmla="*/ 158 h 475"/>
                <a:gd name="T20" fmla="*/ 110 w 1417"/>
                <a:gd name="T21" fmla="*/ 171 h 475"/>
                <a:gd name="T22" fmla="*/ 164 w 1417"/>
                <a:gd name="T23" fmla="*/ 188 h 475"/>
                <a:gd name="T24" fmla="*/ 266 w 1417"/>
                <a:gd name="T25" fmla="*/ 213 h 475"/>
                <a:gd name="T26" fmla="*/ 367 w 1417"/>
                <a:gd name="T27" fmla="*/ 220 h 475"/>
                <a:gd name="T28" fmla="*/ 418 w 1417"/>
                <a:gd name="T29" fmla="*/ 218 h 475"/>
                <a:gd name="T30" fmla="*/ 369 w 1417"/>
                <a:gd name="T31" fmla="*/ 165 h 475"/>
                <a:gd name="T32" fmla="*/ 351 w 1417"/>
                <a:gd name="T33" fmla="*/ 153 h 475"/>
                <a:gd name="T34" fmla="*/ 334 w 1417"/>
                <a:gd name="T35" fmla="*/ 144 h 475"/>
                <a:gd name="T36" fmla="*/ 314 w 1417"/>
                <a:gd name="T37" fmla="*/ 133 h 475"/>
                <a:gd name="T38" fmla="*/ 325 w 1417"/>
                <a:gd name="T39" fmla="*/ 121 h 475"/>
                <a:gd name="T40" fmla="*/ 355 w 1417"/>
                <a:gd name="T41" fmla="*/ 126 h 475"/>
                <a:gd name="T42" fmla="*/ 387 w 1417"/>
                <a:gd name="T43" fmla="*/ 140 h 475"/>
                <a:gd name="T44" fmla="*/ 413 w 1417"/>
                <a:gd name="T45" fmla="*/ 152 h 475"/>
                <a:gd name="T46" fmla="*/ 432 w 1417"/>
                <a:gd name="T47" fmla="*/ 154 h 475"/>
                <a:gd name="T48" fmla="*/ 449 w 1417"/>
                <a:gd name="T49" fmla="*/ 154 h 475"/>
                <a:gd name="T50" fmla="*/ 482 w 1417"/>
                <a:gd name="T51" fmla="*/ 143 h 475"/>
                <a:gd name="T52" fmla="*/ 540 w 1417"/>
                <a:gd name="T53" fmla="*/ 89 h 475"/>
                <a:gd name="T54" fmla="*/ 607 w 1417"/>
                <a:gd name="T55" fmla="*/ 13 h 475"/>
                <a:gd name="T56" fmla="*/ 595 w 1417"/>
                <a:gd name="T57" fmla="*/ 57 h 475"/>
                <a:gd name="T58" fmla="*/ 573 w 1417"/>
                <a:gd name="T59" fmla="*/ 99 h 475"/>
                <a:gd name="T60" fmla="*/ 529 w 1417"/>
                <a:gd name="T61" fmla="*/ 162 h 475"/>
                <a:gd name="T62" fmla="*/ 533 w 1417"/>
                <a:gd name="T63" fmla="*/ 171 h 475"/>
                <a:gd name="T64" fmla="*/ 590 w 1417"/>
                <a:gd name="T65" fmla="*/ 118 h 475"/>
                <a:gd name="T66" fmla="*/ 629 w 1417"/>
                <a:gd name="T67" fmla="*/ 74 h 475"/>
                <a:gd name="T68" fmla="*/ 667 w 1417"/>
                <a:gd name="T69" fmla="*/ 28 h 475"/>
                <a:gd name="T70" fmla="*/ 675 w 1417"/>
                <a:gd name="T71" fmla="*/ 36 h 475"/>
                <a:gd name="T72" fmla="*/ 648 w 1417"/>
                <a:gd name="T73" fmla="*/ 91 h 475"/>
                <a:gd name="T74" fmla="*/ 609 w 1417"/>
                <a:gd name="T75" fmla="*/ 143 h 475"/>
                <a:gd name="T76" fmla="*/ 581 w 1417"/>
                <a:gd name="T77" fmla="*/ 172 h 475"/>
                <a:gd name="T78" fmla="*/ 611 w 1417"/>
                <a:gd name="T79" fmla="*/ 154 h 475"/>
                <a:gd name="T80" fmla="*/ 634 w 1417"/>
                <a:gd name="T81" fmla="*/ 139 h 475"/>
                <a:gd name="T82" fmla="*/ 672 w 1417"/>
                <a:gd name="T83" fmla="*/ 119 h 475"/>
                <a:gd name="T84" fmla="*/ 632 w 1417"/>
                <a:gd name="T85" fmla="*/ 173 h 475"/>
                <a:gd name="T86" fmla="*/ 605 w 1417"/>
                <a:gd name="T87" fmla="*/ 189 h 475"/>
                <a:gd name="T88" fmla="*/ 580 w 1417"/>
                <a:gd name="T89" fmla="*/ 202 h 475"/>
                <a:gd name="T90" fmla="*/ 556 w 1417"/>
                <a:gd name="T91" fmla="*/ 213 h 475"/>
                <a:gd name="T92" fmla="*/ 501 w 1417"/>
                <a:gd name="T93" fmla="*/ 231 h 475"/>
                <a:gd name="T94" fmla="*/ 472 w 1417"/>
                <a:gd name="T95" fmla="*/ 234 h 475"/>
                <a:gd name="T96" fmla="*/ 443 w 1417"/>
                <a:gd name="T97" fmla="*/ 237 h 475"/>
                <a:gd name="T98" fmla="*/ 422 w 1417"/>
                <a:gd name="T99" fmla="*/ 237 h 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17" h="475">
                  <a:moveTo>
                    <a:pt x="845" y="475"/>
                  </a:moveTo>
                  <a:lnTo>
                    <a:pt x="818" y="471"/>
                  </a:lnTo>
                  <a:lnTo>
                    <a:pt x="780" y="471"/>
                  </a:lnTo>
                  <a:lnTo>
                    <a:pt x="701" y="462"/>
                  </a:lnTo>
                  <a:lnTo>
                    <a:pt x="623" y="456"/>
                  </a:lnTo>
                  <a:lnTo>
                    <a:pt x="545" y="451"/>
                  </a:lnTo>
                  <a:lnTo>
                    <a:pt x="468" y="447"/>
                  </a:lnTo>
                  <a:lnTo>
                    <a:pt x="390" y="440"/>
                  </a:lnTo>
                  <a:lnTo>
                    <a:pt x="312" y="427"/>
                  </a:lnTo>
                  <a:lnTo>
                    <a:pt x="233" y="409"/>
                  </a:lnTo>
                  <a:lnTo>
                    <a:pt x="157" y="385"/>
                  </a:lnTo>
                  <a:lnTo>
                    <a:pt x="99" y="347"/>
                  </a:lnTo>
                  <a:lnTo>
                    <a:pt x="75" y="333"/>
                  </a:lnTo>
                  <a:lnTo>
                    <a:pt x="64" y="320"/>
                  </a:lnTo>
                  <a:lnTo>
                    <a:pt x="53" y="309"/>
                  </a:lnTo>
                  <a:lnTo>
                    <a:pt x="42" y="294"/>
                  </a:lnTo>
                  <a:lnTo>
                    <a:pt x="33" y="282"/>
                  </a:lnTo>
                  <a:lnTo>
                    <a:pt x="20" y="258"/>
                  </a:lnTo>
                  <a:lnTo>
                    <a:pt x="19" y="243"/>
                  </a:lnTo>
                  <a:lnTo>
                    <a:pt x="11" y="234"/>
                  </a:lnTo>
                  <a:lnTo>
                    <a:pt x="9" y="222"/>
                  </a:lnTo>
                  <a:lnTo>
                    <a:pt x="2" y="198"/>
                  </a:lnTo>
                  <a:lnTo>
                    <a:pt x="0" y="193"/>
                  </a:lnTo>
                  <a:lnTo>
                    <a:pt x="11" y="182"/>
                  </a:lnTo>
                  <a:lnTo>
                    <a:pt x="42" y="222"/>
                  </a:lnTo>
                  <a:lnTo>
                    <a:pt x="66" y="247"/>
                  </a:lnTo>
                  <a:lnTo>
                    <a:pt x="104" y="285"/>
                  </a:lnTo>
                  <a:lnTo>
                    <a:pt x="122" y="296"/>
                  </a:lnTo>
                  <a:lnTo>
                    <a:pt x="142" y="307"/>
                  </a:lnTo>
                  <a:lnTo>
                    <a:pt x="161" y="316"/>
                  </a:lnTo>
                  <a:lnTo>
                    <a:pt x="181" y="327"/>
                  </a:lnTo>
                  <a:lnTo>
                    <a:pt x="199" y="334"/>
                  </a:lnTo>
                  <a:lnTo>
                    <a:pt x="221" y="342"/>
                  </a:lnTo>
                  <a:lnTo>
                    <a:pt x="239" y="347"/>
                  </a:lnTo>
                  <a:lnTo>
                    <a:pt x="261" y="353"/>
                  </a:lnTo>
                  <a:lnTo>
                    <a:pt x="328" y="376"/>
                  </a:lnTo>
                  <a:lnTo>
                    <a:pt x="395" y="398"/>
                  </a:lnTo>
                  <a:lnTo>
                    <a:pt x="463" y="415"/>
                  </a:lnTo>
                  <a:lnTo>
                    <a:pt x="532" y="427"/>
                  </a:lnTo>
                  <a:lnTo>
                    <a:pt x="599" y="435"/>
                  </a:lnTo>
                  <a:lnTo>
                    <a:pt x="667" y="440"/>
                  </a:lnTo>
                  <a:lnTo>
                    <a:pt x="734" y="440"/>
                  </a:lnTo>
                  <a:lnTo>
                    <a:pt x="803" y="438"/>
                  </a:lnTo>
                  <a:lnTo>
                    <a:pt x="818" y="436"/>
                  </a:lnTo>
                  <a:lnTo>
                    <a:pt x="836" y="436"/>
                  </a:lnTo>
                  <a:lnTo>
                    <a:pt x="845" y="433"/>
                  </a:lnTo>
                  <a:lnTo>
                    <a:pt x="751" y="342"/>
                  </a:lnTo>
                  <a:lnTo>
                    <a:pt x="738" y="331"/>
                  </a:lnTo>
                  <a:lnTo>
                    <a:pt x="727" y="322"/>
                  </a:lnTo>
                  <a:lnTo>
                    <a:pt x="714" y="313"/>
                  </a:lnTo>
                  <a:lnTo>
                    <a:pt x="703" y="307"/>
                  </a:lnTo>
                  <a:lnTo>
                    <a:pt x="690" y="300"/>
                  </a:lnTo>
                  <a:lnTo>
                    <a:pt x="680" y="294"/>
                  </a:lnTo>
                  <a:lnTo>
                    <a:pt x="669" y="289"/>
                  </a:lnTo>
                  <a:lnTo>
                    <a:pt x="658" y="287"/>
                  </a:lnTo>
                  <a:lnTo>
                    <a:pt x="632" y="273"/>
                  </a:lnTo>
                  <a:lnTo>
                    <a:pt x="629" y="267"/>
                  </a:lnTo>
                  <a:lnTo>
                    <a:pt x="629" y="258"/>
                  </a:lnTo>
                  <a:lnTo>
                    <a:pt x="638" y="247"/>
                  </a:lnTo>
                  <a:lnTo>
                    <a:pt x="650" y="243"/>
                  </a:lnTo>
                  <a:lnTo>
                    <a:pt x="670" y="243"/>
                  </a:lnTo>
                  <a:lnTo>
                    <a:pt x="690" y="247"/>
                  </a:lnTo>
                  <a:lnTo>
                    <a:pt x="710" y="253"/>
                  </a:lnTo>
                  <a:lnTo>
                    <a:pt x="732" y="262"/>
                  </a:lnTo>
                  <a:lnTo>
                    <a:pt x="752" y="269"/>
                  </a:lnTo>
                  <a:lnTo>
                    <a:pt x="774" y="280"/>
                  </a:lnTo>
                  <a:lnTo>
                    <a:pt x="794" y="291"/>
                  </a:lnTo>
                  <a:lnTo>
                    <a:pt x="816" y="302"/>
                  </a:lnTo>
                  <a:lnTo>
                    <a:pt x="827" y="304"/>
                  </a:lnTo>
                  <a:lnTo>
                    <a:pt x="840" y="305"/>
                  </a:lnTo>
                  <a:lnTo>
                    <a:pt x="852" y="307"/>
                  </a:lnTo>
                  <a:lnTo>
                    <a:pt x="865" y="309"/>
                  </a:lnTo>
                  <a:lnTo>
                    <a:pt x="876" y="309"/>
                  </a:lnTo>
                  <a:lnTo>
                    <a:pt x="887" y="309"/>
                  </a:lnTo>
                  <a:lnTo>
                    <a:pt x="898" y="309"/>
                  </a:lnTo>
                  <a:lnTo>
                    <a:pt x="911" y="309"/>
                  </a:lnTo>
                  <a:lnTo>
                    <a:pt x="964" y="285"/>
                  </a:lnTo>
                  <a:lnTo>
                    <a:pt x="964" y="287"/>
                  </a:lnTo>
                  <a:lnTo>
                    <a:pt x="976" y="276"/>
                  </a:lnTo>
                  <a:lnTo>
                    <a:pt x="1035" y="222"/>
                  </a:lnTo>
                  <a:lnTo>
                    <a:pt x="1080" y="178"/>
                  </a:lnTo>
                  <a:lnTo>
                    <a:pt x="1133" y="103"/>
                  </a:lnTo>
                  <a:lnTo>
                    <a:pt x="1213" y="0"/>
                  </a:lnTo>
                  <a:lnTo>
                    <a:pt x="1215" y="27"/>
                  </a:lnTo>
                  <a:lnTo>
                    <a:pt x="1211" y="56"/>
                  </a:lnTo>
                  <a:lnTo>
                    <a:pt x="1202" y="85"/>
                  </a:lnTo>
                  <a:lnTo>
                    <a:pt x="1191" y="114"/>
                  </a:lnTo>
                  <a:lnTo>
                    <a:pt x="1177" y="142"/>
                  </a:lnTo>
                  <a:lnTo>
                    <a:pt x="1162" y="169"/>
                  </a:lnTo>
                  <a:lnTo>
                    <a:pt x="1146" y="198"/>
                  </a:lnTo>
                  <a:lnTo>
                    <a:pt x="1133" y="229"/>
                  </a:lnTo>
                  <a:lnTo>
                    <a:pt x="1080" y="311"/>
                  </a:lnTo>
                  <a:lnTo>
                    <a:pt x="1058" y="325"/>
                  </a:lnTo>
                  <a:lnTo>
                    <a:pt x="1049" y="338"/>
                  </a:lnTo>
                  <a:lnTo>
                    <a:pt x="1049" y="344"/>
                  </a:lnTo>
                  <a:lnTo>
                    <a:pt x="1066" y="342"/>
                  </a:lnTo>
                  <a:lnTo>
                    <a:pt x="1127" y="287"/>
                  </a:lnTo>
                  <a:lnTo>
                    <a:pt x="1153" y="262"/>
                  </a:lnTo>
                  <a:lnTo>
                    <a:pt x="1180" y="236"/>
                  </a:lnTo>
                  <a:lnTo>
                    <a:pt x="1206" y="207"/>
                  </a:lnTo>
                  <a:lnTo>
                    <a:pt x="1233" y="180"/>
                  </a:lnTo>
                  <a:lnTo>
                    <a:pt x="1259" y="149"/>
                  </a:lnTo>
                  <a:lnTo>
                    <a:pt x="1284" y="118"/>
                  </a:lnTo>
                  <a:lnTo>
                    <a:pt x="1310" y="87"/>
                  </a:lnTo>
                  <a:lnTo>
                    <a:pt x="1335" y="56"/>
                  </a:lnTo>
                  <a:lnTo>
                    <a:pt x="1350" y="38"/>
                  </a:lnTo>
                  <a:lnTo>
                    <a:pt x="1362" y="38"/>
                  </a:lnTo>
                  <a:lnTo>
                    <a:pt x="1350" y="72"/>
                  </a:lnTo>
                  <a:lnTo>
                    <a:pt x="1335" y="109"/>
                  </a:lnTo>
                  <a:lnTo>
                    <a:pt x="1317" y="145"/>
                  </a:lnTo>
                  <a:lnTo>
                    <a:pt x="1297" y="182"/>
                  </a:lnTo>
                  <a:lnTo>
                    <a:pt x="1273" y="216"/>
                  </a:lnTo>
                  <a:lnTo>
                    <a:pt x="1248" y="253"/>
                  </a:lnTo>
                  <a:lnTo>
                    <a:pt x="1218" y="287"/>
                  </a:lnTo>
                  <a:lnTo>
                    <a:pt x="1189" y="324"/>
                  </a:lnTo>
                  <a:lnTo>
                    <a:pt x="1178" y="334"/>
                  </a:lnTo>
                  <a:lnTo>
                    <a:pt x="1162" y="344"/>
                  </a:lnTo>
                  <a:lnTo>
                    <a:pt x="1151" y="362"/>
                  </a:lnTo>
                  <a:lnTo>
                    <a:pt x="1166" y="365"/>
                  </a:lnTo>
                  <a:lnTo>
                    <a:pt x="1222" y="309"/>
                  </a:lnTo>
                  <a:lnTo>
                    <a:pt x="1249" y="282"/>
                  </a:lnTo>
                  <a:lnTo>
                    <a:pt x="1260" y="282"/>
                  </a:lnTo>
                  <a:lnTo>
                    <a:pt x="1269" y="278"/>
                  </a:lnTo>
                  <a:lnTo>
                    <a:pt x="1317" y="253"/>
                  </a:lnTo>
                  <a:lnTo>
                    <a:pt x="1330" y="243"/>
                  </a:lnTo>
                  <a:lnTo>
                    <a:pt x="1344" y="238"/>
                  </a:lnTo>
                  <a:lnTo>
                    <a:pt x="1417" y="205"/>
                  </a:lnTo>
                  <a:lnTo>
                    <a:pt x="1311" y="311"/>
                  </a:lnTo>
                  <a:lnTo>
                    <a:pt x="1264" y="347"/>
                  </a:lnTo>
                  <a:lnTo>
                    <a:pt x="1246" y="358"/>
                  </a:lnTo>
                  <a:lnTo>
                    <a:pt x="1228" y="369"/>
                  </a:lnTo>
                  <a:lnTo>
                    <a:pt x="1211" y="378"/>
                  </a:lnTo>
                  <a:lnTo>
                    <a:pt x="1195" y="389"/>
                  </a:lnTo>
                  <a:lnTo>
                    <a:pt x="1177" y="396"/>
                  </a:lnTo>
                  <a:lnTo>
                    <a:pt x="1160" y="405"/>
                  </a:lnTo>
                  <a:lnTo>
                    <a:pt x="1144" y="415"/>
                  </a:lnTo>
                  <a:lnTo>
                    <a:pt x="1127" y="424"/>
                  </a:lnTo>
                  <a:lnTo>
                    <a:pt x="1113" y="427"/>
                  </a:lnTo>
                  <a:lnTo>
                    <a:pt x="1098" y="436"/>
                  </a:lnTo>
                  <a:lnTo>
                    <a:pt x="1082" y="438"/>
                  </a:lnTo>
                  <a:lnTo>
                    <a:pt x="1002" y="462"/>
                  </a:lnTo>
                  <a:lnTo>
                    <a:pt x="982" y="464"/>
                  </a:lnTo>
                  <a:lnTo>
                    <a:pt x="964" y="467"/>
                  </a:lnTo>
                  <a:lnTo>
                    <a:pt x="944" y="469"/>
                  </a:lnTo>
                  <a:lnTo>
                    <a:pt x="925" y="473"/>
                  </a:lnTo>
                  <a:lnTo>
                    <a:pt x="905" y="473"/>
                  </a:lnTo>
                  <a:lnTo>
                    <a:pt x="887" y="475"/>
                  </a:lnTo>
                  <a:lnTo>
                    <a:pt x="869" y="475"/>
                  </a:lnTo>
                  <a:lnTo>
                    <a:pt x="851" y="475"/>
                  </a:lnTo>
                  <a:lnTo>
                    <a:pt x="845" y="475"/>
                  </a:lnTo>
                  <a:close/>
                </a:path>
              </a:pathLst>
            </a:custGeom>
            <a:solidFill>
              <a:srgbClr val="FFCC99"/>
            </a:solidFill>
            <a:ln w="9525">
              <a:solidFill>
                <a:schemeClr val="tx1"/>
              </a:solidFill>
              <a:round/>
              <a:headEnd/>
              <a:tailEnd/>
            </a:ln>
          </p:spPr>
          <p:txBody>
            <a:bodyPr/>
            <a:lstStyle/>
            <a:p>
              <a:endParaRPr lang="en-US"/>
            </a:p>
          </p:txBody>
        </p:sp>
        <p:sp>
          <p:nvSpPr>
            <p:cNvPr id="58411" name="Freeform 42">
              <a:extLst>
                <a:ext uri="{FF2B5EF4-FFF2-40B4-BE49-F238E27FC236}">
                  <a16:creationId xmlns:a16="http://schemas.microsoft.com/office/drawing/2014/main" id="{CB9139FE-353D-4EFD-97E8-D178A61D22AE}"/>
                </a:ext>
              </a:extLst>
            </p:cNvPr>
            <p:cNvSpPr>
              <a:spLocks/>
            </p:cNvSpPr>
            <p:nvPr/>
          </p:nvSpPr>
          <p:spPr bwMode="auto">
            <a:xfrm>
              <a:off x="3959" y="2298"/>
              <a:ext cx="292" cy="361"/>
            </a:xfrm>
            <a:custGeom>
              <a:avLst/>
              <a:gdLst>
                <a:gd name="T0" fmla="*/ 61 w 584"/>
                <a:gd name="T1" fmla="*/ 359 h 722"/>
                <a:gd name="T2" fmla="*/ 35 w 584"/>
                <a:gd name="T3" fmla="*/ 352 h 722"/>
                <a:gd name="T4" fmla="*/ 10 w 584"/>
                <a:gd name="T5" fmla="*/ 335 h 722"/>
                <a:gd name="T6" fmla="*/ 0 w 584"/>
                <a:gd name="T7" fmla="*/ 305 h 722"/>
                <a:gd name="T8" fmla="*/ 6 w 584"/>
                <a:gd name="T9" fmla="*/ 272 h 722"/>
                <a:gd name="T10" fmla="*/ 22 w 584"/>
                <a:gd name="T11" fmla="*/ 240 h 722"/>
                <a:gd name="T12" fmla="*/ 37 w 584"/>
                <a:gd name="T13" fmla="*/ 191 h 722"/>
                <a:gd name="T14" fmla="*/ 47 w 584"/>
                <a:gd name="T15" fmla="*/ 145 h 722"/>
                <a:gd name="T16" fmla="*/ 62 w 584"/>
                <a:gd name="T17" fmla="*/ 26 h 722"/>
                <a:gd name="T18" fmla="*/ 78 w 584"/>
                <a:gd name="T19" fmla="*/ 16 h 722"/>
                <a:gd name="T20" fmla="*/ 86 w 584"/>
                <a:gd name="T21" fmla="*/ 31 h 722"/>
                <a:gd name="T22" fmla="*/ 95 w 584"/>
                <a:gd name="T23" fmla="*/ 66 h 722"/>
                <a:gd name="T24" fmla="*/ 101 w 584"/>
                <a:gd name="T25" fmla="*/ 99 h 722"/>
                <a:gd name="T26" fmla="*/ 93 w 584"/>
                <a:gd name="T27" fmla="*/ 227 h 722"/>
                <a:gd name="T28" fmla="*/ 100 w 584"/>
                <a:gd name="T29" fmla="*/ 229 h 722"/>
                <a:gd name="T30" fmla="*/ 106 w 584"/>
                <a:gd name="T31" fmla="*/ 196 h 722"/>
                <a:gd name="T32" fmla="*/ 111 w 584"/>
                <a:gd name="T33" fmla="*/ 162 h 722"/>
                <a:gd name="T34" fmla="*/ 117 w 584"/>
                <a:gd name="T35" fmla="*/ 123 h 722"/>
                <a:gd name="T36" fmla="*/ 127 w 584"/>
                <a:gd name="T37" fmla="*/ 77 h 722"/>
                <a:gd name="T38" fmla="*/ 135 w 584"/>
                <a:gd name="T39" fmla="*/ 32 h 722"/>
                <a:gd name="T40" fmla="*/ 166 w 584"/>
                <a:gd name="T41" fmla="*/ 26 h 722"/>
                <a:gd name="T42" fmla="*/ 174 w 584"/>
                <a:gd name="T43" fmla="*/ 105 h 722"/>
                <a:gd name="T44" fmla="*/ 160 w 584"/>
                <a:gd name="T45" fmla="*/ 183 h 722"/>
                <a:gd name="T46" fmla="*/ 168 w 584"/>
                <a:gd name="T47" fmla="*/ 187 h 722"/>
                <a:gd name="T48" fmla="*/ 185 w 584"/>
                <a:gd name="T49" fmla="*/ 119 h 722"/>
                <a:gd name="T50" fmla="*/ 214 w 584"/>
                <a:gd name="T51" fmla="*/ 50 h 722"/>
                <a:gd name="T52" fmla="*/ 246 w 584"/>
                <a:gd name="T53" fmla="*/ 33 h 722"/>
                <a:gd name="T54" fmla="*/ 252 w 584"/>
                <a:gd name="T55" fmla="*/ 64 h 722"/>
                <a:gd name="T56" fmla="*/ 247 w 584"/>
                <a:gd name="T57" fmla="*/ 120 h 722"/>
                <a:gd name="T58" fmla="*/ 229 w 584"/>
                <a:gd name="T59" fmla="*/ 175 h 722"/>
                <a:gd name="T60" fmla="*/ 218 w 584"/>
                <a:gd name="T61" fmla="*/ 208 h 722"/>
                <a:gd name="T62" fmla="*/ 211 w 584"/>
                <a:gd name="T63" fmla="*/ 230 h 722"/>
                <a:gd name="T64" fmla="*/ 211 w 584"/>
                <a:gd name="T65" fmla="*/ 253 h 722"/>
                <a:gd name="T66" fmla="*/ 232 w 584"/>
                <a:gd name="T67" fmla="*/ 241 h 722"/>
                <a:gd name="T68" fmla="*/ 252 w 584"/>
                <a:gd name="T69" fmla="*/ 239 h 722"/>
                <a:gd name="T70" fmla="*/ 272 w 584"/>
                <a:gd name="T71" fmla="*/ 239 h 722"/>
                <a:gd name="T72" fmla="*/ 289 w 584"/>
                <a:gd name="T73" fmla="*/ 250 h 722"/>
                <a:gd name="T74" fmla="*/ 292 w 584"/>
                <a:gd name="T75" fmla="*/ 267 h 722"/>
                <a:gd name="T76" fmla="*/ 283 w 584"/>
                <a:gd name="T77" fmla="*/ 293 h 722"/>
                <a:gd name="T78" fmla="*/ 204 w 584"/>
                <a:gd name="T79" fmla="*/ 319 h 722"/>
                <a:gd name="T80" fmla="*/ 166 w 584"/>
                <a:gd name="T81" fmla="*/ 336 h 722"/>
                <a:gd name="T82" fmla="*/ 123 w 584"/>
                <a:gd name="T83" fmla="*/ 356 h 722"/>
                <a:gd name="T84" fmla="*/ 81 w 584"/>
                <a:gd name="T85" fmla="*/ 360 h 7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4" h="722">
                  <a:moveTo>
                    <a:pt x="157" y="720"/>
                  </a:moveTo>
                  <a:lnTo>
                    <a:pt x="138" y="719"/>
                  </a:lnTo>
                  <a:lnTo>
                    <a:pt x="122" y="717"/>
                  </a:lnTo>
                  <a:lnTo>
                    <a:pt x="104" y="713"/>
                  </a:lnTo>
                  <a:lnTo>
                    <a:pt x="87" y="711"/>
                  </a:lnTo>
                  <a:lnTo>
                    <a:pt x="69" y="704"/>
                  </a:lnTo>
                  <a:lnTo>
                    <a:pt x="53" y="695"/>
                  </a:lnTo>
                  <a:lnTo>
                    <a:pt x="36" y="684"/>
                  </a:lnTo>
                  <a:lnTo>
                    <a:pt x="20" y="669"/>
                  </a:lnTo>
                  <a:lnTo>
                    <a:pt x="11" y="655"/>
                  </a:lnTo>
                  <a:lnTo>
                    <a:pt x="2" y="631"/>
                  </a:lnTo>
                  <a:lnTo>
                    <a:pt x="0" y="609"/>
                  </a:lnTo>
                  <a:lnTo>
                    <a:pt x="0" y="588"/>
                  </a:lnTo>
                  <a:lnTo>
                    <a:pt x="5" y="566"/>
                  </a:lnTo>
                  <a:lnTo>
                    <a:pt x="11" y="544"/>
                  </a:lnTo>
                  <a:lnTo>
                    <a:pt x="22" y="522"/>
                  </a:lnTo>
                  <a:lnTo>
                    <a:pt x="33" y="500"/>
                  </a:lnTo>
                  <a:lnTo>
                    <a:pt x="44" y="480"/>
                  </a:lnTo>
                  <a:lnTo>
                    <a:pt x="55" y="447"/>
                  </a:lnTo>
                  <a:lnTo>
                    <a:pt x="66" y="415"/>
                  </a:lnTo>
                  <a:lnTo>
                    <a:pt x="73" y="382"/>
                  </a:lnTo>
                  <a:lnTo>
                    <a:pt x="82" y="351"/>
                  </a:lnTo>
                  <a:lnTo>
                    <a:pt x="87" y="318"/>
                  </a:lnTo>
                  <a:lnTo>
                    <a:pt x="93" y="289"/>
                  </a:lnTo>
                  <a:lnTo>
                    <a:pt x="96" y="256"/>
                  </a:lnTo>
                  <a:lnTo>
                    <a:pt x="102" y="227"/>
                  </a:lnTo>
                  <a:lnTo>
                    <a:pt x="124" y="52"/>
                  </a:lnTo>
                  <a:lnTo>
                    <a:pt x="138" y="29"/>
                  </a:lnTo>
                  <a:lnTo>
                    <a:pt x="144" y="25"/>
                  </a:lnTo>
                  <a:lnTo>
                    <a:pt x="155" y="32"/>
                  </a:lnTo>
                  <a:lnTo>
                    <a:pt x="162" y="42"/>
                  </a:lnTo>
                  <a:lnTo>
                    <a:pt x="166" y="51"/>
                  </a:lnTo>
                  <a:lnTo>
                    <a:pt x="171" y="62"/>
                  </a:lnTo>
                  <a:lnTo>
                    <a:pt x="177" y="83"/>
                  </a:lnTo>
                  <a:lnTo>
                    <a:pt x="184" y="107"/>
                  </a:lnTo>
                  <a:lnTo>
                    <a:pt x="189" y="131"/>
                  </a:lnTo>
                  <a:lnTo>
                    <a:pt x="195" y="154"/>
                  </a:lnTo>
                  <a:lnTo>
                    <a:pt x="198" y="176"/>
                  </a:lnTo>
                  <a:lnTo>
                    <a:pt x="202" y="198"/>
                  </a:lnTo>
                  <a:lnTo>
                    <a:pt x="204" y="222"/>
                  </a:lnTo>
                  <a:lnTo>
                    <a:pt x="206" y="245"/>
                  </a:lnTo>
                  <a:lnTo>
                    <a:pt x="186" y="453"/>
                  </a:lnTo>
                  <a:lnTo>
                    <a:pt x="189" y="458"/>
                  </a:lnTo>
                  <a:lnTo>
                    <a:pt x="195" y="462"/>
                  </a:lnTo>
                  <a:lnTo>
                    <a:pt x="200" y="458"/>
                  </a:lnTo>
                  <a:lnTo>
                    <a:pt x="202" y="435"/>
                  </a:lnTo>
                  <a:lnTo>
                    <a:pt x="208" y="413"/>
                  </a:lnTo>
                  <a:lnTo>
                    <a:pt x="211" y="391"/>
                  </a:lnTo>
                  <a:lnTo>
                    <a:pt x="217" y="369"/>
                  </a:lnTo>
                  <a:lnTo>
                    <a:pt x="218" y="345"/>
                  </a:lnTo>
                  <a:lnTo>
                    <a:pt x="222" y="324"/>
                  </a:lnTo>
                  <a:lnTo>
                    <a:pt x="222" y="300"/>
                  </a:lnTo>
                  <a:lnTo>
                    <a:pt x="224" y="278"/>
                  </a:lnTo>
                  <a:lnTo>
                    <a:pt x="233" y="245"/>
                  </a:lnTo>
                  <a:lnTo>
                    <a:pt x="240" y="214"/>
                  </a:lnTo>
                  <a:lnTo>
                    <a:pt x="246" y="184"/>
                  </a:lnTo>
                  <a:lnTo>
                    <a:pt x="253" y="154"/>
                  </a:lnTo>
                  <a:lnTo>
                    <a:pt x="259" y="123"/>
                  </a:lnTo>
                  <a:lnTo>
                    <a:pt x="264" y="94"/>
                  </a:lnTo>
                  <a:lnTo>
                    <a:pt x="269" y="63"/>
                  </a:lnTo>
                  <a:lnTo>
                    <a:pt x="279" y="34"/>
                  </a:lnTo>
                  <a:lnTo>
                    <a:pt x="308" y="0"/>
                  </a:lnTo>
                  <a:lnTo>
                    <a:pt x="331" y="51"/>
                  </a:lnTo>
                  <a:lnTo>
                    <a:pt x="346" y="103"/>
                  </a:lnTo>
                  <a:lnTo>
                    <a:pt x="350" y="156"/>
                  </a:lnTo>
                  <a:lnTo>
                    <a:pt x="348" y="209"/>
                  </a:lnTo>
                  <a:lnTo>
                    <a:pt x="339" y="260"/>
                  </a:lnTo>
                  <a:lnTo>
                    <a:pt x="330" y="313"/>
                  </a:lnTo>
                  <a:lnTo>
                    <a:pt x="320" y="366"/>
                  </a:lnTo>
                  <a:lnTo>
                    <a:pt x="317" y="420"/>
                  </a:lnTo>
                  <a:lnTo>
                    <a:pt x="322" y="420"/>
                  </a:lnTo>
                  <a:lnTo>
                    <a:pt x="335" y="373"/>
                  </a:lnTo>
                  <a:lnTo>
                    <a:pt x="348" y="329"/>
                  </a:lnTo>
                  <a:lnTo>
                    <a:pt x="357" y="282"/>
                  </a:lnTo>
                  <a:lnTo>
                    <a:pt x="370" y="238"/>
                  </a:lnTo>
                  <a:lnTo>
                    <a:pt x="382" y="191"/>
                  </a:lnTo>
                  <a:lnTo>
                    <a:pt x="402" y="145"/>
                  </a:lnTo>
                  <a:lnTo>
                    <a:pt x="428" y="100"/>
                  </a:lnTo>
                  <a:lnTo>
                    <a:pt x="464" y="56"/>
                  </a:lnTo>
                  <a:lnTo>
                    <a:pt x="477" y="52"/>
                  </a:lnTo>
                  <a:lnTo>
                    <a:pt x="492" y="65"/>
                  </a:lnTo>
                  <a:lnTo>
                    <a:pt x="497" y="80"/>
                  </a:lnTo>
                  <a:lnTo>
                    <a:pt x="501" y="91"/>
                  </a:lnTo>
                  <a:lnTo>
                    <a:pt x="504" y="127"/>
                  </a:lnTo>
                  <a:lnTo>
                    <a:pt x="504" y="165"/>
                  </a:lnTo>
                  <a:lnTo>
                    <a:pt x="499" y="202"/>
                  </a:lnTo>
                  <a:lnTo>
                    <a:pt x="493" y="240"/>
                  </a:lnTo>
                  <a:lnTo>
                    <a:pt x="482" y="276"/>
                  </a:lnTo>
                  <a:lnTo>
                    <a:pt x="472" y="313"/>
                  </a:lnTo>
                  <a:lnTo>
                    <a:pt x="457" y="349"/>
                  </a:lnTo>
                  <a:lnTo>
                    <a:pt x="444" y="387"/>
                  </a:lnTo>
                  <a:lnTo>
                    <a:pt x="439" y="400"/>
                  </a:lnTo>
                  <a:lnTo>
                    <a:pt x="435" y="415"/>
                  </a:lnTo>
                  <a:lnTo>
                    <a:pt x="430" y="429"/>
                  </a:lnTo>
                  <a:lnTo>
                    <a:pt x="426" y="446"/>
                  </a:lnTo>
                  <a:lnTo>
                    <a:pt x="421" y="460"/>
                  </a:lnTo>
                  <a:lnTo>
                    <a:pt x="419" y="475"/>
                  </a:lnTo>
                  <a:lnTo>
                    <a:pt x="417" y="489"/>
                  </a:lnTo>
                  <a:lnTo>
                    <a:pt x="421" y="506"/>
                  </a:lnTo>
                  <a:lnTo>
                    <a:pt x="426" y="509"/>
                  </a:lnTo>
                  <a:lnTo>
                    <a:pt x="439" y="473"/>
                  </a:lnTo>
                  <a:lnTo>
                    <a:pt x="464" y="482"/>
                  </a:lnTo>
                  <a:lnTo>
                    <a:pt x="477" y="480"/>
                  </a:lnTo>
                  <a:lnTo>
                    <a:pt x="490" y="480"/>
                  </a:lnTo>
                  <a:lnTo>
                    <a:pt x="503" y="477"/>
                  </a:lnTo>
                  <a:lnTo>
                    <a:pt x="517" y="477"/>
                  </a:lnTo>
                  <a:lnTo>
                    <a:pt x="528" y="475"/>
                  </a:lnTo>
                  <a:lnTo>
                    <a:pt x="543" y="477"/>
                  </a:lnTo>
                  <a:lnTo>
                    <a:pt x="555" y="480"/>
                  </a:lnTo>
                  <a:lnTo>
                    <a:pt x="572" y="491"/>
                  </a:lnTo>
                  <a:lnTo>
                    <a:pt x="577" y="500"/>
                  </a:lnTo>
                  <a:lnTo>
                    <a:pt x="583" y="511"/>
                  </a:lnTo>
                  <a:lnTo>
                    <a:pt x="583" y="522"/>
                  </a:lnTo>
                  <a:lnTo>
                    <a:pt x="584" y="533"/>
                  </a:lnTo>
                  <a:lnTo>
                    <a:pt x="583" y="551"/>
                  </a:lnTo>
                  <a:lnTo>
                    <a:pt x="581" y="571"/>
                  </a:lnTo>
                  <a:lnTo>
                    <a:pt x="566" y="586"/>
                  </a:lnTo>
                  <a:lnTo>
                    <a:pt x="515" y="600"/>
                  </a:lnTo>
                  <a:lnTo>
                    <a:pt x="493" y="608"/>
                  </a:lnTo>
                  <a:lnTo>
                    <a:pt x="408" y="637"/>
                  </a:lnTo>
                  <a:lnTo>
                    <a:pt x="390" y="640"/>
                  </a:lnTo>
                  <a:lnTo>
                    <a:pt x="360" y="655"/>
                  </a:lnTo>
                  <a:lnTo>
                    <a:pt x="331" y="671"/>
                  </a:lnTo>
                  <a:lnTo>
                    <a:pt x="302" y="686"/>
                  </a:lnTo>
                  <a:lnTo>
                    <a:pt x="275" y="700"/>
                  </a:lnTo>
                  <a:lnTo>
                    <a:pt x="246" y="711"/>
                  </a:lnTo>
                  <a:lnTo>
                    <a:pt x="217" y="719"/>
                  </a:lnTo>
                  <a:lnTo>
                    <a:pt x="189" y="722"/>
                  </a:lnTo>
                  <a:lnTo>
                    <a:pt x="162" y="720"/>
                  </a:lnTo>
                  <a:lnTo>
                    <a:pt x="157" y="720"/>
                  </a:lnTo>
                  <a:close/>
                </a:path>
              </a:pathLst>
            </a:custGeom>
            <a:solidFill>
              <a:srgbClr val="FFCC99"/>
            </a:solidFill>
            <a:ln w="9525">
              <a:solidFill>
                <a:schemeClr val="tx1"/>
              </a:solidFill>
              <a:round/>
              <a:headEnd/>
              <a:tailEnd/>
            </a:ln>
          </p:spPr>
          <p:txBody>
            <a:bodyPr/>
            <a:lstStyle/>
            <a:p>
              <a:endParaRPr lang="en-US"/>
            </a:p>
          </p:txBody>
        </p:sp>
        <p:sp>
          <p:nvSpPr>
            <p:cNvPr id="58412" name="Freeform 43">
              <a:extLst>
                <a:ext uri="{FF2B5EF4-FFF2-40B4-BE49-F238E27FC236}">
                  <a16:creationId xmlns:a16="http://schemas.microsoft.com/office/drawing/2014/main" id="{AD1DB763-D4E2-4568-BC6C-7BF001F04158}"/>
                </a:ext>
              </a:extLst>
            </p:cNvPr>
            <p:cNvSpPr>
              <a:spLocks/>
            </p:cNvSpPr>
            <p:nvPr/>
          </p:nvSpPr>
          <p:spPr bwMode="auto">
            <a:xfrm>
              <a:off x="1827" y="2126"/>
              <a:ext cx="489" cy="425"/>
            </a:xfrm>
            <a:custGeom>
              <a:avLst/>
              <a:gdLst>
                <a:gd name="T0" fmla="*/ 292 w 978"/>
                <a:gd name="T1" fmla="*/ 404 h 850"/>
                <a:gd name="T2" fmla="*/ 253 w 978"/>
                <a:gd name="T3" fmla="*/ 392 h 850"/>
                <a:gd name="T4" fmla="*/ 217 w 978"/>
                <a:gd name="T5" fmla="*/ 370 h 850"/>
                <a:gd name="T6" fmla="*/ 183 w 978"/>
                <a:gd name="T7" fmla="*/ 319 h 850"/>
                <a:gd name="T8" fmla="*/ 211 w 978"/>
                <a:gd name="T9" fmla="*/ 380 h 850"/>
                <a:gd name="T10" fmla="*/ 121 w 978"/>
                <a:gd name="T11" fmla="*/ 328 h 850"/>
                <a:gd name="T12" fmla="*/ 94 w 978"/>
                <a:gd name="T13" fmla="*/ 293 h 850"/>
                <a:gd name="T14" fmla="*/ 78 w 978"/>
                <a:gd name="T15" fmla="*/ 267 h 850"/>
                <a:gd name="T16" fmla="*/ 65 w 978"/>
                <a:gd name="T17" fmla="*/ 239 h 850"/>
                <a:gd name="T18" fmla="*/ 63 w 978"/>
                <a:gd name="T19" fmla="*/ 252 h 850"/>
                <a:gd name="T20" fmla="*/ 56 w 978"/>
                <a:gd name="T21" fmla="*/ 271 h 850"/>
                <a:gd name="T22" fmla="*/ 44 w 978"/>
                <a:gd name="T23" fmla="*/ 252 h 850"/>
                <a:gd name="T24" fmla="*/ 30 w 978"/>
                <a:gd name="T25" fmla="*/ 229 h 850"/>
                <a:gd name="T26" fmla="*/ 18 w 978"/>
                <a:gd name="T27" fmla="*/ 212 h 850"/>
                <a:gd name="T28" fmla="*/ 8 w 978"/>
                <a:gd name="T29" fmla="*/ 182 h 850"/>
                <a:gd name="T30" fmla="*/ 1 w 978"/>
                <a:gd name="T31" fmla="*/ 155 h 850"/>
                <a:gd name="T32" fmla="*/ 1 w 978"/>
                <a:gd name="T33" fmla="*/ 128 h 850"/>
                <a:gd name="T34" fmla="*/ 9 w 978"/>
                <a:gd name="T35" fmla="*/ 84 h 850"/>
                <a:gd name="T36" fmla="*/ 34 w 978"/>
                <a:gd name="T37" fmla="*/ 41 h 850"/>
                <a:gd name="T38" fmla="*/ 70 w 978"/>
                <a:gd name="T39" fmla="*/ 14 h 850"/>
                <a:gd name="T40" fmla="*/ 95 w 978"/>
                <a:gd name="T41" fmla="*/ 6 h 850"/>
                <a:gd name="T42" fmla="*/ 118 w 978"/>
                <a:gd name="T43" fmla="*/ 0 h 850"/>
                <a:gd name="T44" fmla="*/ 98 w 978"/>
                <a:gd name="T45" fmla="*/ 17 h 850"/>
                <a:gd name="T46" fmla="*/ 78 w 978"/>
                <a:gd name="T47" fmla="*/ 37 h 850"/>
                <a:gd name="T48" fmla="*/ 143 w 978"/>
                <a:gd name="T49" fmla="*/ 6 h 850"/>
                <a:gd name="T50" fmla="*/ 179 w 978"/>
                <a:gd name="T51" fmla="*/ 0 h 850"/>
                <a:gd name="T52" fmla="*/ 214 w 978"/>
                <a:gd name="T53" fmla="*/ 3 h 850"/>
                <a:gd name="T54" fmla="*/ 290 w 978"/>
                <a:gd name="T55" fmla="*/ 21 h 850"/>
                <a:gd name="T56" fmla="*/ 247 w 978"/>
                <a:gd name="T57" fmla="*/ 33 h 850"/>
                <a:gd name="T58" fmla="*/ 213 w 978"/>
                <a:gd name="T59" fmla="*/ 50 h 850"/>
                <a:gd name="T60" fmla="*/ 248 w 978"/>
                <a:gd name="T61" fmla="*/ 41 h 850"/>
                <a:gd name="T62" fmla="*/ 297 w 978"/>
                <a:gd name="T63" fmla="*/ 30 h 850"/>
                <a:gd name="T64" fmla="*/ 345 w 978"/>
                <a:gd name="T65" fmla="*/ 36 h 850"/>
                <a:gd name="T66" fmla="*/ 327 w 978"/>
                <a:gd name="T67" fmla="*/ 53 h 850"/>
                <a:gd name="T68" fmla="*/ 322 w 978"/>
                <a:gd name="T69" fmla="*/ 64 h 850"/>
                <a:gd name="T70" fmla="*/ 372 w 978"/>
                <a:gd name="T71" fmla="*/ 54 h 850"/>
                <a:gd name="T72" fmla="*/ 420 w 978"/>
                <a:gd name="T73" fmla="*/ 61 h 850"/>
                <a:gd name="T74" fmla="*/ 443 w 978"/>
                <a:gd name="T75" fmla="*/ 85 h 850"/>
                <a:gd name="T76" fmla="*/ 393 w 978"/>
                <a:gd name="T77" fmla="*/ 123 h 850"/>
                <a:gd name="T78" fmla="*/ 372 w 978"/>
                <a:gd name="T79" fmla="*/ 146 h 850"/>
                <a:gd name="T80" fmla="*/ 353 w 978"/>
                <a:gd name="T81" fmla="*/ 180 h 850"/>
                <a:gd name="T82" fmla="*/ 348 w 978"/>
                <a:gd name="T83" fmla="*/ 217 h 850"/>
                <a:gd name="T84" fmla="*/ 370 w 978"/>
                <a:gd name="T85" fmla="*/ 297 h 850"/>
                <a:gd name="T86" fmla="*/ 379 w 978"/>
                <a:gd name="T87" fmla="*/ 309 h 850"/>
                <a:gd name="T88" fmla="*/ 403 w 978"/>
                <a:gd name="T89" fmla="*/ 329 h 850"/>
                <a:gd name="T90" fmla="*/ 395 w 978"/>
                <a:gd name="T91" fmla="*/ 350 h 850"/>
                <a:gd name="T92" fmla="*/ 414 w 978"/>
                <a:gd name="T93" fmla="*/ 362 h 850"/>
                <a:gd name="T94" fmla="*/ 431 w 978"/>
                <a:gd name="T95" fmla="*/ 370 h 850"/>
                <a:gd name="T96" fmla="*/ 448 w 978"/>
                <a:gd name="T97" fmla="*/ 381 h 850"/>
                <a:gd name="T98" fmla="*/ 473 w 978"/>
                <a:gd name="T99" fmla="*/ 401 h 850"/>
                <a:gd name="T100" fmla="*/ 476 w 978"/>
                <a:gd name="T101" fmla="*/ 424 h 850"/>
                <a:gd name="T102" fmla="*/ 459 w 978"/>
                <a:gd name="T103" fmla="*/ 425 h 850"/>
                <a:gd name="T104" fmla="*/ 443 w 978"/>
                <a:gd name="T105" fmla="*/ 425 h 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8" h="850">
                  <a:moveTo>
                    <a:pt x="870" y="850"/>
                  </a:moveTo>
                  <a:lnTo>
                    <a:pt x="612" y="817"/>
                  </a:lnTo>
                  <a:lnTo>
                    <a:pt x="584" y="808"/>
                  </a:lnTo>
                  <a:lnTo>
                    <a:pt x="557" y="801"/>
                  </a:lnTo>
                  <a:lnTo>
                    <a:pt x="531" y="793"/>
                  </a:lnTo>
                  <a:lnTo>
                    <a:pt x="506" y="784"/>
                  </a:lnTo>
                  <a:lnTo>
                    <a:pt x="479" y="771"/>
                  </a:lnTo>
                  <a:lnTo>
                    <a:pt x="455" y="757"/>
                  </a:lnTo>
                  <a:lnTo>
                    <a:pt x="433" y="739"/>
                  </a:lnTo>
                  <a:lnTo>
                    <a:pt x="411" y="717"/>
                  </a:lnTo>
                  <a:lnTo>
                    <a:pt x="378" y="675"/>
                  </a:lnTo>
                  <a:lnTo>
                    <a:pt x="366" y="637"/>
                  </a:lnTo>
                  <a:lnTo>
                    <a:pt x="355" y="633"/>
                  </a:lnTo>
                  <a:lnTo>
                    <a:pt x="366" y="680"/>
                  </a:lnTo>
                  <a:lnTo>
                    <a:pt x="422" y="759"/>
                  </a:lnTo>
                  <a:lnTo>
                    <a:pt x="346" y="722"/>
                  </a:lnTo>
                  <a:lnTo>
                    <a:pt x="251" y="660"/>
                  </a:lnTo>
                  <a:lnTo>
                    <a:pt x="242" y="655"/>
                  </a:lnTo>
                  <a:lnTo>
                    <a:pt x="215" y="624"/>
                  </a:lnTo>
                  <a:lnTo>
                    <a:pt x="200" y="604"/>
                  </a:lnTo>
                  <a:lnTo>
                    <a:pt x="187" y="586"/>
                  </a:lnTo>
                  <a:lnTo>
                    <a:pt x="175" y="568"/>
                  </a:lnTo>
                  <a:lnTo>
                    <a:pt x="164" y="549"/>
                  </a:lnTo>
                  <a:lnTo>
                    <a:pt x="155" y="533"/>
                  </a:lnTo>
                  <a:lnTo>
                    <a:pt x="144" y="515"/>
                  </a:lnTo>
                  <a:lnTo>
                    <a:pt x="136" y="497"/>
                  </a:lnTo>
                  <a:lnTo>
                    <a:pt x="129" y="478"/>
                  </a:lnTo>
                  <a:lnTo>
                    <a:pt x="124" y="462"/>
                  </a:lnTo>
                  <a:lnTo>
                    <a:pt x="114" y="462"/>
                  </a:lnTo>
                  <a:lnTo>
                    <a:pt x="125" y="504"/>
                  </a:lnTo>
                  <a:lnTo>
                    <a:pt x="167" y="586"/>
                  </a:lnTo>
                  <a:lnTo>
                    <a:pt x="144" y="571"/>
                  </a:lnTo>
                  <a:lnTo>
                    <a:pt x="111" y="542"/>
                  </a:lnTo>
                  <a:lnTo>
                    <a:pt x="98" y="520"/>
                  </a:lnTo>
                  <a:lnTo>
                    <a:pt x="87" y="513"/>
                  </a:lnTo>
                  <a:lnTo>
                    <a:pt x="87" y="504"/>
                  </a:lnTo>
                  <a:lnTo>
                    <a:pt x="74" y="491"/>
                  </a:lnTo>
                  <a:lnTo>
                    <a:pt x="69" y="473"/>
                  </a:lnTo>
                  <a:lnTo>
                    <a:pt x="60" y="458"/>
                  </a:lnTo>
                  <a:lnTo>
                    <a:pt x="49" y="447"/>
                  </a:lnTo>
                  <a:lnTo>
                    <a:pt x="49" y="435"/>
                  </a:lnTo>
                  <a:lnTo>
                    <a:pt x="36" y="424"/>
                  </a:lnTo>
                  <a:lnTo>
                    <a:pt x="27" y="400"/>
                  </a:lnTo>
                  <a:lnTo>
                    <a:pt x="22" y="382"/>
                  </a:lnTo>
                  <a:lnTo>
                    <a:pt x="16" y="364"/>
                  </a:lnTo>
                  <a:lnTo>
                    <a:pt x="11" y="346"/>
                  </a:lnTo>
                  <a:lnTo>
                    <a:pt x="7" y="327"/>
                  </a:lnTo>
                  <a:lnTo>
                    <a:pt x="2" y="309"/>
                  </a:lnTo>
                  <a:lnTo>
                    <a:pt x="0" y="291"/>
                  </a:lnTo>
                  <a:lnTo>
                    <a:pt x="0" y="273"/>
                  </a:lnTo>
                  <a:lnTo>
                    <a:pt x="2" y="256"/>
                  </a:lnTo>
                  <a:lnTo>
                    <a:pt x="3" y="227"/>
                  </a:lnTo>
                  <a:lnTo>
                    <a:pt x="9" y="198"/>
                  </a:lnTo>
                  <a:lnTo>
                    <a:pt x="18" y="167"/>
                  </a:lnTo>
                  <a:lnTo>
                    <a:pt x="31" y="138"/>
                  </a:lnTo>
                  <a:lnTo>
                    <a:pt x="45" y="109"/>
                  </a:lnTo>
                  <a:lnTo>
                    <a:pt x="67" y="82"/>
                  </a:lnTo>
                  <a:lnTo>
                    <a:pt x="93" y="58"/>
                  </a:lnTo>
                  <a:lnTo>
                    <a:pt x="125" y="38"/>
                  </a:lnTo>
                  <a:lnTo>
                    <a:pt x="140" y="27"/>
                  </a:lnTo>
                  <a:lnTo>
                    <a:pt x="156" y="22"/>
                  </a:lnTo>
                  <a:lnTo>
                    <a:pt x="173" y="16"/>
                  </a:lnTo>
                  <a:lnTo>
                    <a:pt x="189" y="11"/>
                  </a:lnTo>
                  <a:lnTo>
                    <a:pt x="204" y="5"/>
                  </a:lnTo>
                  <a:lnTo>
                    <a:pt x="218" y="3"/>
                  </a:lnTo>
                  <a:lnTo>
                    <a:pt x="235" y="0"/>
                  </a:lnTo>
                  <a:lnTo>
                    <a:pt x="251" y="0"/>
                  </a:lnTo>
                  <a:lnTo>
                    <a:pt x="244" y="5"/>
                  </a:lnTo>
                  <a:lnTo>
                    <a:pt x="195" y="33"/>
                  </a:lnTo>
                  <a:lnTo>
                    <a:pt x="144" y="71"/>
                  </a:lnTo>
                  <a:lnTo>
                    <a:pt x="140" y="89"/>
                  </a:lnTo>
                  <a:lnTo>
                    <a:pt x="155" y="73"/>
                  </a:lnTo>
                  <a:lnTo>
                    <a:pt x="176" y="58"/>
                  </a:lnTo>
                  <a:lnTo>
                    <a:pt x="238" y="25"/>
                  </a:lnTo>
                  <a:lnTo>
                    <a:pt x="286" y="11"/>
                  </a:lnTo>
                  <a:lnTo>
                    <a:pt x="309" y="5"/>
                  </a:lnTo>
                  <a:lnTo>
                    <a:pt x="333" y="2"/>
                  </a:lnTo>
                  <a:lnTo>
                    <a:pt x="357" y="0"/>
                  </a:lnTo>
                  <a:lnTo>
                    <a:pt x="380" y="2"/>
                  </a:lnTo>
                  <a:lnTo>
                    <a:pt x="404" y="2"/>
                  </a:lnTo>
                  <a:lnTo>
                    <a:pt x="428" y="5"/>
                  </a:lnTo>
                  <a:lnTo>
                    <a:pt x="451" y="9"/>
                  </a:lnTo>
                  <a:lnTo>
                    <a:pt x="475" y="14"/>
                  </a:lnTo>
                  <a:lnTo>
                    <a:pt x="579" y="42"/>
                  </a:lnTo>
                  <a:lnTo>
                    <a:pt x="544" y="53"/>
                  </a:lnTo>
                  <a:lnTo>
                    <a:pt x="530" y="56"/>
                  </a:lnTo>
                  <a:lnTo>
                    <a:pt x="493" y="65"/>
                  </a:lnTo>
                  <a:lnTo>
                    <a:pt x="475" y="71"/>
                  </a:lnTo>
                  <a:lnTo>
                    <a:pt x="431" y="91"/>
                  </a:lnTo>
                  <a:lnTo>
                    <a:pt x="426" y="100"/>
                  </a:lnTo>
                  <a:lnTo>
                    <a:pt x="435" y="100"/>
                  </a:lnTo>
                  <a:lnTo>
                    <a:pt x="464" y="91"/>
                  </a:lnTo>
                  <a:lnTo>
                    <a:pt x="495" y="82"/>
                  </a:lnTo>
                  <a:lnTo>
                    <a:pt x="528" y="73"/>
                  </a:lnTo>
                  <a:lnTo>
                    <a:pt x="561" y="63"/>
                  </a:lnTo>
                  <a:lnTo>
                    <a:pt x="593" y="60"/>
                  </a:lnTo>
                  <a:lnTo>
                    <a:pt x="624" y="58"/>
                  </a:lnTo>
                  <a:lnTo>
                    <a:pt x="657" y="62"/>
                  </a:lnTo>
                  <a:lnTo>
                    <a:pt x="690" y="71"/>
                  </a:lnTo>
                  <a:lnTo>
                    <a:pt x="724" y="89"/>
                  </a:lnTo>
                  <a:lnTo>
                    <a:pt x="706" y="94"/>
                  </a:lnTo>
                  <a:lnTo>
                    <a:pt x="653" y="105"/>
                  </a:lnTo>
                  <a:lnTo>
                    <a:pt x="624" y="118"/>
                  </a:lnTo>
                  <a:lnTo>
                    <a:pt x="626" y="127"/>
                  </a:lnTo>
                  <a:lnTo>
                    <a:pt x="644" y="127"/>
                  </a:lnTo>
                  <a:lnTo>
                    <a:pt x="677" y="116"/>
                  </a:lnTo>
                  <a:lnTo>
                    <a:pt x="710" y="111"/>
                  </a:lnTo>
                  <a:lnTo>
                    <a:pt x="743" y="107"/>
                  </a:lnTo>
                  <a:lnTo>
                    <a:pt x="775" y="109"/>
                  </a:lnTo>
                  <a:lnTo>
                    <a:pt x="806" y="113"/>
                  </a:lnTo>
                  <a:lnTo>
                    <a:pt x="839" y="122"/>
                  </a:lnTo>
                  <a:lnTo>
                    <a:pt x="872" y="134"/>
                  </a:lnTo>
                  <a:lnTo>
                    <a:pt x="907" y="153"/>
                  </a:lnTo>
                  <a:lnTo>
                    <a:pt x="885" y="169"/>
                  </a:lnTo>
                  <a:lnTo>
                    <a:pt x="828" y="202"/>
                  </a:lnTo>
                  <a:lnTo>
                    <a:pt x="819" y="213"/>
                  </a:lnTo>
                  <a:lnTo>
                    <a:pt x="786" y="245"/>
                  </a:lnTo>
                  <a:lnTo>
                    <a:pt x="779" y="251"/>
                  </a:lnTo>
                  <a:lnTo>
                    <a:pt x="759" y="269"/>
                  </a:lnTo>
                  <a:lnTo>
                    <a:pt x="743" y="291"/>
                  </a:lnTo>
                  <a:lnTo>
                    <a:pt x="728" y="313"/>
                  </a:lnTo>
                  <a:lnTo>
                    <a:pt x="717" y="338"/>
                  </a:lnTo>
                  <a:lnTo>
                    <a:pt x="706" y="360"/>
                  </a:lnTo>
                  <a:lnTo>
                    <a:pt x="701" y="386"/>
                  </a:lnTo>
                  <a:lnTo>
                    <a:pt x="695" y="407"/>
                  </a:lnTo>
                  <a:lnTo>
                    <a:pt x="695" y="433"/>
                  </a:lnTo>
                  <a:lnTo>
                    <a:pt x="706" y="518"/>
                  </a:lnTo>
                  <a:lnTo>
                    <a:pt x="714" y="538"/>
                  </a:lnTo>
                  <a:lnTo>
                    <a:pt x="739" y="593"/>
                  </a:lnTo>
                  <a:lnTo>
                    <a:pt x="743" y="599"/>
                  </a:lnTo>
                  <a:lnTo>
                    <a:pt x="754" y="609"/>
                  </a:lnTo>
                  <a:lnTo>
                    <a:pt x="757" y="617"/>
                  </a:lnTo>
                  <a:lnTo>
                    <a:pt x="775" y="624"/>
                  </a:lnTo>
                  <a:lnTo>
                    <a:pt x="810" y="657"/>
                  </a:lnTo>
                  <a:lnTo>
                    <a:pt x="805" y="657"/>
                  </a:lnTo>
                  <a:lnTo>
                    <a:pt x="799" y="660"/>
                  </a:lnTo>
                  <a:lnTo>
                    <a:pt x="790" y="684"/>
                  </a:lnTo>
                  <a:lnTo>
                    <a:pt x="790" y="699"/>
                  </a:lnTo>
                  <a:lnTo>
                    <a:pt x="795" y="704"/>
                  </a:lnTo>
                  <a:lnTo>
                    <a:pt x="817" y="722"/>
                  </a:lnTo>
                  <a:lnTo>
                    <a:pt x="828" y="724"/>
                  </a:lnTo>
                  <a:lnTo>
                    <a:pt x="839" y="728"/>
                  </a:lnTo>
                  <a:lnTo>
                    <a:pt x="850" y="733"/>
                  </a:lnTo>
                  <a:lnTo>
                    <a:pt x="861" y="740"/>
                  </a:lnTo>
                  <a:lnTo>
                    <a:pt x="872" y="746"/>
                  </a:lnTo>
                  <a:lnTo>
                    <a:pt x="883" y="753"/>
                  </a:lnTo>
                  <a:lnTo>
                    <a:pt x="896" y="762"/>
                  </a:lnTo>
                  <a:lnTo>
                    <a:pt x="908" y="773"/>
                  </a:lnTo>
                  <a:lnTo>
                    <a:pt x="937" y="791"/>
                  </a:lnTo>
                  <a:lnTo>
                    <a:pt x="945" y="802"/>
                  </a:lnTo>
                  <a:lnTo>
                    <a:pt x="978" y="844"/>
                  </a:lnTo>
                  <a:lnTo>
                    <a:pt x="965" y="846"/>
                  </a:lnTo>
                  <a:lnTo>
                    <a:pt x="952" y="848"/>
                  </a:lnTo>
                  <a:lnTo>
                    <a:pt x="941" y="848"/>
                  </a:lnTo>
                  <a:lnTo>
                    <a:pt x="930" y="850"/>
                  </a:lnTo>
                  <a:lnTo>
                    <a:pt x="917" y="850"/>
                  </a:lnTo>
                  <a:lnTo>
                    <a:pt x="907" y="850"/>
                  </a:lnTo>
                  <a:lnTo>
                    <a:pt x="896" y="850"/>
                  </a:lnTo>
                  <a:lnTo>
                    <a:pt x="885" y="850"/>
                  </a:lnTo>
                  <a:lnTo>
                    <a:pt x="870" y="850"/>
                  </a:lnTo>
                  <a:close/>
                </a:path>
              </a:pathLst>
            </a:custGeom>
            <a:solidFill>
              <a:srgbClr val="FFFFCC"/>
            </a:solidFill>
            <a:ln w="9525">
              <a:solidFill>
                <a:schemeClr val="tx1"/>
              </a:solidFill>
              <a:round/>
              <a:headEnd/>
              <a:tailEnd/>
            </a:ln>
          </p:spPr>
          <p:txBody>
            <a:bodyPr/>
            <a:lstStyle/>
            <a:p>
              <a:endParaRPr lang="en-US"/>
            </a:p>
          </p:txBody>
        </p:sp>
        <p:sp>
          <p:nvSpPr>
            <p:cNvPr id="58413" name="Freeform 44">
              <a:extLst>
                <a:ext uri="{FF2B5EF4-FFF2-40B4-BE49-F238E27FC236}">
                  <a16:creationId xmlns:a16="http://schemas.microsoft.com/office/drawing/2014/main" id="{45F7D4CC-53D8-4478-8656-4532BDBB3A0C}"/>
                </a:ext>
              </a:extLst>
            </p:cNvPr>
            <p:cNvSpPr>
              <a:spLocks/>
            </p:cNvSpPr>
            <p:nvPr/>
          </p:nvSpPr>
          <p:spPr bwMode="auto">
            <a:xfrm>
              <a:off x="2990" y="2079"/>
              <a:ext cx="519" cy="539"/>
            </a:xfrm>
            <a:custGeom>
              <a:avLst/>
              <a:gdLst>
                <a:gd name="T0" fmla="*/ 397 w 1038"/>
                <a:gd name="T1" fmla="*/ 519 h 1077"/>
                <a:gd name="T2" fmla="*/ 381 w 1038"/>
                <a:gd name="T3" fmla="*/ 513 h 1077"/>
                <a:gd name="T4" fmla="*/ 345 w 1038"/>
                <a:gd name="T5" fmla="*/ 482 h 1077"/>
                <a:gd name="T6" fmla="*/ 317 w 1038"/>
                <a:gd name="T7" fmla="*/ 459 h 1077"/>
                <a:gd name="T8" fmla="*/ 239 w 1038"/>
                <a:gd name="T9" fmla="*/ 396 h 1077"/>
                <a:gd name="T10" fmla="*/ 214 w 1038"/>
                <a:gd name="T11" fmla="*/ 415 h 1077"/>
                <a:gd name="T12" fmla="*/ 175 w 1038"/>
                <a:gd name="T13" fmla="*/ 445 h 1077"/>
                <a:gd name="T14" fmla="*/ 135 w 1038"/>
                <a:gd name="T15" fmla="*/ 459 h 1077"/>
                <a:gd name="T16" fmla="*/ 131 w 1038"/>
                <a:gd name="T17" fmla="*/ 424 h 1077"/>
                <a:gd name="T18" fmla="*/ 122 w 1038"/>
                <a:gd name="T19" fmla="*/ 452 h 1077"/>
                <a:gd name="T20" fmla="*/ 102 w 1038"/>
                <a:gd name="T21" fmla="*/ 476 h 1077"/>
                <a:gd name="T22" fmla="*/ 102 w 1038"/>
                <a:gd name="T23" fmla="*/ 427 h 1077"/>
                <a:gd name="T24" fmla="*/ 97 w 1038"/>
                <a:gd name="T25" fmla="*/ 456 h 1077"/>
                <a:gd name="T26" fmla="*/ 85 w 1038"/>
                <a:gd name="T27" fmla="*/ 485 h 1077"/>
                <a:gd name="T28" fmla="*/ 65 w 1038"/>
                <a:gd name="T29" fmla="*/ 500 h 1077"/>
                <a:gd name="T30" fmla="*/ 44 w 1038"/>
                <a:gd name="T31" fmla="*/ 476 h 1077"/>
                <a:gd name="T32" fmla="*/ 33 w 1038"/>
                <a:gd name="T33" fmla="*/ 453 h 1077"/>
                <a:gd name="T34" fmla="*/ 21 w 1038"/>
                <a:gd name="T35" fmla="*/ 409 h 1077"/>
                <a:gd name="T36" fmla="*/ 10 w 1038"/>
                <a:gd name="T37" fmla="*/ 322 h 1077"/>
                <a:gd name="T38" fmla="*/ 4 w 1038"/>
                <a:gd name="T39" fmla="*/ 236 h 1077"/>
                <a:gd name="T40" fmla="*/ 1 w 1038"/>
                <a:gd name="T41" fmla="*/ 156 h 1077"/>
                <a:gd name="T42" fmla="*/ 13 w 1038"/>
                <a:gd name="T43" fmla="*/ 149 h 1077"/>
                <a:gd name="T44" fmla="*/ 13 w 1038"/>
                <a:gd name="T45" fmla="*/ 200 h 1077"/>
                <a:gd name="T46" fmla="*/ 45 w 1038"/>
                <a:gd name="T47" fmla="*/ 396 h 1077"/>
                <a:gd name="T48" fmla="*/ 62 w 1038"/>
                <a:gd name="T49" fmla="*/ 377 h 1077"/>
                <a:gd name="T50" fmla="*/ 65 w 1038"/>
                <a:gd name="T51" fmla="*/ 92 h 1077"/>
                <a:gd name="T52" fmla="*/ 61 w 1038"/>
                <a:gd name="T53" fmla="*/ 26 h 1077"/>
                <a:gd name="T54" fmla="*/ 45 w 1038"/>
                <a:gd name="T55" fmla="*/ 18 h 1077"/>
                <a:gd name="T56" fmla="*/ 57 w 1038"/>
                <a:gd name="T57" fmla="*/ 0 h 1077"/>
                <a:gd name="T58" fmla="*/ 79 w 1038"/>
                <a:gd name="T59" fmla="*/ 30 h 1077"/>
                <a:gd name="T60" fmla="*/ 83 w 1038"/>
                <a:gd name="T61" fmla="*/ 50 h 1077"/>
                <a:gd name="T62" fmla="*/ 84 w 1038"/>
                <a:gd name="T63" fmla="*/ 71 h 1077"/>
                <a:gd name="T64" fmla="*/ 87 w 1038"/>
                <a:gd name="T65" fmla="*/ 110 h 1077"/>
                <a:gd name="T66" fmla="*/ 90 w 1038"/>
                <a:gd name="T67" fmla="*/ 40 h 1077"/>
                <a:gd name="T68" fmla="*/ 107 w 1038"/>
                <a:gd name="T69" fmla="*/ 66 h 1077"/>
                <a:gd name="T70" fmla="*/ 120 w 1038"/>
                <a:gd name="T71" fmla="*/ 91 h 1077"/>
                <a:gd name="T72" fmla="*/ 161 w 1038"/>
                <a:gd name="T73" fmla="*/ 139 h 1077"/>
                <a:gd name="T74" fmla="*/ 196 w 1038"/>
                <a:gd name="T75" fmla="*/ 200 h 1077"/>
                <a:gd name="T76" fmla="*/ 329 w 1038"/>
                <a:gd name="T77" fmla="*/ 290 h 1077"/>
                <a:gd name="T78" fmla="*/ 300 w 1038"/>
                <a:gd name="T79" fmla="*/ 242 h 1077"/>
                <a:gd name="T80" fmla="*/ 329 w 1038"/>
                <a:gd name="T81" fmla="*/ 242 h 1077"/>
                <a:gd name="T82" fmla="*/ 359 w 1038"/>
                <a:gd name="T83" fmla="*/ 259 h 1077"/>
                <a:gd name="T84" fmla="*/ 384 w 1038"/>
                <a:gd name="T85" fmla="*/ 269 h 1077"/>
                <a:gd name="T86" fmla="*/ 362 w 1038"/>
                <a:gd name="T87" fmla="*/ 240 h 1077"/>
                <a:gd name="T88" fmla="*/ 412 w 1038"/>
                <a:gd name="T89" fmla="*/ 208 h 1077"/>
                <a:gd name="T90" fmla="*/ 443 w 1038"/>
                <a:gd name="T91" fmla="*/ 179 h 1077"/>
                <a:gd name="T92" fmla="*/ 474 w 1038"/>
                <a:gd name="T93" fmla="*/ 145 h 1077"/>
                <a:gd name="T94" fmla="*/ 495 w 1038"/>
                <a:gd name="T95" fmla="*/ 117 h 1077"/>
                <a:gd name="T96" fmla="*/ 513 w 1038"/>
                <a:gd name="T97" fmla="*/ 89 h 1077"/>
                <a:gd name="T98" fmla="*/ 505 w 1038"/>
                <a:gd name="T99" fmla="*/ 187 h 1077"/>
                <a:gd name="T100" fmla="*/ 475 w 1038"/>
                <a:gd name="T101" fmla="*/ 337 h 1077"/>
                <a:gd name="T102" fmla="*/ 445 w 1038"/>
                <a:gd name="T103" fmla="*/ 486 h 10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8" h="1077">
                  <a:moveTo>
                    <a:pt x="854" y="1077"/>
                  </a:moveTo>
                  <a:lnTo>
                    <a:pt x="808" y="1054"/>
                  </a:lnTo>
                  <a:lnTo>
                    <a:pt x="794" y="1037"/>
                  </a:lnTo>
                  <a:lnTo>
                    <a:pt x="774" y="1008"/>
                  </a:lnTo>
                  <a:lnTo>
                    <a:pt x="759" y="1012"/>
                  </a:lnTo>
                  <a:lnTo>
                    <a:pt x="761" y="1026"/>
                  </a:lnTo>
                  <a:lnTo>
                    <a:pt x="641" y="950"/>
                  </a:lnTo>
                  <a:lnTo>
                    <a:pt x="655" y="950"/>
                  </a:lnTo>
                  <a:lnTo>
                    <a:pt x="690" y="964"/>
                  </a:lnTo>
                  <a:lnTo>
                    <a:pt x="699" y="964"/>
                  </a:lnTo>
                  <a:lnTo>
                    <a:pt x="652" y="932"/>
                  </a:lnTo>
                  <a:lnTo>
                    <a:pt x="633" y="917"/>
                  </a:lnTo>
                  <a:lnTo>
                    <a:pt x="524" y="852"/>
                  </a:lnTo>
                  <a:lnTo>
                    <a:pt x="448" y="843"/>
                  </a:lnTo>
                  <a:lnTo>
                    <a:pt x="477" y="792"/>
                  </a:lnTo>
                  <a:lnTo>
                    <a:pt x="477" y="786"/>
                  </a:lnTo>
                  <a:lnTo>
                    <a:pt x="451" y="806"/>
                  </a:lnTo>
                  <a:lnTo>
                    <a:pt x="428" y="830"/>
                  </a:lnTo>
                  <a:lnTo>
                    <a:pt x="402" y="852"/>
                  </a:lnTo>
                  <a:lnTo>
                    <a:pt x="377" y="873"/>
                  </a:lnTo>
                  <a:lnTo>
                    <a:pt x="349" y="890"/>
                  </a:lnTo>
                  <a:lnTo>
                    <a:pt x="322" y="906"/>
                  </a:lnTo>
                  <a:lnTo>
                    <a:pt x="295" y="914"/>
                  </a:lnTo>
                  <a:lnTo>
                    <a:pt x="269" y="917"/>
                  </a:lnTo>
                  <a:lnTo>
                    <a:pt x="275" y="813"/>
                  </a:lnTo>
                  <a:lnTo>
                    <a:pt x="267" y="830"/>
                  </a:lnTo>
                  <a:lnTo>
                    <a:pt x="262" y="848"/>
                  </a:lnTo>
                  <a:lnTo>
                    <a:pt x="256" y="866"/>
                  </a:lnTo>
                  <a:lnTo>
                    <a:pt x="253" y="886"/>
                  </a:lnTo>
                  <a:lnTo>
                    <a:pt x="244" y="903"/>
                  </a:lnTo>
                  <a:lnTo>
                    <a:pt x="235" y="921"/>
                  </a:lnTo>
                  <a:lnTo>
                    <a:pt x="220" y="937"/>
                  </a:lnTo>
                  <a:lnTo>
                    <a:pt x="204" y="952"/>
                  </a:lnTo>
                  <a:lnTo>
                    <a:pt x="209" y="877"/>
                  </a:lnTo>
                  <a:lnTo>
                    <a:pt x="209" y="839"/>
                  </a:lnTo>
                  <a:lnTo>
                    <a:pt x="204" y="853"/>
                  </a:lnTo>
                  <a:lnTo>
                    <a:pt x="200" y="872"/>
                  </a:lnTo>
                  <a:lnTo>
                    <a:pt x="196" y="890"/>
                  </a:lnTo>
                  <a:lnTo>
                    <a:pt x="193" y="912"/>
                  </a:lnTo>
                  <a:lnTo>
                    <a:pt x="185" y="930"/>
                  </a:lnTo>
                  <a:lnTo>
                    <a:pt x="180" y="950"/>
                  </a:lnTo>
                  <a:lnTo>
                    <a:pt x="169" y="970"/>
                  </a:lnTo>
                  <a:lnTo>
                    <a:pt x="156" y="990"/>
                  </a:lnTo>
                  <a:lnTo>
                    <a:pt x="142" y="997"/>
                  </a:lnTo>
                  <a:lnTo>
                    <a:pt x="129" y="999"/>
                  </a:lnTo>
                  <a:lnTo>
                    <a:pt x="111" y="983"/>
                  </a:lnTo>
                  <a:lnTo>
                    <a:pt x="98" y="966"/>
                  </a:lnTo>
                  <a:lnTo>
                    <a:pt x="87" y="952"/>
                  </a:lnTo>
                  <a:lnTo>
                    <a:pt x="80" y="937"/>
                  </a:lnTo>
                  <a:lnTo>
                    <a:pt x="71" y="921"/>
                  </a:lnTo>
                  <a:lnTo>
                    <a:pt x="65" y="906"/>
                  </a:lnTo>
                  <a:lnTo>
                    <a:pt x="62" y="892"/>
                  </a:lnTo>
                  <a:lnTo>
                    <a:pt x="58" y="877"/>
                  </a:lnTo>
                  <a:lnTo>
                    <a:pt x="42" y="817"/>
                  </a:lnTo>
                  <a:lnTo>
                    <a:pt x="32" y="759"/>
                  </a:lnTo>
                  <a:lnTo>
                    <a:pt x="23" y="701"/>
                  </a:lnTo>
                  <a:lnTo>
                    <a:pt x="20" y="644"/>
                  </a:lnTo>
                  <a:lnTo>
                    <a:pt x="14" y="586"/>
                  </a:lnTo>
                  <a:lnTo>
                    <a:pt x="11" y="530"/>
                  </a:lnTo>
                  <a:lnTo>
                    <a:pt x="7" y="471"/>
                  </a:lnTo>
                  <a:lnTo>
                    <a:pt x="5" y="415"/>
                  </a:lnTo>
                  <a:lnTo>
                    <a:pt x="0" y="333"/>
                  </a:lnTo>
                  <a:lnTo>
                    <a:pt x="2" y="311"/>
                  </a:lnTo>
                  <a:lnTo>
                    <a:pt x="2" y="220"/>
                  </a:lnTo>
                  <a:lnTo>
                    <a:pt x="25" y="240"/>
                  </a:lnTo>
                  <a:lnTo>
                    <a:pt x="25" y="297"/>
                  </a:lnTo>
                  <a:lnTo>
                    <a:pt x="25" y="335"/>
                  </a:lnTo>
                  <a:lnTo>
                    <a:pt x="25" y="386"/>
                  </a:lnTo>
                  <a:lnTo>
                    <a:pt x="25" y="400"/>
                  </a:lnTo>
                  <a:lnTo>
                    <a:pt x="74" y="753"/>
                  </a:lnTo>
                  <a:lnTo>
                    <a:pt x="80" y="772"/>
                  </a:lnTo>
                  <a:lnTo>
                    <a:pt x="89" y="792"/>
                  </a:lnTo>
                  <a:lnTo>
                    <a:pt x="94" y="806"/>
                  </a:lnTo>
                  <a:lnTo>
                    <a:pt x="109" y="806"/>
                  </a:lnTo>
                  <a:lnTo>
                    <a:pt x="124" y="753"/>
                  </a:lnTo>
                  <a:lnTo>
                    <a:pt x="118" y="315"/>
                  </a:lnTo>
                  <a:lnTo>
                    <a:pt x="127" y="211"/>
                  </a:lnTo>
                  <a:lnTo>
                    <a:pt x="129" y="184"/>
                  </a:lnTo>
                  <a:lnTo>
                    <a:pt x="129" y="166"/>
                  </a:lnTo>
                  <a:lnTo>
                    <a:pt x="124" y="65"/>
                  </a:lnTo>
                  <a:lnTo>
                    <a:pt x="122" y="51"/>
                  </a:lnTo>
                  <a:lnTo>
                    <a:pt x="113" y="38"/>
                  </a:lnTo>
                  <a:lnTo>
                    <a:pt x="94" y="31"/>
                  </a:lnTo>
                  <a:lnTo>
                    <a:pt x="89" y="36"/>
                  </a:lnTo>
                  <a:lnTo>
                    <a:pt x="76" y="47"/>
                  </a:lnTo>
                  <a:lnTo>
                    <a:pt x="43" y="13"/>
                  </a:lnTo>
                  <a:lnTo>
                    <a:pt x="114" y="0"/>
                  </a:lnTo>
                  <a:lnTo>
                    <a:pt x="142" y="7"/>
                  </a:lnTo>
                  <a:lnTo>
                    <a:pt x="156" y="47"/>
                  </a:lnTo>
                  <a:lnTo>
                    <a:pt x="158" y="60"/>
                  </a:lnTo>
                  <a:lnTo>
                    <a:pt x="160" y="73"/>
                  </a:lnTo>
                  <a:lnTo>
                    <a:pt x="162" y="85"/>
                  </a:lnTo>
                  <a:lnTo>
                    <a:pt x="165" y="100"/>
                  </a:lnTo>
                  <a:lnTo>
                    <a:pt x="165" y="113"/>
                  </a:lnTo>
                  <a:lnTo>
                    <a:pt x="167" y="127"/>
                  </a:lnTo>
                  <a:lnTo>
                    <a:pt x="167" y="142"/>
                  </a:lnTo>
                  <a:lnTo>
                    <a:pt x="169" y="158"/>
                  </a:lnTo>
                  <a:lnTo>
                    <a:pt x="169" y="184"/>
                  </a:lnTo>
                  <a:lnTo>
                    <a:pt x="174" y="220"/>
                  </a:lnTo>
                  <a:lnTo>
                    <a:pt x="180" y="220"/>
                  </a:lnTo>
                  <a:lnTo>
                    <a:pt x="189" y="158"/>
                  </a:lnTo>
                  <a:lnTo>
                    <a:pt x="180" y="80"/>
                  </a:lnTo>
                  <a:lnTo>
                    <a:pt x="204" y="107"/>
                  </a:lnTo>
                  <a:lnTo>
                    <a:pt x="207" y="126"/>
                  </a:lnTo>
                  <a:lnTo>
                    <a:pt x="213" y="131"/>
                  </a:lnTo>
                  <a:lnTo>
                    <a:pt x="240" y="249"/>
                  </a:lnTo>
                  <a:lnTo>
                    <a:pt x="249" y="262"/>
                  </a:lnTo>
                  <a:lnTo>
                    <a:pt x="240" y="182"/>
                  </a:lnTo>
                  <a:lnTo>
                    <a:pt x="302" y="240"/>
                  </a:lnTo>
                  <a:lnTo>
                    <a:pt x="313" y="262"/>
                  </a:lnTo>
                  <a:lnTo>
                    <a:pt x="322" y="277"/>
                  </a:lnTo>
                  <a:lnTo>
                    <a:pt x="382" y="415"/>
                  </a:lnTo>
                  <a:lnTo>
                    <a:pt x="388" y="415"/>
                  </a:lnTo>
                  <a:lnTo>
                    <a:pt x="391" y="400"/>
                  </a:lnTo>
                  <a:lnTo>
                    <a:pt x="378" y="362"/>
                  </a:lnTo>
                  <a:lnTo>
                    <a:pt x="557" y="469"/>
                  </a:lnTo>
                  <a:lnTo>
                    <a:pt x="657" y="579"/>
                  </a:lnTo>
                  <a:lnTo>
                    <a:pt x="670" y="582"/>
                  </a:lnTo>
                  <a:lnTo>
                    <a:pt x="646" y="533"/>
                  </a:lnTo>
                  <a:lnTo>
                    <a:pt x="599" y="484"/>
                  </a:lnTo>
                  <a:lnTo>
                    <a:pt x="617" y="479"/>
                  </a:lnTo>
                  <a:lnTo>
                    <a:pt x="637" y="480"/>
                  </a:lnTo>
                  <a:lnTo>
                    <a:pt x="657" y="484"/>
                  </a:lnTo>
                  <a:lnTo>
                    <a:pt x="677" y="493"/>
                  </a:lnTo>
                  <a:lnTo>
                    <a:pt x="697" y="502"/>
                  </a:lnTo>
                  <a:lnTo>
                    <a:pt x="717" y="517"/>
                  </a:lnTo>
                  <a:lnTo>
                    <a:pt x="737" y="530"/>
                  </a:lnTo>
                  <a:lnTo>
                    <a:pt x="759" y="546"/>
                  </a:lnTo>
                  <a:lnTo>
                    <a:pt x="768" y="537"/>
                  </a:lnTo>
                  <a:lnTo>
                    <a:pt x="717" y="499"/>
                  </a:lnTo>
                  <a:lnTo>
                    <a:pt x="717" y="486"/>
                  </a:lnTo>
                  <a:lnTo>
                    <a:pt x="723" y="480"/>
                  </a:lnTo>
                  <a:lnTo>
                    <a:pt x="735" y="479"/>
                  </a:lnTo>
                  <a:lnTo>
                    <a:pt x="746" y="471"/>
                  </a:lnTo>
                  <a:lnTo>
                    <a:pt x="824" y="415"/>
                  </a:lnTo>
                  <a:lnTo>
                    <a:pt x="848" y="395"/>
                  </a:lnTo>
                  <a:lnTo>
                    <a:pt x="863" y="382"/>
                  </a:lnTo>
                  <a:lnTo>
                    <a:pt x="886" y="358"/>
                  </a:lnTo>
                  <a:lnTo>
                    <a:pt x="921" y="324"/>
                  </a:lnTo>
                  <a:lnTo>
                    <a:pt x="934" y="306"/>
                  </a:lnTo>
                  <a:lnTo>
                    <a:pt x="948" y="289"/>
                  </a:lnTo>
                  <a:lnTo>
                    <a:pt x="963" y="271"/>
                  </a:lnTo>
                  <a:lnTo>
                    <a:pt x="977" y="253"/>
                  </a:lnTo>
                  <a:lnTo>
                    <a:pt x="990" y="233"/>
                  </a:lnTo>
                  <a:lnTo>
                    <a:pt x="1003" y="215"/>
                  </a:lnTo>
                  <a:lnTo>
                    <a:pt x="1014" y="196"/>
                  </a:lnTo>
                  <a:lnTo>
                    <a:pt x="1025" y="178"/>
                  </a:lnTo>
                  <a:lnTo>
                    <a:pt x="1038" y="166"/>
                  </a:lnTo>
                  <a:lnTo>
                    <a:pt x="1028" y="273"/>
                  </a:lnTo>
                  <a:lnTo>
                    <a:pt x="1010" y="373"/>
                  </a:lnTo>
                  <a:lnTo>
                    <a:pt x="992" y="473"/>
                  </a:lnTo>
                  <a:lnTo>
                    <a:pt x="970" y="573"/>
                  </a:lnTo>
                  <a:lnTo>
                    <a:pt x="950" y="673"/>
                  </a:lnTo>
                  <a:lnTo>
                    <a:pt x="928" y="772"/>
                  </a:lnTo>
                  <a:lnTo>
                    <a:pt x="908" y="872"/>
                  </a:lnTo>
                  <a:lnTo>
                    <a:pt x="890" y="972"/>
                  </a:lnTo>
                  <a:lnTo>
                    <a:pt x="874" y="1074"/>
                  </a:lnTo>
                  <a:lnTo>
                    <a:pt x="854" y="1077"/>
                  </a:lnTo>
                  <a:close/>
                </a:path>
              </a:pathLst>
            </a:custGeom>
            <a:solidFill>
              <a:srgbClr val="666666"/>
            </a:solidFill>
            <a:ln w="9525">
              <a:solidFill>
                <a:schemeClr val="tx1"/>
              </a:solidFill>
              <a:round/>
              <a:headEnd/>
              <a:tailEnd/>
            </a:ln>
          </p:spPr>
          <p:txBody>
            <a:bodyPr/>
            <a:lstStyle/>
            <a:p>
              <a:endParaRPr lang="en-US"/>
            </a:p>
          </p:txBody>
        </p:sp>
        <p:sp>
          <p:nvSpPr>
            <p:cNvPr id="58414" name="Freeform 45">
              <a:extLst>
                <a:ext uri="{FF2B5EF4-FFF2-40B4-BE49-F238E27FC236}">
                  <a16:creationId xmlns:a16="http://schemas.microsoft.com/office/drawing/2014/main" id="{69C29FD0-51F5-4368-8C55-A13C36553F70}"/>
                </a:ext>
              </a:extLst>
            </p:cNvPr>
            <p:cNvSpPr>
              <a:spLocks/>
            </p:cNvSpPr>
            <p:nvPr/>
          </p:nvSpPr>
          <p:spPr bwMode="auto">
            <a:xfrm>
              <a:off x="3795" y="2063"/>
              <a:ext cx="551" cy="521"/>
            </a:xfrm>
            <a:custGeom>
              <a:avLst/>
              <a:gdLst>
                <a:gd name="T0" fmla="*/ 132 w 1102"/>
                <a:gd name="T1" fmla="*/ 513 h 1041"/>
                <a:gd name="T2" fmla="*/ 95 w 1102"/>
                <a:gd name="T3" fmla="*/ 496 h 1041"/>
                <a:gd name="T4" fmla="*/ 58 w 1102"/>
                <a:gd name="T5" fmla="*/ 478 h 1041"/>
                <a:gd name="T6" fmla="*/ 20 w 1102"/>
                <a:gd name="T7" fmla="*/ 456 h 1041"/>
                <a:gd name="T8" fmla="*/ 0 w 1102"/>
                <a:gd name="T9" fmla="*/ 441 h 1041"/>
                <a:gd name="T10" fmla="*/ 7 w 1102"/>
                <a:gd name="T11" fmla="*/ 411 h 1041"/>
                <a:gd name="T12" fmla="*/ 12 w 1102"/>
                <a:gd name="T13" fmla="*/ 382 h 1041"/>
                <a:gd name="T14" fmla="*/ 17 w 1102"/>
                <a:gd name="T15" fmla="*/ 352 h 1041"/>
                <a:gd name="T16" fmla="*/ 21 w 1102"/>
                <a:gd name="T17" fmla="*/ 322 h 1041"/>
                <a:gd name="T18" fmla="*/ 38 w 1102"/>
                <a:gd name="T19" fmla="*/ 32 h 1041"/>
                <a:gd name="T20" fmla="*/ 117 w 1102"/>
                <a:gd name="T21" fmla="*/ 50 h 1041"/>
                <a:gd name="T22" fmla="*/ 197 w 1102"/>
                <a:gd name="T23" fmla="*/ 69 h 1041"/>
                <a:gd name="T24" fmla="*/ 276 w 1102"/>
                <a:gd name="T25" fmla="*/ 82 h 1041"/>
                <a:gd name="T26" fmla="*/ 356 w 1102"/>
                <a:gd name="T27" fmla="*/ 84 h 1041"/>
                <a:gd name="T28" fmla="*/ 384 w 1102"/>
                <a:gd name="T29" fmla="*/ 68 h 1041"/>
                <a:gd name="T30" fmla="*/ 431 w 1102"/>
                <a:gd name="T31" fmla="*/ 52 h 1041"/>
                <a:gd name="T32" fmla="*/ 453 w 1102"/>
                <a:gd name="T33" fmla="*/ 44 h 1041"/>
                <a:gd name="T34" fmla="*/ 536 w 1102"/>
                <a:gd name="T35" fmla="*/ 7 h 1041"/>
                <a:gd name="T36" fmla="*/ 551 w 1102"/>
                <a:gd name="T37" fmla="*/ 76 h 1041"/>
                <a:gd name="T38" fmla="*/ 528 w 1102"/>
                <a:gd name="T39" fmla="*/ 356 h 1041"/>
                <a:gd name="T40" fmla="*/ 518 w 1102"/>
                <a:gd name="T41" fmla="*/ 462 h 1041"/>
                <a:gd name="T42" fmla="*/ 488 w 1102"/>
                <a:gd name="T43" fmla="*/ 485 h 1041"/>
                <a:gd name="T44" fmla="*/ 466 w 1102"/>
                <a:gd name="T45" fmla="*/ 497 h 1041"/>
                <a:gd name="T46" fmla="*/ 456 w 1102"/>
                <a:gd name="T47" fmla="*/ 475 h 1041"/>
                <a:gd name="T48" fmla="*/ 442 w 1102"/>
                <a:gd name="T49" fmla="*/ 465 h 1041"/>
                <a:gd name="T50" fmla="*/ 428 w 1102"/>
                <a:gd name="T51" fmla="*/ 464 h 1041"/>
                <a:gd name="T52" fmla="*/ 415 w 1102"/>
                <a:gd name="T53" fmla="*/ 465 h 1041"/>
                <a:gd name="T54" fmla="*/ 401 w 1102"/>
                <a:gd name="T55" fmla="*/ 467 h 1041"/>
                <a:gd name="T56" fmla="*/ 392 w 1102"/>
                <a:gd name="T57" fmla="*/ 441 h 1041"/>
                <a:gd name="T58" fmla="*/ 403 w 1102"/>
                <a:gd name="T59" fmla="*/ 405 h 1041"/>
                <a:gd name="T60" fmla="*/ 416 w 1102"/>
                <a:gd name="T61" fmla="*/ 370 h 1041"/>
                <a:gd name="T62" fmla="*/ 425 w 1102"/>
                <a:gd name="T63" fmla="*/ 333 h 1041"/>
                <a:gd name="T64" fmla="*/ 427 w 1102"/>
                <a:gd name="T65" fmla="*/ 309 h 1041"/>
                <a:gd name="T66" fmla="*/ 427 w 1102"/>
                <a:gd name="T67" fmla="*/ 295 h 1041"/>
                <a:gd name="T68" fmla="*/ 424 w 1102"/>
                <a:gd name="T69" fmla="*/ 282 h 1041"/>
                <a:gd name="T70" fmla="*/ 419 w 1102"/>
                <a:gd name="T71" fmla="*/ 269 h 1041"/>
                <a:gd name="T72" fmla="*/ 407 w 1102"/>
                <a:gd name="T73" fmla="*/ 248 h 1041"/>
                <a:gd name="T74" fmla="*/ 387 w 1102"/>
                <a:gd name="T75" fmla="*/ 254 h 1041"/>
                <a:gd name="T76" fmla="*/ 372 w 1102"/>
                <a:gd name="T77" fmla="*/ 271 h 1041"/>
                <a:gd name="T78" fmla="*/ 362 w 1102"/>
                <a:gd name="T79" fmla="*/ 289 h 1041"/>
                <a:gd name="T80" fmla="*/ 355 w 1102"/>
                <a:gd name="T81" fmla="*/ 308 h 1041"/>
                <a:gd name="T82" fmla="*/ 349 w 1102"/>
                <a:gd name="T83" fmla="*/ 307 h 1041"/>
                <a:gd name="T84" fmla="*/ 348 w 1102"/>
                <a:gd name="T85" fmla="*/ 288 h 1041"/>
                <a:gd name="T86" fmla="*/ 345 w 1102"/>
                <a:gd name="T87" fmla="*/ 268 h 1041"/>
                <a:gd name="T88" fmla="*/ 339 w 1102"/>
                <a:gd name="T89" fmla="*/ 249 h 1041"/>
                <a:gd name="T90" fmla="*/ 328 w 1102"/>
                <a:gd name="T91" fmla="*/ 229 h 1041"/>
                <a:gd name="T92" fmla="*/ 315 w 1102"/>
                <a:gd name="T93" fmla="*/ 224 h 1041"/>
                <a:gd name="T94" fmla="*/ 276 w 1102"/>
                <a:gd name="T95" fmla="*/ 334 h 1041"/>
                <a:gd name="T96" fmla="*/ 264 w 1102"/>
                <a:gd name="T97" fmla="*/ 281 h 1041"/>
                <a:gd name="T98" fmla="*/ 254 w 1102"/>
                <a:gd name="T99" fmla="*/ 251 h 1041"/>
                <a:gd name="T100" fmla="*/ 233 w 1102"/>
                <a:gd name="T101" fmla="*/ 240 h 1041"/>
                <a:gd name="T102" fmla="*/ 223 w 1102"/>
                <a:gd name="T103" fmla="*/ 245 h 1041"/>
                <a:gd name="T104" fmla="*/ 209 w 1102"/>
                <a:gd name="T105" fmla="*/ 332 h 1041"/>
                <a:gd name="T106" fmla="*/ 201 w 1102"/>
                <a:gd name="T107" fmla="*/ 385 h 1041"/>
                <a:gd name="T108" fmla="*/ 185 w 1102"/>
                <a:gd name="T109" fmla="*/ 439 h 1041"/>
                <a:gd name="T110" fmla="*/ 166 w 1102"/>
                <a:gd name="T111" fmla="*/ 494 h 1041"/>
                <a:gd name="T112" fmla="*/ 151 w 1102"/>
                <a:gd name="T113" fmla="*/ 521 h 10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02" h="1041">
                  <a:moveTo>
                    <a:pt x="302" y="1041"/>
                  </a:moveTo>
                  <a:lnTo>
                    <a:pt x="264" y="1025"/>
                  </a:lnTo>
                  <a:lnTo>
                    <a:pt x="228" y="1010"/>
                  </a:lnTo>
                  <a:lnTo>
                    <a:pt x="190" y="992"/>
                  </a:lnTo>
                  <a:lnTo>
                    <a:pt x="153" y="976"/>
                  </a:lnTo>
                  <a:lnTo>
                    <a:pt x="115" y="956"/>
                  </a:lnTo>
                  <a:lnTo>
                    <a:pt x="79" y="936"/>
                  </a:lnTo>
                  <a:lnTo>
                    <a:pt x="40" y="912"/>
                  </a:lnTo>
                  <a:lnTo>
                    <a:pt x="4" y="890"/>
                  </a:lnTo>
                  <a:lnTo>
                    <a:pt x="0" y="881"/>
                  </a:lnTo>
                  <a:lnTo>
                    <a:pt x="6" y="850"/>
                  </a:lnTo>
                  <a:lnTo>
                    <a:pt x="13" y="821"/>
                  </a:lnTo>
                  <a:lnTo>
                    <a:pt x="18" y="792"/>
                  </a:lnTo>
                  <a:lnTo>
                    <a:pt x="24" y="763"/>
                  </a:lnTo>
                  <a:lnTo>
                    <a:pt x="28" y="732"/>
                  </a:lnTo>
                  <a:lnTo>
                    <a:pt x="33" y="703"/>
                  </a:lnTo>
                  <a:lnTo>
                    <a:pt x="37" y="674"/>
                  </a:lnTo>
                  <a:lnTo>
                    <a:pt x="42" y="644"/>
                  </a:lnTo>
                  <a:lnTo>
                    <a:pt x="69" y="151"/>
                  </a:lnTo>
                  <a:lnTo>
                    <a:pt x="75" y="64"/>
                  </a:lnTo>
                  <a:lnTo>
                    <a:pt x="153" y="80"/>
                  </a:lnTo>
                  <a:lnTo>
                    <a:pt x="233" y="100"/>
                  </a:lnTo>
                  <a:lnTo>
                    <a:pt x="313" y="120"/>
                  </a:lnTo>
                  <a:lnTo>
                    <a:pt x="394" y="138"/>
                  </a:lnTo>
                  <a:lnTo>
                    <a:pt x="472" y="153"/>
                  </a:lnTo>
                  <a:lnTo>
                    <a:pt x="552" y="164"/>
                  </a:lnTo>
                  <a:lnTo>
                    <a:pt x="630" y="168"/>
                  </a:lnTo>
                  <a:lnTo>
                    <a:pt x="712" y="168"/>
                  </a:lnTo>
                  <a:lnTo>
                    <a:pt x="743" y="160"/>
                  </a:lnTo>
                  <a:lnTo>
                    <a:pt x="767" y="135"/>
                  </a:lnTo>
                  <a:lnTo>
                    <a:pt x="834" y="113"/>
                  </a:lnTo>
                  <a:lnTo>
                    <a:pt x="861" y="104"/>
                  </a:lnTo>
                  <a:lnTo>
                    <a:pt x="878" y="95"/>
                  </a:lnTo>
                  <a:lnTo>
                    <a:pt x="905" y="88"/>
                  </a:lnTo>
                  <a:lnTo>
                    <a:pt x="918" y="84"/>
                  </a:lnTo>
                  <a:lnTo>
                    <a:pt x="1071" y="13"/>
                  </a:lnTo>
                  <a:lnTo>
                    <a:pt x="1095" y="0"/>
                  </a:lnTo>
                  <a:lnTo>
                    <a:pt x="1102" y="151"/>
                  </a:lnTo>
                  <a:lnTo>
                    <a:pt x="1102" y="175"/>
                  </a:lnTo>
                  <a:lnTo>
                    <a:pt x="1056" y="712"/>
                  </a:lnTo>
                  <a:lnTo>
                    <a:pt x="1060" y="725"/>
                  </a:lnTo>
                  <a:lnTo>
                    <a:pt x="1036" y="923"/>
                  </a:lnTo>
                  <a:lnTo>
                    <a:pt x="985" y="967"/>
                  </a:lnTo>
                  <a:lnTo>
                    <a:pt x="976" y="970"/>
                  </a:lnTo>
                  <a:lnTo>
                    <a:pt x="958" y="985"/>
                  </a:lnTo>
                  <a:lnTo>
                    <a:pt x="932" y="994"/>
                  </a:lnTo>
                  <a:lnTo>
                    <a:pt x="929" y="967"/>
                  </a:lnTo>
                  <a:lnTo>
                    <a:pt x="911" y="950"/>
                  </a:lnTo>
                  <a:lnTo>
                    <a:pt x="896" y="937"/>
                  </a:lnTo>
                  <a:lnTo>
                    <a:pt x="883" y="930"/>
                  </a:lnTo>
                  <a:lnTo>
                    <a:pt x="869" y="927"/>
                  </a:lnTo>
                  <a:lnTo>
                    <a:pt x="856" y="928"/>
                  </a:lnTo>
                  <a:lnTo>
                    <a:pt x="841" y="928"/>
                  </a:lnTo>
                  <a:lnTo>
                    <a:pt x="829" y="930"/>
                  </a:lnTo>
                  <a:lnTo>
                    <a:pt x="814" y="932"/>
                  </a:lnTo>
                  <a:lnTo>
                    <a:pt x="801" y="934"/>
                  </a:lnTo>
                  <a:lnTo>
                    <a:pt x="774" y="917"/>
                  </a:lnTo>
                  <a:lnTo>
                    <a:pt x="783" y="881"/>
                  </a:lnTo>
                  <a:lnTo>
                    <a:pt x="794" y="846"/>
                  </a:lnTo>
                  <a:lnTo>
                    <a:pt x="805" y="810"/>
                  </a:lnTo>
                  <a:lnTo>
                    <a:pt x="820" y="775"/>
                  </a:lnTo>
                  <a:lnTo>
                    <a:pt x="831" y="739"/>
                  </a:lnTo>
                  <a:lnTo>
                    <a:pt x="841" y="703"/>
                  </a:lnTo>
                  <a:lnTo>
                    <a:pt x="849" y="666"/>
                  </a:lnTo>
                  <a:lnTo>
                    <a:pt x="854" y="632"/>
                  </a:lnTo>
                  <a:lnTo>
                    <a:pt x="854" y="617"/>
                  </a:lnTo>
                  <a:lnTo>
                    <a:pt x="856" y="604"/>
                  </a:lnTo>
                  <a:lnTo>
                    <a:pt x="854" y="590"/>
                  </a:lnTo>
                  <a:lnTo>
                    <a:pt x="852" y="577"/>
                  </a:lnTo>
                  <a:lnTo>
                    <a:pt x="847" y="563"/>
                  </a:lnTo>
                  <a:lnTo>
                    <a:pt x="843" y="550"/>
                  </a:lnTo>
                  <a:lnTo>
                    <a:pt x="838" y="537"/>
                  </a:lnTo>
                  <a:lnTo>
                    <a:pt x="834" y="526"/>
                  </a:lnTo>
                  <a:lnTo>
                    <a:pt x="814" y="495"/>
                  </a:lnTo>
                  <a:lnTo>
                    <a:pt x="796" y="495"/>
                  </a:lnTo>
                  <a:lnTo>
                    <a:pt x="774" y="508"/>
                  </a:lnTo>
                  <a:lnTo>
                    <a:pt x="758" y="524"/>
                  </a:lnTo>
                  <a:lnTo>
                    <a:pt x="743" y="541"/>
                  </a:lnTo>
                  <a:lnTo>
                    <a:pt x="734" y="559"/>
                  </a:lnTo>
                  <a:lnTo>
                    <a:pt x="723" y="577"/>
                  </a:lnTo>
                  <a:lnTo>
                    <a:pt x="718" y="597"/>
                  </a:lnTo>
                  <a:lnTo>
                    <a:pt x="710" y="615"/>
                  </a:lnTo>
                  <a:lnTo>
                    <a:pt x="703" y="635"/>
                  </a:lnTo>
                  <a:lnTo>
                    <a:pt x="698" y="613"/>
                  </a:lnTo>
                  <a:lnTo>
                    <a:pt x="698" y="595"/>
                  </a:lnTo>
                  <a:lnTo>
                    <a:pt x="696" y="575"/>
                  </a:lnTo>
                  <a:lnTo>
                    <a:pt x="694" y="557"/>
                  </a:lnTo>
                  <a:lnTo>
                    <a:pt x="690" y="535"/>
                  </a:lnTo>
                  <a:lnTo>
                    <a:pt x="687" y="517"/>
                  </a:lnTo>
                  <a:lnTo>
                    <a:pt x="678" y="497"/>
                  </a:lnTo>
                  <a:lnTo>
                    <a:pt x="668" y="479"/>
                  </a:lnTo>
                  <a:lnTo>
                    <a:pt x="656" y="457"/>
                  </a:lnTo>
                  <a:lnTo>
                    <a:pt x="641" y="448"/>
                  </a:lnTo>
                  <a:lnTo>
                    <a:pt x="630" y="448"/>
                  </a:lnTo>
                  <a:lnTo>
                    <a:pt x="594" y="479"/>
                  </a:lnTo>
                  <a:lnTo>
                    <a:pt x="552" y="668"/>
                  </a:lnTo>
                  <a:lnTo>
                    <a:pt x="541" y="593"/>
                  </a:lnTo>
                  <a:lnTo>
                    <a:pt x="528" y="561"/>
                  </a:lnTo>
                  <a:lnTo>
                    <a:pt x="517" y="517"/>
                  </a:lnTo>
                  <a:lnTo>
                    <a:pt x="508" y="502"/>
                  </a:lnTo>
                  <a:lnTo>
                    <a:pt x="485" y="479"/>
                  </a:lnTo>
                  <a:lnTo>
                    <a:pt x="466" y="479"/>
                  </a:lnTo>
                  <a:lnTo>
                    <a:pt x="452" y="486"/>
                  </a:lnTo>
                  <a:lnTo>
                    <a:pt x="446" y="490"/>
                  </a:lnTo>
                  <a:lnTo>
                    <a:pt x="423" y="612"/>
                  </a:lnTo>
                  <a:lnTo>
                    <a:pt x="417" y="664"/>
                  </a:lnTo>
                  <a:lnTo>
                    <a:pt x="412" y="717"/>
                  </a:lnTo>
                  <a:lnTo>
                    <a:pt x="401" y="770"/>
                  </a:lnTo>
                  <a:lnTo>
                    <a:pt x="388" y="825"/>
                  </a:lnTo>
                  <a:lnTo>
                    <a:pt x="370" y="877"/>
                  </a:lnTo>
                  <a:lnTo>
                    <a:pt x="352" y="932"/>
                  </a:lnTo>
                  <a:lnTo>
                    <a:pt x="332" y="987"/>
                  </a:lnTo>
                  <a:lnTo>
                    <a:pt x="312" y="1041"/>
                  </a:lnTo>
                  <a:lnTo>
                    <a:pt x="302" y="1041"/>
                  </a:lnTo>
                  <a:close/>
                </a:path>
              </a:pathLst>
            </a:custGeom>
            <a:solidFill>
              <a:srgbClr val="66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5" name="Freeform 46">
              <a:extLst>
                <a:ext uri="{FF2B5EF4-FFF2-40B4-BE49-F238E27FC236}">
                  <a16:creationId xmlns:a16="http://schemas.microsoft.com/office/drawing/2014/main" id="{EB7ADEA1-06FE-4FB5-A1CA-F6CB4EB2BBA4}"/>
                </a:ext>
              </a:extLst>
            </p:cNvPr>
            <p:cNvSpPr>
              <a:spLocks/>
            </p:cNvSpPr>
            <p:nvPr/>
          </p:nvSpPr>
          <p:spPr bwMode="auto">
            <a:xfrm>
              <a:off x="3012" y="2216"/>
              <a:ext cx="30" cy="245"/>
            </a:xfrm>
            <a:custGeom>
              <a:avLst/>
              <a:gdLst>
                <a:gd name="T0" fmla="*/ 26 w 60"/>
                <a:gd name="T1" fmla="*/ 245 h 489"/>
                <a:gd name="T2" fmla="*/ 23 w 60"/>
                <a:gd name="T3" fmla="*/ 239 h 489"/>
                <a:gd name="T4" fmla="*/ 0 w 60"/>
                <a:gd name="T5" fmla="*/ 57 h 489"/>
                <a:gd name="T6" fmla="*/ 2 w 60"/>
                <a:gd name="T7" fmla="*/ 52 h 489"/>
                <a:gd name="T8" fmla="*/ 2 w 60"/>
                <a:gd name="T9" fmla="*/ 43 h 489"/>
                <a:gd name="T10" fmla="*/ 0 w 60"/>
                <a:gd name="T11" fmla="*/ 35 h 489"/>
                <a:gd name="T12" fmla="*/ 0 w 60"/>
                <a:gd name="T13" fmla="*/ 21 h 489"/>
                <a:gd name="T14" fmla="*/ 2 w 60"/>
                <a:gd name="T15" fmla="*/ 0 h 489"/>
                <a:gd name="T16" fmla="*/ 20 w 60"/>
                <a:gd name="T17" fmla="*/ 17 h 489"/>
                <a:gd name="T18" fmla="*/ 26 w 60"/>
                <a:gd name="T19" fmla="*/ 23 h 489"/>
                <a:gd name="T20" fmla="*/ 28 w 60"/>
                <a:gd name="T21" fmla="*/ 52 h 489"/>
                <a:gd name="T22" fmla="*/ 30 w 60"/>
                <a:gd name="T23" fmla="*/ 66 h 489"/>
                <a:gd name="T24" fmla="*/ 28 w 60"/>
                <a:gd name="T25" fmla="*/ 162 h 489"/>
                <a:gd name="T26" fmla="*/ 28 w 60"/>
                <a:gd name="T27" fmla="*/ 208 h 489"/>
                <a:gd name="T28" fmla="*/ 26 w 60"/>
                <a:gd name="T29" fmla="*/ 245 h 4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489">
                  <a:moveTo>
                    <a:pt x="51" y="489"/>
                  </a:moveTo>
                  <a:lnTo>
                    <a:pt x="46" y="477"/>
                  </a:lnTo>
                  <a:lnTo>
                    <a:pt x="0" y="113"/>
                  </a:lnTo>
                  <a:lnTo>
                    <a:pt x="4" y="104"/>
                  </a:lnTo>
                  <a:lnTo>
                    <a:pt x="4" y="85"/>
                  </a:lnTo>
                  <a:lnTo>
                    <a:pt x="0" y="69"/>
                  </a:lnTo>
                  <a:lnTo>
                    <a:pt x="0" y="42"/>
                  </a:lnTo>
                  <a:lnTo>
                    <a:pt x="4" y="0"/>
                  </a:lnTo>
                  <a:lnTo>
                    <a:pt x="39" y="33"/>
                  </a:lnTo>
                  <a:lnTo>
                    <a:pt x="51" y="45"/>
                  </a:lnTo>
                  <a:lnTo>
                    <a:pt x="55" y="104"/>
                  </a:lnTo>
                  <a:lnTo>
                    <a:pt x="60" y="131"/>
                  </a:lnTo>
                  <a:lnTo>
                    <a:pt x="55" y="324"/>
                  </a:lnTo>
                  <a:lnTo>
                    <a:pt x="55" y="415"/>
                  </a:lnTo>
                  <a:lnTo>
                    <a:pt x="51" y="4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6" name="Freeform 47">
              <a:extLst>
                <a:ext uri="{FF2B5EF4-FFF2-40B4-BE49-F238E27FC236}">
                  <a16:creationId xmlns:a16="http://schemas.microsoft.com/office/drawing/2014/main" id="{C9F1F265-FFAE-44F5-93F5-0DD6B958E3F4}"/>
                </a:ext>
              </a:extLst>
            </p:cNvPr>
            <p:cNvSpPr>
              <a:spLocks/>
            </p:cNvSpPr>
            <p:nvPr/>
          </p:nvSpPr>
          <p:spPr bwMode="auto">
            <a:xfrm>
              <a:off x="1952" y="2294"/>
              <a:ext cx="39" cy="80"/>
            </a:xfrm>
            <a:custGeom>
              <a:avLst/>
              <a:gdLst>
                <a:gd name="T0" fmla="*/ 34 w 79"/>
                <a:gd name="T1" fmla="*/ 80 h 161"/>
                <a:gd name="T2" fmla="*/ 27 w 79"/>
                <a:gd name="T3" fmla="*/ 73 h 161"/>
                <a:gd name="T4" fmla="*/ 20 w 79"/>
                <a:gd name="T5" fmla="*/ 61 h 161"/>
                <a:gd name="T6" fmla="*/ 9 w 79"/>
                <a:gd name="T7" fmla="*/ 37 h 161"/>
                <a:gd name="T8" fmla="*/ 4 w 79"/>
                <a:gd name="T9" fmla="*/ 28 h 161"/>
                <a:gd name="T10" fmla="*/ 2 w 79"/>
                <a:gd name="T11" fmla="*/ 19 h 161"/>
                <a:gd name="T12" fmla="*/ 0 w 79"/>
                <a:gd name="T13" fmla="*/ 10 h 161"/>
                <a:gd name="T14" fmla="*/ 1 w 79"/>
                <a:gd name="T15" fmla="*/ 2 h 161"/>
                <a:gd name="T16" fmla="*/ 4 w 79"/>
                <a:gd name="T17" fmla="*/ 0 h 161"/>
                <a:gd name="T18" fmla="*/ 9 w 79"/>
                <a:gd name="T19" fmla="*/ 21 h 161"/>
                <a:gd name="T20" fmla="*/ 30 w 79"/>
                <a:gd name="T21" fmla="*/ 67 h 161"/>
                <a:gd name="T22" fmla="*/ 32 w 79"/>
                <a:gd name="T23" fmla="*/ 68 h 161"/>
                <a:gd name="T24" fmla="*/ 39 w 79"/>
                <a:gd name="T25" fmla="*/ 73 h 161"/>
                <a:gd name="T26" fmla="*/ 34 w 79"/>
                <a:gd name="T27" fmla="*/ 8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161">
                  <a:moveTo>
                    <a:pt x="69" y="161"/>
                  </a:moveTo>
                  <a:lnTo>
                    <a:pt x="55" y="146"/>
                  </a:lnTo>
                  <a:lnTo>
                    <a:pt x="40" y="122"/>
                  </a:lnTo>
                  <a:lnTo>
                    <a:pt x="18" y="75"/>
                  </a:lnTo>
                  <a:lnTo>
                    <a:pt x="9" y="57"/>
                  </a:lnTo>
                  <a:lnTo>
                    <a:pt x="4" y="39"/>
                  </a:lnTo>
                  <a:lnTo>
                    <a:pt x="0" y="20"/>
                  </a:lnTo>
                  <a:lnTo>
                    <a:pt x="2" y="4"/>
                  </a:lnTo>
                  <a:lnTo>
                    <a:pt x="9" y="0"/>
                  </a:lnTo>
                  <a:lnTo>
                    <a:pt x="18" y="42"/>
                  </a:lnTo>
                  <a:lnTo>
                    <a:pt x="60" y="135"/>
                  </a:lnTo>
                  <a:lnTo>
                    <a:pt x="64" y="137"/>
                  </a:lnTo>
                  <a:lnTo>
                    <a:pt x="79" y="146"/>
                  </a:lnTo>
                  <a:lnTo>
                    <a:pt x="69"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7" name="Freeform 48">
              <a:extLst>
                <a:ext uri="{FF2B5EF4-FFF2-40B4-BE49-F238E27FC236}">
                  <a16:creationId xmlns:a16="http://schemas.microsoft.com/office/drawing/2014/main" id="{BE7555BF-644F-4C97-B637-26078819C6F2}"/>
                </a:ext>
              </a:extLst>
            </p:cNvPr>
            <p:cNvSpPr>
              <a:spLocks/>
            </p:cNvSpPr>
            <p:nvPr/>
          </p:nvSpPr>
          <p:spPr bwMode="auto">
            <a:xfrm>
              <a:off x="1922" y="2240"/>
              <a:ext cx="29" cy="94"/>
            </a:xfrm>
            <a:custGeom>
              <a:avLst/>
              <a:gdLst>
                <a:gd name="T0" fmla="*/ 24 w 56"/>
                <a:gd name="T1" fmla="*/ 93 h 190"/>
                <a:gd name="T2" fmla="*/ 10 w 56"/>
                <a:gd name="T3" fmla="*/ 62 h 190"/>
                <a:gd name="T4" fmla="*/ 0 w 56"/>
                <a:gd name="T5" fmla="*/ 9 h 190"/>
                <a:gd name="T6" fmla="*/ 5 w 56"/>
                <a:gd name="T7" fmla="*/ 0 h 190"/>
                <a:gd name="T8" fmla="*/ 9 w 56"/>
                <a:gd name="T9" fmla="*/ 6 h 190"/>
                <a:gd name="T10" fmla="*/ 12 w 56"/>
                <a:gd name="T11" fmla="*/ 46 h 190"/>
                <a:gd name="T12" fmla="*/ 23 w 56"/>
                <a:gd name="T13" fmla="*/ 77 h 190"/>
                <a:gd name="T14" fmla="*/ 24 w 56"/>
                <a:gd name="T15" fmla="*/ 84 h 190"/>
                <a:gd name="T16" fmla="*/ 29 w 56"/>
                <a:gd name="T17" fmla="*/ 94 h 190"/>
                <a:gd name="T18" fmla="*/ 24 w 56"/>
                <a:gd name="T19" fmla="*/ 93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190">
                  <a:moveTo>
                    <a:pt x="47" y="188"/>
                  </a:moveTo>
                  <a:lnTo>
                    <a:pt x="20" y="126"/>
                  </a:lnTo>
                  <a:lnTo>
                    <a:pt x="0" y="18"/>
                  </a:lnTo>
                  <a:lnTo>
                    <a:pt x="9" y="0"/>
                  </a:lnTo>
                  <a:lnTo>
                    <a:pt x="18" y="13"/>
                  </a:lnTo>
                  <a:lnTo>
                    <a:pt x="24" y="93"/>
                  </a:lnTo>
                  <a:lnTo>
                    <a:pt x="44" y="155"/>
                  </a:lnTo>
                  <a:lnTo>
                    <a:pt x="47" y="169"/>
                  </a:lnTo>
                  <a:lnTo>
                    <a:pt x="56" y="190"/>
                  </a:lnTo>
                  <a:lnTo>
                    <a:pt x="47"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8" name="Freeform 49">
              <a:extLst>
                <a:ext uri="{FF2B5EF4-FFF2-40B4-BE49-F238E27FC236}">
                  <a16:creationId xmlns:a16="http://schemas.microsoft.com/office/drawing/2014/main" id="{48956BCB-2099-47F5-9EA2-2B1DF1D99DEB}"/>
                </a:ext>
              </a:extLst>
            </p:cNvPr>
            <p:cNvSpPr>
              <a:spLocks/>
            </p:cNvSpPr>
            <p:nvPr/>
          </p:nvSpPr>
          <p:spPr bwMode="auto">
            <a:xfrm>
              <a:off x="2516" y="2298"/>
              <a:ext cx="1" cy="4"/>
            </a:xfrm>
            <a:custGeom>
              <a:avLst/>
              <a:gdLst>
                <a:gd name="T0" fmla="*/ 0 w 1"/>
                <a:gd name="T1" fmla="*/ 4 h 9"/>
                <a:gd name="T2" fmla="*/ 0 w 1"/>
                <a:gd name="T3" fmla="*/ 0 h 9"/>
                <a:gd name="T4" fmla="*/ 0 w 1"/>
                <a:gd name="T5" fmla="*/ 4 h 9"/>
                <a:gd name="T6" fmla="*/ 0 60000 65536"/>
                <a:gd name="T7" fmla="*/ 0 60000 65536"/>
                <a:gd name="T8" fmla="*/ 0 60000 65536"/>
              </a:gdLst>
              <a:ahLst/>
              <a:cxnLst>
                <a:cxn ang="T6">
                  <a:pos x="T0" y="T1"/>
                </a:cxn>
                <a:cxn ang="T7">
                  <a:pos x="T2" y="T3"/>
                </a:cxn>
                <a:cxn ang="T8">
                  <a:pos x="T4" y="T5"/>
                </a:cxn>
              </a:cxnLst>
              <a:rect l="0" t="0" r="r" b="b"/>
              <a:pathLst>
                <a:path w="1" h="9">
                  <a:moveTo>
                    <a:pt x="0" y="9"/>
                  </a:move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9" name="Freeform 50">
              <a:extLst>
                <a:ext uri="{FF2B5EF4-FFF2-40B4-BE49-F238E27FC236}">
                  <a16:creationId xmlns:a16="http://schemas.microsoft.com/office/drawing/2014/main" id="{5138B837-75C6-4AD8-8A6C-B7727B710B3C}"/>
                </a:ext>
              </a:extLst>
            </p:cNvPr>
            <p:cNvSpPr>
              <a:spLocks/>
            </p:cNvSpPr>
            <p:nvPr/>
          </p:nvSpPr>
          <p:spPr bwMode="auto">
            <a:xfrm>
              <a:off x="4153" y="2159"/>
              <a:ext cx="12" cy="140"/>
            </a:xfrm>
            <a:custGeom>
              <a:avLst/>
              <a:gdLst>
                <a:gd name="T0" fmla="*/ 0 w 23"/>
                <a:gd name="T1" fmla="*/ 139 h 281"/>
                <a:gd name="T2" fmla="*/ 5 w 23"/>
                <a:gd name="T3" fmla="*/ 100 h 281"/>
                <a:gd name="T4" fmla="*/ 3 w 23"/>
                <a:gd name="T5" fmla="*/ 40 h 281"/>
                <a:gd name="T6" fmla="*/ 1 w 23"/>
                <a:gd name="T7" fmla="*/ 3 h 281"/>
                <a:gd name="T8" fmla="*/ 5 w 23"/>
                <a:gd name="T9" fmla="*/ 0 h 281"/>
                <a:gd name="T10" fmla="*/ 12 w 23"/>
                <a:gd name="T11" fmla="*/ 38 h 281"/>
                <a:gd name="T12" fmla="*/ 12 w 23"/>
                <a:gd name="T13" fmla="*/ 50 h 281"/>
                <a:gd name="T14" fmla="*/ 12 w 23"/>
                <a:gd name="T15" fmla="*/ 64 h 281"/>
                <a:gd name="T16" fmla="*/ 12 w 23"/>
                <a:gd name="T17" fmla="*/ 93 h 281"/>
                <a:gd name="T18" fmla="*/ 6 w 23"/>
                <a:gd name="T19" fmla="*/ 140 h 281"/>
                <a:gd name="T20" fmla="*/ 0 w 23"/>
                <a:gd name="T21" fmla="*/ 139 h 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81">
                  <a:moveTo>
                    <a:pt x="0" y="279"/>
                  </a:moveTo>
                  <a:lnTo>
                    <a:pt x="9" y="200"/>
                  </a:lnTo>
                  <a:lnTo>
                    <a:pt x="5" y="80"/>
                  </a:lnTo>
                  <a:lnTo>
                    <a:pt x="2" y="6"/>
                  </a:lnTo>
                  <a:lnTo>
                    <a:pt x="9" y="0"/>
                  </a:lnTo>
                  <a:lnTo>
                    <a:pt x="23" y="77"/>
                  </a:lnTo>
                  <a:lnTo>
                    <a:pt x="23" y="100"/>
                  </a:lnTo>
                  <a:lnTo>
                    <a:pt x="23" y="129"/>
                  </a:lnTo>
                  <a:lnTo>
                    <a:pt x="23" y="186"/>
                  </a:lnTo>
                  <a:lnTo>
                    <a:pt x="11" y="281"/>
                  </a:lnTo>
                  <a:lnTo>
                    <a:pt x="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0" name="Freeform 51">
              <a:extLst>
                <a:ext uri="{FF2B5EF4-FFF2-40B4-BE49-F238E27FC236}">
                  <a16:creationId xmlns:a16="http://schemas.microsoft.com/office/drawing/2014/main" id="{1ACF68C5-4935-41E7-A4C6-229DA6B13D54}"/>
                </a:ext>
              </a:extLst>
            </p:cNvPr>
            <p:cNvSpPr>
              <a:spLocks/>
            </p:cNvSpPr>
            <p:nvPr/>
          </p:nvSpPr>
          <p:spPr bwMode="auto">
            <a:xfrm>
              <a:off x="4083" y="2171"/>
              <a:ext cx="18" cy="110"/>
            </a:xfrm>
            <a:custGeom>
              <a:avLst/>
              <a:gdLst>
                <a:gd name="T0" fmla="*/ 0 w 36"/>
                <a:gd name="T1" fmla="*/ 110 h 220"/>
                <a:gd name="T2" fmla="*/ 11 w 36"/>
                <a:gd name="T3" fmla="*/ 36 h 220"/>
                <a:gd name="T4" fmla="*/ 14 w 36"/>
                <a:gd name="T5" fmla="*/ 18 h 220"/>
                <a:gd name="T6" fmla="*/ 12 w 36"/>
                <a:gd name="T7" fmla="*/ 4 h 220"/>
                <a:gd name="T8" fmla="*/ 18 w 36"/>
                <a:gd name="T9" fmla="*/ 0 h 220"/>
                <a:gd name="T10" fmla="*/ 18 w 36"/>
                <a:gd name="T11" fmla="*/ 14 h 220"/>
                <a:gd name="T12" fmla="*/ 18 w 36"/>
                <a:gd name="T13" fmla="*/ 27 h 220"/>
                <a:gd name="T14" fmla="*/ 17 w 36"/>
                <a:gd name="T15" fmla="*/ 41 h 220"/>
                <a:gd name="T16" fmla="*/ 16 w 36"/>
                <a:gd name="T17" fmla="*/ 55 h 220"/>
                <a:gd name="T18" fmla="*/ 15 w 36"/>
                <a:gd name="T19" fmla="*/ 67 h 220"/>
                <a:gd name="T20" fmla="*/ 13 w 36"/>
                <a:gd name="T21" fmla="*/ 81 h 220"/>
                <a:gd name="T22" fmla="*/ 10 w 36"/>
                <a:gd name="T23" fmla="*/ 95 h 220"/>
                <a:gd name="T24" fmla="*/ 7 w 36"/>
                <a:gd name="T25" fmla="*/ 108 h 220"/>
                <a:gd name="T26" fmla="*/ 0 w 36"/>
                <a:gd name="T27" fmla="*/ 11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220">
                  <a:moveTo>
                    <a:pt x="0" y="220"/>
                  </a:moveTo>
                  <a:lnTo>
                    <a:pt x="21" y="71"/>
                  </a:lnTo>
                  <a:lnTo>
                    <a:pt x="27" y="36"/>
                  </a:lnTo>
                  <a:lnTo>
                    <a:pt x="23" y="7"/>
                  </a:lnTo>
                  <a:lnTo>
                    <a:pt x="36" y="0"/>
                  </a:lnTo>
                  <a:lnTo>
                    <a:pt x="36" y="27"/>
                  </a:lnTo>
                  <a:lnTo>
                    <a:pt x="36" y="54"/>
                  </a:lnTo>
                  <a:lnTo>
                    <a:pt x="34" y="82"/>
                  </a:lnTo>
                  <a:lnTo>
                    <a:pt x="32" y="109"/>
                  </a:lnTo>
                  <a:lnTo>
                    <a:pt x="29" y="134"/>
                  </a:lnTo>
                  <a:lnTo>
                    <a:pt x="25" y="162"/>
                  </a:lnTo>
                  <a:lnTo>
                    <a:pt x="20" y="189"/>
                  </a:lnTo>
                  <a:lnTo>
                    <a:pt x="14" y="216"/>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1" name="Freeform 52">
              <a:extLst>
                <a:ext uri="{FF2B5EF4-FFF2-40B4-BE49-F238E27FC236}">
                  <a16:creationId xmlns:a16="http://schemas.microsoft.com/office/drawing/2014/main" id="{E60940F3-2398-4970-AA5A-D4D18F767024}"/>
                </a:ext>
              </a:extLst>
            </p:cNvPr>
            <p:cNvSpPr>
              <a:spLocks/>
            </p:cNvSpPr>
            <p:nvPr/>
          </p:nvSpPr>
          <p:spPr bwMode="auto">
            <a:xfrm>
              <a:off x="2529" y="2209"/>
              <a:ext cx="7" cy="7"/>
            </a:xfrm>
            <a:custGeom>
              <a:avLst/>
              <a:gdLst>
                <a:gd name="T0" fmla="*/ 7 w 14"/>
                <a:gd name="T1" fmla="*/ 7 h 15"/>
                <a:gd name="T2" fmla="*/ 0 w 14"/>
                <a:gd name="T3" fmla="*/ 0 h 15"/>
                <a:gd name="T4" fmla="*/ 7 w 14"/>
                <a:gd name="T5" fmla="*/ 7 h 15"/>
                <a:gd name="T6" fmla="*/ 0 60000 65536"/>
                <a:gd name="T7" fmla="*/ 0 60000 65536"/>
                <a:gd name="T8" fmla="*/ 0 60000 65536"/>
              </a:gdLst>
              <a:ahLst/>
              <a:cxnLst>
                <a:cxn ang="T6">
                  <a:pos x="T0" y="T1"/>
                </a:cxn>
                <a:cxn ang="T7">
                  <a:pos x="T2" y="T3"/>
                </a:cxn>
                <a:cxn ang="T8">
                  <a:pos x="T4" y="T5"/>
                </a:cxn>
              </a:cxnLst>
              <a:rect l="0" t="0" r="r" b="b"/>
              <a:pathLst>
                <a:path w="14" h="15">
                  <a:moveTo>
                    <a:pt x="14" y="15"/>
                  </a:moveTo>
                  <a:lnTo>
                    <a:pt x="0" y="0"/>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2" name="Freeform 53">
              <a:extLst>
                <a:ext uri="{FF2B5EF4-FFF2-40B4-BE49-F238E27FC236}">
                  <a16:creationId xmlns:a16="http://schemas.microsoft.com/office/drawing/2014/main" id="{42513FA3-62AC-49B6-960C-634E94E79DD5}"/>
                </a:ext>
              </a:extLst>
            </p:cNvPr>
            <p:cNvSpPr>
              <a:spLocks/>
            </p:cNvSpPr>
            <p:nvPr/>
          </p:nvSpPr>
          <p:spPr bwMode="auto">
            <a:xfrm>
              <a:off x="2937" y="2086"/>
              <a:ext cx="110" cy="137"/>
            </a:xfrm>
            <a:custGeom>
              <a:avLst/>
              <a:gdLst>
                <a:gd name="T0" fmla="*/ 103 w 221"/>
                <a:gd name="T1" fmla="*/ 137 h 274"/>
                <a:gd name="T2" fmla="*/ 92 w 221"/>
                <a:gd name="T3" fmla="*/ 130 h 274"/>
                <a:gd name="T4" fmla="*/ 33 w 221"/>
                <a:gd name="T5" fmla="*/ 64 h 274"/>
                <a:gd name="T6" fmla="*/ 28 w 221"/>
                <a:gd name="T7" fmla="*/ 58 h 274"/>
                <a:gd name="T8" fmla="*/ 24 w 221"/>
                <a:gd name="T9" fmla="*/ 53 h 274"/>
                <a:gd name="T10" fmla="*/ 19 w 221"/>
                <a:gd name="T11" fmla="*/ 47 h 274"/>
                <a:gd name="T12" fmla="*/ 14 w 221"/>
                <a:gd name="T13" fmla="*/ 42 h 274"/>
                <a:gd name="T14" fmla="*/ 10 w 221"/>
                <a:gd name="T15" fmla="*/ 36 h 274"/>
                <a:gd name="T16" fmla="*/ 6 w 221"/>
                <a:gd name="T17" fmla="*/ 31 h 274"/>
                <a:gd name="T18" fmla="*/ 3 w 221"/>
                <a:gd name="T19" fmla="*/ 26 h 274"/>
                <a:gd name="T20" fmla="*/ 0 w 221"/>
                <a:gd name="T21" fmla="*/ 21 h 274"/>
                <a:gd name="T22" fmla="*/ 9 w 221"/>
                <a:gd name="T23" fmla="*/ 13 h 274"/>
                <a:gd name="T24" fmla="*/ 16 w 221"/>
                <a:gd name="T25" fmla="*/ 0 h 274"/>
                <a:gd name="T26" fmla="*/ 64 w 221"/>
                <a:gd name="T27" fmla="*/ 3 h 274"/>
                <a:gd name="T28" fmla="*/ 77 w 221"/>
                <a:gd name="T29" fmla="*/ 17 h 274"/>
                <a:gd name="T30" fmla="*/ 103 w 221"/>
                <a:gd name="T31" fmla="*/ 47 h 274"/>
                <a:gd name="T32" fmla="*/ 108 w 221"/>
                <a:gd name="T33" fmla="*/ 50 h 274"/>
                <a:gd name="T34" fmla="*/ 110 w 221"/>
                <a:gd name="T35" fmla="*/ 57 h 274"/>
                <a:gd name="T36" fmla="*/ 104 w 221"/>
                <a:gd name="T37" fmla="*/ 130 h 274"/>
                <a:gd name="T38" fmla="*/ 103 w 221"/>
                <a:gd name="T39" fmla="*/ 137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1" h="274">
                  <a:moveTo>
                    <a:pt x="206" y="274"/>
                  </a:moveTo>
                  <a:lnTo>
                    <a:pt x="184" y="260"/>
                  </a:lnTo>
                  <a:lnTo>
                    <a:pt x="66" y="127"/>
                  </a:lnTo>
                  <a:lnTo>
                    <a:pt x="57" y="116"/>
                  </a:lnTo>
                  <a:lnTo>
                    <a:pt x="48" y="105"/>
                  </a:lnTo>
                  <a:lnTo>
                    <a:pt x="39" y="94"/>
                  </a:lnTo>
                  <a:lnTo>
                    <a:pt x="29" y="83"/>
                  </a:lnTo>
                  <a:lnTo>
                    <a:pt x="20" y="72"/>
                  </a:lnTo>
                  <a:lnTo>
                    <a:pt x="13" y="62"/>
                  </a:lnTo>
                  <a:lnTo>
                    <a:pt x="6" y="51"/>
                  </a:lnTo>
                  <a:lnTo>
                    <a:pt x="0" y="42"/>
                  </a:lnTo>
                  <a:lnTo>
                    <a:pt x="18" y="25"/>
                  </a:lnTo>
                  <a:lnTo>
                    <a:pt x="33" y="0"/>
                  </a:lnTo>
                  <a:lnTo>
                    <a:pt x="128" y="5"/>
                  </a:lnTo>
                  <a:lnTo>
                    <a:pt x="155" y="34"/>
                  </a:lnTo>
                  <a:lnTo>
                    <a:pt x="206" y="94"/>
                  </a:lnTo>
                  <a:lnTo>
                    <a:pt x="217" y="100"/>
                  </a:lnTo>
                  <a:lnTo>
                    <a:pt x="221" y="113"/>
                  </a:lnTo>
                  <a:lnTo>
                    <a:pt x="208" y="260"/>
                  </a:lnTo>
                  <a:lnTo>
                    <a:pt x="206" y="27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3" name="Freeform 54">
              <a:extLst>
                <a:ext uri="{FF2B5EF4-FFF2-40B4-BE49-F238E27FC236}">
                  <a16:creationId xmlns:a16="http://schemas.microsoft.com/office/drawing/2014/main" id="{D04A9173-921B-4F89-BBBC-930790B35AFA}"/>
                </a:ext>
              </a:extLst>
            </p:cNvPr>
            <p:cNvSpPr>
              <a:spLocks/>
            </p:cNvSpPr>
            <p:nvPr/>
          </p:nvSpPr>
          <p:spPr bwMode="auto">
            <a:xfrm>
              <a:off x="1924" y="1988"/>
              <a:ext cx="333" cy="183"/>
            </a:xfrm>
            <a:custGeom>
              <a:avLst/>
              <a:gdLst>
                <a:gd name="T0" fmla="*/ 280 w 666"/>
                <a:gd name="T1" fmla="*/ 180 h 368"/>
                <a:gd name="T2" fmla="*/ 267 w 666"/>
                <a:gd name="T3" fmla="*/ 159 h 368"/>
                <a:gd name="T4" fmla="*/ 260 w 666"/>
                <a:gd name="T5" fmla="*/ 149 h 368"/>
                <a:gd name="T6" fmla="*/ 262 w 666"/>
                <a:gd name="T7" fmla="*/ 162 h 368"/>
                <a:gd name="T8" fmla="*/ 257 w 666"/>
                <a:gd name="T9" fmla="*/ 167 h 368"/>
                <a:gd name="T10" fmla="*/ 244 w 666"/>
                <a:gd name="T11" fmla="*/ 162 h 368"/>
                <a:gd name="T12" fmla="*/ 232 w 666"/>
                <a:gd name="T13" fmla="*/ 159 h 368"/>
                <a:gd name="T14" fmla="*/ 220 w 666"/>
                <a:gd name="T15" fmla="*/ 159 h 368"/>
                <a:gd name="T16" fmla="*/ 209 w 666"/>
                <a:gd name="T17" fmla="*/ 159 h 368"/>
                <a:gd name="T18" fmla="*/ 181 w 666"/>
                <a:gd name="T19" fmla="*/ 146 h 368"/>
                <a:gd name="T20" fmla="*/ 155 w 666"/>
                <a:gd name="T21" fmla="*/ 138 h 368"/>
                <a:gd name="T22" fmla="*/ 127 w 666"/>
                <a:gd name="T23" fmla="*/ 133 h 368"/>
                <a:gd name="T24" fmla="*/ 100 w 666"/>
                <a:gd name="T25" fmla="*/ 130 h 368"/>
                <a:gd name="T26" fmla="*/ 109 w 666"/>
                <a:gd name="T27" fmla="*/ 114 h 368"/>
                <a:gd name="T28" fmla="*/ 107 w 666"/>
                <a:gd name="T29" fmla="*/ 110 h 368"/>
                <a:gd name="T30" fmla="*/ 96 w 666"/>
                <a:gd name="T31" fmla="*/ 121 h 368"/>
                <a:gd name="T32" fmla="*/ 95 w 666"/>
                <a:gd name="T33" fmla="*/ 96 h 368"/>
                <a:gd name="T34" fmla="*/ 86 w 666"/>
                <a:gd name="T35" fmla="*/ 130 h 368"/>
                <a:gd name="T36" fmla="*/ 44 w 666"/>
                <a:gd name="T37" fmla="*/ 126 h 368"/>
                <a:gd name="T38" fmla="*/ 0 w 666"/>
                <a:gd name="T39" fmla="*/ 131 h 368"/>
                <a:gd name="T40" fmla="*/ 28 w 666"/>
                <a:gd name="T41" fmla="*/ 65 h 368"/>
                <a:gd name="T42" fmla="*/ 34 w 666"/>
                <a:gd name="T43" fmla="*/ 73 h 368"/>
                <a:gd name="T44" fmla="*/ 36 w 666"/>
                <a:gd name="T45" fmla="*/ 68 h 368"/>
                <a:gd name="T46" fmla="*/ 31 w 666"/>
                <a:gd name="T47" fmla="*/ 58 h 368"/>
                <a:gd name="T48" fmla="*/ 28 w 666"/>
                <a:gd name="T49" fmla="*/ 39 h 368"/>
                <a:gd name="T50" fmla="*/ 25 w 666"/>
                <a:gd name="T51" fmla="*/ 25 h 368"/>
                <a:gd name="T52" fmla="*/ 36 w 666"/>
                <a:gd name="T53" fmla="*/ 11 h 368"/>
                <a:gd name="T54" fmla="*/ 90 w 666"/>
                <a:gd name="T55" fmla="*/ 7 h 368"/>
                <a:gd name="T56" fmla="*/ 109 w 666"/>
                <a:gd name="T57" fmla="*/ 40 h 368"/>
                <a:gd name="T58" fmla="*/ 116 w 666"/>
                <a:gd name="T59" fmla="*/ 59 h 368"/>
                <a:gd name="T60" fmla="*/ 116 w 666"/>
                <a:gd name="T61" fmla="*/ 53 h 368"/>
                <a:gd name="T62" fmla="*/ 116 w 666"/>
                <a:gd name="T63" fmla="*/ 37 h 368"/>
                <a:gd name="T64" fmla="*/ 116 w 666"/>
                <a:gd name="T65" fmla="*/ 23 h 368"/>
                <a:gd name="T66" fmla="*/ 120 w 666"/>
                <a:gd name="T67" fmla="*/ 8 h 368"/>
                <a:gd name="T68" fmla="*/ 132 w 666"/>
                <a:gd name="T69" fmla="*/ 0 h 368"/>
                <a:gd name="T70" fmla="*/ 142 w 666"/>
                <a:gd name="T71" fmla="*/ 44 h 368"/>
                <a:gd name="T72" fmla="*/ 149 w 666"/>
                <a:gd name="T73" fmla="*/ 74 h 368"/>
                <a:gd name="T74" fmla="*/ 157 w 666"/>
                <a:gd name="T75" fmla="*/ 91 h 368"/>
                <a:gd name="T76" fmla="*/ 167 w 666"/>
                <a:gd name="T77" fmla="*/ 108 h 368"/>
                <a:gd name="T78" fmla="*/ 178 w 666"/>
                <a:gd name="T79" fmla="*/ 124 h 368"/>
                <a:gd name="T80" fmla="*/ 197 w 666"/>
                <a:gd name="T81" fmla="*/ 138 h 368"/>
                <a:gd name="T82" fmla="*/ 227 w 666"/>
                <a:gd name="T83" fmla="*/ 115 h 368"/>
                <a:gd name="T84" fmla="*/ 200 w 666"/>
                <a:gd name="T85" fmla="*/ 46 h 368"/>
                <a:gd name="T86" fmla="*/ 192 w 666"/>
                <a:gd name="T87" fmla="*/ 21 h 368"/>
                <a:gd name="T88" fmla="*/ 218 w 666"/>
                <a:gd name="T89" fmla="*/ 40 h 368"/>
                <a:gd name="T90" fmla="*/ 234 w 666"/>
                <a:gd name="T91" fmla="*/ 79 h 368"/>
                <a:gd name="T92" fmla="*/ 239 w 666"/>
                <a:gd name="T93" fmla="*/ 83 h 368"/>
                <a:gd name="T94" fmla="*/ 234 w 666"/>
                <a:gd name="T95" fmla="*/ 63 h 368"/>
                <a:gd name="T96" fmla="*/ 229 w 666"/>
                <a:gd name="T97" fmla="*/ 39 h 368"/>
                <a:gd name="T98" fmla="*/ 241 w 666"/>
                <a:gd name="T99" fmla="*/ 51 h 368"/>
                <a:gd name="T100" fmla="*/ 292 w 666"/>
                <a:gd name="T101" fmla="*/ 102 h 368"/>
                <a:gd name="T102" fmla="*/ 298 w 666"/>
                <a:gd name="T103" fmla="*/ 116 h 368"/>
                <a:gd name="T104" fmla="*/ 307 w 666"/>
                <a:gd name="T105" fmla="*/ 129 h 368"/>
                <a:gd name="T106" fmla="*/ 317 w 666"/>
                <a:gd name="T107" fmla="*/ 144 h 368"/>
                <a:gd name="T108" fmla="*/ 331 w 666"/>
                <a:gd name="T109" fmla="*/ 159 h 368"/>
                <a:gd name="T110" fmla="*/ 324 w 666"/>
                <a:gd name="T111" fmla="*/ 173 h 368"/>
                <a:gd name="T112" fmla="*/ 310 w 666"/>
                <a:gd name="T113" fmla="*/ 183 h 368"/>
                <a:gd name="T114" fmla="*/ 280 w 666"/>
                <a:gd name="T115" fmla="*/ 183 h 3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66" h="368">
                  <a:moveTo>
                    <a:pt x="559" y="368"/>
                  </a:moveTo>
                  <a:lnTo>
                    <a:pt x="559" y="362"/>
                  </a:lnTo>
                  <a:lnTo>
                    <a:pt x="548" y="344"/>
                  </a:lnTo>
                  <a:lnTo>
                    <a:pt x="533" y="319"/>
                  </a:lnTo>
                  <a:lnTo>
                    <a:pt x="528" y="300"/>
                  </a:lnTo>
                  <a:lnTo>
                    <a:pt x="520" y="300"/>
                  </a:lnTo>
                  <a:lnTo>
                    <a:pt x="519" y="315"/>
                  </a:lnTo>
                  <a:lnTo>
                    <a:pt x="524" y="326"/>
                  </a:lnTo>
                  <a:lnTo>
                    <a:pt x="528" y="342"/>
                  </a:lnTo>
                  <a:lnTo>
                    <a:pt x="513" y="335"/>
                  </a:lnTo>
                  <a:lnTo>
                    <a:pt x="500" y="330"/>
                  </a:lnTo>
                  <a:lnTo>
                    <a:pt x="488" y="326"/>
                  </a:lnTo>
                  <a:lnTo>
                    <a:pt x="477" y="324"/>
                  </a:lnTo>
                  <a:lnTo>
                    <a:pt x="464" y="320"/>
                  </a:lnTo>
                  <a:lnTo>
                    <a:pt x="453" y="319"/>
                  </a:lnTo>
                  <a:lnTo>
                    <a:pt x="440" y="319"/>
                  </a:lnTo>
                  <a:lnTo>
                    <a:pt x="429" y="319"/>
                  </a:lnTo>
                  <a:lnTo>
                    <a:pt x="417" y="320"/>
                  </a:lnTo>
                  <a:lnTo>
                    <a:pt x="389" y="304"/>
                  </a:lnTo>
                  <a:lnTo>
                    <a:pt x="362" y="293"/>
                  </a:lnTo>
                  <a:lnTo>
                    <a:pt x="335" y="282"/>
                  </a:lnTo>
                  <a:lnTo>
                    <a:pt x="309" y="277"/>
                  </a:lnTo>
                  <a:lnTo>
                    <a:pt x="282" y="271"/>
                  </a:lnTo>
                  <a:lnTo>
                    <a:pt x="254" y="268"/>
                  </a:lnTo>
                  <a:lnTo>
                    <a:pt x="227" y="264"/>
                  </a:lnTo>
                  <a:lnTo>
                    <a:pt x="200" y="262"/>
                  </a:lnTo>
                  <a:lnTo>
                    <a:pt x="194" y="253"/>
                  </a:lnTo>
                  <a:lnTo>
                    <a:pt x="218" y="229"/>
                  </a:lnTo>
                  <a:lnTo>
                    <a:pt x="224" y="220"/>
                  </a:lnTo>
                  <a:lnTo>
                    <a:pt x="213" y="222"/>
                  </a:lnTo>
                  <a:lnTo>
                    <a:pt x="200" y="231"/>
                  </a:lnTo>
                  <a:lnTo>
                    <a:pt x="191" y="244"/>
                  </a:lnTo>
                  <a:lnTo>
                    <a:pt x="183" y="229"/>
                  </a:lnTo>
                  <a:lnTo>
                    <a:pt x="189" y="193"/>
                  </a:lnTo>
                  <a:lnTo>
                    <a:pt x="180" y="191"/>
                  </a:lnTo>
                  <a:lnTo>
                    <a:pt x="171" y="262"/>
                  </a:lnTo>
                  <a:lnTo>
                    <a:pt x="133" y="264"/>
                  </a:lnTo>
                  <a:lnTo>
                    <a:pt x="87" y="253"/>
                  </a:lnTo>
                  <a:lnTo>
                    <a:pt x="82" y="253"/>
                  </a:lnTo>
                  <a:lnTo>
                    <a:pt x="0" y="264"/>
                  </a:lnTo>
                  <a:lnTo>
                    <a:pt x="52" y="126"/>
                  </a:lnTo>
                  <a:lnTo>
                    <a:pt x="56" y="131"/>
                  </a:lnTo>
                  <a:lnTo>
                    <a:pt x="56" y="137"/>
                  </a:lnTo>
                  <a:lnTo>
                    <a:pt x="67" y="146"/>
                  </a:lnTo>
                  <a:lnTo>
                    <a:pt x="71" y="146"/>
                  </a:lnTo>
                  <a:lnTo>
                    <a:pt x="72" y="137"/>
                  </a:lnTo>
                  <a:lnTo>
                    <a:pt x="63" y="126"/>
                  </a:lnTo>
                  <a:lnTo>
                    <a:pt x="61" y="117"/>
                  </a:lnTo>
                  <a:lnTo>
                    <a:pt x="56" y="95"/>
                  </a:lnTo>
                  <a:lnTo>
                    <a:pt x="56" y="78"/>
                  </a:lnTo>
                  <a:lnTo>
                    <a:pt x="52" y="75"/>
                  </a:lnTo>
                  <a:lnTo>
                    <a:pt x="49" y="51"/>
                  </a:lnTo>
                  <a:lnTo>
                    <a:pt x="58" y="31"/>
                  </a:lnTo>
                  <a:lnTo>
                    <a:pt x="72" y="22"/>
                  </a:lnTo>
                  <a:lnTo>
                    <a:pt x="138" y="9"/>
                  </a:lnTo>
                  <a:lnTo>
                    <a:pt x="180" y="15"/>
                  </a:lnTo>
                  <a:lnTo>
                    <a:pt x="227" y="9"/>
                  </a:lnTo>
                  <a:lnTo>
                    <a:pt x="218" y="80"/>
                  </a:lnTo>
                  <a:lnTo>
                    <a:pt x="227" y="113"/>
                  </a:lnTo>
                  <a:lnTo>
                    <a:pt x="231" y="118"/>
                  </a:lnTo>
                  <a:lnTo>
                    <a:pt x="233" y="122"/>
                  </a:lnTo>
                  <a:lnTo>
                    <a:pt x="231" y="106"/>
                  </a:lnTo>
                  <a:lnTo>
                    <a:pt x="231" y="89"/>
                  </a:lnTo>
                  <a:lnTo>
                    <a:pt x="231" y="75"/>
                  </a:lnTo>
                  <a:lnTo>
                    <a:pt x="231" y="60"/>
                  </a:lnTo>
                  <a:lnTo>
                    <a:pt x="231" y="46"/>
                  </a:lnTo>
                  <a:lnTo>
                    <a:pt x="234" y="31"/>
                  </a:lnTo>
                  <a:lnTo>
                    <a:pt x="240" y="17"/>
                  </a:lnTo>
                  <a:lnTo>
                    <a:pt x="251" y="4"/>
                  </a:lnTo>
                  <a:lnTo>
                    <a:pt x="264" y="0"/>
                  </a:lnTo>
                  <a:lnTo>
                    <a:pt x="275" y="78"/>
                  </a:lnTo>
                  <a:lnTo>
                    <a:pt x="284" y="89"/>
                  </a:lnTo>
                  <a:lnTo>
                    <a:pt x="289" y="113"/>
                  </a:lnTo>
                  <a:lnTo>
                    <a:pt x="298" y="149"/>
                  </a:lnTo>
                  <a:lnTo>
                    <a:pt x="305" y="166"/>
                  </a:lnTo>
                  <a:lnTo>
                    <a:pt x="313" y="182"/>
                  </a:lnTo>
                  <a:lnTo>
                    <a:pt x="322" y="198"/>
                  </a:lnTo>
                  <a:lnTo>
                    <a:pt x="333" y="217"/>
                  </a:lnTo>
                  <a:lnTo>
                    <a:pt x="344" y="233"/>
                  </a:lnTo>
                  <a:lnTo>
                    <a:pt x="356" y="249"/>
                  </a:lnTo>
                  <a:lnTo>
                    <a:pt x="373" y="262"/>
                  </a:lnTo>
                  <a:lnTo>
                    <a:pt x="393" y="277"/>
                  </a:lnTo>
                  <a:lnTo>
                    <a:pt x="453" y="264"/>
                  </a:lnTo>
                  <a:lnTo>
                    <a:pt x="453" y="231"/>
                  </a:lnTo>
                  <a:lnTo>
                    <a:pt x="447" y="206"/>
                  </a:lnTo>
                  <a:lnTo>
                    <a:pt x="400" y="93"/>
                  </a:lnTo>
                  <a:lnTo>
                    <a:pt x="391" y="62"/>
                  </a:lnTo>
                  <a:lnTo>
                    <a:pt x="384" y="42"/>
                  </a:lnTo>
                  <a:lnTo>
                    <a:pt x="382" y="27"/>
                  </a:lnTo>
                  <a:lnTo>
                    <a:pt x="435" y="80"/>
                  </a:lnTo>
                  <a:lnTo>
                    <a:pt x="462" y="151"/>
                  </a:lnTo>
                  <a:lnTo>
                    <a:pt x="468" y="158"/>
                  </a:lnTo>
                  <a:lnTo>
                    <a:pt x="468" y="164"/>
                  </a:lnTo>
                  <a:lnTo>
                    <a:pt x="477" y="166"/>
                  </a:lnTo>
                  <a:lnTo>
                    <a:pt x="477" y="151"/>
                  </a:lnTo>
                  <a:lnTo>
                    <a:pt x="468" y="126"/>
                  </a:lnTo>
                  <a:lnTo>
                    <a:pt x="447" y="71"/>
                  </a:lnTo>
                  <a:lnTo>
                    <a:pt x="458" y="78"/>
                  </a:lnTo>
                  <a:lnTo>
                    <a:pt x="477" y="98"/>
                  </a:lnTo>
                  <a:lnTo>
                    <a:pt x="482" y="102"/>
                  </a:lnTo>
                  <a:lnTo>
                    <a:pt x="571" y="191"/>
                  </a:lnTo>
                  <a:lnTo>
                    <a:pt x="584" y="206"/>
                  </a:lnTo>
                  <a:lnTo>
                    <a:pt x="590" y="219"/>
                  </a:lnTo>
                  <a:lnTo>
                    <a:pt x="595" y="233"/>
                  </a:lnTo>
                  <a:lnTo>
                    <a:pt x="602" y="246"/>
                  </a:lnTo>
                  <a:lnTo>
                    <a:pt x="613" y="260"/>
                  </a:lnTo>
                  <a:lnTo>
                    <a:pt x="622" y="273"/>
                  </a:lnTo>
                  <a:lnTo>
                    <a:pt x="633" y="289"/>
                  </a:lnTo>
                  <a:lnTo>
                    <a:pt x="644" y="304"/>
                  </a:lnTo>
                  <a:lnTo>
                    <a:pt x="661" y="320"/>
                  </a:lnTo>
                  <a:lnTo>
                    <a:pt x="666" y="330"/>
                  </a:lnTo>
                  <a:lnTo>
                    <a:pt x="648" y="348"/>
                  </a:lnTo>
                  <a:lnTo>
                    <a:pt x="631" y="359"/>
                  </a:lnTo>
                  <a:lnTo>
                    <a:pt x="619" y="368"/>
                  </a:lnTo>
                  <a:lnTo>
                    <a:pt x="590" y="368"/>
                  </a:lnTo>
                  <a:lnTo>
                    <a:pt x="559" y="368"/>
                  </a:lnTo>
                  <a:close/>
                </a:path>
              </a:pathLst>
            </a:custGeom>
            <a:solidFill>
              <a:srgbClr val="CC99CC"/>
            </a:solidFill>
            <a:ln w="9525">
              <a:solidFill>
                <a:schemeClr val="tx1"/>
              </a:solidFill>
              <a:round/>
              <a:headEnd/>
              <a:tailEnd/>
            </a:ln>
          </p:spPr>
          <p:txBody>
            <a:bodyPr/>
            <a:lstStyle/>
            <a:p>
              <a:endParaRPr lang="en-US"/>
            </a:p>
          </p:txBody>
        </p:sp>
        <p:sp>
          <p:nvSpPr>
            <p:cNvPr id="58424" name="Freeform 55">
              <a:extLst>
                <a:ext uri="{FF2B5EF4-FFF2-40B4-BE49-F238E27FC236}">
                  <a16:creationId xmlns:a16="http://schemas.microsoft.com/office/drawing/2014/main" id="{5A9DA323-9C6A-4081-8757-111461B1EF68}"/>
                </a:ext>
              </a:extLst>
            </p:cNvPr>
            <p:cNvSpPr>
              <a:spLocks/>
            </p:cNvSpPr>
            <p:nvPr/>
          </p:nvSpPr>
          <p:spPr bwMode="auto">
            <a:xfrm>
              <a:off x="4064" y="2051"/>
              <a:ext cx="262" cy="91"/>
            </a:xfrm>
            <a:custGeom>
              <a:avLst/>
              <a:gdLst>
                <a:gd name="T0" fmla="*/ 40 w 525"/>
                <a:gd name="T1" fmla="*/ 91 h 182"/>
                <a:gd name="T2" fmla="*/ 28 w 525"/>
                <a:gd name="T3" fmla="*/ 84 h 182"/>
                <a:gd name="T4" fmla="*/ 0 w 525"/>
                <a:gd name="T5" fmla="*/ 77 h 182"/>
                <a:gd name="T6" fmla="*/ 7 w 525"/>
                <a:gd name="T7" fmla="*/ 76 h 182"/>
                <a:gd name="T8" fmla="*/ 11 w 525"/>
                <a:gd name="T9" fmla="*/ 75 h 182"/>
                <a:gd name="T10" fmla="*/ 75 w 525"/>
                <a:gd name="T11" fmla="*/ 76 h 182"/>
                <a:gd name="T12" fmla="*/ 87 w 525"/>
                <a:gd name="T13" fmla="*/ 70 h 182"/>
                <a:gd name="T14" fmla="*/ 95 w 525"/>
                <a:gd name="T15" fmla="*/ 68 h 182"/>
                <a:gd name="T16" fmla="*/ 153 w 525"/>
                <a:gd name="T17" fmla="*/ 47 h 182"/>
                <a:gd name="T18" fmla="*/ 177 w 525"/>
                <a:gd name="T19" fmla="*/ 35 h 182"/>
                <a:gd name="T20" fmla="*/ 184 w 525"/>
                <a:gd name="T21" fmla="*/ 35 h 182"/>
                <a:gd name="T22" fmla="*/ 191 w 525"/>
                <a:gd name="T23" fmla="*/ 32 h 182"/>
                <a:gd name="T24" fmla="*/ 221 w 525"/>
                <a:gd name="T25" fmla="*/ 21 h 182"/>
                <a:gd name="T26" fmla="*/ 262 w 525"/>
                <a:gd name="T27" fmla="*/ 0 h 182"/>
                <a:gd name="T28" fmla="*/ 262 w 525"/>
                <a:gd name="T29" fmla="*/ 6 h 182"/>
                <a:gd name="T30" fmla="*/ 257 w 525"/>
                <a:gd name="T31" fmla="*/ 12 h 182"/>
                <a:gd name="T32" fmla="*/ 244 w 525"/>
                <a:gd name="T33" fmla="*/ 17 h 182"/>
                <a:gd name="T34" fmla="*/ 232 w 525"/>
                <a:gd name="T35" fmla="*/ 23 h 182"/>
                <a:gd name="T36" fmla="*/ 219 w 525"/>
                <a:gd name="T37" fmla="*/ 28 h 182"/>
                <a:gd name="T38" fmla="*/ 207 w 525"/>
                <a:gd name="T39" fmla="*/ 34 h 182"/>
                <a:gd name="T40" fmla="*/ 195 w 525"/>
                <a:gd name="T41" fmla="*/ 38 h 182"/>
                <a:gd name="T42" fmla="*/ 183 w 525"/>
                <a:gd name="T43" fmla="*/ 43 h 182"/>
                <a:gd name="T44" fmla="*/ 170 w 525"/>
                <a:gd name="T45" fmla="*/ 47 h 182"/>
                <a:gd name="T46" fmla="*/ 158 w 525"/>
                <a:gd name="T47" fmla="*/ 52 h 182"/>
                <a:gd name="T48" fmla="*/ 129 w 525"/>
                <a:gd name="T49" fmla="*/ 63 h 182"/>
                <a:gd name="T50" fmla="*/ 117 w 525"/>
                <a:gd name="T51" fmla="*/ 66 h 182"/>
                <a:gd name="T52" fmla="*/ 101 w 525"/>
                <a:gd name="T53" fmla="*/ 79 h 182"/>
                <a:gd name="T54" fmla="*/ 98 w 525"/>
                <a:gd name="T55" fmla="*/ 80 h 182"/>
                <a:gd name="T56" fmla="*/ 83 w 525"/>
                <a:gd name="T57" fmla="*/ 84 h 182"/>
                <a:gd name="T58" fmla="*/ 75 w 525"/>
                <a:gd name="T59" fmla="*/ 86 h 182"/>
                <a:gd name="T60" fmla="*/ 40 w 525"/>
                <a:gd name="T61" fmla="*/ 91 h 1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5" h="182">
                  <a:moveTo>
                    <a:pt x="80" y="182"/>
                  </a:moveTo>
                  <a:lnTo>
                    <a:pt x="57" y="167"/>
                  </a:lnTo>
                  <a:lnTo>
                    <a:pt x="0" y="154"/>
                  </a:lnTo>
                  <a:lnTo>
                    <a:pt x="15" y="151"/>
                  </a:lnTo>
                  <a:lnTo>
                    <a:pt x="22" y="149"/>
                  </a:lnTo>
                  <a:lnTo>
                    <a:pt x="151" y="151"/>
                  </a:lnTo>
                  <a:lnTo>
                    <a:pt x="175" y="140"/>
                  </a:lnTo>
                  <a:lnTo>
                    <a:pt x="190" y="136"/>
                  </a:lnTo>
                  <a:lnTo>
                    <a:pt x="306" y="94"/>
                  </a:lnTo>
                  <a:lnTo>
                    <a:pt x="354" y="70"/>
                  </a:lnTo>
                  <a:lnTo>
                    <a:pt x="368" y="69"/>
                  </a:lnTo>
                  <a:lnTo>
                    <a:pt x="383" y="63"/>
                  </a:lnTo>
                  <a:lnTo>
                    <a:pt x="443" y="41"/>
                  </a:lnTo>
                  <a:lnTo>
                    <a:pt x="525" y="0"/>
                  </a:lnTo>
                  <a:lnTo>
                    <a:pt x="525" y="12"/>
                  </a:lnTo>
                  <a:lnTo>
                    <a:pt x="514" y="23"/>
                  </a:lnTo>
                  <a:lnTo>
                    <a:pt x="488" y="34"/>
                  </a:lnTo>
                  <a:lnTo>
                    <a:pt x="465" y="45"/>
                  </a:lnTo>
                  <a:lnTo>
                    <a:pt x="439" y="56"/>
                  </a:lnTo>
                  <a:lnTo>
                    <a:pt x="415" y="67"/>
                  </a:lnTo>
                  <a:lnTo>
                    <a:pt x="390" y="76"/>
                  </a:lnTo>
                  <a:lnTo>
                    <a:pt x="366" y="85"/>
                  </a:lnTo>
                  <a:lnTo>
                    <a:pt x="341" y="94"/>
                  </a:lnTo>
                  <a:lnTo>
                    <a:pt x="317" y="103"/>
                  </a:lnTo>
                  <a:lnTo>
                    <a:pt x="259" y="125"/>
                  </a:lnTo>
                  <a:lnTo>
                    <a:pt x="235" y="131"/>
                  </a:lnTo>
                  <a:lnTo>
                    <a:pt x="202" y="158"/>
                  </a:lnTo>
                  <a:lnTo>
                    <a:pt x="197" y="160"/>
                  </a:lnTo>
                  <a:lnTo>
                    <a:pt x="166" y="167"/>
                  </a:lnTo>
                  <a:lnTo>
                    <a:pt x="150" y="172"/>
                  </a:lnTo>
                  <a:lnTo>
                    <a:pt x="80" y="18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5" name="Freeform 56">
              <a:extLst>
                <a:ext uri="{FF2B5EF4-FFF2-40B4-BE49-F238E27FC236}">
                  <a16:creationId xmlns:a16="http://schemas.microsoft.com/office/drawing/2014/main" id="{790E88EE-45A9-4D35-8068-34471D5BDDC5}"/>
                </a:ext>
              </a:extLst>
            </p:cNvPr>
            <p:cNvSpPr>
              <a:spLocks/>
            </p:cNvSpPr>
            <p:nvPr/>
          </p:nvSpPr>
          <p:spPr bwMode="auto">
            <a:xfrm>
              <a:off x="2154" y="2109"/>
              <a:ext cx="16" cy="22"/>
            </a:xfrm>
            <a:custGeom>
              <a:avLst/>
              <a:gdLst>
                <a:gd name="T0" fmla="*/ 0 w 33"/>
                <a:gd name="T1" fmla="*/ 21 h 44"/>
                <a:gd name="T2" fmla="*/ 12 w 33"/>
                <a:gd name="T3" fmla="*/ 0 h 44"/>
                <a:gd name="T4" fmla="*/ 16 w 33"/>
                <a:gd name="T5" fmla="*/ 3 h 44"/>
                <a:gd name="T6" fmla="*/ 6 w 33"/>
                <a:gd name="T7" fmla="*/ 22 h 44"/>
                <a:gd name="T8" fmla="*/ 0 w 33"/>
                <a:gd name="T9" fmla="*/ 21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4">
                  <a:moveTo>
                    <a:pt x="0" y="42"/>
                  </a:moveTo>
                  <a:lnTo>
                    <a:pt x="24" y="0"/>
                  </a:lnTo>
                  <a:lnTo>
                    <a:pt x="33" y="5"/>
                  </a:lnTo>
                  <a:lnTo>
                    <a:pt x="13" y="44"/>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6" name="Freeform 57">
              <a:extLst>
                <a:ext uri="{FF2B5EF4-FFF2-40B4-BE49-F238E27FC236}">
                  <a16:creationId xmlns:a16="http://schemas.microsoft.com/office/drawing/2014/main" id="{C3E7E587-8C14-4D83-97B1-A59944E565BD}"/>
                </a:ext>
              </a:extLst>
            </p:cNvPr>
            <p:cNvSpPr>
              <a:spLocks/>
            </p:cNvSpPr>
            <p:nvPr/>
          </p:nvSpPr>
          <p:spPr bwMode="auto">
            <a:xfrm>
              <a:off x="3543" y="1949"/>
              <a:ext cx="256" cy="181"/>
            </a:xfrm>
            <a:custGeom>
              <a:avLst/>
              <a:gdLst>
                <a:gd name="T0" fmla="*/ 38 w 512"/>
                <a:gd name="T1" fmla="*/ 181 h 362"/>
                <a:gd name="T2" fmla="*/ 26 w 512"/>
                <a:gd name="T3" fmla="*/ 181 h 362"/>
                <a:gd name="T4" fmla="*/ 9 w 512"/>
                <a:gd name="T5" fmla="*/ 161 h 362"/>
                <a:gd name="T6" fmla="*/ 8 w 512"/>
                <a:gd name="T7" fmla="*/ 154 h 362"/>
                <a:gd name="T8" fmla="*/ 0 w 512"/>
                <a:gd name="T9" fmla="*/ 106 h 362"/>
                <a:gd name="T10" fmla="*/ 17 w 512"/>
                <a:gd name="T11" fmla="*/ 104 h 362"/>
                <a:gd name="T12" fmla="*/ 34 w 512"/>
                <a:gd name="T13" fmla="*/ 103 h 362"/>
                <a:gd name="T14" fmla="*/ 51 w 512"/>
                <a:gd name="T15" fmla="*/ 100 h 362"/>
                <a:gd name="T16" fmla="*/ 68 w 512"/>
                <a:gd name="T17" fmla="*/ 98 h 362"/>
                <a:gd name="T18" fmla="*/ 85 w 512"/>
                <a:gd name="T19" fmla="*/ 95 h 362"/>
                <a:gd name="T20" fmla="*/ 102 w 512"/>
                <a:gd name="T21" fmla="*/ 92 h 362"/>
                <a:gd name="T22" fmla="*/ 119 w 512"/>
                <a:gd name="T23" fmla="*/ 88 h 362"/>
                <a:gd name="T24" fmla="*/ 136 w 512"/>
                <a:gd name="T25" fmla="*/ 85 h 362"/>
                <a:gd name="T26" fmla="*/ 148 w 512"/>
                <a:gd name="T27" fmla="*/ 81 h 362"/>
                <a:gd name="T28" fmla="*/ 164 w 512"/>
                <a:gd name="T29" fmla="*/ 76 h 362"/>
                <a:gd name="T30" fmla="*/ 171 w 512"/>
                <a:gd name="T31" fmla="*/ 73 h 362"/>
                <a:gd name="T32" fmla="*/ 196 w 512"/>
                <a:gd name="T33" fmla="*/ 61 h 362"/>
                <a:gd name="T34" fmla="*/ 201 w 512"/>
                <a:gd name="T35" fmla="*/ 56 h 362"/>
                <a:gd name="T36" fmla="*/ 208 w 512"/>
                <a:gd name="T37" fmla="*/ 51 h 362"/>
                <a:gd name="T38" fmla="*/ 213 w 512"/>
                <a:gd name="T39" fmla="*/ 46 h 362"/>
                <a:gd name="T40" fmla="*/ 220 w 512"/>
                <a:gd name="T41" fmla="*/ 42 h 362"/>
                <a:gd name="T42" fmla="*/ 224 w 512"/>
                <a:gd name="T43" fmla="*/ 36 h 362"/>
                <a:gd name="T44" fmla="*/ 230 w 512"/>
                <a:gd name="T45" fmla="*/ 32 h 362"/>
                <a:gd name="T46" fmla="*/ 234 w 512"/>
                <a:gd name="T47" fmla="*/ 26 h 362"/>
                <a:gd name="T48" fmla="*/ 238 w 512"/>
                <a:gd name="T49" fmla="*/ 21 h 362"/>
                <a:gd name="T50" fmla="*/ 240 w 512"/>
                <a:gd name="T51" fmla="*/ 7 h 362"/>
                <a:gd name="T52" fmla="*/ 240 w 512"/>
                <a:gd name="T53" fmla="*/ 0 h 362"/>
                <a:gd name="T54" fmla="*/ 247 w 512"/>
                <a:gd name="T55" fmla="*/ 10 h 362"/>
                <a:gd name="T56" fmla="*/ 247 w 512"/>
                <a:gd name="T57" fmla="*/ 43 h 362"/>
                <a:gd name="T58" fmla="*/ 256 w 512"/>
                <a:gd name="T59" fmla="*/ 66 h 362"/>
                <a:gd name="T60" fmla="*/ 256 w 512"/>
                <a:gd name="T61" fmla="*/ 85 h 362"/>
                <a:gd name="T62" fmla="*/ 249 w 512"/>
                <a:gd name="T63" fmla="*/ 93 h 362"/>
                <a:gd name="T64" fmla="*/ 241 w 512"/>
                <a:gd name="T65" fmla="*/ 101 h 362"/>
                <a:gd name="T66" fmla="*/ 233 w 512"/>
                <a:gd name="T67" fmla="*/ 109 h 362"/>
                <a:gd name="T68" fmla="*/ 226 w 512"/>
                <a:gd name="T69" fmla="*/ 117 h 362"/>
                <a:gd name="T70" fmla="*/ 218 w 512"/>
                <a:gd name="T71" fmla="*/ 124 h 362"/>
                <a:gd name="T72" fmla="*/ 210 w 512"/>
                <a:gd name="T73" fmla="*/ 130 h 362"/>
                <a:gd name="T74" fmla="*/ 201 w 512"/>
                <a:gd name="T75" fmla="*/ 136 h 362"/>
                <a:gd name="T76" fmla="*/ 195 w 512"/>
                <a:gd name="T77" fmla="*/ 142 h 362"/>
                <a:gd name="T78" fmla="*/ 183 w 512"/>
                <a:gd name="T79" fmla="*/ 148 h 362"/>
                <a:gd name="T80" fmla="*/ 172 w 512"/>
                <a:gd name="T81" fmla="*/ 154 h 362"/>
                <a:gd name="T82" fmla="*/ 161 w 512"/>
                <a:gd name="T83" fmla="*/ 158 h 362"/>
                <a:gd name="T84" fmla="*/ 151 w 512"/>
                <a:gd name="T85" fmla="*/ 164 h 362"/>
                <a:gd name="T86" fmla="*/ 140 w 512"/>
                <a:gd name="T87" fmla="*/ 167 h 362"/>
                <a:gd name="T88" fmla="*/ 130 w 512"/>
                <a:gd name="T89" fmla="*/ 170 h 362"/>
                <a:gd name="T90" fmla="*/ 120 w 512"/>
                <a:gd name="T91" fmla="*/ 173 h 362"/>
                <a:gd name="T92" fmla="*/ 110 w 512"/>
                <a:gd name="T93" fmla="*/ 178 h 362"/>
                <a:gd name="T94" fmla="*/ 38 w 512"/>
                <a:gd name="T95" fmla="*/ 181 h 3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2" h="362">
                  <a:moveTo>
                    <a:pt x="75" y="362"/>
                  </a:moveTo>
                  <a:lnTo>
                    <a:pt x="51" y="362"/>
                  </a:lnTo>
                  <a:lnTo>
                    <a:pt x="18" y="322"/>
                  </a:lnTo>
                  <a:lnTo>
                    <a:pt x="16" y="307"/>
                  </a:lnTo>
                  <a:lnTo>
                    <a:pt x="0" y="211"/>
                  </a:lnTo>
                  <a:lnTo>
                    <a:pt x="33" y="207"/>
                  </a:lnTo>
                  <a:lnTo>
                    <a:pt x="67" y="205"/>
                  </a:lnTo>
                  <a:lnTo>
                    <a:pt x="102" y="200"/>
                  </a:lnTo>
                  <a:lnTo>
                    <a:pt x="136" y="196"/>
                  </a:lnTo>
                  <a:lnTo>
                    <a:pt x="169" y="189"/>
                  </a:lnTo>
                  <a:lnTo>
                    <a:pt x="204" y="184"/>
                  </a:lnTo>
                  <a:lnTo>
                    <a:pt x="237" y="176"/>
                  </a:lnTo>
                  <a:lnTo>
                    <a:pt x="271" y="169"/>
                  </a:lnTo>
                  <a:lnTo>
                    <a:pt x="295" y="162"/>
                  </a:lnTo>
                  <a:lnTo>
                    <a:pt x="328" y="151"/>
                  </a:lnTo>
                  <a:lnTo>
                    <a:pt x="342" y="145"/>
                  </a:lnTo>
                  <a:lnTo>
                    <a:pt x="391" y="122"/>
                  </a:lnTo>
                  <a:lnTo>
                    <a:pt x="402" y="111"/>
                  </a:lnTo>
                  <a:lnTo>
                    <a:pt x="415" y="102"/>
                  </a:lnTo>
                  <a:lnTo>
                    <a:pt x="426" y="91"/>
                  </a:lnTo>
                  <a:lnTo>
                    <a:pt x="439" y="83"/>
                  </a:lnTo>
                  <a:lnTo>
                    <a:pt x="448" y="72"/>
                  </a:lnTo>
                  <a:lnTo>
                    <a:pt x="459" y="63"/>
                  </a:lnTo>
                  <a:lnTo>
                    <a:pt x="468" y="52"/>
                  </a:lnTo>
                  <a:lnTo>
                    <a:pt x="475" y="42"/>
                  </a:lnTo>
                  <a:lnTo>
                    <a:pt x="479" y="14"/>
                  </a:lnTo>
                  <a:lnTo>
                    <a:pt x="479" y="0"/>
                  </a:lnTo>
                  <a:lnTo>
                    <a:pt x="493" y="20"/>
                  </a:lnTo>
                  <a:lnTo>
                    <a:pt x="493" y="85"/>
                  </a:lnTo>
                  <a:lnTo>
                    <a:pt x="512" y="131"/>
                  </a:lnTo>
                  <a:lnTo>
                    <a:pt x="512" y="169"/>
                  </a:lnTo>
                  <a:lnTo>
                    <a:pt x="497" y="185"/>
                  </a:lnTo>
                  <a:lnTo>
                    <a:pt x="482" y="202"/>
                  </a:lnTo>
                  <a:lnTo>
                    <a:pt x="466" y="218"/>
                  </a:lnTo>
                  <a:lnTo>
                    <a:pt x="451" y="234"/>
                  </a:lnTo>
                  <a:lnTo>
                    <a:pt x="435" y="247"/>
                  </a:lnTo>
                  <a:lnTo>
                    <a:pt x="419" y="260"/>
                  </a:lnTo>
                  <a:lnTo>
                    <a:pt x="402" y="271"/>
                  </a:lnTo>
                  <a:lnTo>
                    <a:pt x="390" y="284"/>
                  </a:lnTo>
                  <a:lnTo>
                    <a:pt x="366" y="296"/>
                  </a:lnTo>
                  <a:lnTo>
                    <a:pt x="344" y="307"/>
                  </a:lnTo>
                  <a:lnTo>
                    <a:pt x="322" y="316"/>
                  </a:lnTo>
                  <a:lnTo>
                    <a:pt x="302" y="327"/>
                  </a:lnTo>
                  <a:lnTo>
                    <a:pt x="280" y="333"/>
                  </a:lnTo>
                  <a:lnTo>
                    <a:pt x="260" y="340"/>
                  </a:lnTo>
                  <a:lnTo>
                    <a:pt x="240" y="345"/>
                  </a:lnTo>
                  <a:lnTo>
                    <a:pt x="220" y="355"/>
                  </a:lnTo>
                  <a:lnTo>
                    <a:pt x="75" y="36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7" name="Freeform 58">
              <a:extLst>
                <a:ext uri="{FF2B5EF4-FFF2-40B4-BE49-F238E27FC236}">
                  <a16:creationId xmlns:a16="http://schemas.microsoft.com/office/drawing/2014/main" id="{64AE4602-297F-4660-9269-62A74B07588D}"/>
                </a:ext>
              </a:extLst>
            </p:cNvPr>
            <p:cNvSpPr>
              <a:spLocks/>
            </p:cNvSpPr>
            <p:nvPr/>
          </p:nvSpPr>
          <p:spPr bwMode="auto">
            <a:xfrm>
              <a:off x="2072" y="2096"/>
              <a:ext cx="28" cy="30"/>
            </a:xfrm>
            <a:custGeom>
              <a:avLst/>
              <a:gdLst>
                <a:gd name="T0" fmla="*/ 26 w 56"/>
                <a:gd name="T1" fmla="*/ 30 h 60"/>
                <a:gd name="T2" fmla="*/ 16 w 56"/>
                <a:gd name="T3" fmla="*/ 24 h 60"/>
                <a:gd name="T4" fmla="*/ 9 w 56"/>
                <a:gd name="T5" fmla="*/ 18 h 60"/>
                <a:gd name="T6" fmla="*/ 2 w 56"/>
                <a:gd name="T7" fmla="*/ 11 h 60"/>
                <a:gd name="T8" fmla="*/ 0 w 56"/>
                <a:gd name="T9" fmla="*/ 7 h 60"/>
                <a:gd name="T10" fmla="*/ 4 w 56"/>
                <a:gd name="T11" fmla="*/ 0 h 60"/>
                <a:gd name="T12" fmla="*/ 28 w 56"/>
                <a:gd name="T13" fmla="*/ 26 h 60"/>
                <a:gd name="T14" fmla="*/ 26 w 56"/>
                <a:gd name="T15" fmla="*/ 30 h 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0">
                  <a:moveTo>
                    <a:pt x="51" y="60"/>
                  </a:moveTo>
                  <a:lnTo>
                    <a:pt x="31" y="47"/>
                  </a:lnTo>
                  <a:lnTo>
                    <a:pt x="18" y="36"/>
                  </a:lnTo>
                  <a:lnTo>
                    <a:pt x="3" y="22"/>
                  </a:lnTo>
                  <a:lnTo>
                    <a:pt x="0" y="14"/>
                  </a:lnTo>
                  <a:lnTo>
                    <a:pt x="7" y="0"/>
                  </a:lnTo>
                  <a:lnTo>
                    <a:pt x="56" y="51"/>
                  </a:lnTo>
                  <a:lnTo>
                    <a:pt x="5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8" name="Freeform 59">
              <a:extLst>
                <a:ext uri="{FF2B5EF4-FFF2-40B4-BE49-F238E27FC236}">
                  <a16:creationId xmlns:a16="http://schemas.microsoft.com/office/drawing/2014/main" id="{A77B07F3-E1D7-456D-8D81-F8C1E5FA3438}"/>
                </a:ext>
              </a:extLst>
            </p:cNvPr>
            <p:cNvSpPr>
              <a:spLocks/>
            </p:cNvSpPr>
            <p:nvPr/>
          </p:nvSpPr>
          <p:spPr bwMode="auto">
            <a:xfrm>
              <a:off x="4005" y="2124"/>
              <a:ext cx="47" cy="3"/>
            </a:xfrm>
            <a:custGeom>
              <a:avLst/>
              <a:gdLst>
                <a:gd name="T0" fmla="*/ 33 w 95"/>
                <a:gd name="T1" fmla="*/ 2 h 6"/>
                <a:gd name="T2" fmla="*/ 0 w 95"/>
                <a:gd name="T3" fmla="*/ 0 h 6"/>
                <a:gd name="T4" fmla="*/ 33 w 95"/>
                <a:gd name="T5" fmla="*/ 0 h 6"/>
                <a:gd name="T6" fmla="*/ 47 w 95"/>
                <a:gd name="T7" fmla="*/ 3 h 6"/>
                <a:gd name="T8" fmla="*/ 33 w 95"/>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
                  <a:moveTo>
                    <a:pt x="66" y="4"/>
                  </a:moveTo>
                  <a:lnTo>
                    <a:pt x="0" y="0"/>
                  </a:lnTo>
                  <a:lnTo>
                    <a:pt x="66" y="0"/>
                  </a:lnTo>
                  <a:lnTo>
                    <a:pt x="95" y="6"/>
                  </a:lnTo>
                  <a:lnTo>
                    <a:pt x="66"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9" name="Freeform 60">
              <a:extLst>
                <a:ext uri="{FF2B5EF4-FFF2-40B4-BE49-F238E27FC236}">
                  <a16:creationId xmlns:a16="http://schemas.microsoft.com/office/drawing/2014/main" id="{8E6ED48B-492A-411E-9C79-4B9E6B17D3AD}"/>
                </a:ext>
              </a:extLst>
            </p:cNvPr>
            <p:cNvSpPr>
              <a:spLocks/>
            </p:cNvSpPr>
            <p:nvPr/>
          </p:nvSpPr>
          <p:spPr bwMode="auto">
            <a:xfrm>
              <a:off x="3496" y="2046"/>
              <a:ext cx="51" cy="80"/>
            </a:xfrm>
            <a:custGeom>
              <a:avLst/>
              <a:gdLst>
                <a:gd name="T0" fmla="*/ 47 w 104"/>
                <a:gd name="T1" fmla="*/ 78 h 160"/>
                <a:gd name="T2" fmla="*/ 16 w 104"/>
                <a:gd name="T3" fmla="*/ 64 h 160"/>
                <a:gd name="T4" fmla="*/ 12 w 104"/>
                <a:gd name="T5" fmla="*/ 52 h 160"/>
                <a:gd name="T6" fmla="*/ 0 w 104"/>
                <a:gd name="T7" fmla="*/ 0 h 160"/>
                <a:gd name="T8" fmla="*/ 35 w 104"/>
                <a:gd name="T9" fmla="*/ 6 h 160"/>
                <a:gd name="T10" fmla="*/ 42 w 104"/>
                <a:gd name="T11" fmla="*/ 56 h 160"/>
                <a:gd name="T12" fmla="*/ 51 w 104"/>
                <a:gd name="T13" fmla="*/ 80 h 160"/>
                <a:gd name="T14" fmla="*/ 47 w 104"/>
                <a:gd name="T15" fmla="*/ 78 h 1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60">
                  <a:moveTo>
                    <a:pt x="95" y="156"/>
                  </a:moveTo>
                  <a:lnTo>
                    <a:pt x="33" y="127"/>
                  </a:lnTo>
                  <a:lnTo>
                    <a:pt x="24" y="103"/>
                  </a:lnTo>
                  <a:lnTo>
                    <a:pt x="0" y="0"/>
                  </a:lnTo>
                  <a:lnTo>
                    <a:pt x="71" y="11"/>
                  </a:lnTo>
                  <a:lnTo>
                    <a:pt x="86" y="112"/>
                  </a:lnTo>
                  <a:lnTo>
                    <a:pt x="104" y="160"/>
                  </a:lnTo>
                  <a:lnTo>
                    <a:pt x="95"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0" name="Freeform 61">
              <a:extLst>
                <a:ext uri="{FF2B5EF4-FFF2-40B4-BE49-F238E27FC236}">
                  <a16:creationId xmlns:a16="http://schemas.microsoft.com/office/drawing/2014/main" id="{46871169-8F66-4831-9759-6E51BDEED221}"/>
                </a:ext>
              </a:extLst>
            </p:cNvPr>
            <p:cNvSpPr>
              <a:spLocks/>
            </p:cNvSpPr>
            <p:nvPr/>
          </p:nvSpPr>
          <p:spPr bwMode="auto">
            <a:xfrm>
              <a:off x="3035" y="2105"/>
              <a:ext cx="8" cy="19"/>
            </a:xfrm>
            <a:custGeom>
              <a:avLst/>
              <a:gdLst>
                <a:gd name="T0" fmla="*/ 8 w 16"/>
                <a:gd name="T1" fmla="*/ 19 h 38"/>
                <a:gd name="T2" fmla="*/ 0 w 16"/>
                <a:gd name="T3" fmla="*/ 9 h 38"/>
                <a:gd name="T4" fmla="*/ 6 w 16"/>
                <a:gd name="T5" fmla="*/ 0 h 38"/>
                <a:gd name="T6" fmla="*/ 8 w 16"/>
                <a:gd name="T7" fmla="*/ 19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8">
                  <a:moveTo>
                    <a:pt x="16" y="38"/>
                  </a:moveTo>
                  <a:lnTo>
                    <a:pt x="0" y="18"/>
                  </a:lnTo>
                  <a:lnTo>
                    <a:pt x="11" y="0"/>
                  </a:lnTo>
                  <a:lnTo>
                    <a:pt x="16"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1" name="Freeform 62">
              <a:extLst>
                <a:ext uri="{FF2B5EF4-FFF2-40B4-BE49-F238E27FC236}">
                  <a16:creationId xmlns:a16="http://schemas.microsoft.com/office/drawing/2014/main" id="{35E59C0F-2BFB-477F-B2B4-C44ACD3AD714}"/>
                </a:ext>
              </a:extLst>
            </p:cNvPr>
            <p:cNvSpPr>
              <a:spLocks/>
            </p:cNvSpPr>
            <p:nvPr/>
          </p:nvSpPr>
          <p:spPr bwMode="auto">
            <a:xfrm>
              <a:off x="4075" y="2043"/>
              <a:ext cx="239" cy="81"/>
            </a:xfrm>
            <a:custGeom>
              <a:avLst/>
              <a:gdLst>
                <a:gd name="T0" fmla="*/ 35 w 479"/>
                <a:gd name="T1" fmla="*/ 81 h 162"/>
                <a:gd name="T2" fmla="*/ 0 w 479"/>
                <a:gd name="T3" fmla="*/ 77 h 162"/>
                <a:gd name="T4" fmla="*/ 8 w 479"/>
                <a:gd name="T5" fmla="*/ 74 h 162"/>
                <a:gd name="T6" fmla="*/ 38 w 479"/>
                <a:gd name="T7" fmla="*/ 74 h 162"/>
                <a:gd name="T8" fmla="*/ 75 w 479"/>
                <a:gd name="T9" fmla="*/ 65 h 162"/>
                <a:gd name="T10" fmla="*/ 85 w 479"/>
                <a:gd name="T11" fmla="*/ 60 h 162"/>
                <a:gd name="T12" fmla="*/ 99 w 479"/>
                <a:gd name="T13" fmla="*/ 56 h 162"/>
                <a:gd name="T14" fmla="*/ 127 w 479"/>
                <a:gd name="T15" fmla="*/ 48 h 162"/>
                <a:gd name="T16" fmla="*/ 136 w 479"/>
                <a:gd name="T17" fmla="*/ 44 h 162"/>
                <a:gd name="T18" fmla="*/ 154 w 479"/>
                <a:gd name="T19" fmla="*/ 37 h 162"/>
                <a:gd name="T20" fmla="*/ 161 w 479"/>
                <a:gd name="T21" fmla="*/ 36 h 162"/>
                <a:gd name="T22" fmla="*/ 215 w 479"/>
                <a:gd name="T23" fmla="*/ 6 h 162"/>
                <a:gd name="T24" fmla="*/ 222 w 479"/>
                <a:gd name="T25" fmla="*/ 6 h 162"/>
                <a:gd name="T26" fmla="*/ 229 w 479"/>
                <a:gd name="T27" fmla="*/ 3 h 162"/>
                <a:gd name="T28" fmla="*/ 239 w 479"/>
                <a:gd name="T29" fmla="*/ 0 h 162"/>
                <a:gd name="T30" fmla="*/ 237 w 479"/>
                <a:gd name="T31" fmla="*/ 9 h 162"/>
                <a:gd name="T32" fmla="*/ 231 w 479"/>
                <a:gd name="T33" fmla="*/ 13 h 162"/>
                <a:gd name="T34" fmla="*/ 225 w 479"/>
                <a:gd name="T35" fmla="*/ 13 h 162"/>
                <a:gd name="T36" fmla="*/ 186 w 479"/>
                <a:gd name="T37" fmla="*/ 29 h 162"/>
                <a:gd name="T38" fmla="*/ 171 w 479"/>
                <a:gd name="T39" fmla="*/ 36 h 162"/>
                <a:gd name="T40" fmla="*/ 154 w 479"/>
                <a:gd name="T41" fmla="*/ 40 h 162"/>
                <a:gd name="T42" fmla="*/ 137 w 479"/>
                <a:gd name="T43" fmla="*/ 47 h 162"/>
                <a:gd name="T44" fmla="*/ 120 w 479"/>
                <a:gd name="T45" fmla="*/ 54 h 162"/>
                <a:gd name="T46" fmla="*/ 104 w 479"/>
                <a:gd name="T47" fmla="*/ 61 h 162"/>
                <a:gd name="T48" fmla="*/ 86 w 479"/>
                <a:gd name="T49" fmla="*/ 67 h 162"/>
                <a:gd name="T50" fmla="*/ 70 w 479"/>
                <a:gd name="T51" fmla="*/ 73 h 162"/>
                <a:gd name="T52" fmla="*/ 54 w 479"/>
                <a:gd name="T53" fmla="*/ 78 h 162"/>
                <a:gd name="T54" fmla="*/ 38 w 479"/>
                <a:gd name="T55" fmla="*/ 81 h 162"/>
                <a:gd name="T56" fmla="*/ 35 w 479"/>
                <a:gd name="T57" fmla="*/ 81 h 1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9" h="162">
                  <a:moveTo>
                    <a:pt x="71" y="162"/>
                  </a:moveTo>
                  <a:lnTo>
                    <a:pt x="0" y="153"/>
                  </a:lnTo>
                  <a:lnTo>
                    <a:pt x="17" y="148"/>
                  </a:lnTo>
                  <a:lnTo>
                    <a:pt x="77" y="148"/>
                  </a:lnTo>
                  <a:lnTo>
                    <a:pt x="151" y="129"/>
                  </a:lnTo>
                  <a:lnTo>
                    <a:pt x="171" y="120"/>
                  </a:lnTo>
                  <a:lnTo>
                    <a:pt x="199" y="111"/>
                  </a:lnTo>
                  <a:lnTo>
                    <a:pt x="255" y="95"/>
                  </a:lnTo>
                  <a:lnTo>
                    <a:pt x="272" y="87"/>
                  </a:lnTo>
                  <a:lnTo>
                    <a:pt x="308" y="73"/>
                  </a:lnTo>
                  <a:lnTo>
                    <a:pt x="322" y="71"/>
                  </a:lnTo>
                  <a:lnTo>
                    <a:pt x="430" y="11"/>
                  </a:lnTo>
                  <a:lnTo>
                    <a:pt x="444" y="11"/>
                  </a:lnTo>
                  <a:lnTo>
                    <a:pt x="459" y="6"/>
                  </a:lnTo>
                  <a:lnTo>
                    <a:pt x="479" y="0"/>
                  </a:lnTo>
                  <a:lnTo>
                    <a:pt x="474" y="17"/>
                  </a:lnTo>
                  <a:lnTo>
                    <a:pt x="463" y="26"/>
                  </a:lnTo>
                  <a:lnTo>
                    <a:pt x="450" y="26"/>
                  </a:lnTo>
                  <a:lnTo>
                    <a:pt x="373" y="58"/>
                  </a:lnTo>
                  <a:lnTo>
                    <a:pt x="343" y="71"/>
                  </a:lnTo>
                  <a:lnTo>
                    <a:pt x="308" y="80"/>
                  </a:lnTo>
                  <a:lnTo>
                    <a:pt x="275" y="93"/>
                  </a:lnTo>
                  <a:lnTo>
                    <a:pt x="241" y="108"/>
                  </a:lnTo>
                  <a:lnTo>
                    <a:pt x="208" y="122"/>
                  </a:lnTo>
                  <a:lnTo>
                    <a:pt x="173" y="133"/>
                  </a:lnTo>
                  <a:lnTo>
                    <a:pt x="140" y="146"/>
                  </a:lnTo>
                  <a:lnTo>
                    <a:pt x="108" y="155"/>
                  </a:lnTo>
                  <a:lnTo>
                    <a:pt x="77" y="162"/>
                  </a:lnTo>
                  <a:lnTo>
                    <a:pt x="71" y="16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2" name="Freeform 63">
              <a:extLst>
                <a:ext uri="{FF2B5EF4-FFF2-40B4-BE49-F238E27FC236}">
                  <a16:creationId xmlns:a16="http://schemas.microsoft.com/office/drawing/2014/main" id="{0013D884-DCCF-4C5F-A981-A7417255B1DD}"/>
                </a:ext>
              </a:extLst>
            </p:cNvPr>
            <p:cNvSpPr>
              <a:spLocks/>
            </p:cNvSpPr>
            <p:nvPr/>
          </p:nvSpPr>
          <p:spPr bwMode="auto">
            <a:xfrm>
              <a:off x="2063" y="1935"/>
              <a:ext cx="81" cy="184"/>
            </a:xfrm>
            <a:custGeom>
              <a:avLst/>
              <a:gdLst>
                <a:gd name="T0" fmla="*/ 68 w 162"/>
                <a:gd name="T1" fmla="*/ 184 h 367"/>
                <a:gd name="T2" fmla="*/ 62 w 162"/>
                <a:gd name="T3" fmla="*/ 182 h 367"/>
                <a:gd name="T4" fmla="*/ 41 w 162"/>
                <a:gd name="T5" fmla="*/ 161 h 367"/>
                <a:gd name="T6" fmla="*/ 35 w 162"/>
                <a:gd name="T7" fmla="*/ 156 h 367"/>
                <a:gd name="T8" fmla="*/ 32 w 162"/>
                <a:gd name="T9" fmla="*/ 148 h 367"/>
                <a:gd name="T10" fmla="*/ 26 w 162"/>
                <a:gd name="T11" fmla="*/ 140 h 367"/>
                <a:gd name="T12" fmla="*/ 26 w 162"/>
                <a:gd name="T13" fmla="*/ 136 h 367"/>
                <a:gd name="T14" fmla="*/ 19 w 162"/>
                <a:gd name="T15" fmla="*/ 120 h 367"/>
                <a:gd name="T16" fmla="*/ 18 w 162"/>
                <a:gd name="T17" fmla="*/ 114 h 367"/>
                <a:gd name="T18" fmla="*/ 7 w 162"/>
                <a:gd name="T19" fmla="*/ 93 h 367"/>
                <a:gd name="T20" fmla="*/ 4 w 162"/>
                <a:gd name="T21" fmla="*/ 76 h 367"/>
                <a:gd name="T22" fmla="*/ 2 w 162"/>
                <a:gd name="T23" fmla="*/ 68 h 367"/>
                <a:gd name="T24" fmla="*/ 0 w 162"/>
                <a:gd name="T25" fmla="*/ 58 h 367"/>
                <a:gd name="T26" fmla="*/ 1 w 162"/>
                <a:gd name="T27" fmla="*/ 49 h 367"/>
                <a:gd name="T28" fmla="*/ 1 w 162"/>
                <a:gd name="T29" fmla="*/ 41 h 367"/>
                <a:gd name="T30" fmla="*/ 3 w 162"/>
                <a:gd name="T31" fmla="*/ 33 h 367"/>
                <a:gd name="T32" fmla="*/ 4 w 162"/>
                <a:gd name="T33" fmla="*/ 25 h 367"/>
                <a:gd name="T34" fmla="*/ 7 w 162"/>
                <a:gd name="T35" fmla="*/ 16 h 367"/>
                <a:gd name="T36" fmla="*/ 9 w 162"/>
                <a:gd name="T37" fmla="*/ 8 h 367"/>
                <a:gd name="T38" fmla="*/ 11 w 162"/>
                <a:gd name="T39" fmla="*/ 0 h 367"/>
                <a:gd name="T40" fmla="*/ 56 w 162"/>
                <a:gd name="T41" fmla="*/ 10 h 367"/>
                <a:gd name="T42" fmla="*/ 49 w 162"/>
                <a:gd name="T43" fmla="*/ 26 h 367"/>
                <a:gd name="T44" fmla="*/ 49 w 162"/>
                <a:gd name="T45" fmla="*/ 32 h 367"/>
                <a:gd name="T46" fmla="*/ 47 w 162"/>
                <a:gd name="T47" fmla="*/ 80 h 367"/>
                <a:gd name="T48" fmla="*/ 59 w 162"/>
                <a:gd name="T49" fmla="*/ 112 h 367"/>
                <a:gd name="T50" fmla="*/ 62 w 162"/>
                <a:gd name="T51" fmla="*/ 120 h 367"/>
                <a:gd name="T52" fmla="*/ 68 w 162"/>
                <a:gd name="T53" fmla="*/ 132 h 367"/>
                <a:gd name="T54" fmla="*/ 71 w 162"/>
                <a:gd name="T55" fmla="*/ 139 h 367"/>
                <a:gd name="T56" fmla="*/ 75 w 162"/>
                <a:gd name="T57" fmla="*/ 148 h 367"/>
                <a:gd name="T58" fmla="*/ 77 w 162"/>
                <a:gd name="T59" fmla="*/ 154 h 367"/>
                <a:gd name="T60" fmla="*/ 78 w 162"/>
                <a:gd name="T61" fmla="*/ 157 h 367"/>
                <a:gd name="T62" fmla="*/ 81 w 162"/>
                <a:gd name="T63" fmla="*/ 176 h 367"/>
                <a:gd name="T64" fmla="*/ 77 w 162"/>
                <a:gd name="T65" fmla="*/ 184 h 367"/>
                <a:gd name="T66" fmla="*/ 68 w 162"/>
                <a:gd name="T67" fmla="*/ 184 h 3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2" h="367">
                  <a:moveTo>
                    <a:pt x="135" y="367"/>
                  </a:moveTo>
                  <a:lnTo>
                    <a:pt x="124" y="364"/>
                  </a:lnTo>
                  <a:lnTo>
                    <a:pt x="82" y="322"/>
                  </a:lnTo>
                  <a:lnTo>
                    <a:pt x="70" y="311"/>
                  </a:lnTo>
                  <a:lnTo>
                    <a:pt x="64" y="296"/>
                  </a:lnTo>
                  <a:lnTo>
                    <a:pt x="51" y="280"/>
                  </a:lnTo>
                  <a:lnTo>
                    <a:pt x="51" y="271"/>
                  </a:lnTo>
                  <a:lnTo>
                    <a:pt x="37" y="240"/>
                  </a:lnTo>
                  <a:lnTo>
                    <a:pt x="35" y="227"/>
                  </a:lnTo>
                  <a:lnTo>
                    <a:pt x="13" y="185"/>
                  </a:lnTo>
                  <a:lnTo>
                    <a:pt x="8" y="151"/>
                  </a:lnTo>
                  <a:lnTo>
                    <a:pt x="4" y="136"/>
                  </a:lnTo>
                  <a:lnTo>
                    <a:pt x="0" y="116"/>
                  </a:lnTo>
                  <a:lnTo>
                    <a:pt x="2" y="98"/>
                  </a:lnTo>
                  <a:lnTo>
                    <a:pt x="2" y="81"/>
                  </a:lnTo>
                  <a:lnTo>
                    <a:pt x="6" y="65"/>
                  </a:lnTo>
                  <a:lnTo>
                    <a:pt x="8" y="49"/>
                  </a:lnTo>
                  <a:lnTo>
                    <a:pt x="13" y="32"/>
                  </a:lnTo>
                  <a:lnTo>
                    <a:pt x="17" y="16"/>
                  </a:lnTo>
                  <a:lnTo>
                    <a:pt x="22" y="0"/>
                  </a:lnTo>
                  <a:lnTo>
                    <a:pt x="111" y="20"/>
                  </a:lnTo>
                  <a:lnTo>
                    <a:pt x="97" y="52"/>
                  </a:lnTo>
                  <a:lnTo>
                    <a:pt x="97" y="63"/>
                  </a:lnTo>
                  <a:lnTo>
                    <a:pt x="93" y="160"/>
                  </a:lnTo>
                  <a:lnTo>
                    <a:pt x="117" y="223"/>
                  </a:lnTo>
                  <a:lnTo>
                    <a:pt x="124" y="240"/>
                  </a:lnTo>
                  <a:lnTo>
                    <a:pt x="135" y="263"/>
                  </a:lnTo>
                  <a:lnTo>
                    <a:pt x="141" y="278"/>
                  </a:lnTo>
                  <a:lnTo>
                    <a:pt x="150" y="296"/>
                  </a:lnTo>
                  <a:lnTo>
                    <a:pt x="153" y="307"/>
                  </a:lnTo>
                  <a:lnTo>
                    <a:pt x="155" y="313"/>
                  </a:lnTo>
                  <a:lnTo>
                    <a:pt x="162" y="351"/>
                  </a:lnTo>
                  <a:lnTo>
                    <a:pt x="153" y="367"/>
                  </a:lnTo>
                  <a:lnTo>
                    <a:pt x="135" y="36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3" name="Freeform 64">
              <a:extLst>
                <a:ext uri="{FF2B5EF4-FFF2-40B4-BE49-F238E27FC236}">
                  <a16:creationId xmlns:a16="http://schemas.microsoft.com/office/drawing/2014/main" id="{E0C02D7A-DB2E-457D-BC09-5AEA045BEAD5}"/>
                </a:ext>
              </a:extLst>
            </p:cNvPr>
            <p:cNvSpPr>
              <a:spLocks/>
            </p:cNvSpPr>
            <p:nvPr/>
          </p:nvSpPr>
          <p:spPr bwMode="auto">
            <a:xfrm>
              <a:off x="3944" y="2102"/>
              <a:ext cx="122" cy="18"/>
            </a:xfrm>
            <a:custGeom>
              <a:avLst/>
              <a:gdLst>
                <a:gd name="T0" fmla="*/ 114 w 246"/>
                <a:gd name="T1" fmla="*/ 18 h 35"/>
                <a:gd name="T2" fmla="*/ 0 w 246"/>
                <a:gd name="T3" fmla="*/ 0 h 35"/>
                <a:gd name="T4" fmla="*/ 122 w 246"/>
                <a:gd name="T5" fmla="*/ 15 h 35"/>
                <a:gd name="T6" fmla="*/ 114 w 246"/>
                <a:gd name="T7" fmla="*/ 18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 h="35">
                  <a:moveTo>
                    <a:pt x="229" y="35"/>
                  </a:moveTo>
                  <a:lnTo>
                    <a:pt x="0" y="0"/>
                  </a:lnTo>
                  <a:lnTo>
                    <a:pt x="246" y="30"/>
                  </a:lnTo>
                  <a:lnTo>
                    <a:pt x="229" y="35"/>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4" name="Freeform 65">
              <a:extLst>
                <a:ext uri="{FF2B5EF4-FFF2-40B4-BE49-F238E27FC236}">
                  <a16:creationId xmlns:a16="http://schemas.microsoft.com/office/drawing/2014/main" id="{39CFE485-1AF5-4193-9573-790A254D5DA9}"/>
                </a:ext>
              </a:extLst>
            </p:cNvPr>
            <p:cNvSpPr>
              <a:spLocks/>
            </p:cNvSpPr>
            <p:nvPr/>
          </p:nvSpPr>
          <p:spPr bwMode="auto">
            <a:xfrm>
              <a:off x="3954" y="2112"/>
              <a:ext cx="9" cy="5"/>
            </a:xfrm>
            <a:custGeom>
              <a:avLst/>
              <a:gdLst>
                <a:gd name="T0" fmla="*/ 9 w 16"/>
                <a:gd name="T1" fmla="*/ 5 h 10"/>
                <a:gd name="T2" fmla="*/ 0 w 16"/>
                <a:gd name="T3" fmla="*/ 0 h 10"/>
                <a:gd name="T4" fmla="*/ 9 w 16"/>
                <a:gd name="T5" fmla="*/ 5 h 10"/>
                <a:gd name="T6" fmla="*/ 0 60000 65536"/>
                <a:gd name="T7" fmla="*/ 0 60000 65536"/>
                <a:gd name="T8" fmla="*/ 0 60000 65536"/>
              </a:gdLst>
              <a:ahLst/>
              <a:cxnLst>
                <a:cxn ang="T6">
                  <a:pos x="T0" y="T1"/>
                </a:cxn>
                <a:cxn ang="T7">
                  <a:pos x="T2" y="T3"/>
                </a:cxn>
                <a:cxn ang="T8">
                  <a:pos x="T4" y="T5"/>
                </a:cxn>
              </a:cxnLst>
              <a:rect l="0" t="0" r="r" b="b"/>
              <a:pathLst>
                <a:path w="16" h="10">
                  <a:moveTo>
                    <a:pt x="16" y="10"/>
                  </a:moveTo>
                  <a:lnTo>
                    <a:pt x="0" y="0"/>
                  </a:lnTo>
                  <a:lnTo>
                    <a:pt x="1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5" name="Freeform 66">
              <a:extLst>
                <a:ext uri="{FF2B5EF4-FFF2-40B4-BE49-F238E27FC236}">
                  <a16:creationId xmlns:a16="http://schemas.microsoft.com/office/drawing/2014/main" id="{D6096218-BBE1-403F-9600-3B0E479CCB58}"/>
                </a:ext>
              </a:extLst>
            </p:cNvPr>
            <p:cNvSpPr>
              <a:spLocks/>
            </p:cNvSpPr>
            <p:nvPr/>
          </p:nvSpPr>
          <p:spPr bwMode="auto">
            <a:xfrm>
              <a:off x="3955" y="2115"/>
              <a:ext cx="9" cy="2"/>
            </a:xfrm>
            <a:custGeom>
              <a:avLst/>
              <a:gdLst>
                <a:gd name="T0" fmla="*/ 9 w 18"/>
                <a:gd name="T1" fmla="*/ 2 h 4"/>
                <a:gd name="T2" fmla="*/ 0 w 18"/>
                <a:gd name="T3" fmla="*/ 0 h 4"/>
                <a:gd name="T4" fmla="*/ 9 w 18"/>
                <a:gd name="T5" fmla="*/ 2 h 4"/>
                <a:gd name="T6" fmla="*/ 0 60000 65536"/>
                <a:gd name="T7" fmla="*/ 0 60000 65536"/>
                <a:gd name="T8" fmla="*/ 0 60000 65536"/>
              </a:gdLst>
              <a:ahLst/>
              <a:cxnLst>
                <a:cxn ang="T6">
                  <a:pos x="T0" y="T1"/>
                </a:cxn>
                <a:cxn ang="T7">
                  <a:pos x="T2" y="T3"/>
                </a:cxn>
                <a:cxn ang="T8">
                  <a:pos x="T4" y="T5"/>
                </a:cxn>
              </a:cxnLst>
              <a:rect l="0" t="0" r="r" b="b"/>
              <a:pathLst>
                <a:path w="18" h="4">
                  <a:moveTo>
                    <a:pt x="18" y="4"/>
                  </a:moveTo>
                  <a:lnTo>
                    <a:pt x="0" y="0"/>
                  </a:lnTo>
                  <a:lnTo>
                    <a:pt x="1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6" name="Freeform 67">
              <a:extLst>
                <a:ext uri="{FF2B5EF4-FFF2-40B4-BE49-F238E27FC236}">
                  <a16:creationId xmlns:a16="http://schemas.microsoft.com/office/drawing/2014/main" id="{27E16682-0017-4E91-B00E-03E475CB6141}"/>
                </a:ext>
              </a:extLst>
            </p:cNvPr>
            <p:cNvSpPr>
              <a:spLocks/>
            </p:cNvSpPr>
            <p:nvPr/>
          </p:nvSpPr>
          <p:spPr bwMode="auto">
            <a:xfrm>
              <a:off x="3955" y="2115"/>
              <a:ext cx="11" cy="2"/>
            </a:xfrm>
            <a:custGeom>
              <a:avLst/>
              <a:gdLst>
                <a:gd name="T0" fmla="*/ 11 w 22"/>
                <a:gd name="T1" fmla="*/ 2 h 4"/>
                <a:gd name="T2" fmla="*/ 0 w 22"/>
                <a:gd name="T3" fmla="*/ 0 h 4"/>
                <a:gd name="T4" fmla="*/ 11 w 22"/>
                <a:gd name="T5" fmla="*/ 2 h 4"/>
                <a:gd name="T6" fmla="*/ 0 60000 65536"/>
                <a:gd name="T7" fmla="*/ 0 60000 65536"/>
                <a:gd name="T8" fmla="*/ 0 60000 65536"/>
              </a:gdLst>
              <a:ahLst/>
              <a:cxnLst>
                <a:cxn ang="T6">
                  <a:pos x="T0" y="T1"/>
                </a:cxn>
                <a:cxn ang="T7">
                  <a:pos x="T2" y="T3"/>
                </a:cxn>
                <a:cxn ang="T8">
                  <a:pos x="T4" y="T5"/>
                </a:cxn>
              </a:cxnLst>
              <a:rect l="0" t="0" r="r" b="b"/>
              <a:pathLst>
                <a:path w="22" h="4">
                  <a:moveTo>
                    <a:pt x="22" y="4"/>
                  </a:moveTo>
                  <a:lnTo>
                    <a:pt x="0" y="0"/>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7" name="Freeform 68">
              <a:extLst>
                <a:ext uri="{FF2B5EF4-FFF2-40B4-BE49-F238E27FC236}">
                  <a16:creationId xmlns:a16="http://schemas.microsoft.com/office/drawing/2014/main" id="{63F2499A-1E54-44C1-94E8-E50A448DA351}"/>
                </a:ext>
              </a:extLst>
            </p:cNvPr>
            <p:cNvSpPr>
              <a:spLocks/>
            </p:cNvSpPr>
            <p:nvPr/>
          </p:nvSpPr>
          <p:spPr bwMode="auto">
            <a:xfrm>
              <a:off x="3955" y="2115"/>
              <a:ext cx="12" cy="2"/>
            </a:xfrm>
            <a:custGeom>
              <a:avLst/>
              <a:gdLst>
                <a:gd name="T0" fmla="*/ 12 w 23"/>
                <a:gd name="T1" fmla="*/ 2 h 4"/>
                <a:gd name="T2" fmla="*/ 0 w 23"/>
                <a:gd name="T3" fmla="*/ 0 h 4"/>
                <a:gd name="T4" fmla="*/ 12 w 23"/>
                <a:gd name="T5" fmla="*/ 2 h 4"/>
                <a:gd name="T6" fmla="*/ 0 60000 65536"/>
                <a:gd name="T7" fmla="*/ 0 60000 65536"/>
                <a:gd name="T8" fmla="*/ 0 60000 65536"/>
              </a:gdLst>
              <a:ahLst/>
              <a:cxnLst>
                <a:cxn ang="T6">
                  <a:pos x="T0" y="T1"/>
                </a:cxn>
                <a:cxn ang="T7">
                  <a:pos x="T2" y="T3"/>
                </a:cxn>
                <a:cxn ang="T8">
                  <a:pos x="T4" y="T5"/>
                </a:cxn>
              </a:cxnLst>
              <a:rect l="0" t="0" r="r" b="b"/>
              <a:pathLst>
                <a:path w="23" h="4">
                  <a:moveTo>
                    <a:pt x="23" y="4"/>
                  </a:moveTo>
                  <a:lnTo>
                    <a:pt x="0" y="0"/>
                  </a:lnTo>
                  <a:lnTo>
                    <a:pt x="2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8" name="Freeform 69">
              <a:extLst>
                <a:ext uri="{FF2B5EF4-FFF2-40B4-BE49-F238E27FC236}">
                  <a16:creationId xmlns:a16="http://schemas.microsoft.com/office/drawing/2014/main" id="{21427CA3-3849-473B-BA66-07C9441EB953}"/>
                </a:ext>
              </a:extLst>
            </p:cNvPr>
            <p:cNvSpPr>
              <a:spLocks/>
            </p:cNvSpPr>
            <p:nvPr/>
          </p:nvSpPr>
          <p:spPr bwMode="auto">
            <a:xfrm>
              <a:off x="3920" y="2035"/>
              <a:ext cx="381" cy="75"/>
            </a:xfrm>
            <a:custGeom>
              <a:avLst/>
              <a:gdLst>
                <a:gd name="T0" fmla="*/ 154 w 763"/>
                <a:gd name="T1" fmla="*/ 75 h 151"/>
                <a:gd name="T2" fmla="*/ 120 w 763"/>
                <a:gd name="T3" fmla="*/ 72 h 151"/>
                <a:gd name="T4" fmla="*/ 14 w 763"/>
                <a:gd name="T5" fmla="*/ 55 h 151"/>
                <a:gd name="T6" fmla="*/ 0 w 763"/>
                <a:gd name="T7" fmla="*/ 43 h 151"/>
                <a:gd name="T8" fmla="*/ 21 w 763"/>
                <a:gd name="T9" fmla="*/ 46 h 151"/>
                <a:gd name="T10" fmla="*/ 43 w 763"/>
                <a:gd name="T11" fmla="*/ 50 h 151"/>
                <a:gd name="T12" fmla="*/ 65 w 763"/>
                <a:gd name="T13" fmla="*/ 54 h 151"/>
                <a:gd name="T14" fmla="*/ 87 w 763"/>
                <a:gd name="T15" fmla="*/ 59 h 151"/>
                <a:gd name="T16" fmla="*/ 109 w 763"/>
                <a:gd name="T17" fmla="*/ 62 h 151"/>
                <a:gd name="T18" fmla="*/ 131 w 763"/>
                <a:gd name="T19" fmla="*/ 66 h 151"/>
                <a:gd name="T20" fmla="*/ 153 w 763"/>
                <a:gd name="T21" fmla="*/ 68 h 151"/>
                <a:gd name="T22" fmla="*/ 174 w 763"/>
                <a:gd name="T23" fmla="*/ 70 h 151"/>
                <a:gd name="T24" fmla="*/ 202 w 763"/>
                <a:gd name="T25" fmla="*/ 67 h 151"/>
                <a:gd name="T26" fmla="*/ 226 w 763"/>
                <a:gd name="T27" fmla="*/ 61 h 151"/>
                <a:gd name="T28" fmla="*/ 233 w 763"/>
                <a:gd name="T29" fmla="*/ 56 h 151"/>
                <a:gd name="T30" fmla="*/ 256 w 763"/>
                <a:gd name="T31" fmla="*/ 51 h 151"/>
                <a:gd name="T32" fmla="*/ 274 w 763"/>
                <a:gd name="T33" fmla="*/ 43 h 151"/>
                <a:gd name="T34" fmla="*/ 283 w 763"/>
                <a:gd name="T35" fmla="*/ 40 h 151"/>
                <a:gd name="T36" fmla="*/ 296 w 763"/>
                <a:gd name="T37" fmla="*/ 34 h 151"/>
                <a:gd name="T38" fmla="*/ 305 w 763"/>
                <a:gd name="T39" fmla="*/ 31 h 151"/>
                <a:gd name="T40" fmla="*/ 310 w 763"/>
                <a:gd name="T41" fmla="*/ 28 h 151"/>
                <a:gd name="T42" fmla="*/ 317 w 763"/>
                <a:gd name="T43" fmla="*/ 25 h 151"/>
                <a:gd name="T44" fmla="*/ 358 w 763"/>
                <a:gd name="T45" fmla="*/ 9 h 151"/>
                <a:gd name="T46" fmla="*/ 369 w 763"/>
                <a:gd name="T47" fmla="*/ 6 h 151"/>
                <a:gd name="T48" fmla="*/ 381 w 763"/>
                <a:gd name="T49" fmla="*/ 0 h 151"/>
                <a:gd name="T50" fmla="*/ 306 w 763"/>
                <a:gd name="T51" fmla="*/ 39 h 151"/>
                <a:gd name="T52" fmla="*/ 299 w 763"/>
                <a:gd name="T53" fmla="*/ 41 h 151"/>
                <a:gd name="T54" fmla="*/ 292 w 763"/>
                <a:gd name="T55" fmla="*/ 44 h 151"/>
                <a:gd name="T56" fmla="*/ 280 w 763"/>
                <a:gd name="T57" fmla="*/ 51 h 151"/>
                <a:gd name="T58" fmla="*/ 265 w 763"/>
                <a:gd name="T59" fmla="*/ 51 h 151"/>
                <a:gd name="T60" fmla="*/ 238 w 763"/>
                <a:gd name="T61" fmla="*/ 61 h 151"/>
                <a:gd name="T62" fmla="*/ 207 w 763"/>
                <a:gd name="T63" fmla="*/ 74 h 151"/>
                <a:gd name="T64" fmla="*/ 198 w 763"/>
                <a:gd name="T65" fmla="*/ 75 h 151"/>
                <a:gd name="T66" fmla="*/ 193 w 763"/>
                <a:gd name="T67" fmla="*/ 75 h 151"/>
                <a:gd name="T68" fmla="*/ 181 w 763"/>
                <a:gd name="T69" fmla="*/ 75 h 151"/>
                <a:gd name="T70" fmla="*/ 157 w 763"/>
                <a:gd name="T71" fmla="*/ 75 h 151"/>
                <a:gd name="T72" fmla="*/ 154 w 763"/>
                <a:gd name="T73" fmla="*/ 75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63" h="151">
                  <a:moveTo>
                    <a:pt x="309" y="151"/>
                  </a:moveTo>
                  <a:lnTo>
                    <a:pt x="240" y="144"/>
                  </a:lnTo>
                  <a:lnTo>
                    <a:pt x="29" y="111"/>
                  </a:lnTo>
                  <a:lnTo>
                    <a:pt x="0" y="87"/>
                  </a:lnTo>
                  <a:lnTo>
                    <a:pt x="43" y="93"/>
                  </a:lnTo>
                  <a:lnTo>
                    <a:pt x="87" y="100"/>
                  </a:lnTo>
                  <a:lnTo>
                    <a:pt x="131" y="109"/>
                  </a:lnTo>
                  <a:lnTo>
                    <a:pt x="174" y="118"/>
                  </a:lnTo>
                  <a:lnTo>
                    <a:pt x="218" y="125"/>
                  </a:lnTo>
                  <a:lnTo>
                    <a:pt x="262" y="133"/>
                  </a:lnTo>
                  <a:lnTo>
                    <a:pt x="306" y="136"/>
                  </a:lnTo>
                  <a:lnTo>
                    <a:pt x="349" y="140"/>
                  </a:lnTo>
                  <a:lnTo>
                    <a:pt x="404" y="134"/>
                  </a:lnTo>
                  <a:lnTo>
                    <a:pt x="453" y="122"/>
                  </a:lnTo>
                  <a:lnTo>
                    <a:pt x="466" y="113"/>
                  </a:lnTo>
                  <a:lnTo>
                    <a:pt x="513" y="102"/>
                  </a:lnTo>
                  <a:lnTo>
                    <a:pt x="548" y="87"/>
                  </a:lnTo>
                  <a:lnTo>
                    <a:pt x="566" y="80"/>
                  </a:lnTo>
                  <a:lnTo>
                    <a:pt x="593" y="69"/>
                  </a:lnTo>
                  <a:lnTo>
                    <a:pt x="611" y="63"/>
                  </a:lnTo>
                  <a:lnTo>
                    <a:pt x="621" y="56"/>
                  </a:lnTo>
                  <a:lnTo>
                    <a:pt x="635" y="51"/>
                  </a:lnTo>
                  <a:lnTo>
                    <a:pt x="717" y="18"/>
                  </a:lnTo>
                  <a:lnTo>
                    <a:pt x="739" y="13"/>
                  </a:lnTo>
                  <a:lnTo>
                    <a:pt x="763" y="0"/>
                  </a:lnTo>
                  <a:lnTo>
                    <a:pt x="613" y="78"/>
                  </a:lnTo>
                  <a:lnTo>
                    <a:pt x="599" y="83"/>
                  </a:lnTo>
                  <a:lnTo>
                    <a:pt x="584" y="89"/>
                  </a:lnTo>
                  <a:lnTo>
                    <a:pt x="560" y="102"/>
                  </a:lnTo>
                  <a:lnTo>
                    <a:pt x="531" y="103"/>
                  </a:lnTo>
                  <a:lnTo>
                    <a:pt x="477" y="122"/>
                  </a:lnTo>
                  <a:lnTo>
                    <a:pt x="415" y="149"/>
                  </a:lnTo>
                  <a:lnTo>
                    <a:pt x="397" y="151"/>
                  </a:lnTo>
                  <a:lnTo>
                    <a:pt x="386" y="151"/>
                  </a:lnTo>
                  <a:lnTo>
                    <a:pt x="362" y="151"/>
                  </a:lnTo>
                  <a:lnTo>
                    <a:pt x="315" y="151"/>
                  </a:lnTo>
                  <a:lnTo>
                    <a:pt x="309" y="15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9" name="Freeform 70">
              <a:extLst>
                <a:ext uri="{FF2B5EF4-FFF2-40B4-BE49-F238E27FC236}">
                  <a16:creationId xmlns:a16="http://schemas.microsoft.com/office/drawing/2014/main" id="{92E813DE-8365-4EF9-B484-D913193B1950}"/>
                </a:ext>
              </a:extLst>
            </p:cNvPr>
            <p:cNvSpPr>
              <a:spLocks/>
            </p:cNvSpPr>
            <p:nvPr/>
          </p:nvSpPr>
          <p:spPr bwMode="auto">
            <a:xfrm>
              <a:off x="3844" y="2083"/>
              <a:ext cx="78" cy="24"/>
            </a:xfrm>
            <a:custGeom>
              <a:avLst/>
              <a:gdLst>
                <a:gd name="T0" fmla="*/ 78 w 154"/>
                <a:gd name="T1" fmla="*/ 24 h 48"/>
                <a:gd name="T2" fmla="*/ 0 w 154"/>
                <a:gd name="T3" fmla="*/ 0 h 48"/>
                <a:gd name="T4" fmla="*/ 78 w 154"/>
                <a:gd name="T5" fmla="*/ 24 h 48"/>
                <a:gd name="T6" fmla="*/ 0 60000 65536"/>
                <a:gd name="T7" fmla="*/ 0 60000 65536"/>
                <a:gd name="T8" fmla="*/ 0 60000 65536"/>
              </a:gdLst>
              <a:ahLst/>
              <a:cxnLst>
                <a:cxn ang="T6">
                  <a:pos x="T0" y="T1"/>
                </a:cxn>
                <a:cxn ang="T7">
                  <a:pos x="T2" y="T3"/>
                </a:cxn>
                <a:cxn ang="T8">
                  <a:pos x="T4" y="T5"/>
                </a:cxn>
              </a:cxnLst>
              <a:rect l="0" t="0" r="r" b="b"/>
              <a:pathLst>
                <a:path w="154" h="48">
                  <a:moveTo>
                    <a:pt x="154" y="48"/>
                  </a:moveTo>
                  <a:lnTo>
                    <a:pt x="0" y="0"/>
                  </a:lnTo>
                  <a:lnTo>
                    <a:pt x="154"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0" name="Freeform 71">
              <a:extLst>
                <a:ext uri="{FF2B5EF4-FFF2-40B4-BE49-F238E27FC236}">
                  <a16:creationId xmlns:a16="http://schemas.microsoft.com/office/drawing/2014/main" id="{2EB3607F-B123-46A2-8728-C6DB74B74162}"/>
                </a:ext>
              </a:extLst>
            </p:cNvPr>
            <p:cNvSpPr>
              <a:spLocks/>
            </p:cNvSpPr>
            <p:nvPr/>
          </p:nvSpPr>
          <p:spPr bwMode="auto">
            <a:xfrm>
              <a:off x="3844" y="2083"/>
              <a:ext cx="80" cy="25"/>
            </a:xfrm>
            <a:custGeom>
              <a:avLst/>
              <a:gdLst>
                <a:gd name="T0" fmla="*/ 80 w 160"/>
                <a:gd name="T1" fmla="*/ 25 h 49"/>
                <a:gd name="T2" fmla="*/ 0 w 160"/>
                <a:gd name="T3" fmla="*/ 0 h 49"/>
                <a:gd name="T4" fmla="*/ 80 w 160"/>
                <a:gd name="T5" fmla="*/ 25 h 49"/>
                <a:gd name="T6" fmla="*/ 0 60000 65536"/>
                <a:gd name="T7" fmla="*/ 0 60000 65536"/>
                <a:gd name="T8" fmla="*/ 0 60000 65536"/>
              </a:gdLst>
              <a:ahLst/>
              <a:cxnLst>
                <a:cxn ang="T6">
                  <a:pos x="T0" y="T1"/>
                </a:cxn>
                <a:cxn ang="T7">
                  <a:pos x="T2" y="T3"/>
                </a:cxn>
                <a:cxn ang="T8">
                  <a:pos x="T4" y="T5"/>
                </a:cxn>
              </a:cxnLst>
              <a:rect l="0" t="0" r="r" b="b"/>
              <a:pathLst>
                <a:path w="160" h="49">
                  <a:moveTo>
                    <a:pt x="160" y="49"/>
                  </a:moveTo>
                  <a:lnTo>
                    <a:pt x="0" y="0"/>
                  </a:lnTo>
                  <a:lnTo>
                    <a:pt x="1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1" name="Freeform 72">
              <a:extLst>
                <a:ext uri="{FF2B5EF4-FFF2-40B4-BE49-F238E27FC236}">
                  <a16:creationId xmlns:a16="http://schemas.microsoft.com/office/drawing/2014/main" id="{731C4424-1E36-4929-ACDF-DFFA32C18EFE}"/>
                </a:ext>
              </a:extLst>
            </p:cNvPr>
            <p:cNvSpPr>
              <a:spLocks/>
            </p:cNvSpPr>
            <p:nvPr/>
          </p:nvSpPr>
          <p:spPr bwMode="auto">
            <a:xfrm>
              <a:off x="3844" y="2083"/>
              <a:ext cx="82" cy="25"/>
            </a:xfrm>
            <a:custGeom>
              <a:avLst/>
              <a:gdLst>
                <a:gd name="T0" fmla="*/ 82 w 163"/>
                <a:gd name="T1" fmla="*/ 25 h 49"/>
                <a:gd name="T2" fmla="*/ 0 w 163"/>
                <a:gd name="T3" fmla="*/ 0 h 49"/>
                <a:gd name="T4" fmla="*/ 82 w 163"/>
                <a:gd name="T5" fmla="*/ 25 h 49"/>
                <a:gd name="T6" fmla="*/ 0 60000 65536"/>
                <a:gd name="T7" fmla="*/ 0 60000 65536"/>
                <a:gd name="T8" fmla="*/ 0 60000 65536"/>
              </a:gdLst>
              <a:ahLst/>
              <a:cxnLst>
                <a:cxn ang="T6">
                  <a:pos x="T0" y="T1"/>
                </a:cxn>
                <a:cxn ang="T7">
                  <a:pos x="T2" y="T3"/>
                </a:cxn>
                <a:cxn ang="T8">
                  <a:pos x="T4" y="T5"/>
                </a:cxn>
              </a:cxnLst>
              <a:rect l="0" t="0" r="r" b="b"/>
              <a:pathLst>
                <a:path w="163" h="49">
                  <a:moveTo>
                    <a:pt x="163" y="49"/>
                  </a:moveTo>
                  <a:lnTo>
                    <a:pt x="0" y="0"/>
                  </a:lnTo>
                  <a:lnTo>
                    <a:pt x="16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2" name="Freeform 73">
              <a:extLst>
                <a:ext uri="{FF2B5EF4-FFF2-40B4-BE49-F238E27FC236}">
                  <a16:creationId xmlns:a16="http://schemas.microsoft.com/office/drawing/2014/main" id="{D1FA78A4-E72D-478B-A572-7EF062696CD3}"/>
                </a:ext>
              </a:extLst>
            </p:cNvPr>
            <p:cNvSpPr>
              <a:spLocks/>
            </p:cNvSpPr>
            <p:nvPr/>
          </p:nvSpPr>
          <p:spPr bwMode="auto">
            <a:xfrm>
              <a:off x="2808" y="1830"/>
              <a:ext cx="364" cy="272"/>
            </a:xfrm>
            <a:custGeom>
              <a:avLst/>
              <a:gdLst>
                <a:gd name="T0" fmla="*/ 34 w 728"/>
                <a:gd name="T1" fmla="*/ 269 h 544"/>
                <a:gd name="T2" fmla="*/ 13 w 728"/>
                <a:gd name="T3" fmla="*/ 253 h 544"/>
                <a:gd name="T4" fmla="*/ 0 w 728"/>
                <a:gd name="T5" fmla="*/ 203 h 544"/>
                <a:gd name="T6" fmla="*/ 3 w 728"/>
                <a:gd name="T7" fmla="*/ 156 h 544"/>
                <a:gd name="T8" fmla="*/ 7 w 728"/>
                <a:gd name="T9" fmla="*/ 109 h 544"/>
                <a:gd name="T10" fmla="*/ 8 w 728"/>
                <a:gd name="T11" fmla="*/ 62 h 544"/>
                <a:gd name="T12" fmla="*/ 15 w 728"/>
                <a:gd name="T13" fmla="*/ 11 h 544"/>
                <a:gd name="T14" fmla="*/ 27 w 728"/>
                <a:gd name="T15" fmla="*/ 1 h 544"/>
                <a:gd name="T16" fmla="*/ 37 w 728"/>
                <a:gd name="T17" fmla="*/ 2 h 544"/>
                <a:gd name="T18" fmla="*/ 48 w 728"/>
                <a:gd name="T19" fmla="*/ 9 h 544"/>
                <a:gd name="T20" fmla="*/ 58 w 728"/>
                <a:gd name="T21" fmla="*/ 19 h 544"/>
                <a:gd name="T22" fmla="*/ 69 w 728"/>
                <a:gd name="T23" fmla="*/ 30 h 544"/>
                <a:gd name="T24" fmla="*/ 81 w 728"/>
                <a:gd name="T25" fmla="*/ 40 h 544"/>
                <a:gd name="T26" fmla="*/ 91 w 728"/>
                <a:gd name="T27" fmla="*/ 51 h 544"/>
                <a:gd name="T28" fmla="*/ 100 w 728"/>
                <a:gd name="T29" fmla="*/ 62 h 544"/>
                <a:gd name="T30" fmla="*/ 111 w 728"/>
                <a:gd name="T31" fmla="*/ 73 h 544"/>
                <a:gd name="T32" fmla="*/ 152 w 728"/>
                <a:gd name="T33" fmla="*/ 118 h 544"/>
                <a:gd name="T34" fmla="*/ 181 w 728"/>
                <a:gd name="T35" fmla="*/ 144 h 544"/>
                <a:gd name="T36" fmla="*/ 214 w 728"/>
                <a:gd name="T37" fmla="*/ 157 h 544"/>
                <a:gd name="T38" fmla="*/ 247 w 728"/>
                <a:gd name="T39" fmla="*/ 158 h 544"/>
                <a:gd name="T40" fmla="*/ 280 w 728"/>
                <a:gd name="T41" fmla="*/ 151 h 544"/>
                <a:gd name="T42" fmla="*/ 345 w 728"/>
                <a:gd name="T43" fmla="*/ 129 h 544"/>
                <a:gd name="T44" fmla="*/ 353 w 728"/>
                <a:gd name="T45" fmla="*/ 134 h 544"/>
                <a:gd name="T46" fmla="*/ 360 w 728"/>
                <a:gd name="T47" fmla="*/ 142 h 544"/>
                <a:gd name="T48" fmla="*/ 364 w 728"/>
                <a:gd name="T49" fmla="*/ 158 h 544"/>
                <a:gd name="T50" fmla="*/ 363 w 728"/>
                <a:gd name="T51" fmla="*/ 177 h 544"/>
                <a:gd name="T52" fmla="*/ 357 w 728"/>
                <a:gd name="T53" fmla="*/ 196 h 544"/>
                <a:gd name="T54" fmla="*/ 345 w 728"/>
                <a:gd name="T55" fmla="*/ 215 h 544"/>
                <a:gd name="T56" fmla="*/ 329 w 728"/>
                <a:gd name="T57" fmla="*/ 232 h 544"/>
                <a:gd name="T58" fmla="*/ 308 w 728"/>
                <a:gd name="T59" fmla="*/ 241 h 544"/>
                <a:gd name="T60" fmla="*/ 286 w 728"/>
                <a:gd name="T61" fmla="*/ 240 h 544"/>
                <a:gd name="T62" fmla="*/ 265 w 728"/>
                <a:gd name="T63" fmla="*/ 234 h 544"/>
                <a:gd name="T64" fmla="*/ 243 w 728"/>
                <a:gd name="T65" fmla="*/ 228 h 544"/>
                <a:gd name="T66" fmla="*/ 229 w 728"/>
                <a:gd name="T67" fmla="*/ 226 h 544"/>
                <a:gd name="T68" fmla="*/ 234 w 728"/>
                <a:gd name="T69" fmla="*/ 238 h 544"/>
                <a:gd name="T70" fmla="*/ 208 w 728"/>
                <a:gd name="T71" fmla="*/ 242 h 544"/>
                <a:gd name="T72" fmla="*/ 184 w 728"/>
                <a:gd name="T73" fmla="*/ 247 h 544"/>
                <a:gd name="T74" fmla="*/ 159 w 728"/>
                <a:gd name="T75" fmla="*/ 248 h 544"/>
                <a:gd name="T76" fmla="*/ 135 w 728"/>
                <a:gd name="T77" fmla="*/ 244 h 544"/>
                <a:gd name="T78" fmla="*/ 136 w 728"/>
                <a:gd name="T79" fmla="*/ 253 h 544"/>
                <a:gd name="T80" fmla="*/ 107 w 728"/>
                <a:gd name="T81" fmla="*/ 269 h 544"/>
                <a:gd name="T82" fmla="*/ 107 w 728"/>
                <a:gd name="T83" fmla="*/ 252 h 544"/>
                <a:gd name="T84" fmla="*/ 113 w 728"/>
                <a:gd name="T85" fmla="*/ 222 h 544"/>
                <a:gd name="T86" fmla="*/ 115 w 728"/>
                <a:gd name="T87" fmla="*/ 193 h 544"/>
                <a:gd name="T88" fmla="*/ 118 w 728"/>
                <a:gd name="T89" fmla="*/ 164 h 544"/>
                <a:gd name="T90" fmla="*/ 127 w 728"/>
                <a:gd name="T91" fmla="*/ 131 h 544"/>
                <a:gd name="T92" fmla="*/ 121 w 728"/>
                <a:gd name="T93" fmla="*/ 137 h 544"/>
                <a:gd name="T94" fmla="*/ 100 w 728"/>
                <a:gd name="T95" fmla="*/ 113 h 544"/>
                <a:gd name="T96" fmla="*/ 91 w 728"/>
                <a:gd name="T97" fmla="*/ 110 h 544"/>
                <a:gd name="T98" fmla="*/ 100 w 728"/>
                <a:gd name="T99" fmla="*/ 130 h 544"/>
                <a:gd name="T100" fmla="*/ 107 w 728"/>
                <a:gd name="T101" fmla="*/ 161 h 544"/>
                <a:gd name="T102" fmla="*/ 108 w 728"/>
                <a:gd name="T103" fmla="*/ 194 h 544"/>
                <a:gd name="T104" fmla="*/ 103 w 728"/>
                <a:gd name="T105" fmla="*/ 226 h 544"/>
                <a:gd name="T106" fmla="*/ 87 w 728"/>
                <a:gd name="T107" fmla="*/ 259 h 544"/>
                <a:gd name="T108" fmla="*/ 43 w 728"/>
                <a:gd name="T109" fmla="*/ 272 h 5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8" h="544">
                  <a:moveTo>
                    <a:pt x="85" y="544"/>
                  </a:moveTo>
                  <a:lnTo>
                    <a:pt x="67" y="537"/>
                  </a:lnTo>
                  <a:lnTo>
                    <a:pt x="30" y="521"/>
                  </a:lnTo>
                  <a:lnTo>
                    <a:pt x="25" y="506"/>
                  </a:lnTo>
                  <a:lnTo>
                    <a:pt x="1" y="455"/>
                  </a:lnTo>
                  <a:lnTo>
                    <a:pt x="0" y="406"/>
                  </a:lnTo>
                  <a:lnTo>
                    <a:pt x="1" y="359"/>
                  </a:lnTo>
                  <a:lnTo>
                    <a:pt x="5" y="311"/>
                  </a:lnTo>
                  <a:lnTo>
                    <a:pt x="10" y="266"/>
                  </a:lnTo>
                  <a:lnTo>
                    <a:pt x="14" y="217"/>
                  </a:lnTo>
                  <a:lnTo>
                    <a:pt x="18" y="171"/>
                  </a:lnTo>
                  <a:lnTo>
                    <a:pt x="16" y="124"/>
                  </a:lnTo>
                  <a:lnTo>
                    <a:pt x="14" y="79"/>
                  </a:lnTo>
                  <a:lnTo>
                    <a:pt x="29" y="22"/>
                  </a:lnTo>
                  <a:lnTo>
                    <a:pt x="43" y="4"/>
                  </a:lnTo>
                  <a:lnTo>
                    <a:pt x="54" y="2"/>
                  </a:lnTo>
                  <a:lnTo>
                    <a:pt x="63" y="0"/>
                  </a:lnTo>
                  <a:lnTo>
                    <a:pt x="74" y="4"/>
                  </a:lnTo>
                  <a:lnTo>
                    <a:pt x="85" y="8"/>
                  </a:lnTo>
                  <a:lnTo>
                    <a:pt x="96" y="17"/>
                  </a:lnTo>
                  <a:lnTo>
                    <a:pt x="105" y="26"/>
                  </a:lnTo>
                  <a:lnTo>
                    <a:pt x="116" y="37"/>
                  </a:lnTo>
                  <a:lnTo>
                    <a:pt x="127" y="48"/>
                  </a:lnTo>
                  <a:lnTo>
                    <a:pt x="138" y="60"/>
                  </a:lnTo>
                  <a:lnTo>
                    <a:pt x="149" y="69"/>
                  </a:lnTo>
                  <a:lnTo>
                    <a:pt x="162" y="80"/>
                  </a:lnTo>
                  <a:lnTo>
                    <a:pt x="171" y="91"/>
                  </a:lnTo>
                  <a:lnTo>
                    <a:pt x="182" y="102"/>
                  </a:lnTo>
                  <a:lnTo>
                    <a:pt x="189" y="113"/>
                  </a:lnTo>
                  <a:lnTo>
                    <a:pt x="200" y="124"/>
                  </a:lnTo>
                  <a:lnTo>
                    <a:pt x="209" y="135"/>
                  </a:lnTo>
                  <a:lnTo>
                    <a:pt x="222" y="146"/>
                  </a:lnTo>
                  <a:lnTo>
                    <a:pt x="293" y="226"/>
                  </a:lnTo>
                  <a:lnTo>
                    <a:pt x="304" y="235"/>
                  </a:lnTo>
                  <a:lnTo>
                    <a:pt x="331" y="264"/>
                  </a:lnTo>
                  <a:lnTo>
                    <a:pt x="362" y="288"/>
                  </a:lnTo>
                  <a:lnTo>
                    <a:pt x="395" y="302"/>
                  </a:lnTo>
                  <a:lnTo>
                    <a:pt x="427" y="313"/>
                  </a:lnTo>
                  <a:lnTo>
                    <a:pt x="460" y="317"/>
                  </a:lnTo>
                  <a:lnTo>
                    <a:pt x="493" y="315"/>
                  </a:lnTo>
                  <a:lnTo>
                    <a:pt x="526" y="310"/>
                  </a:lnTo>
                  <a:lnTo>
                    <a:pt x="559" y="301"/>
                  </a:lnTo>
                  <a:lnTo>
                    <a:pt x="671" y="257"/>
                  </a:lnTo>
                  <a:lnTo>
                    <a:pt x="690" y="257"/>
                  </a:lnTo>
                  <a:lnTo>
                    <a:pt x="699" y="262"/>
                  </a:lnTo>
                  <a:lnTo>
                    <a:pt x="706" y="268"/>
                  </a:lnTo>
                  <a:lnTo>
                    <a:pt x="711" y="275"/>
                  </a:lnTo>
                  <a:lnTo>
                    <a:pt x="719" y="284"/>
                  </a:lnTo>
                  <a:lnTo>
                    <a:pt x="724" y="299"/>
                  </a:lnTo>
                  <a:lnTo>
                    <a:pt x="728" y="315"/>
                  </a:lnTo>
                  <a:lnTo>
                    <a:pt x="726" y="333"/>
                  </a:lnTo>
                  <a:lnTo>
                    <a:pt x="726" y="353"/>
                  </a:lnTo>
                  <a:lnTo>
                    <a:pt x="719" y="372"/>
                  </a:lnTo>
                  <a:lnTo>
                    <a:pt x="713" y="392"/>
                  </a:lnTo>
                  <a:lnTo>
                    <a:pt x="702" y="410"/>
                  </a:lnTo>
                  <a:lnTo>
                    <a:pt x="690" y="430"/>
                  </a:lnTo>
                  <a:lnTo>
                    <a:pt x="673" y="446"/>
                  </a:lnTo>
                  <a:lnTo>
                    <a:pt x="657" y="464"/>
                  </a:lnTo>
                  <a:lnTo>
                    <a:pt x="637" y="475"/>
                  </a:lnTo>
                  <a:lnTo>
                    <a:pt x="615" y="481"/>
                  </a:lnTo>
                  <a:lnTo>
                    <a:pt x="593" y="481"/>
                  </a:lnTo>
                  <a:lnTo>
                    <a:pt x="571" y="479"/>
                  </a:lnTo>
                  <a:lnTo>
                    <a:pt x="551" y="475"/>
                  </a:lnTo>
                  <a:lnTo>
                    <a:pt x="529" y="468"/>
                  </a:lnTo>
                  <a:lnTo>
                    <a:pt x="508" y="463"/>
                  </a:lnTo>
                  <a:lnTo>
                    <a:pt x="486" y="455"/>
                  </a:lnTo>
                  <a:lnTo>
                    <a:pt x="464" y="450"/>
                  </a:lnTo>
                  <a:lnTo>
                    <a:pt x="458" y="452"/>
                  </a:lnTo>
                  <a:lnTo>
                    <a:pt x="458" y="464"/>
                  </a:lnTo>
                  <a:lnTo>
                    <a:pt x="467" y="475"/>
                  </a:lnTo>
                  <a:lnTo>
                    <a:pt x="440" y="479"/>
                  </a:lnTo>
                  <a:lnTo>
                    <a:pt x="416" y="484"/>
                  </a:lnTo>
                  <a:lnTo>
                    <a:pt x="391" y="488"/>
                  </a:lnTo>
                  <a:lnTo>
                    <a:pt x="367" y="493"/>
                  </a:lnTo>
                  <a:lnTo>
                    <a:pt x="342" y="493"/>
                  </a:lnTo>
                  <a:lnTo>
                    <a:pt x="318" y="495"/>
                  </a:lnTo>
                  <a:lnTo>
                    <a:pt x="293" y="492"/>
                  </a:lnTo>
                  <a:lnTo>
                    <a:pt x="269" y="488"/>
                  </a:lnTo>
                  <a:lnTo>
                    <a:pt x="260" y="493"/>
                  </a:lnTo>
                  <a:lnTo>
                    <a:pt x="271" y="506"/>
                  </a:lnTo>
                  <a:lnTo>
                    <a:pt x="247" y="530"/>
                  </a:lnTo>
                  <a:lnTo>
                    <a:pt x="214" y="537"/>
                  </a:lnTo>
                  <a:lnTo>
                    <a:pt x="198" y="535"/>
                  </a:lnTo>
                  <a:lnTo>
                    <a:pt x="213" y="504"/>
                  </a:lnTo>
                  <a:lnTo>
                    <a:pt x="222" y="475"/>
                  </a:lnTo>
                  <a:lnTo>
                    <a:pt x="225" y="444"/>
                  </a:lnTo>
                  <a:lnTo>
                    <a:pt x="229" y="415"/>
                  </a:lnTo>
                  <a:lnTo>
                    <a:pt x="229" y="386"/>
                  </a:lnTo>
                  <a:lnTo>
                    <a:pt x="233" y="357"/>
                  </a:lnTo>
                  <a:lnTo>
                    <a:pt x="236" y="328"/>
                  </a:lnTo>
                  <a:lnTo>
                    <a:pt x="247" y="301"/>
                  </a:lnTo>
                  <a:lnTo>
                    <a:pt x="254" y="262"/>
                  </a:lnTo>
                  <a:lnTo>
                    <a:pt x="245" y="262"/>
                  </a:lnTo>
                  <a:lnTo>
                    <a:pt x="242" y="273"/>
                  </a:lnTo>
                  <a:lnTo>
                    <a:pt x="236" y="297"/>
                  </a:lnTo>
                  <a:lnTo>
                    <a:pt x="200" y="226"/>
                  </a:lnTo>
                  <a:lnTo>
                    <a:pt x="200" y="224"/>
                  </a:lnTo>
                  <a:lnTo>
                    <a:pt x="182" y="219"/>
                  </a:lnTo>
                  <a:lnTo>
                    <a:pt x="191" y="233"/>
                  </a:lnTo>
                  <a:lnTo>
                    <a:pt x="200" y="259"/>
                  </a:lnTo>
                  <a:lnTo>
                    <a:pt x="205" y="290"/>
                  </a:lnTo>
                  <a:lnTo>
                    <a:pt x="213" y="322"/>
                  </a:lnTo>
                  <a:lnTo>
                    <a:pt x="216" y="355"/>
                  </a:lnTo>
                  <a:lnTo>
                    <a:pt x="216" y="388"/>
                  </a:lnTo>
                  <a:lnTo>
                    <a:pt x="211" y="419"/>
                  </a:lnTo>
                  <a:lnTo>
                    <a:pt x="205" y="452"/>
                  </a:lnTo>
                  <a:lnTo>
                    <a:pt x="193" y="484"/>
                  </a:lnTo>
                  <a:lnTo>
                    <a:pt x="174" y="517"/>
                  </a:lnTo>
                  <a:lnTo>
                    <a:pt x="147" y="541"/>
                  </a:lnTo>
                  <a:lnTo>
                    <a:pt x="85" y="544"/>
                  </a:lnTo>
                  <a:close/>
                </a:path>
              </a:pathLst>
            </a:custGeom>
            <a:solidFill>
              <a:srgbClr val="FFCC99"/>
            </a:solidFill>
            <a:ln w="9525">
              <a:solidFill>
                <a:schemeClr val="tx1"/>
              </a:solidFill>
              <a:round/>
              <a:headEnd/>
              <a:tailEnd/>
            </a:ln>
          </p:spPr>
          <p:txBody>
            <a:bodyPr/>
            <a:lstStyle/>
            <a:p>
              <a:endParaRPr lang="en-US"/>
            </a:p>
          </p:txBody>
        </p:sp>
        <p:sp>
          <p:nvSpPr>
            <p:cNvPr id="58443" name="Freeform 74">
              <a:extLst>
                <a:ext uri="{FF2B5EF4-FFF2-40B4-BE49-F238E27FC236}">
                  <a16:creationId xmlns:a16="http://schemas.microsoft.com/office/drawing/2014/main" id="{04BE7D08-D2E6-478E-9EBF-0BEDB8155AA8}"/>
                </a:ext>
              </a:extLst>
            </p:cNvPr>
            <p:cNvSpPr>
              <a:spLocks/>
            </p:cNvSpPr>
            <p:nvPr/>
          </p:nvSpPr>
          <p:spPr bwMode="auto">
            <a:xfrm>
              <a:off x="3884" y="2083"/>
              <a:ext cx="29" cy="8"/>
            </a:xfrm>
            <a:custGeom>
              <a:avLst/>
              <a:gdLst>
                <a:gd name="T0" fmla="*/ 26 w 56"/>
                <a:gd name="T1" fmla="*/ 8 h 17"/>
                <a:gd name="T2" fmla="*/ 12 w 56"/>
                <a:gd name="T3" fmla="*/ 5 h 17"/>
                <a:gd name="T4" fmla="*/ 0 w 56"/>
                <a:gd name="T5" fmla="*/ 0 h 17"/>
                <a:gd name="T6" fmla="*/ 14 w 56"/>
                <a:gd name="T7" fmla="*/ 3 h 17"/>
                <a:gd name="T8" fmla="*/ 29 w 56"/>
                <a:gd name="T9" fmla="*/ 7 h 17"/>
                <a:gd name="T10" fmla="*/ 26 w 56"/>
                <a:gd name="T11" fmla="*/ 8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17">
                  <a:moveTo>
                    <a:pt x="51" y="17"/>
                  </a:moveTo>
                  <a:lnTo>
                    <a:pt x="23" y="11"/>
                  </a:lnTo>
                  <a:lnTo>
                    <a:pt x="0" y="0"/>
                  </a:lnTo>
                  <a:lnTo>
                    <a:pt x="27" y="6"/>
                  </a:lnTo>
                  <a:lnTo>
                    <a:pt x="56" y="15"/>
                  </a:lnTo>
                  <a:lnTo>
                    <a:pt x="51"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4" name="Freeform 75">
              <a:extLst>
                <a:ext uri="{FF2B5EF4-FFF2-40B4-BE49-F238E27FC236}">
                  <a16:creationId xmlns:a16="http://schemas.microsoft.com/office/drawing/2014/main" id="{0BB1B295-7803-4ED5-88FC-7AFF04DF53A2}"/>
                </a:ext>
              </a:extLst>
            </p:cNvPr>
            <p:cNvSpPr>
              <a:spLocks/>
            </p:cNvSpPr>
            <p:nvPr/>
          </p:nvSpPr>
          <p:spPr bwMode="auto">
            <a:xfrm>
              <a:off x="2741" y="1878"/>
              <a:ext cx="65" cy="208"/>
            </a:xfrm>
            <a:custGeom>
              <a:avLst/>
              <a:gdLst>
                <a:gd name="T0" fmla="*/ 31 w 131"/>
                <a:gd name="T1" fmla="*/ 208 h 415"/>
                <a:gd name="T2" fmla="*/ 13 w 131"/>
                <a:gd name="T3" fmla="*/ 200 h 415"/>
                <a:gd name="T4" fmla="*/ 7 w 131"/>
                <a:gd name="T5" fmla="*/ 191 h 415"/>
                <a:gd name="T6" fmla="*/ 2 w 131"/>
                <a:gd name="T7" fmla="*/ 184 h 415"/>
                <a:gd name="T8" fmla="*/ 0 w 131"/>
                <a:gd name="T9" fmla="*/ 177 h 415"/>
                <a:gd name="T10" fmla="*/ 0 w 131"/>
                <a:gd name="T11" fmla="*/ 170 h 415"/>
                <a:gd name="T12" fmla="*/ 2 w 131"/>
                <a:gd name="T13" fmla="*/ 166 h 415"/>
                <a:gd name="T14" fmla="*/ 2 w 131"/>
                <a:gd name="T15" fmla="*/ 161 h 415"/>
                <a:gd name="T16" fmla="*/ 1 w 131"/>
                <a:gd name="T17" fmla="*/ 153 h 415"/>
                <a:gd name="T18" fmla="*/ 1 w 131"/>
                <a:gd name="T19" fmla="*/ 146 h 415"/>
                <a:gd name="T20" fmla="*/ 1 w 131"/>
                <a:gd name="T21" fmla="*/ 138 h 415"/>
                <a:gd name="T22" fmla="*/ 3 w 131"/>
                <a:gd name="T23" fmla="*/ 131 h 415"/>
                <a:gd name="T24" fmla="*/ 5 w 131"/>
                <a:gd name="T25" fmla="*/ 124 h 415"/>
                <a:gd name="T26" fmla="*/ 8 w 131"/>
                <a:gd name="T27" fmla="*/ 117 h 415"/>
                <a:gd name="T28" fmla="*/ 11 w 131"/>
                <a:gd name="T29" fmla="*/ 109 h 415"/>
                <a:gd name="T30" fmla="*/ 14 w 131"/>
                <a:gd name="T31" fmla="*/ 102 h 415"/>
                <a:gd name="T32" fmla="*/ 18 w 131"/>
                <a:gd name="T33" fmla="*/ 95 h 415"/>
                <a:gd name="T34" fmla="*/ 30 w 131"/>
                <a:gd name="T35" fmla="*/ 8 h 415"/>
                <a:gd name="T36" fmla="*/ 38 w 131"/>
                <a:gd name="T37" fmla="*/ 3 h 415"/>
                <a:gd name="T38" fmla="*/ 58 w 131"/>
                <a:gd name="T39" fmla="*/ 0 h 415"/>
                <a:gd name="T40" fmla="*/ 65 w 131"/>
                <a:gd name="T41" fmla="*/ 5 h 415"/>
                <a:gd name="T42" fmla="*/ 65 w 131"/>
                <a:gd name="T43" fmla="*/ 23 h 415"/>
                <a:gd name="T44" fmla="*/ 65 w 131"/>
                <a:gd name="T45" fmla="*/ 42 h 415"/>
                <a:gd name="T46" fmla="*/ 64 w 131"/>
                <a:gd name="T47" fmla="*/ 61 h 415"/>
                <a:gd name="T48" fmla="*/ 64 w 131"/>
                <a:gd name="T49" fmla="*/ 80 h 415"/>
                <a:gd name="T50" fmla="*/ 62 w 131"/>
                <a:gd name="T51" fmla="*/ 98 h 415"/>
                <a:gd name="T52" fmla="*/ 62 w 131"/>
                <a:gd name="T53" fmla="*/ 117 h 415"/>
                <a:gd name="T54" fmla="*/ 59 w 131"/>
                <a:gd name="T55" fmla="*/ 136 h 415"/>
                <a:gd name="T56" fmla="*/ 56 w 131"/>
                <a:gd name="T57" fmla="*/ 156 h 415"/>
                <a:gd name="T58" fmla="*/ 56 w 131"/>
                <a:gd name="T59" fmla="*/ 173 h 415"/>
                <a:gd name="T60" fmla="*/ 59 w 131"/>
                <a:gd name="T61" fmla="*/ 180 h 415"/>
                <a:gd name="T62" fmla="*/ 63 w 131"/>
                <a:gd name="T63" fmla="*/ 192 h 415"/>
                <a:gd name="T64" fmla="*/ 62 w 131"/>
                <a:gd name="T65" fmla="*/ 201 h 415"/>
                <a:gd name="T66" fmla="*/ 54 w 131"/>
                <a:gd name="T67" fmla="*/ 204 h 415"/>
                <a:gd name="T68" fmla="*/ 48 w 131"/>
                <a:gd name="T69" fmla="*/ 207 h 415"/>
                <a:gd name="T70" fmla="*/ 41 w 131"/>
                <a:gd name="T71" fmla="*/ 207 h 415"/>
                <a:gd name="T72" fmla="*/ 34 w 131"/>
                <a:gd name="T73" fmla="*/ 208 h 415"/>
                <a:gd name="T74" fmla="*/ 31 w 131"/>
                <a:gd name="T75" fmla="*/ 208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 h="415">
                  <a:moveTo>
                    <a:pt x="62" y="415"/>
                  </a:moveTo>
                  <a:lnTo>
                    <a:pt x="27" y="400"/>
                  </a:lnTo>
                  <a:lnTo>
                    <a:pt x="14" y="382"/>
                  </a:lnTo>
                  <a:lnTo>
                    <a:pt x="5" y="367"/>
                  </a:lnTo>
                  <a:lnTo>
                    <a:pt x="0" y="353"/>
                  </a:lnTo>
                  <a:lnTo>
                    <a:pt x="0" y="340"/>
                  </a:lnTo>
                  <a:lnTo>
                    <a:pt x="5" y="331"/>
                  </a:lnTo>
                  <a:lnTo>
                    <a:pt x="5" y="322"/>
                  </a:lnTo>
                  <a:lnTo>
                    <a:pt x="2" y="305"/>
                  </a:lnTo>
                  <a:lnTo>
                    <a:pt x="3" y="291"/>
                  </a:lnTo>
                  <a:lnTo>
                    <a:pt x="3" y="275"/>
                  </a:lnTo>
                  <a:lnTo>
                    <a:pt x="7" y="262"/>
                  </a:lnTo>
                  <a:lnTo>
                    <a:pt x="11" y="247"/>
                  </a:lnTo>
                  <a:lnTo>
                    <a:pt x="16" y="233"/>
                  </a:lnTo>
                  <a:lnTo>
                    <a:pt x="22" y="218"/>
                  </a:lnTo>
                  <a:lnTo>
                    <a:pt x="29" y="204"/>
                  </a:lnTo>
                  <a:lnTo>
                    <a:pt x="36" y="189"/>
                  </a:lnTo>
                  <a:lnTo>
                    <a:pt x="60" y="16"/>
                  </a:lnTo>
                  <a:lnTo>
                    <a:pt x="76" y="5"/>
                  </a:lnTo>
                  <a:lnTo>
                    <a:pt x="116" y="0"/>
                  </a:lnTo>
                  <a:lnTo>
                    <a:pt x="131" y="9"/>
                  </a:lnTo>
                  <a:lnTo>
                    <a:pt x="131" y="45"/>
                  </a:lnTo>
                  <a:lnTo>
                    <a:pt x="131" y="83"/>
                  </a:lnTo>
                  <a:lnTo>
                    <a:pt x="129" y="122"/>
                  </a:lnTo>
                  <a:lnTo>
                    <a:pt x="129" y="160"/>
                  </a:lnTo>
                  <a:lnTo>
                    <a:pt x="125" y="196"/>
                  </a:lnTo>
                  <a:lnTo>
                    <a:pt x="124" y="233"/>
                  </a:lnTo>
                  <a:lnTo>
                    <a:pt x="118" y="271"/>
                  </a:lnTo>
                  <a:lnTo>
                    <a:pt x="113" y="311"/>
                  </a:lnTo>
                  <a:lnTo>
                    <a:pt x="113" y="346"/>
                  </a:lnTo>
                  <a:lnTo>
                    <a:pt x="118" y="360"/>
                  </a:lnTo>
                  <a:lnTo>
                    <a:pt x="127" y="384"/>
                  </a:lnTo>
                  <a:lnTo>
                    <a:pt x="125" y="402"/>
                  </a:lnTo>
                  <a:lnTo>
                    <a:pt x="109" y="407"/>
                  </a:lnTo>
                  <a:lnTo>
                    <a:pt x="96" y="413"/>
                  </a:lnTo>
                  <a:lnTo>
                    <a:pt x="82" y="413"/>
                  </a:lnTo>
                  <a:lnTo>
                    <a:pt x="69" y="415"/>
                  </a:lnTo>
                  <a:lnTo>
                    <a:pt x="62" y="415"/>
                  </a:lnTo>
                  <a:close/>
                </a:path>
              </a:pathLst>
            </a:custGeom>
            <a:solidFill>
              <a:srgbClr val="FFCC99"/>
            </a:solidFill>
            <a:ln w="9525">
              <a:solidFill>
                <a:schemeClr val="tx1"/>
              </a:solidFill>
              <a:round/>
              <a:headEnd/>
              <a:tailEnd/>
            </a:ln>
          </p:spPr>
          <p:txBody>
            <a:bodyPr/>
            <a:lstStyle/>
            <a:p>
              <a:endParaRPr lang="en-US"/>
            </a:p>
          </p:txBody>
        </p:sp>
        <p:sp>
          <p:nvSpPr>
            <p:cNvPr id="58445" name="Freeform 76">
              <a:extLst>
                <a:ext uri="{FF2B5EF4-FFF2-40B4-BE49-F238E27FC236}">
                  <a16:creationId xmlns:a16="http://schemas.microsoft.com/office/drawing/2014/main" id="{25A35FAE-26D8-4D72-BECA-863142FC0BB7}"/>
                </a:ext>
              </a:extLst>
            </p:cNvPr>
            <p:cNvSpPr>
              <a:spLocks/>
            </p:cNvSpPr>
            <p:nvPr/>
          </p:nvSpPr>
          <p:spPr bwMode="auto">
            <a:xfrm>
              <a:off x="3861" y="2069"/>
              <a:ext cx="32" cy="10"/>
            </a:xfrm>
            <a:custGeom>
              <a:avLst/>
              <a:gdLst>
                <a:gd name="T0" fmla="*/ 32 w 66"/>
                <a:gd name="T1" fmla="*/ 10 h 18"/>
                <a:gd name="T2" fmla="*/ 0 w 66"/>
                <a:gd name="T3" fmla="*/ 0 h 18"/>
                <a:gd name="T4" fmla="*/ 32 w 66"/>
                <a:gd name="T5" fmla="*/ 10 h 18"/>
                <a:gd name="T6" fmla="*/ 0 60000 65536"/>
                <a:gd name="T7" fmla="*/ 0 60000 65536"/>
                <a:gd name="T8" fmla="*/ 0 60000 65536"/>
              </a:gdLst>
              <a:ahLst/>
              <a:cxnLst>
                <a:cxn ang="T6">
                  <a:pos x="T0" y="T1"/>
                </a:cxn>
                <a:cxn ang="T7">
                  <a:pos x="T2" y="T3"/>
                </a:cxn>
                <a:cxn ang="T8">
                  <a:pos x="T4" y="T5"/>
                </a:cxn>
              </a:cxnLst>
              <a:rect l="0" t="0" r="r" b="b"/>
              <a:pathLst>
                <a:path w="66" h="18">
                  <a:moveTo>
                    <a:pt x="66" y="18"/>
                  </a:moveTo>
                  <a:lnTo>
                    <a:pt x="0" y="0"/>
                  </a:lnTo>
                  <a:lnTo>
                    <a:pt x="6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6" name="Freeform 77">
              <a:extLst>
                <a:ext uri="{FF2B5EF4-FFF2-40B4-BE49-F238E27FC236}">
                  <a16:creationId xmlns:a16="http://schemas.microsoft.com/office/drawing/2014/main" id="{37231487-460D-49EB-BDBF-AFE62DCDE2C4}"/>
                </a:ext>
              </a:extLst>
            </p:cNvPr>
            <p:cNvSpPr>
              <a:spLocks/>
            </p:cNvSpPr>
            <p:nvPr/>
          </p:nvSpPr>
          <p:spPr bwMode="auto">
            <a:xfrm>
              <a:off x="3238" y="1022"/>
              <a:ext cx="526" cy="1024"/>
            </a:xfrm>
            <a:custGeom>
              <a:avLst/>
              <a:gdLst>
                <a:gd name="T0" fmla="*/ 252 w 1052"/>
                <a:gd name="T1" fmla="*/ 1010 h 2048"/>
                <a:gd name="T2" fmla="*/ 191 w 1052"/>
                <a:gd name="T3" fmla="*/ 985 h 2048"/>
                <a:gd name="T4" fmla="*/ 163 w 1052"/>
                <a:gd name="T5" fmla="*/ 938 h 2048"/>
                <a:gd name="T6" fmla="*/ 196 w 1052"/>
                <a:gd name="T7" fmla="*/ 878 h 2048"/>
                <a:gd name="T8" fmla="*/ 203 w 1052"/>
                <a:gd name="T9" fmla="*/ 893 h 2048"/>
                <a:gd name="T10" fmla="*/ 244 w 1052"/>
                <a:gd name="T11" fmla="*/ 896 h 2048"/>
                <a:gd name="T12" fmla="*/ 333 w 1052"/>
                <a:gd name="T13" fmla="*/ 901 h 2048"/>
                <a:gd name="T14" fmla="*/ 350 w 1052"/>
                <a:gd name="T15" fmla="*/ 759 h 2048"/>
                <a:gd name="T16" fmla="*/ 309 w 1052"/>
                <a:gd name="T17" fmla="*/ 553 h 2048"/>
                <a:gd name="T18" fmla="*/ 287 w 1052"/>
                <a:gd name="T19" fmla="*/ 545 h 2048"/>
                <a:gd name="T20" fmla="*/ 260 w 1052"/>
                <a:gd name="T21" fmla="*/ 546 h 2048"/>
                <a:gd name="T22" fmla="*/ 250 w 1052"/>
                <a:gd name="T23" fmla="*/ 618 h 2048"/>
                <a:gd name="T24" fmla="*/ 202 w 1052"/>
                <a:gd name="T25" fmla="*/ 650 h 2048"/>
                <a:gd name="T26" fmla="*/ 160 w 1052"/>
                <a:gd name="T27" fmla="*/ 662 h 2048"/>
                <a:gd name="T28" fmla="*/ 133 w 1052"/>
                <a:gd name="T29" fmla="*/ 640 h 2048"/>
                <a:gd name="T30" fmla="*/ 170 w 1052"/>
                <a:gd name="T31" fmla="*/ 565 h 2048"/>
                <a:gd name="T32" fmla="*/ 133 w 1052"/>
                <a:gd name="T33" fmla="*/ 574 h 2048"/>
                <a:gd name="T34" fmla="*/ 96 w 1052"/>
                <a:gd name="T35" fmla="*/ 622 h 2048"/>
                <a:gd name="T36" fmla="*/ 19 w 1052"/>
                <a:gd name="T37" fmla="*/ 607 h 2048"/>
                <a:gd name="T38" fmla="*/ 1 w 1052"/>
                <a:gd name="T39" fmla="*/ 529 h 2048"/>
                <a:gd name="T40" fmla="*/ 27 w 1052"/>
                <a:gd name="T41" fmla="*/ 483 h 2048"/>
                <a:gd name="T42" fmla="*/ 75 w 1052"/>
                <a:gd name="T43" fmla="*/ 480 h 2048"/>
                <a:gd name="T44" fmla="*/ 102 w 1052"/>
                <a:gd name="T45" fmla="*/ 487 h 2048"/>
                <a:gd name="T46" fmla="*/ 123 w 1052"/>
                <a:gd name="T47" fmla="*/ 432 h 2048"/>
                <a:gd name="T48" fmla="*/ 141 w 1052"/>
                <a:gd name="T49" fmla="*/ 490 h 2048"/>
                <a:gd name="T50" fmla="*/ 170 w 1052"/>
                <a:gd name="T51" fmla="*/ 525 h 2048"/>
                <a:gd name="T52" fmla="*/ 213 w 1052"/>
                <a:gd name="T53" fmla="*/ 524 h 2048"/>
                <a:gd name="T54" fmla="*/ 265 w 1052"/>
                <a:gd name="T55" fmla="*/ 477 h 2048"/>
                <a:gd name="T56" fmla="*/ 219 w 1052"/>
                <a:gd name="T57" fmla="*/ 319 h 2048"/>
                <a:gd name="T58" fmla="*/ 196 w 1052"/>
                <a:gd name="T59" fmla="*/ 262 h 2048"/>
                <a:gd name="T60" fmla="*/ 168 w 1052"/>
                <a:gd name="T61" fmla="*/ 243 h 2048"/>
                <a:gd name="T62" fmla="*/ 180 w 1052"/>
                <a:gd name="T63" fmla="*/ 150 h 2048"/>
                <a:gd name="T64" fmla="*/ 212 w 1052"/>
                <a:gd name="T65" fmla="*/ 176 h 2048"/>
                <a:gd name="T66" fmla="*/ 229 w 1052"/>
                <a:gd name="T67" fmla="*/ 37 h 2048"/>
                <a:gd name="T68" fmla="*/ 312 w 1052"/>
                <a:gd name="T69" fmla="*/ 1 h 2048"/>
                <a:gd name="T70" fmla="*/ 359 w 1052"/>
                <a:gd name="T71" fmla="*/ 30 h 2048"/>
                <a:gd name="T72" fmla="*/ 423 w 1052"/>
                <a:gd name="T73" fmla="*/ 142 h 2048"/>
                <a:gd name="T74" fmla="*/ 368 w 1052"/>
                <a:gd name="T75" fmla="*/ 163 h 2048"/>
                <a:gd name="T76" fmla="*/ 329 w 1052"/>
                <a:gd name="T77" fmla="*/ 171 h 2048"/>
                <a:gd name="T78" fmla="*/ 298 w 1052"/>
                <a:gd name="T79" fmla="*/ 199 h 2048"/>
                <a:gd name="T80" fmla="*/ 290 w 1052"/>
                <a:gd name="T81" fmla="*/ 273 h 2048"/>
                <a:gd name="T82" fmla="*/ 331 w 1052"/>
                <a:gd name="T83" fmla="*/ 391 h 2048"/>
                <a:gd name="T84" fmla="*/ 369 w 1052"/>
                <a:gd name="T85" fmla="*/ 329 h 2048"/>
                <a:gd name="T86" fmla="*/ 419 w 1052"/>
                <a:gd name="T87" fmla="*/ 328 h 2048"/>
                <a:gd name="T88" fmla="*/ 469 w 1052"/>
                <a:gd name="T89" fmla="*/ 410 h 2048"/>
                <a:gd name="T90" fmla="*/ 470 w 1052"/>
                <a:gd name="T91" fmla="*/ 481 h 2048"/>
                <a:gd name="T92" fmla="*/ 413 w 1052"/>
                <a:gd name="T93" fmla="*/ 548 h 2048"/>
                <a:gd name="T94" fmla="*/ 380 w 1052"/>
                <a:gd name="T95" fmla="*/ 548 h 2048"/>
                <a:gd name="T96" fmla="*/ 399 w 1052"/>
                <a:gd name="T97" fmla="*/ 575 h 2048"/>
                <a:gd name="T98" fmla="*/ 366 w 1052"/>
                <a:gd name="T99" fmla="*/ 593 h 2048"/>
                <a:gd name="T100" fmla="*/ 371 w 1052"/>
                <a:gd name="T101" fmla="*/ 645 h 2048"/>
                <a:gd name="T102" fmla="*/ 408 w 1052"/>
                <a:gd name="T103" fmla="*/ 683 h 2048"/>
                <a:gd name="T104" fmla="*/ 465 w 1052"/>
                <a:gd name="T105" fmla="*/ 679 h 2048"/>
                <a:gd name="T106" fmla="*/ 491 w 1052"/>
                <a:gd name="T107" fmla="*/ 640 h 2048"/>
                <a:gd name="T108" fmla="*/ 484 w 1052"/>
                <a:gd name="T109" fmla="*/ 750 h 2048"/>
                <a:gd name="T110" fmla="*/ 485 w 1052"/>
                <a:gd name="T111" fmla="*/ 850 h 2048"/>
                <a:gd name="T112" fmla="*/ 522 w 1052"/>
                <a:gd name="T113" fmla="*/ 949 h 2048"/>
                <a:gd name="T114" fmla="*/ 472 w 1052"/>
                <a:gd name="T115" fmla="*/ 989 h 2048"/>
                <a:gd name="T116" fmla="*/ 316 w 1052"/>
                <a:gd name="T117" fmla="*/ 1024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52" h="2048">
                  <a:moveTo>
                    <a:pt x="626" y="2044"/>
                  </a:moveTo>
                  <a:lnTo>
                    <a:pt x="581" y="2035"/>
                  </a:lnTo>
                  <a:lnTo>
                    <a:pt x="614" y="2006"/>
                  </a:lnTo>
                  <a:lnTo>
                    <a:pt x="614" y="2000"/>
                  </a:lnTo>
                  <a:lnTo>
                    <a:pt x="594" y="2009"/>
                  </a:lnTo>
                  <a:lnTo>
                    <a:pt x="504" y="2020"/>
                  </a:lnTo>
                  <a:lnTo>
                    <a:pt x="482" y="2018"/>
                  </a:lnTo>
                  <a:lnTo>
                    <a:pt x="462" y="2013"/>
                  </a:lnTo>
                  <a:lnTo>
                    <a:pt x="441" y="2006"/>
                  </a:lnTo>
                  <a:lnTo>
                    <a:pt x="422" y="1997"/>
                  </a:lnTo>
                  <a:lnTo>
                    <a:pt x="401" y="1984"/>
                  </a:lnTo>
                  <a:lnTo>
                    <a:pt x="382" y="1969"/>
                  </a:lnTo>
                  <a:lnTo>
                    <a:pt x="366" y="1951"/>
                  </a:lnTo>
                  <a:lnTo>
                    <a:pt x="350" y="1931"/>
                  </a:lnTo>
                  <a:lnTo>
                    <a:pt x="339" y="1915"/>
                  </a:lnTo>
                  <a:lnTo>
                    <a:pt x="331" y="1902"/>
                  </a:lnTo>
                  <a:lnTo>
                    <a:pt x="326" y="1887"/>
                  </a:lnTo>
                  <a:lnTo>
                    <a:pt x="326" y="1875"/>
                  </a:lnTo>
                  <a:lnTo>
                    <a:pt x="324" y="1860"/>
                  </a:lnTo>
                  <a:lnTo>
                    <a:pt x="326" y="1847"/>
                  </a:lnTo>
                  <a:lnTo>
                    <a:pt x="326" y="1835"/>
                  </a:lnTo>
                  <a:lnTo>
                    <a:pt x="331" y="1822"/>
                  </a:lnTo>
                  <a:lnTo>
                    <a:pt x="359" y="1780"/>
                  </a:lnTo>
                  <a:lnTo>
                    <a:pt x="391" y="1756"/>
                  </a:lnTo>
                  <a:lnTo>
                    <a:pt x="401" y="1756"/>
                  </a:lnTo>
                  <a:lnTo>
                    <a:pt x="406" y="1755"/>
                  </a:lnTo>
                  <a:lnTo>
                    <a:pt x="417" y="1755"/>
                  </a:lnTo>
                  <a:lnTo>
                    <a:pt x="421" y="1756"/>
                  </a:lnTo>
                  <a:lnTo>
                    <a:pt x="433" y="1778"/>
                  </a:lnTo>
                  <a:lnTo>
                    <a:pt x="406" y="1786"/>
                  </a:lnTo>
                  <a:lnTo>
                    <a:pt x="382" y="1807"/>
                  </a:lnTo>
                  <a:lnTo>
                    <a:pt x="386" y="1816"/>
                  </a:lnTo>
                  <a:lnTo>
                    <a:pt x="410" y="1802"/>
                  </a:lnTo>
                  <a:lnTo>
                    <a:pt x="435" y="1793"/>
                  </a:lnTo>
                  <a:lnTo>
                    <a:pt x="461" y="1789"/>
                  </a:lnTo>
                  <a:lnTo>
                    <a:pt x="488" y="1791"/>
                  </a:lnTo>
                  <a:lnTo>
                    <a:pt x="513" y="1793"/>
                  </a:lnTo>
                  <a:lnTo>
                    <a:pt x="541" y="1800"/>
                  </a:lnTo>
                  <a:lnTo>
                    <a:pt x="566" y="1809"/>
                  </a:lnTo>
                  <a:lnTo>
                    <a:pt x="594" y="1822"/>
                  </a:lnTo>
                  <a:lnTo>
                    <a:pt x="646" y="1816"/>
                  </a:lnTo>
                  <a:lnTo>
                    <a:pt x="665" y="1802"/>
                  </a:lnTo>
                  <a:lnTo>
                    <a:pt x="686" y="1753"/>
                  </a:lnTo>
                  <a:lnTo>
                    <a:pt x="701" y="1705"/>
                  </a:lnTo>
                  <a:lnTo>
                    <a:pt x="708" y="1658"/>
                  </a:lnTo>
                  <a:lnTo>
                    <a:pt x="710" y="1611"/>
                  </a:lnTo>
                  <a:lnTo>
                    <a:pt x="705" y="1564"/>
                  </a:lnTo>
                  <a:lnTo>
                    <a:pt x="699" y="1518"/>
                  </a:lnTo>
                  <a:lnTo>
                    <a:pt x="688" y="1471"/>
                  </a:lnTo>
                  <a:lnTo>
                    <a:pt x="679" y="1425"/>
                  </a:lnTo>
                  <a:lnTo>
                    <a:pt x="665" y="1378"/>
                  </a:lnTo>
                  <a:lnTo>
                    <a:pt x="652" y="1309"/>
                  </a:lnTo>
                  <a:lnTo>
                    <a:pt x="619" y="1129"/>
                  </a:lnTo>
                  <a:lnTo>
                    <a:pt x="617" y="1105"/>
                  </a:lnTo>
                  <a:lnTo>
                    <a:pt x="674" y="1059"/>
                  </a:lnTo>
                  <a:lnTo>
                    <a:pt x="628" y="1081"/>
                  </a:lnTo>
                  <a:lnTo>
                    <a:pt x="614" y="1083"/>
                  </a:lnTo>
                  <a:lnTo>
                    <a:pt x="601" y="1087"/>
                  </a:lnTo>
                  <a:lnTo>
                    <a:pt x="586" y="1087"/>
                  </a:lnTo>
                  <a:lnTo>
                    <a:pt x="573" y="1089"/>
                  </a:lnTo>
                  <a:lnTo>
                    <a:pt x="559" y="1085"/>
                  </a:lnTo>
                  <a:lnTo>
                    <a:pt x="546" y="1083"/>
                  </a:lnTo>
                  <a:lnTo>
                    <a:pt x="532" y="1079"/>
                  </a:lnTo>
                  <a:lnTo>
                    <a:pt x="519" y="1076"/>
                  </a:lnTo>
                  <a:lnTo>
                    <a:pt x="513" y="1081"/>
                  </a:lnTo>
                  <a:lnTo>
                    <a:pt x="519" y="1092"/>
                  </a:lnTo>
                  <a:lnTo>
                    <a:pt x="595" y="1110"/>
                  </a:lnTo>
                  <a:lnTo>
                    <a:pt x="575" y="1163"/>
                  </a:lnTo>
                  <a:lnTo>
                    <a:pt x="533" y="1205"/>
                  </a:lnTo>
                  <a:lnTo>
                    <a:pt x="524" y="1218"/>
                  </a:lnTo>
                  <a:lnTo>
                    <a:pt x="513" y="1223"/>
                  </a:lnTo>
                  <a:lnTo>
                    <a:pt x="499" y="1236"/>
                  </a:lnTo>
                  <a:lnTo>
                    <a:pt x="486" y="1249"/>
                  </a:lnTo>
                  <a:lnTo>
                    <a:pt x="470" y="1261"/>
                  </a:lnTo>
                  <a:lnTo>
                    <a:pt x="455" y="1274"/>
                  </a:lnTo>
                  <a:lnTo>
                    <a:pt x="437" y="1283"/>
                  </a:lnTo>
                  <a:lnTo>
                    <a:pt x="421" y="1292"/>
                  </a:lnTo>
                  <a:lnTo>
                    <a:pt x="404" y="1300"/>
                  </a:lnTo>
                  <a:lnTo>
                    <a:pt x="388" y="1307"/>
                  </a:lnTo>
                  <a:lnTo>
                    <a:pt x="373" y="1312"/>
                  </a:lnTo>
                  <a:lnTo>
                    <a:pt x="359" y="1314"/>
                  </a:lnTo>
                  <a:lnTo>
                    <a:pt x="346" y="1318"/>
                  </a:lnTo>
                  <a:lnTo>
                    <a:pt x="333" y="1320"/>
                  </a:lnTo>
                  <a:lnTo>
                    <a:pt x="320" y="1323"/>
                  </a:lnTo>
                  <a:lnTo>
                    <a:pt x="308" y="1321"/>
                  </a:lnTo>
                  <a:lnTo>
                    <a:pt x="295" y="1320"/>
                  </a:lnTo>
                  <a:lnTo>
                    <a:pt x="282" y="1316"/>
                  </a:lnTo>
                  <a:lnTo>
                    <a:pt x="269" y="1312"/>
                  </a:lnTo>
                  <a:lnTo>
                    <a:pt x="266" y="1300"/>
                  </a:lnTo>
                  <a:lnTo>
                    <a:pt x="266" y="1280"/>
                  </a:lnTo>
                  <a:lnTo>
                    <a:pt x="255" y="1203"/>
                  </a:lnTo>
                  <a:lnTo>
                    <a:pt x="284" y="1161"/>
                  </a:lnTo>
                  <a:lnTo>
                    <a:pt x="297" y="1149"/>
                  </a:lnTo>
                  <a:lnTo>
                    <a:pt x="329" y="1143"/>
                  </a:lnTo>
                  <a:lnTo>
                    <a:pt x="340" y="1138"/>
                  </a:lnTo>
                  <a:lnTo>
                    <a:pt x="340" y="1130"/>
                  </a:lnTo>
                  <a:lnTo>
                    <a:pt x="329" y="1125"/>
                  </a:lnTo>
                  <a:lnTo>
                    <a:pt x="319" y="1125"/>
                  </a:lnTo>
                  <a:lnTo>
                    <a:pt x="309" y="1123"/>
                  </a:lnTo>
                  <a:lnTo>
                    <a:pt x="300" y="1125"/>
                  </a:lnTo>
                  <a:lnTo>
                    <a:pt x="282" y="1130"/>
                  </a:lnTo>
                  <a:lnTo>
                    <a:pt x="266" y="1147"/>
                  </a:lnTo>
                  <a:lnTo>
                    <a:pt x="251" y="1161"/>
                  </a:lnTo>
                  <a:lnTo>
                    <a:pt x="240" y="1180"/>
                  </a:lnTo>
                  <a:lnTo>
                    <a:pt x="228" y="1196"/>
                  </a:lnTo>
                  <a:lnTo>
                    <a:pt x="217" y="1214"/>
                  </a:lnTo>
                  <a:lnTo>
                    <a:pt x="204" y="1229"/>
                  </a:lnTo>
                  <a:lnTo>
                    <a:pt x="191" y="1243"/>
                  </a:lnTo>
                  <a:lnTo>
                    <a:pt x="175" y="1254"/>
                  </a:lnTo>
                  <a:lnTo>
                    <a:pt x="160" y="1261"/>
                  </a:lnTo>
                  <a:lnTo>
                    <a:pt x="146" y="1261"/>
                  </a:lnTo>
                  <a:lnTo>
                    <a:pt x="75" y="1247"/>
                  </a:lnTo>
                  <a:lnTo>
                    <a:pt x="58" y="1232"/>
                  </a:lnTo>
                  <a:lnTo>
                    <a:pt x="38" y="1214"/>
                  </a:lnTo>
                  <a:lnTo>
                    <a:pt x="25" y="1196"/>
                  </a:lnTo>
                  <a:lnTo>
                    <a:pt x="20" y="1176"/>
                  </a:lnTo>
                  <a:lnTo>
                    <a:pt x="15" y="1161"/>
                  </a:lnTo>
                  <a:lnTo>
                    <a:pt x="0" y="1090"/>
                  </a:lnTo>
                  <a:lnTo>
                    <a:pt x="0" y="1074"/>
                  </a:lnTo>
                  <a:lnTo>
                    <a:pt x="2" y="1058"/>
                  </a:lnTo>
                  <a:lnTo>
                    <a:pt x="5" y="1041"/>
                  </a:lnTo>
                  <a:lnTo>
                    <a:pt x="11" y="1027"/>
                  </a:lnTo>
                  <a:lnTo>
                    <a:pt x="16" y="1010"/>
                  </a:lnTo>
                  <a:lnTo>
                    <a:pt x="25" y="996"/>
                  </a:lnTo>
                  <a:lnTo>
                    <a:pt x="36" y="979"/>
                  </a:lnTo>
                  <a:lnTo>
                    <a:pt x="53" y="965"/>
                  </a:lnTo>
                  <a:lnTo>
                    <a:pt x="82" y="956"/>
                  </a:lnTo>
                  <a:lnTo>
                    <a:pt x="106" y="954"/>
                  </a:lnTo>
                  <a:lnTo>
                    <a:pt x="116" y="952"/>
                  </a:lnTo>
                  <a:lnTo>
                    <a:pt x="127" y="954"/>
                  </a:lnTo>
                  <a:lnTo>
                    <a:pt x="138" y="954"/>
                  </a:lnTo>
                  <a:lnTo>
                    <a:pt x="149" y="959"/>
                  </a:lnTo>
                  <a:lnTo>
                    <a:pt x="160" y="963"/>
                  </a:lnTo>
                  <a:lnTo>
                    <a:pt x="171" y="970"/>
                  </a:lnTo>
                  <a:lnTo>
                    <a:pt x="182" y="977"/>
                  </a:lnTo>
                  <a:lnTo>
                    <a:pt x="195" y="988"/>
                  </a:lnTo>
                  <a:lnTo>
                    <a:pt x="204" y="987"/>
                  </a:lnTo>
                  <a:lnTo>
                    <a:pt x="204" y="974"/>
                  </a:lnTo>
                  <a:lnTo>
                    <a:pt x="175" y="947"/>
                  </a:lnTo>
                  <a:lnTo>
                    <a:pt x="208" y="907"/>
                  </a:lnTo>
                  <a:lnTo>
                    <a:pt x="213" y="897"/>
                  </a:lnTo>
                  <a:lnTo>
                    <a:pt x="240" y="828"/>
                  </a:lnTo>
                  <a:lnTo>
                    <a:pt x="242" y="845"/>
                  </a:lnTo>
                  <a:lnTo>
                    <a:pt x="246" y="863"/>
                  </a:lnTo>
                  <a:lnTo>
                    <a:pt x="248" y="881"/>
                  </a:lnTo>
                  <a:lnTo>
                    <a:pt x="253" y="901"/>
                  </a:lnTo>
                  <a:lnTo>
                    <a:pt x="255" y="919"/>
                  </a:lnTo>
                  <a:lnTo>
                    <a:pt x="262" y="939"/>
                  </a:lnTo>
                  <a:lnTo>
                    <a:pt x="269" y="957"/>
                  </a:lnTo>
                  <a:lnTo>
                    <a:pt x="282" y="979"/>
                  </a:lnTo>
                  <a:lnTo>
                    <a:pt x="289" y="998"/>
                  </a:lnTo>
                  <a:lnTo>
                    <a:pt x="299" y="1012"/>
                  </a:lnTo>
                  <a:lnTo>
                    <a:pt x="311" y="1030"/>
                  </a:lnTo>
                  <a:lnTo>
                    <a:pt x="319" y="1038"/>
                  </a:lnTo>
                  <a:lnTo>
                    <a:pt x="329" y="1045"/>
                  </a:lnTo>
                  <a:lnTo>
                    <a:pt x="340" y="1050"/>
                  </a:lnTo>
                  <a:lnTo>
                    <a:pt x="353" y="1056"/>
                  </a:lnTo>
                  <a:lnTo>
                    <a:pt x="364" y="1058"/>
                  </a:lnTo>
                  <a:lnTo>
                    <a:pt x="377" y="1059"/>
                  </a:lnTo>
                  <a:lnTo>
                    <a:pt x="390" y="1058"/>
                  </a:lnTo>
                  <a:lnTo>
                    <a:pt x="402" y="1058"/>
                  </a:lnTo>
                  <a:lnTo>
                    <a:pt x="426" y="1048"/>
                  </a:lnTo>
                  <a:lnTo>
                    <a:pt x="439" y="1036"/>
                  </a:lnTo>
                  <a:lnTo>
                    <a:pt x="453" y="1016"/>
                  </a:lnTo>
                  <a:lnTo>
                    <a:pt x="492" y="974"/>
                  </a:lnTo>
                  <a:lnTo>
                    <a:pt x="519" y="965"/>
                  </a:lnTo>
                  <a:lnTo>
                    <a:pt x="524" y="965"/>
                  </a:lnTo>
                  <a:lnTo>
                    <a:pt x="530" y="954"/>
                  </a:lnTo>
                  <a:lnTo>
                    <a:pt x="477" y="959"/>
                  </a:lnTo>
                  <a:lnTo>
                    <a:pt x="472" y="888"/>
                  </a:lnTo>
                  <a:lnTo>
                    <a:pt x="450" y="699"/>
                  </a:lnTo>
                  <a:lnTo>
                    <a:pt x="444" y="677"/>
                  </a:lnTo>
                  <a:lnTo>
                    <a:pt x="441" y="657"/>
                  </a:lnTo>
                  <a:lnTo>
                    <a:pt x="437" y="637"/>
                  </a:lnTo>
                  <a:lnTo>
                    <a:pt x="433" y="617"/>
                  </a:lnTo>
                  <a:lnTo>
                    <a:pt x="426" y="597"/>
                  </a:lnTo>
                  <a:lnTo>
                    <a:pt x="419" y="577"/>
                  </a:lnTo>
                  <a:lnTo>
                    <a:pt x="410" y="557"/>
                  </a:lnTo>
                  <a:lnTo>
                    <a:pt x="401" y="539"/>
                  </a:lnTo>
                  <a:lnTo>
                    <a:pt x="391" y="524"/>
                  </a:lnTo>
                  <a:lnTo>
                    <a:pt x="384" y="513"/>
                  </a:lnTo>
                  <a:lnTo>
                    <a:pt x="375" y="503"/>
                  </a:lnTo>
                  <a:lnTo>
                    <a:pt x="366" y="497"/>
                  </a:lnTo>
                  <a:lnTo>
                    <a:pt x="355" y="492"/>
                  </a:lnTo>
                  <a:lnTo>
                    <a:pt x="346" y="488"/>
                  </a:lnTo>
                  <a:lnTo>
                    <a:pt x="335" y="486"/>
                  </a:lnTo>
                  <a:lnTo>
                    <a:pt x="326" y="488"/>
                  </a:lnTo>
                  <a:lnTo>
                    <a:pt x="308" y="493"/>
                  </a:lnTo>
                  <a:lnTo>
                    <a:pt x="289" y="503"/>
                  </a:lnTo>
                  <a:lnTo>
                    <a:pt x="313" y="371"/>
                  </a:lnTo>
                  <a:lnTo>
                    <a:pt x="353" y="304"/>
                  </a:lnTo>
                  <a:lnTo>
                    <a:pt x="359" y="300"/>
                  </a:lnTo>
                  <a:lnTo>
                    <a:pt x="364" y="299"/>
                  </a:lnTo>
                  <a:lnTo>
                    <a:pt x="373" y="300"/>
                  </a:lnTo>
                  <a:lnTo>
                    <a:pt x="410" y="342"/>
                  </a:lnTo>
                  <a:lnTo>
                    <a:pt x="411" y="348"/>
                  </a:lnTo>
                  <a:lnTo>
                    <a:pt x="417" y="355"/>
                  </a:lnTo>
                  <a:lnTo>
                    <a:pt x="424" y="351"/>
                  </a:lnTo>
                  <a:lnTo>
                    <a:pt x="402" y="308"/>
                  </a:lnTo>
                  <a:lnTo>
                    <a:pt x="379" y="280"/>
                  </a:lnTo>
                  <a:lnTo>
                    <a:pt x="364" y="277"/>
                  </a:lnTo>
                  <a:lnTo>
                    <a:pt x="379" y="204"/>
                  </a:lnTo>
                  <a:lnTo>
                    <a:pt x="435" y="97"/>
                  </a:lnTo>
                  <a:lnTo>
                    <a:pt x="457" y="73"/>
                  </a:lnTo>
                  <a:lnTo>
                    <a:pt x="513" y="22"/>
                  </a:lnTo>
                  <a:lnTo>
                    <a:pt x="552" y="4"/>
                  </a:lnTo>
                  <a:lnTo>
                    <a:pt x="572" y="2"/>
                  </a:lnTo>
                  <a:lnTo>
                    <a:pt x="594" y="2"/>
                  </a:lnTo>
                  <a:lnTo>
                    <a:pt x="608" y="0"/>
                  </a:lnTo>
                  <a:lnTo>
                    <a:pt x="623" y="2"/>
                  </a:lnTo>
                  <a:lnTo>
                    <a:pt x="637" y="7"/>
                  </a:lnTo>
                  <a:lnTo>
                    <a:pt x="654" y="15"/>
                  </a:lnTo>
                  <a:lnTo>
                    <a:pt x="668" y="22"/>
                  </a:lnTo>
                  <a:lnTo>
                    <a:pt x="685" y="33"/>
                  </a:lnTo>
                  <a:lnTo>
                    <a:pt x="701" y="44"/>
                  </a:lnTo>
                  <a:lnTo>
                    <a:pt x="717" y="60"/>
                  </a:lnTo>
                  <a:lnTo>
                    <a:pt x="745" y="91"/>
                  </a:lnTo>
                  <a:lnTo>
                    <a:pt x="756" y="106"/>
                  </a:lnTo>
                  <a:lnTo>
                    <a:pt x="774" y="139"/>
                  </a:lnTo>
                  <a:lnTo>
                    <a:pt x="785" y="153"/>
                  </a:lnTo>
                  <a:lnTo>
                    <a:pt x="834" y="251"/>
                  </a:lnTo>
                  <a:lnTo>
                    <a:pt x="845" y="284"/>
                  </a:lnTo>
                  <a:lnTo>
                    <a:pt x="810" y="313"/>
                  </a:lnTo>
                  <a:lnTo>
                    <a:pt x="794" y="315"/>
                  </a:lnTo>
                  <a:lnTo>
                    <a:pt x="779" y="319"/>
                  </a:lnTo>
                  <a:lnTo>
                    <a:pt x="765" y="322"/>
                  </a:lnTo>
                  <a:lnTo>
                    <a:pt x="750" y="326"/>
                  </a:lnTo>
                  <a:lnTo>
                    <a:pt x="736" y="326"/>
                  </a:lnTo>
                  <a:lnTo>
                    <a:pt x="723" y="326"/>
                  </a:lnTo>
                  <a:lnTo>
                    <a:pt x="708" y="324"/>
                  </a:lnTo>
                  <a:lnTo>
                    <a:pt x="697" y="324"/>
                  </a:lnTo>
                  <a:lnTo>
                    <a:pt x="679" y="328"/>
                  </a:lnTo>
                  <a:lnTo>
                    <a:pt x="670" y="333"/>
                  </a:lnTo>
                  <a:lnTo>
                    <a:pt x="657" y="342"/>
                  </a:lnTo>
                  <a:lnTo>
                    <a:pt x="644" y="348"/>
                  </a:lnTo>
                  <a:lnTo>
                    <a:pt x="634" y="355"/>
                  </a:lnTo>
                  <a:lnTo>
                    <a:pt x="623" y="364"/>
                  </a:lnTo>
                  <a:lnTo>
                    <a:pt x="614" y="375"/>
                  </a:lnTo>
                  <a:lnTo>
                    <a:pt x="603" y="386"/>
                  </a:lnTo>
                  <a:lnTo>
                    <a:pt x="595" y="397"/>
                  </a:lnTo>
                  <a:lnTo>
                    <a:pt x="590" y="408"/>
                  </a:lnTo>
                  <a:lnTo>
                    <a:pt x="586" y="421"/>
                  </a:lnTo>
                  <a:lnTo>
                    <a:pt x="577" y="452"/>
                  </a:lnTo>
                  <a:lnTo>
                    <a:pt x="575" y="484"/>
                  </a:lnTo>
                  <a:lnTo>
                    <a:pt x="573" y="515"/>
                  </a:lnTo>
                  <a:lnTo>
                    <a:pt x="579" y="546"/>
                  </a:lnTo>
                  <a:lnTo>
                    <a:pt x="583" y="577"/>
                  </a:lnTo>
                  <a:lnTo>
                    <a:pt x="590" y="608"/>
                  </a:lnTo>
                  <a:lnTo>
                    <a:pt x="595" y="639"/>
                  </a:lnTo>
                  <a:lnTo>
                    <a:pt x="604" y="672"/>
                  </a:lnTo>
                  <a:lnTo>
                    <a:pt x="641" y="757"/>
                  </a:lnTo>
                  <a:lnTo>
                    <a:pt x="661" y="781"/>
                  </a:lnTo>
                  <a:lnTo>
                    <a:pt x="679" y="781"/>
                  </a:lnTo>
                  <a:lnTo>
                    <a:pt x="675" y="765"/>
                  </a:lnTo>
                  <a:lnTo>
                    <a:pt x="674" y="754"/>
                  </a:lnTo>
                  <a:lnTo>
                    <a:pt x="672" y="741"/>
                  </a:lnTo>
                  <a:lnTo>
                    <a:pt x="675" y="728"/>
                  </a:lnTo>
                  <a:lnTo>
                    <a:pt x="737" y="657"/>
                  </a:lnTo>
                  <a:lnTo>
                    <a:pt x="750" y="648"/>
                  </a:lnTo>
                  <a:lnTo>
                    <a:pt x="788" y="639"/>
                  </a:lnTo>
                  <a:lnTo>
                    <a:pt x="799" y="639"/>
                  </a:lnTo>
                  <a:lnTo>
                    <a:pt x="810" y="643"/>
                  </a:lnTo>
                  <a:lnTo>
                    <a:pt x="823" y="646"/>
                  </a:lnTo>
                  <a:lnTo>
                    <a:pt x="837" y="655"/>
                  </a:lnTo>
                  <a:lnTo>
                    <a:pt x="848" y="664"/>
                  </a:lnTo>
                  <a:lnTo>
                    <a:pt x="861" y="675"/>
                  </a:lnTo>
                  <a:lnTo>
                    <a:pt x="870" y="686"/>
                  </a:lnTo>
                  <a:lnTo>
                    <a:pt x="881" y="701"/>
                  </a:lnTo>
                  <a:lnTo>
                    <a:pt x="930" y="812"/>
                  </a:lnTo>
                  <a:lnTo>
                    <a:pt x="938" y="819"/>
                  </a:lnTo>
                  <a:lnTo>
                    <a:pt x="941" y="843"/>
                  </a:lnTo>
                  <a:lnTo>
                    <a:pt x="945" y="866"/>
                  </a:lnTo>
                  <a:lnTo>
                    <a:pt x="945" y="890"/>
                  </a:lnTo>
                  <a:lnTo>
                    <a:pt x="947" y="914"/>
                  </a:lnTo>
                  <a:lnTo>
                    <a:pt x="943" y="936"/>
                  </a:lnTo>
                  <a:lnTo>
                    <a:pt x="939" y="961"/>
                  </a:lnTo>
                  <a:lnTo>
                    <a:pt x="932" y="985"/>
                  </a:lnTo>
                  <a:lnTo>
                    <a:pt x="925" y="1010"/>
                  </a:lnTo>
                  <a:lnTo>
                    <a:pt x="865" y="1083"/>
                  </a:lnTo>
                  <a:lnTo>
                    <a:pt x="848" y="1092"/>
                  </a:lnTo>
                  <a:lnTo>
                    <a:pt x="836" y="1094"/>
                  </a:lnTo>
                  <a:lnTo>
                    <a:pt x="825" y="1096"/>
                  </a:lnTo>
                  <a:lnTo>
                    <a:pt x="814" y="1098"/>
                  </a:lnTo>
                  <a:lnTo>
                    <a:pt x="803" y="1099"/>
                  </a:lnTo>
                  <a:lnTo>
                    <a:pt x="792" y="1098"/>
                  </a:lnTo>
                  <a:lnTo>
                    <a:pt x="781" y="1098"/>
                  </a:lnTo>
                  <a:lnTo>
                    <a:pt x="770" y="1096"/>
                  </a:lnTo>
                  <a:lnTo>
                    <a:pt x="759" y="1096"/>
                  </a:lnTo>
                  <a:lnTo>
                    <a:pt x="750" y="1101"/>
                  </a:lnTo>
                  <a:lnTo>
                    <a:pt x="750" y="1110"/>
                  </a:lnTo>
                  <a:lnTo>
                    <a:pt x="812" y="1119"/>
                  </a:lnTo>
                  <a:lnTo>
                    <a:pt x="812" y="1130"/>
                  </a:lnTo>
                  <a:lnTo>
                    <a:pt x="805" y="1139"/>
                  </a:lnTo>
                  <a:lnTo>
                    <a:pt x="797" y="1149"/>
                  </a:lnTo>
                  <a:lnTo>
                    <a:pt x="790" y="1154"/>
                  </a:lnTo>
                  <a:lnTo>
                    <a:pt x="783" y="1161"/>
                  </a:lnTo>
                  <a:lnTo>
                    <a:pt x="765" y="1169"/>
                  </a:lnTo>
                  <a:lnTo>
                    <a:pt x="750" y="1176"/>
                  </a:lnTo>
                  <a:lnTo>
                    <a:pt x="737" y="1180"/>
                  </a:lnTo>
                  <a:lnTo>
                    <a:pt x="732" y="1185"/>
                  </a:lnTo>
                  <a:lnTo>
                    <a:pt x="750" y="1194"/>
                  </a:lnTo>
                  <a:lnTo>
                    <a:pt x="759" y="1187"/>
                  </a:lnTo>
                  <a:lnTo>
                    <a:pt x="745" y="1218"/>
                  </a:lnTo>
                  <a:lnTo>
                    <a:pt x="745" y="1234"/>
                  </a:lnTo>
                  <a:lnTo>
                    <a:pt x="770" y="1238"/>
                  </a:lnTo>
                  <a:lnTo>
                    <a:pt x="741" y="1289"/>
                  </a:lnTo>
                  <a:lnTo>
                    <a:pt x="741" y="1300"/>
                  </a:lnTo>
                  <a:lnTo>
                    <a:pt x="830" y="1271"/>
                  </a:lnTo>
                  <a:lnTo>
                    <a:pt x="788" y="1365"/>
                  </a:lnTo>
                  <a:lnTo>
                    <a:pt x="788" y="1378"/>
                  </a:lnTo>
                  <a:lnTo>
                    <a:pt x="801" y="1378"/>
                  </a:lnTo>
                  <a:lnTo>
                    <a:pt x="816" y="1365"/>
                  </a:lnTo>
                  <a:lnTo>
                    <a:pt x="901" y="1327"/>
                  </a:lnTo>
                  <a:lnTo>
                    <a:pt x="888" y="1378"/>
                  </a:lnTo>
                  <a:lnTo>
                    <a:pt x="892" y="1383"/>
                  </a:lnTo>
                  <a:lnTo>
                    <a:pt x="905" y="1383"/>
                  </a:lnTo>
                  <a:lnTo>
                    <a:pt x="916" y="1371"/>
                  </a:lnTo>
                  <a:lnTo>
                    <a:pt x="929" y="1358"/>
                  </a:lnTo>
                  <a:lnTo>
                    <a:pt x="939" y="1345"/>
                  </a:lnTo>
                  <a:lnTo>
                    <a:pt x="950" y="1332"/>
                  </a:lnTo>
                  <a:lnTo>
                    <a:pt x="958" y="1318"/>
                  </a:lnTo>
                  <a:lnTo>
                    <a:pt x="967" y="1305"/>
                  </a:lnTo>
                  <a:lnTo>
                    <a:pt x="974" y="1291"/>
                  </a:lnTo>
                  <a:lnTo>
                    <a:pt x="981" y="1280"/>
                  </a:lnTo>
                  <a:lnTo>
                    <a:pt x="989" y="1314"/>
                  </a:lnTo>
                  <a:lnTo>
                    <a:pt x="990" y="1351"/>
                  </a:lnTo>
                  <a:lnTo>
                    <a:pt x="987" y="1387"/>
                  </a:lnTo>
                  <a:lnTo>
                    <a:pt x="983" y="1425"/>
                  </a:lnTo>
                  <a:lnTo>
                    <a:pt x="974" y="1462"/>
                  </a:lnTo>
                  <a:lnTo>
                    <a:pt x="967" y="1500"/>
                  </a:lnTo>
                  <a:lnTo>
                    <a:pt x="958" y="1538"/>
                  </a:lnTo>
                  <a:lnTo>
                    <a:pt x="952" y="1576"/>
                  </a:lnTo>
                  <a:lnTo>
                    <a:pt x="963" y="1578"/>
                  </a:lnTo>
                  <a:lnTo>
                    <a:pt x="978" y="1554"/>
                  </a:lnTo>
                  <a:lnTo>
                    <a:pt x="972" y="1642"/>
                  </a:lnTo>
                  <a:lnTo>
                    <a:pt x="969" y="1700"/>
                  </a:lnTo>
                  <a:lnTo>
                    <a:pt x="978" y="1709"/>
                  </a:lnTo>
                  <a:lnTo>
                    <a:pt x="987" y="1700"/>
                  </a:lnTo>
                  <a:lnTo>
                    <a:pt x="990" y="1680"/>
                  </a:lnTo>
                  <a:lnTo>
                    <a:pt x="1014" y="1709"/>
                  </a:lnTo>
                  <a:lnTo>
                    <a:pt x="1034" y="1882"/>
                  </a:lnTo>
                  <a:lnTo>
                    <a:pt x="1043" y="1897"/>
                  </a:lnTo>
                  <a:lnTo>
                    <a:pt x="1052" y="1902"/>
                  </a:lnTo>
                  <a:lnTo>
                    <a:pt x="1020" y="1938"/>
                  </a:lnTo>
                  <a:lnTo>
                    <a:pt x="1000" y="1953"/>
                  </a:lnTo>
                  <a:lnTo>
                    <a:pt x="980" y="1962"/>
                  </a:lnTo>
                  <a:lnTo>
                    <a:pt x="963" y="1971"/>
                  </a:lnTo>
                  <a:lnTo>
                    <a:pt x="943" y="1978"/>
                  </a:lnTo>
                  <a:lnTo>
                    <a:pt x="927" y="1986"/>
                  </a:lnTo>
                  <a:lnTo>
                    <a:pt x="907" y="1991"/>
                  </a:lnTo>
                  <a:lnTo>
                    <a:pt x="888" y="1997"/>
                  </a:lnTo>
                  <a:lnTo>
                    <a:pt x="870" y="2000"/>
                  </a:lnTo>
                  <a:lnTo>
                    <a:pt x="854" y="2006"/>
                  </a:lnTo>
                  <a:lnTo>
                    <a:pt x="632" y="2048"/>
                  </a:lnTo>
                  <a:lnTo>
                    <a:pt x="626" y="2044"/>
                  </a:lnTo>
                  <a:close/>
                </a:path>
              </a:pathLst>
            </a:custGeom>
            <a:solidFill>
              <a:srgbClr val="FFCC99"/>
            </a:solidFill>
            <a:ln w="9525">
              <a:solidFill>
                <a:schemeClr val="tx1"/>
              </a:solidFill>
              <a:round/>
              <a:headEnd/>
              <a:tailEnd/>
            </a:ln>
          </p:spPr>
          <p:txBody>
            <a:bodyPr/>
            <a:lstStyle/>
            <a:p>
              <a:endParaRPr lang="en-US"/>
            </a:p>
          </p:txBody>
        </p:sp>
        <p:sp>
          <p:nvSpPr>
            <p:cNvPr id="58447" name="Freeform 78">
              <a:extLst>
                <a:ext uri="{FF2B5EF4-FFF2-40B4-BE49-F238E27FC236}">
                  <a16:creationId xmlns:a16="http://schemas.microsoft.com/office/drawing/2014/main" id="{0804FE91-A2FE-41C8-AD87-4D349B1D274E}"/>
                </a:ext>
              </a:extLst>
            </p:cNvPr>
            <p:cNvSpPr>
              <a:spLocks/>
            </p:cNvSpPr>
            <p:nvPr/>
          </p:nvSpPr>
          <p:spPr bwMode="auto">
            <a:xfrm>
              <a:off x="2692" y="1867"/>
              <a:ext cx="74" cy="167"/>
            </a:xfrm>
            <a:custGeom>
              <a:avLst/>
              <a:gdLst>
                <a:gd name="T0" fmla="*/ 35 w 150"/>
                <a:gd name="T1" fmla="*/ 165 h 335"/>
                <a:gd name="T2" fmla="*/ 25 w 150"/>
                <a:gd name="T3" fmla="*/ 160 h 335"/>
                <a:gd name="T4" fmla="*/ 16 w 150"/>
                <a:gd name="T5" fmla="*/ 152 h 335"/>
                <a:gd name="T6" fmla="*/ 13 w 150"/>
                <a:gd name="T7" fmla="*/ 146 h 335"/>
                <a:gd name="T8" fmla="*/ 10 w 150"/>
                <a:gd name="T9" fmla="*/ 141 h 335"/>
                <a:gd name="T10" fmla="*/ 7 w 150"/>
                <a:gd name="T11" fmla="*/ 135 h 335"/>
                <a:gd name="T12" fmla="*/ 6 w 150"/>
                <a:gd name="T13" fmla="*/ 132 h 335"/>
                <a:gd name="T14" fmla="*/ 2 w 150"/>
                <a:gd name="T15" fmla="*/ 115 h 335"/>
                <a:gd name="T16" fmla="*/ 0 w 150"/>
                <a:gd name="T17" fmla="*/ 99 h 335"/>
                <a:gd name="T18" fmla="*/ 0 w 150"/>
                <a:gd name="T19" fmla="*/ 84 h 335"/>
                <a:gd name="T20" fmla="*/ 4 w 150"/>
                <a:gd name="T21" fmla="*/ 69 h 335"/>
                <a:gd name="T22" fmla="*/ 7 w 150"/>
                <a:gd name="T23" fmla="*/ 53 h 335"/>
                <a:gd name="T24" fmla="*/ 13 w 150"/>
                <a:gd name="T25" fmla="*/ 38 h 335"/>
                <a:gd name="T26" fmla="*/ 19 w 150"/>
                <a:gd name="T27" fmla="*/ 23 h 335"/>
                <a:gd name="T28" fmla="*/ 27 w 150"/>
                <a:gd name="T29" fmla="*/ 8 h 335"/>
                <a:gd name="T30" fmla="*/ 35 w 150"/>
                <a:gd name="T31" fmla="*/ 3 h 335"/>
                <a:gd name="T32" fmla="*/ 44 w 150"/>
                <a:gd name="T33" fmla="*/ 0 h 335"/>
                <a:gd name="T34" fmla="*/ 62 w 150"/>
                <a:gd name="T35" fmla="*/ 0 h 335"/>
                <a:gd name="T36" fmla="*/ 74 w 150"/>
                <a:gd name="T37" fmla="*/ 10 h 335"/>
                <a:gd name="T38" fmla="*/ 67 w 150"/>
                <a:gd name="T39" fmla="*/ 22 h 335"/>
                <a:gd name="T40" fmla="*/ 65 w 150"/>
                <a:gd name="T41" fmla="*/ 39 h 335"/>
                <a:gd name="T42" fmla="*/ 63 w 150"/>
                <a:gd name="T43" fmla="*/ 58 h 335"/>
                <a:gd name="T44" fmla="*/ 60 w 150"/>
                <a:gd name="T45" fmla="*/ 75 h 335"/>
                <a:gd name="T46" fmla="*/ 56 w 150"/>
                <a:gd name="T47" fmla="*/ 94 h 335"/>
                <a:gd name="T48" fmla="*/ 51 w 150"/>
                <a:gd name="T49" fmla="*/ 112 h 335"/>
                <a:gd name="T50" fmla="*/ 47 w 150"/>
                <a:gd name="T51" fmla="*/ 130 h 335"/>
                <a:gd name="T52" fmla="*/ 41 w 150"/>
                <a:gd name="T53" fmla="*/ 148 h 335"/>
                <a:gd name="T54" fmla="*/ 39 w 150"/>
                <a:gd name="T55" fmla="*/ 167 h 335"/>
                <a:gd name="T56" fmla="*/ 35 w 150"/>
                <a:gd name="T57" fmla="*/ 165 h 3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0" h="335">
                  <a:moveTo>
                    <a:pt x="70" y="331"/>
                  </a:moveTo>
                  <a:lnTo>
                    <a:pt x="50" y="320"/>
                  </a:lnTo>
                  <a:lnTo>
                    <a:pt x="33" y="304"/>
                  </a:lnTo>
                  <a:lnTo>
                    <a:pt x="26" y="293"/>
                  </a:lnTo>
                  <a:lnTo>
                    <a:pt x="21" y="282"/>
                  </a:lnTo>
                  <a:lnTo>
                    <a:pt x="15" y="271"/>
                  </a:lnTo>
                  <a:lnTo>
                    <a:pt x="13" y="264"/>
                  </a:lnTo>
                  <a:lnTo>
                    <a:pt x="4" y="231"/>
                  </a:lnTo>
                  <a:lnTo>
                    <a:pt x="0" y="198"/>
                  </a:lnTo>
                  <a:lnTo>
                    <a:pt x="0" y="168"/>
                  </a:lnTo>
                  <a:lnTo>
                    <a:pt x="8" y="138"/>
                  </a:lnTo>
                  <a:lnTo>
                    <a:pt x="15" y="107"/>
                  </a:lnTo>
                  <a:lnTo>
                    <a:pt x="26" y="77"/>
                  </a:lnTo>
                  <a:lnTo>
                    <a:pt x="39" y="46"/>
                  </a:lnTo>
                  <a:lnTo>
                    <a:pt x="55" y="16"/>
                  </a:lnTo>
                  <a:lnTo>
                    <a:pt x="70" y="6"/>
                  </a:lnTo>
                  <a:lnTo>
                    <a:pt x="90" y="0"/>
                  </a:lnTo>
                  <a:lnTo>
                    <a:pt x="126" y="0"/>
                  </a:lnTo>
                  <a:lnTo>
                    <a:pt x="150" y="20"/>
                  </a:lnTo>
                  <a:lnTo>
                    <a:pt x="135" y="44"/>
                  </a:lnTo>
                  <a:lnTo>
                    <a:pt x="132" y="78"/>
                  </a:lnTo>
                  <a:lnTo>
                    <a:pt x="128" y="117"/>
                  </a:lnTo>
                  <a:lnTo>
                    <a:pt x="121" y="151"/>
                  </a:lnTo>
                  <a:lnTo>
                    <a:pt x="113" y="189"/>
                  </a:lnTo>
                  <a:lnTo>
                    <a:pt x="104" y="224"/>
                  </a:lnTo>
                  <a:lnTo>
                    <a:pt x="95" y="260"/>
                  </a:lnTo>
                  <a:lnTo>
                    <a:pt x="84" y="297"/>
                  </a:lnTo>
                  <a:lnTo>
                    <a:pt x="79" y="335"/>
                  </a:lnTo>
                  <a:lnTo>
                    <a:pt x="70" y="331"/>
                  </a:lnTo>
                  <a:close/>
                </a:path>
              </a:pathLst>
            </a:custGeom>
            <a:solidFill>
              <a:srgbClr val="FFCC99"/>
            </a:solidFill>
            <a:ln w="9525">
              <a:solidFill>
                <a:schemeClr val="tx1"/>
              </a:solidFill>
              <a:round/>
              <a:headEnd/>
              <a:tailEnd/>
            </a:ln>
          </p:spPr>
          <p:txBody>
            <a:bodyPr/>
            <a:lstStyle/>
            <a:p>
              <a:endParaRPr lang="en-US"/>
            </a:p>
          </p:txBody>
        </p:sp>
        <p:sp>
          <p:nvSpPr>
            <p:cNvPr id="58448" name="Freeform 79">
              <a:extLst>
                <a:ext uri="{FF2B5EF4-FFF2-40B4-BE49-F238E27FC236}">
                  <a16:creationId xmlns:a16="http://schemas.microsoft.com/office/drawing/2014/main" id="{3EE35655-5873-4617-9941-0C0041075B7A}"/>
                </a:ext>
              </a:extLst>
            </p:cNvPr>
            <p:cNvSpPr>
              <a:spLocks/>
            </p:cNvSpPr>
            <p:nvPr/>
          </p:nvSpPr>
          <p:spPr bwMode="auto">
            <a:xfrm>
              <a:off x="1654" y="976"/>
              <a:ext cx="949" cy="1044"/>
            </a:xfrm>
            <a:custGeom>
              <a:avLst/>
              <a:gdLst>
                <a:gd name="T0" fmla="*/ 750 w 1899"/>
                <a:gd name="T1" fmla="*/ 1020 h 2090"/>
                <a:gd name="T2" fmla="*/ 651 w 1899"/>
                <a:gd name="T3" fmla="*/ 1022 h 2090"/>
                <a:gd name="T4" fmla="*/ 596 w 1899"/>
                <a:gd name="T5" fmla="*/ 992 h 2090"/>
                <a:gd name="T6" fmla="*/ 531 w 1899"/>
                <a:gd name="T7" fmla="*/ 1027 h 2090"/>
                <a:gd name="T8" fmla="*/ 473 w 1899"/>
                <a:gd name="T9" fmla="*/ 970 h 2090"/>
                <a:gd name="T10" fmla="*/ 651 w 1899"/>
                <a:gd name="T11" fmla="*/ 919 h 2090"/>
                <a:gd name="T12" fmla="*/ 730 w 1899"/>
                <a:gd name="T13" fmla="*/ 850 h 2090"/>
                <a:gd name="T14" fmla="*/ 768 w 1899"/>
                <a:gd name="T15" fmla="*/ 739 h 2090"/>
                <a:gd name="T16" fmla="*/ 790 w 1899"/>
                <a:gd name="T17" fmla="*/ 596 h 2090"/>
                <a:gd name="T18" fmla="*/ 780 w 1899"/>
                <a:gd name="T19" fmla="*/ 534 h 2090"/>
                <a:gd name="T20" fmla="*/ 829 w 1899"/>
                <a:gd name="T21" fmla="*/ 479 h 2090"/>
                <a:gd name="T22" fmla="*/ 823 w 1899"/>
                <a:gd name="T23" fmla="*/ 434 h 2090"/>
                <a:gd name="T24" fmla="*/ 805 w 1899"/>
                <a:gd name="T25" fmla="*/ 359 h 2090"/>
                <a:gd name="T26" fmla="*/ 763 w 1899"/>
                <a:gd name="T27" fmla="*/ 298 h 2090"/>
                <a:gd name="T28" fmla="*/ 702 w 1899"/>
                <a:gd name="T29" fmla="*/ 288 h 2090"/>
                <a:gd name="T30" fmla="*/ 668 w 1899"/>
                <a:gd name="T31" fmla="*/ 252 h 2090"/>
                <a:gd name="T32" fmla="*/ 601 w 1899"/>
                <a:gd name="T33" fmla="*/ 220 h 2090"/>
                <a:gd name="T34" fmla="*/ 577 w 1899"/>
                <a:gd name="T35" fmla="*/ 237 h 2090"/>
                <a:gd name="T36" fmla="*/ 526 w 1899"/>
                <a:gd name="T37" fmla="*/ 311 h 2090"/>
                <a:gd name="T38" fmla="*/ 443 w 1899"/>
                <a:gd name="T39" fmla="*/ 367 h 2090"/>
                <a:gd name="T40" fmla="*/ 374 w 1899"/>
                <a:gd name="T41" fmla="*/ 364 h 2090"/>
                <a:gd name="T42" fmla="*/ 394 w 1899"/>
                <a:gd name="T43" fmla="*/ 405 h 2090"/>
                <a:gd name="T44" fmla="*/ 358 w 1899"/>
                <a:gd name="T45" fmla="*/ 513 h 2090"/>
                <a:gd name="T46" fmla="*/ 315 w 1899"/>
                <a:gd name="T47" fmla="*/ 707 h 2090"/>
                <a:gd name="T48" fmla="*/ 360 w 1899"/>
                <a:gd name="T49" fmla="*/ 895 h 2090"/>
                <a:gd name="T50" fmla="*/ 408 w 1899"/>
                <a:gd name="T51" fmla="*/ 945 h 2090"/>
                <a:gd name="T52" fmla="*/ 366 w 1899"/>
                <a:gd name="T53" fmla="*/ 1007 h 2090"/>
                <a:gd name="T54" fmla="*/ 283 w 1899"/>
                <a:gd name="T55" fmla="*/ 949 h 2090"/>
                <a:gd name="T56" fmla="*/ 138 w 1899"/>
                <a:gd name="T57" fmla="*/ 944 h 2090"/>
                <a:gd name="T58" fmla="*/ 73 w 1899"/>
                <a:gd name="T59" fmla="*/ 845 h 2090"/>
                <a:gd name="T60" fmla="*/ 58 w 1899"/>
                <a:gd name="T61" fmla="*/ 801 h 2090"/>
                <a:gd name="T62" fmla="*/ 11 w 1899"/>
                <a:gd name="T63" fmla="*/ 754 h 2090"/>
                <a:gd name="T64" fmla="*/ 18 w 1899"/>
                <a:gd name="T65" fmla="*/ 636 h 2090"/>
                <a:gd name="T66" fmla="*/ 166 w 1899"/>
                <a:gd name="T67" fmla="*/ 598 h 2090"/>
                <a:gd name="T68" fmla="*/ 166 w 1899"/>
                <a:gd name="T69" fmla="*/ 536 h 2090"/>
                <a:gd name="T70" fmla="*/ 217 w 1899"/>
                <a:gd name="T71" fmla="*/ 509 h 2090"/>
                <a:gd name="T72" fmla="*/ 252 w 1899"/>
                <a:gd name="T73" fmla="*/ 511 h 2090"/>
                <a:gd name="T74" fmla="*/ 235 w 1899"/>
                <a:gd name="T75" fmla="*/ 411 h 2090"/>
                <a:gd name="T76" fmla="*/ 249 w 1899"/>
                <a:gd name="T77" fmla="*/ 354 h 2090"/>
                <a:gd name="T78" fmla="*/ 280 w 1899"/>
                <a:gd name="T79" fmla="*/ 302 h 2090"/>
                <a:gd name="T80" fmla="*/ 333 w 1899"/>
                <a:gd name="T81" fmla="*/ 151 h 2090"/>
                <a:gd name="T82" fmla="*/ 452 w 1899"/>
                <a:gd name="T83" fmla="*/ 131 h 2090"/>
                <a:gd name="T84" fmla="*/ 482 w 1899"/>
                <a:gd name="T85" fmla="*/ 118 h 2090"/>
                <a:gd name="T86" fmla="*/ 546 w 1899"/>
                <a:gd name="T87" fmla="*/ 11 h 2090"/>
                <a:gd name="T88" fmla="*/ 623 w 1899"/>
                <a:gd name="T89" fmla="*/ 7 h 2090"/>
                <a:gd name="T90" fmla="*/ 691 w 1899"/>
                <a:gd name="T91" fmla="*/ 128 h 2090"/>
                <a:gd name="T92" fmla="*/ 779 w 1899"/>
                <a:gd name="T93" fmla="*/ 108 h 2090"/>
                <a:gd name="T94" fmla="*/ 859 w 1899"/>
                <a:gd name="T95" fmla="*/ 193 h 2090"/>
                <a:gd name="T96" fmla="*/ 921 w 1899"/>
                <a:gd name="T97" fmla="*/ 227 h 2090"/>
                <a:gd name="T98" fmla="*/ 929 w 1899"/>
                <a:gd name="T99" fmla="*/ 336 h 2090"/>
                <a:gd name="T100" fmla="*/ 932 w 1899"/>
                <a:gd name="T101" fmla="*/ 402 h 2090"/>
                <a:gd name="T102" fmla="*/ 926 w 1899"/>
                <a:gd name="T103" fmla="*/ 469 h 2090"/>
                <a:gd name="T104" fmla="*/ 853 w 1899"/>
                <a:gd name="T105" fmla="*/ 545 h 2090"/>
                <a:gd name="T106" fmla="*/ 880 w 1899"/>
                <a:gd name="T107" fmla="*/ 582 h 2090"/>
                <a:gd name="T108" fmla="*/ 869 w 1899"/>
                <a:gd name="T109" fmla="*/ 628 h 2090"/>
                <a:gd name="T110" fmla="*/ 865 w 1899"/>
                <a:gd name="T111" fmla="*/ 696 h 2090"/>
                <a:gd name="T112" fmla="*/ 885 w 1899"/>
                <a:gd name="T113" fmla="*/ 751 h 2090"/>
                <a:gd name="T114" fmla="*/ 949 w 1899"/>
                <a:gd name="T115" fmla="*/ 823 h 2090"/>
                <a:gd name="T116" fmla="*/ 891 w 1899"/>
                <a:gd name="T117" fmla="*/ 929 h 2090"/>
                <a:gd name="T118" fmla="*/ 910 w 1899"/>
                <a:gd name="T119" fmla="*/ 977 h 2090"/>
                <a:gd name="T120" fmla="*/ 845 w 1899"/>
                <a:gd name="T121" fmla="*/ 1040 h 2090"/>
                <a:gd name="T122" fmla="*/ 808 w 1899"/>
                <a:gd name="T123" fmla="*/ 1044 h 20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99" h="2090">
                  <a:moveTo>
                    <a:pt x="1617" y="2090"/>
                  </a:moveTo>
                  <a:lnTo>
                    <a:pt x="1598" y="2086"/>
                  </a:lnTo>
                  <a:lnTo>
                    <a:pt x="1582" y="2084"/>
                  </a:lnTo>
                  <a:lnTo>
                    <a:pt x="1566" y="2079"/>
                  </a:lnTo>
                  <a:lnTo>
                    <a:pt x="1549" y="2073"/>
                  </a:lnTo>
                  <a:lnTo>
                    <a:pt x="1533" y="2064"/>
                  </a:lnTo>
                  <a:lnTo>
                    <a:pt x="1517" y="2055"/>
                  </a:lnTo>
                  <a:lnTo>
                    <a:pt x="1500" y="2042"/>
                  </a:lnTo>
                  <a:lnTo>
                    <a:pt x="1484" y="2031"/>
                  </a:lnTo>
                  <a:lnTo>
                    <a:pt x="1462" y="2006"/>
                  </a:lnTo>
                  <a:lnTo>
                    <a:pt x="1456" y="1990"/>
                  </a:lnTo>
                  <a:lnTo>
                    <a:pt x="1415" y="2019"/>
                  </a:lnTo>
                  <a:lnTo>
                    <a:pt x="1367" y="2042"/>
                  </a:lnTo>
                  <a:lnTo>
                    <a:pt x="1333" y="2048"/>
                  </a:lnTo>
                  <a:lnTo>
                    <a:pt x="1316" y="2046"/>
                  </a:lnTo>
                  <a:lnTo>
                    <a:pt x="1302" y="2046"/>
                  </a:lnTo>
                  <a:lnTo>
                    <a:pt x="1287" y="2042"/>
                  </a:lnTo>
                  <a:lnTo>
                    <a:pt x="1273" y="2041"/>
                  </a:lnTo>
                  <a:lnTo>
                    <a:pt x="1258" y="2033"/>
                  </a:lnTo>
                  <a:lnTo>
                    <a:pt x="1243" y="2026"/>
                  </a:lnTo>
                  <a:lnTo>
                    <a:pt x="1229" y="2015"/>
                  </a:lnTo>
                  <a:lnTo>
                    <a:pt x="1216" y="2006"/>
                  </a:lnTo>
                  <a:lnTo>
                    <a:pt x="1196" y="1982"/>
                  </a:lnTo>
                  <a:lnTo>
                    <a:pt x="1192" y="1986"/>
                  </a:lnTo>
                  <a:lnTo>
                    <a:pt x="1180" y="2000"/>
                  </a:lnTo>
                  <a:lnTo>
                    <a:pt x="1161" y="2011"/>
                  </a:lnTo>
                  <a:lnTo>
                    <a:pt x="1145" y="2022"/>
                  </a:lnTo>
                  <a:lnTo>
                    <a:pt x="1129" y="2030"/>
                  </a:lnTo>
                  <a:lnTo>
                    <a:pt x="1112" y="2039"/>
                  </a:lnTo>
                  <a:lnTo>
                    <a:pt x="1096" y="2044"/>
                  </a:lnTo>
                  <a:lnTo>
                    <a:pt x="1080" y="2050"/>
                  </a:lnTo>
                  <a:lnTo>
                    <a:pt x="1063" y="2055"/>
                  </a:lnTo>
                  <a:lnTo>
                    <a:pt x="1047" y="2062"/>
                  </a:lnTo>
                  <a:lnTo>
                    <a:pt x="1003" y="2070"/>
                  </a:lnTo>
                  <a:lnTo>
                    <a:pt x="994" y="2075"/>
                  </a:lnTo>
                  <a:lnTo>
                    <a:pt x="970" y="2061"/>
                  </a:lnTo>
                  <a:lnTo>
                    <a:pt x="932" y="2039"/>
                  </a:lnTo>
                  <a:lnTo>
                    <a:pt x="923" y="2028"/>
                  </a:lnTo>
                  <a:lnTo>
                    <a:pt x="934" y="1959"/>
                  </a:lnTo>
                  <a:lnTo>
                    <a:pt x="947" y="1942"/>
                  </a:lnTo>
                  <a:lnTo>
                    <a:pt x="985" y="1948"/>
                  </a:lnTo>
                  <a:lnTo>
                    <a:pt x="1125" y="1928"/>
                  </a:lnTo>
                  <a:lnTo>
                    <a:pt x="1136" y="1924"/>
                  </a:lnTo>
                  <a:lnTo>
                    <a:pt x="1165" y="1911"/>
                  </a:lnTo>
                  <a:lnTo>
                    <a:pt x="1187" y="1906"/>
                  </a:lnTo>
                  <a:lnTo>
                    <a:pt x="1269" y="1868"/>
                  </a:lnTo>
                  <a:lnTo>
                    <a:pt x="1282" y="1855"/>
                  </a:lnTo>
                  <a:lnTo>
                    <a:pt x="1302" y="1840"/>
                  </a:lnTo>
                  <a:lnTo>
                    <a:pt x="1324" y="1826"/>
                  </a:lnTo>
                  <a:lnTo>
                    <a:pt x="1345" y="1808"/>
                  </a:lnTo>
                  <a:lnTo>
                    <a:pt x="1369" y="1791"/>
                  </a:lnTo>
                  <a:lnTo>
                    <a:pt x="1391" y="1771"/>
                  </a:lnTo>
                  <a:lnTo>
                    <a:pt x="1413" y="1753"/>
                  </a:lnTo>
                  <a:lnTo>
                    <a:pt x="1431" y="1731"/>
                  </a:lnTo>
                  <a:lnTo>
                    <a:pt x="1451" y="1711"/>
                  </a:lnTo>
                  <a:lnTo>
                    <a:pt x="1460" y="1702"/>
                  </a:lnTo>
                  <a:lnTo>
                    <a:pt x="1480" y="1673"/>
                  </a:lnTo>
                  <a:lnTo>
                    <a:pt x="1496" y="1646"/>
                  </a:lnTo>
                  <a:lnTo>
                    <a:pt x="1507" y="1618"/>
                  </a:lnTo>
                  <a:lnTo>
                    <a:pt x="1517" y="1591"/>
                  </a:lnTo>
                  <a:lnTo>
                    <a:pt x="1520" y="1562"/>
                  </a:lnTo>
                  <a:lnTo>
                    <a:pt x="1526" y="1535"/>
                  </a:lnTo>
                  <a:lnTo>
                    <a:pt x="1531" y="1507"/>
                  </a:lnTo>
                  <a:lnTo>
                    <a:pt x="1537" y="1480"/>
                  </a:lnTo>
                  <a:lnTo>
                    <a:pt x="1537" y="1411"/>
                  </a:lnTo>
                  <a:lnTo>
                    <a:pt x="1531" y="1289"/>
                  </a:lnTo>
                  <a:lnTo>
                    <a:pt x="1524" y="1265"/>
                  </a:lnTo>
                  <a:lnTo>
                    <a:pt x="1537" y="1152"/>
                  </a:lnTo>
                  <a:lnTo>
                    <a:pt x="1551" y="1174"/>
                  </a:lnTo>
                  <a:lnTo>
                    <a:pt x="1555" y="1180"/>
                  </a:lnTo>
                  <a:lnTo>
                    <a:pt x="1571" y="1194"/>
                  </a:lnTo>
                  <a:lnTo>
                    <a:pt x="1580" y="1194"/>
                  </a:lnTo>
                  <a:lnTo>
                    <a:pt x="1564" y="1171"/>
                  </a:lnTo>
                  <a:lnTo>
                    <a:pt x="1558" y="1158"/>
                  </a:lnTo>
                  <a:lnTo>
                    <a:pt x="1557" y="1145"/>
                  </a:lnTo>
                  <a:lnTo>
                    <a:pt x="1555" y="1132"/>
                  </a:lnTo>
                  <a:lnTo>
                    <a:pt x="1555" y="1120"/>
                  </a:lnTo>
                  <a:lnTo>
                    <a:pt x="1555" y="1101"/>
                  </a:lnTo>
                  <a:lnTo>
                    <a:pt x="1557" y="1085"/>
                  </a:lnTo>
                  <a:lnTo>
                    <a:pt x="1560" y="1069"/>
                  </a:lnTo>
                  <a:lnTo>
                    <a:pt x="1567" y="1052"/>
                  </a:lnTo>
                  <a:lnTo>
                    <a:pt x="1573" y="1036"/>
                  </a:lnTo>
                  <a:lnTo>
                    <a:pt x="1582" y="1020"/>
                  </a:lnTo>
                  <a:lnTo>
                    <a:pt x="1593" y="1003"/>
                  </a:lnTo>
                  <a:lnTo>
                    <a:pt x="1608" y="987"/>
                  </a:lnTo>
                  <a:lnTo>
                    <a:pt x="1640" y="958"/>
                  </a:lnTo>
                  <a:lnTo>
                    <a:pt x="1646" y="954"/>
                  </a:lnTo>
                  <a:lnTo>
                    <a:pt x="1659" y="959"/>
                  </a:lnTo>
                  <a:lnTo>
                    <a:pt x="1664" y="959"/>
                  </a:lnTo>
                  <a:lnTo>
                    <a:pt x="1664" y="954"/>
                  </a:lnTo>
                  <a:lnTo>
                    <a:pt x="1664" y="939"/>
                  </a:lnTo>
                  <a:lnTo>
                    <a:pt x="1651" y="930"/>
                  </a:lnTo>
                  <a:lnTo>
                    <a:pt x="1646" y="914"/>
                  </a:lnTo>
                  <a:lnTo>
                    <a:pt x="1644" y="899"/>
                  </a:lnTo>
                  <a:lnTo>
                    <a:pt x="1644" y="883"/>
                  </a:lnTo>
                  <a:lnTo>
                    <a:pt x="1646" y="868"/>
                  </a:lnTo>
                  <a:lnTo>
                    <a:pt x="1675" y="803"/>
                  </a:lnTo>
                  <a:lnTo>
                    <a:pt x="1675" y="807"/>
                  </a:lnTo>
                  <a:lnTo>
                    <a:pt x="1693" y="785"/>
                  </a:lnTo>
                  <a:lnTo>
                    <a:pt x="1682" y="779"/>
                  </a:lnTo>
                  <a:lnTo>
                    <a:pt x="1660" y="783"/>
                  </a:lnTo>
                  <a:lnTo>
                    <a:pt x="1617" y="756"/>
                  </a:lnTo>
                  <a:lnTo>
                    <a:pt x="1609" y="737"/>
                  </a:lnTo>
                  <a:lnTo>
                    <a:pt x="1611" y="719"/>
                  </a:lnTo>
                  <a:lnTo>
                    <a:pt x="1617" y="701"/>
                  </a:lnTo>
                  <a:lnTo>
                    <a:pt x="1622" y="685"/>
                  </a:lnTo>
                  <a:lnTo>
                    <a:pt x="1637" y="679"/>
                  </a:lnTo>
                  <a:lnTo>
                    <a:pt x="1555" y="670"/>
                  </a:lnTo>
                  <a:lnTo>
                    <a:pt x="1527" y="646"/>
                  </a:lnTo>
                  <a:lnTo>
                    <a:pt x="1524" y="643"/>
                  </a:lnTo>
                  <a:lnTo>
                    <a:pt x="1522" y="619"/>
                  </a:lnTo>
                  <a:lnTo>
                    <a:pt x="1527" y="596"/>
                  </a:lnTo>
                  <a:lnTo>
                    <a:pt x="1537" y="590"/>
                  </a:lnTo>
                  <a:lnTo>
                    <a:pt x="1522" y="586"/>
                  </a:lnTo>
                  <a:lnTo>
                    <a:pt x="1513" y="592"/>
                  </a:lnTo>
                  <a:lnTo>
                    <a:pt x="1466" y="599"/>
                  </a:lnTo>
                  <a:lnTo>
                    <a:pt x="1449" y="597"/>
                  </a:lnTo>
                  <a:lnTo>
                    <a:pt x="1435" y="596"/>
                  </a:lnTo>
                  <a:lnTo>
                    <a:pt x="1420" y="588"/>
                  </a:lnTo>
                  <a:lnTo>
                    <a:pt x="1405" y="577"/>
                  </a:lnTo>
                  <a:lnTo>
                    <a:pt x="1393" y="557"/>
                  </a:lnTo>
                  <a:lnTo>
                    <a:pt x="1385" y="541"/>
                  </a:lnTo>
                  <a:lnTo>
                    <a:pt x="1380" y="523"/>
                  </a:lnTo>
                  <a:lnTo>
                    <a:pt x="1380" y="506"/>
                  </a:lnTo>
                  <a:lnTo>
                    <a:pt x="1380" y="492"/>
                  </a:lnTo>
                  <a:lnTo>
                    <a:pt x="1364" y="495"/>
                  </a:lnTo>
                  <a:lnTo>
                    <a:pt x="1351" y="501"/>
                  </a:lnTo>
                  <a:lnTo>
                    <a:pt x="1336" y="505"/>
                  </a:lnTo>
                  <a:lnTo>
                    <a:pt x="1324" y="506"/>
                  </a:lnTo>
                  <a:lnTo>
                    <a:pt x="1303" y="505"/>
                  </a:lnTo>
                  <a:lnTo>
                    <a:pt x="1285" y="501"/>
                  </a:lnTo>
                  <a:lnTo>
                    <a:pt x="1265" y="495"/>
                  </a:lnTo>
                  <a:lnTo>
                    <a:pt x="1249" y="486"/>
                  </a:lnTo>
                  <a:lnTo>
                    <a:pt x="1231" y="474"/>
                  </a:lnTo>
                  <a:lnTo>
                    <a:pt x="1214" y="459"/>
                  </a:lnTo>
                  <a:lnTo>
                    <a:pt x="1202" y="441"/>
                  </a:lnTo>
                  <a:lnTo>
                    <a:pt x="1192" y="424"/>
                  </a:lnTo>
                  <a:lnTo>
                    <a:pt x="1180" y="412"/>
                  </a:lnTo>
                  <a:lnTo>
                    <a:pt x="1172" y="401"/>
                  </a:lnTo>
                  <a:lnTo>
                    <a:pt x="1171" y="414"/>
                  </a:lnTo>
                  <a:lnTo>
                    <a:pt x="1169" y="428"/>
                  </a:lnTo>
                  <a:lnTo>
                    <a:pt x="1165" y="443"/>
                  </a:lnTo>
                  <a:lnTo>
                    <a:pt x="1161" y="459"/>
                  </a:lnTo>
                  <a:lnTo>
                    <a:pt x="1154" y="474"/>
                  </a:lnTo>
                  <a:lnTo>
                    <a:pt x="1145" y="488"/>
                  </a:lnTo>
                  <a:lnTo>
                    <a:pt x="1134" y="503"/>
                  </a:lnTo>
                  <a:lnTo>
                    <a:pt x="1125" y="519"/>
                  </a:lnTo>
                  <a:lnTo>
                    <a:pt x="1083" y="528"/>
                  </a:lnTo>
                  <a:lnTo>
                    <a:pt x="1074" y="575"/>
                  </a:lnTo>
                  <a:lnTo>
                    <a:pt x="1067" y="590"/>
                  </a:lnTo>
                  <a:lnTo>
                    <a:pt x="1061" y="606"/>
                  </a:lnTo>
                  <a:lnTo>
                    <a:pt x="1052" y="623"/>
                  </a:lnTo>
                  <a:lnTo>
                    <a:pt x="1045" y="639"/>
                  </a:lnTo>
                  <a:lnTo>
                    <a:pt x="1032" y="654"/>
                  </a:lnTo>
                  <a:lnTo>
                    <a:pt x="1019" y="670"/>
                  </a:lnTo>
                  <a:lnTo>
                    <a:pt x="1005" y="685"/>
                  </a:lnTo>
                  <a:lnTo>
                    <a:pt x="990" y="699"/>
                  </a:lnTo>
                  <a:lnTo>
                    <a:pt x="923" y="727"/>
                  </a:lnTo>
                  <a:lnTo>
                    <a:pt x="905" y="730"/>
                  </a:lnTo>
                  <a:lnTo>
                    <a:pt x="887" y="734"/>
                  </a:lnTo>
                  <a:lnTo>
                    <a:pt x="870" y="736"/>
                  </a:lnTo>
                  <a:lnTo>
                    <a:pt x="854" y="737"/>
                  </a:lnTo>
                  <a:lnTo>
                    <a:pt x="836" y="736"/>
                  </a:lnTo>
                  <a:lnTo>
                    <a:pt x="819" y="734"/>
                  </a:lnTo>
                  <a:lnTo>
                    <a:pt x="803" y="732"/>
                  </a:lnTo>
                  <a:lnTo>
                    <a:pt x="786" y="732"/>
                  </a:lnTo>
                  <a:lnTo>
                    <a:pt x="750" y="721"/>
                  </a:lnTo>
                  <a:lnTo>
                    <a:pt x="748" y="728"/>
                  </a:lnTo>
                  <a:lnTo>
                    <a:pt x="783" y="750"/>
                  </a:lnTo>
                  <a:lnTo>
                    <a:pt x="806" y="752"/>
                  </a:lnTo>
                  <a:lnTo>
                    <a:pt x="801" y="761"/>
                  </a:lnTo>
                  <a:lnTo>
                    <a:pt x="795" y="772"/>
                  </a:lnTo>
                  <a:lnTo>
                    <a:pt x="792" y="781"/>
                  </a:lnTo>
                  <a:lnTo>
                    <a:pt x="792" y="792"/>
                  </a:lnTo>
                  <a:lnTo>
                    <a:pt x="788" y="799"/>
                  </a:lnTo>
                  <a:lnTo>
                    <a:pt x="788" y="810"/>
                  </a:lnTo>
                  <a:lnTo>
                    <a:pt x="788" y="819"/>
                  </a:lnTo>
                  <a:lnTo>
                    <a:pt x="788" y="830"/>
                  </a:lnTo>
                  <a:lnTo>
                    <a:pt x="792" y="845"/>
                  </a:lnTo>
                  <a:lnTo>
                    <a:pt x="819" y="868"/>
                  </a:lnTo>
                  <a:lnTo>
                    <a:pt x="786" y="907"/>
                  </a:lnTo>
                  <a:lnTo>
                    <a:pt x="759" y="947"/>
                  </a:lnTo>
                  <a:lnTo>
                    <a:pt x="735" y="987"/>
                  </a:lnTo>
                  <a:lnTo>
                    <a:pt x="717" y="1027"/>
                  </a:lnTo>
                  <a:lnTo>
                    <a:pt x="701" y="1065"/>
                  </a:lnTo>
                  <a:lnTo>
                    <a:pt x="686" y="1105"/>
                  </a:lnTo>
                  <a:lnTo>
                    <a:pt x="674" y="1145"/>
                  </a:lnTo>
                  <a:lnTo>
                    <a:pt x="661" y="1185"/>
                  </a:lnTo>
                  <a:lnTo>
                    <a:pt x="648" y="1242"/>
                  </a:lnTo>
                  <a:lnTo>
                    <a:pt x="639" y="1300"/>
                  </a:lnTo>
                  <a:lnTo>
                    <a:pt x="632" y="1358"/>
                  </a:lnTo>
                  <a:lnTo>
                    <a:pt x="630" y="1416"/>
                  </a:lnTo>
                  <a:lnTo>
                    <a:pt x="628" y="1473"/>
                  </a:lnTo>
                  <a:lnTo>
                    <a:pt x="632" y="1529"/>
                  </a:lnTo>
                  <a:lnTo>
                    <a:pt x="639" y="1586"/>
                  </a:lnTo>
                  <a:lnTo>
                    <a:pt x="653" y="1646"/>
                  </a:lnTo>
                  <a:lnTo>
                    <a:pt x="653" y="1657"/>
                  </a:lnTo>
                  <a:lnTo>
                    <a:pt x="668" y="1695"/>
                  </a:lnTo>
                  <a:lnTo>
                    <a:pt x="674" y="1707"/>
                  </a:lnTo>
                  <a:lnTo>
                    <a:pt x="721" y="1791"/>
                  </a:lnTo>
                  <a:lnTo>
                    <a:pt x="748" y="1826"/>
                  </a:lnTo>
                  <a:lnTo>
                    <a:pt x="755" y="1835"/>
                  </a:lnTo>
                  <a:lnTo>
                    <a:pt x="765" y="1846"/>
                  </a:lnTo>
                  <a:lnTo>
                    <a:pt x="774" y="1855"/>
                  </a:lnTo>
                  <a:lnTo>
                    <a:pt x="785" y="1866"/>
                  </a:lnTo>
                  <a:lnTo>
                    <a:pt x="794" y="1873"/>
                  </a:lnTo>
                  <a:lnTo>
                    <a:pt x="805" y="1884"/>
                  </a:lnTo>
                  <a:lnTo>
                    <a:pt x="816" y="1891"/>
                  </a:lnTo>
                  <a:lnTo>
                    <a:pt x="828" y="1902"/>
                  </a:lnTo>
                  <a:lnTo>
                    <a:pt x="805" y="2006"/>
                  </a:lnTo>
                  <a:lnTo>
                    <a:pt x="792" y="2006"/>
                  </a:lnTo>
                  <a:lnTo>
                    <a:pt x="783" y="2010"/>
                  </a:lnTo>
                  <a:lnTo>
                    <a:pt x="768" y="2013"/>
                  </a:lnTo>
                  <a:lnTo>
                    <a:pt x="755" y="2015"/>
                  </a:lnTo>
                  <a:lnTo>
                    <a:pt x="743" y="2015"/>
                  </a:lnTo>
                  <a:lnTo>
                    <a:pt x="732" y="2015"/>
                  </a:lnTo>
                  <a:lnTo>
                    <a:pt x="719" y="2013"/>
                  </a:lnTo>
                  <a:lnTo>
                    <a:pt x="706" y="2011"/>
                  </a:lnTo>
                  <a:lnTo>
                    <a:pt x="694" y="2011"/>
                  </a:lnTo>
                  <a:lnTo>
                    <a:pt x="683" y="2015"/>
                  </a:lnTo>
                  <a:lnTo>
                    <a:pt x="670" y="2019"/>
                  </a:lnTo>
                  <a:lnTo>
                    <a:pt x="637" y="1999"/>
                  </a:lnTo>
                  <a:lnTo>
                    <a:pt x="602" y="1957"/>
                  </a:lnTo>
                  <a:lnTo>
                    <a:pt x="566" y="1900"/>
                  </a:lnTo>
                  <a:lnTo>
                    <a:pt x="564" y="1888"/>
                  </a:lnTo>
                  <a:lnTo>
                    <a:pt x="548" y="1888"/>
                  </a:lnTo>
                  <a:lnTo>
                    <a:pt x="502" y="1899"/>
                  </a:lnTo>
                  <a:lnTo>
                    <a:pt x="459" y="1909"/>
                  </a:lnTo>
                  <a:lnTo>
                    <a:pt x="413" y="1915"/>
                  </a:lnTo>
                  <a:lnTo>
                    <a:pt x="368" y="1917"/>
                  </a:lnTo>
                  <a:lnTo>
                    <a:pt x="322" y="1908"/>
                  </a:lnTo>
                  <a:lnTo>
                    <a:pt x="277" y="1889"/>
                  </a:lnTo>
                  <a:lnTo>
                    <a:pt x="233" y="1860"/>
                  </a:lnTo>
                  <a:lnTo>
                    <a:pt x="189" y="1820"/>
                  </a:lnTo>
                  <a:lnTo>
                    <a:pt x="178" y="1806"/>
                  </a:lnTo>
                  <a:lnTo>
                    <a:pt x="156" y="1758"/>
                  </a:lnTo>
                  <a:lnTo>
                    <a:pt x="149" y="1740"/>
                  </a:lnTo>
                  <a:lnTo>
                    <a:pt x="147" y="1724"/>
                  </a:lnTo>
                  <a:lnTo>
                    <a:pt x="145" y="1707"/>
                  </a:lnTo>
                  <a:lnTo>
                    <a:pt x="147" y="1691"/>
                  </a:lnTo>
                  <a:lnTo>
                    <a:pt x="147" y="1675"/>
                  </a:lnTo>
                  <a:lnTo>
                    <a:pt x="151" y="1658"/>
                  </a:lnTo>
                  <a:lnTo>
                    <a:pt x="155" y="1642"/>
                  </a:lnTo>
                  <a:lnTo>
                    <a:pt x="160" y="1627"/>
                  </a:lnTo>
                  <a:lnTo>
                    <a:pt x="156" y="1618"/>
                  </a:lnTo>
                  <a:lnTo>
                    <a:pt x="142" y="1613"/>
                  </a:lnTo>
                  <a:lnTo>
                    <a:pt x="131" y="1609"/>
                  </a:lnTo>
                  <a:lnTo>
                    <a:pt x="116" y="1604"/>
                  </a:lnTo>
                  <a:lnTo>
                    <a:pt x="105" y="1600"/>
                  </a:lnTo>
                  <a:lnTo>
                    <a:pt x="91" y="1591"/>
                  </a:lnTo>
                  <a:lnTo>
                    <a:pt x="78" y="1584"/>
                  </a:lnTo>
                  <a:lnTo>
                    <a:pt x="67" y="1573"/>
                  </a:lnTo>
                  <a:lnTo>
                    <a:pt x="56" y="1562"/>
                  </a:lnTo>
                  <a:lnTo>
                    <a:pt x="33" y="1527"/>
                  </a:lnTo>
                  <a:lnTo>
                    <a:pt x="27" y="1524"/>
                  </a:lnTo>
                  <a:lnTo>
                    <a:pt x="23" y="1509"/>
                  </a:lnTo>
                  <a:lnTo>
                    <a:pt x="18" y="1500"/>
                  </a:lnTo>
                  <a:lnTo>
                    <a:pt x="7" y="1467"/>
                  </a:lnTo>
                  <a:lnTo>
                    <a:pt x="3" y="1434"/>
                  </a:lnTo>
                  <a:lnTo>
                    <a:pt x="0" y="1402"/>
                  </a:lnTo>
                  <a:lnTo>
                    <a:pt x="3" y="1371"/>
                  </a:lnTo>
                  <a:lnTo>
                    <a:pt x="9" y="1338"/>
                  </a:lnTo>
                  <a:lnTo>
                    <a:pt x="20" y="1305"/>
                  </a:lnTo>
                  <a:lnTo>
                    <a:pt x="36" y="1274"/>
                  </a:lnTo>
                  <a:lnTo>
                    <a:pt x="60" y="1245"/>
                  </a:lnTo>
                  <a:lnTo>
                    <a:pt x="84" y="1222"/>
                  </a:lnTo>
                  <a:lnTo>
                    <a:pt x="136" y="1198"/>
                  </a:lnTo>
                  <a:lnTo>
                    <a:pt x="235" y="1180"/>
                  </a:lnTo>
                  <a:lnTo>
                    <a:pt x="333" y="1212"/>
                  </a:lnTo>
                  <a:lnTo>
                    <a:pt x="344" y="1222"/>
                  </a:lnTo>
                  <a:lnTo>
                    <a:pt x="344" y="1203"/>
                  </a:lnTo>
                  <a:lnTo>
                    <a:pt x="333" y="1198"/>
                  </a:lnTo>
                  <a:lnTo>
                    <a:pt x="324" y="1174"/>
                  </a:lnTo>
                  <a:lnTo>
                    <a:pt x="318" y="1160"/>
                  </a:lnTo>
                  <a:lnTo>
                    <a:pt x="317" y="1145"/>
                  </a:lnTo>
                  <a:lnTo>
                    <a:pt x="315" y="1131"/>
                  </a:lnTo>
                  <a:lnTo>
                    <a:pt x="318" y="1118"/>
                  </a:lnTo>
                  <a:lnTo>
                    <a:pt x="320" y="1103"/>
                  </a:lnTo>
                  <a:lnTo>
                    <a:pt x="328" y="1089"/>
                  </a:lnTo>
                  <a:lnTo>
                    <a:pt x="333" y="1074"/>
                  </a:lnTo>
                  <a:lnTo>
                    <a:pt x="344" y="1061"/>
                  </a:lnTo>
                  <a:lnTo>
                    <a:pt x="353" y="1047"/>
                  </a:lnTo>
                  <a:lnTo>
                    <a:pt x="366" y="1038"/>
                  </a:lnTo>
                  <a:lnTo>
                    <a:pt x="380" y="1032"/>
                  </a:lnTo>
                  <a:lnTo>
                    <a:pt x="393" y="1025"/>
                  </a:lnTo>
                  <a:lnTo>
                    <a:pt x="408" y="1023"/>
                  </a:lnTo>
                  <a:lnTo>
                    <a:pt x="420" y="1018"/>
                  </a:lnTo>
                  <a:lnTo>
                    <a:pt x="435" y="1018"/>
                  </a:lnTo>
                  <a:lnTo>
                    <a:pt x="448" y="1018"/>
                  </a:lnTo>
                  <a:lnTo>
                    <a:pt x="462" y="1023"/>
                  </a:lnTo>
                  <a:lnTo>
                    <a:pt x="484" y="1029"/>
                  </a:lnTo>
                  <a:lnTo>
                    <a:pt x="513" y="1047"/>
                  </a:lnTo>
                  <a:lnTo>
                    <a:pt x="519" y="1047"/>
                  </a:lnTo>
                  <a:lnTo>
                    <a:pt x="522" y="1038"/>
                  </a:lnTo>
                  <a:lnTo>
                    <a:pt x="513" y="1029"/>
                  </a:lnTo>
                  <a:lnTo>
                    <a:pt x="504" y="1023"/>
                  </a:lnTo>
                  <a:lnTo>
                    <a:pt x="477" y="939"/>
                  </a:lnTo>
                  <a:lnTo>
                    <a:pt x="481" y="939"/>
                  </a:lnTo>
                  <a:lnTo>
                    <a:pt x="475" y="919"/>
                  </a:lnTo>
                  <a:lnTo>
                    <a:pt x="473" y="899"/>
                  </a:lnTo>
                  <a:lnTo>
                    <a:pt x="470" y="879"/>
                  </a:lnTo>
                  <a:lnTo>
                    <a:pt x="470" y="861"/>
                  </a:lnTo>
                  <a:lnTo>
                    <a:pt x="470" y="841"/>
                  </a:lnTo>
                  <a:lnTo>
                    <a:pt x="470" y="823"/>
                  </a:lnTo>
                  <a:lnTo>
                    <a:pt x="470" y="803"/>
                  </a:lnTo>
                  <a:lnTo>
                    <a:pt x="471" y="785"/>
                  </a:lnTo>
                  <a:lnTo>
                    <a:pt x="471" y="770"/>
                  </a:lnTo>
                  <a:lnTo>
                    <a:pt x="475" y="757"/>
                  </a:lnTo>
                  <a:lnTo>
                    <a:pt x="481" y="745"/>
                  </a:lnTo>
                  <a:lnTo>
                    <a:pt x="486" y="734"/>
                  </a:lnTo>
                  <a:lnTo>
                    <a:pt x="491" y="721"/>
                  </a:lnTo>
                  <a:lnTo>
                    <a:pt x="499" y="708"/>
                  </a:lnTo>
                  <a:lnTo>
                    <a:pt x="506" y="696"/>
                  </a:lnTo>
                  <a:lnTo>
                    <a:pt x="517" y="685"/>
                  </a:lnTo>
                  <a:lnTo>
                    <a:pt x="528" y="670"/>
                  </a:lnTo>
                  <a:lnTo>
                    <a:pt x="552" y="661"/>
                  </a:lnTo>
                  <a:lnTo>
                    <a:pt x="588" y="657"/>
                  </a:lnTo>
                  <a:lnTo>
                    <a:pt x="590" y="643"/>
                  </a:lnTo>
                  <a:lnTo>
                    <a:pt x="573" y="632"/>
                  </a:lnTo>
                  <a:lnTo>
                    <a:pt x="561" y="605"/>
                  </a:lnTo>
                  <a:lnTo>
                    <a:pt x="555" y="585"/>
                  </a:lnTo>
                  <a:lnTo>
                    <a:pt x="548" y="552"/>
                  </a:lnTo>
                  <a:lnTo>
                    <a:pt x="546" y="508"/>
                  </a:lnTo>
                  <a:lnTo>
                    <a:pt x="555" y="464"/>
                  </a:lnTo>
                  <a:lnTo>
                    <a:pt x="570" y="419"/>
                  </a:lnTo>
                  <a:lnTo>
                    <a:pt x="597" y="377"/>
                  </a:lnTo>
                  <a:lnTo>
                    <a:pt x="628" y="335"/>
                  </a:lnTo>
                  <a:lnTo>
                    <a:pt x="666" y="302"/>
                  </a:lnTo>
                  <a:lnTo>
                    <a:pt x="708" y="275"/>
                  </a:lnTo>
                  <a:lnTo>
                    <a:pt x="757" y="261"/>
                  </a:lnTo>
                  <a:lnTo>
                    <a:pt x="781" y="255"/>
                  </a:lnTo>
                  <a:lnTo>
                    <a:pt x="806" y="253"/>
                  </a:lnTo>
                  <a:lnTo>
                    <a:pt x="830" y="252"/>
                  </a:lnTo>
                  <a:lnTo>
                    <a:pt x="856" y="253"/>
                  </a:lnTo>
                  <a:lnTo>
                    <a:pt x="879" y="255"/>
                  </a:lnTo>
                  <a:lnTo>
                    <a:pt x="905" y="262"/>
                  </a:lnTo>
                  <a:lnTo>
                    <a:pt x="928" y="273"/>
                  </a:lnTo>
                  <a:lnTo>
                    <a:pt x="956" y="290"/>
                  </a:lnTo>
                  <a:lnTo>
                    <a:pt x="972" y="299"/>
                  </a:lnTo>
                  <a:lnTo>
                    <a:pt x="979" y="293"/>
                  </a:lnTo>
                  <a:lnTo>
                    <a:pt x="972" y="281"/>
                  </a:lnTo>
                  <a:lnTo>
                    <a:pt x="967" y="264"/>
                  </a:lnTo>
                  <a:lnTo>
                    <a:pt x="965" y="252"/>
                  </a:lnTo>
                  <a:lnTo>
                    <a:pt x="965" y="237"/>
                  </a:lnTo>
                  <a:lnTo>
                    <a:pt x="965" y="226"/>
                  </a:lnTo>
                  <a:lnTo>
                    <a:pt x="965" y="212"/>
                  </a:lnTo>
                  <a:lnTo>
                    <a:pt x="967" y="199"/>
                  </a:lnTo>
                  <a:lnTo>
                    <a:pt x="968" y="186"/>
                  </a:lnTo>
                  <a:lnTo>
                    <a:pt x="972" y="175"/>
                  </a:lnTo>
                  <a:lnTo>
                    <a:pt x="999" y="119"/>
                  </a:lnTo>
                  <a:lnTo>
                    <a:pt x="1074" y="39"/>
                  </a:lnTo>
                  <a:lnTo>
                    <a:pt x="1092" y="22"/>
                  </a:lnTo>
                  <a:lnTo>
                    <a:pt x="1110" y="11"/>
                  </a:lnTo>
                  <a:lnTo>
                    <a:pt x="1129" y="4"/>
                  </a:lnTo>
                  <a:lnTo>
                    <a:pt x="1147" y="2"/>
                  </a:lnTo>
                  <a:lnTo>
                    <a:pt x="1165" y="0"/>
                  </a:lnTo>
                  <a:lnTo>
                    <a:pt x="1183" y="0"/>
                  </a:lnTo>
                  <a:lnTo>
                    <a:pt x="1202" y="2"/>
                  </a:lnTo>
                  <a:lnTo>
                    <a:pt x="1222" y="6"/>
                  </a:lnTo>
                  <a:lnTo>
                    <a:pt x="1247" y="15"/>
                  </a:lnTo>
                  <a:lnTo>
                    <a:pt x="1274" y="30"/>
                  </a:lnTo>
                  <a:lnTo>
                    <a:pt x="1298" y="46"/>
                  </a:lnTo>
                  <a:lnTo>
                    <a:pt x="1320" y="70"/>
                  </a:lnTo>
                  <a:lnTo>
                    <a:pt x="1336" y="91"/>
                  </a:lnTo>
                  <a:lnTo>
                    <a:pt x="1353" y="119"/>
                  </a:lnTo>
                  <a:lnTo>
                    <a:pt x="1364" y="144"/>
                  </a:lnTo>
                  <a:lnTo>
                    <a:pt x="1373" y="170"/>
                  </a:lnTo>
                  <a:lnTo>
                    <a:pt x="1382" y="257"/>
                  </a:lnTo>
                  <a:lnTo>
                    <a:pt x="1391" y="261"/>
                  </a:lnTo>
                  <a:lnTo>
                    <a:pt x="1400" y="237"/>
                  </a:lnTo>
                  <a:lnTo>
                    <a:pt x="1420" y="222"/>
                  </a:lnTo>
                  <a:lnTo>
                    <a:pt x="1447" y="204"/>
                  </a:lnTo>
                  <a:lnTo>
                    <a:pt x="1486" y="199"/>
                  </a:lnTo>
                  <a:lnTo>
                    <a:pt x="1507" y="199"/>
                  </a:lnTo>
                  <a:lnTo>
                    <a:pt x="1533" y="206"/>
                  </a:lnTo>
                  <a:lnTo>
                    <a:pt x="1558" y="217"/>
                  </a:lnTo>
                  <a:lnTo>
                    <a:pt x="1584" y="233"/>
                  </a:lnTo>
                  <a:lnTo>
                    <a:pt x="1604" y="252"/>
                  </a:lnTo>
                  <a:lnTo>
                    <a:pt x="1626" y="273"/>
                  </a:lnTo>
                  <a:lnTo>
                    <a:pt x="1642" y="299"/>
                  </a:lnTo>
                  <a:lnTo>
                    <a:pt x="1655" y="326"/>
                  </a:lnTo>
                  <a:lnTo>
                    <a:pt x="1669" y="426"/>
                  </a:lnTo>
                  <a:lnTo>
                    <a:pt x="1708" y="392"/>
                  </a:lnTo>
                  <a:lnTo>
                    <a:pt x="1719" y="386"/>
                  </a:lnTo>
                  <a:lnTo>
                    <a:pt x="1730" y="384"/>
                  </a:lnTo>
                  <a:lnTo>
                    <a:pt x="1740" y="383"/>
                  </a:lnTo>
                  <a:lnTo>
                    <a:pt x="1753" y="386"/>
                  </a:lnTo>
                  <a:lnTo>
                    <a:pt x="1764" y="388"/>
                  </a:lnTo>
                  <a:lnTo>
                    <a:pt x="1777" y="393"/>
                  </a:lnTo>
                  <a:lnTo>
                    <a:pt x="1788" y="399"/>
                  </a:lnTo>
                  <a:lnTo>
                    <a:pt x="1801" y="410"/>
                  </a:lnTo>
                  <a:lnTo>
                    <a:pt x="1842" y="454"/>
                  </a:lnTo>
                  <a:lnTo>
                    <a:pt x="1857" y="474"/>
                  </a:lnTo>
                  <a:lnTo>
                    <a:pt x="1875" y="525"/>
                  </a:lnTo>
                  <a:lnTo>
                    <a:pt x="1890" y="581"/>
                  </a:lnTo>
                  <a:lnTo>
                    <a:pt x="1888" y="599"/>
                  </a:lnTo>
                  <a:lnTo>
                    <a:pt x="1884" y="617"/>
                  </a:lnTo>
                  <a:lnTo>
                    <a:pt x="1877" y="636"/>
                  </a:lnTo>
                  <a:lnTo>
                    <a:pt x="1872" y="654"/>
                  </a:lnTo>
                  <a:lnTo>
                    <a:pt x="1859" y="672"/>
                  </a:lnTo>
                  <a:lnTo>
                    <a:pt x="1848" y="690"/>
                  </a:lnTo>
                  <a:lnTo>
                    <a:pt x="1833" y="708"/>
                  </a:lnTo>
                  <a:lnTo>
                    <a:pt x="1819" y="727"/>
                  </a:lnTo>
                  <a:lnTo>
                    <a:pt x="1821" y="736"/>
                  </a:lnTo>
                  <a:lnTo>
                    <a:pt x="1848" y="759"/>
                  </a:lnTo>
                  <a:lnTo>
                    <a:pt x="1857" y="777"/>
                  </a:lnTo>
                  <a:lnTo>
                    <a:pt x="1864" y="796"/>
                  </a:lnTo>
                  <a:lnTo>
                    <a:pt x="1864" y="805"/>
                  </a:lnTo>
                  <a:lnTo>
                    <a:pt x="1866" y="816"/>
                  </a:lnTo>
                  <a:lnTo>
                    <a:pt x="1866" y="827"/>
                  </a:lnTo>
                  <a:lnTo>
                    <a:pt x="1868" y="839"/>
                  </a:lnTo>
                  <a:lnTo>
                    <a:pt x="1868" y="850"/>
                  </a:lnTo>
                  <a:lnTo>
                    <a:pt x="1864" y="872"/>
                  </a:lnTo>
                  <a:lnTo>
                    <a:pt x="1862" y="894"/>
                  </a:lnTo>
                  <a:lnTo>
                    <a:pt x="1857" y="916"/>
                  </a:lnTo>
                  <a:lnTo>
                    <a:pt x="1852" y="938"/>
                  </a:lnTo>
                  <a:lnTo>
                    <a:pt x="1841" y="958"/>
                  </a:lnTo>
                  <a:lnTo>
                    <a:pt x="1830" y="980"/>
                  </a:lnTo>
                  <a:lnTo>
                    <a:pt x="1813" y="1001"/>
                  </a:lnTo>
                  <a:lnTo>
                    <a:pt x="1797" y="1023"/>
                  </a:lnTo>
                  <a:lnTo>
                    <a:pt x="1753" y="1061"/>
                  </a:lnTo>
                  <a:lnTo>
                    <a:pt x="1740" y="1072"/>
                  </a:lnTo>
                  <a:lnTo>
                    <a:pt x="1711" y="1089"/>
                  </a:lnTo>
                  <a:lnTo>
                    <a:pt x="1706" y="1091"/>
                  </a:lnTo>
                  <a:lnTo>
                    <a:pt x="1700" y="1094"/>
                  </a:lnTo>
                  <a:lnTo>
                    <a:pt x="1700" y="1100"/>
                  </a:lnTo>
                  <a:lnTo>
                    <a:pt x="1711" y="1105"/>
                  </a:lnTo>
                  <a:lnTo>
                    <a:pt x="1724" y="1116"/>
                  </a:lnTo>
                  <a:lnTo>
                    <a:pt x="1735" y="1127"/>
                  </a:lnTo>
                  <a:lnTo>
                    <a:pt x="1746" y="1140"/>
                  </a:lnTo>
                  <a:lnTo>
                    <a:pt x="1753" y="1151"/>
                  </a:lnTo>
                  <a:lnTo>
                    <a:pt x="1760" y="1165"/>
                  </a:lnTo>
                  <a:lnTo>
                    <a:pt x="1762" y="1178"/>
                  </a:lnTo>
                  <a:lnTo>
                    <a:pt x="1764" y="1192"/>
                  </a:lnTo>
                  <a:lnTo>
                    <a:pt x="1760" y="1203"/>
                  </a:lnTo>
                  <a:lnTo>
                    <a:pt x="1759" y="1214"/>
                  </a:lnTo>
                  <a:lnTo>
                    <a:pt x="1755" y="1225"/>
                  </a:lnTo>
                  <a:lnTo>
                    <a:pt x="1751" y="1238"/>
                  </a:lnTo>
                  <a:lnTo>
                    <a:pt x="1744" y="1247"/>
                  </a:lnTo>
                  <a:lnTo>
                    <a:pt x="1739" y="1258"/>
                  </a:lnTo>
                  <a:lnTo>
                    <a:pt x="1730" y="1269"/>
                  </a:lnTo>
                  <a:lnTo>
                    <a:pt x="1720" y="1280"/>
                  </a:lnTo>
                  <a:lnTo>
                    <a:pt x="1655" y="1327"/>
                  </a:lnTo>
                  <a:lnTo>
                    <a:pt x="1651" y="1327"/>
                  </a:lnTo>
                  <a:lnTo>
                    <a:pt x="1640" y="1336"/>
                  </a:lnTo>
                  <a:lnTo>
                    <a:pt x="1644" y="1343"/>
                  </a:lnTo>
                  <a:lnTo>
                    <a:pt x="1702" y="1364"/>
                  </a:lnTo>
                  <a:lnTo>
                    <a:pt x="1731" y="1393"/>
                  </a:lnTo>
                  <a:lnTo>
                    <a:pt x="1731" y="1402"/>
                  </a:lnTo>
                  <a:lnTo>
                    <a:pt x="1731" y="1444"/>
                  </a:lnTo>
                  <a:lnTo>
                    <a:pt x="1700" y="1495"/>
                  </a:lnTo>
                  <a:lnTo>
                    <a:pt x="1700" y="1504"/>
                  </a:lnTo>
                  <a:lnTo>
                    <a:pt x="1717" y="1502"/>
                  </a:lnTo>
                  <a:lnTo>
                    <a:pt x="1735" y="1502"/>
                  </a:lnTo>
                  <a:lnTo>
                    <a:pt x="1751" y="1502"/>
                  </a:lnTo>
                  <a:lnTo>
                    <a:pt x="1770" y="1504"/>
                  </a:lnTo>
                  <a:lnTo>
                    <a:pt x="1786" y="1504"/>
                  </a:lnTo>
                  <a:lnTo>
                    <a:pt x="1802" y="1509"/>
                  </a:lnTo>
                  <a:lnTo>
                    <a:pt x="1821" y="1515"/>
                  </a:lnTo>
                  <a:lnTo>
                    <a:pt x="1839" y="1527"/>
                  </a:lnTo>
                  <a:lnTo>
                    <a:pt x="1868" y="1562"/>
                  </a:lnTo>
                  <a:lnTo>
                    <a:pt x="1890" y="1598"/>
                  </a:lnTo>
                  <a:lnTo>
                    <a:pt x="1893" y="1622"/>
                  </a:lnTo>
                  <a:lnTo>
                    <a:pt x="1899" y="1647"/>
                  </a:lnTo>
                  <a:lnTo>
                    <a:pt x="1899" y="1673"/>
                  </a:lnTo>
                  <a:lnTo>
                    <a:pt x="1899" y="1698"/>
                  </a:lnTo>
                  <a:lnTo>
                    <a:pt x="1893" y="1722"/>
                  </a:lnTo>
                  <a:lnTo>
                    <a:pt x="1886" y="1748"/>
                  </a:lnTo>
                  <a:lnTo>
                    <a:pt x="1873" y="1773"/>
                  </a:lnTo>
                  <a:lnTo>
                    <a:pt x="1857" y="1798"/>
                  </a:lnTo>
                  <a:lnTo>
                    <a:pt x="1797" y="1853"/>
                  </a:lnTo>
                  <a:lnTo>
                    <a:pt x="1782" y="1859"/>
                  </a:lnTo>
                  <a:lnTo>
                    <a:pt x="1779" y="1871"/>
                  </a:lnTo>
                  <a:lnTo>
                    <a:pt x="1795" y="1879"/>
                  </a:lnTo>
                  <a:lnTo>
                    <a:pt x="1808" y="1891"/>
                  </a:lnTo>
                  <a:lnTo>
                    <a:pt x="1817" y="1906"/>
                  </a:lnTo>
                  <a:lnTo>
                    <a:pt x="1824" y="1924"/>
                  </a:lnTo>
                  <a:lnTo>
                    <a:pt x="1824" y="1933"/>
                  </a:lnTo>
                  <a:lnTo>
                    <a:pt x="1824" y="1944"/>
                  </a:lnTo>
                  <a:lnTo>
                    <a:pt x="1821" y="1955"/>
                  </a:lnTo>
                  <a:lnTo>
                    <a:pt x="1819" y="1966"/>
                  </a:lnTo>
                  <a:lnTo>
                    <a:pt x="1813" y="1977"/>
                  </a:lnTo>
                  <a:lnTo>
                    <a:pt x="1810" y="1988"/>
                  </a:lnTo>
                  <a:lnTo>
                    <a:pt x="1802" y="1999"/>
                  </a:lnTo>
                  <a:lnTo>
                    <a:pt x="1795" y="2010"/>
                  </a:lnTo>
                  <a:lnTo>
                    <a:pt x="1762" y="2046"/>
                  </a:lnTo>
                  <a:lnTo>
                    <a:pt x="1702" y="2081"/>
                  </a:lnTo>
                  <a:lnTo>
                    <a:pt x="1691" y="2082"/>
                  </a:lnTo>
                  <a:lnTo>
                    <a:pt x="1680" y="2084"/>
                  </a:lnTo>
                  <a:lnTo>
                    <a:pt x="1671" y="2086"/>
                  </a:lnTo>
                  <a:lnTo>
                    <a:pt x="1662" y="2088"/>
                  </a:lnTo>
                  <a:lnTo>
                    <a:pt x="1651" y="2088"/>
                  </a:lnTo>
                  <a:lnTo>
                    <a:pt x="1640" y="2088"/>
                  </a:lnTo>
                  <a:lnTo>
                    <a:pt x="1631" y="2088"/>
                  </a:lnTo>
                  <a:lnTo>
                    <a:pt x="1622" y="2090"/>
                  </a:lnTo>
                  <a:lnTo>
                    <a:pt x="1617" y="2090"/>
                  </a:lnTo>
                  <a:close/>
                </a:path>
              </a:pathLst>
            </a:custGeom>
            <a:solidFill>
              <a:srgbClr val="CC9933"/>
            </a:solidFill>
            <a:ln w="9525">
              <a:solidFill>
                <a:schemeClr val="tx1"/>
              </a:solidFill>
              <a:round/>
              <a:headEnd/>
              <a:tailEnd/>
            </a:ln>
          </p:spPr>
          <p:txBody>
            <a:bodyPr/>
            <a:lstStyle/>
            <a:p>
              <a:endParaRPr lang="en-US"/>
            </a:p>
          </p:txBody>
        </p:sp>
        <p:sp>
          <p:nvSpPr>
            <p:cNvPr id="58449" name="Freeform 80">
              <a:extLst>
                <a:ext uri="{FF2B5EF4-FFF2-40B4-BE49-F238E27FC236}">
                  <a16:creationId xmlns:a16="http://schemas.microsoft.com/office/drawing/2014/main" id="{6F25A193-A8C6-4E7A-ACC9-943E64A5FB96}"/>
                </a:ext>
              </a:extLst>
            </p:cNvPr>
            <p:cNvSpPr>
              <a:spLocks/>
            </p:cNvSpPr>
            <p:nvPr/>
          </p:nvSpPr>
          <p:spPr bwMode="auto">
            <a:xfrm>
              <a:off x="3767" y="1952"/>
              <a:ext cx="2" cy="9"/>
            </a:xfrm>
            <a:custGeom>
              <a:avLst/>
              <a:gdLst>
                <a:gd name="T0" fmla="*/ 2 w 3"/>
                <a:gd name="T1" fmla="*/ 9 h 18"/>
                <a:gd name="T2" fmla="*/ 0 w 3"/>
                <a:gd name="T3" fmla="*/ 0 h 18"/>
                <a:gd name="T4" fmla="*/ 2 w 3"/>
                <a:gd name="T5" fmla="*/ 9 h 18"/>
                <a:gd name="T6" fmla="*/ 0 60000 65536"/>
                <a:gd name="T7" fmla="*/ 0 60000 65536"/>
                <a:gd name="T8" fmla="*/ 0 60000 65536"/>
              </a:gdLst>
              <a:ahLst/>
              <a:cxnLst>
                <a:cxn ang="T6">
                  <a:pos x="T0" y="T1"/>
                </a:cxn>
                <a:cxn ang="T7">
                  <a:pos x="T2" y="T3"/>
                </a:cxn>
                <a:cxn ang="T8">
                  <a:pos x="T4" y="T5"/>
                </a:cxn>
              </a:cxnLst>
              <a:rect l="0" t="0" r="r" b="b"/>
              <a:pathLst>
                <a:path w="3" h="18">
                  <a:moveTo>
                    <a:pt x="3" y="18"/>
                  </a:moveTo>
                  <a:lnTo>
                    <a:pt x="0" y="0"/>
                  </a:lnTo>
                  <a:lnTo>
                    <a:pt x="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0" name="Freeform 81">
              <a:extLst>
                <a:ext uri="{FF2B5EF4-FFF2-40B4-BE49-F238E27FC236}">
                  <a16:creationId xmlns:a16="http://schemas.microsoft.com/office/drawing/2014/main" id="{AB3AA81C-C643-407D-B507-E2F477A46681}"/>
                </a:ext>
              </a:extLst>
            </p:cNvPr>
            <p:cNvSpPr>
              <a:spLocks/>
            </p:cNvSpPr>
            <p:nvPr/>
          </p:nvSpPr>
          <p:spPr bwMode="auto">
            <a:xfrm>
              <a:off x="3769" y="1939"/>
              <a:ext cx="2" cy="3"/>
            </a:xfrm>
            <a:custGeom>
              <a:avLst/>
              <a:gdLst>
                <a:gd name="T0" fmla="*/ 2 w 6"/>
                <a:gd name="T1" fmla="*/ 3 h 5"/>
                <a:gd name="T2" fmla="*/ 0 w 6"/>
                <a:gd name="T3" fmla="*/ 0 h 5"/>
                <a:gd name="T4" fmla="*/ 2 w 6"/>
                <a:gd name="T5" fmla="*/ 3 h 5"/>
                <a:gd name="T6" fmla="*/ 0 60000 65536"/>
                <a:gd name="T7" fmla="*/ 0 60000 65536"/>
                <a:gd name="T8" fmla="*/ 0 60000 65536"/>
              </a:gdLst>
              <a:ahLst/>
              <a:cxnLst>
                <a:cxn ang="T6">
                  <a:pos x="T0" y="T1"/>
                </a:cxn>
                <a:cxn ang="T7">
                  <a:pos x="T2" y="T3"/>
                </a:cxn>
                <a:cxn ang="T8">
                  <a:pos x="T4" y="T5"/>
                </a:cxn>
              </a:cxnLst>
              <a:rect l="0" t="0" r="r" b="b"/>
              <a:pathLst>
                <a:path w="6" h="5">
                  <a:moveTo>
                    <a:pt x="6" y="5"/>
                  </a:moveTo>
                  <a:lnTo>
                    <a:pt x="0" y="0"/>
                  </a:ln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1" name="Freeform 82">
              <a:extLst>
                <a:ext uri="{FF2B5EF4-FFF2-40B4-BE49-F238E27FC236}">
                  <a16:creationId xmlns:a16="http://schemas.microsoft.com/office/drawing/2014/main" id="{474BD95C-5BA0-43EB-865D-243EFFFF27C1}"/>
                </a:ext>
              </a:extLst>
            </p:cNvPr>
            <p:cNvSpPr>
              <a:spLocks/>
            </p:cNvSpPr>
            <p:nvPr/>
          </p:nvSpPr>
          <p:spPr bwMode="auto">
            <a:xfrm>
              <a:off x="3457" y="1839"/>
              <a:ext cx="125" cy="82"/>
            </a:xfrm>
            <a:custGeom>
              <a:avLst/>
              <a:gdLst>
                <a:gd name="T0" fmla="*/ 78 w 249"/>
                <a:gd name="T1" fmla="*/ 82 h 164"/>
                <a:gd name="T2" fmla="*/ 69 w 249"/>
                <a:gd name="T3" fmla="*/ 79 h 164"/>
                <a:gd name="T4" fmla="*/ 61 w 249"/>
                <a:gd name="T5" fmla="*/ 76 h 164"/>
                <a:gd name="T6" fmla="*/ 53 w 249"/>
                <a:gd name="T7" fmla="*/ 73 h 164"/>
                <a:gd name="T8" fmla="*/ 45 w 249"/>
                <a:gd name="T9" fmla="*/ 71 h 164"/>
                <a:gd name="T10" fmla="*/ 36 w 249"/>
                <a:gd name="T11" fmla="*/ 68 h 164"/>
                <a:gd name="T12" fmla="*/ 27 w 249"/>
                <a:gd name="T13" fmla="*/ 66 h 164"/>
                <a:gd name="T14" fmla="*/ 17 w 249"/>
                <a:gd name="T15" fmla="*/ 64 h 164"/>
                <a:gd name="T16" fmla="*/ 9 w 249"/>
                <a:gd name="T17" fmla="*/ 64 h 164"/>
                <a:gd name="T18" fmla="*/ 0 w 249"/>
                <a:gd name="T19" fmla="*/ 59 h 164"/>
                <a:gd name="T20" fmla="*/ 0 w 249"/>
                <a:gd name="T21" fmla="*/ 51 h 164"/>
                <a:gd name="T22" fmla="*/ 5 w 249"/>
                <a:gd name="T23" fmla="*/ 23 h 164"/>
                <a:gd name="T24" fmla="*/ 7 w 249"/>
                <a:gd name="T25" fmla="*/ 21 h 164"/>
                <a:gd name="T26" fmla="*/ 33 w 249"/>
                <a:gd name="T27" fmla="*/ 9 h 164"/>
                <a:gd name="T28" fmla="*/ 54 w 249"/>
                <a:gd name="T29" fmla="*/ 7 h 164"/>
                <a:gd name="T30" fmla="*/ 37 w 249"/>
                <a:gd name="T31" fmla="*/ 31 h 164"/>
                <a:gd name="T32" fmla="*/ 34 w 249"/>
                <a:gd name="T33" fmla="*/ 40 h 164"/>
                <a:gd name="T34" fmla="*/ 40 w 249"/>
                <a:gd name="T35" fmla="*/ 38 h 164"/>
                <a:gd name="T36" fmla="*/ 46 w 249"/>
                <a:gd name="T37" fmla="*/ 30 h 164"/>
                <a:gd name="T38" fmla="*/ 53 w 249"/>
                <a:gd name="T39" fmla="*/ 23 h 164"/>
                <a:gd name="T40" fmla="*/ 60 w 249"/>
                <a:gd name="T41" fmla="*/ 17 h 164"/>
                <a:gd name="T42" fmla="*/ 68 w 249"/>
                <a:gd name="T43" fmla="*/ 13 h 164"/>
                <a:gd name="T44" fmla="*/ 76 w 249"/>
                <a:gd name="T45" fmla="*/ 8 h 164"/>
                <a:gd name="T46" fmla="*/ 83 w 249"/>
                <a:gd name="T47" fmla="*/ 5 h 164"/>
                <a:gd name="T48" fmla="*/ 91 w 249"/>
                <a:gd name="T49" fmla="*/ 2 h 164"/>
                <a:gd name="T50" fmla="*/ 99 w 249"/>
                <a:gd name="T51" fmla="*/ 2 h 164"/>
                <a:gd name="T52" fmla="*/ 107 w 249"/>
                <a:gd name="T53" fmla="*/ 0 h 164"/>
                <a:gd name="T54" fmla="*/ 125 w 249"/>
                <a:gd name="T55" fmla="*/ 10 h 164"/>
                <a:gd name="T56" fmla="*/ 120 w 249"/>
                <a:gd name="T57" fmla="*/ 40 h 164"/>
                <a:gd name="T58" fmla="*/ 102 w 249"/>
                <a:gd name="T59" fmla="*/ 80 h 164"/>
                <a:gd name="T60" fmla="*/ 78 w 249"/>
                <a:gd name="T61" fmla="*/ 82 h 1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9" h="164">
                  <a:moveTo>
                    <a:pt x="156" y="164"/>
                  </a:moveTo>
                  <a:lnTo>
                    <a:pt x="138" y="157"/>
                  </a:lnTo>
                  <a:lnTo>
                    <a:pt x="122" y="152"/>
                  </a:lnTo>
                  <a:lnTo>
                    <a:pt x="105" y="146"/>
                  </a:lnTo>
                  <a:lnTo>
                    <a:pt x="89" y="141"/>
                  </a:lnTo>
                  <a:lnTo>
                    <a:pt x="71" y="135"/>
                  </a:lnTo>
                  <a:lnTo>
                    <a:pt x="53" y="132"/>
                  </a:lnTo>
                  <a:lnTo>
                    <a:pt x="34" y="128"/>
                  </a:lnTo>
                  <a:lnTo>
                    <a:pt x="18" y="128"/>
                  </a:lnTo>
                  <a:lnTo>
                    <a:pt x="0" y="117"/>
                  </a:lnTo>
                  <a:lnTo>
                    <a:pt x="0" y="102"/>
                  </a:lnTo>
                  <a:lnTo>
                    <a:pt x="9" y="46"/>
                  </a:lnTo>
                  <a:lnTo>
                    <a:pt x="14" y="41"/>
                  </a:lnTo>
                  <a:lnTo>
                    <a:pt x="65" y="17"/>
                  </a:lnTo>
                  <a:lnTo>
                    <a:pt x="107" y="13"/>
                  </a:lnTo>
                  <a:lnTo>
                    <a:pt x="74" y="61"/>
                  </a:lnTo>
                  <a:lnTo>
                    <a:pt x="67" y="79"/>
                  </a:lnTo>
                  <a:lnTo>
                    <a:pt x="80" y="75"/>
                  </a:lnTo>
                  <a:lnTo>
                    <a:pt x="91" y="59"/>
                  </a:lnTo>
                  <a:lnTo>
                    <a:pt x="105" y="46"/>
                  </a:lnTo>
                  <a:lnTo>
                    <a:pt x="120" y="33"/>
                  </a:lnTo>
                  <a:lnTo>
                    <a:pt x="136" y="26"/>
                  </a:lnTo>
                  <a:lnTo>
                    <a:pt x="151" y="15"/>
                  </a:lnTo>
                  <a:lnTo>
                    <a:pt x="165" y="10"/>
                  </a:lnTo>
                  <a:lnTo>
                    <a:pt x="182" y="4"/>
                  </a:lnTo>
                  <a:lnTo>
                    <a:pt x="198" y="4"/>
                  </a:lnTo>
                  <a:lnTo>
                    <a:pt x="213" y="0"/>
                  </a:lnTo>
                  <a:lnTo>
                    <a:pt x="249" y="19"/>
                  </a:lnTo>
                  <a:lnTo>
                    <a:pt x="240" y="79"/>
                  </a:lnTo>
                  <a:lnTo>
                    <a:pt x="204" y="159"/>
                  </a:lnTo>
                  <a:lnTo>
                    <a:pt x="156" y="1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2" name="Freeform 83">
              <a:extLst>
                <a:ext uri="{FF2B5EF4-FFF2-40B4-BE49-F238E27FC236}">
                  <a16:creationId xmlns:a16="http://schemas.microsoft.com/office/drawing/2014/main" id="{0041D764-005E-417D-90CA-ADE4EE8202F0}"/>
                </a:ext>
              </a:extLst>
            </p:cNvPr>
            <p:cNvSpPr>
              <a:spLocks/>
            </p:cNvSpPr>
            <p:nvPr/>
          </p:nvSpPr>
          <p:spPr bwMode="auto">
            <a:xfrm>
              <a:off x="1976" y="1198"/>
              <a:ext cx="504" cy="741"/>
            </a:xfrm>
            <a:custGeom>
              <a:avLst/>
              <a:gdLst>
                <a:gd name="T0" fmla="*/ 128 w 1007"/>
                <a:gd name="T1" fmla="*/ 734 h 1484"/>
                <a:gd name="T2" fmla="*/ 84 w 1007"/>
                <a:gd name="T3" fmla="*/ 710 h 1484"/>
                <a:gd name="T4" fmla="*/ 48 w 1007"/>
                <a:gd name="T5" fmla="*/ 671 h 1484"/>
                <a:gd name="T6" fmla="*/ 20 w 1007"/>
                <a:gd name="T7" fmla="*/ 622 h 1484"/>
                <a:gd name="T8" fmla="*/ 8 w 1007"/>
                <a:gd name="T9" fmla="*/ 579 h 1484"/>
                <a:gd name="T10" fmla="*/ 1 w 1007"/>
                <a:gd name="T11" fmla="*/ 542 h 1484"/>
                <a:gd name="T12" fmla="*/ 0 w 1007"/>
                <a:gd name="T13" fmla="*/ 505 h 1484"/>
                <a:gd name="T14" fmla="*/ 10 w 1007"/>
                <a:gd name="T15" fmla="*/ 401 h 1484"/>
                <a:gd name="T16" fmla="*/ 47 w 1007"/>
                <a:gd name="T17" fmla="*/ 289 h 1484"/>
                <a:gd name="T18" fmla="*/ 126 w 1007"/>
                <a:gd name="T19" fmla="*/ 178 h 1484"/>
                <a:gd name="T20" fmla="*/ 96 w 1007"/>
                <a:gd name="T21" fmla="*/ 203 h 1484"/>
                <a:gd name="T22" fmla="*/ 92 w 1007"/>
                <a:gd name="T23" fmla="*/ 156 h 1484"/>
                <a:gd name="T24" fmla="*/ 119 w 1007"/>
                <a:gd name="T25" fmla="*/ 156 h 1484"/>
                <a:gd name="T26" fmla="*/ 142 w 1007"/>
                <a:gd name="T27" fmla="*/ 150 h 1484"/>
                <a:gd name="T28" fmla="*/ 168 w 1007"/>
                <a:gd name="T29" fmla="*/ 141 h 1484"/>
                <a:gd name="T30" fmla="*/ 201 w 1007"/>
                <a:gd name="T31" fmla="*/ 110 h 1484"/>
                <a:gd name="T32" fmla="*/ 220 w 1007"/>
                <a:gd name="T33" fmla="*/ 76 h 1484"/>
                <a:gd name="T34" fmla="*/ 241 w 1007"/>
                <a:gd name="T35" fmla="*/ 46 h 1484"/>
                <a:gd name="T36" fmla="*/ 255 w 1007"/>
                <a:gd name="T37" fmla="*/ 30 h 1484"/>
                <a:gd name="T38" fmla="*/ 265 w 1007"/>
                <a:gd name="T39" fmla="*/ 11 h 1484"/>
                <a:gd name="T40" fmla="*/ 276 w 1007"/>
                <a:gd name="T41" fmla="*/ 6 h 1484"/>
                <a:gd name="T42" fmla="*/ 302 w 1007"/>
                <a:gd name="T43" fmla="*/ 31 h 1484"/>
                <a:gd name="T44" fmla="*/ 326 w 1007"/>
                <a:gd name="T45" fmla="*/ 38 h 1484"/>
                <a:gd name="T46" fmla="*/ 352 w 1007"/>
                <a:gd name="T47" fmla="*/ 38 h 1484"/>
                <a:gd name="T48" fmla="*/ 362 w 1007"/>
                <a:gd name="T49" fmla="*/ 47 h 1484"/>
                <a:gd name="T50" fmla="*/ 382 w 1007"/>
                <a:gd name="T51" fmla="*/ 79 h 1484"/>
                <a:gd name="T52" fmla="*/ 397 w 1007"/>
                <a:gd name="T53" fmla="*/ 83 h 1484"/>
                <a:gd name="T54" fmla="*/ 414 w 1007"/>
                <a:gd name="T55" fmla="*/ 85 h 1484"/>
                <a:gd name="T56" fmla="*/ 451 w 1007"/>
                <a:gd name="T57" fmla="*/ 120 h 1484"/>
                <a:gd name="T58" fmla="*/ 479 w 1007"/>
                <a:gd name="T59" fmla="*/ 125 h 1484"/>
                <a:gd name="T60" fmla="*/ 476 w 1007"/>
                <a:gd name="T61" fmla="*/ 145 h 1484"/>
                <a:gd name="T62" fmla="*/ 479 w 1007"/>
                <a:gd name="T63" fmla="*/ 160 h 1484"/>
                <a:gd name="T64" fmla="*/ 492 w 1007"/>
                <a:gd name="T65" fmla="*/ 169 h 1484"/>
                <a:gd name="T66" fmla="*/ 500 w 1007"/>
                <a:gd name="T67" fmla="*/ 183 h 1484"/>
                <a:gd name="T68" fmla="*/ 493 w 1007"/>
                <a:gd name="T69" fmla="*/ 210 h 1484"/>
                <a:gd name="T70" fmla="*/ 493 w 1007"/>
                <a:gd name="T71" fmla="*/ 236 h 1484"/>
                <a:gd name="T72" fmla="*/ 477 w 1007"/>
                <a:gd name="T73" fmla="*/ 263 h 1484"/>
                <a:gd name="T74" fmla="*/ 456 w 1007"/>
                <a:gd name="T75" fmla="*/ 294 h 1484"/>
                <a:gd name="T76" fmla="*/ 447 w 1007"/>
                <a:gd name="T77" fmla="*/ 326 h 1484"/>
                <a:gd name="T78" fmla="*/ 438 w 1007"/>
                <a:gd name="T79" fmla="*/ 352 h 1484"/>
                <a:gd name="T80" fmla="*/ 435 w 1007"/>
                <a:gd name="T81" fmla="*/ 378 h 1484"/>
                <a:gd name="T82" fmla="*/ 435 w 1007"/>
                <a:gd name="T83" fmla="*/ 405 h 1484"/>
                <a:gd name="T84" fmla="*/ 437 w 1007"/>
                <a:gd name="T85" fmla="*/ 521 h 1484"/>
                <a:gd name="T86" fmla="*/ 420 w 1007"/>
                <a:gd name="T87" fmla="*/ 589 h 1484"/>
                <a:gd name="T88" fmla="*/ 371 w 1007"/>
                <a:gd name="T89" fmla="*/ 655 h 1484"/>
                <a:gd name="T90" fmla="*/ 308 w 1007"/>
                <a:gd name="T91" fmla="*/ 704 h 1484"/>
                <a:gd name="T92" fmla="*/ 281 w 1007"/>
                <a:gd name="T93" fmla="*/ 715 h 1484"/>
                <a:gd name="T94" fmla="*/ 255 w 1007"/>
                <a:gd name="T95" fmla="*/ 724 h 1484"/>
                <a:gd name="T96" fmla="*/ 228 w 1007"/>
                <a:gd name="T97" fmla="*/ 733 h 1484"/>
                <a:gd name="T98" fmla="*/ 199 w 1007"/>
                <a:gd name="T99" fmla="*/ 739 h 1484"/>
                <a:gd name="T100" fmla="*/ 170 w 1007"/>
                <a:gd name="T101" fmla="*/ 740 h 14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7" h="1484">
                  <a:moveTo>
                    <a:pt x="314" y="1480"/>
                  </a:moveTo>
                  <a:lnTo>
                    <a:pt x="284" y="1475"/>
                  </a:lnTo>
                  <a:lnTo>
                    <a:pt x="255" y="1469"/>
                  </a:lnTo>
                  <a:lnTo>
                    <a:pt x="226" y="1456"/>
                  </a:lnTo>
                  <a:lnTo>
                    <a:pt x="199" y="1444"/>
                  </a:lnTo>
                  <a:lnTo>
                    <a:pt x="168" y="1422"/>
                  </a:lnTo>
                  <a:lnTo>
                    <a:pt x="141" y="1400"/>
                  </a:lnTo>
                  <a:lnTo>
                    <a:pt x="115" y="1373"/>
                  </a:lnTo>
                  <a:lnTo>
                    <a:pt x="95" y="1344"/>
                  </a:lnTo>
                  <a:lnTo>
                    <a:pt x="77" y="1320"/>
                  </a:lnTo>
                  <a:lnTo>
                    <a:pt x="44" y="1254"/>
                  </a:lnTo>
                  <a:lnTo>
                    <a:pt x="40" y="1245"/>
                  </a:lnTo>
                  <a:lnTo>
                    <a:pt x="30" y="1211"/>
                  </a:lnTo>
                  <a:lnTo>
                    <a:pt x="20" y="1183"/>
                  </a:lnTo>
                  <a:lnTo>
                    <a:pt x="15" y="1160"/>
                  </a:lnTo>
                  <a:lnTo>
                    <a:pt x="9" y="1134"/>
                  </a:lnTo>
                  <a:lnTo>
                    <a:pt x="6" y="1111"/>
                  </a:lnTo>
                  <a:lnTo>
                    <a:pt x="2" y="1085"/>
                  </a:lnTo>
                  <a:lnTo>
                    <a:pt x="0" y="1061"/>
                  </a:lnTo>
                  <a:lnTo>
                    <a:pt x="0" y="1036"/>
                  </a:lnTo>
                  <a:lnTo>
                    <a:pt x="0" y="1012"/>
                  </a:lnTo>
                  <a:lnTo>
                    <a:pt x="2" y="956"/>
                  </a:lnTo>
                  <a:lnTo>
                    <a:pt x="8" y="879"/>
                  </a:lnTo>
                  <a:lnTo>
                    <a:pt x="19" y="803"/>
                  </a:lnTo>
                  <a:lnTo>
                    <a:pt x="37" y="728"/>
                  </a:lnTo>
                  <a:lnTo>
                    <a:pt x="62" y="654"/>
                  </a:lnTo>
                  <a:lnTo>
                    <a:pt x="93" y="579"/>
                  </a:lnTo>
                  <a:lnTo>
                    <a:pt x="135" y="505"/>
                  </a:lnTo>
                  <a:lnTo>
                    <a:pt x="186" y="430"/>
                  </a:lnTo>
                  <a:lnTo>
                    <a:pt x="252" y="357"/>
                  </a:lnTo>
                  <a:lnTo>
                    <a:pt x="255" y="341"/>
                  </a:lnTo>
                  <a:lnTo>
                    <a:pt x="246" y="341"/>
                  </a:lnTo>
                  <a:lnTo>
                    <a:pt x="192" y="406"/>
                  </a:lnTo>
                  <a:lnTo>
                    <a:pt x="166" y="388"/>
                  </a:lnTo>
                  <a:lnTo>
                    <a:pt x="162" y="377"/>
                  </a:lnTo>
                  <a:lnTo>
                    <a:pt x="184" y="312"/>
                  </a:lnTo>
                  <a:lnTo>
                    <a:pt x="208" y="315"/>
                  </a:lnTo>
                  <a:lnTo>
                    <a:pt x="223" y="313"/>
                  </a:lnTo>
                  <a:lnTo>
                    <a:pt x="237" y="312"/>
                  </a:lnTo>
                  <a:lnTo>
                    <a:pt x="252" y="308"/>
                  </a:lnTo>
                  <a:lnTo>
                    <a:pt x="268" y="306"/>
                  </a:lnTo>
                  <a:lnTo>
                    <a:pt x="284" y="301"/>
                  </a:lnTo>
                  <a:lnTo>
                    <a:pt x="301" y="295"/>
                  </a:lnTo>
                  <a:lnTo>
                    <a:pt x="317" y="288"/>
                  </a:lnTo>
                  <a:lnTo>
                    <a:pt x="335" y="283"/>
                  </a:lnTo>
                  <a:lnTo>
                    <a:pt x="359" y="263"/>
                  </a:lnTo>
                  <a:lnTo>
                    <a:pt x="381" y="242"/>
                  </a:lnTo>
                  <a:lnTo>
                    <a:pt x="401" y="221"/>
                  </a:lnTo>
                  <a:lnTo>
                    <a:pt x="417" y="199"/>
                  </a:lnTo>
                  <a:lnTo>
                    <a:pt x="428" y="173"/>
                  </a:lnTo>
                  <a:lnTo>
                    <a:pt x="439" y="152"/>
                  </a:lnTo>
                  <a:lnTo>
                    <a:pt x="445" y="128"/>
                  </a:lnTo>
                  <a:lnTo>
                    <a:pt x="448" y="108"/>
                  </a:lnTo>
                  <a:lnTo>
                    <a:pt x="481" y="93"/>
                  </a:lnTo>
                  <a:lnTo>
                    <a:pt x="492" y="82"/>
                  </a:lnTo>
                  <a:lnTo>
                    <a:pt x="503" y="73"/>
                  </a:lnTo>
                  <a:lnTo>
                    <a:pt x="510" y="61"/>
                  </a:lnTo>
                  <a:lnTo>
                    <a:pt x="519" y="50"/>
                  </a:lnTo>
                  <a:lnTo>
                    <a:pt x="525" y="35"/>
                  </a:lnTo>
                  <a:lnTo>
                    <a:pt x="530" y="22"/>
                  </a:lnTo>
                  <a:lnTo>
                    <a:pt x="534" y="11"/>
                  </a:lnTo>
                  <a:lnTo>
                    <a:pt x="539" y="0"/>
                  </a:lnTo>
                  <a:lnTo>
                    <a:pt x="552" y="13"/>
                  </a:lnTo>
                  <a:lnTo>
                    <a:pt x="572" y="44"/>
                  </a:lnTo>
                  <a:lnTo>
                    <a:pt x="587" y="53"/>
                  </a:lnTo>
                  <a:lnTo>
                    <a:pt x="603" y="62"/>
                  </a:lnTo>
                  <a:lnTo>
                    <a:pt x="619" y="68"/>
                  </a:lnTo>
                  <a:lnTo>
                    <a:pt x="636" y="75"/>
                  </a:lnTo>
                  <a:lnTo>
                    <a:pt x="652" y="77"/>
                  </a:lnTo>
                  <a:lnTo>
                    <a:pt x="669" y="79"/>
                  </a:lnTo>
                  <a:lnTo>
                    <a:pt x="685" y="77"/>
                  </a:lnTo>
                  <a:lnTo>
                    <a:pt x="703" y="77"/>
                  </a:lnTo>
                  <a:lnTo>
                    <a:pt x="712" y="71"/>
                  </a:lnTo>
                  <a:lnTo>
                    <a:pt x="714" y="71"/>
                  </a:lnTo>
                  <a:lnTo>
                    <a:pt x="723" y="95"/>
                  </a:lnTo>
                  <a:lnTo>
                    <a:pt x="747" y="141"/>
                  </a:lnTo>
                  <a:lnTo>
                    <a:pt x="754" y="150"/>
                  </a:lnTo>
                  <a:lnTo>
                    <a:pt x="763" y="159"/>
                  </a:lnTo>
                  <a:lnTo>
                    <a:pt x="772" y="162"/>
                  </a:lnTo>
                  <a:lnTo>
                    <a:pt x="783" y="166"/>
                  </a:lnTo>
                  <a:lnTo>
                    <a:pt x="794" y="166"/>
                  </a:lnTo>
                  <a:lnTo>
                    <a:pt x="805" y="168"/>
                  </a:lnTo>
                  <a:lnTo>
                    <a:pt x="816" y="168"/>
                  </a:lnTo>
                  <a:lnTo>
                    <a:pt x="827" y="170"/>
                  </a:lnTo>
                  <a:lnTo>
                    <a:pt x="863" y="166"/>
                  </a:lnTo>
                  <a:lnTo>
                    <a:pt x="869" y="212"/>
                  </a:lnTo>
                  <a:lnTo>
                    <a:pt x="902" y="241"/>
                  </a:lnTo>
                  <a:lnTo>
                    <a:pt x="931" y="246"/>
                  </a:lnTo>
                  <a:lnTo>
                    <a:pt x="934" y="250"/>
                  </a:lnTo>
                  <a:lnTo>
                    <a:pt x="958" y="250"/>
                  </a:lnTo>
                  <a:lnTo>
                    <a:pt x="951" y="266"/>
                  </a:lnTo>
                  <a:lnTo>
                    <a:pt x="951" y="283"/>
                  </a:lnTo>
                  <a:lnTo>
                    <a:pt x="951" y="290"/>
                  </a:lnTo>
                  <a:lnTo>
                    <a:pt x="951" y="301"/>
                  </a:lnTo>
                  <a:lnTo>
                    <a:pt x="953" y="310"/>
                  </a:lnTo>
                  <a:lnTo>
                    <a:pt x="958" y="321"/>
                  </a:lnTo>
                  <a:lnTo>
                    <a:pt x="960" y="326"/>
                  </a:lnTo>
                  <a:lnTo>
                    <a:pt x="971" y="333"/>
                  </a:lnTo>
                  <a:lnTo>
                    <a:pt x="984" y="339"/>
                  </a:lnTo>
                  <a:lnTo>
                    <a:pt x="995" y="343"/>
                  </a:lnTo>
                  <a:lnTo>
                    <a:pt x="1007" y="348"/>
                  </a:lnTo>
                  <a:lnTo>
                    <a:pt x="1000" y="366"/>
                  </a:lnTo>
                  <a:lnTo>
                    <a:pt x="995" y="384"/>
                  </a:lnTo>
                  <a:lnTo>
                    <a:pt x="989" y="403"/>
                  </a:lnTo>
                  <a:lnTo>
                    <a:pt x="985" y="421"/>
                  </a:lnTo>
                  <a:lnTo>
                    <a:pt x="982" y="437"/>
                  </a:lnTo>
                  <a:lnTo>
                    <a:pt x="984" y="454"/>
                  </a:lnTo>
                  <a:lnTo>
                    <a:pt x="985" y="472"/>
                  </a:lnTo>
                  <a:lnTo>
                    <a:pt x="993" y="490"/>
                  </a:lnTo>
                  <a:lnTo>
                    <a:pt x="971" y="506"/>
                  </a:lnTo>
                  <a:lnTo>
                    <a:pt x="953" y="526"/>
                  </a:lnTo>
                  <a:lnTo>
                    <a:pt x="936" y="546"/>
                  </a:lnTo>
                  <a:lnTo>
                    <a:pt x="923" y="568"/>
                  </a:lnTo>
                  <a:lnTo>
                    <a:pt x="911" y="588"/>
                  </a:lnTo>
                  <a:lnTo>
                    <a:pt x="902" y="610"/>
                  </a:lnTo>
                  <a:lnTo>
                    <a:pt x="896" y="630"/>
                  </a:lnTo>
                  <a:lnTo>
                    <a:pt x="893" y="652"/>
                  </a:lnTo>
                  <a:lnTo>
                    <a:pt x="887" y="670"/>
                  </a:lnTo>
                  <a:lnTo>
                    <a:pt x="882" y="687"/>
                  </a:lnTo>
                  <a:lnTo>
                    <a:pt x="876" y="705"/>
                  </a:lnTo>
                  <a:lnTo>
                    <a:pt x="873" y="723"/>
                  </a:lnTo>
                  <a:lnTo>
                    <a:pt x="873" y="741"/>
                  </a:lnTo>
                  <a:lnTo>
                    <a:pt x="869" y="758"/>
                  </a:lnTo>
                  <a:lnTo>
                    <a:pt x="869" y="776"/>
                  </a:lnTo>
                  <a:lnTo>
                    <a:pt x="869" y="794"/>
                  </a:lnTo>
                  <a:lnTo>
                    <a:pt x="869" y="812"/>
                  </a:lnTo>
                  <a:lnTo>
                    <a:pt x="865" y="859"/>
                  </a:lnTo>
                  <a:lnTo>
                    <a:pt x="878" y="1000"/>
                  </a:lnTo>
                  <a:lnTo>
                    <a:pt x="874" y="1043"/>
                  </a:lnTo>
                  <a:lnTo>
                    <a:pt x="869" y="1089"/>
                  </a:lnTo>
                  <a:lnTo>
                    <a:pt x="856" y="1132"/>
                  </a:lnTo>
                  <a:lnTo>
                    <a:pt x="840" y="1180"/>
                  </a:lnTo>
                  <a:lnTo>
                    <a:pt x="812" y="1223"/>
                  </a:lnTo>
                  <a:lnTo>
                    <a:pt x="781" y="1269"/>
                  </a:lnTo>
                  <a:lnTo>
                    <a:pt x="741" y="1311"/>
                  </a:lnTo>
                  <a:lnTo>
                    <a:pt x="696" y="1353"/>
                  </a:lnTo>
                  <a:lnTo>
                    <a:pt x="690" y="1354"/>
                  </a:lnTo>
                  <a:lnTo>
                    <a:pt x="616" y="1409"/>
                  </a:lnTo>
                  <a:lnTo>
                    <a:pt x="598" y="1416"/>
                  </a:lnTo>
                  <a:lnTo>
                    <a:pt x="579" y="1425"/>
                  </a:lnTo>
                  <a:lnTo>
                    <a:pt x="561" y="1431"/>
                  </a:lnTo>
                  <a:lnTo>
                    <a:pt x="545" y="1438"/>
                  </a:lnTo>
                  <a:lnTo>
                    <a:pt x="527" y="1444"/>
                  </a:lnTo>
                  <a:lnTo>
                    <a:pt x="510" y="1449"/>
                  </a:lnTo>
                  <a:lnTo>
                    <a:pt x="494" y="1455"/>
                  </a:lnTo>
                  <a:lnTo>
                    <a:pt x="477" y="1462"/>
                  </a:lnTo>
                  <a:lnTo>
                    <a:pt x="456" y="1467"/>
                  </a:lnTo>
                  <a:lnTo>
                    <a:pt x="436" y="1473"/>
                  </a:lnTo>
                  <a:lnTo>
                    <a:pt x="416" y="1476"/>
                  </a:lnTo>
                  <a:lnTo>
                    <a:pt x="397" y="1480"/>
                  </a:lnTo>
                  <a:lnTo>
                    <a:pt x="377" y="1480"/>
                  </a:lnTo>
                  <a:lnTo>
                    <a:pt x="359" y="1482"/>
                  </a:lnTo>
                  <a:lnTo>
                    <a:pt x="339" y="1482"/>
                  </a:lnTo>
                  <a:lnTo>
                    <a:pt x="321" y="1484"/>
                  </a:lnTo>
                  <a:lnTo>
                    <a:pt x="314" y="148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3" name="Freeform 84">
              <a:extLst>
                <a:ext uri="{FF2B5EF4-FFF2-40B4-BE49-F238E27FC236}">
                  <a16:creationId xmlns:a16="http://schemas.microsoft.com/office/drawing/2014/main" id="{3FFF0F68-CECD-4531-AFB6-0EBFA2ED37D3}"/>
                </a:ext>
              </a:extLst>
            </p:cNvPr>
            <p:cNvSpPr>
              <a:spLocks/>
            </p:cNvSpPr>
            <p:nvPr/>
          </p:nvSpPr>
          <p:spPr bwMode="auto">
            <a:xfrm>
              <a:off x="3450" y="1667"/>
              <a:ext cx="133" cy="172"/>
            </a:xfrm>
            <a:custGeom>
              <a:avLst/>
              <a:gdLst>
                <a:gd name="T0" fmla="*/ 76 w 266"/>
                <a:gd name="T1" fmla="*/ 171 h 343"/>
                <a:gd name="T2" fmla="*/ 50 w 266"/>
                <a:gd name="T3" fmla="*/ 165 h 343"/>
                <a:gd name="T4" fmla="*/ 15 w 266"/>
                <a:gd name="T5" fmla="*/ 96 h 343"/>
                <a:gd name="T6" fmla="*/ 12 w 266"/>
                <a:gd name="T7" fmla="*/ 88 h 343"/>
                <a:gd name="T8" fmla="*/ 0 w 266"/>
                <a:gd name="T9" fmla="*/ 66 h 343"/>
                <a:gd name="T10" fmla="*/ 12 w 266"/>
                <a:gd name="T11" fmla="*/ 63 h 343"/>
                <a:gd name="T12" fmla="*/ 62 w 266"/>
                <a:gd name="T13" fmla="*/ 37 h 343"/>
                <a:gd name="T14" fmla="*/ 68 w 266"/>
                <a:gd name="T15" fmla="*/ 33 h 343"/>
                <a:gd name="T16" fmla="*/ 73 w 266"/>
                <a:gd name="T17" fmla="*/ 29 h 343"/>
                <a:gd name="T18" fmla="*/ 78 w 266"/>
                <a:gd name="T19" fmla="*/ 25 h 343"/>
                <a:gd name="T20" fmla="*/ 82 w 266"/>
                <a:gd name="T21" fmla="*/ 21 h 343"/>
                <a:gd name="T22" fmla="*/ 86 w 266"/>
                <a:gd name="T23" fmla="*/ 15 h 343"/>
                <a:gd name="T24" fmla="*/ 90 w 266"/>
                <a:gd name="T25" fmla="*/ 11 h 343"/>
                <a:gd name="T26" fmla="*/ 93 w 266"/>
                <a:gd name="T27" fmla="*/ 5 h 343"/>
                <a:gd name="T28" fmla="*/ 97 w 266"/>
                <a:gd name="T29" fmla="*/ 0 h 343"/>
                <a:gd name="T30" fmla="*/ 107 w 266"/>
                <a:gd name="T31" fmla="*/ 35 h 343"/>
                <a:gd name="T32" fmla="*/ 113 w 266"/>
                <a:gd name="T33" fmla="*/ 58 h 343"/>
                <a:gd name="T34" fmla="*/ 119 w 266"/>
                <a:gd name="T35" fmla="*/ 76 h 343"/>
                <a:gd name="T36" fmla="*/ 121 w 266"/>
                <a:gd name="T37" fmla="*/ 86 h 343"/>
                <a:gd name="T38" fmla="*/ 123 w 266"/>
                <a:gd name="T39" fmla="*/ 97 h 343"/>
                <a:gd name="T40" fmla="*/ 125 w 266"/>
                <a:gd name="T41" fmla="*/ 108 h 343"/>
                <a:gd name="T42" fmla="*/ 128 w 266"/>
                <a:gd name="T43" fmla="*/ 120 h 343"/>
                <a:gd name="T44" fmla="*/ 129 w 266"/>
                <a:gd name="T45" fmla="*/ 131 h 343"/>
                <a:gd name="T46" fmla="*/ 131 w 266"/>
                <a:gd name="T47" fmla="*/ 142 h 343"/>
                <a:gd name="T48" fmla="*/ 131 w 266"/>
                <a:gd name="T49" fmla="*/ 153 h 343"/>
                <a:gd name="T50" fmla="*/ 133 w 266"/>
                <a:gd name="T51" fmla="*/ 165 h 343"/>
                <a:gd name="T52" fmla="*/ 121 w 266"/>
                <a:gd name="T53" fmla="*/ 165 h 343"/>
                <a:gd name="T54" fmla="*/ 116 w 266"/>
                <a:gd name="T55" fmla="*/ 162 h 343"/>
                <a:gd name="T56" fmla="*/ 110 w 266"/>
                <a:gd name="T57" fmla="*/ 162 h 343"/>
                <a:gd name="T58" fmla="*/ 105 w 266"/>
                <a:gd name="T59" fmla="*/ 162 h 343"/>
                <a:gd name="T60" fmla="*/ 100 w 266"/>
                <a:gd name="T61" fmla="*/ 164 h 343"/>
                <a:gd name="T62" fmla="*/ 94 w 266"/>
                <a:gd name="T63" fmla="*/ 164 h 343"/>
                <a:gd name="T64" fmla="*/ 89 w 266"/>
                <a:gd name="T65" fmla="*/ 167 h 343"/>
                <a:gd name="T66" fmla="*/ 83 w 266"/>
                <a:gd name="T67" fmla="*/ 169 h 343"/>
                <a:gd name="T68" fmla="*/ 79 w 266"/>
                <a:gd name="T69" fmla="*/ 172 h 343"/>
                <a:gd name="T70" fmla="*/ 76 w 266"/>
                <a:gd name="T71" fmla="*/ 171 h 3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6" h="343">
                  <a:moveTo>
                    <a:pt x="151" y="342"/>
                  </a:moveTo>
                  <a:lnTo>
                    <a:pt x="100" y="329"/>
                  </a:lnTo>
                  <a:lnTo>
                    <a:pt x="29" y="191"/>
                  </a:lnTo>
                  <a:lnTo>
                    <a:pt x="24" y="176"/>
                  </a:lnTo>
                  <a:lnTo>
                    <a:pt x="0" y="131"/>
                  </a:lnTo>
                  <a:lnTo>
                    <a:pt x="24" y="125"/>
                  </a:lnTo>
                  <a:lnTo>
                    <a:pt x="124" y="74"/>
                  </a:lnTo>
                  <a:lnTo>
                    <a:pt x="135" y="65"/>
                  </a:lnTo>
                  <a:lnTo>
                    <a:pt x="146" y="58"/>
                  </a:lnTo>
                  <a:lnTo>
                    <a:pt x="155" y="49"/>
                  </a:lnTo>
                  <a:lnTo>
                    <a:pt x="164" y="41"/>
                  </a:lnTo>
                  <a:lnTo>
                    <a:pt x="171" y="30"/>
                  </a:lnTo>
                  <a:lnTo>
                    <a:pt x="179" y="21"/>
                  </a:lnTo>
                  <a:lnTo>
                    <a:pt x="186" y="10"/>
                  </a:lnTo>
                  <a:lnTo>
                    <a:pt x="193" y="0"/>
                  </a:lnTo>
                  <a:lnTo>
                    <a:pt x="213" y="69"/>
                  </a:lnTo>
                  <a:lnTo>
                    <a:pt x="226" y="116"/>
                  </a:lnTo>
                  <a:lnTo>
                    <a:pt x="237" y="151"/>
                  </a:lnTo>
                  <a:lnTo>
                    <a:pt x="241" y="172"/>
                  </a:lnTo>
                  <a:lnTo>
                    <a:pt x="246" y="194"/>
                  </a:lnTo>
                  <a:lnTo>
                    <a:pt x="250" y="216"/>
                  </a:lnTo>
                  <a:lnTo>
                    <a:pt x="255" y="240"/>
                  </a:lnTo>
                  <a:lnTo>
                    <a:pt x="257" y="262"/>
                  </a:lnTo>
                  <a:lnTo>
                    <a:pt x="261" y="283"/>
                  </a:lnTo>
                  <a:lnTo>
                    <a:pt x="262" y="305"/>
                  </a:lnTo>
                  <a:lnTo>
                    <a:pt x="266" y="329"/>
                  </a:lnTo>
                  <a:lnTo>
                    <a:pt x="242" y="329"/>
                  </a:lnTo>
                  <a:lnTo>
                    <a:pt x="231" y="323"/>
                  </a:lnTo>
                  <a:lnTo>
                    <a:pt x="220" y="323"/>
                  </a:lnTo>
                  <a:lnTo>
                    <a:pt x="210" y="323"/>
                  </a:lnTo>
                  <a:lnTo>
                    <a:pt x="199" y="327"/>
                  </a:lnTo>
                  <a:lnTo>
                    <a:pt x="188" y="327"/>
                  </a:lnTo>
                  <a:lnTo>
                    <a:pt x="177" y="333"/>
                  </a:lnTo>
                  <a:lnTo>
                    <a:pt x="166" y="338"/>
                  </a:lnTo>
                  <a:lnTo>
                    <a:pt x="157" y="343"/>
                  </a:lnTo>
                  <a:lnTo>
                    <a:pt x="151" y="34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4" name="Freeform 85">
              <a:extLst>
                <a:ext uri="{FF2B5EF4-FFF2-40B4-BE49-F238E27FC236}">
                  <a16:creationId xmlns:a16="http://schemas.microsoft.com/office/drawing/2014/main" id="{14680B5A-3698-4F86-A38C-80C336E27371}"/>
                </a:ext>
              </a:extLst>
            </p:cNvPr>
            <p:cNvSpPr>
              <a:spLocks/>
            </p:cNvSpPr>
            <p:nvPr/>
          </p:nvSpPr>
          <p:spPr bwMode="auto">
            <a:xfrm>
              <a:off x="2040" y="1527"/>
              <a:ext cx="185" cy="288"/>
            </a:xfrm>
            <a:custGeom>
              <a:avLst/>
              <a:gdLst>
                <a:gd name="T0" fmla="*/ 88 w 369"/>
                <a:gd name="T1" fmla="*/ 277 h 575"/>
                <a:gd name="T2" fmla="*/ 52 w 369"/>
                <a:gd name="T3" fmla="*/ 241 h 575"/>
                <a:gd name="T4" fmla="*/ 44 w 369"/>
                <a:gd name="T5" fmla="*/ 229 h 575"/>
                <a:gd name="T6" fmla="*/ 38 w 369"/>
                <a:gd name="T7" fmla="*/ 219 h 575"/>
                <a:gd name="T8" fmla="*/ 34 w 369"/>
                <a:gd name="T9" fmla="*/ 209 h 575"/>
                <a:gd name="T10" fmla="*/ 30 w 369"/>
                <a:gd name="T11" fmla="*/ 199 h 575"/>
                <a:gd name="T12" fmla="*/ 27 w 369"/>
                <a:gd name="T13" fmla="*/ 182 h 575"/>
                <a:gd name="T14" fmla="*/ 23 w 369"/>
                <a:gd name="T15" fmla="*/ 161 h 575"/>
                <a:gd name="T16" fmla="*/ 19 w 369"/>
                <a:gd name="T17" fmla="*/ 139 h 575"/>
                <a:gd name="T18" fmla="*/ 17 w 369"/>
                <a:gd name="T19" fmla="*/ 117 h 575"/>
                <a:gd name="T20" fmla="*/ 17 w 369"/>
                <a:gd name="T21" fmla="*/ 95 h 575"/>
                <a:gd name="T22" fmla="*/ 10 w 369"/>
                <a:gd name="T23" fmla="*/ 50 h 575"/>
                <a:gd name="T24" fmla="*/ 5 w 369"/>
                <a:gd name="T25" fmla="*/ 38 h 575"/>
                <a:gd name="T26" fmla="*/ 2 w 369"/>
                <a:gd name="T27" fmla="*/ 27 h 575"/>
                <a:gd name="T28" fmla="*/ 0 w 369"/>
                <a:gd name="T29" fmla="*/ 16 h 575"/>
                <a:gd name="T30" fmla="*/ 0 w 369"/>
                <a:gd name="T31" fmla="*/ 6 h 575"/>
                <a:gd name="T32" fmla="*/ 17 w 369"/>
                <a:gd name="T33" fmla="*/ 36 h 575"/>
                <a:gd name="T34" fmla="*/ 43 w 369"/>
                <a:gd name="T35" fmla="*/ 65 h 575"/>
                <a:gd name="T36" fmla="*/ 31 w 369"/>
                <a:gd name="T37" fmla="*/ 80 h 575"/>
                <a:gd name="T38" fmla="*/ 51 w 369"/>
                <a:gd name="T39" fmla="*/ 122 h 575"/>
                <a:gd name="T40" fmla="*/ 77 w 369"/>
                <a:gd name="T41" fmla="*/ 139 h 575"/>
                <a:gd name="T42" fmla="*/ 104 w 369"/>
                <a:gd name="T43" fmla="*/ 149 h 575"/>
                <a:gd name="T44" fmla="*/ 131 w 369"/>
                <a:gd name="T45" fmla="*/ 162 h 575"/>
                <a:gd name="T46" fmla="*/ 147 w 369"/>
                <a:gd name="T47" fmla="*/ 178 h 575"/>
                <a:gd name="T48" fmla="*/ 161 w 369"/>
                <a:gd name="T49" fmla="*/ 184 h 575"/>
                <a:gd name="T50" fmla="*/ 182 w 369"/>
                <a:gd name="T51" fmla="*/ 201 h 575"/>
                <a:gd name="T52" fmla="*/ 185 w 369"/>
                <a:gd name="T53" fmla="*/ 213 h 575"/>
                <a:gd name="T54" fmla="*/ 185 w 369"/>
                <a:gd name="T55" fmla="*/ 225 h 575"/>
                <a:gd name="T56" fmla="*/ 170 w 369"/>
                <a:gd name="T57" fmla="*/ 241 h 575"/>
                <a:gd name="T58" fmla="*/ 164 w 369"/>
                <a:gd name="T59" fmla="*/ 264 h 575"/>
                <a:gd name="T60" fmla="*/ 152 w 369"/>
                <a:gd name="T61" fmla="*/ 275 h 575"/>
                <a:gd name="T62" fmla="*/ 140 w 369"/>
                <a:gd name="T63" fmla="*/ 282 h 575"/>
                <a:gd name="T64" fmla="*/ 128 w 369"/>
                <a:gd name="T65" fmla="*/ 286 h 575"/>
                <a:gd name="T66" fmla="*/ 116 w 369"/>
                <a:gd name="T67" fmla="*/ 288 h 5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575">
                  <a:moveTo>
                    <a:pt x="227" y="572"/>
                  </a:moveTo>
                  <a:lnTo>
                    <a:pt x="175" y="554"/>
                  </a:lnTo>
                  <a:lnTo>
                    <a:pt x="138" y="524"/>
                  </a:lnTo>
                  <a:lnTo>
                    <a:pt x="104" y="481"/>
                  </a:lnTo>
                  <a:lnTo>
                    <a:pt x="95" y="468"/>
                  </a:lnTo>
                  <a:lnTo>
                    <a:pt x="87" y="457"/>
                  </a:lnTo>
                  <a:lnTo>
                    <a:pt x="82" y="446"/>
                  </a:lnTo>
                  <a:lnTo>
                    <a:pt x="76" y="437"/>
                  </a:lnTo>
                  <a:lnTo>
                    <a:pt x="73" y="428"/>
                  </a:lnTo>
                  <a:lnTo>
                    <a:pt x="67" y="417"/>
                  </a:lnTo>
                  <a:lnTo>
                    <a:pt x="64" y="406"/>
                  </a:lnTo>
                  <a:lnTo>
                    <a:pt x="60" y="397"/>
                  </a:lnTo>
                  <a:lnTo>
                    <a:pt x="58" y="388"/>
                  </a:lnTo>
                  <a:lnTo>
                    <a:pt x="53" y="364"/>
                  </a:lnTo>
                  <a:lnTo>
                    <a:pt x="49" y="342"/>
                  </a:lnTo>
                  <a:lnTo>
                    <a:pt x="45" y="321"/>
                  </a:lnTo>
                  <a:lnTo>
                    <a:pt x="44" y="299"/>
                  </a:lnTo>
                  <a:lnTo>
                    <a:pt x="38" y="277"/>
                  </a:lnTo>
                  <a:lnTo>
                    <a:pt x="36" y="255"/>
                  </a:lnTo>
                  <a:lnTo>
                    <a:pt x="34" y="233"/>
                  </a:lnTo>
                  <a:lnTo>
                    <a:pt x="34" y="213"/>
                  </a:lnTo>
                  <a:lnTo>
                    <a:pt x="34" y="190"/>
                  </a:lnTo>
                  <a:lnTo>
                    <a:pt x="38" y="113"/>
                  </a:lnTo>
                  <a:lnTo>
                    <a:pt x="20" y="100"/>
                  </a:lnTo>
                  <a:lnTo>
                    <a:pt x="13" y="88"/>
                  </a:lnTo>
                  <a:lnTo>
                    <a:pt x="9" y="75"/>
                  </a:lnTo>
                  <a:lnTo>
                    <a:pt x="3" y="64"/>
                  </a:lnTo>
                  <a:lnTo>
                    <a:pt x="3" y="53"/>
                  </a:lnTo>
                  <a:lnTo>
                    <a:pt x="0" y="42"/>
                  </a:lnTo>
                  <a:lnTo>
                    <a:pt x="0" y="31"/>
                  </a:lnTo>
                  <a:lnTo>
                    <a:pt x="0" y="20"/>
                  </a:lnTo>
                  <a:lnTo>
                    <a:pt x="0" y="11"/>
                  </a:lnTo>
                  <a:lnTo>
                    <a:pt x="16" y="0"/>
                  </a:lnTo>
                  <a:lnTo>
                    <a:pt x="33" y="71"/>
                  </a:lnTo>
                  <a:lnTo>
                    <a:pt x="82" y="124"/>
                  </a:lnTo>
                  <a:lnTo>
                    <a:pt x="85" y="129"/>
                  </a:lnTo>
                  <a:lnTo>
                    <a:pt x="56" y="129"/>
                  </a:lnTo>
                  <a:lnTo>
                    <a:pt x="62" y="160"/>
                  </a:lnTo>
                  <a:lnTo>
                    <a:pt x="82" y="217"/>
                  </a:lnTo>
                  <a:lnTo>
                    <a:pt x="102" y="244"/>
                  </a:lnTo>
                  <a:lnTo>
                    <a:pt x="127" y="264"/>
                  </a:lnTo>
                  <a:lnTo>
                    <a:pt x="153" y="277"/>
                  </a:lnTo>
                  <a:lnTo>
                    <a:pt x="180" y="290"/>
                  </a:lnTo>
                  <a:lnTo>
                    <a:pt x="207" y="297"/>
                  </a:lnTo>
                  <a:lnTo>
                    <a:pt x="235" y="310"/>
                  </a:lnTo>
                  <a:lnTo>
                    <a:pt x="262" y="324"/>
                  </a:lnTo>
                  <a:lnTo>
                    <a:pt x="289" y="346"/>
                  </a:lnTo>
                  <a:lnTo>
                    <a:pt x="293" y="355"/>
                  </a:lnTo>
                  <a:lnTo>
                    <a:pt x="302" y="364"/>
                  </a:lnTo>
                  <a:lnTo>
                    <a:pt x="322" y="368"/>
                  </a:lnTo>
                  <a:lnTo>
                    <a:pt x="360" y="393"/>
                  </a:lnTo>
                  <a:lnTo>
                    <a:pt x="364" y="402"/>
                  </a:lnTo>
                  <a:lnTo>
                    <a:pt x="366" y="413"/>
                  </a:lnTo>
                  <a:lnTo>
                    <a:pt x="369" y="426"/>
                  </a:lnTo>
                  <a:lnTo>
                    <a:pt x="369" y="437"/>
                  </a:lnTo>
                  <a:lnTo>
                    <a:pt x="369" y="450"/>
                  </a:lnTo>
                  <a:lnTo>
                    <a:pt x="355" y="472"/>
                  </a:lnTo>
                  <a:lnTo>
                    <a:pt x="340" y="481"/>
                  </a:lnTo>
                  <a:lnTo>
                    <a:pt x="326" y="483"/>
                  </a:lnTo>
                  <a:lnTo>
                    <a:pt x="328" y="528"/>
                  </a:lnTo>
                  <a:lnTo>
                    <a:pt x="315" y="539"/>
                  </a:lnTo>
                  <a:lnTo>
                    <a:pt x="304" y="550"/>
                  </a:lnTo>
                  <a:lnTo>
                    <a:pt x="291" y="557"/>
                  </a:lnTo>
                  <a:lnTo>
                    <a:pt x="280" y="564"/>
                  </a:lnTo>
                  <a:lnTo>
                    <a:pt x="267" y="568"/>
                  </a:lnTo>
                  <a:lnTo>
                    <a:pt x="255" y="572"/>
                  </a:lnTo>
                  <a:lnTo>
                    <a:pt x="242" y="574"/>
                  </a:lnTo>
                  <a:lnTo>
                    <a:pt x="231" y="575"/>
                  </a:lnTo>
                  <a:lnTo>
                    <a:pt x="227" y="5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5" name="Freeform 86">
              <a:extLst>
                <a:ext uri="{FF2B5EF4-FFF2-40B4-BE49-F238E27FC236}">
                  <a16:creationId xmlns:a16="http://schemas.microsoft.com/office/drawing/2014/main" id="{E2711E94-09CB-48FF-8A02-C9C1AE6E7DE9}"/>
                </a:ext>
              </a:extLst>
            </p:cNvPr>
            <p:cNvSpPr>
              <a:spLocks/>
            </p:cNvSpPr>
            <p:nvPr/>
          </p:nvSpPr>
          <p:spPr bwMode="auto">
            <a:xfrm>
              <a:off x="2064" y="1627"/>
              <a:ext cx="153" cy="177"/>
            </a:xfrm>
            <a:custGeom>
              <a:avLst/>
              <a:gdLst>
                <a:gd name="T0" fmla="*/ 97 w 306"/>
                <a:gd name="T1" fmla="*/ 177 h 354"/>
                <a:gd name="T2" fmla="*/ 88 w 306"/>
                <a:gd name="T3" fmla="*/ 176 h 354"/>
                <a:gd name="T4" fmla="*/ 79 w 306"/>
                <a:gd name="T5" fmla="*/ 174 h 354"/>
                <a:gd name="T6" fmla="*/ 71 w 306"/>
                <a:gd name="T7" fmla="*/ 171 h 354"/>
                <a:gd name="T8" fmla="*/ 63 w 306"/>
                <a:gd name="T9" fmla="*/ 166 h 354"/>
                <a:gd name="T10" fmla="*/ 55 w 306"/>
                <a:gd name="T11" fmla="*/ 160 h 354"/>
                <a:gd name="T12" fmla="*/ 47 w 306"/>
                <a:gd name="T13" fmla="*/ 152 h 354"/>
                <a:gd name="T14" fmla="*/ 39 w 306"/>
                <a:gd name="T15" fmla="*/ 144 h 354"/>
                <a:gd name="T16" fmla="*/ 33 w 306"/>
                <a:gd name="T17" fmla="*/ 136 h 354"/>
                <a:gd name="T18" fmla="*/ 20 w 306"/>
                <a:gd name="T19" fmla="*/ 106 h 354"/>
                <a:gd name="T20" fmla="*/ 15 w 306"/>
                <a:gd name="T21" fmla="*/ 92 h 354"/>
                <a:gd name="T22" fmla="*/ 11 w 306"/>
                <a:gd name="T23" fmla="*/ 79 h 354"/>
                <a:gd name="T24" fmla="*/ 8 w 306"/>
                <a:gd name="T25" fmla="*/ 66 h 354"/>
                <a:gd name="T26" fmla="*/ 6 w 306"/>
                <a:gd name="T27" fmla="*/ 53 h 354"/>
                <a:gd name="T28" fmla="*/ 3 w 306"/>
                <a:gd name="T29" fmla="*/ 40 h 354"/>
                <a:gd name="T30" fmla="*/ 1 w 306"/>
                <a:gd name="T31" fmla="*/ 27 h 354"/>
                <a:gd name="T32" fmla="*/ 0 w 306"/>
                <a:gd name="T33" fmla="*/ 13 h 354"/>
                <a:gd name="T34" fmla="*/ 0 w 306"/>
                <a:gd name="T35" fmla="*/ 0 h 354"/>
                <a:gd name="T36" fmla="*/ 17 w 306"/>
                <a:gd name="T37" fmla="*/ 23 h 354"/>
                <a:gd name="T38" fmla="*/ 27 w 306"/>
                <a:gd name="T39" fmla="*/ 35 h 354"/>
                <a:gd name="T40" fmla="*/ 39 w 306"/>
                <a:gd name="T41" fmla="*/ 44 h 354"/>
                <a:gd name="T42" fmla="*/ 51 w 306"/>
                <a:gd name="T43" fmla="*/ 50 h 354"/>
                <a:gd name="T44" fmla="*/ 65 w 306"/>
                <a:gd name="T45" fmla="*/ 55 h 354"/>
                <a:gd name="T46" fmla="*/ 78 w 306"/>
                <a:gd name="T47" fmla="*/ 59 h 354"/>
                <a:gd name="T48" fmla="*/ 91 w 306"/>
                <a:gd name="T49" fmla="*/ 65 h 354"/>
                <a:gd name="T50" fmla="*/ 104 w 306"/>
                <a:gd name="T51" fmla="*/ 72 h 354"/>
                <a:gd name="T52" fmla="*/ 118 w 306"/>
                <a:gd name="T53" fmla="*/ 84 h 354"/>
                <a:gd name="T54" fmla="*/ 124 w 306"/>
                <a:gd name="T55" fmla="*/ 106 h 354"/>
                <a:gd name="T56" fmla="*/ 130 w 306"/>
                <a:gd name="T57" fmla="*/ 108 h 354"/>
                <a:gd name="T58" fmla="*/ 130 w 306"/>
                <a:gd name="T59" fmla="*/ 92 h 354"/>
                <a:gd name="T60" fmla="*/ 149 w 306"/>
                <a:gd name="T61" fmla="*/ 101 h 354"/>
                <a:gd name="T62" fmla="*/ 153 w 306"/>
                <a:gd name="T63" fmla="*/ 115 h 354"/>
                <a:gd name="T64" fmla="*/ 150 w 306"/>
                <a:gd name="T65" fmla="*/ 130 h 354"/>
                <a:gd name="T66" fmla="*/ 144 w 306"/>
                <a:gd name="T67" fmla="*/ 132 h 354"/>
                <a:gd name="T68" fmla="*/ 139 w 306"/>
                <a:gd name="T69" fmla="*/ 134 h 354"/>
                <a:gd name="T70" fmla="*/ 132 w 306"/>
                <a:gd name="T71" fmla="*/ 137 h 354"/>
                <a:gd name="T72" fmla="*/ 122 w 306"/>
                <a:gd name="T73" fmla="*/ 137 h 354"/>
                <a:gd name="T74" fmla="*/ 131 w 306"/>
                <a:gd name="T75" fmla="*/ 143 h 354"/>
                <a:gd name="T76" fmla="*/ 130 w 306"/>
                <a:gd name="T77" fmla="*/ 150 h 354"/>
                <a:gd name="T78" fmla="*/ 130 w 306"/>
                <a:gd name="T79" fmla="*/ 156 h 354"/>
                <a:gd name="T80" fmla="*/ 128 w 306"/>
                <a:gd name="T81" fmla="*/ 162 h 354"/>
                <a:gd name="T82" fmla="*/ 124 w 306"/>
                <a:gd name="T83" fmla="*/ 170 h 354"/>
                <a:gd name="T84" fmla="*/ 112 w 306"/>
                <a:gd name="T85" fmla="*/ 177 h 354"/>
                <a:gd name="T86" fmla="*/ 97 w 306"/>
                <a:gd name="T87" fmla="*/ 177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06" h="354">
                  <a:moveTo>
                    <a:pt x="193" y="354"/>
                  </a:moveTo>
                  <a:lnTo>
                    <a:pt x="175" y="352"/>
                  </a:lnTo>
                  <a:lnTo>
                    <a:pt x="158" y="348"/>
                  </a:lnTo>
                  <a:lnTo>
                    <a:pt x="142" y="341"/>
                  </a:lnTo>
                  <a:lnTo>
                    <a:pt x="126" y="332"/>
                  </a:lnTo>
                  <a:lnTo>
                    <a:pt x="109" y="319"/>
                  </a:lnTo>
                  <a:lnTo>
                    <a:pt x="93" y="304"/>
                  </a:lnTo>
                  <a:lnTo>
                    <a:pt x="78" y="288"/>
                  </a:lnTo>
                  <a:lnTo>
                    <a:pt x="66" y="272"/>
                  </a:lnTo>
                  <a:lnTo>
                    <a:pt x="40" y="212"/>
                  </a:lnTo>
                  <a:lnTo>
                    <a:pt x="29" y="184"/>
                  </a:lnTo>
                  <a:lnTo>
                    <a:pt x="22" y="157"/>
                  </a:lnTo>
                  <a:lnTo>
                    <a:pt x="15" y="131"/>
                  </a:lnTo>
                  <a:lnTo>
                    <a:pt x="11" y="106"/>
                  </a:lnTo>
                  <a:lnTo>
                    <a:pt x="5" y="79"/>
                  </a:lnTo>
                  <a:lnTo>
                    <a:pt x="2" y="53"/>
                  </a:lnTo>
                  <a:lnTo>
                    <a:pt x="0" y="26"/>
                  </a:lnTo>
                  <a:lnTo>
                    <a:pt x="0" y="0"/>
                  </a:lnTo>
                  <a:lnTo>
                    <a:pt x="33" y="46"/>
                  </a:lnTo>
                  <a:lnTo>
                    <a:pt x="53" y="70"/>
                  </a:lnTo>
                  <a:lnTo>
                    <a:pt x="78" y="88"/>
                  </a:lnTo>
                  <a:lnTo>
                    <a:pt x="102" y="99"/>
                  </a:lnTo>
                  <a:lnTo>
                    <a:pt x="129" y="110"/>
                  </a:lnTo>
                  <a:lnTo>
                    <a:pt x="155" y="117"/>
                  </a:lnTo>
                  <a:lnTo>
                    <a:pt x="182" y="130"/>
                  </a:lnTo>
                  <a:lnTo>
                    <a:pt x="208" y="144"/>
                  </a:lnTo>
                  <a:lnTo>
                    <a:pt x="235" y="168"/>
                  </a:lnTo>
                  <a:lnTo>
                    <a:pt x="248" y="212"/>
                  </a:lnTo>
                  <a:lnTo>
                    <a:pt x="259" y="215"/>
                  </a:lnTo>
                  <a:lnTo>
                    <a:pt x="259" y="184"/>
                  </a:lnTo>
                  <a:lnTo>
                    <a:pt x="297" y="201"/>
                  </a:lnTo>
                  <a:lnTo>
                    <a:pt x="306" y="230"/>
                  </a:lnTo>
                  <a:lnTo>
                    <a:pt x="300" y="259"/>
                  </a:lnTo>
                  <a:lnTo>
                    <a:pt x="288" y="263"/>
                  </a:lnTo>
                  <a:lnTo>
                    <a:pt x="277" y="268"/>
                  </a:lnTo>
                  <a:lnTo>
                    <a:pt x="264" y="273"/>
                  </a:lnTo>
                  <a:lnTo>
                    <a:pt x="244" y="273"/>
                  </a:lnTo>
                  <a:lnTo>
                    <a:pt x="262" y="286"/>
                  </a:lnTo>
                  <a:lnTo>
                    <a:pt x="260" y="299"/>
                  </a:lnTo>
                  <a:lnTo>
                    <a:pt x="260" y="312"/>
                  </a:lnTo>
                  <a:lnTo>
                    <a:pt x="255" y="324"/>
                  </a:lnTo>
                  <a:lnTo>
                    <a:pt x="248" y="339"/>
                  </a:lnTo>
                  <a:lnTo>
                    <a:pt x="224" y="354"/>
                  </a:lnTo>
                  <a:lnTo>
                    <a:pt x="193" y="354"/>
                  </a:lnTo>
                  <a:close/>
                </a:path>
              </a:pathLst>
            </a:custGeom>
            <a:solidFill>
              <a:srgbClr val="FF9999"/>
            </a:solidFill>
            <a:ln w="9525">
              <a:solidFill>
                <a:schemeClr val="tx1"/>
              </a:solidFill>
              <a:round/>
              <a:headEnd/>
              <a:tailEnd/>
            </a:ln>
          </p:spPr>
          <p:txBody>
            <a:bodyPr/>
            <a:lstStyle/>
            <a:p>
              <a:endParaRPr lang="en-US"/>
            </a:p>
          </p:txBody>
        </p:sp>
        <p:sp>
          <p:nvSpPr>
            <p:cNvPr id="58456" name="Freeform 87">
              <a:extLst>
                <a:ext uri="{FF2B5EF4-FFF2-40B4-BE49-F238E27FC236}">
                  <a16:creationId xmlns:a16="http://schemas.microsoft.com/office/drawing/2014/main" id="{6BD82531-C45C-428A-BEE3-63F351A51385}"/>
                </a:ext>
              </a:extLst>
            </p:cNvPr>
            <p:cNvSpPr>
              <a:spLocks/>
            </p:cNvSpPr>
            <p:nvPr/>
          </p:nvSpPr>
          <p:spPr bwMode="auto">
            <a:xfrm>
              <a:off x="3383" y="1599"/>
              <a:ext cx="160" cy="126"/>
            </a:xfrm>
            <a:custGeom>
              <a:avLst/>
              <a:gdLst>
                <a:gd name="T0" fmla="*/ 30 w 321"/>
                <a:gd name="T1" fmla="*/ 126 h 253"/>
                <a:gd name="T2" fmla="*/ 18 w 321"/>
                <a:gd name="T3" fmla="*/ 124 h 253"/>
                <a:gd name="T4" fmla="*/ 9 w 321"/>
                <a:gd name="T5" fmla="*/ 119 h 253"/>
                <a:gd name="T6" fmla="*/ 5 w 321"/>
                <a:gd name="T7" fmla="*/ 110 h 253"/>
                <a:gd name="T8" fmla="*/ 0 w 321"/>
                <a:gd name="T9" fmla="*/ 93 h 253"/>
                <a:gd name="T10" fmla="*/ 11 w 321"/>
                <a:gd name="T11" fmla="*/ 93 h 253"/>
                <a:gd name="T12" fmla="*/ 21 w 321"/>
                <a:gd name="T13" fmla="*/ 93 h 253"/>
                <a:gd name="T14" fmla="*/ 31 w 321"/>
                <a:gd name="T15" fmla="*/ 92 h 253"/>
                <a:gd name="T16" fmla="*/ 41 w 321"/>
                <a:gd name="T17" fmla="*/ 90 h 253"/>
                <a:gd name="T18" fmla="*/ 51 w 321"/>
                <a:gd name="T19" fmla="*/ 88 h 253"/>
                <a:gd name="T20" fmla="*/ 60 w 321"/>
                <a:gd name="T21" fmla="*/ 84 h 253"/>
                <a:gd name="T22" fmla="*/ 70 w 321"/>
                <a:gd name="T23" fmla="*/ 80 h 253"/>
                <a:gd name="T24" fmla="*/ 79 w 321"/>
                <a:gd name="T25" fmla="*/ 74 h 253"/>
                <a:gd name="T26" fmla="*/ 89 w 321"/>
                <a:gd name="T27" fmla="*/ 68 h 253"/>
                <a:gd name="T28" fmla="*/ 128 w 321"/>
                <a:gd name="T29" fmla="*/ 34 h 253"/>
                <a:gd name="T30" fmla="*/ 131 w 321"/>
                <a:gd name="T31" fmla="*/ 32 h 253"/>
                <a:gd name="T32" fmla="*/ 144 w 321"/>
                <a:gd name="T33" fmla="*/ 16 h 253"/>
                <a:gd name="T34" fmla="*/ 157 w 321"/>
                <a:gd name="T35" fmla="*/ 0 h 253"/>
                <a:gd name="T36" fmla="*/ 159 w 321"/>
                <a:gd name="T37" fmla="*/ 11 h 253"/>
                <a:gd name="T38" fmla="*/ 160 w 321"/>
                <a:gd name="T39" fmla="*/ 23 h 253"/>
                <a:gd name="T40" fmla="*/ 159 w 321"/>
                <a:gd name="T41" fmla="*/ 36 h 253"/>
                <a:gd name="T42" fmla="*/ 158 w 321"/>
                <a:gd name="T43" fmla="*/ 49 h 253"/>
                <a:gd name="T44" fmla="*/ 154 w 321"/>
                <a:gd name="T45" fmla="*/ 61 h 253"/>
                <a:gd name="T46" fmla="*/ 147 w 321"/>
                <a:gd name="T47" fmla="*/ 73 h 253"/>
                <a:gd name="T48" fmla="*/ 138 w 321"/>
                <a:gd name="T49" fmla="*/ 83 h 253"/>
                <a:gd name="T50" fmla="*/ 127 w 321"/>
                <a:gd name="T51" fmla="*/ 93 h 253"/>
                <a:gd name="T52" fmla="*/ 75 w 321"/>
                <a:gd name="T53" fmla="*/ 122 h 253"/>
                <a:gd name="T54" fmla="*/ 30 w 321"/>
                <a:gd name="T55" fmla="*/ 126 h 2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1" h="253">
                  <a:moveTo>
                    <a:pt x="61" y="253"/>
                  </a:moveTo>
                  <a:lnTo>
                    <a:pt x="37" y="249"/>
                  </a:lnTo>
                  <a:lnTo>
                    <a:pt x="19" y="238"/>
                  </a:lnTo>
                  <a:lnTo>
                    <a:pt x="10" y="220"/>
                  </a:lnTo>
                  <a:lnTo>
                    <a:pt x="0" y="187"/>
                  </a:lnTo>
                  <a:lnTo>
                    <a:pt x="22" y="187"/>
                  </a:lnTo>
                  <a:lnTo>
                    <a:pt x="42" y="186"/>
                  </a:lnTo>
                  <a:lnTo>
                    <a:pt x="62" y="184"/>
                  </a:lnTo>
                  <a:lnTo>
                    <a:pt x="82" y="180"/>
                  </a:lnTo>
                  <a:lnTo>
                    <a:pt x="102" y="177"/>
                  </a:lnTo>
                  <a:lnTo>
                    <a:pt x="121" y="169"/>
                  </a:lnTo>
                  <a:lnTo>
                    <a:pt x="141" y="160"/>
                  </a:lnTo>
                  <a:lnTo>
                    <a:pt x="159" y="149"/>
                  </a:lnTo>
                  <a:lnTo>
                    <a:pt x="179" y="137"/>
                  </a:lnTo>
                  <a:lnTo>
                    <a:pt x="257" y="69"/>
                  </a:lnTo>
                  <a:lnTo>
                    <a:pt x="263" y="64"/>
                  </a:lnTo>
                  <a:lnTo>
                    <a:pt x="288" y="33"/>
                  </a:lnTo>
                  <a:lnTo>
                    <a:pt x="315" y="0"/>
                  </a:lnTo>
                  <a:lnTo>
                    <a:pt x="319" y="22"/>
                  </a:lnTo>
                  <a:lnTo>
                    <a:pt x="321" y="47"/>
                  </a:lnTo>
                  <a:lnTo>
                    <a:pt x="319" y="73"/>
                  </a:lnTo>
                  <a:lnTo>
                    <a:pt x="317" y="98"/>
                  </a:lnTo>
                  <a:lnTo>
                    <a:pt x="308" y="122"/>
                  </a:lnTo>
                  <a:lnTo>
                    <a:pt x="295" y="146"/>
                  </a:lnTo>
                  <a:lnTo>
                    <a:pt x="277" y="167"/>
                  </a:lnTo>
                  <a:lnTo>
                    <a:pt x="254" y="187"/>
                  </a:lnTo>
                  <a:lnTo>
                    <a:pt x="150" y="244"/>
                  </a:lnTo>
                  <a:lnTo>
                    <a:pt x="61" y="2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7" name="Freeform 88">
              <a:extLst>
                <a:ext uri="{FF2B5EF4-FFF2-40B4-BE49-F238E27FC236}">
                  <a16:creationId xmlns:a16="http://schemas.microsoft.com/office/drawing/2014/main" id="{0C5B1469-8AB5-4947-BC23-79883E1D606D}"/>
                </a:ext>
              </a:extLst>
            </p:cNvPr>
            <p:cNvSpPr>
              <a:spLocks/>
            </p:cNvSpPr>
            <p:nvPr/>
          </p:nvSpPr>
          <p:spPr bwMode="auto">
            <a:xfrm>
              <a:off x="3533" y="1099"/>
              <a:ext cx="245" cy="592"/>
            </a:xfrm>
            <a:custGeom>
              <a:avLst/>
              <a:gdLst>
                <a:gd name="T0" fmla="*/ 132 w 490"/>
                <a:gd name="T1" fmla="*/ 547 h 1185"/>
                <a:gd name="T2" fmla="*/ 120 w 490"/>
                <a:gd name="T3" fmla="*/ 548 h 1185"/>
                <a:gd name="T4" fmla="*/ 94 w 490"/>
                <a:gd name="T5" fmla="*/ 561 h 1185"/>
                <a:gd name="T6" fmla="*/ 106 w 490"/>
                <a:gd name="T7" fmla="*/ 532 h 1185"/>
                <a:gd name="T8" fmla="*/ 122 w 490"/>
                <a:gd name="T9" fmla="*/ 490 h 1185"/>
                <a:gd name="T10" fmla="*/ 138 w 490"/>
                <a:gd name="T11" fmla="*/ 477 h 1185"/>
                <a:gd name="T12" fmla="*/ 162 w 490"/>
                <a:gd name="T13" fmla="*/ 453 h 1185"/>
                <a:gd name="T14" fmla="*/ 178 w 490"/>
                <a:gd name="T15" fmla="*/ 427 h 1185"/>
                <a:gd name="T16" fmla="*/ 186 w 490"/>
                <a:gd name="T17" fmla="*/ 401 h 1185"/>
                <a:gd name="T18" fmla="*/ 190 w 490"/>
                <a:gd name="T19" fmla="*/ 377 h 1185"/>
                <a:gd name="T20" fmla="*/ 168 w 490"/>
                <a:gd name="T21" fmla="*/ 297 h 1185"/>
                <a:gd name="T22" fmla="*/ 158 w 490"/>
                <a:gd name="T23" fmla="*/ 274 h 1185"/>
                <a:gd name="T24" fmla="*/ 149 w 490"/>
                <a:gd name="T25" fmla="*/ 261 h 1185"/>
                <a:gd name="T26" fmla="*/ 141 w 490"/>
                <a:gd name="T27" fmla="*/ 251 h 1185"/>
                <a:gd name="T28" fmla="*/ 131 w 490"/>
                <a:gd name="T29" fmla="*/ 243 h 1185"/>
                <a:gd name="T30" fmla="*/ 120 w 490"/>
                <a:gd name="T31" fmla="*/ 236 h 1185"/>
                <a:gd name="T32" fmla="*/ 108 w 490"/>
                <a:gd name="T33" fmla="*/ 233 h 1185"/>
                <a:gd name="T34" fmla="*/ 92 w 490"/>
                <a:gd name="T35" fmla="*/ 233 h 1185"/>
                <a:gd name="T36" fmla="*/ 77 w 490"/>
                <a:gd name="T37" fmla="*/ 237 h 1185"/>
                <a:gd name="T38" fmla="*/ 61 w 490"/>
                <a:gd name="T39" fmla="*/ 247 h 1185"/>
                <a:gd name="T40" fmla="*/ 45 w 490"/>
                <a:gd name="T41" fmla="*/ 262 h 1185"/>
                <a:gd name="T42" fmla="*/ 42 w 490"/>
                <a:gd name="T43" fmla="*/ 247 h 1185"/>
                <a:gd name="T44" fmla="*/ 34 w 490"/>
                <a:gd name="T45" fmla="*/ 289 h 1185"/>
                <a:gd name="T46" fmla="*/ 19 w 490"/>
                <a:gd name="T47" fmla="*/ 262 h 1185"/>
                <a:gd name="T48" fmla="*/ 9 w 490"/>
                <a:gd name="T49" fmla="*/ 226 h 1185"/>
                <a:gd name="T50" fmla="*/ 2 w 490"/>
                <a:gd name="T51" fmla="*/ 191 h 1185"/>
                <a:gd name="T52" fmla="*/ 3 w 490"/>
                <a:gd name="T53" fmla="*/ 155 h 1185"/>
                <a:gd name="T54" fmla="*/ 18 w 490"/>
                <a:gd name="T55" fmla="*/ 120 h 1185"/>
                <a:gd name="T56" fmla="*/ 42 w 490"/>
                <a:gd name="T57" fmla="*/ 99 h 1185"/>
                <a:gd name="T58" fmla="*/ 122 w 490"/>
                <a:gd name="T59" fmla="*/ 85 h 1185"/>
                <a:gd name="T60" fmla="*/ 139 w 490"/>
                <a:gd name="T61" fmla="*/ 69 h 1185"/>
                <a:gd name="T62" fmla="*/ 146 w 490"/>
                <a:gd name="T63" fmla="*/ 52 h 1185"/>
                <a:gd name="T64" fmla="*/ 132 w 490"/>
                <a:gd name="T65" fmla="*/ 49 h 1185"/>
                <a:gd name="T66" fmla="*/ 125 w 490"/>
                <a:gd name="T67" fmla="*/ 26 h 1185"/>
                <a:gd name="T68" fmla="*/ 126 w 490"/>
                <a:gd name="T69" fmla="*/ 5 h 1185"/>
                <a:gd name="T70" fmla="*/ 156 w 490"/>
                <a:gd name="T71" fmla="*/ 0 h 1185"/>
                <a:gd name="T72" fmla="*/ 175 w 490"/>
                <a:gd name="T73" fmla="*/ 14 h 1185"/>
                <a:gd name="T74" fmla="*/ 181 w 490"/>
                <a:gd name="T75" fmla="*/ 29 h 1185"/>
                <a:gd name="T76" fmla="*/ 186 w 490"/>
                <a:gd name="T77" fmla="*/ 53 h 1185"/>
                <a:gd name="T78" fmla="*/ 188 w 490"/>
                <a:gd name="T79" fmla="*/ 79 h 1185"/>
                <a:gd name="T80" fmla="*/ 187 w 490"/>
                <a:gd name="T81" fmla="*/ 104 h 1185"/>
                <a:gd name="T82" fmla="*/ 187 w 490"/>
                <a:gd name="T83" fmla="*/ 130 h 1185"/>
                <a:gd name="T84" fmla="*/ 229 w 490"/>
                <a:gd name="T85" fmla="*/ 262 h 1185"/>
                <a:gd name="T86" fmla="*/ 235 w 490"/>
                <a:gd name="T87" fmla="*/ 288 h 1185"/>
                <a:gd name="T88" fmla="*/ 243 w 490"/>
                <a:gd name="T89" fmla="*/ 330 h 1185"/>
                <a:gd name="T90" fmla="*/ 244 w 490"/>
                <a:gd name="T91" fmla="*/ 371 h 1185"/>
                <a:gd name="T92" fmla="*/ 240 w 490"/>
                <a:gd name="T93" fmla="*/ 412 h 1185"/>
                <a:gd name="T94" fmla="*/ 215 w 490"/>
                <a:gd name="T95" fmla="*/ 513 h 1185"/>
                <a:gd name="T96" fmla="*/ 170 w 490"/>
                <a:gd name="T97" fmla="*/ 591 h 1185"/>
                <a:gd name="T98" fmla="*/ 168 w 490"/>
                <a:gd name="T99" fmla="*/ 561 h 1185"/>
                <a:gd name="T100" fmla="*/ 142 w 490"/>
                <a:gd name="T101" fmla="*/ 584 h 1185"/>
                <a:gd name="T102" fmla="*/ 125 w 490"/>
                <a:gd name="T103" fmla="*/ 592 h 11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0" h="1185">
                  <a:moveTo>
                    <a:pt x="244" y="1183"/>
                  </a:moveTo>
                  <a:lnTo>
                    <a:pt x="264" y="1094"/>
                  </a:lnTo>
                  <a:lnTo>
                    <a:pt x="258" y="1088"/>
                  </a:lnTo>
                  <a:lnTo>
                    <a:pt x="240" y="1097"/>
                  </a:lnTo>
                  <a:lnTo>
                    <a:pt x="222" y="1108"/>
                  </a:lnTo>
                  <a:lnTo>
                    <a:pt x="187" y="1123"/>
                  </a:lnTo>
                  <a:lnTo>
                    <a:pt x="211" y="1081"/>
                  </a:lnTo>
                  <a:lnTo>
                    <a:pt x="211" y="1065"/>
                  </a:lnTo>
                  <a:lnTo>
                    <a:pt x="189" y="1061"/>
                  </a:lnTo>
                  <a:lnTo>
                    <a:pt x="244" y="981"/>
                  </a:lnTo>
                  <a:lnTo>
                    <a:pt x="246" y="963"/>
                  </a:lnTo>
                  <a:lnTo>
                    <a:pt x="275" y="954"/>
                  </a:lnTo>
                  <a:lnTo>
                    <a:pt x="302" y="930"/>
                  </a:lnTo>
                  <a:lnTo>
                    <a:pt x="324" y="906"/>
                  </a:lnTo>
                  <a:lnTo>
                    <a:pt x="340" y="881"/>
                  </a:lnTo>
                  <a:lnTo>
                    <a:pt x="355" y="855"/>
                  </a:lnTo>
                  <a:lnTo>
                    <a:pt x="364" y="828"/>
                  </a:lnTo>
                  <a:lnTo>
                    <a:pt x="371" y="803"/>
                  </a:lnTo>
                  <a:lnTo>
                    <a:pt x="375" y="775"/>
                  </a:lnTo>
                  <a:lnTo>
                    <a:pt x="379" y="754"/>
                  </a:lnTo>
                  <a:lnTo>
                    <a:pt x="368" y="675"/>
                  </a:lnTo>
                  <a:lnTo>
                    <a:pt x="335" y="595"/>
                  </a:lnTo>
                  <a:lnTo>
                    <a:pt x="331" y="581"/>
                  </a:lnTo>
                  <a:lnTo>
                    <a:pt x="315" y="548"/>
                  </a:lnTo>
                  <a:lnTo>
                    <a:pt x="306" y="533"/>
                  </a:lnTo>
                  <a:lnTo>
                    <a:pt x="298" y="522"/>
                  </a:lnTo>
                  <a:lnTo>
                    <a:pt x="291" y="511"/>
                  </a:lnTo>
                  <a:lnTo>
                    <a:pt x="282" y="502"/>
                  </a:lnTo>
                  <a:lnTo>
                    <a:pt x="273" y="495"/>
                  </a:lnTo>
                  <a:lnTo>
                    <a:pt x="262" y="486"/>
                  </a:lnTo>
                  <a:lnTo>
                    <a:pt x="251" y="481"/>
                  </a:lnTo>
                  <a:lnTo>
                    <a:pt x="240" y="473"/>
                  </a:lnTo>
                  <a:lnTo>
                    <a:pt x="231" y="471"/>
                  </a:lnTo>
                  <a:lnTo>
                    <a:pt x="215" y="466"/>
                  </a:lnTo>
                  <a:lnTo>
                    <a:pt x="198" y="466"/>
                  </a:lnTo>
                  <a:lnTo>
                    <a:pt x="184" y="466"/>
                  </a:lnTo>
                  <a:lnTo>
                    <a:pt x="169" y="471"/>
                  </a:lnTo>
                  <a:lnTo>
                    <a:pt x="153" y="475"/>
                  </a:lnTo>
                  <a:lnTo>
                    <a:pt x="138" y="484"/>
                  </a:lnTo>
                  <a:lnTo>
                    <a:pt x="122" y="495"/>
                  </a:lnTo>
                  <a:lnTo>
                    <a:pt x="107" y="513"/>
                  </a:lnTo>
                  <a:lnTo>
                    <a:pt x="89" y="524"/>
                  </a:lnTo>
                  <a:lnTo>
                    <a:pt x="95" y="499"/>
                  </a:lnTo>
                  <a:lnTo>
                    <a:pt x="84" y="495"/>
                  </a:lnTo>
                  <a:lnTo>
                    <a:pt x="76" y="499"/>
                  </a:lnTo>
                  <a:lnTo>
                    <a:pt x="67" y="579"/>
                  </a:lnTo>
                  <a:lnTo>
                    <a:pt x="42" y="539"/>
                  </a:lnTo>
                  <a:lnTo>
                    <a:pt x="38" y="524"/>
                  </a:lnTo>
                  <a:lnTo>
                    <a:pt x="27" y="488"/>
                  </a:lnTo>
                  <a:lnTo>
                    <a:pt x="18" y="453"/>
                  </a:lnTo>
                  <a:lnTo>
                    <a:pt x="7" y="417"/>
                  </a:lnTo>
                  <a:lnTo>
                    <a:pt x="4" y="382"/>
                  </a:lnTo>
                  <a:lnTo>
                    <a:pt x="0" y="346"/>
                  </a:lnTo>
                  <a:lnTo>
                    <a:pt x="5" y="311"/>
                  </a:lnTo>
                  <a:lnTo>
                    <a:pt x="14" y="275"/>
                  </a:lnTo>
                  <a:lnTo>
                    <a:pt x="36" y="240"/>
                  </a:lnTo>
                  <a:lnTo>
                    <a:pt x="67" y="211"/>
                  </a:lnTo>
                  <a:lnTo>
                    <a:pt x="84" y="198"/>
                  </a:lnTo>
                  <a:lnTo>
                    <a:pt x="211" y="184"/>
                  </a:lnTo>
                  <a:lnTo>
                    <a:pt x="244" y="171"/>
                  </a:lnTo>
                  <a:lnTo>
                    <a:pt x="260" y="157"/>
                  </a:lnTo>
                  <a:lnTo>
                    <a:pt x="277" y="138"/>
                  </a:lnTo>
                  <a:lnTo>
                    <a:pt x="286" y="118"/>
                  </a:lnTo>
                  <a:lnTo>
                    <a:pt x="291" y="104"/>
                  </a:lnTo>
                  <a:lnTo>
                    <a:pt x="269" y="113"/>
                  </a:lnTo>
                  <a:lnTo>
                    <a:pt x="264" y="98"/>
                  </a:lnTo>
                  <a:lnTo>
                    <a:pt x="260" y="86"/>
                  </a:lnTo>
                  <a:lnTo>
                    <a:pt x="249" y="53"/>
                  </a:lnTo>
                  <a:lnTo>
                    <a:pt x="235" y="24"/>
                  </a:lnTo>
                  <a:lnTo>
                    <a:pt x="251" y="11"/>
                  </a:lnTo>
                  <a:lnTo>
                    <a:pt x="264" y="6"/>
                  </a:lnTo>
                  <a:lnTo>
                    <a:pt x="311" y="0"/>
                  </a:lnTo>
                  <a:lnTo>
                    <a:pt x="331" y="9"/>
                  </a:lnTo>
                  <a:lnTo>
                    <a:pt x="349" y="29"/>
                  </a:lnTo>
                  <a:lnTo>
                    <a:pt x="355" y="44"/>
                  </a:lnTo>
                  <a:lnTo>
                    <a:pt x="362" y="58"/>
                  </a:lnTo>
                  <a:lnTo>
                    <a:pt x="366" y="82"/>
                  </a:lnTo>
                  <a:lnTo>
                    <a:pt x="371" y="107"/>
                  </a:lnTo>
                  <a:lnTo>
                    <a:pt x="373" y="133"/>
                  </a:lnTo>
                  <a:lnTo>
                    <a:pt x="375" y="158"/>
                  </a:lnTo>
                  <a:lnTo>
                    <a:pt x="373" y="182"/>
                  </a:lnTo>
                  <a:lnTo>
                    <a:pt x="373" y="209"/>
                  </a:lnTo>
                  <a:lnTo>
                    <a:pt x="373" y="233"/>
                  </a:lnTo>
                  <a:lnTo>
                    <a:pt x="373" y="260"/>
                  </a:lnTo>
                  <a:lnTo>
                    <a:pt x="395" y="391"/>
                  </a:lnTo>
                  <a:lnTo>
                    <a:pt x="457" y="524"/>
                  </a:lnTo>
                  <a:lnTo>
                    <a:pt x="459" y="537"/>
                  </a:lnTo>
                  <a:lnTo>
                    <a:pt x="470" y="577"/>
                  </a:lnTo>
                  <a:lnTo>
                    <a:pt x="481" y="619"/>
                  </a:lnTo>
                  <a:lnTo>
                    <a:pt x="486" y="661"/>
                  </a:lnTo>
                  <a:lnTo>
                    <a:pt x="490" y="703"/>
                  </a:lnTo>
                  <a:lnTo>
                    <a:pt x="488" y="743"/>
                  </a:lnTo>
                  <a:lnTo>
                    <a:pt x="486" y="784"/>
                  </a:lnTo>
                  <a:lnTo>
                    <a:pt x="479" y="824"/>
                  </a:lnTo>
                  <a:lnTo>
                    <a:pt x="471" y="868"/>
                  </a:lnTo>
                  <a:lnTo>
                    <a:pt x="430" y="1027"/>
                  </a:lnTo>
                  <a:lnTo>
                    <a:pt x="415" y="1027"/>
                  </a:lnTo>
                  <a:lnTo>
                    <a:pt x="339" y="1183"/>
                  </a:lnTo>
                  <a:lnTo>
                    <a:pt x="340" y="1130"/>
                  </a:lnTo>
                  <a:lnTo>
                    <a:pt x="335" y="1123"/>
                  </a:lnTo>
                  <a:lnTo>
                    <a:pt x="315" y="1136"/>
                  </a:lnTo>
                  <a:lnTo>
                    <a:pt x="284" y="1168"/>
                  </a:lnTo>
                  <a:lnTo>
                    <a:pt x="268" y="1178"/>
                  </a:lnTo>
                  <a:lnTo>
                    <a:pt x="249" y="1185"/>
                  </a:lnTo>
                  <a:lnTo>
                    <a:pt x="244" y="1183"/>
                  </a:lnTo>
                  <a:close/>
                </a:path>
              </a:pathLst>
            </a:custGeom>
            <a:solidFill>
              <a:srgbClr val="CCCCCC"/>
            </a:solidFill>
            <a:ln w="9525">
              <a:solidFill>
                <a:schemeClr val="tx1"/>
              </a:solidFill>
              <a:round/>
              <a:headEnd/>
              <a:tailEnd/>
            </a:ln>
          </p:spPr>
          <p:txBody>
            <a:bodyPr/>
            <a:lstStyle/>
            <a:p>
              <a:endParaRPr lang="en-US"/>
            </a:p>
          </p:txBody>
        </p:sp>
        <p:sp>
          <p:nvSpPr>
            <p:cNvPr id="58458" name="Freeform 89">
              <a:extLst>
                <a:ext uri="{FF2B5EF4-FFF2-40B4-BE49-F238E27FC236}">
                  <a16:creationId xmlns:a16="http://schemas.microsoft.com/office/drawing/2014/main" id="{16F1799D-143A-4653-9B6B-579FEA7096CE}"/>
                </a:ext>
              </a:extLst>
            </p:cNvPr>
            <p:cNvSpPr>
              <a:spLocks/>
            </p:cNvSpPr>
            <p:nvPr/>
          </p:nvSpPr>
          <p:spPr bwMode="auto">
            <a:xfrm>
              <a:off x="2151" y="1743"/>
              <a:ext cx="17" cy="13"/>
            </a:xfrm>
            <a:custGeom>
              <a:avLst/>
              <a:gdLst>
                <a:gd name="T0" fmla="*/ 12 w 35"/>
                <a:gd name="T1" fmla="*/ 13 h 27"/>
                <a:gd name="T2" fmla="*/ 0 w 35"/>
                <a:gd name="T3" fmla="*/ 4 h 27"/>
                <a:gd name="T4" fmla="*/ 0 w 35"/>
                <a:gd name="T5" fmla="*/ 0 h 27"/>
                <a:gd name="T6" fmla="*/ 17 w 35"/>
                <a:gd name="T7" fmla="*/ 12 h 27"/>
                <a:gd name="T8" fmla="*/ 12 w 35"/>
                <a:gd name="T9" fmla="*/ 1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7">
                  <a:moveTo>
                    <a:pt x="25" y="27"/>
                  </a:moveTo>
                  <a:lnTo>
                    <a:pt x="0" y="9"/>
                  </a:lnTo>
                  <a:lnTo>
                    <a:pt x="0" y="0"/>
                  </a:lnTo>
                  <a:lnTo>
                    <a:pt x="35" y="25"/>
                  </a:lnTo>
                  <a:lnTo>
                    <a:pt x="2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9" name="Freeform 90">
              <a:extLst>
                <a:ext uri="{FF2B5EF4-FFF2-40B4-BE49-F238E27FC236}">
                  <a16:creationId xmlns:a16="http://schemas.microsoft.com/office/drawing/2014/main" id="{BF972E48-36BC-491B-A904-8695A17A2604}"/>
                </a:ext>
              </a:extLst>
            </p:cNvPr>
            <p:cNvSpPr>
              <a:spLocks/>
            </p:cNvSpPr>
            <p:nvPr/>
          </p:nvSpPr>
          <p:spPr bwMode="auto">
            <a:xfrm>
              <a:off x="2309" y="1695"/>
              <a:ext cx="60" cy="20"/>
            </a:xfrm>
            <a:custGeom>
              <a:avLst/>
              <a:gdLst>
                <a:gd name="T0" fmla="*/ 21 w 118"/>
                <a:gd name="T1" fmla="*/ 18 h 40"/>
                <a:gd name="T2" fmla="*/ 0 w 118"/>
                <a:gd name="T3" fmla="*/ 7 h 40"/>
                <a:gd name="T4" fmla="*/ 0 w 118"/>
                <a:gd name="T5" fmla="*/ 0 h 40"/>
                <a:gd name="T6" fmla="*/ 15 w 118"/>
                <a:gd name="T7" fmla="*/ 7 h 40"/>
                <a:gd name="T8" fmla="*/ 19 w 118"/>
                <a:gd name="T9" fmla="*/ 8 h 40"/>
                <a:gd name="T10" fmla="*/ 25 w 118"/>
                <a:gd name="T11" fmla="*/ 9 h 40"/>
                <a:gd name="T12" fmla="*/ 31 w 118"/>
                <a:gd name="T13" fmla="*/ 8 h 40"/>
                <a:gd name="T14" fmla="*/ 37 w 118"/>
                <a:gd name="T15" fmla="*/ 8 h 40"/>
                <a:gd name="T16" fmla="*/ 43 w 118"/>
                <a:gd name="T17" fmla="*/ 7 h 40"/>
                <a:gd name="T18" fmla="*/ 48 w 118"/>
                <a:gd name="T19" fmla="*/ 7 h 40"/>
                <a:gd name="T20" fmla="*/ 53 w 118"/>
                <a:gd name="T21" fmla="*/ 5 h 40"/>
                <a:gd name="T22" fmla="*/ 60 w 118"/>
                <a:gd name="T23" fmla="*/ 5 h 40"/>
                <a:gd name="T24" fmla="*/ 57 w 118"/>
                <a:gd name="T25" fmla="*/ 14 h 40"/>
                <a:gd name="T26" fmla="*/ 48 w 118"/>
                <a:gd name="T27" fmla="*/ 16 h 40"/>
                <a:gd name="T28" fmla="*/ 40 w 118"/>
                <a:gd name="T29" fmla="*/ 18 h 40"/>
                <a:gd name="T30" fmla="*/ 32 w 118"/>
                <a:gd name="T31" fmla="*/ 19 h 40"/>
                <a:gd name="T32" fmla="*/ 24 w 118"/>
                <a:gd name="T33" fmla="*/ 20 h 40"/>
                <a:gd name="T34" fmla="*/ 21 w 118"/>
                <a:gd name="T35" fmla="*/ 1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40">
                  <a:moveTo>
                    <a:pt x="42" y="36"/>
                  </a:moveTo>
                  <a:lnTo>
                    <a:pt x="0" y="13"/>
                  </a:lnTo>
                  <a:lnTo>
                    <a:pt x="0" y="0"/>
                  </a:lnTo>
                  <a:lnTo>
                    <a:pt x="29" y="13"/>
                  </a:lnTo>
                  <a:lnTo>
                    <a:pt x="38" y="16"/>
                  </a:lnTo>
                  <a:lnTo>
                    <a:pt x="49" y="18"/>
                  </a:lnTo>
                  <a:lnTo>
                    <a:pt x="60" y="16"/>
                  </a:lnTo>
                  <a:lnTo>
                    <a:pt x="73" y="16"/>
                  </a:lnTo>
                  <a:lnTo>
                    <a:pt x="84" y="13"/>
                  </a:lnTo>
                  <a:lnTo>
                    <a:pt x="94" y="13"/>
                  </a:lnTo>
                  <a:lnTo>
                    <a:pt x="105" y="9"/>
                  </a:lnTo>
                  <a:lnTo>
                    <a:pt x="118" y="9"/>
                  </a:lnTo>
                  <a:lnTo>
                    <a:pt x="113" y="27"/>
                  </a:lnTo>
                  <a:lnTo>
                    <a:pt x="94" y="31"/>
                  </a:lnTo>
                  <a:lnTo>
                    <a:pt x="78" y="36"/>
                  </a:lnTo>
                  <a:lnTo>
                    <a:pt x="62" y="38"/>
                  </a:lnTo>
                  <a:lnTo>
                    <a:pt x="47" y="40"/>
                  </a:lnTo>
                  <a:lnTo>
                    <a:pt x="4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0" name="Freeform 91">
              <a:extLst>
                <a:ext uri="{FF2B5EF4-FFF2-40B4-BE49-F238E27FC236}">
                  <a16:creationId xmlns:a16="http://schemas.microsoft.com/office/drawing/2014/main" id="{04C22F42-5E50-431B-8CD1-04D73B421993}"/>
                </a:ext>
              </a:extLst>
            </p:cNvPr>
            <p:cNvSpPr>
              <a:spLocks/>
            </p:cNvSpPr>
            <p:nvPr/>
          </p:nvSpPr>
          <p:spPr bwMode="auto">
            <a:xfrm>
              <a:off x="2088" y="1681"/>
              <a:ext cx="27" cy="25"/>
            </a:xfrm>
            <a:custGeom>
              <a:avLst/>
              <a:gdLst>
                <a:gd name="T0" fmla="*/ 23 w 55"/>
                <a:gd name="T1" fmla="*/ 25 h 51"/>
                <a:gd name="T2" fmla="*/ 8 w 55"/>
                <a:gd name="T3" fmla="*/ 10 h 51"/>
                <a:gd name="T4" fmla="*/ 4 w 55"/>
                <a:gd name="T5" fmla="*/ 4 h 51"/>
                <a:gd name="T6" fmla="*/ 0 w 55"/>
                <a:gd name="T7" fmla="*/ 0 h 51"/>
                <a:gd name="T8" fmla="*/ 8 w 55"/>
                <a:gd name="T9" fmla="*/ 6 h 51"/>
                <a:gd name="T10" fmla="*/ 27 w 55"/>
                <a:gd name="T11" fmla="*/ 22 h 51"/>
                <a:gd name="T12" fmla="*/ 23 w 55"/>
                <a:gd name="T13" fmla="*/ 25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51">
                  <a:moveTo>
                    <a:pt x="46" y="51"/>
                  </a:moveTo>
                  <a:lnTo>
                    <a:pt x="17" y="20"/>
                  </a:lnTo>
                  <a:lnTo>
                    <a:pt x="8" y="9"/>
                  </a:lnTo>
                  <a:lnTo>
                    <a:pt x="0" y="0"/>
                  </a:lnTo>
                  <a:lnTo>
                    <a:pt x="17" y="13"/>
                  </a:lnTo>
                  <a:lnTo>
                    <a:pt x="55" y="45"/>
                  </a:lnTo>
                  <a:lnTo>
                    <a:pt x="4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1" name="Freeform 92">
              <a:extLst>
                <a:ext uri="{FF2B5EF4-FFF2-40B4-BE49-F238E27FC236}">
                  <a16:creationId xmlns:a16="http://schemas.microsoft.com/office/drawing/2014/main" id="{8FF6BEBA-545E-4CA6-AA2C-FA39B4F7BEAE}"/>
                </a:ext>
              </a:extLst>
            </p:cNvPr>
            <p:cNvSpPr>
              <a:spLocks/>
            </p:cNvSpPr>
            <p:nvPr/>
          </p:nvSpPr>
          <p:spPr bwMode="auto">
            <a:xfrm>
              <a:off x="2088" y="1254"/>
              <a:ext cx="362" cy="427"/>
            </a:xfrm>
            <a:custGeom>
              <a:avLst/>
              <a:gdLst>
                <a:gd name="T0" fmla="*/ 96 w 725"/>
                <a:gd name="T1" fmla="*/ 408 h 854"/>
                <a:gd name="T2" fmla="*/ 89 w 725"/>
                <a:gd name="T3" fmla="*/ 384 h 854"/>
                <a:gd name="T4" fmla="*/ 122 w 725"/>
                <a:gd name="T5" fmla="*/ 414 h 854"/>
                <a:gd name="T6" fmla="*/ 150 w 725"/>
                <a:gd name="T7" fmla="*/ 414 h 854"/>
                <a:gd name="T8" fmla="*/ 171 w 725"/>
                <a:gd name="T9" fmla="*/ 402 h 854"/>
                <a:gd name="T10" fmla="*/ 174 w 725"/>
                <a:gd name="T11" fmla="*/ 385 h 854"/>
                <a:gd name="T12" fmla="*/ 146 w 725"/>
                <a:gd name="T13" fmla="*/ 325 h 854"/>
                <a:gd name="T14" fmla="*/ 103 w 725"/>
                <a:gd name="T15" fmla="*/ 336 h 854"/>
                <a:gd name="T16" fmla="*/ 74 w 725"/>
                <a:gd name="T17" fmla="*/ 333 h 854"/>
                <a:gd name="T18" fmla="*/ 45 w 725"/>
                <a:gd name="T19" fmla="*/ 318 h 854"/>
                <a:gd name="T20" fmla="*/ 24 w 725"/>
                <a:gd name="T21" fmla="*/ 296 h 854"/>
                <a:gd name="T22" fmla="*/ 11 w 725"/>
                <a:gd name="T23" fmla="*/ 279 h 854"/>
                <a:gd name="T24" fmla="*/ 2 w 725"/>
                <a:gd name="T25" fmla="*/ 264 h 854"/>
                <a:gd name="T26" fmla="*/ 19 w 725"/>
                <a:gd name="T27" fmla="*/ 249 h 854"/>
                <a:gd name="T28" fmla="*/ 36 w 725"/>
                <a:gd name="T29" fmla="*/ 191 h 854"/>
                <a:gd name="T30" fmla="*/ 65 w 725"/>
                <a:gd name="T31" fmla="*/ 133 h 854"/>
                <a:gd name="T32" fmla="*/ 92 w 725"/>
                <a:gd name="T33" fmla="*/ 97 h 854"/>
                <a:gd name="T34" fmla="*/ 116 w 725"/>
                <a:gd name="T35" fmla="*/ 76 h 854"/>
                <a:gd name="T36" fmla="*/ 139 w 725"/>
                <a:gd name="T37" fmla="*/ 42 h 854"/>
                <a:gd name="T38" fmla="*/ 146 w 725"/>
                <a:gd name="T39" fmla="*/ 27 h 854"/>
                <a:gd name="T40" fmla="*/ 156 w 725"/>
                <a:gd name="T41" fmla="*/ 55 h 854"/>
                <a:gd name="T42" fmla="*/ 173 w 725"/>
                <a:gd name="T43" fmla="*/ 40 h 854"/>
                <a:gd name="T44" fmla="*/ 167 w 725"/>
                <a:gd name="T45" fmla="*/ 20 h 854"/>
                <a:gd name="T46" fmla="*/ 172 w 725"/>
                <a:gd name="T47" fmla="*/ 0 h 854"/>
                <a:gd name="T48" fmla="*/ 175 w 725"/>
                <a:gd name="T49" fmla="*/ 17 h 854"/>
                <a:gd name="T50" fmla="*/ 180 w 725"/>
                <a:gd name="T51" fmla="*/ 36 h 854"/>
                <a:gd name="T52" fmla="*/ 188 w 725"/>
                <a:gd name="T53" fmla="*/ 52 h 854"/>
                <a:gd name="T54" fmla="*/ 219 w 725"/>
                <a:gd name="T55" fmla="*/ 24 h 854"/>
                <a:gd name="T56" fmla="*/ 223 w 725"/>
                <a:gd name="T57" fmla="*/ 57 h 854"/>
                <a:gd name="T58" fmla="*/ 236 w 725"/>
                <a:gd name="T59" fmla="*/ 90 h 854"/>
                <a:gd name="T60" fmla="*/ 245 w 725"/>
                <a:gd name="T61" fmla="*/ 110 h 854"/>
                <a:gd name="T62" fmla="*/ 297 w 725"/>
                <a:gd name="T63" fmla="*/ 92 h 854"/>
                <a:gd name="T64" fmla="*/ 320 w 725"/>
                <a:gd name="T65" fmla="*/ 79 h 854"/>
                <a:gd name="T66" fmla="*/ 301 w 725"/>
                <a:gd name="T67" fmla="*/ 98 h 854"/>
                <a:gd name="T68" fmla="*/ 339 w 725"/>
                <a:gd name="T69" fmla="*/ 114 h 854"/>
                <a:gd name="T70" fmla="*/ 348 w 725"/>
                <a:gd name="T71" fmla="*/ 119 h 854"/>
                <a:gd name="T72" fmla="*/ 332 w 725"/>
                <a:gd name="T73" fmla="*/ 138 h 854"/>
                <a:gd name="T74" fmla="*/ 356 w 725"/>
                <a:gd name="T75" fmla="*/ 150 h 854"/>
                <a:gd name="T76" fmla="*/ 339 w 725"/>
                <a:gd name="T77" fmla="*/ 151 h 854"/>
                <a:gd name="T78" fmla="*/ 328 w 725"/>
                <a:gd name="T79" fmla="*/ 233 h 854"/>
                <a:gd name="T80" fmla="*/ 310 w 725"/>
                <a:gd name="T81" fmla="*/ 282 h 854"/>
                <a:gd name="T82" fmla="*/ 285 w 725"/>
                <a:gd name="T83" fmla="*/ 331 h 854"/>
                <a:gd name="T84" fmla="*/ 249 w 725"/>
                <a:gd name="T85" fmla="*/ 373 h 854"/>
                <a:gd name="T86" fmla="*/ 259 w 725"/>
                <a:gd name="T87" fmla="*/ 390 h 854"/>
                <a:gd name="T88" fmla="*/ 237 w 725"/>
                <a:gd name="T89" fmla="*/ 384 h 854"/>
                <a:gd name="T90" fmla="*/ 214 w 725"/>
                <a:gd name="T91" fmla="*/ 383 h 854"/>
                <a:gd name="T92" fmla="*/ 186 w 725"/>
                <a:gd name="T93" fmla="*/ 390 h 854"/>
                <a:gd name="T94" fmla="*/ 134 w 725"/>
                <a:gd name="T95" fmla="*/ 427 h 8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5" h="854">
                  <a:moveTo>
                    <a:pt x="264" y="850"/>
                  </a:moveTo>
                  <a:lnTo>
                    <a:pt x="244" y="848"/>
                  </a:lnTo>
                  <a:lnTo>
                    <a:pt x="193" y="816"/>
                  </a:lnTo>
                  <a:lnTo>
                    <a:pt x="177" y="783"/>
                  </a:lnTo>
                  <a:lnTo>
                    <a:pt x="173" y="779"/>
                  </a:lnTo>
                  <a:lnTo>
                    <a:pt x="179" y="768"/>
                  </a:lnTo>
                  <a:lnTo>
                    <a:pt x="192" y="768"/>
                  </a:lnTo>
                  <a:lnTo>
                    <a:pt x="215" y="803"/>
                  </a:lnTo>
                  <a:lnTo>
                    <a:pt x="244" y="827"/>
                  </a:lnTo>
                  <a:lnTo>
                    <a:pt x="263" y="830"/>
                  </a:lnTo>
                  <a:lnTo>
                    <a:pt x="283" y="830"/>
                  </a:lnTo>
                  <a:lnTo>
                    <a:pt x="301" y="828"/>
                  </a:lnTo>
                  <a:lnTo>
                    <a:pt x="321" y="827"/>
                  </a:lnTo>
                  <a:lnTo>
                    <a:pt x="334" y="816"/>
                  </a:lnTo>
                  <a:lnTo>
                    <a:pt x="343" y="803"/>
                  </a:lnTo>
                  <a:lnTo>
                    <a:pt x="346" y="790"/>
                  </a:lnTo>
                  <a:lnTo>
                    <a:pt x="352" y="779"/>
                  </a:lnTo>
                  <a:lnTo>
                    <a:pt x="348" y="770"/>
                  </a:lnTo>
                  <a:lnTo>
                    <a:pt x="330" y="741"/>
                  </a:lnTo>
                  <a:lnTo>
                    <a:pt x="295" y="683"/>
                  </a:lnTo>
                  <a:lnTo>
                    <a:pt x="292" y="650"/>
                  </a:lnTo>
                  <a:lnTo>
                    <a:pt x="248" y="665"/>
                  </a:lnTo>
                  <a:lnTo>
                    <a:pt x="226" y="668"/>
                  </a:lnTo>
                  <a:lnTo>
                    <a:pt x="206" y="672"/>
                  </a:lnTo>
                  <a:lnTo>
                    <a:pt x="186" y="672"/>
                  </a:lnTo>
                  <a:lnTo>
                    <a:pt x="168" y="672"/>
                  </a:lnTo>
                  <a:lnTo>
                    <a:pt x="148" y="665"/>
                  </a:lnTo>
                  <a:lnTo>
                    <a:pt x="128" y="657"/>
                  </a:lnTo>
                  <a:lnTo>
                    <a:pt x="108" y="646"/>
                  </a:lnTo>
                  <a:lnTo>
                    <a:pt x="90" y="635"/>
                  </a:lnTo>
                  <a:lnTo>
                    <a:pt x="71" y="621"/>
                  </a:lnTo>
                  <a:lnTo>
                    <a:pt x="60" y="606"/>
                  </a:lnTo>
                  <a:lnTo>
                    <a:pt x="49" y="592"/>
                  </a:lnTo>
                  <a:lnTo>
                    <a:pt x="40" y="581"/>
                  </a:lnTo>
                  <a:lnTo>
                    <a:pt x="31" y="566"/>
                  </a:lnTo>
                  <a:lnTo>
                    <a:pt x="22" y="557"/>
                  </a:lnTo>
                  <a:lnTo>
                    <a:pt x="11" y="548"/>
                  </a:lnTo>
                  <a:lnTo>
                    <a:pt x="0" y="543"/>
                  </a:lnTo>
                  <a:lnTo>
                    <a:pt x="4" y="528"/>
                  </a:lnTo>
                  <a:lnTo>
                    <a:pt x="31" y="537"/>
                  </a:lnTo>
                  <a:lnTo>
                    <a:pt x="37" y="537"/>
                  </a:lnTo>
                  <a:lnTo>
                    <a:pt x="39" y="497"/>
                  </a:lnTo>
                  <a:lnTo>
                    <a:pt x="46" y="459"/>
                  </a:lnTo>
                  <a:lnTo>
                    <a:pt x="57" y="421"/>
                  </a:lnTo>
                  <a:lnTo>
                    <a:pt x="73" y="382"/>
                  </a:lnTo>
                  <a:lnTo>
                    <a:pt x="90" y="342"/>
                  </a:lnTo>
                  <a:lnTo>
                    <a:pt x="110" y="304"/>
                  </a:lnTo>
                  <a:lnTo>
                    <a:pt x="131" y="266"/>
                  </a:lnTo>
                  <a:lnTo>
                    <a:pt x="159" y="228"/>
                  </a:lnTo>
                  <a:lnTo>
                    <a:pt x="170" y="210"/>
                  </a:lnTo>
                  <a:lnTo>
                    <a:pt x="184" y="193"/>
                  </a:lnTo>
                  <a:lnTo>
                    <a:pt x="199" y="177"/>
                  </a:lnTo>
                  <a:lnTo>
                    <a:pt x="217" y="160"/>
                  </a:lnTo>
                  <a:lnTo>
                    <a:pt x="232" y="151"/>
                  </a:lnTo>
                  <a:lnTo>
                    <a:pt x="295" y="115"/>
                  </a:lnTo>
                  <a:lnTo>
                    <a:pt x="284" y="99"/>
                  </a:lnTo>
                  <a:lnTo>
                    <a:pt x="279" y="84"/>
                  </a:lnTo>
                  <a:lnTo>
                    <a:pt x="275" y="68"/>
                  </a:lnTo>
                  <a:lnTo>
                    <a:pt x="277" y="53"/>
                  </a:lnTo>
                  <a:lnTo>
                    <a:pt x="292" y="53"/>
                  </a:lnTo>
                  <a:lnTo>
                    <a:pt x="292" y="75"/>
                  </a:lnTo>
                  <a:lnTo>
                    <a:pt x="297" y="89"/>
                  </a:lnTo>
                  <a:lnTo>
                    <a:pt x="312" y="109"/>
                  </a:lnTo>
                  <a:lnTo>
                    <a:pt x="361" y="108"/>
                  </a:lnTo>
                  <a:lnTo>
                    <a:pt x="354" y="93"/>
                  </a:lnTo>
                  <a:lnTo>
                    <a:pt x="346" y="80"/>
                  </a:lnTo>
                  <a:lnTo>
                    <a:pt x="341" y="66"/>
                  </a:lnTo>
                  <a:lnTo>
                    <a:pt x="339" y="53"/>
                  </a:lnTo>
                  <a:lnTo>
                    <a:pt x="335" y="39"/>
                  </a:lnTo>
                  <a:lnTo>
                    <a:pt x="337" y="26"/>
                  </a:lnTo>
                  <a:lnTo>
                    <a:pt x="339" y="11"/>
                  </a:lnTo>
                  <a:lnTo>
                    <a:pt x="344" y="0"/>
                  </a:lnTo>
                  <a:lnTo>
                    <a:pt x="346" y="11"/>
                  </a:lnTo>
                  <a:lnTo>
                    <a:pt x="348" y="22"/>
                  </a:lnTo>
                  <a:lnTo>
                    <a:pt x="350" y="33"/>
                  </a:lnTo>
                  <a:lnTo>
                    <a:pt x="354" y="46"/>
                  </a:lnTo>
                  <a:lnTo>
                    <a:pt x="355" y="57"/>
                  </a:lnTo>
                  <a:lnTo>
                    <a:pt x="361" y="71"/>
                  </a:lnTo>
                  <a:lnTo>
                    <a:pt x="366" y="84"/>
                  </a:lnTo>
                  <a:lnTo>
                    <a:pt x="375" y="99"/>
                  </a:lnTo>
                  <a:lnTo>
                    <a:pt x="377" y="104"/>
                  </a:lnTo>
                  <a:lnTo>
                    <a:pt x="432" y="122"/>
                  </a:lnTo>
                  <a:lnTo>
                    <a:pt x="428" y="44"/>
                  </a:lnTo>
                  <a:lnTo>
                    <a:pt x="439" y="48"/>
                  </a:lnTo>
                  <a:lnTo>
                    <a:pt x="437" y="69"/>
                  </a:lnTo>
                  <a:lnTo>
                    <a:pt x="441" y="91"/>
                  </a:lnTo>
                  <a:lnTo>
                    <a:pt x="446" y="113"/>
                  </a:lnTo>
                  <a:lnTo>
                    <a:pt x="457" y="137"/>
                  </a:lnTo>
                  <a:lnTo>
                    <a:pt x="465" y="159"/>
                  </a:lnTo>
                  <a:lnTo>
                    <a:pt x="472" y="180"/>
                  </a:lnTo>
                  <a:lnTo>
                    <a:pt x="477" y="202"/>
                  </a:lnTo>
                  <a:lnTo>
                    <a:pt x="481" y="226"/>
                  </a:lnTo>
                  <a:lnTo>
                    <a:pt x="490" y="219"/>
                  </a:lnTo>
                  <a:lnTo>
                    <a:pt x="514" y="204"/>
                  </a:lnTo>
                  <a:lnTo>
                    <a:pt x="537" y="195"/>
                  </a:lnTo>
                  <a:lnTo>
                    <a:pt x="594" y="184"/>
                  </a:lnTo>
                  <a:lnTo>
                    <a:pt x="618" y="170"/>
                  </a:lnTo>
                  <a:lnTo>
                    <a:pt x="632" y="157"/>
                  </a:lnTo>
                  <a:lnTo>
                    <a:pt x="641" y="157"/>
                  </a:lnTo>
                  <a:lnTo>
                    <a:pt x="636" y="171"/>
                  </a:lnTo>
                  <a:lnTo>
                    <a:pt x="618" y="188"/>
                  </a:lnTo>
                  <a:lnTo>
                    <a:pt x="603" y="195"/>
                  </a:lnTo>
                  <a:lnTo>
                    <a:pt x="632" y="211"/>
                  </a:lnTo>
                  <a:lnTo>
                    <a:pt x="650" y="231"/>
                  </a:lnTo>
                  <a:lnTo>
                    <a:pt x="679" y="228"/>
                  </a:lnTo>
                  <a:lnTo>
                    <a:pt x="698" y="217"/>
                  </a:lnTo>
                  <a:lnTo>
                    <a:pt x="703" y="217"/>
                  </a:lnTo>
                  <a:lnTo>
                    <a:pt x="696" y="237"/>
                  </a:lnTo>
                  <a:lnTo>
                    <a:pt x="679" y="246"/>
                  </a:lnTo>
                  <a:lnTo>
                    <a:pt x="659" y="251"/>
                  </a:lnTo>
                  <a:lnTo>
                    <a:pt x="665" y="275"/>
                  </a:lnTo>
                  <a:lnTo>
                    <a:pt x="679" y="288"/>
                  </a:lnTo>
                  <a:lnTo>
                    <a:pt x="725" y="291"/>
                  </a:lnTo>
                  <a:lnTo>
                    <a:pt x="712" y="299"/>
                  </a:lnTo>
                  <a:lnTo>
                    <a:pt x="701" y="302"/>
                  </a:lnTo>
                  <a:lnTo>
                    <a:pt x="689" y="302"/>
                  </a:lnTo>
                  <a:lnTo>
                    <a:pt x="678" y="302"/>
                  </a:lnTo>
                  <a:lnTo>
                    <a:pt x="678" y="335"/>
                  </a:lnTo>
                  <a:lnTo>
                    <a:pt x="674" y="373"/>
                  </a:lnTo>
                  <a:lnTo>
                    <a:pt x="656" y="466"/>
                  </a:lnTo>
                  <a:lnTo>
                    <a:pt x="645" y="499"/>
                  </a:lnTo>
                  <a:lnTo>
                    <a:pt x="634" y="532"/>
                  </a:lnTo>
                  <a:lnTo>
                    <a:pt x="621" y="564"/>
                  </a:lnTo>
                  <a:lnTo>
                    <a:pt x="608" y="597"/>
                  </a:lnTo>
                  <a:lnTo>
                    <a:pt x="590" y="628"/>
                  </a:lnTo>
                  <a:lnTo>
                    <a:pt x="570" y="661"/>
                  </a:lnTo>
                  <a:lnTo>
                    <a:pt x="547" y="694"/>
                  </a:lnTo>
                  <a:lnTo>
                    <a:pt x="523" y="726"/>
                  </a:lnTo>
                  <a:lnTo>
                    <a:pt x="499" y="746"/>
                  </a:lnTo>
                  <a:lnTo>
                    <a:pt x="527" y="774"/>
                  </a:lnTo>
                  <a:lnTo>
                    <a:pt x="536" y="788"/>
                  </a:lnTo>
                  <a:lnTo>
                    <a:pt x="519" y="779"/>
                  </a:lnTo>
                  <a:lnTo>
                    <a:pt x="503" y="776"/>
                  </a:lnTo>
                  <a:lnTo>
                    <a:pt x="488" y="770"/>
                  </a:lnTo>
                  <a:lnTo>
                    <a:pt x="474" y="768"/>
                  </a:lnTo>
                  <a:lnTo>
                    <a:pt x="457" y="765"/>
                  </a:lnTo>
                  <a:lnTo>
                    <a:pt x="445" y="765"/>
                  </a:lnTo>
                  <a:lnTo>
                    <a:pt x="428" y="765"/>
                  </a:lnTo>
                  <a:lnTo>
                    <a:pt x="415" y="768"/>
                  </a:lnTo>
                  <a:lnTo>
                    <a:pt x="377" y="777"/>
                  </a:lnTo>
                  <a:lnTo>
                    <a:pt x="372" y="779"/>
                  </a:lnTo>
                  <a:lnTo>
                    <a:pt x="348" y="830"/>
                  </a:lnTo>
                  <a:lnTo>
                    <a:pt x="321" y="848"/>
                  </a:lnTo>
                  <a:lnTo>
                    <a:pt x="268" y="854"/>
                  </a:lnTo>
                  <a:lnTo>
                    <a:pt x="264" y="8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2" name="Freeform 93">
              <a:extLst>
                <a:ext uri="{FF2B5EF4-FFF2-40B4-BE49-F238E27FC236}">
                  <a16:creationId xmlns:a16="http://schemas.microsoft.com/office/drawing/2014/main" id="{AD81A312-2451-44E2-93F9-8BA634DED7E1}"/>
                </a:ext>
              </a:extLst>
            </p:cNvPr>
            <p:cNvSpPr>
              <a:spLocks/>
            </p:cNvSpPr>
            <p:nvPr/>
          </p:nvSpPr>
          <p:spPr bwMode="auto">
            <a:xfrm>
              <a:off x="3367" y="1275"/>
              <a:ext cx="99" cy="269"/>
            </a:xfrm>
            <a:custGeom>
              <a:avLst/>
              <a:gdLst>
                <a:gd name="T0" fmla="*/ 60 w 199"/>
                <a:gd name="T1" fmla="*/ 269 h 537"/>
                <a:gd name="T2" fmla="*/ 36 w 199"/>
                <a:gd name="T3" fmla="*/ 261 h 537"/>
                <a:gd name="T4" fmla="*/ 34 w 199"/>
                <a:gd name="T5" fmla="*/ 253 h 537"/>
                <a:gd name="T6" fmla="*/ 24 w 199"/>
                <a:gd name="T7" fmla="*/ 237 h 537"/>
                <a:gd name="T8" fmla="*/ 13 w 199"/>
                <a:gd name="T9" fmla="*/ 217 h 537"/>
                <a:gd name="T10" fmla="*/ 8 w 199"/>
                <a:gd name="T11" fmla="*/ 206 h 537"/>
                <a:gd name="T12" fmla="*/ 6 w 199"/>
                <a:gd name="T13" fmla="*/ 195 h 537"/>
                <a:gd name="T14" fmla="*/ 4 w 199"/>
                <a:gd name="T15" fmla="*/ 184 h 537"/>
                <a:gd name="T16" fmla="*/ 4 w 199"/>
                <a:gd name="T17" fmla="*/ 174 h 537"/>
                <a:gd name="T18" fmla="*/ 2 w 199"/>
                <a:gd name="T19" fmla="*/ 163 h 537"/>
                <a:gd name="T20" fmla="*/ 1 w 199"/>
                <a:gd name="T21" fmla="*/ 153 h 537"/>
                <a:gd name="T22" fmla="*/ 0 w 199"/>
                <a:gd name="T23" fmla="*/ 142 h 537"/>
                <a:gd name="T24" fmla="*/ 0 w 199"/>
                <a:gd name="T25" fmla="*/ 132 h 537"/>
                <a:gd name="T26" fmla="*/ 0 w 199"/>
                <a:gd name="T27" fmla="*/ 123 h 537"/>
                <a:gd name="T28" fmla="*/ 0 w 199"/>
                <a:gd name="T29" fmla="*/ 110 h 537"/>
                <a:gd name="T30" fmla="*/ 0 w 199"/>
                <a:gd name="T31" fmla="*/ 98 h 537"/>
                <a:gd name="T32" fmla="*/ 0 w 199"/>
                <a:gd name="T33" fmla="*/ 89 h 537"/>
                <a:gd name="T34" fmla="*/ 8 w 199"/>
                <a:gd name="T35" fmla="*/ 33 h 537"/>
                <a:gd name="T36" fmla="*/ 20 w 199"/>
                <a:gd name="T37" fmla="*/ 9 h 537"/>
                <a:gd name="T38" fmla="*/ 27 w 199"/>
                <a:gd name="T39" fmla="*/ 5 h 537"/>
                <a:gd name="T40" fmla="*/ 32 w 199"/>
                <a:gd name="T41" fmla="*/ 0 h 537"/>
                <a:gd name="T42" fmla="*/ 41 w 199"/>
                <a:gd name="T43" fmla="*/ 1 h 537"/>
                <a:gd name="T44" fmla="*/ 59 w 199"/>
                <a:gd name="T45" fmla="*/ 13 h 537"/>
                <a:gd name="T46" fmla="*/ 64 w 199"/>
                <a:gd name="T47" fmla="*/ 24 h 537"/>
                <a:gd name="T48" fmla="*/ 69 w 199"/>
                <a:gd name="T49" fmla="*/ 31 h 537"/>
                <a:gd name="T50" fmla="*/ 74 w 199"/>
                <a:gd name="T51" fmla="*/ 48 h 537"/>
                <a:gd name="T52" fmla="*/ 77 w 199"/>
                <a:gd name="T53" fmla="*/ 64 h 537"/>
                <a:gd name="T54" fmla="*/ 81 w 199"/>
                <a:gd name="T55" fmla="*/ 80 h 537"/>
                <a:gd name="T56" fmla="*/ 85 w 199"/>
                <a:gd name="T57" fmla="*/ 98 h 537"/>
                <a:gd name="T58" fmla="*/ 88 w 199"/>
                <a:gd name="T59" fmla="*/ 115 h 537"/>
                <a:gd name="T60" fmla="*/ 90 w 199"/>
                <a:gd name="T61" fmla="*/ 131 h 537"/>
                <a:gd name="T62" fmla="*/ 93 w 199"/>
                <a:gd name="T63" fmla="*/ 149 h 537"/>
                <a:gd name="T64" fmla="*/ 94 w 199"/>
                <a:gd name="T65" fmla="*/ 166 h 537"/>
                <a:gd name="T66" fmla="*/ 96 w 199"/>
                <a:gd name="T67" fmla="*/ 184 h 537"/>
                <a:gd name="T68" fmla="*/ 96 w 199"/>
                <a:gd name="T69" fmla="*/ 193 h 537"/>
                <a:gd name="T70" fmla="*/ 97 w 199"/>
                <a:gd name="T71" fmla="*/ 206 h 537"/>
                <a:gd name="T72" fmla="*/ 97 w 199"/>
                <a:gd name="T73" fmla="*/ 213 h 537"/>
                <a:gd name="T74" fmla="*/ 99 w 199"/>
                <a:gd name="T75" fmla="*/ 225 h 537"/>
                <a:gd name="T76" fmla="*/ 99 w 199"/>
                <a:gd name="T77" fmla="*/ 232 h 537"/>
                <a:gd name="T78" fmla="*/ 92 w 199"/>
                <a:gd name="T79" fmla="*/ 251 h 537"/>
                <a:gd name="T80" fmla="*/ 76 w 199"/>
                <a:gd name="T81" fmla="*/ 264 h 537"/>
                <a:gd name="T82" fmla="*/ 60 w 199"/>
                <a:gd name="T83" fmla="*/ 269 h 5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537">
                  <a:moveTo>
                    <a:pt x="121" y="537"/>
                  </a:moveTo>
                  <a:lnTo>
                    <a:pt x="73" y="521"/>
                  </a:lnTo>
                  <a:lnTo>
                    <a:pt x="68" y="506"/>
                  </a:lnTo>
                  <a:lnTo>
                    <a:pt x="48" y="473"/>
                  </a:lnTo>
                  <a:lnTo>
                    <a:pt x="26" y="433"/>
                  </a:lnTo>
                  <a:lnTo>
                    <a:pt x="17" y="411"/>
                  </a:lnTo>
                  <a:lnTo>
                    <a:pt x="13" y="390"/>
                  </a:lnTo>
                  <a:lnTo>
                    <a:pt x="8" y="368"/>
                  </a:lnTo>
                  <a:lnTo>
                    <a:pt x="8" y="348"/>
                  </a:lnTo>
                  <a:lnTo>
                    <a:pt x="4" y="326"/>
                  </a:lnTo>
                  <a:lnTo>
                    <a:pt x="2" y="306"/>
                  </a:lnTo>
                  <a:lnTo>
                    <a:pt x="0" y="284"/>
                  </a:lnTo>
                  <a:lnTo>
                    <a:pt x="0" y="264"/>
                  </a:lnTo>
                  <a:lnTo>
                    <a:pt x="0" y="246"/>
                  </a:lnTo>
                  <a:lnTo>
                    <a:pt x="0" y="219"/>
                  </a:lnTo>
                  <a:lnTo>
                    <a:pt x="0" y="195"/>
                  </a:lnTo>
                  <a:lnTo>
                    <a:pt x="0" y="177"/>
                  </a:lnTo>
                  <a:lnTo>
                    <a:pt x="17" y="66"/>
                  </a:lnTo>
                  <a:lnTo>
                    <a:pt x="41" y="18"/>
                  </a:lnTo>
                  <a:lnTo>
                    <a:pt x="55" y="9"/>
                  </a:lnTo>
                  <a:lnTo>
                    <a:pt x="64" y="0"/>
                  </a:lnTo>
                  <a:lnTo>
                    <a:pt x="82" y="2"/>
                  </a:lnTo>
                  <a:lnTo>
                    <a:pt x="119" y="26"/>
                  </a:lnTo>
                  <a:lnTo>
                    <a:pt x="128" y="47"/>
                  </a:lnTo>
                  <a:lnTo>
                    <a:pt x="139" y="62"/>
                  </a:lnTo>
                  <a:lnTo>
                    <a:pt x="148" y="95"/>
                  </a:lnTo>
                  <a:lnTo>
                    <a:pt x="155" y="128"/>
                  </a:lnTo>
                  <a:lnTo>
                    <a:pt x="163" y="160"/>
                  </a:lnTo>
                  <a:lnTo>
                    <a:pt x="170" y="195"/>
                  </a:lnTo>
                  <a:lnTo>
                    <a:pt x="177" y="229"/>
                  </a:lnTo>
                  <a:lnTo>
                    <a:pt x="181" y="262"/>
                  </a:lnTo>
                  <a:lnTo>
                    <a:pt x="186" y="297"/>
                  </a:lnTo>
                  <a:lnTo>
                    <a:pt x="188" y="331"/>
                  </a:lnTo>
                  <a:lnTo>
                    <a:pt x="192" y="368"/>
                  </a:lnTo>
                  <a:lnTo>
                    <a:pt x="192" y="386"/>
                  </a:lnTo>
                  <a:lnTo>
                    <a:pt x="195" y="411"/>
                  </a:lnTo>
                  <a:lnTo>
                    <a:pt x="195" y="426"/>
                  </a:lnTo>
                  <a:lnTo>
                    <a:pt x="199" y="450"/>
                  </a:lnTo>
                  <a:lnTo>
                    <a:pt x="199" y="464"/>
                  </a:lnTo>
                  <a:lnTo>
                    <a:pt x="184" y="501"/>
                  </a:lnTo>
                  <a:lnTo>
                    <a:pt x="153" y="528"/>
                  </a:lnTo>
                  <a:lnTo>
                    <a:pt x="121" y="5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3" name="Freeform 94">
              <a:extLst>
                <a:ext uri="{FF2B5EF4-FFF2-40B4-BE49-F238E27FC236}">
                  <a16:creationId xmlns:a16="http://schemas.microsoft.com/office/drawing/2014/main" id="{ACFC3444-5FD5-47DC-B9B2-D7F10730A5D7}"/>
                </a:ext>
              </a:extLst>
            </p:cNvPr>
            <p:cNvSpPr>
              <a:spLocks/>
            </p:cNvSpPr>
            <p:nvPr/>
          </p:nvSpPr>
          <p:spPr bwMode="auto">
            <a:xfrm>
              <a:off x="2241" y="1358"/>
              <a:ext cx="175" cy="277"/>
            </a:xfrm>
            <a:custGeom>
              <a:avLst/>
              <a:gdLst>
                <a:gd name="T0" fmla="*/ 29 w 350"/>
                <a:gd name="T1" fmla="*/ 277 h 555"/>
                <a:gd name="T2" fmla="*/ 29 w 350"/>
                <a:gd name="T3" fmla="*/ 273 h 555"/>
                <a:gd name="T4" fmla="*/ 21 w 350"/>
                <a:gd name="T5" fmla="*/ 264 h 555"/>
                <a:gd name="T6" fmla="*/ 19 w 350"/>
                <a:gd name="T7" fmla="*/ 259 h 555"/>
                <a:gd name="T8" fmla="*/ 14 w 350"/>
                <a:gd name="T9" fmla="*/ 254 h 555"/>
                <a:gd name="T10" fmla="*/ 9 w 350"/>
                <a:gd name="T11" fmla="*/ 250 h 555"/>
                <a:gd name="T12" fmla="*/ 5 w 350"/>
                <a:gd name="T13" fmla="*/ 240 h 555"/>
                <a:gd name="T14" fmla="*/ 0 w 350"/>
                <a:gd name="T15" fmla="*/ 222 h 555"/>
                <a:gd name="T16" fmla="*/ 0 w 350"/>
                <a:gd name="T17" fmla="*/ 213 h 555"/>
                <a:gd name="T18" fmla="*/ 12 w 350"/>
                <a:gd name="T19" fmla="*/ 195 h 555"/>
                <a:gd name="T20" fmla="*/ 27 w 350"/>
                <a:gd name="T21" fmla="*/ 174 h 555"/>
                <a:gd name="T22" fmla="*/ 41 w 350"/>
                <a:gd name="T23" fmla="*/ 153 h 555"/>
                <a:gd name="T24" fmla="*/ 53 w 350"/>
                <a:gd name="T25" fmla="*/ 132 h 555"/>
                <a:gd name="T26" fmla="*/ 64 w 350"/>
                <a:gd name="T27" fmla="*/ 111 h 555"/>
                <a:gd name="T28" fmla="*/ 72 w 350"/>
                <a:gd name="T29" fmla="*/ 88 h 555"/>
                <a:gd name="T30" fmla="*/ 80 w 350"/>
                <a:gd name="T31" fmla="*/ 66 h 555"/>
                <a:gd name="T32" fmla="*/ 85 w 350"/>
                <a:gd name="T33" fmla="*/ 43 h 555"/>
                <a:gd name="T34" fmla="*/ 90 w 350"/>
                <a:gd name="T35" fmla="*/ 21 h 555"/>
                <a:gd name="T36" fmla="*/ 103 w 350"/>
                <a:gd name="T37" fmla="*/ 10 h 555"/>
                <a:gd name="T38" fmla="*/ 120 w 350"/>
                <a:gd name="T39" fmla="*/ 1 h 555"/>
                <a:gd name="T40" fmla="*/ 129 w 350"/>
                <a:gd name="T41" fmla="*/ 0 h 555"/>
                <a:gd name="T42" fmla="*/ 138 w 350"/>
                <a:gd name="T43" fmla="*/ 1 h 555"/>
                <a:gd name="T44" fmla="*/ 142 w 350"/>
                <a:gd name="T45" fmla="*/ 1 h 555"/>
                <a:gd name="T46" fmla="*/ 147 w 350"/>
                <a:gd name="T47" fmla="*/ 3 h 555"/>
                <a:gd name="T48" fmla="*/ 152 w 350"/>
                <a:gd name="T49" fmla="*/ 6 h 555"/>
                <a:gd name="T50" fmla="*/ 158 w 350"/>
                <a:gd name="T51" fmla="*/ 10 h 555"/>
                <a:gd name="T52" fmla="*/ 166 w 350"/>
                <a:gd name="T53" fmla="*/ 23 h 555"/>
                <a:gd name="T54" fmla="*/ 172 w 350"/>
                <a:gd name="T55" fmla="*/ 38 h 555"/>
                <a:gd name="T56" fmla="*/ 174 w 350"/>
                <a:gd name="T57" fmla="*/ 51 h 555"/>
                <a:gd name="T58" fmla="*/ 175 w 350"/>
                <a:gd name="T59" fmla="*/ 66 h 555"/>
                <a:gd name="T60" fmla="*/ 173 w 350"/>
                <a:gd name="T61" fmla="*/ 80 h 555"/>
                <a:gd name="T62" fmla="*/ 172 w 350"/>
                <a:gd name="T63" fmla="*/ 93 h 555"/>
                <a:gd name="T64" fmla="*/ 169 w 350"/>
                <a:gd name="T65" fmla="*/ 107 h 555"/>
                <a:gd name="T66" fmla="*/ 168 w 350"/>
                <a:gd name="T67" fmla="*/ 122 h 555"/>
                <a:gd name="T68" fmla="*/ 162 w 350"/>
                <a:gd name="T69" fmla="*/ 137 h 555"/>
                <a:gd name="T70" fmla="*/ 158 w 350"/>
                <a:gd name="T71" fmla="*/ 152 h 555"/>
                <a:gd name="T72" fmla="*/ 151 w 350"/>
                <a:gd name="T73" fmla="*/ 168 h 555"/>
                <a:gd name="T74" fmla="*/ 146 w 350"/>
                <a:gd name="T75" fmla="*/ 183 h 555"/>
                <a:gd name="T76" fmla="*/ 138 w 350"/>
                <a:gd name="T77" fmla="*/ 198 h 555"/>
                <a:gd name="T78" fmla="*/ 130 w 350"/>
                <a:gd name="T79" fmla="*/ 213 h 555"/>
                <a:gd name="T80" fmla="*/ 121 w 350"/>
                <a:gd name="T81" fmla="*/ 229 h 555"/>
                <a:gd name="T82" fmla="*/ 111 w 350"/>
                <a:gd name="T83" fmla="*/ 244 h 555"/>
                <a:gd name="T84" fmla="*/ 106 w 350"/>
                <a:gd name="T85" fmla="*/ 249 h 555"/>
                <a:gd name="T86" fmla="*/ 100 w 350"/>
                <a:gd name="T87" fmla="*/ 254 h 555"/>
                <a:gd name="T88" fmla="*/ 95 w 350"/>
                <a:gd name="T89" fmla="*/ 257 h 555"/>
                <a:gd name="T90" fmla="*/ 91 w 350"/>
                <a:gd name="T91" fmla="*/ 262 h 555"/>
                <a:gd name="T92" fmla="*/ 87 w 350"/>
                <a:gd name="T93" fmla="*/ 264 h 555"/>
                <a:gd name="T94" fmla="*/ 83 w 350"/>
                <a:gd name="T95" fmla="*/ 268 h 555"/>
                <a:gd name="T96" fmla="*/ 48 w 350"/>
                <a:gd name="T97" fmla="*/ 271 h 555"/>
                <a:gd name="T98" fmla="*/ 38 w 350"/>
                <a:gd name="T99" fmla="*/ 275 h 555"/>
                <a:gd name="T100" fmla="*/ 29 w 350"/>
                <a:gd name="T101" fmla="*/ 277 h 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0" h="555">
                  <a:moveTo>
                    <a:pt x="57" y="555"/>
                  </a:moveTo>
                  <a:lnTo>
                    <a:pt x="57" y="546"/>
                  </a:lnTo>
                  <a:lnTo>
                    <a:pt x="42" y="528"/>
                  </a:lnTo>
                  <a:lnTo>
                    <a:pt x="37" y="518"/>
                  </a:lnTo>
                  <a:lnTo>
                    <a:pt x="28" y="509"/>
                  </a:lnTo>
                  <a:lnTo>
                    <a:pt x="18" y="500"/>
                  </a:lnTo>
                  <a:lnTo>
                    <a:pt x="9" y="480"/>
                  </a:lnTo>
                  <a:lnTo>
                    <a:pt x="0" y="444"/>
                  </a:lnTo>
                  <a:lnTo>
                    <a:pt x="0" y="427"/>
                  </a:lnTo>
                  <a:lnTo>
                    <a:pt x="24" y="391"/>
                  </a:lnTo>
                  <a:lnTo>
                    <a:pt x="53" y="349"/>
                  </a:lnTo>
                  <a:lnTo>
                    <a:pt x="82" y="307"/>
                  </a:lnTo>
                  <a:lnTo>
                    <a:pt x="106" y="264"/>
                  </a:lnTo>
                  <a:lnTo>
                    <a:pt x="128" y="222"/>
                  </a:lnTo>
                  <a:lnTo>
                    <a:pt x="144" y="176"/>
                  </a:lnTo>
                  <a:lnTo>
                    <a:pt x="160" y="133"/>
                  </a:lnTo>
                  <a:lnTo>
                    <a:pt x="170" y="87"/>
                  </a:lnTo>
                  <a:lnTo>
                    <a:pt x="179" y="43"/>
                  </a:lnTo>
                  <a:lnTo>
                    <a:pt x="206" y="20"/>
                  </a:lnTo>
                  <a:lnTo>
                    <a:pt x="239" y="3"/>
                  </a:lnTo>
                  <a:lnTo>
                    <a:pt x="257" y="0"/>
                  </a:lnTo>
                  <a:lnTo>
                    <a:pt x="275" y="2"/>
                  </a:lnTo>
                  <a:lnTo>
                    <a:pt x="284" y="3"/>
                  </a:lnTo>
                  <a:lnTo>
                    <a:pt x="293" y="7"/>
                  </a:lnTo>
                  <a:lnTo>
                    <a:pt x="304" y="12"/>
                  </a:lnTo>
                  <a:lnTo>
                    <a:pt x="315" y="20"/>
                  </a:lnTo>
                  <a:lnTo>
                    <a:pt x="332" y="47"/>
                  </a:lnTo>
                  <a:lnTo>
                    <a:pt x="343" y="76"/>
                  </a:lnTo>
                  <a:lnTo>
                    <a:pt x="348" y="103"/>
                  </a:lnTo>
                  <a:lnTo>
                    <a:pt x="350" y="133"/>
                  </a:lnTo>
                  <a:lnTo>
                    <a:pt x="346" y="160"/>
                  </a:lnTo>
                  <a:lnTo>
                    <a:pt x="343" y="187"/>
                  </a:lnTo>
                  <a:lnTo>
                    <a:pt x="337" y="215"/>
                  </a:lnTo>
                  <a:lnTo>
                    <a:pt x="335" y="244"/>
                  </a:lnTo>
                  <a:lnTo>
                    <a:pt x="324" y="275"/>
                  </a:lnTo>
                  <a:lnTo>
                    <a:pt x="315" y="305"/>
                  </a:lnTo>
                  <a:lnTo>
                    <a:pt x="302" y="336"/>
                  </a:lnTo>
                  <a:lnTo>
                    <a:pt x="292" y="367"/>
                  </a:lnTo>
                  <a:lnTo>
                    <a:pt x="275" y="396"/>
                  </a:lnTo>
                  <a:lnTo>
                    <a:pt x="259" y="427"/>
                  </a:lnTo>
                  <a:lnTo>
                    <a:pt x="241" y="458"/>
                  </a:lnTo>
                  <a:lnTo>
                    <a:pt x="222" y="489"/>
                  </a:lnTo>
                  <a:lnTo>
                    <a:pt x="211" y="498"/>
                  </a:lnTo>
                  <a:lnTo>
                    <a:pt x="200" y="508"/>
                  </a:lnTo>
                  <a:lnTo>
                    <a:pt x="190" y="515"/>
                  </a:lnTo>
                  <a:lnTo>
                    <a:pt x="182" y="524"/>
                  </a:lnTo>
                  <a:lnTo>
                    <a:pt x="173" y="528"/>
                  </a:lnTo>
                  <a:lnTo>
                    <a:pt x="166" y="537"/>
                  </a:lnTo>
                  <a:lnTo>
                    <a:pt x="95" y="542"/>
                  </a:lnTo>
                  <a:lnTo>
                    <a:pt x="75" y="551"/>
                  </a:lnTo>
                  <a:lnTo>
                    <a:pt x="57" y="555"/>
                  </a:lnTo>
                  <a:close/>
                </a:path>
              </a:pathLst>
            </a:custGeom>
            <a:solidFill>
              <a:srgbClr val="FFFFFF"/>
            </a:solidFill>
            <a:ln w="9525">
              <a:solidFill>
                <a:schemeClr val="tx1"/>
              </a:solidFill>
              <a:round/>
              <a:headEnd/>
              <a:tailEnd/>
            </a:ln>
          </p:spPr>
          <p:txBody>
            <a:bodyPr/>
            <a:lstStyle/>
            <a:p>
              <a:endParaRPr lang="en-US"/>
            </a:p>
          </p:txBody>
        </p:sp>
        <p:sp>
          <p:nvSpPr>
            <p:cNvPr id="58464" name="Freeform 95">
              <a:extLst>
                <a:ext uri="{FF2B5EF4-FFF2-40B4-BE49-F238E27FC236}">
                  <a16:creationId xmlns:a16="http://schemas.microsoft.com/office/drawing/2014/main" id="{E1EBDC3F-6439-477C-821C-A2BA1A4D6FCF}"/>
                </a:ext>
              </a:extLst>
            </p:cNvPr>
            <p:cNvSpPr>
              <a:spLocks/>
            </p:cNvSpPr>
            <p:nvPr/>
          </p:nvSpPr>
          <p:spPr bwMode="auto">
            <a:xfrm>
              <a:off x="3593" y="1380"/>
              <a:ext cx="75" cy="123"/>
            </a:xfrm>
            <a:custGeom>
              <a:avLst/>
              <a:gdLst>
                <a:gd name="T0" fmla="*/ 4 w 149"/>
                <a:gd name="T1" fmla="*/ 121 h 248"/>
                <a:gd name="T2" fmla="*/ 1 w 149"/>
                <a:gd name="T3" fmla="*/ 109 h 248"/>
                <a:gd name="T4" fmla="*/ 0 w 149"/>
                <a:gd name="T5" fmla="*/ 96 h 248"/>
                <a:gd name="T6" fmla="*/ 0 w 149"/>
                <a:gd name="T7" fmla="*/ 83 h 248"/>
                <a:gd name="T8" fmla="*/ 3 w 149"/>
                <a:gd name="T9" fmla="*/ 71 h 248"/>
                <a:gd name="T10" fmla="*/ 5 w 149"/>
                <a:gd name="T11" fmla="*/ 59 h 248"/>
                <a:gd name="T12" fmla="*/ 9 w 149"/>
                <a:gd name="T13" fmla="*/ 46 h 248"/>
                <a:gd name="T14" fmla="*/ 14 w 149"/>
                <a:gd name="T15" fmla="*/ 34 h 248"/>
                <a:gd name="T16" fmla="*/ 20 w 149"/>
                <a:gd name="T17" fmla="*/ 21 h 248"/>
                <a:gd name="T18" fmla="*/ 28 w 149"/>
                <a:gd name="T19" fmla="*/ 11 h 248"/>
                <a:gd name="T20" fmla="*/ 38 w 149"/>
                <a:gd name="T21" fmla="*/ 4 h 248"/>
                <a:gd name="T22" fmla="*/ 42 w 149"/>
                <a:gd name="T23" fmla="*/ 2 h 248"/>
                <a:gd name="T24" fmla="*/ 46 w 149"/>
                <a:gd name="T25" fmla="*/ 0 h 248"/>
                <a:gd name="T26" fmla="*/ 51 w 149"/>
                <a:gd name="T27" fmla="*/ 0 h 248"/>
                <a:gd name="T28" fmla="*/ 63 w 149"/>
                <a:gd name="T29" fmla="*/ 6 h 248"/>
                <a:gd name="T30" fmla="*/ 65 w 149"/>
                <a:gd name="T31" fmla="*/ 11 h 248"/>
                <a:gd name="T32" fmla="*/ 51 w 149"/>
                <a:gd name="T33" fmla="*/ 12 h 248"/>
                <a:gd name="T34" fmla="*/ 46 w 149"/>
                <a:gd name="T35" fmla="*/ 16 h 248"/>
                <a:gd name="T36" fmla="*/ 53 w 149"/>
                <a:gd name="T37" fmla="*/ 60 h 248"/>
                <a:gd name="T38" fmla="*/ 53 w 149"/>
                <a:gd name="T39" fmla="*/ 67 h 248"/>
                <a:gd name="T40" fmla="*/ 54 w 149"/>
                <a:gd name="T41" fmla="*/ 90 h 248"/>
                <a:gd name="T42" fmla="*/ 74 w 149"/>
                <a:gd name="T43" fmla="*/ 105 h 248"/>
                <a:gd name="T44" fmla="*/ 75 w 149"/>
                <a:gd name="T45" fmla="*/ 108 h 248"/>
                <a:gd name="T46" fmla="*/ 74 w 149"/>
                <a:gd name="T47" fmla="*/ 112 h 248"/>
                <a:gd name="T48" fmla="*/ 54 w 149"/>
                <a:gd name="T49" fmla="*/ 103 h 248"/>
                <a:gd name="T50" fmla="*/ 38 w 149"/>
                <a:gd name="T51" fmla="*/ 102 h 248"/>
                <a:gd name="T52" fmla="*/ 16 w 149"/>
                <a:gd name="T53" fmla="*/ 117 h 248"/>
                <a:gd name="T54" fmla="*/ 11 w 149"/>
                <a:gd name="T55" fmla="*/ 123 h 248"/>
                <a:gd name="T56" fmla="*/ 4 w 149"/>
                <a:gd name="T57" fmla="*/ 121 h 2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248">
                  <a:moveTo>
                    <a:pt x="7" y="244"/>
                  </a:moveTo>
                  <a:lnTo>
                    <a:pt x="2" y="219"/>
                  </a:lnTo>
                  <a:lnTo>
                    <a:pt x="0" y="193"/>
                  </a:lnTo>
                  <a:lnTo>
                    <a:pt x="0" y="168"/>
                  </a:lnTo>
                  <a:lnTo>
                    <a:pt x="5" y="144"/>
                  </a:lnTo>
                  <a:lnTo>
                    <a:pt x="9" y="119"/>
                  </a:lnTo>
                  <a:lnTo>
                    <a:pt x="18" y="93"/>
                  </a:lnTo>
                  <a:lnTo>
                    <a:pt x="27" y="68"/>
                  </a:lnTo>
                  <a:lnTo>
                    <a:pt x="40" y="42"/>
                  </a:lnTo>
                  <a:lnTo>
                    <a:pt x="55" y="22"/>
                  </a:lnTo>
                  <a:lnTo>
                    <a:pt x="75" y="8"/>
                  </a:lnTo>
                  <a:lnTo>
                    <a:pt x="84" y="4"/>
                  </a:lnTo>
                  <a:lnTo>
                    <a:pt x="91" y="0"/>
                  </a:lnTo>
                  <a:lnTo>
                    <a:pt x="102" y="0"/>
                  </a:lnTo>
                  <a:lnTo>
                    <a:pt x="126" y="13"/>
                  </a:lnTo>
                  <a:lnTo>
                    <a:pt x="129" y="22"/>
                  </a:lnTo>
                  <a:lnTo>
                    <a:pt x="102" y="24"/>
                  </a:lnTo>
                  <a:lnTo>
                    <a:pt x="91" y="33"/>
                  </a:lnTo>
                  <a:lnTo>
                    <a:pt x="106" y="121"/>
                  </a:lnTo>
                  <a:lnTo>
                    <a:pt x="106" y="135"/>
                  </a:lnTo>
                  <a:lnTo>
                    <a:pt x="107" y="182"/>
                  </a:lnTo>
                  <a:lnTo>
                    <a:pt x="148" y="212"/>
                  </a:lnTo>
                  <a:lnTo>
                    <a:pt x="149" y="217"/>
                  </a:lnTo>
                  <a:lnTo>
                    <a:pt x="148" y="226"/>
                  </a:lnTo>
                  <a:lnTo>
                    <a:pt x="107" y="208"/>
                  </a:lnTo>
                  <a:lnTo>
                    <a:pt x="75" y="206"/>
                  </a:lnTo>
                  <a:lnTo>
                    <a:pt x="31" y="235"/>
                  </a:lnTo>
                  <a:lnTo>
                    <a:pt x="22" y="248"/>
                  </a:lnTo>
                  <a:lnTo>
                    <a:pt x="7"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5" name="Freeform 96">
              <a:extLst>
                <a:ext uri="{FF2B5EF4-FFF2-40B4-BE49-F238E27FC236}">
                  <a16:creationId xmlns:a16="http://schemas.microsoft.com/office/drawing/2014/main" id="{C0CE6B27-9768-482A-AF12-1A0CB74ACBC5}"/>
                </a:ext>
              </a:extLst>
            </p:cNvPr>
            <p:cNvSpPr>
              <a:spLocks/>
            </p:cNvSpPr>
            <p:nvPr/>
          </p:nvSpPr>
          <p:spPr bwMode="auto">
            <a:xfrm>
              <a:off x="3604" y="1407"/>
              <a:ext cx="33" cy="76"/>
            </a:xfrm>
            <a:custGeom>
              <a:avLst/>
              <a:gdLst>
                <a:gd name="T0" fmla="*/ 0 w 65"/>
                <a:gd name="T1" fmla="*/ 76 h 151"/>
                <a:gd name="T2" fmla="*/ 12 w 65"/>
                <a:gd name="T3" fmla="*/ 12 h 151"/>
                <a:gd name="T4" fmla="*/ 23 w 65"/>
                <a:gd name="T5" fmla="*/ 0 h 151"/>
                <a:gd name="T6" fmla="*/ 28 w 65"/>
                <a:gd name="T7" fmla="*/ 12 h 151"/>
                <a:gd name="T8" fmla="*/ 29 w 65"/>
                <a:gd name="T9" fmla="*/ 18 h 151"/>
                <a:gd name="T10" fmla="*/ 30 w 65"/>
                <a:gd name="T11" fmla="*/ 24 h 151"/>
                <a:gd name="T12" fmla="*/ 31 w 65"/>
                <a:gd name="T13" fmla="*/ 29 h 151"/>
                <a:gd name="T14" fmla="*/ 33 w 65"/>
                <a:gd name="T15" fmla="*/ 36 h 151"/>
                <a:gd name="T16" fmla="*/ 33 w 65"/>
                <a:gd name="T17" fmla="*/ 41 h 151"/>
                <a:gd name="T18" fmla="*/ 33 w 65"/>
                <a:gd name="T19" fmla="*/ 47 h 151"/>
                <a:gd name="T20" fmla="*/ 33 w 65"/>
                <a:gd name="T21" fmla="*/ 53 h 151"/>
                <a:gd name="T22" fmla="*/ 33 w 65"/>
                <a:gd name="T23" fmla="*/ 59 h 151"/>
                <a:gd name="T24" fmla="*/ 17 w 65"/>
                <a:gd name="T25" fmla="*/ 67 h 151"/>
                <a:gd name="T26" fmla="*/ 14 w 65"/>
                <a:gd name="T27" fmla="*/ 69 h 151"/>
                <a:gd name="T28" fmla="*/ 0 w 65"/>
                <a:gd name="T29" fmla="*/ 7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151">
                  <a:moveTo>
                    <a:pt x="0" y="151"/>
                  </a:moveTo>
                  <a:lnTo>
                    <a:pt x="24" y="24"/>
                  </a:lnTo>
                  <a:lnTo>
                    <a:pt x="45" y="0"/>
                  </a:lnTo>
                  <a:lnTo>
                    <a:pt x="56" y="24"/>
                  </a:lnTo>
                  <a:lnTo>
                    <a:pt x="58" y="35"/>
                  </a:lnTo>
                  <a:lnTo>
                    <a:pt x="60" y="47"/>
                  </a:lnTo>
                  <a:lnTo>
                    <a:pt x="62" y="58"/>
                  </a:lnTo>
                  <a:lnTo>
                    <a:pt x="65" y="71"/>
                  </a:lnTo>
                  <a:lnTo>
                    <a:pt x="65" y="82"/>
                  </a:lnTo>
                  <a:lnTo>
                    <a:pt x="65" y="93"/>
                  </a:lnTo>
                  <a:lnTo>
                    <a:pt x="65" y="106"/>
                  </a:lnTo>
                  <a:lnTo>
                    <a:pt x="65" y="118"/>
                  </a:lnTo>
                  <a:lnTo>
                    <a:pt x="33" y="133"/>
                  </a:lnTo>
                  <a:lnTo>
                    <a:pt x="27" y="137"/>
                  </a:lnTo>
                  <a:lnTo>
                    <a:pt x="0" y="151"/>
                  </a:lnTo>
                  <a:close/>
                </a:path>
              </a:pathLst>
            </a:custGeom>
            <a:solidFill>
              <a:srgbClr val="FF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6" name="Freeform 97">
              <a:extLst>
                <a:ext uri="{FF2B5EF4-FFF2-40B4-BE49-F238E27FC236}">
                  <a16:creationId xmlns:a16="http://schemas.microsoft.com/office/drawing/2014/main" id="{C8BE7077-71BC-43D5-9853-BD72E4C53F9B}"/>
                </a:ext>
              </a:extLst>
            </p:cNvPr>
            <p:cNvSpPr>
              <a:spLocks/>
            </p:cNvSpPr>
            <p:nvPr/>
          </p:nvSpPr>
          <p:spPr bwMode="auto">
            <a:xfrm>
              <a:off x="2114" y="1316"/>
              <a:ext cx="206" cy="268"/>
            </a:xfrm>
            <a:custGeom>
              <a:avLst/>
              <a:gdLst>
                <a:gd name="T0" fmla="*/ 66 w 414"/>
                <a:gd name="T1" fmla="*/ 266 h 535"/>
                <a:gd name="T2" fmla="*/ 59 w 414"/>
                <a:gd name="T3" fmla="*/ 265 h 535"/>
                <a:gd name="T4" fmla="*/ 54 w 414"/>
                <a:gd name="T5" fmla="*/ 263 h 535"/>
                <a:gd name="T6" fmla="*/ 46 w 414"/>
                <a:gd name="T7" fmla="*/ 261 h 535"/>
                <a:gd name="T8" fmla="*/ 41 w 414"/>
                <a:gd name="T9" fmla="*/ 259 h 535"/>
                <a:gd name="T10" fmla="*/ 34 w 414"/>
                <a:gd name="T11" fmla="*/ 254 h 535"/>
                <a:gd name="T12" fmla="*/ 27 w 414"/>
                <a:gd name="T13" fmla="*/ 251 h 535"/>
                <a:gd name="T14" fmla="*/ 21 w 414"/>
                <a:gd name="T15" fmla="*/ 245 h 535"/>
                <a:gd name="T16" fmla="*/ 14 w 414"/>
                <a:gd name="T17" fmla="*/ 240 h 535"/>
                <a:gd name="T18" fmla="*/ 7 w 414"/>
                <a:gd name="T19" fmla="*/ 235 h 535"/>
                <a:gd name="T20" fmla="*/ 2 w 414"/>
                <a:gd name="T21" fmla="*/ 220 h 535"/>
                <a:gd name="T22" fmla="*/ 0 w 414"/>
                <a:gd name="T23" fmla="*/ 205 h 535"/>
                <a:gd name="T24" fmla="*/ 1 w 414"/>
                <a:gd name="T25" fmla="*/ 190 h 535"/>
                <a:gd name="T26" fmla="*/ 4 w 414"/>
                <a:gd name="T27" fmla="*/ 175 h 535"/>
                <a:gd name="T28" fmla="*/ 8 w 414"/>
                <a:gd name="T29" fmla="*/ 160 h 535"/>
                <a:gd name="T30" fmla="*/ 14 w 414"/>
                <a:gd name="T31" fmla="*/ 146 h 535"/>
                <a:gd name="T32" fmla="*/ 19 w 414"/>
                <a:gd name="T33" fmla="*/ 131 h 535"/>
                <a:gd name="T34" fmla="*/ 26 w 414"/>
                <a:gd name="T35" fmla="*/ 118 h 535"/>
                <a:gd name="T36" fmla="*/ 30 w 414"/>
                <a:gd name="T37" fmla="*/ 107 h 535"/>
                <a:gd name="T38" fmla="*/ 34 w 414"/>
                <a:gd name="T39" fmla="*/ 98 h 535"/>
                <a:gd name="T40" fmla="*/ 40 w 414"/>
                <a:gd name="T41" fmla="*/ 88 h 535"/>
                <a:gd name="T42" fmla="*/ 45 w 414"/>
                <a:gd name="T43" fmla="*/ 79 h 535"/>
                <a:gd name="T44" fmla="*/ 51 w 414"/>
                <a:gd name="T45" fmla="*/ 69 h 535"/>
                <a:gd name="T46" fmla="*/ 57 w 414"/>
                <a:gd name="T47" fmla="*/ 59 h 535"/>
                <a:gd name="T48" fmla="*/ 65 w 414"/>
                <a:gd name="T49" fmla="*/ 50 h 535"/>
                <a:gd name="T50" fmla="*/ 73 w 414"/>
                <a:gd name="T51" fmla="*/ 42 h 535"/>
                <a:gd name="T52" fmla="*/ 110 w 414"/>
                <a:gd name="T53" fmla="*/ 11 h 535"/>
                <a:gd name="T54" fmla="*/ 115 w 414"/>
                <a:gd name="T55" fmla="*/ 7 h 535"/>
                <a:gd name="T56" fmla="*/ 120 w 414"/>
                <a:gd name="T57" fmla="*/ 7 h 535"/>
                <a:gd name="T58" fmla="*/ 126 w 414"/>
                <a:gd name="T59" fmla="*/ 4 h 535"/>
                <a:gd name="T60" fmla="*/ 133 w 414"/>
                <a:gd name="T61" fmla="*/ 2 h 535"/>
                <a:gd name="T62" fmla="*/ 141 w 414"/>
                <a:gd name="T63" fmla="*/ 0 h 535"/>
                <a:gd name="T64" fmla="*/ 148 w 414"/>
                <a:gd name="T65" fmla="*/ 0 h 535"/>
                <a:gd name="T66" fmla="*/ 154 w 414"/>
                <a:gd name="T67" fmla="*/ 0 h 535"/>
                <a:gd name="T68" fmla="*/ 161 w 414"/>
                <a:gd name="T69" fmla="*/ 0 h 535"/>
                <a:gd name="T70" fmla="*/ 169 w 414"/>
                <a:gd name="T71" fmla="*/ 1 h 535"/>
                <a:gd name="T72" fmla="*/ 176 w 414"/>
                <a:gd name="T73" fmla="*/ 4 h 535"/>
                <a:gd name="T74" fmla="*/ 186 w 414"/>
                <a:gd name="T75" fmla="*/ 7 h 535"/>
                <a:gd name="T76" fmla="*/ 200 w 414"/>
                <a:gd name="T77" fmla="*/ 18 h 535"/>
                <a:gd name="T78" fmla="*/ 202 w 414"/>
                <a:gd name="T79" fmla="*/ 28 h 535"/>
                <a:gd name="T80" fmla="*/ 205 w 414"/>
                <a:gd name="T81" fmla="*/ 51 h 535"/>
                <a:gd name="T82" fmla="*/ 206 w 414"/>
                <a:gd name="T83" fmla="*/ 76 h 535"/>
                <a:gd name="T84" fmla="*/ 202 w 414"/>
                <a:gd name="T85" fmla="*/ 99 h 535"/>
                <a:gd name="T86" fmla="*/ 196 w 414"/>
                <a:gd name="T87" fmla="*/ 123 h 535"/>
                <a:gd name="T88" fmla="*/ 186 w 414"/>
                <a:gd name="T89" fmla="*/ 147 h 535"/>
                <a:gd name="T90" fmla="*/ 174 w 414"/>
                <a:gd name="T91" fmla="*/ 170 h 535"/>
                <a:gd name="T92" fmla="*/ 161 w 414"/>
                <a:gd name="T93" fmla="*/ 194 h 535"/>
                <a:gd name="T94" fmla="*/ 146 w 414"/>
                <a:gd name="T95" fmla="*/ 219 h 535"/>
                <a:gd name="T96" fmla="*/ 110 w 414"/>
                <a:gd name="T97" fmla="*/ 256 h 535"/>
                <a:gd name="T98" fmla="*/ 104 w 414"/>
                <a:gd name="T99" fmla="*/ 258 h 535"/>
                <a:gd name="T100" fmla="*/ 99 w 414"/>
                <a:gd name="T101" fmla="*/ 260 h 535"/>
                <a:gd name="T102" fmla="*/ 94 w 414"/>
                <a:gd name="T103" fmla="*/ 261 h 535"/>
                <a:gd name="T104" fmla="*/ 89 w 414"/>
                <a:gd name="T105" fmla="*/ 263 h 535"/>
                <a:gd name="T106" fmla="*/ 79 w 414"/>
                <a:gd name="T107" fmla="*/ 265 h 535"/>
                <a:gd name="T108" fmla="*/ 70 w 414"/>
                <a:gd name="T109" fmla="*/ 268 h 535"/>
                <a:gd name="T110" fmla="*/ 66 w 414"/>
                <a:gd name="T111" fmla="*/ 266 h 5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4" h="535">
                  <a:moveTo>
                    <a:pt x="133" y="531"/>
                  </a:moveTo>
                  <a:lnTo>
                    <a:pt x="119" y="530"/>
                  </a:lnTo>
                  <a:lnTo>
                    <a:pt x="108" y="526"/>
                  </a:lnTo>
                  <a:lnTo>
                    <a:pt x="93" y="521"/>
                  </a:lnTo>
                  <a:lnTo>
                    <a:pt x="82" y="517"/>
                  </a:lnTo>
                  <a:lnTo>
                    <a:pt x="68" y="508"/>
                  </a:lnTo>
                  <a:lnTo>
                    <a:pt x="55" y="501"/>
                  </a:lnTo>
                  <a:lnTo>
                    <a:pt x="42" y="490"/>
                  </a:lnTo>
                  <a:lnTo>
                    <a:pt x="29" y="480"/>
                  </a:lnTo>
                  <a:lnTo>
                    <a:pt x="15" y="470"/>
                  </a:lnTo>
                  <a:lnTo>
                    <a:pt x="4" y="439"/>
                  </a:lnTo>
                  <a:lnTo>
                    <a:pt x="0" y="410"/>
                  </a:lnTo>
                  <a:lnTo>
                    <a:pt x="2" y="379"/>
                  </a:lnTo>
                  <a:lnTo>
                    <a:pt x="9" y="349"/>
                  </a:lnTo>
                  <a:lnTo>
                    <a:pt x="17" y="320"/>
                  </a:lnTo>
                  <a:lnTo>
                    <a:pt x="28" y="291"/>
                  </a:lnTo>
                  <a:lnTo>
                    <a:pt x="39" y="262"/>
                  </a:lnTo>
                  <a:lnTo>
                    <a:pt x="53" y="235"/>
                  </a:lnTo>
                  <a:lnTo>
                    <a:pt x="60" y="213"/>
                  </a:lnTo>
                  <a:lnTo>
                    <a:pt x="69" y="195"/>
                  </a:lnTo>
                  <a:lnTo>
                    <a:pt x="80" y="175"/>
                  </a:lnTo>
                  <a:lnTo>
                    <a:pt x="91" y="157"/>
                  </a:lnTo>
                  <a:lnTo>
                    <a:pt x="102" y="137"/>
                  </a:lnTo>
                  <a:lnTo>
                    <a:pt x="115" y="118"/>
                  </a:lnTo>
                  <a:lnTo>
                    <a:pt x="130" y="100"/>
                  </a:lnTo>
                  <a:lnTo>
                    <a:pt x="146" y="84"/>
                  </a:lnTo>
                  <a:lnTo>
                    <a:pt x="221" y="22"/>
                  </a:lnTo>
                  <a:lnTo>
                    <a:pt x="232" y="13"/>
                  </a:lnTo>
                  <a:lnTo>
                    <a:pt x="241" y="13"/>
                  </a:lnTo>
                  <a:lnTo>
                    <a:pt x="253" y="7"/>
                  </a:lnTo>
                  <a:lnTo>
                    <a:pt x="268" y="4"/>
                  </a:lnTo>
                  <a:lnTo>
                    <a:pt x="283" y="0"/>
                  </a:lnTo>
                  <a:lnTo>
                    <a:pt x="297" y="0"/>
                  </a:lnTo>
                  <a:lnTo>
                    <a:pt x="310" y="0"/>
                  </a:lnTo>
                  <a:lnTo>
                    <a:pt x="324" y="0"/>
                  </a:lnTo>
                  <a:lnTo>
                    <a:pt x="339" y="2"/>
                  </a:lnTo>
                  <a:lnTo>
                    <a:pt x="354" y="7"/>
                  </a:lnTo>
                  <a:lnTo>
                    <a:pt x="374" y="13"/>
                  </a:lnTo>
                  <a:lnTo>
                    <a:pt x="401" y="36"/>
                  </a:lnTo>
                  <a:lnTo>
                    <a:pt x="406" y="56"/>
                  </a:lnTo>
                  <a:lnTo>
                    <a:pt x="412" y="102"/>
                  </a:lnTo>
                  <a:lnTo>
                    <a:pt x="414" y="151"/>
                  </a:lnTo>
                  <a:lnTo>
                    <a:pt x="406" y="197"/>
                  </a:lnTo>
                  <a:lnTo>
                    <a:pt x="394" y="246"/>
                  </a:lnTo>
                  <a:lnTo>
                    <a:pt x="374" y="293"/>
                  </a:lnTo>
                  <a:lnTo>
                    <a:pt x="350" y="340"/>
                  </a:lnTo>
                  <a:lnTo>
                    <a:pt x="323" y="388"/>
                  </a:lnTo>
                  <a:lnTo>
                    <a:pt x="293" y="437"/>
                  </a:lnTo>
                  <a:lnTo>
                    <a:pt x="221" y="511"/>
                  </a:lnTo>
                  <a:lnTo>
                    <a:pt x="210" y="515"/>
                  </a:lnTo>
                  <a:lnTo>
                    <a:pt x="199" y="519"/>
                  </a:lnTo>
                  <a:lnTo>
                    <a:pt x="188" y="522"/>
                  </a:lnTo>
                  <a:lnTo>
                    <a:pt x="179" y="526"/>
                  </a:lnTo>
                  <a:lnTo>
                    <a:pt x="159" y="530"/>
                  </a:lnTo>
                  <a:lnTo>
                    <a:pt x="141" y="535"/>
                  </a:lnTo>
                  <a:lnTo>
                    <a:pt x="133" y="531"/>
                  </a:lnTo>
                  <a:close/>
                </a:path>
              </a:pathLst>
            </a:custGeom>
            <a:solidFill>
              <a:srgbClr val="FFFFFF"/>
            </a:solidFill>
            <a:ln w="9525">
              <a:solidFill>
                <a:schemeClr val="tx1"/>
              </a:solidFill>
              <a:round/>
              <a:headEnd/>
              <a:tailEnd/>
            </a:ln>
          </p:spPr>
          <p:txBody>
            <a:bodyPr/>
            <a:lstStyle/>
            <a:p>
              <a:endParaRPr lang="en-US"/>
            </a:p>
          </p:txBody>
        </p:sp>
        <p:sp>
          <p:nvSpPr>
            <p:cNvPr id="58467" name="Freeform 98">
              <a:extLst>
                <a:ext uri="{FF2B5EF4-FFF2-40B4-BE49-F238E27FC236}">
                  <a16:creationId xmlns:a16="http://schemas.microsoft.com/office/drawing/2014/main" id="{82D21771-CAAC-4910-9F0E-1D88F1B0C7C5}"/>
                </a:ext>
              </a:extLst>
            </p:cNvPr>
            <p:cNvSpPr>
              <a:spLocks/>
            </p:cNvSpPr>
            <p:nvPr/>
          </p:nvSpPr>
          <p:spPr bwMode="auto">
            <a:xfrm>
              <a:off x="2186" y="1454"/>
              <a:ext cx="85" cy="127"/>
            </a:xfrm>
            <a:custGeom>
              <a:avLst/>
              <a:gdLst>
                <a:gd name="T0" fmla="*/ 74 w 171"/>
                <a:gd name="T1" fmla="*/ 3 h 253"/>
                <a:gd name="T2" fmla="*/ 78 w 171"/>
                <a:gd name="T3" fmla="*/ 6 h 253"/>
                <a:gd name="T4" fmla="*/ 82 w 171"/>
                <a:gd name="T5" fmla="*/ 12 h 253"/>
                <a:gd name="T6" fmla="*/ 84 w 171"/>
                <a:gd name="T7" fmla="*/ 20 h 253"/>
                <a:gd name="T8" fmla="*/ 85 w 171"/>
                <a:gd name="T9" fmla="*/ 30 h 253"/>
                <a:gd name="T10" fmla="*/ 84 w 171"/>
                <a:gd name="T11" fmla="*/ 40 h 253"/>
                <a:gd name="T12" fmla="*/ 82 w 171"/>
                <a:gd name="T13" fmla="*/ 53 h 253"/>
                <a:gd name="T14" fmla="*/ 77 w 171"/>
                <a:gd name="T15" fmla="*/ 65 h 253"/>
                <a:gd name="T16" fmla="*/ 72 w 171"/>
                <a:gd name="T17" fmla="*/ 78 h 253"/>
                <a:gd name="T18" fmla="*/ 64 w 171"/>
                <a:gd name="T19" fmla="*/ 90 h 253"/>
                <a:gd name="T20" fmla="*/ 57 w 171"/>
                <a:gd name="T21" fmla="*/ 101 h 253"/>
                <a:gd name="T22" fmla="*/ 49 w 171"/>
                <a:gd name="T23" fmla="*/ 109 h 253"/>
                <a:gd name="T24" fmla="*/ 41 w 171"/>
                <a:gd name="T25" fmla="*/ 117 h 253"/>
                <a:gd name="T26" fmla="*/ 33 w 171"/>
                <a:gd name="T27" fmla="*/ 122 h 253"/>
                <a:gd name="T28" fmla="*/ 25 w 171"/>
                <a:gd name="T29" fmla="*/ 126 h 253"/>
                <a:gd name="T30" fmla="*/ 18 w 171"/>
                <a:gd name="T31" fmla="*/ 127 h 253"/>
                <a:gd name="T32" fmla="*/ 13 w 171"/>
                <a:gd name="T33" fmla="*/ 126 h 253"/>
                <a:gd name="T34" fmla="*/ 6 w 171"/>
                <a:gd name="T35" fmla="*/ 120 h 253"/>
                <a:gd name="T36" fmla="*/ 3 w 171"/>
                <a:gd name="T37" fmla="*/ 114 h 253"/>
                <a:gd name="T38" fmla="*/ 0 w 171"/>
                <a:gd name="T39" fmla="*/ 106 h 253"/>
                <a:gd name="T40" fmla="*/ 0 w 171"/>
                <a:gd name="T41" fmla="*/ 97 h 253"/>
                <a:gd name="T42" fmla="*/ 1 w 171"/>
                <a:gd name="T43" fmla="*/ 85 h 253"/>
                <a:gd name="T44" fmla="*/ 3 w 171"/>
                <a:gd name="T45" fmla="*/ 74 h 253"/>
                <a:gd name="T46" fmla="*/ 8 w 171"/>
                <a:gd name="T47" fmla="*/ 61 h 253"/>
                <a:gd name="T48" fmla="*/ 14 w 171"/>
                <a:gd name="T49" fmla="*/ 49 h 253"/>
                <a:gd name="T50" fmla="*/ 20 w 171"/>
                <a:gd name="T51" fmla="*/ 36 h 253"/>
                <a:gd name="T52" fmla="*/ 28 w 171"/>
                <a:gd name="T53" fmla="*/ 26 h 253"/>
                <a:gd name="T54" fmla="*/ 35 w 171"/>
                <a:gd name="T55" fmla="*/ 16 h 253"/>
                <a:gd name="T56" fmla="*/ 44 w 171"/>
                <a:gd name="T57" fmla="*/ 10 h 253"/>
                <a:gd name="T58" fmla="*/ 51 w 171"/>
                <a:gd name="T59" fmla="*/ 4 h 253"/>
                <a:gd name="T60" fmla="*/ 59 w 171"/>
                <a:gd name="T61" fmla="*/ 1 h 253"/>
                <a:gd name="T62" fmla="*/ 66 w 171"/>
                <a:gd name="T63" fmla="*/ 0 h 253"/>
                <a:gd name="T64" fmla="*/ 74 w 171"/>
                <a:gd name="T65" fmla="*/ 3 h 2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253">
                  <a:moveTo>
                    <a:pt x="148" y="5"/>
                  </a:moveTo>
                  <a:lnTo>
                    <a:pt x="157" y="11"/>
                  </a:lnTo>
                  <a:lnTo>
                    <a:pt x="164" y="23"/>
                  </a:lnTo>
                  <a:lnTo>
                    <a:pt x="169" y="40"/>
                  </a:lnTo>
                  <a:lnTo>
                    <a:pt x="171" y="60"/>
                  </a:lnTo>
                  <a:lnTo>
                    <a:pt x="168" y="80"/>
                  </a:lnTo>
                  <a:lnTo>
                    <a:pt x="164" y="105"/>
                  </a:lnTo>
                  <a:lnTo>
                    <a:pt x="155" y="129"/>
                  </a:lnTo>
                  <a:lnTo>
                    <a:pt x="144" y="156"/>
                  </a:lnTo>
                  <a:lnTo>
                    <a:pt x="129" y="180"/>
                  </a:lnTo>
                  <a:lnTo>
                    <a:pt x="115" y="202"/>
                  </a:lnTo>
                  <a:lnTo>
                    <a:pt x="98" y="218"/>
                  </a:lnTo>
                  <a:lnTo>
                    <a:pt x="82" y="234"/>
                  </a:lnTo>
                  <a:lnTo>
                    <a:pt x="66" y="244"/>
                  </a:lnTo>
                  <a:lnTo>
                    <a:pt x="51" y="251"/>
                  </a:lnTo>
                  <a:lnTo>
                    <a:pt x="37" y="253"/>
                  </a:lnTo>
                  <a:lnTo>
                    <a:pt x="26" y="251"/>
                  </a:lnTo>
                  <a:lnTo>
                    <a:pt x="13" y="240"/>
                  </a:lnTo>
                  <a:lnTo>
                    <a:pt x="6" y="227"/>
                  </a:lnTo>
                  <a:lnTo>
                    <a:pt x="0" y="211"/>
                  </a:lnTo>
                  <a:lnTo>
                    <a:pt x="0" y="193"/>
                  </a:lnTo>
                  <a:lnTo>
                    <a:pt x="2" y="169"/>
                  </a:lnTo>
                  <a:lnTo>
                    <a:pt x="7" y="147"/>
                  </a:lnTo>
                  <a:lnTo>
                    <a:pt x="17" y="122"/>
                  </a:lnTo>
                  <a:lnTo>
                    <a:pt x="29" y="98"/>
                  </a:lnTo>
                  <a:lnTo>
                    <a:pt x="40" y="72"/>
                  </a:lnTo>
                  <a:lnTo>
                    <a:pt x="57" y="52"/>
                  </a:lnTo>
                  <a:lnTo>
                    <a:pt x="71" y="32"/>
                  </a:lnTo>
                  <a:lnTo>
                    <a:pt x="88" y="20"/>
                  </a:lnTo>
                  <a:lnTo>
                    <a:pt x="102" y="7"/>
                  </a:lnTo>
                  <a:lnTo>
                    <a:pt x="118" y="1"/>
                  </a:lnTo>
                  <a:lnTo>
                    <a:pt x="133" y="0"/>
                  </a:lnTo>
                  <a:lnTo>
                    <a:pt x="148" y="5"/>
                  </a:lnTo>
                  <a:close/>
                </a:path>
              </a:pathLst>
            </a:custGeom>
            <a:solidFill>
              <a:srgbClr val="000000"/>
            </a:solidFill>
            <a:ln w="1588">
              <a:solidFill>
                <a:srgbClr val="000000"/>
              </a:solidFill>
              <a:prstDash val="solid"/>
              <a:round/>
              <a:headEnd/>
              <a:tailEnd/>
            </a:ln>
          </p:spPr>
          <p:txBody>
            <a:bodyPr/>
            <a:lstStyle/>
            <a:p>
              <a:endParaRPr lang="en-US"/>
            </a:p>
          </p:txBody>
        </p:sp>
        <p:sp>
          <p:nvSpPr>
            <p:cNvPr id="58468" name="Freeform 99">
              <a:extLst>
                <a:ext uri="{FF2B5EF4-FFF2-40B4-BE49-F238E27FC236}">
                  <a16:creationId xmlns:a16="http://schemas.microsoft.com/office/drawing/2014/main" id="{2A4F4ADB-9279-4AA7-AACC-D2C1250A79AC}"/>
                </a:ext>
              </a:extLst>
            </p:cNvPr>
            <p:cNvSpPr>
              <a:spLocks/>
            </p:cNvSpPr>
            <p:nvPr/>
          </p:nvSpPr>
          <p:spPr bwMode="auto">
            <a:xfrm>
              <a:off x="2206" y="1534"/>
              <a:ext cx="31" cy="39"/>
            </a:xfrm>
            <a:custGeom>
              <a:avLst/>
              <a:gdLst>
                <a:gd name="T0" fmla="*/ 17 w 62"/>
                <a:gd name="T1" fmla="*/ 0 h 76"/>
                <a:gd name="T2" fmla="*/ 21 w 62"/>
                <a:gd name="T3" fmla="*/ 1 h 76"/>
                <a:gd name="T4" fmla="*/ 27 w 62"/>
                <a:gd name="T5" fmla="*/ 6 h 76"/>
                <a:gd name="T6" fmla="*/ 29 w 62"/>
                <a:gd name="T7" fmla="*/ 11 h 76"/>
                <a:gd name="T8" fmla="*/ 31 w 62"/>
                <a:gd name="T9" fmla="*/ 20 h 76"/>
                <a:gd name="T10" fmla="*/ 29 w 62"/>
                <a:gd name="T11" fmla="*/ 26 h 76"/>
                <a:gd name="T12" fmla="*/ 27 w 62"/>
                <a:gd name="T13" fmla="*/ 33 h 76"/>
                <a:gd name="T14" fmla="*/ 21 w 62"/>
                <a:gd name="T15" fmla="*/ 37 h 76"/>
                <a:gd name="T16" fmla="*/ 17 w 62"/>
                <a:gd name="T17" fmla="*/ 39 h 76"/>
                <a:gd name="T18" fmla="*/ 9 w 62"/>
                <a:gd name="T19" fmla="*/ 37 h 76"/>
                <a:gd name="T20" fmla="*/ 5 w 62"/>
                <a:gd name="T21" fmla="*/ 33 h 76"/>
                <a:gd name="T22" fmla="*/ 1 w 62"/>
                <a:gd name="T23" fmla="*/ 26 h 76"/>
                <a:gd name="T24" fmla="*/ 0 w 62"/>
                <a:gd name="T25" fmla="*/ 20 h 76"/>
                <a:gd name="T26" fmla="*/ 1 w 62"/>
                <a:gd name="T27" fmla="*/ 11 h 76"/>
                <a:gd name="T28" fmla="*/ 5 w 62"/>
                <a:gd name="T29" fmla="*/ 6 h 76"/>
                <a:gd name="T30" fmla="*/ 9 w 62"/>
                <a:gd name="T31" fmla="*/ 1 h 76"/>
                <a:gd name="T32" fmla="*/ 17 w 6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76">
                  <a:moveTo>
                    <a:pt x="33" y="0"/>
                  </a:moveTo>
                  <a:lnTo>
                    <a:pt x="42" y="2"/>
                  </a:lnTo>
                  <a:lnTo>
                    <a:pt x="53" y="11"/>
                  </a:lnTo>
                  <a:lnTo>
                    <a:pt x="58" y="22"/>
                  </a:lnTo>
                  <a:lnTo>
                    <a:pt x="62" y="38"/>
                  </a:lnTo>
                  <a:lnTo>
                    <a:pt x="58" y="51"/>
                  </a:lnTo>
                  <a:lnTo>
                    <a:pt x="53" y="64"/>
                  </a:lnTo>
                  <a:lnTo>
                    <a:pt x="42" y="73"/>
                  </a:lnTo>
                  <a:lnTo>
                    <a:pt x="33" y="76"/>
                  </a:lnTo>
                  <a:lnTo>
                    <a:pt x="18" y="73"/>
                  </a:lnTo>
                  <a:lnTo>
                    <a:pt x="9" y="64"/>
                  </a:lnTo>
                  <a:lnTo>
                    <a:pt x="2" y="51"/>
                  </a:lnTo>
                  <a:lnTo>
                    <a:pt x="0" y="38"/>
                  </a:lnTo>
                  <a:lnTo>
                    <a:pt x="2" y="22"/>
                  </a:lnTo>
                  <a:lnTo>
                    <a:pt x="9" y="11"/>
                  </a:lnTo>
                  <a:lnTo>
                    <a:pt x="18" y="2"/>
                  </a:lnTo>
                  <a:lnTo>
                    <a:pt x="33" y="0"/>
                  </a:lnTo>
                  <a:close/>
                </a:path>
              </a:pathLst>
            </a:custGeom>
            <a:solidFill>
              <a:srgbClr val="FFFFFF"/>
            </a:solidFill>
            <a:ln w="1588">
              <a:solidFill>
                <a:srgbClr val="000000"/>
              </a:solidFill>
              <a:prstDash val="solid"/>
              <a:round/>
              <a:headEnd/>
              <a:tailEnd/>
            </a:ln>
          </p:spPr>
          <p:txBody>
            <a:bodyPr/>
            <a:lstStyle/>
            <a:p>
              <a:endParaRPr lang="en-US"/>
            </a:p>
          </p:txBody>
        </p:sp>
        <p:sp>
          <p:nvSpPr>
            <p:cNvPr id="58469" name="Freeform 100">
              <a:extLst>
                <a:ext uri="{FF2B5EF4-FFF2-40B4-BE49-F238E27FC236}">
                  <a16:creationId xmlns:a16="http://schemas.microsoft.com/office/drawing/2014/main" id="{C6251FD0-AA13-4131-B37C-68B065D2C7B8}"/>
                </a:ext>
              </a:extLst>
            </p:cNvPr>
            <p:cNvSpPr>
              <a:spLocks/>
            </p:cNvSpPr>
            <p:nvPr/>
          </p:nvSpPr>
          <p:spPr bwMode="auto">
            <a:xfrm>
              <a:off x="2237" y="1508"/>
              <a:ext cx="83" cy="102"/>
            </a:xfrm>
            <a:custGeom>
              <a:avLst/>
              <a:gdLst>
                <a:gd name="T0" fmla="*/ 70 w 166"/>
                <a:gd name="T1" fmla="*/ 3 h 204"/>
                <a:gd name="T2" fmla="*/ 75 w 166"/>
                <a:gd name="T3" fmla="*/ 6 h 204"/>
                <a:gd name="T4" fmla="*/ 79 w 166"/>
                <a:gd name="T5" fmla="*/ 11 h 204"/>
                <a:gd name="T6" fmla="*/ 81 w 166"/>
                <a:gd name="T7" fmla="*/ 18 h 204"/>
                <a:gd name="T8" fmla="*/ 83 w 166"/>
                <a:gd name="T9" fmla="*/ 27 h 204"/>
                <a:gd name="T10" fmla="*/ 82 w 166"/>
                <a:gd name="T11" fmla="*/ 35 h 204"/>
                <a:gd name="T12" fmla="*/ 80 w 166"/>
                <a:gd name="T13" fmla="*/ 45 h 204"/>
                <a:gd name="T14" fmla="*/ 77 w 166"/>
                <a:gd name="T15" fmla="*/ 56 h 204"/>
                <a:gd name="T16" fmla="*/ 72 w 166"/>
                <a:gd name="T17" fmla="*/ 67 h 204"/>
                <a:gd name="T18" fmla="*/ 66 w 166"/>
                <a:gd name="T19" fmla="*/ 75 h 204"/>
                <a:gd name="T20" fmla="*/ 58 w 166"/>
                <a:gd name="T21" fmla="*/ 84 h 204"/>
                <a:gd name="T22" fmla="*/ 51 w 166"/>
                <a:gd name="T23" fmla="*/ 90 h 204"/>
                <a:gd name="T24" fmla="*/ 44 w 166"/>
                <a:gd name="T25" fmla="*/ 97 h 204"/>
                <a:gd name="T26" fmla="*/ 36 w 166"/>
                <a:gd name="T27" fmla="*/ 99 h 204"/>
                <a:gd name="T28" fmla="*/ 28 w 166"/>
                <a:gd name="T29" fmla="*/ 102 h 204"/>
                <a:gd name="T30" fmla="*/ 20 w 166"/>
                <a:gd name="T31" fmla="*/ 102 h 204"/>
                <a:gd name="T32" fmla="*/ 15 w 166"/>
                <a:gd name="T33" fmla="*/ 100 h 204"/>
                <a:gd name="T34" fmla="*/ 8 w 166"/>
                <a:gd name="T35" fmla="*/ 96 h 204"/>
                <a:gd name="T36" fmla="*/ 5 w 166"/>
                <a:gd name="T37" fmla="*/ 90 h 204"/>
                <a:gd name="T38" fmla="*/ 2 w 166"/>
                <a:gd name="T39" fmla="*/ 83 h 204"/>
                <a:gd name="T40" fmla="*/ 1 w 166"/>
                <a:gd name="T41" fmla="*/ 76 h 204"/>
                <a:gd name="T42" fmla="*/ 0 w 166"/>
                <a:gd name="T43" fmla="*/ 67 h 204"/>
                <a:gd name="T44" fmla="*/ 3 w 166"/>
                <a:gd name="T45" fmla="*/ 58 h 204"/>
                <a:gd name="T46" fmla="*/ 6 w 166"/>
                <a:gd name="T47" fmla="*/ 48 h 204"/>
                <a:gd name="T48" fmla="*/ 11 w 166"/>
                <a:gd name="T49" fmla="*/ 38 h 204"/>
                <a:gd name="T50" fmla="*/ 17 w 166"/>
                <a:gd name="T51" fmla="*/ 28 h 204"/>
                <a:gd name="T52" fmla="*/ 24 w 166"/>
                <a:gd name="T53" fmla="*/ 19 h 204"/>
                <a:gd name="T54" fmla="*/ 32 w 166"/>
                <a:gd name="T55" fmla="*/ 11 h 204"/>
                <a:gd name="T56" fmla="*/ 40 w 166"/>
                <a:gd name="T57" fmla="*/ 7 h 204"/>
                <a:gd name="T58" fmla="*/ 48 w 166"/>
                <a:gd name="T59" fmla="*/ 2 h 204"/>
                <a:gd name="T60" fmla="*/ 55 w 166"/>
                <a:gd name="T61" fmla="*/ 0 h 204"/>
                <a:gd name="T62" fmla="*/ 62 w 166"/>
                <a:gd name="T63" fmla="*/ 0 h 204"/>
                <a:gd name="T64" fmla="*/ 70 w 166"/>
                <a:gd name="T65" fmla="*/ 3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204">
                  <a:moveTo>
                    <a:pt x="140" y="5"/>
                  </a:moveTo>
                  <a:lnTo>
                    <a:pt x="149" y="11"/>
                  </a:lnTo>
                  <a:lnTo>
                    <a:pt x="158" y="22"/>
                  </a:lnTo>
                  <a:lnTo>
                    <a:pt x="162" y="35"/>
                  </a:lnTo>
                  <a:lnTo>
                    <a:pt x="166" y="53"/>
                  </a:lnTo>
                  <a:lnTo>
                    <a:pt x="164" y="69"/>
                  </a:lnTo>
                  <a:lnTo>
                    <a:pt x="160" y="89"/>
                  </a:lnTo>
                  <a:lnTo>
                    <a:pt x="153" y="111"/>
                  </a:lnTo>
                  <a:lnTo>
                    <a:pt x="144" y="133"/>
                  </a:lnTo>
                  <a:lnTo>
                    <a:pt x="131" y="149"/>
                  </a:lnTo>
                  <a:lnTo>
                    <a:pt x="116" y="167"/>
                  </a:lnTo>
                  <a:lnTo>
                    <a:pt x="102" y="180"/>
                  </a:lnTo>
                  <a:lnTo>
                    <a:pt x="87" y="193"/>
                  </a:lnTo>
                  <a:lnTo>
                    <a:pt x="71" y="198"/>
                  </a:lnTo>
                  <a:lnTo>
                    <a:pt x="55" y="204"/>
                  </a:lnTo>
                  <a:lnTo>
                    <a:pt x="40" y="204"/>
                  </a:lnTo>
                  <a:lnTo>
                    <a:pt x="29" y="200"/>
                  </a:lnTo>
                  <a:lnTo>
                    <a:pt x="16" y="191"/>
                  </a:lnTo>
                  <a:lnTo>
                    <a:pt x="9" y="180"/>
                  </a:lnTo>
                  <a:lnTo>
                    <a:pt x="4" y="166"/>
                  </a:lnTo>
                  <a:lnTo>
                    <a:pt x="2" y="151"/>
                  </a:lnTo>
                  <a:lnTo>
                    <a:pt x="0" y="133"/>
                  </a:lnTo>
                  <a:lnTo>
                    <a:pt x="5" y="115"/>
                  </a:lnTo>
                  <a:lnTo>
                    <a:pt x="11" y="95"/>
                  </a:lnTo>
                  <a:lnTo>
                    <a:pt x="22" y="76"/>
                  </a:lnTo>
                  <a:lnTo>
                    <a:pt x="33" y="55"/>
                  </a:lnTo>
                  <a:lnTo>
                    <a:pt x="47" y="38"/>
                  </a:lnTo>
                  <a:lnTo>
                    <a:pt x="64" y="22"/>
                  </a:lnTo>
                  <a:lnTo>
                    <a:pt x="80" y="13"/>
                  </a:lnTo>
                  <a:lnTo>
                    <a:pt x="95" y="4"/>
                  </a:lnTo>
                  <a:lnTo>
                    <a:pt x="109" y="0"/>
                  </a:lnTo>
                  <a:lnTo>
                    <a:pt x="124" y="0"/>
                  </a:lnTo>
                  <a:lnTo>
                    <a:pt x="140" y="5"/>
                  </a:lnTo>
                  <a:close/>
                </a:path>
              </a:pathLst>
            </a:custGeom>
            <a:solidFill>
              <a:srgbClr val="000000"/>
            </a:solidFill>
            <a:ln w="1588">
              <a:solidFill>
                <a:srgbClr val="000000"/>
              </a:solidFill>
              <a:prstDash val="solid"/>
              <a:round/>
              <a:headEnd/>
              <a:tailEnd/>
            </a:ln>
          </p:spPr>
          <p:txBody>
            <a:bodyPr/>
            <a:lstStyle/>
            <a:p>
              <a:endParaRPr lang="en-US"/>
            </a:p>
          </p:txBody>
        </p:sp>
        <p:sp>
          <p:nvSpPr>
            <p:cNvPr id="58470" name="Freeform 101">
              <a:extLst>
                <a:ext uri="{FF2B5EF4-FFF2-40B4-BE49-F238E27FC236}">
                  <a16:creationId xmlns:a16="http://schemas.microsoft.com/office/drawing/2014/main" id="{74C7BC6D-064E-49A6-A4B8-907B65CA52EF}"/>
                </a:ext>
              </a:extLst>
            </p:cNvPr>
            <p:cNvSpPr>
              <a:spLocks/>
            </p:cNvSpPr>
            <p:nvPr/>
          </p:nvSpPr>
          <p:spPr bwMode="auto">
            <a:xfrm>
              <a:off x="2250" y="1567"/>
              <a:ext cx="27" cy="31"/>
            </a:xfrm>
            <a:custGeom>
              <a:avLst/>
              <a:gdLst>
                <a:gd name="T0" fmla="*/ 14 w 53"/>
                <a:gd name="T1" fmla="*/ 0 h 62"/>
                <a:gd name="T2" fmla="*/ 19 w 53"/>
                <a:gd name="T3" fmla="*/ 1 h 62"/>
                <a:gd name="T4" fmla="*/ 23 w 53"/>
                <a:gd name="T5" fmla="*/ 5 h 62"/>
                <a:gd name="T6" fmla="*/ 25 w 53"/>
                <a:gd name="T7" fmla="*/ 10 h 62"/>
                <a:gd name="T8" fmla="*/ 27 w 53"/>
                <a:gd name="T9" fmla="*/ 17 h 62"/>
                <a:gd name="T10" fmla="*/ 25 w 53"/>
                <a:gd name="T11" fmla="*/ 21 h 62"/>
                <a:gd name="T12" fmla="*/ 23 w 53"/>
                <a:gd name="T13" fmla="*/ 27 h 62"/>
                <a:gd name="T14" fmla="*/ 19 w 53"/>
                <a:gd name="T15" fmla="*/ 30 h 62"/>
                <a:gd name="T16" fmla="*/ 14 w 53"/>
                <a:gd name="T17" fmla="*/ 31 h 62"/>
                <a:gd name="T18" fmla="*/ 8 w 53"/>
                <a:gd name="T19" fmla="*/ 30 h 62"/>
                <a:gd name="T20" fmla="*/ 4 w 53"/>
                <a:gd name="T21" fmla="*/ 27 h 62"/>
                <a:gd name="T22" fmla="*/ 0 w 53"/>
                <a:gd name="T23" fmla="*/ 21 h 62"/>
                <a:gd name="T24" fmla="*/ 0 w 53"/>
                <a:gd name="T25" fmla="*/ 17 h 62"/>
                <a:gd name="T26" fmla="*/ 0 w 53"/>
                <a:gd name="T27" fmla="*/ 10 h 62"/>
                <a:gd name="T28" fmla="*/ 4 w 53"/>
                <a:gd name="T29" fmla="*/ 5 h 62"/>
                <a:gd name="T30" fmla="*/ 8 w 53"/>
                <a:gd name="T31" fmla="*/ 1 h 62"/>
                <a:gd name="T32" fmla="*/ 14 w 53"/>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2">
                  <a:moveTo>
                    <a:pt x="28" y="0"/>
                  </a:moveTo>
                  <a:lnTo>
                    <a:pt x="37" y="2"/>
                  </a:lnTo>
                  <a:lnTo>
                    <a:pt x="46" y="9"/>
                  </a:lnTo>
                  <a:lnTo>
                    <a:pt x="50" y="19"/>
                  </a:lnTo>
                  <a:lnTo>
                    <a:pt x="53" y="33"/>
                  </a:lnTo>
                  <a:lnTo>
                    <a:pt x="50" y="42"/>
                  </a:lnTo>
                  <a:lnTo>
                    <a:pt x="46" y="53"/>
                  </a:lnTo>
                  <a:lnTo>
                    <a:pt x="37" y="59"/>
                  </a:lnTo>
                  <a:lnTo>
                    <a:pt x="28" y="62"/>
                  </a:lnTo>
                  <a:lnTo>
                    <a:pt x="15" y="59"/>
                  </a:lnTo>
                  <a:lnTo>
                    <a:pt x="8" y="53"/>
                  </a:lnTo>
                  <a:lnTo>
                    <a:pt x="0" y="42"/>
                  </a:lnTo>
                  <a:lnTo>
                    <a:pt x="0" y="33"/>
                  </a:lnTo>
                  <a:lnTo>
                    <a:pt x="0" y="19"/>
                  </a:lnTo>
                  <a:lnTo>
                    <a:pt x="8" y="9"/>
                  </a:lnTo>
                  <a:lnTo>
                    <a:pt x="15" y="2"/>
                  </a:lnTo>
                  <a:lnTo>
                    <a:pt x="28" y="0"/>
                  </a:lnTo>
                  <a:close/>
                </a:path>
              </a:pathLst>
            </a:custGeom>
            <a:solidFill>
              <a:srgbClr val="FFFFFF"/>
            </a:solidFill>
            <a:ln w="1588">
              <a:solidFill>
                <a:srgbClr val="000000"/>
              </a:solidFill>
              <a:prstDash val="solid"/>
              <a:round/>
              <a:headEnd/>
              <a:tailEnd/>
            </a:ln>
          </p:spPr>
          <p:txBody>
            <a:bodyPr/>
            <a:lstStyle/>
            <a:p>
              <a:endParaRPr lang="en-US"/>
            </a:p>
          </p:txBody>
        </p:sp>
        <p:sp>
          <p:nvSpPr>
            <p:cNvPr id="58471" name="Freeform 102">
              <a:extLst>
                <a:ext uri="{FF2B5EF4-FFF2-40B4-BE49-F238E27FC236}">
                  <a16:creationId xmlns:a16="http://schemas.microsoft.com/office/drawing/2014/main" id="{B2163FC3-1044-4136-B7A2-54F4886F769E}"/>
                </a:ext>
              </a:extLst>
            </p:cNvPr>
            <p:cNvSpPr>
              <a:spLocks/>
            </p:cNvSpPr>
            <p:nvPr/>
          </p:nvSpPr>
          <p:spPr bwMode="auto">
            <a:xfrm>
              <a:off x="3376" y="1439"/>
              <a:ext cx="62" cy="105"/>
            </a:xfrm>
            <a:custGeom>
              <a:avLst/>
              <a:gdLst>
                <a:gd name="T0" fmla="*/ 26 w 124"/>
                <a:gd name="T1" fmla="*/ 1 h 209"/>
                <a:gd name="T2" fmla="*/ 32 w 124"/>
                <a:gd name="T3" fmla="*/ 0 h 209"/>
                <a:gd name="T4" fmla="*/ 37 w 124"/>
                <a:gd name="T5" fmla="*/ 3 h 209"/>
                <a:gd name="T6" fmla="*/ 43 w 124"/>
                <a:gd name="T7" fmla="*/ 6 h 209"/>
                <a:gd name="T8" fmla="*/ 48 w 124"/>
                <a:gd name="T9" fmla="*/ 13 h 209"/>
                <a:gd name="T10" fmla="*/ 52 w 124"/>
                <a:gd name="T11" fmla="*/ 20 h 209"/>
                <a:gd name="T12" fmla="*/ 57 w 124"/>
                <a:gd name="T13" fmla="*/ 28 h 209"/>
                <a:gd name="T14" fmla="*/ 59 w 124"/>
                <a:gd name="T15" fmla="*/ 38 h 209"/>
                <a:gd name="T16" fmla="*/ 62 w 124"/>
                <a:gd name="T17" fmla="*/ 49 h 209"/>
                <a:gd name="T18" fmla="*/ 61 w 124"/>
                <a:gd name="T19" fmla="*/ 58 h 209"/>
                <a:gd name="T20" fmla="*/ 61 w 124"/>
                <a:gd name="T21" fmla="*/ 68 h 209"/>
                <a:gd name="T22" fmla="*/ 58 w 124"/>
                <a:gd name="T23" fmla="*/ 77 h 209"/>
                <a:gd name="T24" fmla="*/ 57 w 124"/>
                <a:gd name="T25" fmla="*/ 86 h 209"/>
                <a:gd name="T26" fmla="*/ 52 w 124"/>
                <a:gd name="T27" fmla="*/ 92 h 209"/>
                <a:gd name="T28" fmla="*/ 47 w 124"/>
                <a:gd name="T29" fmla="*/ 97 h 209"/>
                <a:gd name="T30" fmla="*/ 42 w 124"/>
                <a:gd name="T31" fmla="*/ 102 h 209"/>
                <a:gd name="T32" fmla="*/ 37 w 124"/>
                <a:gd name="T33" fmla="*/ 105 h 209"/>
                <a:gd name="T34" fmla="*/ 30 w 124"/>
                <a:gd name="T35" fmla="*/ 103 h 209"/>
                <a:gd name="T36" fmla="*/ 24 w 124"/>
                <a:gd name="T37" fmla="*/ 100 h 209"/>
                <a:gd name="T38" fmla="*/ 18 w 124"/>
                <a:gd name="T39" fmla="*/ 96 h 209"/>
                <a:gd name="T40" fmla="*/ 13 w 124"/>
                <a:gd name="T41" fmla="*/ 91 h 209"/>
                <a:gd name="T42" fmla="*/ 7 w 124"/>
                <a:gd name="T43" fmla="*/ 83 h 209"/>
                <a:gd name="T44" fmla="*/ 5 w 124"/>
                <a:gd name="T45" fmla="*/ 75 h 209"/>
                <a:gd name="T46" fmla="*/ 2 w 124"/>
                <a:gd name="T47" fmla="*/ 65 h 209"/>
                <a:gd name="T48" fmla="*/ 1 w 124"/>
                <a:gd name="T49" fmla="*/ 56 h 209"/>
                <a:gd name="T50" fmla="*/ 0 w 124"/>
                <a:gd name="T51" fmla="*/ 45 h 209"/>
                <a:gd name="T52" fmla="*/ 0 w 124"/>
                <a:gd name="T53" fmla="*/ 35 h 209"/>
                <a:gd name="T54" fmla="*/ 2 w 124"/>
                <a:gd name="T55" fmla="*/ 25 h 209"/>
                <a:gd name="T56" fmla="*/ 6 w 124"/>
                <a:gd name="T57" fmla="*/ 17 h 209"/>
                <a:gd name="T58" fmla="*/ 8 w 124"/>
                <a:gd name="T59" fmla="*/ 10 h 209"/>
                <a:gd name="T60" fmla="*/ 14 w 124"/>
                <a:gd name="T61" fmla="*/ 5 h 209"/>
                <a:gd name="T62" fmla="*/ 19 w 124"/>
                <a:gd name="T63" fmla="*/ 1 h 209"/>
                <a:gd name="T64" fmla="*/ 26 w 124"/>
                <a:gd name="T65" fmla="*/ 1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209">
                  <a:moveTo>
                    <a:pt x="52" y="2"/>
                  </a:moveTo>
                  <a:lnTo>
                    <a:pt x="63" y="0"/>
                  </a:lnTo>
                  <a:lnTo>
                    <a:pt x="74" y="5"/>
                  </a:lnTo>
                  <a:lnTo>
                    <a:pt x="85" y="12"/>
                  </a:lnTo>
                  <a:lnTo>
                    <a:pt x="96" y="25"/>
                  </a:lnTo>
                  <a:lnTo>
                    <a:pt x="103" y="40"/>
                  </a:lnTo>
                  <a:lnTo>
                    <a:pt x="113" y="56"/>
                  </a:lnTo>
                  <a:lnTo>
                    <a:pt x="118" y="76"/>
                  </a:lnTo>
                  <a:lnTo>
                    <a:pt x="124" y="98"/>
                  </a:lnTo>
                  <a:lnTo>
                    <a:pt x="122" y="116"/>
                  </a:lnTo>
                  <a:lnTo>
                    <a:pt x="122" y="136"/>
                  </a:lnTo>
                  <a:lnTo>
                    <a:pt x="116" y="153"/>
                  </a:lnTo>
                  <a:lnTo>
                    <a:pt x="113" y="171"/>
                  </a:lnTo>
                  <a:lnTo>
                    <a:pt x="103" y="184"/>
                  </a:lnTo>
                  <a:lnTo>
                    <a:pt x="94" y="194"/>
                  </a:lnTo>
                  <a:lnTo>
                    <a:pt x="83" y="204"/>
                  </a:lnTo>
                  <a:lnTo>
                    <a:pt x="73" y="209"/>
                  </a:lnTo>
                  <a:lnTo>
                    <a:pt x="60" y="205"/>
                  </a:lnTo>
                  <a:lnTo>
                    <a:pt x="47" y="200"/>
                  </a:lnTo>
                  <a:lnTo>
                    <a:pt x="36" y="191"/>
                  </a:lnTo>
                  <a:lnTo>
                    <a:pt x="25" y="182"/>
                  </a:lnTo>
                  <a:lnTo>
                    <a:pt x="14" y="165"/>
                  </a:lnTo>
                  <a:lnTo>
                    <a:pt x="9" y="149"/>
                  </a:lnTo>
                  <a:lnTo>
                    <a:pt x="3" y="129"/>
                  </a:lnTo>
                  <a:lnTo>
                    <a:pt x="2" y="111"/>
                  </a:lnTo>
                  <a:lnTo>
                    <a:pt x="0" y="89"/>
                  </a:lnTo>
                  <a:lnTo>
                    <a:pt x="0" y="69"/>
                  </a:lnTo>
                  <a:lnTo>
                    <a:pt x="3" y="49"/>
                  </a:lnTo>
                  <a:lnTo>
                    <a:pt x="11" y="34"/>
                  </a:lnTo>
                  <a:lnTo>
                    <a:pt x="16" y="20"/>
                  </a:lnTo>
                  <a:lnTo>
                    <a:pt x="27" y="9"/>
                  </a:lnTo>
                  <a:lnTo>
                    <a:pt x="38" y="2"/>
                  </a:lnTo>
                  <a:lnTo>
                    <a:pt x="52" y="2"/>
                  </a:lnTo>
                  <a:close/>
                </a:path>
              </a:pathLst>
            </a:custGeom>
            <a:solidFill>
              <a:srgbClr val="000000"/>
            </a:solidFill>
            <a:ln w="1588">
              <a:solidFill>
                <a:srgbClr val="000000"/>
              </a:solidFill>
              <a:prstDash val="solid"/>
              <a:round/>
              <a:headEnd/>
              <a:tailEnd/>
            </a:ln>
          </p:spPr>
          <p:txBody>
            <a:bodyPr/>
            <a:lstStyle/>
            <a:p>
              <a:endParaRPr lang="en-US"/>
            </a:p>
          </p:txBody>
        </p:sp>
        <p:sp>
          <p:nvSpPr>
            <p:cNvPr id="58472" name="Freeform 103">
              <a:extLst>
                <a:ext uri="{FF2B5EF4-FFF2-40B4-BE49-F238E27FC236}">
                  <a16:creationId xmlns:a16="http://schemas.microsoft.com/office/drawing/2014/main" id="{5645DAE6-9124-4040-A6B9-97BEDD751987}"/>
                </a:ext>
              </a:extLst>
            </p:cNvPr>
            <p:cNvSpPr>
              <a:spLocks/>
            </p:cNvSpPr>
            <p:nvPr/>
          </p:nvSpPr>
          <p:spPr bwMode="auto">
            <a:xfrm>
              <a:off x="3387" y="1500"/>
              <a:ext cx="30" cy="30"/>
            </a:xfrm>
            <a:custGeom>
              <a:avLst/>
              <a:gdLst>
                <a:gd name="T0" fmla="*/ 15 w 60"/>
                <a:gd name="T1" fmla="*/ 0 h 60"/>
                <a:gd name="T2" fmla="*/ 20 w 60"/>
                <a:gd name="T3" fmla="*/ 0 h 60"/>
                <a:gd name="T4" fmla="*/ 26 w 60"/>
                <a:gd name="T5" fmla="*/ 4 h 60"/>
                <a:gd name="T6" fmla="*/ 28 w 60"/>
                <a:gd name="T7" fmla="*/ 8 h 60"/>
                <a:gd name="T8" fmla="*/ 30 w 60"/>
                <a:gd name="T9" fmla="*/ 16 h 60"/>
                <a:gd name="T10" fmla="*/ 28 w 60"/>
                <a:gd name="T11" fmla="*/ 20 h 60"/>
                <a:gd name="T12" fmla="*/ 26 w 60"/>
                <a:gd name="T13" fmla="*/ 26 h 60"/>
                <a:gd name="T14" fmla="*/ 20 w 60"/>
                <a:gd name="T15" fmla="*/ 28 h 60"/>
                <a:gd name="T16" fmla="*/ 15 w 60"/>
                <a:gd name="T17" fmla="*/ 30 h 60"/>
                <a:gd name="T18" fmla="*/ 9 w 60"/>
                <a:gd name="T19" fmla="*/ 28 h 60"/>
                <a:gd name="T20" fmla="*/ 5 w 60"/>
                <a:gd name="T21" fmla="*/ 26 h 60"/>
                <a:gd name="T22" fmla="*/ 1 w 60"/>
                <a:gd name="T23" fmla="*/ 20 h 60"/>
                <a:gd name="T24" fmla="*/ 0 w 60"/>
                <a:gd name="T25" fmla="*/ 16 h 60"/>
                <a:gd name="T26" fmla="*/ 1 w 60"/>
                <a:gd name="T27" fmla="*/ 8 h 60"/>
                <a:gd name="T28" fmla="*/ 5 w 60"/>
                <a:gd name="T29" fmla="*/ 4 h 60"/>
                <a:gd name="T30" fmla="*/ 9 w 60"/>
                <a:gd name="T31" fmla="*/ 0 h 60"/>
                <a:gd name="T32" fmla="*/ 15 w 6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0">
                  <a:moveTo>
                    <a:pt x="30" y="0"/>
                  </a:moveTo>
                  <a:lnTo>
                    <a:pt x="40" y="0"/>
                  </a:lnTo>
                  <a:lnTo>
                    <a:pt x="51" y="7"/>
                  </a:lnTo>
                  <a:lnTo>
                    <a:pt x="56" y="16"/>
                  </a:lnTo>
                  <a:lnTo>
                    <a:pt x="60" y="31"/>
                  </a:lnTo>
                  <a:lnTo>
                    <a:pt x="56" y="40"/>
                  </a:lnTo>
                  <a:lnTo>
                    <a:pt x="51" y="51"/>
                  </a:lnTo>
                  <a:lnTo>
                    <a:pt x="40" y="56"/>
                  </a:lnTo>
                  <a:lnTo>
                    <a:pt x="30" y="60"/>
                  </a:lnTo>
                  <a:lnTo>
                    <a:pt x="18" y="56"/>
                  </a:lnTo>
                  <a:lnTo>
                    <a:pt x="9" y="51"/>
                  </a:lnTo>
                  <a:lnTo>
                    <a:pt x="1" y="40"/>
                  </a:lnTo>
                  <a:lnTo>
                    <a:pt x="0" y="31"/>
                  </a:lnTo>
                  <a:lnTo>
                    <a:pt x="1" y="16"/>
                  </a:lnTo>
                  <a:lnTo>
                    <a:pt x="9" y="7"/>
                  </a:lnTo>
                  <a:lnTo>
                    <a:pt x="18" y="0"/>
                  </a:lnTo>
                  <a:lnTo>
                    <a:pt x="30" y="0"/>
                  </a:lnTo>
                  <a:close/>
                </a:path>
              </a:pathLst>
            </a:custGeom>
            <a:solidFill>
              <a:srgbClr val="FFFFFF"/>
            </a:solidFill>
            <a:ln w="1588">
              <a:solidFill>
                <a:srgbClr val="000000"/>
              </a:solidFill>
              <a:prstDash val="solid"/>
              <a:round/>
              <a:headEnd/>
              <a:tailEnd/>
            </a:ln>
          </p:spPr>
          <p:txBody>
            <a:bodyPr/>
            <a:lstStyle/>
            <a:p>
              <a:endParaRPr lang="en-US"/>
            </a:p>
          </p:txBody>
        </p:sp>
      </p:grpSp>
      <p:sp>
        <p:nvSpPr>
          <p:cNvPr id="58373" name="Rectangle 104">
            <a:extLst>
              <a:ext uri="{FF2B5EF4-FFF2-40B4-BE49-F238E27FC236}">
                <a16:creationId xmlns:a16="http://schemas.microsoft.com/office/drawing/2014/main" id="{71D19710-F16C-43FB-B7E2-C2DAEC58EB0A}"/>
              </a:ext>
            </a:extLst>
          </p:cNvPr>
          <p:cNvSpPr>
            <a:spLocks noChangeArrowheads="1"/>
          </p:cNvSpPr>
          <p:nvPr/>
        </p:nvSpPr>
        <p:spPr bwMode="auto">
          <a:xfrm>
            <a:off x="0" y="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5400">
                <a:solidFill>
                  <a:schemeClr val="tx2"/>
                </a:solidFill>
                <a:latin typeface="Arial" panose="020B0604020202020204" pitchFamily="34" charset="0"/>
              </a:rPr>
              <a:t>Naming Hydrocarbons</a:t>
            </a:r>
            <a:r>
              <a:rPr lang="en-US" altLang="en-US" sz="4800">
                <a:solidFill>
                  <a:schemeClr val="tx2"/>
                </a:solidFill>
                <a:latin typeface="Arial" panose="020B0604020202020204" pitchFamily="34" charset="0"/>
              </a:rPr>
              <a:t> </a:t>
            </a:r>
            <a:r>
              <a:rPr lang="en-US" altLang="en-US" sz="4000">
                <a:solidFill>
                  <a:schemeClr val="tx2"/>
                </a:solidFill>
                <a:latin typeface="Arial" panose="020B0604020202020204" pitchFamily="34" charset="0"/>
              </a:rPr>
              <a:t>(nomenclature)</a:t>
            </a:r>
            <a:endParaRPr lang="en-US" altLang="en-US" sz="4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1000" fill="hold"/>
                                        <p:tgtEl>
                                          <p:spTgt spid="163842"/>
                                        </p:tgtEl>
                                        <p:attrNameLst>
                                          <p:attrName>ppt_w</p:attrName>
                                        </p:attrNameLst>
                                      </p:cBhvr>
                                      <p:tavLst>
                                        <p:tav tm="0">
                                          <p:val>
                                            <p:fltVal val="0"/>
                                          </p:val>
                                        </p:tav>
                                        <p:tav tm="100000">
                                          <p:val>
                                            <p:strVal val="#ppt_w"/>
                                          </p:val>
                                        </p:tav>
                                      </p:tavLst>
                                    </p:anim>
                                    <p:anim calcmode="lin" valueType="num">
                                      <p:cBhvr>
                                        <p:cTn id="8" dur="1000" fill="hold"/>
                                        <p:tgtEl>
                                          <p:spTgt spid="163842"/>
                                        </p:tgtEl>
                                        <p:attrNameLst>
                                          <p:attrName>ppt_h</p:attrName>
                                        </p:attrNameLst>
                                      </p:cBhvr>
                                      <p:tavLst>
                                        <p:tav tm="0">
                                          <p:val>
                                            <p:fltVal val="0"/>
                                          </p:val>
                                        </p:tav>
                                        <p:tav tm="100000">
                                          <p:val>
                                            <p:strVal val="#ppt_h"/>
                                          </p:val>
                                        </p:tav>
                                      </p:tavLst>
                                    </p:anim>
                                    <p:anim calcmode="lin" valueType="num">
                                      <p:cBhvr>
                                        <p:cTn id="9" dur="1000" fill="hold"/>
                                        <p:tgtEl>
                                          <p:spTgt spid="1638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9756265-33BD-46C6-BD06-79810A1A7F1D}"/>
              </a:ext>
            </a:extLst>
          </p:cNvPr>
          <p:cNvSpPr>
            <a:spLocks noGrp="1" noChangeArrowheads="1"/>
          </p:cNvSpPr>
          <p:nvPr>
            <p:ph type="title"/>
          </p:nvPr>
        </p:nvSpPr>
        <p:spPr>
          <a:xfrm>
            <a:off x="228600" y="228600"/>
            <a:ext cx="8686800" cy="1143000"/>
          </a:xfrm>
        </p:spPr>
        <p:txBody>
          <a:bodyPr/>
          <a:lstStyle/>
          <a:p>
            <a:r>
              <a:rPr lang="en-US" altLang="en-US">
                <a:solidFill>
                  <a:schemeClr val="tx1"/>
                </a:solidFill>
                <a:latin typeface="Arial" panose="020B0604020202020204" pitchFamily="34" charset="0"/>
              </a:rPr>
              <a:t>Mnemonic for first four prefixes</a:t>
            </a:r>
          </a:p>
        </p:txBody>
      </p:sp>
      <p:sp>
        <p:nvSpPr>
          <p:cNvPr id="164867" name="Rectangle 3">
            <a:extLst>
              <a:ext uri="{FF2B5EF4-FFF2-40B4-BE49-F238E27FC236}">
                <a16:creationId xmlns:a16="http://schemas.microsoft.com/office/drawing/2014/main" id="{6F48E5EC-C537-4BE0-B317-9285650DCE2E}"/>
              </a:ext>
            </a:extLst>
          </p:cNvPr>
          <p:cNvSpPr>
            <a:spLocks noGrp="1" noChangeArrowheads="1"/>
          </p:cNvSpPr>
          <p:nvPr>
            <p:ph type="body" idx="1"/>
          </p:nvPr>
        </p:nvSpPr>
        <p:spPr>
          <a:xfrm>
            <a:off x="3733800" y="1828800"/>
            <a:ext cx="4953000" cy="3733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buFontTx/>
              <a:buNone/>
            </a:pPr>
            <a:r>
              <a:rPr lang="en-US" altLang="en-US" sz="3600" dirty="0">
                <a:solidFill>
                  <a:srgbClr val="0804C0"/>
                </a:solidFill>
                <a:latin typeface="Arial" panose="020B0604020202020204" pitchFamily="34" charset="0"/>
              </a:rPr>
              <a:t>First four prefixes</a:t>
            </a:r>
          </a:p>
          <a:p>
            <a:r>
              <a:rPr lang="en-US" altLang="en-US" u="sng" dirty="0">
                <a:solidFill>
                  <a:srgbClr val="0804C0"/>
                </a:solidFill>
                <a:latin typeface="Arial" panose="020B0604020202020204" pitchFamily="34" charset="0"/>
              </a:rPr>
              <a:t>M</a:t>
            </a:r>
            <a:r>
              <a:rPr lang="en-US" altLang="en-US" dirty="0">
                <a:solidFill>
                  <a:srgbClr val="0804C0"/>
                </a:solidFill>
                <a:latin typeface="Arial" panose="020B0604020202020204" pitchFamily="34" charset="0"/>
              </a:rPr>
              <a:t>eth-</a:t>
            </a:r>
          </a:p>
          <a:p>
            <a:r>
              <a:rPr lang="en-US" altLang="en-US" u="sng" dirty="0">
                <a:solidFill>
                  <a:srgbClr val="0804C0"/>
                </a:solidFill>
                <a:latin typeface="Arial" panose="020B0604020202020204" pitchFamily="34" charset="0"/>
              </a:rPr>
              <a:t>E</a:t>
            </a:r>
            <a:r>
              <a:rPr lang="en-US" altLang="en-US" dirty="0">
                <a:solidFill>
                  <a:srgbClr val="0804C0"/>
                </a:solidFill>
                <a:latin typeface="Arial" panose="020B0604020202020204" pitchFamily="34" charset="0"/>
              </a:rPr>
              <a:t>th-</a:t>
            </a:r>
          </a:p>
          <a:p>
            <a:r>
              <a:rPr lang="en-US" altLang="en-US" u="sng" dirty="0">
                <a:solidFill>
                  <a:srgbClr val="0804C0"/>
                </a:solidFill>
                <a:latin typeface="Arial" panose="020B0604020202020204" pitchFamily="34" charset="0"/>
              </a:rPr>
              <a:t>P</a:t>
            </a:r>
            <a:r>
              <a:rPr lang="en-US" altLang="en-US" dirty="0">
                <a:solidFill>
                  <a:srgbClr val="0804C0"/>
                </a:solidFill>
                <a:latin typeface="Arial" panose="020B0604020202020204" pitchFamily="34" charset="0"/>
              </a:rPr>
              <a:t>rop-</a:t>
            </a:r>
          </a:p>
          <a:p>
            <a:r>
              <a:rPr lang="en-US" altLang="en-US" u="sng" dirty="0">
                <a:solidFill>
                  <a:srgbClr val="0804C0"/>
                </a:solidFill>
                <a:latin typeface="Arial" panose="020B0604020202020204" pitchFamily="34" charset="0"/>
              </a:rPr>
              <a:t>B</a:t>
            </a:r>
            <a:r>
              <a:rPr lang="en-US" altLang="en-US" dirty="0">
                <a:solidFill>
                  <a:srgbClr val="0804C0"/>
                </a:solidFill>
                <a:latin typeface="Arial" panose="020B0604020202020204" pitchFamily="34" charset="0"/>
              </a:rPr>
              <a:t>ut-</a:t>
            </a:r>
          </a:p>
          <a:p>
            <a:pPr lvl="1"/>
            <a:endParaRPr lang="en-US" altLang="en-US" sz="3200" dirty="0">
              <a:solidFill>
                <a:srgbClr val="0804C0"/>
              </a:solidFill>
              <a:latin typeface="Arial" panose="020B0604020202020204" pitchFamily="34" charset="0"/>
            </a:endParaRPr>
          </a:p>
        </p:txBody>
      </p:sp>
      <p:grpSp>
        <p:nvGrpSpPr>
          <p:cNvPr id="164868" name="Group 4">
            <a:extLst>
              <a:ext uri="{FF2B5EF4-FFF2-40B4-BE49-F238E27FC236}">
                <a16:creationId xmlns:a16="http://schemas.microsoft.com/office/drawing/2014/main" id="{E886E1C7-A57A-4A8D-AD44-CE29523C40B4}"/>
              </a:ext>
            </a:extLst>
          </p:cNvPr>
          <p:cNvGrpSpPr>
            <a:grpSpLocks/>
          </p:cNvGrpSpPr>
          <p:nvPr/>
        </p:nvGrpSpPr>
        <p:grpSpPr bwMode="auto">
          <a:xfrm>
            <a:off x="228600" y="1752600"/>
            <a:ext cx="8915400" cy="4552950"/>
            <a:chOff x="144" y="864"/>
            <a:chExt cx="5616" cy="2868"/>
          </a:xfrm>
        </p:grpSpPr>
        <p:graphicFrame>
          <p:nvGraphicFramePr>
            <p:cNvPr id="59397" name="Object 5">
              <a:extLst>
                <a:ext uri="{FF2B5EF4-FFF2-40B4-BE49-F238E27FC236}">
                  <a16:creationId xmlns:a16="http://schemas.microsoft.com/office/drawing/2014/main" id="{E2E3DF70-F253-475A-AB82-A556E5EB9A4F}"/>
                </a:ext>
              </a:extLst>
            </p:cNvPr>
            <p:cNvGraphicFramePr>
              <a:graphicFrameLocks noChangeAspect="1"/>
            </p:cNvGraphicFramePr>
            <p:nvPr/>
          </p:nvGraphicFramePr>
          <p:xfrm>
            <a:off x="144" y="864"/>
            <a:ext cx="2166" cy="2868"/>
          </p:xfrm>
          <a:graphic>
            <a:graphicData uri="http://schemas.openxmlformats.org/presentationml/2006/ole">
              <mc:AlternateContent xmlns:mc="http://schemas.openxmlformats.org/markup-compatibility/2006">
                <mc:Choice xmlns:v="urn:schemas-microsoft-com:vml" Requires="v">
                  <p:oleObj name="Picture" r:id="rId3" imgW="3439160" imgH="4554220" progId="Word.Picture.8">
                    <p:embed/>
                  </p:oleObj>
                </mc:Choice>
                <mc:Fallback>
                  <p:oleObj name="Picture" r:id="rId3" imgW="3439160" imgH="455422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864"/>
                          <a:ext cx="2166" cy="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8" name="Rectangle 6">
              <a:extLst>
                <a:ext uri="{FF2B5EF4-FFF2-40B4-BE49-F238E27FC236}">
                  <a16:creationId xmlns:a16="http://schemas.microsoft.com/office/drawing/2014/main" id="{680BAA2D-0181-4E94-9F80-4D6D08BB9B12}"/>
                </a:ext>
              </a:extLst>
            </p:cNvPr>
            <p:cNvSpPr>
              <a:spLocks noChangeArrowheads="1"/>
            </p:cNvSpPr>
            <p:nvPr/>
          </p:nvSpPr>
          <p:spPr bwMode="auto">
            <a:xfrm>
              <a:off x="2448" y="912"/>
              <a:ext cx="3120"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endParaRPr lang="en-US" altLang="en-US" sz="3600" dirty="0">
                <a:solidFill>
                  <a:srgbClr val="0804C0"/>
                </a:solidFill>
                <a:latin typeface="Arial" panose="020B0604020202020204" pitchFamily="34" charset="0"/>
              </a:endParaRPr>
            </a:p>
            <a:p>
              <a:pPr lvl="1"/>
              <a:endParaRPr lang="en-US" altLang="en-US" sz="3200" dirty="0">
                <a:solidFill>
                  <a:srgbClr val="0804C0"/>
                </a:solidFill>
                <a:latin typeface="Arial" panose="020B0604020202020204" pitchFamily="34" charset="0"/>
              </a:endParaRPr>
            </a:p>
          </p:txBody>
        </p:sp>
        <p:sp>
          <p:nvSpPr>
            <p:cNvPr id="59399" name="Rectangle 7">
              <a:extLst>
                <a:ext uri="{FF2B5EF4-FFF2-40B4-BE49-F238E27FC236}">
                  <a16:creationId xmlns:a16="http://schemas.microsoft.com/office/drawing/2014/main" id="{B9F11892-A7E8-4675-AF32-254709B1AEB7}"/>
                </a:ext>
              </a:extLst>
            </p:cNvPr>
            <p:cNvSpPr>
              <a:spLocks noChangeArrowheads="1"/>
            </p:cNvSpPr>
            <p:nvPr/>
          </p:nvSpPr>
          <p:spPr bwMode="auto">
            <a:xfrm>
              <a:off x="2640" y="912"/>
              <a:ext cx="3120"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endParaRPr lang="en-US" altLang="en-US" sz="3600" dirty="0">
                <a:solidFill>
                  <a:srgbClr val="0804C0"/>
                </a:solidFill>
                <a:latin typeface="Arial" panose="020B0604020202020204" pitchFamily="34" charset="0"/>
              </a:endParaRPr>
            </a:p>
            <a:p>
              <a:pPr lvl="1">
                <a:buFontTx/>
                <a:buNone/>
              </a:pPr>
              <a:r>
                <a:rPr lang="en-US" altLang="en-US" sz="3200" dirty="0">
                  <a:solidFill>
                    <a:srgbClr val="0804C0"/>
                  </a:solidFill>
                  <a:latin typeface="Arial" panose="020B0604020202020204" pitchFamily="34" charset="0"/>
                </a:rPr>
                <a:t>			</a:t>
              </a:r>
              <a:r>
                <a:rPr lang="en-US" altLang="en-US" sz="3200" u="sng" dirty="0">
                  <a:solidFill>
                    <a:srgbClr val="0804C0"/>
                  </a:solidFill>
                  <a:latin typeface="Arial" panose="020B0604020202020204" pitchFamily="34" charset="0"/>
                </a:rPr>
                <a:t>M</a:t>
              </a:r>
              <a:r>
                <a:rPr lang="en-US" altLang="en-US" sz="3200" dirty="0">
                  <a:solidFill>
                    <a:srgbClr val="0804C0"/>
                  </a:solidFill>
                  <a:latin typeface="Arial" panose="020B0604020202020204" pitchFamily="34" charset="0"/>
                </a:rPr>
                <a:t>onkeys</a:t>
              </a:r>
            </a:p>
            <a:p>
              <a:pPr lvl="1">
                <a:buFontTx/>
                <a:buNone/>
              </a:pPr>
              <a:r>
                <a:rPr lang="en-US" altLang="en-US" sz="3200" dirty="0">
                  <a:solidFill>
                    <a:srgbClr val="0804C0"/>
                  </a:solidFill>
                  <a:latin typeface="Arial" panose="020B0604020202020204" pitchFamily="34" charset="0"/>
                </a:rPr>
                <a:t>			</a:t>
              </a:r>
              <a:r>
                <a:rPr lang="en-US" altLang="en-US" sz="3200" u="sng" dirty="0">
                  <a:solidFill>
                    <a:srgbClr val="0804C0"/>
                  </a:solidFill>
                  <a:latin typeface="Arial" panose="020B0604020202020204" pitchFamily="34" charset="0"/>
                </a:rPr>
                <a:t>E</a:t>
              </a:r>
              <a:r>
                <a:rPr lang="en-US" altLang="en-US" sz="3200" dirty="0">
                  <a:solidFill>
                    <a:srgbClr val="0804C0"/>
                  </a:solidFill>
                  <a:latin typeface="Arial" panose="020B0604020202020204" pitchFamily="34" charset="0"/>
                </a:rPr>
                <a:t>at</a:t>
              </a:r>
            </a:p>
            <a:p>
              <a:pPr lvl="1">
                <a:buFontTx/>
                <a:buNone/>
              </a:pPr>
              <a:r>
                <a:rPr lang="en-US" altLang="en-US" sz="3200" dirty="0">
                  <a:solidFill>
                    <a:srgbClr val="0804C0"/>
                  </a:solidFill>
                  <a:latin typeface="Arial" panose="020B0604020202020204" pitchFamily="34" charset="0"/>
                </a:rPr>
                <a:t>			</a:t>
              </a:r>
              <a:r>
                <a:rPr lang="en-US" altLang="en-US" sz="3200" u="sng" dirty="0">
                  <a:solidFill>
                    <a:srgbClr val="0804C0"/>
                  </a:solidFill>
                  <a:latin typeface="Arial" panose="020B0604020202020204" pitchFamily="34" charset="0"/>
                </a:rPr>
                <a:t>P</a:t>
              </a:r>
              <a:r>
                <a:rPr lang="en-US" altLang="en-US" sz="3200" dirty="0">
                  <a:solidFill>
                    <a:srgbClr val="0804C0"/>
                  </a:solidFill>
                  <a:latin typeface="Arial" panose="020B0604020202020204" pitchFamily="34" charset="0"/>
                </a:rPr>
                <a:t>eeled</a:t>
              </a:r>
            </a:p>
            <a:p>
              <a:pPr lvl="1">
                <a:buFontTx/>
                <a:buNone/>
              </a:pPr>
              <a:r>
                <a:rPr lang="en-US" altLang="en-US" sz="3200" dirty="0">
                  <a:solidFill>
                    <a:srgbClr val="0804C0"/>
                  </a:solidFill>
                  <a:latin typeface="Arial" panose="020B0604020202020204" pitchFamily="34" charset="0"/>
                </a:rPr>
                <a:t>			</a:t>
              </a:r>
              <a:r>
                <a:rPr lang="en-US" altLang="en-US" sz="3200" u="sng" dirty="0">
                  <a:solidFill>
                    <a:srgbClr val="0804C0"/>
                  </a:solidFill>
                  <a:latin typeface="Arial" panose="020B0604020202020204" pitchFamily="34" charset="0"/>
                </a:rPr>
                <a:t>B</a:t>
              </a:r>
              <a:r>
                <a:rPr lang="en-US" altLang="en-US" sz="3200" dirty="0">
                  <a:solidFill>
                    <a:srgbClr val="0804C0"/>
                  </a:solidFill>
                  <a:latin typeface="Arial" panose="020B0604020202020204" pitchFamily="34" charset="0"/>
                </a:rPr>
                <a:t>ananas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wipe(left)">
                                      <p:cBhvr>
                                        <p:cTn id="7" dur="500"/>
                                        <p:tgtEl>
                                          <p:spTgt spid="164867">
                                            <p:txEl>
                                              <p:pRg st="0" end="0"/>
                                            </p:txEl>
                                          </p:spTgt>
                                        </p:tgtEl>
                                      </p:cBhvr>
                                    </p:animEffect>
                                  </p:childTnLst>
                                  <p:subTnLst>
                                    <p:animClr clrSpc="rgb" dir="cw">
                                      <p:cBhvr override="childStyle">
                                        <p:cTn dur="1" fill="hold" display="0" masterRel="nextClick" afterEffect="1"/>
                                        <p:tgtEl>
                                          <p:spTgt spid="164867">
                                            <p:txEl>
                                              <p:pRg st="0" end="0"/>
                                            </p:txEl>
                                          </p:spTgt>
                                        </p:tgtEl>
                                        <p:attrNameLst>
                                          <p:attrName>ppt_c</p:attrName>
                                        </p:attrNameLst>
                                      </p:cBhvr>
                                      <p:to>
                                        <a:schemeClr val="tx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wipe(left)">
                                      <p:cBhvr>
                                        <p:cTn id="12" dur="500"/>
                                        <p:tgtEl>
                                          <p:spTgt spid="164867">
                                            <p:txEl>
                                              <p:pRg st="1" end="1"/>
                                            </p:txEl>
                                          </p:spTgt>
                                        </p:tgtEl>
                                      </p:cBhvr>
                                    </p:animEffect>
                                  </p:childTnLst>
                                  <p:subTnLst>
                                    <p:animClr clrSpc="rgb" dir="cw">
                                      <p:cBhvr override="childStyle">
                                        <p:cTn dur="1" fill="hold" display="0" masterRel="nextClick" afterEffect="1"/>
                                        <p:tgtEl>
                                          <p:spTgt spid="164867">
                                            <p:txEl>
                                              <p:pRg st="1" end="1"/>
                                            </p:txEl>
                                          </p:spTgt>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wipe(left)">
                                      <p:cBhvr>
                                        <p:cTn id="17" dur="500"/>
                                        <p:tgtEl>
                                          <p:spTgt spid="164867">
                                            <p:txEl>
                                              <p:pRg st="2" end="2"/>
                                            </p:txEl>
                                          </p:spTgt>
                                        </p:tgtEl>
                                      </p:cBhvr>
                                    </p:animEffect>
                                  </p:childTnLst>
                                  <p:subTnLst>
                                    <p:animClr clrSpc="rgb" dir="cw">
                                      <p:cBhvr override="childStyle">
                                        <p:cTn dur="1" fill="hold" display="0" masterRel="nextClick" afterEffect="1"/>
                                        <p:tgtEl>
                                          <p:spTgt spid="164867">
                                            <p:txEl>
                                              <p:pRg st="2" end="2"/>
                                            </p:txEl>
                                          </p:spTgt>
                                        </p:tgtEl>
                                        <p:attrNameLst>
                                          <p:attrName>ppt_c</p:attrName>
                                        </p:attrNameLst>
                                      </p:cBhvr>
                                      <p:to>
                                        <a:schemeClr val="tx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wipe(left)">
                                      <p:cBhvr>
                                        <p:cTn id="22" dur="500"/>
                                        <p:tgtEl>
                                          <p:spTgt spid="164867">
                                            <p:txEl>
                                              <p:pRg st="3" end="3"/>
                                            </p:txEl>
                                          </p:spTgt>
                                        </p:tgtEl>
                                      </p:cBhvr>
                                    </p:animEffect>
                                  </p:childTnLst>
                                  <p:subTnLst>
                                    <p:animClr clrSpc="rgb" dir="cw">
                                      <p:cBhvr override="childStyle">
                                        <p:cTn dur="1" fill="hold" display="0" masterRel="nextClick" afterEffect="1"/>
                                        <p:tgtEl>
                                          <p:spTgt spid="164867">
                                            <p:txEl>
                                              <p:pRg st="3" end="3"/>
                                            </p:txEl>
                                          </p:spTgt>
                                        </p:tgtEl>
                                        <p:attrNameLst>
                                          <p:attrName>ppt_c</p:attrName>
                                        </p:attrNameLst>
                                      </p:cBhvr>
                                      <p:to>
                                        <a:schemeClr val="tx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wipe(left)">
                                      <p:cBhvr>
                                        <p:cTn id="27" dur="500"/>
                                        <p:tgtEl>
                                          <p:spTgt spid="164867">
                                            <p:txEl>
                                              <p:pRg st="4" end="4"/>
                                            </p:txEl>
                                          </p:spTgt>
                                        </p:tgtEl>
                                      </p:cBhvr>
                                    </p:animEffect>
                                  </p:childTnLst>
                                  <p:subTnLst>
                                    <p:animClr clrSpc="rgb" dir="cw">
                                      <p:cBhvr override="childStyle">
                                        <p:cTn dur="1" fill="hold" display="0" masterRel="nextClick" afterEffect="1"/>
                                        <p:tgtEl>
                                          <p:spTgt spid="164867">
                                            <p:txEl>
                                              <p:pRg st="4" end="4"/>
                                            </p:txEl>
                                          </p:spTgt>
                                        </p:tgtEl>
                                        <p:attrNameLst>
                                          <p:attrName>ppt_c</p:attrName>
                                        </p:attrNameLst>
                                      </p:cBhvr>
                                      <p:to>
                                        <a:schemeClr val="tx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1" fill="hold" nodeType="clickEffect">
                                  <p:stCondLst>
                                    <p:cond delay="0"/>
                                  </p:stCondLst>
                                  <p:childTnLst>
                                    <p:set>
                                      <p:cBhvr>
                                        <p:cTn id="31" dur="1" fill="hold">
                                          <p:stCondLst>
                                            <p:cond delay="0"/>
                                          </p:stCondLst>
                                        </p:cTn>
                                        <p:tgtEl>
                                          <p:spTgt spid="164868"/>
                                        </p:tgtEl>
                                        <p:attrNameLst>
                                          <p:attrName>style.visibility</p:attrName>
                                        </p:attrNameLst>
                                      </p:cBhvr>
                                      <p:to>
                                        <p:strVal val="visible"/>
                                      </p:to>
                                    </p:set>
                                    <p:anim calcmode="lin" valueType="num">
                                      <p:cBhvr additive="base">
                                        <p:cTn id="32" dur="5000" fill="hold"/>
                                        <p:tgtEl>
                                          <p:spTgt spid="164868"/>
                                        </p:tgtEl>
                                        <p:attrNameLst>
                                          <p:attrName>ppt_x</p:attrName>
                                        </p:attrNameLst>
                                      </p:cBhvr>
                                      <p:tavLst>
                                        <p:tav tm="0">
                                          <p:val>
                                            <p:strVal val="#ppt_x"/>
                                          </p:val>
                                        </p:tav>
                                        <p:tav tm="100000">
                                          <p:val>
                                            <p:strVal val="#ppt_x"/>
                                          </p:val>
                                        </p:tav>
                                      </p:tavLst>
                                    </p:anim>
                                    <p:anim calcmode="lin" valueType="num">
                                      <p:cBhvr additive="base">
                                        <p:cTn id="33" dur="5000" fill="hold"/>
                                        <p:tgtEl>
                                          <p:spTgt spid="1648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P_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5890" name="Picture 2">
            <a:extLst>
              <a:ext uri="{FF2B5EF4-FFF2-40B4-BE49-F238E27FC236}">
                <a16:creationId xmlns:a16="http://schemas.microsoft.com/office/drawing/2014/main" id="{013FF238-D45B-40C2-B4F4-B0EF1D1D6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34671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2" name="Text Box 4">
            <a:extLst>
              <a:ext uri="{FF2B5EF4-FFF2-40B4-BE49-F238E27FC236}">
                <a16:creationId xmlns:a16="http://schemas.microsoft.com/office/drawing/2014/main" id="{F3E72060-03EF-474E-B795-B6B4077F19F2}"/>
              </a:ext>
            </a:extLst>
          </p:cNvPr>
          <p:cNvSpPr txBox="1">
            <a:spLocks noChangeArrowheads="1"/>
          </p:cNvSpPr>
          <p:nvPr/>
        </p:nvSpPr>
        <p:spPr bwMode="auto">
          <a:xfrm>
            <a:off x="5508625" y="4291013"/>
            <a:ext cx="335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a:solidFill>
                  <a:srgbClr val="CC0000"/>
                </a:solidFill>
                <a:latin typeface="Arial Black" panose="020B0A04020102020204" pitchFamily="34" charset="0"/>
              </a:rPr>
              <a:t>Decade</a:t>
            </a:r>
          </a:p>
          <a:p>
            <a:pPr algn="ctr">
              <a:spcBef>
                <a:spcPct val="50000"/>
              </a:spcBef>
            </a:pPr>
            <a:r>
              <a:rPr lang="en-US" altLang="en-US" sz="4000">
                <a:solidFill>
                  <a:srgbClr val="CC0000"/>
                </a:solidFill>
                <a:latin typeface="Arial Black" panose="020B0A04020102020204" pitchFamily="34" charset="0"/>
              </a:rPr>
              <a:t>Decimal</a:t>
            </a:r>
          </a:p>
          <a:p>
            <a:pPr algn="ctr">
              <a:spcBef>
                <a:spcPct val="50000"/>
              </a:spcBef>
            </a:pPr>
            <a:r>
              <a:rPr lang="en-US" altLang="en-US" sz="4000">
                <a:solidFill>
                  <a:srgbClr val="CC0000"/>
                </a:solidFill>
                <a:latin typeface="Arial Black" panose="020B0A04020102020204" pitchFamily="34" charset="0"/>
              </a:rPr>
              <a:t>Decathalon</a:t>
            </a:r>
          </a:p>
        </p:txBody>
      </p:sp>
      <p:sp>
        <p:nvSpPr>
          <p:cNvPr id="60420" name="Rectangle 5">
            <a:extLst>
              <a:ext uri="{FF2B5EF4-FFF2-40B4-BE49-F238E27FC236}">
                <a16:creationId xmlns:a16="http://schemas.microsoft.com/office/drawing/2014/main" id="{5C61BE45-F872-4DE7-AA07-7365EDC9664F}"/>
              </a:ext>
            </a:extLst>
          </p:cNvPr>
          <p:cNvSpPr>
            <a:spLocks noGrp="1" noChangeArrowheads="1"/>
          </p:cNvSpPr>
          <p:nvPr>
            <p:ph type="title"/>
          </p:nvPr>
        </p:nvSpPr>
        <p:spPr>
          <a:xfrm>
            <a:off x="228600" y="30163"/>
            <a:ext cx="3983038" cy="703262"/>
          </a:xfrm>
        </p:spPr>
        <p:txBody>
          <a:bodyPr/>
          <a:lstStyle/>
          <a:p>
            <a:r>
              <a:rPr lang="en-US" altLang="en-US">
                <a:solidFill>
                  <a:schemeClr val="tx1"/>
                </a:solidFill>
                <a:latin typeface="Arial" panose="020B0604020202020204" pitchFamily="34" charset="0"/>
              </a:rPr>
              <a:t>Other prefixes</a:t>
            </a:r>
          </a:p>
        </p:txBody>
      </p:sp>
      <p:sp>
        <p:nvSpPr>
          <p:cNvPr id="165894" name="Rectangle 6">
            <a:extLst>
              <a:ext uri="{FF2B5EF4-FFF2-40B4-BE49-F238E27FC236}">
                <a16:creationId xmlns:a16="http://schemas.microsoft.com/office/drawing/2014/main" id="{0AC4640D-2633-4C37-B3DD-BEE3613B2D90}"/>
              </a:ext>
            </a:extLst>
          </p:cNvPr>
          <p:cNvSpPr>
            <a:spLocks noGrp="1" noChangeArrowheads="1"/>
          </p:cNvSpPr>
          <p:nvPr>
            <p:ph type="body" idx="1"/>
          </p:nvPr>
        </p:nvSpPr>
        <p:spPr>
          <a:xfrm>
            <a:off x="4191000" y="1390650"/>
            <a:ext cx="1296988" cy="5842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a:buFontTx/>
              <a:buNone/>
            </a:pPr>
            <a:r>
              <a:rPr lang="en-US" altLang="en-US" dirty="0">
                <a:solidFill>
                  <a:srgbClr val="0804C0"/>
                </a:solidFill>
                <a:latin typeface="Arial" panose="020B0604020202020204" pitchFamily="34" charset="0"/>
              </a:rPr>
              <a:t>Pent-</a:t>
            </a:r>
          </a:p>
          <a:p>
            <a:pPr marL="344488" indent="0">
              <a:buFontTx/>
              <a:buNone/>
            </a:pPr>
            <a:r>
              <a:rPr lang="en-US" altLang="en-US" sz="3600" dirty="0">
                <a:solidFill>
                  <a:srgbClr val="0804C0"/>
                </a:solidFill>
                <a:latin typeface="Arial" panose="020B0604020202020204" pitchFamily="34" charset="0"/>
              </a:rPr>
              <a:t>5</a:t>
            </a:r>
          </a:p>
        </p:txBody>
      </p:sp>
      <p:sp>
        <p:nvSpPr>
          <p:cNvPr id="165895" name="Rectangle 7">
            <a:extLst>
              <a:ext uri="{FF2B5EF4-FFF2-40B4-BE49-F238E27FC236}">
                <a16:creationId xmlns:a16="http://schemas.microsoft.com/office/drawing/2014/main" id="{E179E8A0-3F02-4A87-9A25-9800D8DDC86C}"/>
              </a:ext>
            </a:extLst>
          </p:cNvPr>
          <p:cNvSpPr>
            <a:spLocks noChangeArrowheads="1"/>
          </p:cNvSpPr>
          <p:nvPr/>
        </p:nvSpPr>
        <p:spPr bwMode="auto">
          <a:xfrm>
            <a:off x="1331640" y="168275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dirty="0">
                <a:solidFill>
                  <a:srgbClr val="0804C0"/>
                </a:solidFill>
                <a:latin typeface="Arial" panose="020B0604020202020204" pitchFamily="34" charset="0"/>
              </a:rPr>
              <a:t>Oct-</a:t>
            </a:r>
          </a:p>
          <a:p>
            <a:pPr marL="285750">
              <a:buFontTx/>
              <a:buNone/>
            </a:pPr>
            <a:r>
              <a:rPr lang="en-US" altLang="en-US" dirty="0">
                <a:solidFill>
                  <a:srgbClr val="0804C0"/>
                </a:solidFill>
                <a:latin typeface="Arial" panose="020B0604020202020204" pitchFamily="34" charset="0"/>
              </a:rPr>
              <a:t>8</a:t>
            </a:r>
          </a:p>
        </p:txBody>
      </p:sp>
      <p:sp>
        <p:nvSpPr>
          <p:cNvPr id="165896" name="Rectangle 8">
            <a:extLst>
              <a:ext uri="{FF2B5EF4-FFF2-40B4-BE49-F238E27FC236}">
                <a16:creationId xmlns:a16="http://schemas.microsoft.com/office/drawing/2014/main" id="{0487485F-72CF-4C10-91DF-4978D059B77C}"/>
              </a:ext>
            </a:extLst>
          </p:cNvPr>
          <p:cNvSpPr>
            <a:spLocks noChangeArrowheads="1"/>
          </p:cNvSpPr>
          <p:nvPr/>
        </p:nvSpPr>
        <p:spPr bwMode="auto">
          <a:xfrm>
            <a:off x="4356100" y="5302250"/>
            <a:ext cx="12969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dirty="0">
                <a:solidFill>
                  <a:srgbClr val="0804C0"/>
                </a:solidFill>
                <a:latin typeface="Arial" panose="020B0604020202020204" pitchFamily="34" charset="0"/>
              </a:rPr>
              <a:t>Dec-</a:t>
            </a:r>
          </a:p>
          <a:p>
            <a:pPr marL="225425">
              <a:buFontTx/>
              <a:buNone/>
            </a:pPr>
            <a:r>
              <a:rPr lang="en-US" altLang="en-US" dirty="0">
                <a:solidFill>
                  <a:srgbClr val="0804C0"/>
                </a:solidFill>
                <a:latin typeface="Arial" panose="020B0604020202020204" pitchFamily="34" charset="0"/>
              </a:rPr>
              <a:t>10</a:t>
            </a:r>
          </a:p>
        </p:txBody>
      </p:sp>
      <p:pic>
        <p:nvPicPr>
          <p:cNvPr id="165898" name="Picture 10">
            <a:extLst>
              <a:ext uri="{FF2B5EF4-FFF2-40B4-BE49-F238E27FC236}">
                <a16:creationId xmlns:a16="http://schemas.microsoft.com/office/drawing/2014/main" id="{BE1E4C5A-B9BB-4553-B8F1-24C424A99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971550"/>
            <a:ext cx="3124200" cy="16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9">
            <a:extLst>
              <a:ext uri="{FF2B5EF4-FFF2-40B4-BE49-F238E27FC236}">
                <a16:creationId xmlns:a16="http://schemas.microsoft.com/office/drawing/2014/main" id="{59AFEC88-8D73-65A7-A066-2A35164EA76B}"/>
              </a:ext>
            </a:extLst>
          </p:cNvPr>
          <p:cNvSpPr>
            <a:spLocks noChangeArrowheads="1"/>
          </p:cNvSpPr>
          <p:nvPr/>
        </p:nvSpPr>
        <p:spPr bwMode="auto">
          <a:xfrm>
            <a:off x="4191040" y="2954337"/>
            <a:ext cx="495300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dirty="0">
                <a:solidFill>
                  <a:srgbClr val="00B050"/>
                </a:solidFill>
                <a:latin typeface="Arial" panose="020B0604020202020204" pitchFamily="34" charset="0"/>
              </a:rPr>
              <a:t>Hex- … Hept- … Non-</a:t>
            </a:r>
          </a:p>
          <a:p>
            <a:pPr marL="285750">
              <a:buFontTx/>
              <a:buNone/>
              <a:tabLst>
                <a:tab pos="1887538" algn="l"/>
                <a:tab pos="3371850" algn="l"/>
              </a:tabLst>
            </a:pPr>
            <a:r>
              <a:rPr lang="en-US" altLang="en-US" dirty="0">
                <a:solidFill>
                  <a:srgbClr val="00B050"/>
                </a:solidFill>
                <a:latin typeface="Arial" panose="020B0604020202020204" pitchFamily="34" charset="0"/>
              </a:rPr>
              <a:t>6	7	9</a:t>
            </a:r>
          </a:p>
          <a:p>
            <a:pPr lvl="1"/>
            <a:endParaRPr lang="en-US" altLang="en-US" sz="3200" dirty="0">
              <a:solidFill>
                <a:srgbClr val="0804C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4">
                                            <p:txEl>
                                              <p:pRg st="0" end="0"/>
                                            </p:txEl>
                                          </p:spTgt>
                                        </p:tgtEl>
                                        <p:attrNameLst>
                                          <p:attrName>style.visibility</p:attrName>
                                        </p:attrNameLst>
                                      </p:cBhvr>
                                      <p:to>
                                        <p:strVal val="visible"/>
                                      </p:to>
                                    </p:set>
                                    <p:animEffect transition="in" filter="wipe(left)">
                                      <p:cBhvr>
                                        <p:cTn id="7" dur="500"/>
                                        <p:tgtEl>
                                          <p:spTgt spid="165894">
                                            <p:txEl>
                                              <p:pRg st="0" end="0"/>
                                            </p:txEl>
                                          </p:spTgt>
                                        </p:tgtEl>
                                      </p:cBhvr>
                                    </p:animEffect>
                                  </p:childTnLst>
                                  <p:subTnLst>
                                    <p:animClr clrSpc="rgb" dir="cw">
                                      <p:cBhvr override="childStyle">
                                        <p:cTn dur="1" fill="hold" display="0" masterRel="nextClick" afterEffect="1"/>
                                        <p:tgtEl>
                                          <p:spTgt spid="165894">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4">
                                            <p:txEl>
                                              <p:pRg st="1" end="1"/>
                                            </p:txEl>
                                          </p:spTgt>
                                        </p:tgtEl>
                                        <p:attrNameLst>
                                          <p:attrName>style.visibility</p:attrName>
                                        </p:attrNameLst>
                                      </p:cBhvr>
                                      <p:to>
                                        <p:strVal val="visible"/>
                                      </p:to>
                                    </p:set>
                                    <p:animEffect transition="in" filter="wipe(left)">
                                      <p:cBhvr>
                                        <p:cTn id="12" dur="500"/>
                                        <p:tgtEl>
                                          <p:spTgt spid="165894">
                                            <p:txEl>
                                              <p:pRg st="1" end="1"/>
                                            </p:txEl>
                                          </p:spTgt>
                                        </p:tgtEl>
                                      </p:cBhvr>
                                    </p:animEffect>
                                  </p:childTnLst>
                                  <p:subTnLst>
                                    <p:animClr clrSpc="rgb" dir="cw">
                                      <p:cBhvr override="childStyle">
                                        <p:cTn dur="1" fill="hold" display="0" masterRel="nextClick" afterEffect="1"/>
                                        <p:tgtEl>
                                          <p:spTgt spid="165894">
                                            <p:txEl>
                                              <p:pRg st="1" end="1"/>
                                            </p:txEl>
                                          </p:spTgt>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5898"/>
                                        </p:tgtEl>
                                        <p:attrNameLst>
                                          <p:attrName>style.visibility</p:attrName>
                                        </p:attrNameLst>
                                      </p:cBhvr>
                                      <p:to>
                                        <p:strVal val="visible"/>
                                      </p:to>
                                    </p:set>
                                    <p:animEffect transition="in" filter="dissolve">
                                      <p:cBhvr>
                                        <p:cTn id="17" dur="500"/>
                                        <p:tgtEl>
                                          <p:spTgt spid="165898"/>
                                        </p:tgtEl>
                                      </p:cBhvr>
                                    </p:animEffect>
                                  </p:childTnLst>
                                  <p:subTnLst>
                                    <p:set>
                                      <p:cBhvr override="childStyle">
                                        <p:cTn dur="1" fill="hold" display="0" masterRel="nextClick" afterEffect="1"/>
                                        <p:tgtEl>
                                          <p:spTgt spid="16589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5">
                                            <p:txEl>
                                              <p:pRg st="0" end="0"/>
                                            </p:txEl>
                                          </p:spTgt>
                                        </p:tgtEl>
                                        <p:attrNameLst>
                                          <p:attrName>style.visibility</p:attrName>
                                        </p:attrNameLst>
                                      </p:cBhvr>
                                      <p:to>
                                        <p:strVal val="visible"/>
                                      </p:to>
                                    </p:set>
                                    <p:animEffect transition="in" filter="wipe(left)">
                                      <p:cBhvr>
                                        <p:cTn id="22" dur="500"/>
                                        <p:tgtEl>
                                          <p:spTgt spid="165895">
                                            <p:txEl>
                                              <p:pRg st="0" end="0"/>
                                            </p:txEl>
                                          </p:spTgt>
                                        </p:tgtEl>
                                      </p:cBhvr>
                                    </p:animEffect>
                                  </p:childTnLst>
                                  <p:subTnLst>
                                    <p:animClr clrSpc="rgb" dir="cw">
                                      <p:cBhvr override="childStyle">
                                        <p:cTn dur="1" fill="hold" display="0" masterRel="nextClick" afterEffect="1"/>
                                        <p:tgtEl>
                                          <p:spTgt spid="165895">
                                            <p:txEl>
                                              <p:pRg st="0" end="0"/>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895">
                                            <p:txEl>
                                              <p:pRg st="1" end="1"/>
                                            </p:txEl>
                                          </p:spTgt>
                                        </p:tgtEl>
                                        <p:attrNameLst>
                                          <p:attrName>style.visibility</p:attrName>
                                        </p:attrNameLst>
                                      </p:cBhvr>
                                      <p:to>
                                        <p:strVal val="visible"/>
                                      </p:to>
                                    </p:set>
                                    <p:animEffect transition="in" filter="wipe(left)">
                                      <p:cBhvr>
                                        <p:cTn id="27" dur="500"/>
                                        <p:tgtEl>
                                          <p:spTgt spid="165895">
                                            <p:txEl>
                                              <p:pRg st="1" end="1"/>
                                            </p:txEl>
                                          </p:spTgt>
                                        </p:tgtEl>
                                      </p:cBhvr>
                                    </p:animEffect>
                                  </p:childTnLst>
                                  <p:subTnLst>
                                    <p:animClr clrSpc="rgb" dir="cw">
                                      <p:cBhvr override="childStyle">
                                        <p:cTn dur="1" fill="hold" display="0" masterRel="nextClick" afterEffect="1"/>
                                        <p:tgtEl>
                                          <p:spTgt spid="165895">
                                            <p:txEl>
                                              <p:pRg st="1" end="1"/>
                                            </p:txEl>
                                          </p:spTgt>
                                        </p:tgtEl>
                                        <p:attrNameLst>
                                          <p:attrName>ppt_c</p:attrName>
                                        </p:attrNameLst>
                                      </p:cBhvr>
                                      <p:to>
                                        <a:schemeClr val="tx2"/>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65890"/>
                                        </p:tgtEl>
                                        <p:attrNameLst>
                                          <p:attrName>style.visibility</p:attrName>
                                        </p:attrNameLst>
                                      </p:cBhvr>
                                      <p:to>
                                        <p:strVal val="visible"/>
                                      </p:to>
                                    </p:set>
                                    <p:animEffect transition="in" filter="dissolve">
                                      <p:cBhvr>
                                        <p:cTn id="32" dur="500"/>
                                        <p:tgtEl>
                                          <p:spTgt spid="165890"/>
                                        </p:tgtEl>
                                      </p:cBhvr>
                                    </p:animEffect>
                                  </p:childTnLst>
                                  <p:subTnLst>
                                    <p:set>
                                      <p:cBhvr override="childStyle">
                                        <p:cTn dur="1" fill="hold" display="0" masterRel="nextClick" afterEffect="1"/>
                                        <p:tgtEl>
                                          <p:spTgt spid="165890"/>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5896">
                                            <p:txEl>
                                              <p:pRg st="0" end="0"/>
                                            </p:txEl>
                                          </p:spTgt>
                                        </p:tgtEl>
                                        <p:attrNameLst>
                                          <p:attrName>style.visibility</p:attrName>
                                        </p:attrNameLst>
                                      </p:cBhvr>
                                      <p:to>
                                        <p:strVal val="visible"/>
                                      </p:to>
                                    </p:set>
                                    <p:animEffect transition="in" filter="wipe(left)">
                                      <p:cBhvr>
                                        <p:cTn id="37" dur="500"/>
                                        <p:tgtEl>
                                          <p:spTgt spid="165896">
                                            <p:txEl>
                                              <p:pRg st="0" end="0"/>
                                            </p:txEl>
                                          </p:spTgt>
                                        </p:tgtEl>
                                      </p:cBhvr>
                                    </p:animEffect>
                                  </p:childTnLst>
                                  <p:subTnLst>
                                    <p:animClr clrSpc="rgb" dir="cw">
                                      <p:cBhvr override="childStyle">
                                        <p:cTn dur="1" fill="hold" display="0" masterRel="nextClick" afterEffect="1"/>
                                        <p:tgtEl>
                                          <p:spTgt spid="165896">
                                            <p:txEl>
                                              <p:pRg st="0" end="0"/>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5896">
                                            <p:txEl>
                                              <p:pRg st="1" end="1"/>
                                            </p:txEl>
                                          </p:spTgt>
                                        </p:tgtEl>
                                        <p:attrNameLst>
                                          <p:attrName>style.visibility</p:attrName>
                                        </p:attrNameLst>
                                      </p:cBhvr>
                                      <p:to>
                                        <p:strVal val="visible"/>
                                      </p:to>
                                    </p:set>
                                    <p:animEffect transition="in" filter="wipe(left)">
                                      <p:cBhvr>
                                        <p:cTn id="42" dur="500"/>
                                        <p:tgtEl>
                                          <p:spTgt spid="165896">
                                            <p:txEl>
                                              <p:pRg st="1" end="1"/>
                                            </p:txEl>
                                          </p:spTgt>
                                        </p:tgtEl>
                                      </p:cBhvr>
                                    </p:animEffect>
                                  </p:childTnLst>
                                  <p:subTnLst>
                                    <p:animClr clrSpc="rgb" dir="cw">
                                      <p:cBhvr override="childStyle">
                                        <p:cTn dur="1" fill="hold" display="0" masterRel="nextClick" afterEffect="1"/>
                                        <p:tgtEl>
                                          <p:spTgt spid="165896">
                                            <p:txEl>
                                              <p:pRg st="1" end="1"/>
                                            </p:txEl>
                                          </p:spTgt>
                                        </p:tgtEl>
                                        <p:attrNameLst>
                                          <p:attrName>ppt_c</p:attrName>
                                        </p:attrNameLst>
                                      </p:cBhvr>
                                      <p:to>
                                        <a:schemeClr val="tx2"/>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5892"/>
                                        </p:tgtEl>
                                        <p:attrNameLst>
                                          <p:attrName>style.visibility</p:attrName>
                                        </p:attrNameLst>
                                      </p:cBhvr>
                                      <p:to>
                                        <p:strVal val="visible"/>
                                      </p:to>
                                    </p:set>
                                    <p:animEffect transition="in" filter="dissolve">
                                      <p:cBhvr>
                                        <p:cTn id="47" dur="500"/>
                                        <p:tgtEl>
                                          <p:spTgt spid="165892"/>
                                        </p:tgtEl>
                                      </p:cBhvr>
                                    </p:animEffect>
                                  </p:childTnLst>
                                  <p:subTnLst>
                                    <p:set>
                                      <p:cBhvr override="childStyle">
                                        <p:cTn dur="1" fill="hold" display="0" masterRel="nextClick" afterEffect="1"/>
                                        <p:tgtEl>
                                          <p:spTgt spid="16589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utoUpdateAnimBg="0"/>
      <p:bldP spid="165894" grpId="0" build="p" autoUpdateAnimBg="0"/>
      <p:bldP spid="165895" grpId="0" build="p" autoUpdateAnimBg="0"/>
      <p:bldP spid="165896" grpId="0" build="p" autoUpdateAnimBg="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5890" name="Picture 2">
            <a:extLst>
              <a:ext uri="{FF2B5EF4-FFF2-40B4-BE49-F238E27FC236}">
                <a16:creationId xmlns:a16="http://schemas.microsoft.com/office/drawing/2014/main" id="{013FF238-D45B-40C2-B4F4-B0EF1D1D6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34671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892" name="Text Box 4">
            <a:extLst>
              <a:ext uri="{FF2B5EF4-FFF2-40B4-BE49-F238E27FC236}">
                <a16:creationId xmlns:a16="http://schemas.microsoft.com/office/drawing/2014/main" id="{F3E72060-03EF-474E-B795-B6B4077F19F2}"/>
              </a:ext>
            </a:extLst>
          </p:cNvPr>
          <p:cNvSpPr txBox="1">
            <a:spLocks noChangeArrowheads="1"/>
          </p:cNvSpPr>
          <p:nvPr/>
        </p:nvSpPr>
        <p:spPr bwMode="auto">
          <a:xfrm>
            <a:off x="5508625" y="4291013"/>
            <a:ext cx="335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a:solidFill>
                  <a:srgbClr val="CC0000"/>
                </a:solidFill>
                <a:latin typeface="Arial Black" panose="020B0A04020102020204" pitchFamily="34" charset="0"/>
              </a:rPr>
              <a:t>Decade</a:t>
            </a:r>
          </a:p>
          <a:p>
            <a:pPr algn="ctr">
              <a:spcBef>
                <a:spcPct val="50000"/>
              </a:spcBef>
            </a:pPr>
            <a:r>
              <a:rPr lang="en-US" altLang="en-US" sz="4000">
                <a:solidFill>
                  <a:srgbClr val="CC0000"/>
                </a:solidFill>
                <a:latin typeface="Arial Black" panose="020B0A04020102020204" pitchFamily="34" charset="0"/>
              </a:rPr>
              <a:t>Decimal</a:t>
            </a:r>
          </a:p>
          <a:p>
            <a:pPr algn="ctr">
              <a:spcBef>
                <a:spcPct val="50000"/>
              </a:spcBef>
            </a:pPr>
            <a:r>
              <a:rPr lang="en-US" altLang="en-US" sz="4000">
                <a:solidFill>
                  <a:srgbClr val="CC0000"/>
                </a:solidFill>
                <a:latin typeface="Arial Black" panose="020B0A04020102020204" pitchFamily="34" charset="0"/>
              </a:rPr>
              <a:t>Decathalon</a:t>
            </a:r>
          </a:p>
        </p:txBody>
      </p:sp>
      <p:sp>
        <p:nvSpPr>
          <p:cNvPr id="60420" name="Rectangle 5">
            <a:extLst>
              <a:ext uri="{FF2B5EF4-FFF2-40B4-BE49-F238E27FC236}">
                <a16:creationId xmlns:a16="http://schemas.microsoft.com/office/drawing/2014/main" id="{5C61BE45-F872-4DE7-AA07-7365EDC9664F}"/>
              </a:ext>
            </a:extLst>
          </p:cNvPr>
          <p:cNvSpPr>
            <a:spLocks noGrp="1" noChangeArrowheads="1"/>
          </p:cNvSpPr>
          <p:nvPr>
            <p:ph type="title"/>
          </p:nvPr>
        </p:nvSpPr>
        <p:spPr>
          <a:xfrm>
            <a:off x="228600" y="30163"/>
            <a:ext cx="3983038" cy="703262"/>
          </a:xfrm>
        </p:spPr>
        <p:txBody>
          <a:bodyPr/>
          <a:lstStyle/>
          <a:p>
            <a:r>
              <a:rPr lang="en-US" altLang="en-US">
                <a:solidFill>
                  <a:schemeClr val="tx1"/>
                </a:solidFill>
                <a:latin typeface="Arial" panose="020B0604020202020204" pitchFamily="34" charset="0"/>
              </a:rPr>
              <a:t>Other prefixes</a:t>
            </a:r>
          </a:p>
        </p:txBody>
      </p:sp>
      <p:sp>
        <p:nvSpPr>
          <p:cNvPr id="165894" name="Rectangle 6">
            <a:extLst>
              <a:ext uri="{FF2B5EF4-FFF2-40B4-BE49-F238E27FC236}">
                <a16:creationId xmlns:a16="http://schemas.microsoft.com/office/drawing/2014/main" id="{0AC4640D-2633-4C37-B3DD-BEE3613B2D90}"/>
              </a:ext>
            </a:extLst>
          </p:cNvPr>
          <p:cNvSpPr>
            <a:spLocks noGrp="1" noChangeArrowheads="1"/>
          </p:cNvSpPr>
          <p:nvPr>
            <p:ph type="body" idx="1"/>
          </p:nvPr>
        </p:nvSpPr>
        <p:spPr>
          <a:xfrm>
            <a:off x="4191000" y="1390650"/>
            <a:ext cx="1296988" cy="119856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a:buFontTx/>
              <a:buNone/>
            </a:pPr>
            <a:r>
              <a:rPr lang="en-US" altLang="en-US" dirty="0">
                <a:solidFill>
                  <a:srgbClr val="0804C0"/>
                </a:solidFill>
                <a:latin typeface="Arial" panose="020B0604020202020204" pitchFamily="34" charset="0"/>
              </a:rPr>
              <a:t>Pent-</a:t>
            </a:r>
          </a:p>
          <a:p>
            <a:pPr marL="344488" indent="0">
              <a:buFontTx/>
              <a:buNone/>
            </a:pPr>
            <a:r>
              <a:rPr lang="en-US" altLang="en-US" sz="3600" dirty="0">
                <a:solidFill>
                  <a:srgbClr val="0804C0"/>
                </a:solidFill>
                <a:latin typeface="Arial" panose="020B0604020202020204" pitchFamily="34" charset="0"/>
              </a:rPr>
              <a:t>5</a:t>
            </a:r>
          </a:p>
        </p:txBody>
      </p:sp>
      <p:sp>
        <p:nvSpPr>
          <p:cNvPr id="165895" name="Rectangle 7">
            <a:extLst>
              <a:ext uri="{FF2B5EF4-FFF2-40B4-BE49-F238E27FC236}">
                <a16:creationId xmlns:a16="http://schemas.microsoft.com/office/drawing/2014/main" id="{E179E8A0-3F02-4A87-9A25-9800D8DDC86C}"/>
              </a:ext>
            </a:extLst>
          </p:cNvPr>
          <p:cNvSpPr>
            <a:spLocks noChangeArrowheads="1"/>
          </p:cNvSpPr>
          <p:nvPr/>
        </p:nvSpPr>
        <p:spPr bwMode="auto">
          <a:xfrm>
            <a:off x="1258888" y="1700808"/>
            <a:ext cx="122555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dirty="0">
                <a:solidFill>
                  <a:srgbClr val="0804C0"/>
                </a:solidFill>
                <a:latin typeface="Arial" panose="020B0604020202020204" pitchFamily="34" charset="0"/>
              </a:rPr>
              <a:t>Oct-</a:t>
            </a:r>
          </a:p>
          <a:p>
            <a:pPr marL="285750">
              <a:buFontTx/>
              <a:buNone/>
            </a:pPr>
            <a:r>
              <a:rPr lang="en-US" altLang="en-US" dirty="0">
                <a:solidFill>
                  <a:srgbClr val="0804C0"/>
                </a:solidFill>
                <a:latin typeface="Arial" panose="020B0604020202020204" pitchFamily="34" charset="0"/>
              </a:rPr>
              <a:t>8</a:t>
            </a:r>
          </a:p>
        </p:txBody>
      </p:sp>
      <p:sp>
        <p:nvSpPr>
          <p:cNvPr id="165896" name="Rectangle 8">
            <a:extLst>
              <a:ext uri="{FF2B5EF4-FFF2-40B4-BE49-F238E27FC236}">
                <a16:creationId xmlns:a16="http://schemas.microsoft.com/office/drawing/2014/main" id="{0487485F-72CF-4C10-91DF-4978D059B77C}"/>
              </a:ext>
            </a:extLst>
          </p:cNvPr>
          <p:cNvSpPr>
            <a:spLocks noChangeArrowheads="1"/>
          </p:cNvSpPr>
          <p:nvPr/>
        </p:nvSpPr>
        <p:spPr bwMode="auto">
          <a:xfrm>
            <a:off x="4356100" y="5302250"/>
            <a:ext cx="1296988" cy="122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dirty="0">
                <a:solidFill>
                  <a:srgbClr val="0804C0"/>
                </a:solidFill>
                <a:latin typeface="Arial" panose="020B0604020202020204" pitchFamily="34" charset="0"/>
              </a:rPr>
              <a:t>Dec-</a:t>
            </a:r>
          </a:p>
          <a:p>
            <a:pPr marL="225425">
              <a:buFontTx/>
              <a:buNone/>
            </a:pPr>
            <a:r>
              <a:rPr lang="en-US" altLang="en-US" dirty="0">
                <a:solidFill>
                  <a:srgbClr val="0804C0"/>
                </a:solidFill>
                <a:latin typeface="Arial" panose="020B0604020202020204" pitchFamily="34" charset="0"/>
              </a:rPr>
              <a:t>10</a:t>
            </a:r>
          </a:p>
        </p:txBody>
      </p:sp>
      <p:sp>
        <p:nvSpPr>
          <p:cNvPr id="165897" name="Rectangle 9">
            <a:extLst>
              <a:ext uri="{FF2B5EF4-FFF2-40B4-BE49-F238E27FC236}">
                <a16:creationId xmlns:a16="http://schemas.microsoft.com/office/drawing/2014/main" id="{7C43FDD2-6E7D-48E8-8934-5A6A5C28C60D}"/>
              </a:ext>
            </a:extLst>
          </p:cNvPr>
          <p:cNvSpPr>
            <a:spLocks noChangeArrowheads="1"/>
          </p:cNvSpPr>
          <p:nvPr/>
        </p:nvSpPr>
        <p:spPr bwMode="auto">
          <a:xfrm>
            <a:off x="4191040" y="2954337"/>
            <a:ext cx="495300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dirty="0">
                <a:solidFill>
                  <a:srgbClr val="00B050"/>
                </a:solidFill>
                <a:latin typeface="Arial" panose="020B0604020202020204" pitchFamily="34" charset="0"/>
              </a:rPr>
              <a:t>Hex- … Hept- … Non-</a:t>
            </a:r>
          </a:p>
          <a:p>
            <a:pPr marL="285750">
              <a:buFontTx/>
              <a:buNone/>
              <a:tabLst>
                <a:tab pos="1887538" algn="l"/>
                <a:tab pos="3371850" algn="l"/>
              </a:tabLst>
            </a:pPr>
            <a:r>
              <a:rPr lang="en-US" altLang="en-US" dirty="0">
                <a:solidFill>
                  <a:srgbClr val="00B050"/>
                </a:solidFill>
                <a:latin typeface="Arial" panose="020B0604020202020204" pitchFamily="34" charset="0"/>
              </a:rPr>
              <a:t>6	7	9</a:t>
            </a:r>
          </a:p>
          <a:p>
            <a:pPr lvl="1"/>
            <a:endParaRPr lang="en-US" altLang="en-US" sz="3200" dirty="0">
              <a:solidFill>
                <a:srgbClr val="0804C0"/>
              </a:solidFill>
              <a:latin typeface="Arial" panose="020B0604020202020204" pitchFamily="34" charset="0"/>
            </a:endParaRPr>
          </a:p>
        </p:txBody>
      </p:sp>
      <p:pic>
        <p:nvPicPr>
          <p:cNvPr id="165898" name="Picture 10">
            <a:extLst>
              <a:ext uri="{FF2B5EF4-FFF2-40B4-BE49-F238E27FC236}">
                <a16:creationId xmlns:a16="http://schemas.microsoft.com/office/drawing/2014/main" id="{BE1E4C5A-B9BB-4553-B8F1-24C424A99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971550"/>
            <a:ext cx="3124200" cy="161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209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71F2373-750C-4544-AB10-37A4910F5F7A}"/>
              </a:ext>
            </a:extLst>
          </p:cNvPr>
          <p:cNvSpPr>
            <a:spLocks noGrp="1" noChangeArrowheads="1"/>
          </p:cNvSpPr>
          <p:nvPr>
            <p:ph type="title" idx="4294967295"/>
          </p:nvPr>
        </p:nvSpPr>
        <p:spPr>
          <a:xfrm>
            <a:off x="-14288" y="-14288"/>
            <a:ext cx="9144001" cy="700088"/>
          </a:xfrm>
        </p:spPr>
        <p:txBody>
          <a:bodyPr/>
          <a:lstStyle/>
          <a:p>
            <a:pPr eaLnBrk="1" hangingPunct="1"/>
            <a:r>
              <a:rPr lang="en-US" altLang="en-US" sz="3600"/>
              <a:t>Names of Linear Alkanes</a:t>
            </a:r>
          </a:p>
        </p:txBody>
      </p:sp>
      <p:sp>
        <p:nvSpPr>
          <p:cNvPr id="61443" name="Rectangle 3">
            <a:extLst>
              <a:ext uri="{FF2B5EF4-FFF2-40B4-BE49-F238E27FC236}">
                <a16:creationId xmlns:a16="http://schemas.microsoft.com/office/drawing/2014/main" id="{D821A114-E791-4506-A4A2-44AED4F769B0}"/>
              </a:ext>
            </a:extLst>
          </p:cNvPr>
          <p:cNvSpPr>
            <a:spLocks noGrp="1" noChangeArrowheads="1"/>
          </p:cNvSpPr>
          <p:nvPr>
            <p:ph type="body" idx="4294967295"/>
          </p:nvPr>
        </p:nvSpPr>
        <p:spPr>
          <a:xfrm>
            <a:off x="3779838" y="1196975"/>
            <a:ext cx="1511300" cy="519113"/>
          </a:xfrm>
        </p:spPr>
        <p:txBody>
          <a:bodyPr>
            <a:spAutoFit/>
          </a:bodyPr>
          <a:lstStyle/>
          <a:p>
            <a:pPr algn="ctr" eaLnBrk="1" hangingPunct="1">
              <a:buFontTx/>
              <a:buNone/>
            </a:pPr>
            <a:r>
              <a:rPr lang="en-US" altLang="en-US" sz="2800" b="1">
                <a:solidFill>
                  <a:srgbClr val="0000FF"/>
                </a:solidFill>
              </a:rPr>
              <a:t>Alkane</a:t>
            </a:r>
            <a:endParaRPr lang="en-US" altLang="en-US" sz="2400"/>
          </a:p>
        </p:txBody>
      </p:sp>
      <p:sp>
        <p:nvSpPr>
          <p:cNvPr id="61444" name="Text Box 6">
            <a:extLst>
              <a:ext uri="{FF2B5EF4-FFF2-40B4-BE49-F238E27FC236}">
                <a16:creationId xmlns:a16="http://schemas.microsoft.com/office/drawing/2014/main" id="{9E57117A-08E4-4611-B947-76DFFE525A28}"/>
              </a:ext>
            </a:extLst>
          </p:cNvPr>
          <p:cNvSpPr txBox="1">
            <a:spLocks noChangeArrowheads="1"/>
          </p:cNvSpPr>
          <p:nvPr/>
        </p:nvSpPr>
        <p:spPr bwMode="auto">
          <a:xfrm>
            <a:off x="0" y="838200"/>
            <a:ext cx="1447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FontTx/>
              <a:buNone/>
            </a:pPr>
            <a:r>
              <a:rPr lang="en-US" altLang="en-US" sz="2400" b="1">
                <a:solidFill>
                  <a:srgbClr val="0000FF"/>
                </a:solidFill>
                <a:latin typeface="Arial" panose="020B0604020202020204" pitchFamily="34" charset="0"/>
                <a:cs typeface="Arial" panose="020B0604020202020204" pitchFamily="34" charset="0"/>
              </a:rPr>
              <a:t># of</a:t>
            </a:r>
          </a:p>
          <a:p>
            <a:pPr algn="ctr" eaLnBrk="1" hangingPunct="1">
              <a:lnSpc>
                <a:spcPct val="110000"/>
              </a:lnSpc>
              <a:spcBef>
                <a:spcPct val="0"/>
              </a:spcBef>
              <a:buFontTx/>
              <a:buNone/>
            </a:pPr>
            <a:r>
              <a:rPr lang="en-US" altLang="en-US" sz="2400" b="1">
                <a:solidFill>
                  <a:srgbClr val="0000FF"/>
                </a:solidFill>
                <a:latin typeface="Arial" panose="020B0604020202020204" pitchFamily="34" charset="0"/>
                <a:cs typeface="Arial" panose="020B0604020202020204" pitchFamily="34" charset="0"/>
              </a:rPr>
              <a:t>C atoms</a:t>
            </a:r>
          </a:p>
        </p:txBody>
      </p:sp>
      <p:sp>
        <p:nvSpPr>
          <p:cNvPr id="61445" name="Rectangle 7">
            <a:extLst>
              <a:ext uri="{FF2B5EF4-FFF2-40B4-BE49-F238E27FC236}">
                <a16:creationId xmlns:a16="http://schemas.microsoft.com/office/drawing/2014/main" id="{09B0FAE4-AB9C-4BB3-8FBA-9BCA798568E7}"/>
              </a:ext>
            </a:extLst>
          </p:cNvPr>
          <p:cNvSpPr>
            <a:spLocks noChangeArrowheads="1"/>
          </p:cNvSpPr>
          <p:nvPr/>
        </p:nvSpPr>
        <p:spPr bwMode="auto">
          <a:xfrm>
            <a:off x="1295400" y="1724025"/>
            <a:ext cx="2438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4</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p:txBody>
      </p:sp>
      <p:pic>
        <p:nvPicPr>
          <p:cNvPr id="61446" name="Picture 9">
            <a:extLst>
              <a:ext uri="{FF2B5EF4-FFF2-40B4-BE49-F238E27FC236}">
                <a16:creationId xmlns:a16="http://schemas.microsoft.com/office/drawing/2014/main" id="{AE46F25C-B124-44E9-8259-EB221DBF4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0"/>
            <a:ext cx="13985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0">
            <a:extLst>
              <a:ext uri="{FF2B5EF4-FFF2-40B4-BE49-F238E27FC236}">
                <a16:creationId xmlns:a16="http://schemas.microsoft.com/office/drawing/2014/main" id="{B3829F87-8034-4737-A899-551A0AC10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283325"/>
            <a:ext cx="30527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2">
            <a:extLst>
              <a:ext uri="{FF2B5EF4-FFF2-40B4-BE49-F238E27FC236}">
                <a16:creationId xmlns:a16="http://schemas.microsoft.com/office/drawing/2014/main" id="{451693DB-7AEE-4166-9C65-75D53B603FA5}"/>
              </a:ext>
            </a:extLst>
          </p:cNvPr>
          <p:cNvSpPr>
            <a:spLocks noChangeArrowheads="1"/>
          </p:cNvSpPr>
          <p:nvPr/>
        </p:nvSpPr>
        <p:spPr bwMode="auto">
          <a:xfrm>
            <a:off x="4038600" y="1724025"/>
            <a:ext cx="16764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meth</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eth</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prop</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but</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pent</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hex</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hept</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oct</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non</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err="1">
                <a:solidFill>
                  <a:srgbClr val="009900"/>
                </a:solidFill>
                <a:latin typeface="Arial" panose="020B0604020202020204" pitchFamily="34" charset="0"/>
                <a:cs typeface="Arial" panose="020B0604020202020204" pitchFamily="34" charset="0"/>
              </a:rPr>
              <a:t>dec</a:t>
            </a:r>
            <a:r>
              <a:rPr lang="en-US" altLang="en-US" sz="2400" dirty="0" err="1">
                <a:latin typeface="Arial" panose="020B0604020202020204" pitchFamily="34" charset="0"/>
                <a:cs typeface="Arial" panose="020B0604020202020204" pitchFamily="34" charset="0"/>
              </a:rPr>
              <a:t>ane</a:t>
            </a:r>
            <a:endParaRPr lang="en-US" altLang="en-US" sz="2400" dirty="0">
              <a:latin typeface="Arial" panose="020B0604020202020204" pitchFamily="34" charset="0"/>
              <a:cs typeface="Arial" panose="020B0604020202020204" pitchFamily="34" charset="0"/>
            </a:endParaRPr>
          </a:p>
        </p:txBody>
      </p:sp>
      <p:pic>
        <p:nvPicPr>
          <p:cNvPr id="61449" name="Picture 13">
            <a:extLst>
              <a:ext uri="{FF2B5EF4-FFF2-40B4-BE49-F238E27FC236}">
                <a16:creationId xmlns:a16="http://schemas.microsoft.com/office/drawing/2014/main" id="{119DF191-8D7C-4F4F-9BBB-BBB8A25AF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5788025"/>
            <a:ext cx="27225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4">
            <a:extLst>
              <a:ext uri="{FF2B5EF4-FFF2-40B4-BE49-F238E27FC236}">
                <a16:creationId xmlns:a16="http://schemas.microsoft.com/office/drawing/2014/main" id="{E8D275CD-ED61-455A-B21F-340BA4DF12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50" y="5292725"/>
            <a:ext cx="23955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5">
            <a:extLst>
              <a:ext uri="{FF2B5EF4-FFF2-40B4-BE49-F238E27FC236}">
                <a16:creationId xmlns:a16="http://schemas.microsoft.com/office/drawing/2014/main" id="{8F275983-13AD-4860-A434-FB815CFC48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550" y="4797425"/>
            <a:ext cx="20653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16">
            <a:extLst>
              <a:ext uri="{FF2B5EF4-FFF2-40B4-BE49-F238E27FC236}">
                <a16:creationId xmlns:a16="http://schemas.microsoft.com/office/drawing/2014/main" id="{EF7FEBF8-C600-465C-BAD4-BA698F0A7F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650" y="4302125"/>
            <a:ext cx="1735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Text Box 18">
            <a:extLst>
              <a:ext uri="{FF2B5EF4-FFF2-40B4-BE49-F238E27FC236}">
                <a16:creationId xmlns:a16="http://schemas.microsoft.com/office/drawing/2014/main" id="{49C576ED-54DA-494C-808A-CFBCFCA34081}"/>
              </a:ext>
            </a:extLst>
          </p:cNvPr>
          <p:cNvSpPr txBox="1">
            <a:spLocks noChangeArrowheads="1"/>
          </p:cNvSpPr>
          <p:nvPr/>
        </p:nvSpPr>
        <p:spPr bwMode="auto">
          <a:xfrm>
            <a:off x="0" y="1735138"/>
            <a:ext cx="14478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1</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2</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3</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4</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5</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6</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7</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8</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9</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10</a:t>
            </a:r>
          </a:p>
        </p:txBody>
      </p:sp>
      <p:pic>
        <p:nvPicPr>
          <p:cNvPr id="3" name="Picture 9">
            <a:extLst>
              <a:ext uri="{FF2B5EF4-FFF2-40B4-BE49-F238E27FC236}">
                <a16:creationId xmlns:a16="http://schemas.microsoft.com/office/drawing/2014/main" id="{00A74DC0-A2F5-4B66-4172-EEB76D18D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2" y="4062412"/>
            <a:ext cx="13985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131C3E4-957E-F4CB-8CC6-F7CDE5439337}"/>
              </a:ext>
            </a:extLst>
          </p:cNvPr>
          <p:cNvSpPr txBox="1"/>
          <p:nvPr/>
        </p:nvSpPr>
        <p:spPr>
          <a:xfrm>
            <a:off x="6377320" y="4092575"/>
            <a:ext cx="360040" cy="461665"/>
          </a:xfrm>
          <a:prstGeom prst="rect">
            <a:avLst/>
          </a:prstGeom>
          <a:noFill/>
        </p:spPr>
        <p:txBody>
          <a:bodyPr wrap="square" rtlCol="0">
            <a:spAutoFit/>
          </a:bodyPr>
          <a:lstStyle/>
          <a:p>
            <a:r>
              <a:rPr lang="en-US" dirty="0"/>
              <a:t>1</a:t>
            </a:r>
          </a:p>
        </p:txBody>
      </p:sp>
      <p:sp>
        <p:nvSpPr>
          <p:cNvPr id="5" name="TextBox 4">
            <a:extLst>
              <a:ext uri="{FF2B5EF4-FFF2-40B4-BE49-F238E27FC236}">
                <a16:creationId xmlns:a16="http://schemas.microsoft.com/office/drawing/2014/main" id="{857A909D-70B2-FB7B-611E-C74ADCFBFD55}"/>
              </a:ext>
            </a:extLst>
          </p:cNvPr>
          <p:cNvSpPr txBox="1"/>
          <p:nvPr/>
        </p:nvSpPr>
        <p:spPr>
          <a:xfrm>
            <a:off x="6784247" y="3703360"/>
            <a:ext cx="360040" cy="461665"/>
          </a:xfrm>
          <a:prstGeom prst="rect">
            <a:avLst/>
          </a:prstGeom>
          <a:noFill/>
        </p:spPr>
        <p:txBody>
          <a:bodyPr wrap="square" rtlCol="0">
            <a:spAutoFit/>
          </a:bodyPr>
          <a:lstStyle/>
          <a:p>
            <a:r>
              <a:rPr lang="en-US" dirty="0"/>
              <a:t>2</a:t>
            </a:r>
          </a:p>
        </p:txBody>
      </p:sp>
      <p:sp>
        <p:nvSpPr>
          <p:cNvPr id="6" name="TextBox 5">
            <a:extLst>
              <a:ext uri="{FF2B5EF4-FFF2-40B4-BE49-F238E27FC236}">
                <a16:creationId xmlns:a16="http://schemas.microsoft.com/office/drawing/2014/main" id="{0EBBC86B-9BEB-5481-D8D3-E19C0EB0A902}"/>
              </a:ext>
            </a:extLst>
          </p:cNvPr>
          <p:cNvSpPr txBox="1"/>
          <p:nvPr/>
        </p:nvSpPr>
        <p:spPr>
          <a:xfrm>
            <a:off x="7135496" y="4232797"/>
            <a:ext cx="360040" cy="461665"/>
          </a:xfrm>
          <a:prstGeom prst="rect">
            <a:avLst/>
          </a:prstGeom>
          <a:noFill/>
        </p:spPr>
        <p:txBody>
          <a:bodyPr wrap="square" rtlCol="0">
            <a:spAutoFit/>
          </a:bodyPr>
          <a:lstStyle/>
          <a:p>
            <a:r>
              <a:rPr lang="en-US" dirty="0"/>
              <a:t>3</a:t>
            </a:r>
          </a:p>
        </p:txBody>
      </p:sp>
      <p:sp>
        <p:nvSpPr>
          <p:cNvPr id="7" name="TextBox 6">
            <a:extLst>
              <a:ext uri="{FF2B5EF4-FFF2-40B4-BE49-F238E27FC236}">
                <a16:creationId xmlns:a16="http://schemas.microsoft.com/office/drawing/2014/main" id="{55FBCD7E-FB38-9F7E-68FB-112E5234EC15}"/>
              </a:ext>
            </a:extLst>
          </p:cNvPr>
          <p:cNvSpPr txBox="1"/>
          <p:nvPr/>
        </p:nvSpPr>
        <p:spPr>
          <a:xfrm>
            <a:off x="7444752" y="3720454"/>
            <a:ext cx="360040" cy="461665"/>
          </a:xfrm>
          <a:prstGeom prst="rect">
            <a:avLst/>
          </a:prstGeom>
          <a:noFill/>
        </p:spPr>
        <p:txBody>
          <a:bodyPr wrap="square" rtlCol="0">
            <a:spAutoFit/>
          </a:bodyPr>
          <a:lstStyle/>
          <a:p>
            <a:r>
              <a:rPr lang="en-US" dirty="0"/>
              <a:t>4</a:t>
            </a:r>
          </a:p>
        </p:txBody>
      </p:sp>
      <p:sp>
        <p:nvSpPr>
          <p:cNvPr id="8" name="TextBox 7">
            <a:extLst>
              <a:ext uri="{FF2B5EF4-FFF2-40B4-BE49-F238E27FC236}">
                <a16:creationId xmlns:a16="http://schemas.microsoft.com/office/drawing/2014/main" id="{DDA6ACEF-3802-F85E-41F7-69B962956172}"/>
              </a:ext>
            </a:extLst>
          </p:cNvPr>
          <p:cNvSpPr txBox="1"/>
          <p:nvPr/>
        </p:nvSpPr>
        <p:spPr>
          <a:xfrm>
            <a:off x="7893672" y="4092575"/>
            <a:ext cx="360040" cy="461665"/>
          </a:xfrm>
          <a:prstGeom prst="rect">
            <a:avLst/>
          </a:prstGeom>
          <a:noFill/>
        </p:spPr>
        <p:txBody>
          <a:bodyPr wrap="square" rtlCol="0">
            <a:spAutoFit/>
          </a:bodyPr>
          <a:lstStyle/>
          <a:p>
            <a:r>
              <a:rPr lang="en-US" dirty="0"/>
              <a:t>5</a:t>
            </a:r>
          </a:p>
        </p:txBody>
      </p:sp>
      <p:sp>
        <p:nvSpPr>
          <p:cNvPr id="9" name="TextBox 8">
            <a:extLst>
              <a:ext uri="{FF2B5EF4-FFF2-40B4-BE49-F238E27FC236}">
                <a16:creationId xmlns:a16="http://schemas.microsoft.com/office/drawing/2014/main" id="{75B8B4FF-DE79-463B-190E-92DAABD80457}"/>
              </a:ext>
            </a:extLst>
          </p:cNvPr>
          <p:cNvSpPr txBox="1"/>
          <p:nvPr/>
        </p:nvSpPr>
        <p:spPr>
          <a:xfrm>
            <a:off x="6218938" y="4666089"/>
            <a:ext cx="2165535" cy="830997"/>
          </a:xfrm>
          <a:prstGeom prst="rect">
            <a:avLst/>
          </a:prstGeom>
          <a:solidFill>
            <a:srgbClr val="FFFF00"/>
          </a:solidFill>
        </p:spPr>
        <p:txBody>
          <a:bodyPr wrap="square" rtlCol="0">
            <a:spAutoFit/>
          </a:bodyPr>
          <a:lstStyle/>
          <a:p>
            <a:pPr algn="ctr"/>
            <a:r>
              <a:rPr lang="en-US" dirty="0"/>
              <a:t>Carbons are numbered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6">
                                            <p:txEl>
                                              <p:pRg st="0" end="0"/>
                                            </p:txEl>
                                          </p:spTgt>
                                        </p:tgtEl>
                                        <p:attrNameLst>
                                          <p:attrName>style.visibility</p:attrName>
                                        </p:attrNameLst>
                                      </p:cBhvr>
                                      <p:to>
                                        <p:strVal val="visible"/>
                                      </p:to>
                                    </p:set>
                                    <p:anim calcmode="lin" valueType="num">
                                      <p:cBhvr additive="base">
                                        <p:cTn id="7" dur="500" fill="hold"/>
                                        <p:tgtEl>
                                          <p:spTgt spid="112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76">
                                            <p:txEl>
                                              <p:pRg st="1" end="1"/>
                                            </p:txEl>
                                          </p:spTgt>
                                        </p:tgtEl>
                                        <p:attrNameLst>
                                          <p:attrName>style.visibility</p:attrName>
                                        </p:attrNameLst>
                                      </p:cBhvr>
                                      <p:to>
                                        <p:strVal val="visible"/>
                                      </p:to>
                                    </p:set>
                                    <p:anim calcmode="lin" valueType="num">
                                      <p:cBhvr additive="base">
                                        <p:cTn id="13" dur="500" fill="hold"/>
                                        <p:tgtEl>
                                          <p:spTgt spid="112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76">
                                            <p:txEl>
                                              <p:pRg st="2" end="2"/>
                                            </p:txEl>
                                          </p:spTgt>
                                        </p:tgtEl>
                                        <p:attrNameLst>
                                          <p:attrName>style.visibility</p:attrName>
                                        </p:attrNameLst>
                                      </p:cBhvr>
                                      <p:to>
                                        <p:strVal val="visible"/>
                                      </p:to>
                                    </p:set>
                                    <p:anim calcmode="lin" valueType="num">
                                      <p:cBhvr additive="base">
                                        <p:cTn id="19" dur="500" fill="hold"/>
                                        <p:tgtEl>
                                          <p:spTgt spid="112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76">
                                            <p:txEl>
                                              <p:pRg st="3" end="3"/>
                                            </p:txEl>
                                          </p:spTgt>
                                        </p:tgtEl>
                                        <p:attrNameLst>
                                          <p:attrName>style.visibility</p:attrName>
                                        </p:attrNameLst>
                                      </p:cBhvr>
                                      <p:to>
                                        <p:strVal val="visible"/>
                                      </p:to>
                                    </p:set>
                                    <p:anim calcmode="lin" valueType="num">
                                      <p:cBhvr additive="base">
                                        <p:cTn id="25" dur="500" fill="hold"/>
                                        <p:tgtEl>
                                          <p:spTgt spid="112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76">
                                            <p:txEl>
                                              <p:pRg st="4" end="4"/>
                                            </p:txEl>
                                          </p:spTgt>
                                        </p:tgtEl>
                                        <p:attrNameLst>
                                          <p:attrName>style.visibility</p:attrName>
                                        </p:attrNameLst>
                                      </p:cBhvr>
                                      <p:to>
                                        <p:strVal val="visible"/>
                                      </p:to>
                                    </p:set>
                                    <p:anim calcmode="lin" valueType="num">
                                      <p:cBhvr additive="base">
                                        <p:cTn id="31" dur="500" fill="hold"/>
                                        <p:tgtEl>
                                          <p:spTgt spid="112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1276">
                                            <p:txEl>
                                              <p:pRg st="5" end="5"/>
                                            </p:txEl>
                                          </p:spTgt>
                                        </p:tgtEl>
                                        <p:attrNameLst>
                                          <p:attrName>style.visibility</p:attrName>
                                        </p:attrNameLst>
                                      </p:cBhvr>
                                      <p:to>
                                        <p:strVal val="visible"/>
                                      </p:to>
                                    </p:set>
                                    <p:anim calcmode="lin" valueType="num">
                                      <p:cBhvr additive="base">
                                        <p:cTn id="72" dur="500" fill="hold"/>
                                        <p:tgtEl>
                                          <p:spTgt spid="11276">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12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1276">
                                            <p:txEl>
                                              <p:pRg st="6" end="6"/>
                                            </p:txEl>
                                          </p:spTgt>
                                        </p:tgtEl>
                                        <p:attrNameLst>
                                          <p:attrName>style.visibility</p:attrName>
                                        </p:attrNameLst>
                                      </p:cBhvr>
                                      <p:to>
                                        <p:strVal val="visible"/>
                                      </p:to>
                                    </p:set>
                                    <p:anim calcmode="lin" valueType="num">
                                      <p:cBhvr additive="base">
                                        <p:cTn id="78" dur="500" fill="hold"/>
                                        <p:tgtEl>
                                          <p:spTgt spid="11276">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12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1276">
                                            <p:txEl>
                                              <p:pRg st="7" end="7"/>
                                            </p:txEl>
                                          </p:spTgt>
                                        </p:tgtEl>
                                        <p:attrNameLst>
                                          <p:attrName>style.visibility</p:attrName>
                                        </p:attrNameLst>
                                      </p:cBhvr>
                                      <p:to>
                                        <p:strVal val="visible"/>
                                      </p:to>
                                    </p:set>
                                    <p:anim calcmode="lin" valueType="num">
                                      <p:cBhvr additive="base">
                                        <p:cTn id="84" dur="500" fill="hold"/>
                                        <p:tgtEl>
                                          <p:spTgt spid="11276">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127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1276">
                                            <p:txEl>
                                              <p:pRg st="8" end="8"/>
                                            </p:txEl>
                                          </p:spTgt>
                                        </p:tgtEl>
                                        <p:attrNameLst>
                                          <p:attrName>style.visibility</p:attrName>
                                        </p:attrNameLst>
                                      </p:cBhvr>
                                      <p:to>
                                        <p:strVal val="visible"/>
                                      </p:to>
                                    </p:set>
                                    <p:anim calcmode="lin" valueType="num">
                                      <p:cBhvr additive="base">
                                        <p:cTn id="90" dur="500" fill="hold"/>
                                        <p:tgtEl>
                                          <p:spTgt spid="11276">
                                            <p:txEl>
                                              <p:pRg st="8" end="8"/>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127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1276">
                                            <p:txEl>
                                              <p:pRg st="9" end="9"/>
                                            </p:txEl>
                                          </p:spTgt>
                                        </p:tgtEl>
                                        <p:attrNameLst>
                                          <p:attrName>style.visibility</p:attrName>
                                        </p:attrNameLst>
                                      </p:cBhvr>
                                      <p:to>
                                        <p:strVal val="visible"/>
                                      </p:to>
                                    </p:set>
                                    <p:anim calcmode="lin" valueType="num">
                                      <p:cBhvr additive="base">
                                        <p:cTn id="96" dur="500" fill="hold"/>
                                        <p:tgtEl>
                                          <p:spTgt spid="11276">
                                            <p:txEl>
                                              <p:pRg st="9" end="9"/>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127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E351071-C87A-4D68-990A-02DAAB4046A6}"/>
              </a:ext>
            </a:extLst>
          </p:cNvPr>
          <p:cNvSpPr>
            <a:spLocks noGrp="1" noChangeArrowheads="1"/>
          </p:cNvSpPr>
          <p:nvPr>
            <p:ph type="body" idx="1"/>
          </p:nvPr>
        </p:nvSpPr>
        <p:spPr>
          <a:xfrm>
            <a:off x="82550" y="2798763"/>
            <a:ext cx="8991600" cy="3367087"/>
          </a:xfrm>
        </p:spPr>
        <p:txBody>
          <a:bodyPr/>
          <a:lstStyle/>
          <a:p>
            <a:pPr marL="342900" indent="-342900">
              <a:spcBef>
                <a:spcPts val="600"/>
              </a:spcBef>
              <a:buFontTx/>
              <a:buChar char="•"/>
            </a:pPr>
            <a:r>
              <a:rPr lang="en-US" altLang="en-US" sz="2400" dirty="0">
                <a:solidFill>
                  <a:srgbClr val="B54C8C"/>
                </a:solidFill>
                <a:latin typeface="Times New Roman" panose="02020603050405020304" pitchFamily="18" charset="0"/>
                <a:cs typeface="Times New Roman" panose="02020603050405020304" pitchFamily="18" charset="0"/>
              </a:rPr>
              <a:t>Identify three forms of carbon.</a:t>
            </a:r>
          </a:p>
          <a:p>
            <a:pPr marL="342900" indent="-342900">
              <a:spcBef>
                <a:spcPts val="600"/>
              </a:spcBef>
              <a:buFontTx/>
              <a:buChar char="•"/>
            </a:pPr>
            <a:r>
              <a:rPr lang="en-US" altLang="en-US" sz="2400" dirty="0">
                <a:solidFill>
                  <a:srgbClr val="FF0000"/>
                </a:solidFill>
                <a:latin typeface="Times New Roman" panose="02020603050405020304" pitchFamily="18" charset="0"/>
                <a:cs typeface="Times New Roman" panose="02020603050405020304" pitchFamily="18" charset="0"/>
              </a:rPr>
              <a:t>Explain "organic" chemistry based on carbon, giving examples of carbon-based compounds.</a:t>
            </a:r>
          </a:p>
          <a:p>
            <a:pPr marL="342900" indent="-342900">
              <a:spcBef>
                <a:spcPts val="600"/>
              </a:spcBef>
              <a:buFontTx/>
              <a:buChar char="•"/>
            </a:pPr>
            <a:r>
              <a:rPr lang="en-US" altLang="en-US" sz="2400" dirty="0">
                <a:solidFill>
                  <a:srgbClr val="00B050"/>
                </a:solidFill>
                <a:latin typeface="Times New Roman" panose="02020603050405020304" pitchFamily="18" charset="0"/>
                <a:cs typeface="Times New Roman" panose="02020603050405020304" pitchFamily="18" charset="0"/>
              </a:rPr>
              <a:t>Define factors that determine the properties of a hydrocarbon and distinguish types of unsaturated hydrocarbons (alkenes, alkynes, and aromatic).</a:t>
            </a:r>
          </a:p>
          <a:p>
            <a:pPr marL="342900" indent="-342900">
              <a:spcBef>
                <a:spcPts val="600"/>
              </a:spcBef>
              <a:buFontTx/>
              <a:buChar char="•"/>
            </a:pPr>
            <a:r>
              <a:rPr lang="en-US" altLang="en-US" sz="2400" dirty="0">
                <a:solidFill>
                  <a:srgbClr val="0070C0"/>
                </a:solidFill>
                <a:latin typeface="Times New Roman" panose="02020603050405020304" pitchFamily="18" charset="0"/>
                <a:cs typeface="Times New Roman" panose="02020603050405020304" pitchFamily="18" charset="0"/>
              </a:rPr>
              <a:t>Describe fossil fuels and their importance in the world, including combustion.</a:t>
            </a:r>
          </a:p>
        </p:txBody>
      </p:sp>
      <p:sp>
        <p:nvSpPr>
          <p:cNvPr id="1242116" name="Rectangle 4">
            <a:extLst>
              <a:ext uri="{FF2B5EF4-FFF2-40B4-BE49-F238E27FC236}">
                <a16:creationId xmlns:a16="http://schemas.microsoft.com/office/drawing/2014/main" id="{C3A641AE-2501-494E-9099-E414807CB31D}"/>
              </a:ext>
            </a:extLst>
          </p:cNvPr>
          <p:cNvSpPr>
            <a:spLocks noGrp="1" noChangeArrowheads="1"/>
          </p:cNvSpPr>
          <p:nvPr>
            <p:ph type="title"/>
          </p:nvPr>
        </p:nvSpPr>
        <p:spPr>
          <a:xfrm>
            <a:off x="3059113" y="260350"/>
            <a:ext cx="5006975" cy="1497013"/>
          </a:xfrm>
        </p:spPr>
        <p:txBody>
          <a:bodyPr/>
          <a:lstStyle/>
          <a:p>
            <a:pPr algn="ctr" eaLnBrk="1" hangingPunct="1">
              <a:defRPr/>
            </a:pPr>
            <a:r>
              <a:rPr lang="en-US" altLang="en-US" sz="2800" dirty="0">
                <a:ea typeface="+mj-ea"/>
              </a:rPr>
              <a:t>Carbon Chemistry</a:t>
            </a:r>
            <a:br>
              <a:rPr lang="en-US" altLang="en-US" sz="2800" dirty="0">
                <a:ea typeface="+mj-ea"/>
              </a:rPr>
            </a:br>
            <a:r>
              <a:rPr lang="en-US" altLang="en-US" sz="2800" dirty="0">
                <a:solidFill>
                  <a:schemeClr val="tx1"/>
                </a:solidFill>
                <a:ea typeface="+mj-ea"/>
              </a:rPr>
              <a:t>Focus Points</a:t>
            </a:r>
          </a:p>
        </p:txBody>
      </p:sp>
      <p:pic>
        <p:nvPicPr>
          <p:cNvPr id="21508" name="Picture 3">
            <a:extLst>
              <a:ext uri="{FF2B5EF4-FFF2-40B4-BE49-F238E27FC236}">
                <a16:creationId xmlns:a16="http://schemas.microsoft.com/office/drawing/2014/main" id="{3136F3C8-9537-42F9-9914-9E8FEAF27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47638"/>
            <a:ext cx="18732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wipe(left)">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wipe(left)">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wipe(left)">
                                      <p:cBhvr>
                                        <p:cTn id="2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5D8C75C-3D9D-46E1-8778-59C67F51B443}"/>
              </a:ext>
            </a:extLst>
          </p:cNvPr>
          <p:cNvSpPr>
            <a:spLocks noGrp="1" noChangeArrowheads="1"/>
          </p:cNvSpPr>
          <p:nvPr>
            <p:ph type="title" idx="4294967295"/>
          </p:nvPr>
        </p:nvSpPr>
        <p:spPr>
          <a:xfrm>
            <a:off x="-14287" y="-14288"/>
            <a:ext cx="6458496" cy="700088"/>
          </a:xfrm>
        </p:spPr>
        <p:txBody>
          <a:bodyPr/>
          <a:lstStyle/>
          <a:p>
            <a:pPr eaLnBrk="1" hangingPunct="1"/>
            <a:r>
              <a:rPr lang="en-US" altLang="en-US" sz="3600" dirty="0"/>
              <a:t>Names of Alkyl Substituents</a:t>
            </a:r>
          </a:p>
        </p:txBody>
      </p:sp>
      <p:sp>
        <p:nvSpPr>
          <p:cNvPr id="63491" name="Rectangle 3">
            <a:extLst>
              <a:ext uri="{FF2B5EF4-FFF2-40B4-BE49-F238E27FC236}">
                <a16:creationId xmlns:a16="http://schemas.microsoft.com/office/drawing/2014/main" id="{8BBB33BB-5366-47DC-9357-477B567E7478}"/>
              </a:ext>
            </a:extLst>
          </p:cNvPr>
          <p:cNvSpPr>
            <a:spLocks noGrp="1" noChangeArrowheads="1"/>
          </p:cNvSpPr>
          <p:nvPr>
            <p:ph type="body" idx="4294967295"/>
          </p:nvPr>
        </p:nvSpPr>
        <p:spPr>
          <a:xfrm>
            <a:off x="3779838" y="1196975"/>
            <a:ext cx="1511300" cy="519113"/>
          </a:xfrm>
        </p:spPr>
        <p:txBody>
          <a:bodyPr>
            <a:spAutoFit/>
          </a:bodyPr>
          <a:lstStyle/>
          <a:p>
            <a:pPr algn="ctr" eaLnBrk="1" hangingPunct="1">
              <a:buFontTx/>
              <a:buNone/>
            </a:pPr>
            <a:r>
              <a:rPr lang="en-US" altLang="en-US" sz="2800" b="1">
                <a:solidFill>
                  <a:srgbClr val="0000FF"/>
                </a:solidFill>
              </a:rPr>
              <a:t>Alkane</a:t>
            </a:r>
            <a:endParaRPr lang="en-US" altLang="en-US" sz="2400"/>
          </a:p>
        </p:txBody>
      </p:sp>
      <p:sp>
        <p:nvSpPr>
          <p:cNvPr id="11269" name="Rectangle 5">
            <a:extLst>
              <a:ext uri="{FF2B5EF4-FFF2-40B4-BE49-F238E27FC236}">
                <a16:creationId xmlns:a16="http://schemas.microsoft.com/office/drawing/2014/main" id="{FBA845AB-7B4E-4E53-BFE9-6C7A6CA2ED87}"/>
              </a:ext>
            </a:extLst>
          </p:cNvPr>
          <p:cNvSpPr>
            <a:spLocks noChangeArrowheads="1"/>
          </p:cNvSpPr>
          <p:nvPr/>
        </p:nvSpPr>
        <p:spPr bwMode="auto">
          <a:xfrm>
            <a:off x="5700713" y="1006475"/>
            <a:ext cx="32686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800" b="1">
                <a:solidFill>
                  <a:srgbClr val="0000FF"/>
                </a:solidFill>
                <a:latin typeface="Arial" panose="020B0604020202020204" pitchFamily="34" charset="0"/>
                <a:cs typeface="Arial" panose="020B0604020202020204" pitchFamily="34" charset="0"/>
              </a:rPr>
              <a:t>Alkyl substituents</a:t>
            </a:r>
          </a:p>
        </p:txBody>
      </p:sp>
      <p:sp>
        <p:nvSpPr>
          <p:cNvPr id="63493" name="Text Box 6">
            <a:extLst>
              <a:ext uri="{FF2B5EF4-FFF2-40B4-BE49-F238E27FC236}">
                <a16:creationId xmlns:a16="http://schemas.microsoft.com/office/drawing/2014/main" id="{F0B79A77-A7F2-4372-9EB9-1340123599E3}"/>
              </a:ext>
            </a:extLst>
          </p:cNvPr>
          <p:cNvSpPr txBox="1">
            <a:spLocks noChangeArrowheads="1"/>
          </p:cNvSpPr>
          <p:nvPr/>
        </p:nvSpPr>
        <p:spPr bwMode="auto">
          <a:xfrm>
            <a:off x="0" y="838200"/>
            <a:ext cx="1447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FontTx/>
              <a:buNone/>
            </a:pPr>
            <a:r>
              <a:rPr lang="en-US" altLang="en-US" sz="2400" b="1">
                <a:solidFill>
                  <a:srgbClr val="0000FF"/>
                </a:solidFill>
                <a:latin typeface="Arial" panose="020B0604020202020204" pitchFamily="34" charset="0"/>
                <a:cs typeface="Arial" panose="020B0604020202020204" pitchFamily="34" charset="0"/>
              </a:rPr>
              <a:t># of</a:t>
            </a:r>
          </a:p>
          <a:p>
            <a:pPr algn="ctr" eaLnBrk="1" hangingPunct="1">
              <a:lnSpc>
                <a:spcPct val="110000"/>
              </a:lnSpc>
              <a:spcBef>
                <a:spcPct val="0"/>
              </a:spcBef>
              <a:buFontTx/>
              <a:buNone/>
            </a:pPr>
            <a:r>
              <a:rPr lang="en-US" altLang="en-US" sz="2400" b="1">
                <a:solidFill>
                  <a:srgbClr val="0000FF"/>
                </a:solidFill>
                <a:latin typeface="Arial" panose="020B0604020202020204" pitchFamily="34" charset="0"/>
                <a:cs typeface="Arial" panose="020B0604020202020204" pitchFamily="34" charset="0"/>
              </a:rPr>
              <a:t>C atoms</a:t>
            </a:r>
          </a:p>
        </p:txBody>
      </p:sp>
      <p:sp>
        <p:nvSpPr>
          <p:cNvPr id="63494" name="Rectangle 7">
            <a:extLst>
              <a:ext uri="{FF2B5EF4-FFF2-40B4-BE49-F238E27FC236}">
                <a16:creationId xmlns:a16="http://schemas.microsoft.com/office/drawing/2014/main" id="{61AC1877-FDDD-401D-8676-36AB577760DC}"/>
              </a:ext>
            </a:extLst>
          </p:cNvPr>
          <p:cNvSpPr>
            <a:spLocks noChangeArrowheads="1"/>
          </p:cNvSpPr>
          <p:nvPr/>
        </p:nvSpPr>
        <p:spPr bwMode="auto">
          <a:xfrm>
            <a:off x="1109663" y="1733550"/>
            <a:ext cx="2438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4</a:t>
            </a:r>
          </a:p>
          <a:p>
            <a:pPr algn="ctr" eaLnBrk="1" hangingPunct="1">
              <a:lnSpc>
                <a:spcPct val="110000"/>
              </a:lnSpc>
              <a:spcBef>
                <a:spcPct val="25000"/>
              </a:spcBef>
              <a:buClr>
                <a:srgbClr val="0000FF"/>
              </a:buClr>
              <a:buFontTx/>
              <a:buNone/>
            </a:pP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CH</a:t>
            </a:r>
            <a:r>
              <a:rPr lang="en-US" altLang="en-US" sz="2400" baseline="-25000" dirty="0">
                <a:latin typeface="Arial" panose="020B0604020202020204" pitchFamily="34" charset="0"/>
                <a:cs typeface="Arial" panose="020B0604020202020204" pitchFamily="34" charset="0"/>
              </a:rPr>
              <a:t>3</a:t>
            </a:r>
          </a:p>
        </p:txBody>
      </p:sp>
      <p:sp>
        <p:nvSpPr>
          <p:cNvPr id="11272" name="Rectangle 8">
            <a:extLst>
              <a:ext uri="{FF2B5EF4-FFF2-40B4-BE49-F238E27FC236}">
                <a16:creationId xmlns:a16="http://schemas.microsoft.com/office/drawing/2014/main" id="{DECE6745-1245-482C-AC39-AECD4F3B5169}"/>
              </a:ext>
            </a:extLst>
          </p:cNvPr>
          <p:cNvSpPr>
            <a:spLocks noChangeArrowheads="1"/>
          </p:cNvSpPr>
          <p:nvPr/>
        </p:nvSpPr>
        <p:spPr bwMode="auto">
          <a:xfrm>
            <a:off x="5334000" y="1733550"/>
            <a:ext cx="25908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t>-CH3CH2CH2CH3</a:t>
            </a:r>
          </a:p>
        </p:txBody>
      </p:sp>
      <p:sp>
        <p:nvSpPr>
          <p:cNvPr id="11275" name="Rectangle 11">
            <a:extLst>
              <a:ext uri="{FF2B5EF4-FFF2-40B4-BE49-F238E27FC236}">
                <a16:creationId xmlns:a16="http://schemas.microsoft.com/office/drawing/2014/main" id="{ABF496F3-D400-4E08-B6DC-F10C8DA7F9D5}"/>
              </a:ext>
            </a:extLst>
          </p:cNvPr>
          <p:cNvSpPr>
            <a:spLocks noChangeArrowheads="1"/>
          </p:cNvSpPr>
          <p:nvPr/>
        </p:nvSpPr>
        <p:spPr bwMode="auto">
          <a:xfrm>
            <a:off x="7815263" y="1724025"/>
            <a:ext cx="11001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meth</a:t>
            </a:r>
            <a:r>
              <a:rPr lang="en-US" altLang="en-US" sz="2400">
                <a:latin typeface="Arial" panose="020B0604020202020204" pitchFamily="34" charset="0"/>
                <a:cs typeface="Arial" panose="020B0604020202020204" pitchFamily="34" charset="0"/>
              </a:rPr>
              <a:t>yl</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eth</a:t>
            </a:r>
            <a:r>
              <a:rPr lang="en-US" altLang="en-US" sz="2400">
                <a:latin typeface="Arial" panose="020B0604020202020204" pitchFamily="34" charset="0"/>
                <a:cs typeface="Arial" panose="020B0604020202020204" pitchFamily="34" charset="0"/>
              </a:rPr>
              <a:t>yl</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Prop</a:t>
            </a:r>
            <a:r>
              <a:rPr lang="en-US" altLang="en-US" sz="2400">
                <a:latin typeface="Arial" panose="020B0604020202020204" pitchFamily="34" charset="0"/>
                <a:cs typeface="Arial" panose="020B0604020202020204" pitchFamily="34" charset="0"/>
              </a:rPr>
              <a:t>yl</a:t>
            </a:r>
          </a:p>
          <a:p>
            <a:pPr eaLnBrk="1" hangingPunct="1">
              <a:lnSpc>
                <a:spcPct val="110000"/>
              </a:lnSpc>
              <a:spcBef>
                <a:spcPct val="25000"/>
              </a:spcBef>
              <a:buClr>
                <a:srgbClr val="0000FF"/>
              </a:buClr>
              <a:buFontTx/>
              <a:buNone/>
            </a:pPr>
            <a:r>
              <a:rPr lang="en-US" altLang="en-US" sz="2400">
                <a:solidFill>
                  <a:srgbClr val="009900"/>
                </a:solidFill>
              </a:rPr>
              <a:t>But</a:t>
            </a:r>
            <a:r>
              <a:rPr lang="en-US" altLang="en-US" sz="2400"/>
              <a:t>yl</a:t>
            </a:r>
          </a:p>
        </p:txBody>
      </p:sp>
      <p:sp>
        <p:nvSpPr>
          <p:cNvPr id="63497" name="Rectangle 12">
            <a:extLst>
              <a:ext uri="{FF2B5EF4-FFF2-40B4-BE49-F238E27FC236}">
                <a16:creationId xmlns:a16="http://schemas.microsoft.com/office/drawing/2014/main" id="{5F0F24DD-4360-48C1-BC20-34FCA94C9975}"/>
              </a:ext>
            </a:extLst>
          </p:cNvPr>
          <p:cNvSpPr>
            <a:spLocks noChangeArrowheads="1"/>
          </p:cNvSpPr>
          <p:nvPr/>
        </p:nvSpPr>
        <p:spPr bwMode="auto">
          <a:xfrm>
            <a:off x="3770312" y="1758182"/>
            <a:ext cx="1676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meth</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eth</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prop</a:t>
            </a:r>
            <a:r>
              <a:rPr lang="en-US" altLang="en-US" sz="2400" dirty="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dirty="0">
                <a:solidFill>
                  <a:srgbClr val="009900"/>
                </a:solidFill>
                <a:latin typeface="Arial" panose="020B0604020202020204" pitchFamily="34" charset="0"/>
                <a:cs typeface="Arial" panose="020B0604020202020204" pitchFamily="34" charset="0"/>
              </a:rPr>
              <a:t>but</a:t>
            </a:r>
            <a:r>
              <a:rPr lang="en-US" altLang="en-US" sz="2400" dirty="0">
                <a:latin typeface="Arial" panose="020B0604020202020204" pitchFamily="34" charset="0"/>
                <a:cs typeface="Arial" panose="020B0604020202020204" pitchFamily="34" charset="0"/>
              </a:rPr>
              <a:t>ane</a:t>
            </a:r>
          </a:p>
        </p:txBody>
      </p:sp>
      <p:sp>
        <p:nvSpPr>
          <p:cNvPr id="11281" name="Text Box 17">
            <a:extLst>
              <a:ext uri="{FF2B5EF4-FFF2-40B4-BE49-F238E27FC236}">
                <a16:creationId xmlns:a16="http://schemas.microsoft.com/office/drawing/2014/main" id="{35828698-936E-4D02-9A28-D247267E79A9}"/>
              </a:ext>
            </a:extLst>
          </p:cNvPr>
          <p:cNvSpPr txBox="1">
            <a:spLocks noChangeArrowheads="1"/>
          </p:cNvSpPr>
          <p:nvPr/>
        </p:nvSpPr>
        <p:spPr bwMode="auto">
          <a:xfrm>
            <a:off x="971550" y="4221163"/>
            <a:ext cx="7273925" cy="1595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solidFill>
                  <a:srgbClr val="009900"/>
                </a:solidFill>
                <a:latin typeface="Arial" panose="020B0604020202020204" pitchFamily="34" charset="0"/>
                <a:cs typeface="Arial" panose="020B0604020202020204" pitchFamily="34" charset="0"/>
              </a:rPr>
              <a:t>Alkyl Groups:</a:t>
            </a:r>
            <a:endParaRPr lang="en-US" altLang="en-US" sz="4000">
              <a:latin typeface="Arial" panose="020B0604020202020204" pitchFamily="34" charset="0"/>
              <a:cs typeface="Arial" panose="020B0604020202020204" pitchFamily="34" charset="0"/>
            </a:endParaRPr>
          </a:p>
          <a:p>
            <a:pPr eaLnBrk="1" hangingPunct="1">
              <a:spcBef>
                <a:spcPct val="0"/>
              </a:spcBef>
              <a:buFontTx/>
              <a:buNone/>
            </a:pPr>
            <a:r>
              <a:rPr lang="en-US" altLang="en-US" sz="2200">
                <a:latin typeface="Arial" panose="020B0604020202020204" pitchFamily="34" charset="0"/>
                <a:cs typeface="Arial" panose="020B0604020202020204" pitchFamily="34" charset="0"/>
              </a:rPr>
              <a:t>The alkane groups are used as </a:t>
            </a:r>
            <a:r>
              <a:rPr lang="en-US" altLang="en-US" sz="3600">
                <a:latin typeface="Arial" panose="020B0604020202020204" pitchFamily="34" charset="0"/>
                <a:cs typeface="Arial" panose="020B0604020202020204" pitchFamily="34" charset="0"/>
              </a:rPr>
              <a:t>“</a:t>
            </a:r>
            <a:r>
              <a:rPr lang="en-US" altLang="en-US" sz="3600" b="1">
                <a:solidFill>
                  <a:srgbClr val="CC0000"/>
                </a:solidFill>
                <a:latin typeface="Arial" panose="020B0604020202020204" pitchFamily="34" charset="0"/>
                <a:cs typeface="Arial" panose="020B0604020202020204" pitchFamily="34" charset="0"/>
              </a:rPr>
              <a:t>BRANCHES</a:t>
            </a:r>
            <a:r>
              <a:rPr lang="en-US" altLang="en-US" sz="3600">
                <a:latin typeface="Arial" panose="020B0604020202020204" pitchFamily="34" charset="0"/>
                <a:cs typeface="Arial" panose="020B0604020202020204" pitchFamily="34" charset="0"/>
              </a:rPr>
              <a:t>”</a:t>
            </a:r>
            <a:r>
              <a:rPr lang="en-US" altLang="en-US" sz="2200">
                <a:latin typeface="Arial" panose="020B0604020202020204" pitchFamily="34" charset="0"/>
                <a:cs typeface="Arial" panose="020B0604020202020204" pitchFamily="34" charset="0"/>
              </a:rPr>
              <a:t> in other hydrocarbons.</a:t>
            </a:r>
          </a:p>
        </p:txBody>
      </p:sp>
      <p:sp>
        <p:nvSpPr>
          <p:cNvPr id="63499" name="Text Box 18">
            <a:extLst>
              <a:ext uri="{FF2B5EF4-FFF2-40B4-BE49-F238E27FC236}">
                <a16:creationId xmlns:a16="http://schemas.microsoft.com/office/drawing/2014/main" id="{8919D786-6FF0-439C-AED3-1706AA5DB236}"/>
              </a:ext>
            </a:extLst>
          </p:cNvPr>
          <p:cNvSpPr txBox="1">
            <a:spLocks noChangeArrowheads="1"/>
          </p:cNvSpPr>
          <p:nvPr/>
        </p:nvSpPr>
        <p:spPr bwMode="auto">
          <a:xfrm>
            <a:off x="0" y="1735138"/>
            <a:ext cx="1447800" cy="196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FontTx/>
              <a:buNone/>
            </a:pPr>
            <a:r>
              <a:rPr lang="en-US" altLang="en-US" sz="2400" dirty="0">
                <a:latin typeface="Arial" panose="020B0604020202020204" pitchFamily="34" charset="0"/>
                <a:cs typeface="Arial" panose="020B0604020202020204" pitchFamily="34" charset="0"/>
              </a:rPr>
              <a:t>1</a:t>
            </a:r>
          </a:p>
          <a:p>
            <a:pPr algn="ctr" eaLnBrk="1" hangingPunct="1">
              <a:lnSpc>
                <a:spcPct val="110000"/>
              </a:lnSpc>
              <a:spcBef>
                <a:spcPct val="25000"/>
              </a:spcBef>
              <a:buFontTx/>
              <a:buNone/>
            </a:pPr>
            <a:r>
              <a:rPr lang="en-US" altLang="en-US" sz="2400" dirty="0">
                <a:latin typeface="Arial" panose="020B0604020202020204" pitchFamily="34" charset="0"/>
                <a:cs typeface="Arial" panose="020B0604020202020204" pitchFamily="34" charset="0"/>
              </a:rPr>
              <a:t>2</a:t>
            </a:r>
          </a:p>
          <a:p>
            <a:pPr algn="ctr" eaLnBrk="1" hangingPunct="1">
              <a:lnSpc>
                <a:spcPct val="110000"/>
              </a:lnSpc>
              <a:spcBef>
                <a:spcPct val="25000"/>
              </a:spcBef>
              <a:buFontTx/>
              <a:buNone/>
            </a:pPr>
            <a:r>
              <a:rPr lang="en-US" altLang="en-US" sz="2400" dirty="0">
                <a:latin typeface="Arial" panose="020B0604020202020204" pitchFamily="34" charset="0"/>
                <a:cs typeface="Arial" panose="020B0604020202020204" pitchFamily="34" charset="0"/>
              </a:rPr>
              <a:t>3</a:t>
            </a:r>
          </a:p>
          <a:p>
            <a:pPr algn="ctr" eaLnBrk="1" hangingPunct="1">
              <a:lnSpc>
                <a:spcPct val="110000"/>
              </a:lnSpc>
              <a:spcBef>
                <a:spcPct val="25000"/>
              </a:spcBef>
              <a:buFontTx/>
              <a:buNone/>
            </a:pPr>
            <a:r>
              <a:rPr lang="en-US" altLang="en-US" sz="2400" dirty="0">
                <a:latin typeface="Arial" panose="020B0604020202020204" pitchFamily="34" charset="0"/>
                <a:cs typeface="Arial" panose="020B0604020202020204" pitchFamily="34" charset="0"/>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2">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2">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2" grpId="0" uiExpand="1" build="p"/>
      <p:bldP spid="11275" grpId="0" uiExpand="1" build="p"/>
      <p:bldP spid="1128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97D6D62-07C8-4618-8947-12881A171E53}"/>
              </a:ext>
            </a:extLst>
          </p:cNvPr>
          <p:cNvSpPr>
            <a:spLocks noGrp="1" noChangeArrowheads="1"/>
          </p:cNvSpPr>
          <p:nvPr>
            <p:ph type="title" idx="4294967295"/>
          </p:nvPr>
        </p:nvSpPr>
        <p:spPr>
          <a:xfrm>
            <a:off x="-14287" y="-14288"/>
            <a:ext cx="6458496" cy="700088"/>
          </a:xfrm>
        </p:spPr>
        <p:txBody>
          <a:bodyPr/>
          <a:lstStyle/>
          <a:p>
            <a:pPr eaLnBrk="1" hangingPunct="1"/>
            <a:r>
              <a:rPr lang="en-US" altLang="en-US" sz="3600" dirty="0"/>
              <a:t>Names of Alkyl Substituents</a:t>
            </a:r>
          </a:p>
        </p:txBody>
      </p:sp>
      <p:sp>
        <p:nvSpPr>
          <p:cNvPr id="65539" name="Rectangle 3">
            <a:extLst>
              <a:ext uri="{FF2B5EF4-FFF2-40B4-BE49-F238E27FC236}">
                <a16:creationId xmlns:a16="http://schemas.microsoft.com/office/drawing/2014/main" id="{8B219441-6EE5-43D3-B6F7-71780540217F}"/>
              </a:ext>
            </a:extLst>
          </p:cNvPr>
          <p:cNvSpPr>
            <a:spLocks noGrp="1" noChangeArrowheads="1"/>
          </p:cNvSpPr>
          <p:nvPr>
            <p:ph type="body" idx="4294967295"/>
          </p:nvPr>
        </p:nvSpPr>
        <p:spPr>
          <a:xfrm>
            <a:off x="3779838" y="1196975"/>
            <a:ext cx="1511300" cy="519113"/>
          </a:xfrm>
        </p:spPr>
        <p:txBody>
          <a:bodyPr>
            <a:spAutoFit/>
          </a:bodyPr>
          <a:lstStyle/>
          <a:p>
            <a:pPr algn="ctr" eaLnBrk="1" hangingPunct="1">
              <a:buFontTx/>
              <a:buNone/>
            </a:pPr>
            <a:r>
              <a:rPr lang="en-US" altLang="en-US" sz="2800" b="1">
                <a:solidFill>
                  <a:srgbClr val="0000FF"/>
                </a:solidFill>
              </a:rPr>
              <a:t>Alkane</a:t>
            </a:r>
            <a:endParaRPr lang="en-US" altLang="en-US" sz="2400"/>
          </a:p>
        </p:txBody>
      </p:sp>
      <p:sp>
        <p:nvSpPr>
          <p:cNvPr id="65540" name="Rectangle 5">
            <a:extLst>
              <a:ext uri="{FF2B5EF4-FFF2-40B4-BE49-F238E27FC236}">
                <a16:creationId xmlns:a16="http://schemas.microsoft.com/office/drawing/2014/main" id="{9375F0BB-B317-4B03-B0E6-DA01EE38DDCE}"/>
              </a:ext>
            </a:extLst>
          </p:cNvPr>
          <p:cNvSpPr>
            <a:spLocks noChangeArrowheads="1"/>
          </p:cNvSpPr>
          <p:nvPr/>
        </p:nvSpPr>
        <p:spPr bwMode="auto">
          <a:xfrm>
            <a:off x="5700713" y="1006475"/>
            <a:ext cx="32686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800" b="1">
                <a:solidFill>
                  <a:srgbClr val="0000FF"/>
                </a:solidFill>
                <a:latin typeface="Arial" panose="020B0604020202020204" pitchFamily="34" charset="0"/>
                <a:cs typeface="Arial" panose="020B0604020202020204" pitchFamily="34" charset="0"/>
              </a:rPr>
              <a:t>Alkyl substituents</a:t>
            </a:r>
          </a:p>
        </p:txBody>
      </p:sp>
      <p:sp>
        <p:nvSpPr>
          <p:cNvPr id="65541" name="Text Box 6">
            <a:extLst>
              <a:ext uri="{FF2B5EF4-FFF2-40B4-BE49-F238E27FC236}">
                <a16:creationId xmlns:a16="http://schemas.microsoft.com/office/drawing/2014/main" id="{FBEBAA05-5848-4617-A820-82EDD45DFD13}"/>
              </a:ext>
            </a:extLst>
          </p:cNvPr>
          <p:cNvSpPr txBox="1">
            <a:spLocks noChangeArrowheads="1"/>
          </p:cNvSpPr>
          <p:nvPr/>
        </p:nvSpPr>
        <p:spPr bwMode="auto">
          <a:xfrm>
            <a:off x="0" y="838200"/>
            <a:ext cx="1447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FontTx/>
              <a:buNone/>
            </a:pPr>
            <a:r>
              <a:rPr lang="en-US" altLang="en-US" sz="2400" b="1">
                <a:solidFill>
                  <a:srgbClr val="0000FF"/>
                </a:solidFill>
                <a:latin typeface="Arial" panose="020B0604020202020204" pitchFamily="34" charset="0"/>
                <a:cs typeface="Arial" panose="020B0604020202020204" pitchFamily="34" charset="0"/>
              </a:rPr>
              <a:t># of</a:t>
            </a:r>
          </a:p>
          <a:p>
            <a:pPr algn="ctr" eaLnBrk="1" hangingPunct="1">
              <a:lnSpc>
                <a:spcPct val="110000"/>
              </a:lnSpc>
              <a:spcBef>
                <a:spcPct val="0"/>
              </a:spcBef>
              <a:buFontTx/>
              <a:buNone/>
            </a:pPr>
            <a:r>
              <a:rPr lang="en-US" altLang="en-US" sz="2400" b="1">
                <a:solidFill>
                  <a:srgbClr val="0000FF"/>
                </a:solidFill>
                <a:latin typeface="Arial" panose="020B0604020202020204" pitchFamily="34" charset="0"/>
                <a:cs typeface="Arial" panose="020B0604020202020204" pitchFamily="34" charset="0"/>
              </a:rPr>
              <a:t>C atoms</a:t>
            </a:r>
          </a:p>
        </p:txBody>
      </p:sp>
      <p:sp>
        <p:nvSpPr>
          <p:cNvPr id="65542" name="Rectangle 7">
            <a:extLst>
              <a:ext uri="{FF2B5EF4-FFF2-40B4-BE49-F238E27FC236}">
                <a16:creationId xmlns:a16="http://schemas.microsoft.com/office/drawing/2014/main" id="{D61058EC-F19C-411C-8236-AA7508E58CF0}"/>
              </a:ext>
            </a:extLst>
          </p:cNvPr>
          <p:cNvSpPr>
            <a:spLocks noChangeArrowheads="1"/>
          </p:cNvSpPr>
          <p:nvPr/>
        </p:nvSpPr>
        <p:spPr bwMode="auto">
          <a:xfrm>
            <a:off x="1295400" y="1724025"/>
            <a:ext cx="2438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4</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p:txBody>
      </p:sp>
      <p:sp>
        <p:nvSpPr>
          <p:cNvPr id="65543" name="Rectangle 8">
            <a:extLst>
              <a:ext uri="{FF2B5EF4-FFF2-40B4-BE49-F238E27FC236}">
                <a16:creationId xmlns:a16="http://schemas.microsoft.com/office/drawing/2014/main" id="{809A96B4-40E5-48BA-913E-5B4ACAC9172E}"/>
              </a:ext>
            </a:extLst>
          </p:cNvPr>
          <p:cNvSpPr>
            <a:spLocks noChangeArrowheads="1"/>
          </p:cNvSpPr>
          <p:nvPr/>
        </p:nvSpPr>
        <p:spPr bwMode="auto">
          <a:xfrm>
            <a:off x="5334000" y="1733550"/>
            <a:ext cx="25908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CH</a:t>
            </a:r>
            <a:r>
              <a:rPr lang="en-US" altLang="en-US" sz="2400" baseline="-25000">
                <a:latin typeface="Arial" panose="020B0604020202020204" pitchFamily="34" charset="0"/>
                <a:cs typeface="Arial" panose="020B0604020202020204" pitchFamily="34" charset="0"/>
              </a:rPr>
              <a:t>3</a:t>
            </a:r>
          </a:p>
          <a:p>
            <a:pPr algn="ctr" eaLnBrk="1" hangingPunct="1">
              <a:lnSpc>
                <a:spcPct val="110000"/>
              </a:lnSpc>
              <a:spcBef>
                <a:spcPct val="25000"/>
              </a:spcBef>
              <a:buClr>
                <a:srgbClr val="0000FF"/>
              </a:buClr>
              <a:buFontTx/>
              <a:buNone/>
            </a:pPr>
            <a:r>
              <a:rPr lang="en-US" altLang="en-US" sz="2400"/>
              <a:t>-CH3CH2CH2CH3</a:t>
            </a:r>
          </a:p>
        </p:txBody>
      </p:sp>
      <p:sp>
        <p:nvSpPr>
          <p:cNvPr id="65544" name="Rectangle 11">
            <a:extLst>
              <a:ext uri="{FF2B5EF4-FFF2-40B4-BE49-F238E27FC236}">
                <a16:creationId xmlns:a16="http://schemas.microsoft.com/office/drawing/2014/main" id="{14FE476C-D040-41BE-87DB-D6719501ABB7}"/>
              </a:ext>
            </a:extLst>
          </p:cNvPr>
          <p:cNvSpPr>
            <a:spLocks noChangeArrowheads="1"/>
          </p:cNvSpPr>
          <p:nvPr/>
        </p:nvSpPr>
        <p:spPr bwMode="auto">
          <a:xfrm>
            <a:off x="7815263" y="1724025"/>
            <a:ext cx="11001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meth</a:t>
            </a:r>
            <a:r>
              <a:rPr lang="en-US" altLang="en-US" sz="2400">
                <a:latin typeface="Arial" panose="020B0604020202020204" pitchFamily="34" charset="0"/>
                <a:cs typeface="Arial" panose="020B0604020202020204" pitchFamily="34" charset="0"/>
              </a:rPr>
              <a:t>yl</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eth</a:t>
            </a:r>
            <a:r>
              <a:rPr lang="en-US" altLang="en-US" sz="2400">
                <a:latin typeface="Arial" panose="020B0604020202020204" pitchFamily="34" charset="0"/>
                <a:cs typeface="Arial" panose="020B0604020202020204" pitchFamily="34" charset="0"/>
              </a:rPr>
              <a:t>yl</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Prop</a:t>
            </a:r>
            <a:r>
              <a:rPr lang="en-US" altLang="en-US" sz="2400">
                <a:latin typeface="Arial" panose="020B0604020202020204" pitchFamily="34" charset="0"/>
                <a:cs typeface="Arial" panose="020B0604020202020204" pitchFamily="34" charset="0"/>
              </a:rPr>
              <a:t>yl</a:t>
            </a:r>
          </a:p>
          <a:p>
            <a:pPr eaLnBrk="1" hangingPunct="1">
              <a:lnSpc>
                <a:spcPct val="110000"/>
              </a:lnSpc>
              <a:spcBef>
                <a:spcPct val="25000"/>
              </a:spcBef>
              <a:buClr>
                <a:srgbClr val="0000FF"/>
              </a:buClr>
              <a:buFontTx/>
              <a:buNone/>
            </a:pPr>
            <a:r>
              <a:rPr lang="en-US" altLang="en-US" sz="2400">
                <a:solidFill>
                  <a:srgbClr val="009900"/>
                </a:solidFill>
              </a:rPr>
              <a:t>But</a:t>
            </a:r>
            <a:r>
              <a:rPr lang="en-US" altLang="en-US" sz="2400"/>
              <a:t>yl</a:t>
            </a:r>
          </a:p>
        </p:txBody>
      </p:sp>
      <p:sp>
        <p:nvSpPr>
          <p:cNvPr id="65545" name="Rectangle 12">
            <a:extLst>
              <a:ext uri="{FF2B5EF4-FFF2-40B4-BE49-F238E27FC236}">
                <a16:creationId xmlns:a16="http://schemas.microsoft.com/office/drawing/2014/main" id="{CF026D18-A196-415A-B8CA-D569FC140EA6}"/>
              </a:ext>
            </a:extLst>
          </p:cNvPr>
          <p:cNvSpPr>
            <a:spLocks noChangeArrowheads="1"/>
          </p:cNvSpPr>
          <p:nvPr/>
        </p:nvSpPr>
        <p:spPr bwMode="auto">
          <a:xfrm>
            <a:off x="4038600" y="1724025"/>
            <a:ext cx="1676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meth</a:t>
            </a:r>
            <a:r>
              <a:rPr lang="en-US" altLang="en-US" sz="240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eth</a:t>
            </a:r>
            <a:r>
              <a:rPr lang="en-US" altLang="en-US" sz="240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prop</a:t>
            </a:r>
            <a:r>
              <a:rPr lang="en-US" altLang="en-US" sz="2400">
                <a:latin typeface="Arial" panose="020B0604020202020204" pitchFamily="34" charset="0"/>
                <a:cs typeface="Arial" panose="020B0604020202020204" pitchFamily="34" charset="0"/>
              </a:rPr>
              <a:t>ane</a:t>
            </a:r>
          </a:p>
          <a:p>
            <a:pPr eaLnBrk="1" hangingPunct="1">
              <a:lnSpc>
                <a:spcPct val="110000"/>
              </a:lnSpc>
              <a:spcBef>
                <a:spcPct val="25000"/>
              </a:spcBef>
              <a:buClr>
                <a:srgbClr val="0000FF"/>
              </a:buClr>
              <a:buFontTx/>
              <a:buNone/>
            </a:pPr>
            <a:r>
              <a:rPr lang="en-US" altLang="en-US" sz="2400">
                <a:solidFill>
                  <a:srgbClr val="009900"/>
                </a:solidFill>
                <a:latin typeface="Arial" panose="020B0604020202020204" pitchFamily="34" charset="0"/>
                <a:cs typeface="Arial" panose="020B0604020202020204" pitchFamily="34" charset="0"/>
              </a:rPr>
              <a:t>but</a:t>
            </a:r>
            <a:r>
              <a:rPr lang="en-US" altLang="en-US" sz="2400">
                <a:latin typeface="Arial" panose="020B0604020202020204" pitchFamily="34" charset="0"/>
                <a:cs typeface="Arial" panose="020B0604020202020204" pitchFamily="34" charset="0"/>
              </a:rPr>
              <a:t>ane</a:t>
            </a:r>
          </a:p>
        </p:txBody>
      </p:sp>
      <p:sp>
        <p:nvSpPr>
          <p:cNvPr id="65546" name="Text Box 18">
            <a:extLst>
              <a:ext uri="{FF2B5EF4-FFF2-40B4-BE49-F238E27FC236}">
                <a16:creationId xmlns:a16="http://schemas.microsoft.com/office/drawing/2014/main" id="{7BEFD3F1-0826-4E7A-846B-F0016566B908}"/>
              </a:ext>
            </a:extLst>
          </p:cNvPr>
          <p:cNvSpPr txBox="1">
            <a:spLocks noChangeArrowheads="1"/>
          </p:cNvSpPr>
          <p:nvPr/>
        </p:nvSpPr>
        <p:spPr bwMode="auto">
          <a:xfrm>
            <a:off x="0" y="1735138"/>
            <a:ext cx="14478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1</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2</a:t>
            </a:r>
          </a:p>
          <a:p>
            <a:pPr algn="ctr" eaLnBrk="1" hangingPunct="1">
              <a:lnSpc>
                <a:spcPct val="110000"/>
              </a:lnSpc>
              <a:spcBef>
                <a:spcPct val="25000"/>
              </a:spcBef>
              <a:buFontTx/>
              <a:buNone/>
            </a:pPr>
            <a:r>
              <a:rPr lang="en-US" altLang="en-US" sz="2400">
                <a:latin typeface="Arial" panose="020B0604020202020204" pitchFamily="34" charset="0"/>
                <a:cs typeface="Arial" panose="020B0604020202020204" pitchFamily="34" charset="0"/>
              </a:rPr>
              <a:t>3</a:t>
            </a:r>
          </a:p>
        </p:txBody>
      </p:sp>
      <p:sp>
        <p:nvSpPr>
          <p:cNvPr id="178188" name="Text Box 12">
            <a:extLst>
              <a:ext uri="{FF2B5EF4-FFF2-40B4-BE49-F238E27FC236}">
                <a16:creationId xmlns:a16="http://schemas.microsoft.com/office/drawing/2014/main" id="{6C3B44C0-7883-4535-B006-4455B0252947}"/>
              </a:ext>
            </a:extLst>
          </p:cNvPr>
          <p:cNvSpPr txBox="1">
            <a:spLocks noChangeArrowheads="1"/>
          </p:cNvSpPr>
          <p:nvPr/>
        </p:nvSpPr>
        <p:spPr bwMode="auto">
          <a:xfrm>
            <a:off x="1763713" y="4221163"/>
            <a:ext cx="5472112"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CC0000"/>
                </a:solidFill>
              </a:rPr>
              <a:t>METHYL</a:t>
            </a:r>
            <a:r>
              <a:rPr lang="en-US" altLang="en-US"/>
              <a:t> Alcohol  </a:t>
            </a:r>
            <a:r>
              <a:rPr lang="en-US" altLang="en-US">
                <a:sym typeface="Wingdings" panose="05000000000000000000" pitchFamily="2" charset="2"/>
              </a:rPr>
              <a:t>  contains 1 carbon</a:t>
            </a:r>
          </a:p>
        </p:txBody>
      </p:sp>
      <p:sp>
        <p:nvSpPr>
          <p:cNvPr id="178189" name="Rectangle 13">
            <a:extLst>
              <a:ext uri="{FF2B5EF4-FFF2-40B4-BE49-F238E27FC236}">
                <a16:creationId xmlns:a16="http://schemas.microsoft.com/office/drawing/2014/main" id="{1D2A09D9-95F5-4168-A735-F5EF73822520}"/>
              </a:ext>
            </a:extLst>
          </p:cNvPr>
          <p:cNvSpPr>
            <a:spLocks noChangeArrowheads="1"/>
          </p:cNvSpPr>
          <p:nvPr/>
        </p:nvSpPr>
        <p:spPr bwMode="auto">
          <a:xfrm>
            <a:off x="1763713" y="4797425"/>
            <a:ext cx="5472112"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CCFF66"/>
                </a:solidFill>
              </a:rPr>
              <a:t>ETHYL</a:t>
            </a:r>
            <a:r>
              <a:rPr lang="en-US" altLang="en-US"/>
              <a:t> Alcohol  </a:t>
            </a:r>
            <a:r>
              <a:rPr lang="en-US" altLang="en-US">
                <a:sym typeface="Wingdings" panose="05000000000000000000" pitchFamily="2" charset="2"/>
              </a:rPr>
              <a:t>  contains 2 carbons</a:t>
            </a:r>
          </a:p>
        </p:txBody>
      </p:sp>
      <p:sp>
        <p:nvSpPr>
          <p:cNvPr id="178190" name="Rectangle 14">
            <a:extLst>
              <a:ext uri="{FF2B5EF4-FFF2-40B4-BE49-F238E27FC236}">
                <a16:creationId xmlns:a16="http://schemas.microsoft.com/office/drawing/2014/main" id="{ABABA456-2824-498F-9414-8DE2C36A9201}"/>
              </a:ext>
            </a:extLst>
          </p:cNvPr>
          <p:cNvSpPr>
            <a:spLocks noChangeArrowheads="1"/>
          </p:cNvSpPr>
          <p:nvPr/>
        </p:nvSpPr>
        <p:spPr bwMode="auto">
          <a:xfrm>
            <a:off x="1763713" y="5419725"/>
            <a:ext cx="5472112"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0000CC"/>
                </a:solidFill>
              </a:rPr>
              <a:t>PROPYL</a:t>
            </a:r>
            <a:r>
              <a:rPr lang="en-US" altLang="en-US"/>
              <a:t> Alcohol </a:t>
            </a:r>
            <a:r>
              <a:rPr lang="en-US" altLang="en-US">
                <a:sym typeface="Wingdings" panose="05000000000000000000" pitchFamily="2" charset="2"/>
              </a:rPr>
              <a:t>  contains 3 carbons</a:t>
            </a:r>
          </a:p>
        </p:txBody>
      </p:sp>
      <p:sp>
        <p:nvSpPr>
          <p:cNvPr id="178191" name="Rectangle 15">
            <a:extLst>
              <a:ext uri="{FF2B5EF4-FFF2-40B4-BE49-F238E27FC236}">
                <a16:creationId xmlns:a16="http://schemas.microsoft.com/office/drawing/2014/main" id="{BE96B556-67AB-4BF4-AF25-90432E8FA987}"/>
              </a:ext>
            </a:extLst>
          </p:cNvPr>
          <p:cNvSpPr>
            <a:spLocks noChangeArrowheads="1"/>
          </p:cNvSpPr>
          <p:nvPr/>
        </p:nvSpPr>
        <p:spPr bwMode="auto">
          <a:xfrm>
            <a:off x="1763713" y="5995988"/>
            <a:ext cx="5472112"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6699"/>
                </a:solidFill>
              </a:rPr>
              <a:t>BUTYL</a:t>
            </a:r>
            <a:r>
              <a:rPr lang="en-US" altLang="en-US"/>
              <a:t> Alcohol </a:t>
            </a:r>
            <a:r>
              <a:rPr lang="en-US" altLang="en-US">
                <a:sym typeface="Wingdings" panose="05000000000000000000" pitchFamily="2" charset="2"/>
              </a:rPr>
              <a:t>  contains 4 carbons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188"/>
                                        </p:tgtEl>
                                        <p:attrNameLst>
                                          <p:attrName>style.visibility</p:attrName>
                                        </p:attrNameLst>
                                      </p:cBhvr>
                                      <p:to>
                                        <p:strVal val="visible"/>
                                      </p:to>
                                    </p:set>
                                    <p:animEffect transition="in" filter="wipe(up)">
                                      <p:cBhvr>
                                        <p:cTn id="7" dur="1000"/>
                                        <p:tgtEl>
                                          <p:spTgt spid="178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189"/>
                                        </p:tgtEl>
                                        <p:attrNameLst>
                                          <p:attrName>style.visibility</p:attrName>
                                        </p:attrNameLst>
                                      </p:cBhvr>
                                      <p:to>
                                        <p:strVal val="visible"/>
                                      </p:to>
                                    </p:set>
                                    <p:animEffect transition="in" filter="wipe(left)">
                                      <p:cBhvr>
                                        <p:cTn id="12" dur="500"/>
                                        <p:tgtEl>
                                          <p:spTgt spid="1781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78190"/>
                                        </p:tgtEl>
                                        <p:attrNameLst>
                                          <p:attrName>style.visibility</p:attrName>
                                        </p:attrNameLst>
                                      </p:cBhvr>
                                      <p:to>
                                        <p:strVal val="visible"/>
                                      </p:to>
                                    </p:set>
                                    <p:anim calcmode="lin" valueType="num">
                                      <p:cBhvr>
                                        <p:cTn id="17" dur="1000" fill="hold"/>
                                        <p:tgtEl>
                                          <p:spTgt spid="178190"/>
                                        </p:tgtEl>
                                        <p:attrNameLst>
                                          <p:attrName>ppt_w</p:attrName>
                                        </p:attrNameLst>
                                      </p:cBhvr>
                                      <p:tavLst>
                                        <p:tav tm="0">
                                          <p:val>
                                            <p:fltVal val="0"/>
                                          </p:val>
                                        </p:tav>
                                        <p:tav tm="100000">
                                          <p:val>
                                            <p:strVal val="#ppt_w"/>
                                          </p:val>
                                        </p:tav>
                                      </p:tavLst>
                                    </p:anim>
                                    <p:anim calcmode="lin" valueType="num">
                                      <p:cBhvr>
                                        <p:cTn id="18" dur="1000" fill="hold"/>
                                        <p:tgtEl>
                                          <p:spTgt spid="178190"/>
                                        </p:tgtEl>
                                        <p:attrNameLst>
                                          <p:attrName>ppt_h</p:attrName>
                                        </p:attrNameLst>
                                      </p:cBhvr>
                                      <p:tavLst>
                                        <p:tav tm="0">
                                          <p:val>
                                            <p:fltVal val="0"/>
                                          </p:val>
                                        </p:tav>
                                        <p:tav tm="100000">
                                          <p:val>
                                            <p:strVal val="#ppt_h"/>
                                          </p:val>
                                        </p:tav>
                                      </p:tavLst>
                                    </p:anim>
                                    <p:anim calcmode="lin" valueType="num">
                                      <p:cBhvr>
                                        <p:cTn id="19" dur="1000" fill="hold"/>
                                        <p:tgtEl>
                                          <p:spTgt spid="17819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781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78191"/>
                                        </p:tgtEl>
                                        <p:attrNameLst>
                                          <p:attrName>style.visibility</p:attrName>
                                        </p:attrNameLst>
                                      </p:cBhvr>
                                      <p:to>
                                        <p:strVal val="visible"/>
                                      </p:to>
                                    </p:set>
                                    <p:animEffect transition="in" filter="barn(outVertical)">
                                      <p:cBhvr>
                                        <p:cTn id="25" dur="500"/>
                                        <p:tgtEl>
                                          <p:spTgt spid="178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8" grpId="0" animBg="1"/>
      <p:bldP spid="178189" grpId="0" animBg="1"/>
      <p:bldP spid="178190" grpId="0" animBg="1"/>
      <p:bldP spid="17819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A32B695B-0EBB-4842-A9A9-26396B729EF4}"/>
              </a:ext>
            </a:extLst>
          </p:cNvPr>
          <p:cNvSpPr txBox="1">
            <a:spLocks noChangeArrowheads="1"/>
          </p:cNvSpPr>
          <p:nvPr/>
        </p:nvSpPr>
        <p:spPr bwMode="auto">
          <a:xfrm>
            <a:off x="7259638" y="6604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latin typeface="Arial" panose="020B0604020202020204" pitchFamily="34" charset="0"/>
              <a:cs typeface="Arial" panose="020B0604020202020204" pitchFamily="34" charset="0"/>
            </a:endParaRPr>
          </a:p>
        </p:txBody>
      </p:sp>
      <p:grpSp>
        <p:nvGrpSpPr>
          <p:cNvPr id="67587" name="Group 3">
            <a:extLst>
              <a:ext uri="{FF2B5EF4-FFF2-40B4-BE49-F238E27FC236}">
                <a16:creationId xmlns:a16="http://schemas.microsoft.com/office/drawing/2014/main" id="{FA296F33-05D6-4511-A5C0-19651EB33C0C}"/>
              </a:ext>
            </a:extLst>
          </p:cNvPr>
          <p:cNvGrpSpPr>
            <a:grpSpLocks/>
          </p:cNvGrpSpPr>
          <p:nvPr/>
        </p:nvGrpSpPr>
        <p:grpSpPr bwMode="auto">
          <a:xfrm>
            <a:off x="1084263" y="1054943"/>
            <a:ext cx="1849437" cy="1951037"/>
            <a:chOff x="947" y="384"/>
            <a:chExt cx="1165" cy="1229"/>
          </a:xfrm>
        </p:grpSpPr>
        <p:sp>
          <p:nvSpPr>
            <p:cNvPr id="67642" name="Line 4">
              <a:extLst>
                <a:ext uri="{FF2B5EF4-FFF2-40B4-BE49-F238E27FC236}">
                  <a16:creationId xmlns:a16="http://schemas.microsoft.com/office/drawing/2014/main" id="{23BAB1B8-8A03-48B5-A8E9-36DE50E77324}"/>
                </a:ext>
              </a:extLst>
            </p:cNvPr>
            <p:cNvSpPr>
              <a:spLocks noChangeShapeType="1"/>
            </p:cNvSpPr>
            <p:nvPr/>
          </p:nvSpPr>
          <p:spPr bwMode="auto">
            <a:xfrm>
              <a:off x="1667" y="100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3" name="Line 5">
              <a:extLst>
                <a:ext uri="{FF2B5EF4-FFF2-40B4-BE49-F238E27FC236}">
                  <a16:creationId xmlns:a16="http://schemas.microsoft.com/office/drawing/2014/main" id="{D9957BA4-05CD-425A-BFB0-6A80E9ED7C3D}"/>
                </a:ext>
              </a:extLst>
            </p:cNvPr>
            <p:cNvSpPr>
              <a:spLocks noChangeShapeType="1"/>
            </p:cNvSpPr>
            <p:nvPr/>
          </p:nvSpPr>
          <p:spPr bwMode="auto">
            <a:xfrm>
              <a:off x="1235" y="100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4" name="Line 6">
              <a:extLst>
                <a:ext uri="{FF2B5EF4-FFF2-40B4-BE49-F238E27FC236}">
                  <a16:creationId xmlns:a16="http://schemas.microsoft.com/office/drawing/2014/main" id="{C75277CF-DFA8-4A53-BF02-3786DE38FE1C}"/>
                </a:ext>
              </a:extLst>
            </p:cNvPr>
            <p:cNvSpPr>
              <a:spLocks noChangeShapeType="1"/>
            </p:cNvSpPr>
            <p:nvPr/>
          </p:nvSpPr>
          <p:spPr bwMode="auto">
            <a:xfrm rot="-5400000">
              <a:off x="1451" y="122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5" name="Line 7">
              <a:extLst>
                <a:ext uri="{FF2B5EF4-FFF2-40B4-BE49-F238E27FC236}">
                  <a16:creationId xmlns:a16="http://schemas.microsoft.com/office/drawing/2014/main" id="{87CA0B6C-E1D6-40BD-A111-7D4A42AA428D}"/>
                </a:ext>
              </a:extLst>
            </p:cNvPr>
            <p:cNvSpPr>
              <a:spLocks noChangeShapeType="1"/>
            </p:cNvSpPr>
            <p:nvPr/>
          </p:nvSpPr>
          <p:spPr bwMode="auto">
            <a:xfrm rot="-5400000">
              <a:off x="1451" y="79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6" name="Text Box 8">
              <a:extLst>
                <a:ext uri="{FF2B5EF4-FFF2-40B4-BE49-F238E27FC236}">
                  <a16:creationId xmlns:a16="http://schemas.microsoft.com/office/drawing/2014/main" id="{F8610E95-9BF4-4565-9535-941A9E6D9DB7}"/>
                </a:ext>
              </a:extLst>
            </p:cNvPr>
            <p:cNvSpPr txBox="1">
              <a:spLocks noChangeArrowheads="1"/>
            </p:cNvSpPr>
            <p:nvPr/>
          </p:nvSpPr>
          <p:spPr bwMode="auto">
            <a:xfrm>
              <a:off x="1379" y="81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7647" name="Text Box 9">
              <a:extLst>
                <a:ext uri="{FF2B5EF4-FFF2-40B4-BE49-F238E27FC236}">
                  <a16:creationId xmlns:a16="http://schemas.microsoft.com/office/drawing/2014/main" id="{D7ED5AAA-958B-4055-9D49-5CFCE730E343}"/>
                </a:ext>
              </a:extLst>
            </p:cNvPr>
            <p:cNvSpPr txBox="1">
              <a:spLocks noChangeArrowheads="1"/>
            </p:cNvSpPr>
            <p:nvPr/>
          </p:nvSpPr>
          <p:spPr bwMode="auto">
            <a:xfrm>
              <a:off x="1811" y="81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48" name="Text Box 10">
              <a:extLst>
                <a:ext uri="{FF2B5EF4-FFF2-40B4-BE49-F238E27FC236}">
                  <a16:creationId xmlns:a16="http://schemas.microsoft.com/office/drawing/2014/main" id="{AC539870-54D5-4522-AC4A-820F150E908C}"/>
                </a:ext>
              </a:extLst>
            </p:cNvPr>
            <p:cNvSpPr txBox="1">
              <a:spLocks noChangeArrowheads="1"/>
            </p:cNvSpPr>
            <p:nvPr/>
          </p:nvSpPr>
          <p:spPr bwMode="auto">
            <a:xfrm>
              <a:off x="1379" y="38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49" name="Text Box 11">
              <a:extLst>
                <a:ext uri="{FF2B5EF4-FFF2-40B4-BE49-F238E27FC236}">
                  <a16:creationId xmlns:a16="http://schemas.microsoft.com/office/drawing/2014/main" id="{39008EBF-2DC4-4478-9565-7DD5C114730F}"/>
                </a:ext>
              </a:extLst>
            </p:cNvPr>
            <p:cNvSpPr txBox="1">
              <a:spLocks noChangeArrowheads="1"/>
            </p:cNvSpPr>
            <p:nvPr/>
          </p:nvSpPr>
          <p:spPr bwMode="auto">
            <a:xfrm>
              <a:off x="1379" y="124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H</a:t>
              </a:r>
            </a:p>
          </p:txBody>
        </p:sp>
        <p:sp>
          <p:nvSpPr>
            <p:cNvPr id="67650" name="Text Box 12">
              <a:extLst>
                <a:ext uri="{FF2B5EF4-FFF2-40B4-BE49-F238E27FC236}">
                  <a16:creationId xmlns:a16="http://schemas.microsoft.com/office/drawing/2014/main" id="{7BFEC5A6-7E0D-4E37-9310-6741138B0885}"/>
                </a:ext>
              </a:extLst>
            </p:cNvPr>
            <p:cNvSpPr txBox="1">
              <a:spLocks noChangeArrowheads="1"/>
            </p:cNvSpPr>
            <p:nvPr/>
          </p:nvSpPr>
          <p:spPr bwMode="auto">
            <a:xfrm>
              <a:off x="947" y="81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grpSp>
      <p:sp>
        <p:nvSpPr>
          <p:cNvPr id="67588" name="Text Box 13">
            <a:extLst>
              <a:ext uri="{FF2B5EF4-FFF2-40B4-BE49-F238E27FC236}">
                <a16:creationId xmlns:a16="http://schemas.microsoft.com/office/drawing/2014/main" id="{763E28C8-E7D4-4134-8728-D5105DF4F166}"/>
              </a:ext>
            </a:extLst>
          </p:cNvPr>
          <p:cNvSpPr txBox="1">
            <a:spLocks noChangeArrowheads="1"/>
          </p:cNvSpPr>
          <p:nvPr/>
        </p:nvSpPr>
        <p:spPr bwMode="auto">
          <a:xfrm>
            <a:off x="1420813" y="3167905"/>
            <a:ext cx="113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Arial" panose="020B0604020202020204" pitchFamily="34" charset="0"/>
                <a:cs typeface="Arial" panose="020B0604020202020204" pitchFamily="34" charset="0"/>
              </a:rPr>
              <a:t>Methane </a:t>
            </a:r>
          </a:p>
          <a:p>
            <a:pPr algn="ctr" eaLnBrk="1" hangingPunct="1">
              <a:spcBef>
                <a:spcPct val="0"/>
              </a:spcBef>
              <a:buFontTx/>
              <a:buNone/>
            </a:pPr>
            <a:r>
              <a:rPr lang="en-US" altLang="en-US" sz="1800">
                <a:latin typeface="Arial" panose="020B0604020202020204" pitchFamily="34" charset="0"/>
                <a:cs typeface="Arial" panose="020B0604020202020204" pitchFamily="34" charset="0"/>
              </a:rPr>
              <a:t>CH</a:t>
            </a:r>
            <a:r>
              <a:rPr lang="en-US" altLang="en-US" sz="1800" baseline="-25000">
                <a:latin typeface="Arial" panose="020B0604020202020204" pitchFamily="34" charset="0"/>
                <a:cs typeface="Arial" panose="020B0604020202020204" pitchFamily="34" charset="0"/>
              </a:rPr>
              <a:t>4</a:t>
            </a:r>
          </a:p>
        </p:txBody>
      </p:sp>
      <p:grpSp>
        <p:nvGrpSpPr>
          <p:cNvPr id="197722" name="Group 90">
            <a:extLst>
              <a:ext uri="{FF2B5EF4-FFF2-40B4-BE49-F238E27FC236}">
                <a16:creationId xmlns:a16="http://schemas.microsoft.com/office/drawing/2014/main" id="{BB69BBD6-08E0-476B-94A4-3813172182AE}"/>
              </a:ext>
            </a:extLst>
          </p:cNvPr>
          <p:cNvGrpSpPr>
            <a:grpSpLocks/>
          </p:cNvGrpSpPr>
          <p:nvPr/>
        </p:nvGrpSpPr>
        <p:grpSpPr bwMode="auto">
          <a:xfrm>
            <a:off x="4427538" y="1131143"/>
            <a:ext cx="2535237" cy="2057400"/>
            <a:chOff x="3555" y="162"/>
            <a:chExt cx="1597" cy="1296"/>
          </a:xfrm>
        </p:grpSpPr>
        <p:sp>
          <p:nvSpPr>
            <p:cNvPr id="67627" name="Text Box 16">
              <a:extLst>
                <a:ext uri="{FF2B5EF4-FFF2-40B4-BE49-F238E27FC236}">
                  <a16:creationId xmlns:a16="http://schemas.microsoft.com/office/drawing/2014/main" id="{B6EDCAE5-17CD-419C-A3BD-25E3AC340A5F}"/>
                </a:ext>
              </a:extLst>
            </p:cNvPr>
            <p:cNvSpPr txBox="1">
              <a:spLocks noChangeArrowheads="1"/>
            </p:cNvSpPr>
            <p:nvPr/>
          </p:nvSpPr>
          <p:spPr bwMode="auto">
            <a:xfrm>
              <a:off x="4419" y="66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7628" name="Text Box 18">
              <a:extLst>
                <a:ext uri="{FF2B5EF4-FFF2-40B4-BE49-F238E27FC236}">
                  <a16:creationId xmlns:a16="http://schemas.microsoft.com/office/drawing/2014/main" id="{8669794D-B54F-4DCD-88A0-EA7AC906C488}"/>
                </a:ext>
              </a:extLst>
            </p:cNvPr>
            <p:cNvSpPr txBox="1">
              <a:spLocks noChangeArrowheads="1"/>
            </p:cNvSpPr>
            <p:nvPr/>
          </p:nvSpPr>
          <p:spPr bwMode="auto">
            <a:xfrm>
              <a:off x="3555" y="64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29" name="Text Box 19">
              <a:extLst>
                <a:ext uri="{FF2B5EF4-FFF2-40B4-BE49-F238E27FC236}">
                  <a16:creationId xmlns:a16="http://schemas.microsoft.com/office/drawing/2014/main" id="{BC4F53A5-03F3-4DD3-BC82-CF0C4B6B985D}"/>
                </a:ext>
              </a:extLst>
            </p:cNvPr>
            <p:cNvSpPr txBox="1">
              <a:spLocks noChangeArrowheads="1"/>
            </p:cNvSpPr>
            <p:nvPr/>
          </p:nvSpPr>
          <p:spPr bwMode="auto">
            <a:xfrm>
              <a:off x="3987" y="64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7630" name="Line 21">
              <a:extLst>
                <a:ext uri="{FF2B5EF4-FFF2-40B4-BE49-F238E27FC236}">
                  <a16:creationId xmlns:a16="http://schemas.microsoft.com/office/drawing/2014/main" id="{93138C76-4AFF-4BB3-82A1-A7C4B924E1A2}"/>
                </a:ext>
              </a:extLst>
            </p:cNvPr>
            <p:cNvSpPr>
              <a:spLocks noChangeShapeType="1"/>
            </p:cNvSpPr>
            <p:nvPr/>
          </p:nvSpPr>
          <p:spPr bwMode="auto">
            <a:xfrm>
              <a:off x="3856" y="83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1" name="Line 22">
              <a:extLst>
                <a:ext uri="{FF2B5EF4-FFF2-40B4-BE49-F238E27FC236}">
                  <a16:creationId xmlns:a16="http://schemas.microsoft.com/office/drawing/2014/main" id="{9238A067-16AC-451D-BAFC-CC34B0D6F864}"/>
                </a:ext>
              </a:extLst>
            </p:cNvPr>
            <p:cNvSpPr>
              <a:spLocks noChangeShapeType="1"/>
            </p:cNvSpPr>
            <p:nvPr/>
          </p:nvSpPr>
          <p:spPr bwMode="auto">
            <a:xfrm>
              <a:off x="4288" y="83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2" name="Line 23">
              <a:extLst>
                <a:ext uri="{FF2B5EF4-FFF2-40B4-BE49-F238E27FC236}">
                  <a16:creationId xmlns:a16="http://schemas.microsoft.com/office/drawing/2014/main" id="{757EE2D3-5ACA-4910-9FBF-64A5D3304288}"/>
                </a:ext>
              </a:extLst>
            </p:cNvPr>
            <p:cNvSpPr>
              <a:spLocks noChangeShapeType="1"/>
            </p:cNvSpPr>
            <p:nvPr/>
          </p:nvSpPr>
          <p:spPr bwMode="auto">
            <a:xfrm>
              <a:off x="4720" y="83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3" name="Line 25">
              <a:extLst>
                <a:ext uri="{FF2B5EF4-FFF2-40B4-BE49-F238E27FC236}">
                  <a16:creationId xmlns:a16="http://schemas.microsoft.com/office/drawing/2014/main" id="{43A19116-BB62-4C10-974E-F16C6D50CF5E}"/>
                </a:ext>
              </a:extLst>
            </p:cNvPr>
            <p:cNvSpPr>
              <a:spLocks noChangeShapeType="1"/>
            </p:cNvSpPr>
            <p:nvPr/>
          </p:nvSpPr>
          <p:spPr bwMode="auto">
            <a:xfrm rot="-5400000">
              <a:off x="4456" y="57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4" name="Line 26">
              <a:extLst>
                <a:ext uri="{FF2B5EF4-FFF2-40B4-BE49-F238E27FC236}">
                  <a16:creationId xmlns:a16="http://schemas.microsoft.com/office/drawing/2014/main" id="{146AB376-B443-4678-BF88-8DA17B81BE74}"/>
                </a:ext>
              </a:extLst>
            </p:cNvPr>
            <p:cNvSpPr>
              <a:spLocks noChangeShapeType="1"/>
            </p:cNvSpPr>
            <p:nvPr/>
          </p:nvSpPr>
          <p:spPr bwMode="auto">
            <a:xfrm rot="-5400000">
              <a:off x="4072" y="57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5" name="Line 31">
              <a:extLst>
                <a:ext uri="{FF2B5EF4-FFF2-40B4-BE49-F238E27FC236}">
                  <a16:creationId xmlns:a16="http://schemas.microsoft.com/office/drawing/2014/main" id="{B12A80A8-771A-44D5-84F2-7ADD804D7DEF}"/>
                </a:ext>
              </a:extLst>
            </p:cNvPr>
            <p:cNvSpPr>
              <a:spLocks noChangeShapeType="1"/>
            </p:cNvSpPr>
            <p:nvPr/>
          </p:nvSpPr>
          <p:spPr bwMode="auto">
            <a:xfrm rot="-5400000">
              <a:off x="4072" y="105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6" name="Line 32">
              <a:extLst>
                <a:ext uri="{FF2B5EF4-FFF2-40B4-BE49-F238E27FC236}">
                  <a16:creationId xmlns:a16="http://schemas.microsoft.com/office/drawing/2014/main" id="{54BD6BE1-A9D7-4D79-86F4-3B8B1752A096}"/>
                </a:ext>
              </a:extLst>
            </p:cNvPr>
            <p:cNvSpPr>
              <a:spLocks noChangeShapeType="1"/>
            </p:cNvSpPr>
            <p:nvPr/>
          </p:nvSpPr>
          <p:spPr bwMode="auto">
            <a:xfrm rot="-5400000">
              <a:off x="4504" y="105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7" name="Text Box 34">
              <a:extLst>
                <a:ext uri="{FF2B5EF4-FFF2-40B4-BE49-F238E27FC236}">
                  <a16:creationId xmlns:a16="http://schemas.microsoft.com/office/drawing/2014/main" id="{663731E6-01B9-40AF-86BB-E88E93B63A27}"/>
                </a:ext>
              </a:extLst>
            </p:cNvPr>
            <p:cNvSpPr txBox="1">
              <a:spLocks noChangeArrowheads="1"/>
            </p:cNvSpPr>
            <p:nvPr/>
          </p:nvSpPr>
          <p:spPr bwMode="auto">
            <a:xfrm>
              <a:off x="4000" y="1093"/>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38" name="Text Box 35">
              <a:extLst>
                <a:ext uri="{FF2B5EF4-FFF2-40B4-BE49-F238E27FC236}">
                  <a16:creationId xmlns:a16="http://schemas.microsoft.com/office/drawing/2014/main" id="{44DDEE26-5E37-4D7A-98AF-533AD1135D47}"/>
                </a:ext>
              </a:extLst>
            </p:cNvPr>
            <p:cNvSpPr txBox="1">
              <a:spLocks noChangeArrowheads="1"/>
            </p:cNvSpPr>
            <p:nvPr/>
          </p:nvSpPr>
          <p:spPr bwMode="auto">
            <a:xfrm>
              <a:off x="4432" y="107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H</a:t>
              </a:r>
            </a:p>
          </p:txBody>
        </p:sp>
        <p:sp>
          <p:nvSpPr>
            <p:cNvPr id="67639" name="Text Box 36">
              <a:extLst>
                <a:ext uri="{FF2B5EF4-FFF2-40B4-BE49-F238E27FC236}">
                  <a16:creationId xmlns:a16="http://schemas.microsoft.com/office/drawing/2014/main" id="{D8974C76-3017-468B-B6AE-FEABE8EA8CC6}"/>
                </a:ext>
              </a:extLst>
            </p:cNvPr>
            <p:cNvSpPr txBox="1">
              <a:spLocks noChangeArrowheads="1"/>
            </p:cNvSpPr>
            <p:nvPr/>
          </p:nvSpPr>
          <p:spPr bwMode="auto">
            <a:xfrm>
              <a:off x="4851" y="64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40" name="Text Box 37">
              <a:extLst>
                <a:ext uri="{FF2B5EF4-FFF2-40B4-BE49-F238E27FC236}">
                  <a16:creationId xmlns:a16="http://schemas.microsoft.com/office/drawing/2014/main" id="{64EFC50F-FC97-44F5-92E7-2B516F036A8D}"/>
                </a:ext>
              </a:extLst>
            </p:cNvPr>
            <p:cNvSpPr txBox="1">
              <a:spLocks noChangeArrowheads="1"/>
            </p:cNvSpPr>
            <p:nvPr/>
          </p:nvSpPr>
          <p:spPr bwMode="auto">
            <a:xfrm>
              <a:off x="4384" y="16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41" name="Text Box 38">
              <a:extLst>
                <a:ext uri="{FF2B5EF4-FFF2-40B4-BE49-F238E27FC236}">
                  <a16:creationId xmlns:a16="http://schemas.microsoft.com/office/drawing/2014/main" id="{6DF99F7E-6607-4677-B89C-48260E5D2317}"/>
                </a:ext>
              </a:extLst>
            </p:cNvPr>
            <p:cNvSpPr txBox="1">
              <a:spLocks noChangeArrowheads="1"/>
            </p:cNvSpPr>
            <p:nvPr/>
          </p:nvSpPr>
          <p:spPr bwMode="auto">
            <a:xfrm>
              <a:off x="4000" y="16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grpSp>
      <p:sp>
        <p:nvSpPr>
          <p:cNvPr id="51242" name="Text Box 42">
            <a:extLst>
              <a:ext uri="{FF2B5EF4-FFF2-40B4-BE49-F238E27FC236}">
                <a16:creationId xmlns:a16="http://schemas.microsoft.com/office/drawing/2014/main" id="{4201B18E-A0AE-4689-AC4B-B128A3F5E102}"/>
              </a:ext>
            </a:extLst>
          </p:cNvPr>
          <p:cNvSpPr txBox="1">
            <a:spLocks noChangeArrowheads="1"/>
          </p:cNvSpPr>
          <p:nvPr/>
        </p:nvSpPr>
        <p:spPr bwMode="auto">
          <a:xfrm>
            <a:off x="5219700" y="314726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Arial" panose="020B0604020202020204" pitchFamily="34" charset="0"/>
                <a:cs typeface="Arial" panose="020B0604020202020204" pitchFamily="34" charset="0"/>
              </a:rPr>
              <a:t>Ethane </a:t>
            </a:r>
          </a:p>
          <a:p>
            <a:pPr algn="ctr" eaLnBrk="1" hangingPunct="1">
              <a:spcBef>
                <a:spcPct val="0"/>
              </a:spcBef>
              <a:buFontTx/>
              <a:buNone/>
            </a:pPr>
            <a:r>
              <a:rPr lang="en-US" altLang="en-US" sz="1800">
                <a:latin typeface="Arial" panose="020B0604020202020204" pitchFamily="34" charset="0"/>
                <a:cs typeface="Arial" panose="020B0604020202020204" pitchFamily="34" charset="0"/>
              </a:rPr>
              <a:t>C</a:t>
            </a:r>
            <a:r>
              <a:rPr lang="en-US" altLang="en-US" sz="1800" baseline="-25000">
                <a:latin typeface="Arial" panose="020B0604020202020204" pitchFamily="34" charset="0"/>
                <a:cs typeface="Arial" panose="020B0604020202020204" pitchFamily="34" charset="0"/>
              </a:rPr>
              <a:t>2</a:t>
            </a:r>
            <a:r>
              <a:rPr lang="en-US" altLang="en-US" sz="1800">
                <a:latin typeface="Arial" panose="020B0604020202020204" pitchFamily="34" charset="0"/>
                <a:cs typeface="Arial" panose="020B0604020202020204" pitchFamily="34" charset="0"/>
              </a:rPr>
              <a:t>H</a:t>
            </a:r>
            <a:r>
              <a:rPr lang="en-US" altLang="en-US" sz="1800" baseline="-25000">
                <a:latin typeface="Arial" panose="020B0604020202020204" pitchFamily="34" charset="0"/>
                <a:cs typeface="Arial" panose="020B0604020202020204" pitchFamily="34" charset="0"/>
              </a:rPr>
              <a:t>6</a:t>
            </a:r>
          </a:p>
        </p:txBody>
      </p:sp>
      <p:sp>
        <p:nvSpPr>
          <p:cNvPr id="51243" name="Text Box 43">
            <a:extLst>
              <a:ext uri="{FF2B5EF4-FFF2-40B4-BE49-F238E27FC236}">
                <a16:creationId xmlns:a16="http://schemas.microsoft.com/office/drawing/2014/main" id="{85CB7770-F08F-465B-9F1E-1315DEC63FA3}"/>
              </a:ext>
            </a:extLst>
          </p:cNvPr>
          <p:cNvSpPr txBox="1">
            <a:spLocks noChangeArrowheads="1"/>
          </p:cNvSpPr>
          <p:nvPr/>
        </p:nvSpPr>
        <p:spPr bwMode="auto">
          <a:xfrm>
            <a:off x="5014913" y="6100018"/>
            <a:ext cx="145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dirty="0">
                <a:solidFill>
                  <a:srgbClr val="CC0000"/>
                </a:solidFill>
                <a:latin typeface="Arial" panose="020B0604020202020204" pitchFamily="34" charset="0"/>
                <a:cs typeface="Arial" panose="020B0604020202020204" pitchFamily="34" charset="0"/>
              </a:rPr>
              <a:t>Ethyl group</a:t>
            </a:r>
          </a:p>
          <a:p>
            <a:pPr algn="ctr" eaLnBrk="1" hangingPunct="1">
              <a:spcBef>
                <a:spcPct val="0"/>
              </a:spcBef>
              <a:buFontTx/>
              <a:buNone/>
            </a:pPr>
            <a:r>
              <a:rPr lang="en-US" altLang="en-US" sz="1800" b="1" dirty="0">
                <a:solidFill>
                  <a:srgbClr val="0000CC"/>
                </a:solidFill>
                <a:latin typeface="Arial" panose="020B0604020202020204" pitchFamily="34" charset="0"/>
                <a:cs typeface="Arial" panose="020B0604020202020204" pitchFamily="34" charset="0"/>
              </a:rPr>
              <a:t>-C</a:t>
            </a:r>
            <a:r>
              <a:rPr lang="en-US" altLang="en-US" sz="1800" b="1" baseline="-25000" dirty="0">
                <a:solidFill>
                  <a:srgbClr val="0000CC"/>
                </a:solidFill>
                <a:latin typeface="Arial" panose="020B0604020202020204" pitchFamily="34" charset="0"/>
                <a:cs typeface="Arial" panose="020B0604020202020204" pitchFamily="34" charset="0"/>
              </a:rPr>
              <a:t>2</a:t>
            </a:r>
            <a:r>
              <a:rPr lang="en-US" altLang="en-US" sz="1800" b="1" dirty="0">
                <a:solidFill>
                  <a:srgbClr val="0000CC"/>
                </a:solidFill>
                <a:latin typeface="Arial" panose="020B0604020202020204" pitchFamily="34" charset="0"/>
                <a:cs typeface="Arial" panose="020B0604020202020204" pitchFamily="34" charset="0"/>
              </a:rPr>
              <a:t>H</a:t>
            </a:r>
            <a:r>
              <a:rPr lang="en-US" altLang="en-US" sz="1800" b="1" baseline="-25000" dirty="0">
                <a:solidFill>
                  <a:srgbClr val="0000CC"/>
                </a:solidFill>
                <a:latin typeface="Arial" panose="020B0604020202020204" pitchFamily="34" charset="0"/>
                <a:cs typeface="Arial" panose="020B0604020202020204" pitchFamily="34" charset="0"/>
              </a:rPr>
              <a:t>5</a:t>
            </a:r>
          </a:p>
        </p:txBody>
      </p:sp>
      <p:sp>
        <p:nvSpPr>
          <p:cNvPr id="51244" name="Text Box 44">
            <a:extLst>
              <a:ext uri="{FF2B5EF4-FFF2-40B4-BE49-F238E27FC236}">
                <a16:creationId xmlns:a16="http://schemas.microsoft.com/office/drawing/2014/main" id="{C67E1701-90C4-47FC-81C7-96C3DDA3D5F5}"/>
              </a:ext>
            </a:extLst>
          </p:cNvPr>
          <p:cNvSpPr txBox="1">
            <a:spLocks noChangeArrowheads="1"/>
          </p:cNvSpPr>
          <p:nvPr/>
        </p:nvSpPr>
        <p:spPr bwMode="auto">
          <a:xfrm>
            <a:off x="1176338" y="6060330"/>
            <a:ext cx="161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CC0000"/>
                </a:solidFill>
                <a:latin typeface="Arial" panose="020B0604020202020204" pitchFamily="34" charset="0"/>
                <a:cs typeface="Arial" panose="020B0604020202020204" pitchFamily="34" charset="0"/>
              </a:rPr>
              <a:t>Methyl group</a:t>
            </a:r>
          </a:p>
          <a:p>
            <a:pPr algn="ctr" eaLnBrk="1" hangingPunct="1">
              <a:spcBef>
                <a:spcPct val="0"/>
              </a:spcBef>
              <a:buFontTx/>
              <a:buNone/>
            </a:pPr>
            <a:r>
              <a:rPr lang="en-US" altLang="en-US" sz="1800" b="1">
                <a:solidFill>
                  <a:srgbClr val="0000CC"/>
                </a:solidFill>
                <a:latin typeface="Arial" panose="020B0604020202020204" pitchFamily="34" charset="0"/>
                <a:cs typeface="Arial" panose="020B0604020202020204" pitchFamily="34" charset="0"/>
              </a:rPr>
              <a:t>-CH</a:t>
            </a:r>
            <a:r>
              <a:rPr lang="en-US" altLang="en-US" sz="1800" b="1" baseline="-25000">
                <a:solidFill>
                  <a:srgbClr val="0000CC"/>
                </a:solidFill>
                <a:latin typeface="Arial" panose="020B0604020202020204" pitchFamily="34" charset="0"/>
                <a:cs typeface="Arial" panose="020B0604020202020204" pitchFamily="34" charset="0"/>
              </a:rPr>
              <a:t>3</a:t>
            </a:r>
          </a:p>
        </p:txBody>
      </p:sp>
      <p:grpSp>
        <p:nvGrpSpPr>
          <p:cNvPr id="51245" name="Group 45">
            <a:extLst>
              <a:ext uri="{FF2B5EF4-FFF2-40B4-BE49-F238E27FC236}">
                <a16:creationId xmlns:a16="http://schemas.microsoft.com/office/drawing/2014/main" id="{86E4644F-CE4A-4D6B-9B45-51C1217CFBA2}"/>
              </a:ext>
            </a:extLst>
          </p:cNvPr>
          <p:cNvGrpSpPr>
            <a:grpSpLocks/>
          </p:cNvGrpSpPr>
          <p:nvPr/>
        </p:nvGrpSpPr>
        <p:grpSpPr bwMode="auto">
          <a:xfrm>
            <a:off x="990600" y="4071193"/>
            <a:ext cx="1925638" cy="1951037"/>
            <a:chOff x="816" y="2256"/>
            <a:chExt cx="1213" cy="1229"/>
          </a:xfrm>
        </p:grpSpPr>
        <p:sp>
          <p:nvSpPr>
            <p:cNvPr id="67618" name="Line 46">
              <a:extLst>
                <a:ext uri="{FF2B5EF4-FFF2-40B4-BE49-F238E27FC236}">
                  <a16:creationId xmlns:a16="http://schemas.microsoft.com/office/drawing/2014/main" id="{3CD1FA82-1DE3-4F7D-B668-2A5888574CF7}"/>
                </a:ext>
              </a:extLst>
            </p:cNvPr>
            <p:cNvSpPr>
              <a:spLocks noChangeShapeType="1"/>
            </p:cNvSpPr>
            <p:nvPr/>
          </p:nvSpPr>
          <p:spPr bwMode="auto">
            <a:xfrm>
              <a:off x="1584" y="288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9" name="Line 47">
              <a:extLst>
                <a:ext uri="{FF2B5EF4-FFF2-40B4-BE49-F238E27FC236}">
                  <a16:creationId xmlns:a16="http://schemas.microsoft.com/office/drawing/2014/main" id="{789D3344-6432-45D3-B511-2915AB902156}"/>
                </a:ext>
              </a:extLst>
            </p:cNvPr>
            <p:cNvSpPr>
              <a:spLocks noChangeShapeType="1"/>
            </p:cNvSpPr>
            <p:nvPr/>
          </p:nvSpPr>
          <p:spPr bwMode="auto">
            <a:xfrm>
              <a:off x="1152" y="288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0" name="Line 48">
              <a:extLst>
                <a:ext uri="{FF2B5EF4-FFF2-40B4-BE49-F238E27FC236}">
                  <a16:creationId xmlns:a16="http://schemas.microsoft.com/office/drawing/2014/main" id="{E5B3E062-D5E6-4C05-AE94-03739E7230EC}"/>
                </a:ext>
              </a:extLst>
            </p:cNvPr>
            <p:cNvSpPr>
              <a:spLocks noChangeShapeType="1"/>
            </p:cNvSpPr>
            <p:nvPr/>
          </p:nvSpPr>
          <p:spPr bwMode="auto">
            <a:xfrm rot="-5400000">
              <a:off x="1368" y="309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1" name="Line 49">
              <a:extLst>
                <a:ext uri="{FF2B5EF4-FFF2-40B4-BE49-F238E27FC236}">
                  <a16:creationId xmlns:a16="http://schemas.microsoft.com/office/drawing/2014/main" id="{0FC9ECA7-BD00-4ED2-9267-022D1042DBFC}"/>
                </a:ext>
              </a:extLst>
            </p:cNvPr>
            <p:cNvSpPr>
              <a:spLocks noChangeShapeType="1"/>
            </p:cNvSpPr>
            <p:nvPr/>
          </p:nvSpPr>
          <p:spPr bwMode="auto">
            <a:xfrm rot="-5400000">
              <a:off x="1368" y="266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2" name="Text Box 50">
              <a:extLst>
                <a:ext uri="{FF2B5EF4-FFF2-40B4-BE49-F238E27FC236}">
                  <a16:creationId xmlns:a16="http://schemas.microsoft.com/office/drawing/2014/main" id="{6D030684-3686-4AC8-BE5D-002388CC1CD4}"/>
                </a:ext>
              </a:extLst>
            </p:cNvPr>
            <p:cNvSpPr txBox="1">
              <a:spLocks noChangeArrowheads="1"/>
            </p:cNvSpPr>
            <p:nvPr/>
          </p:nvSpPr>
          <p:spPr bwMode="auto">
            <a:xfrm>
              <a:off x="1296" y="268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7623" name="Text Box 51">
              <a:extLst>
                <a:ext uri="{FF2B5EF4-FFF2-40B4-BE49-F238E27FC236}">
                  <a16:creationId xmlns:a16="http://schemas.microsoft.com/office/drawing/2014/main" id="{E2F62831-0F24-480B-B4B4-7850C0E021AA}"/>
                </a:ext>
              </a:extLst>
            </p:cNvPr>
            <p:cNvSpPr txBox="1">
              <a:spLocks noChangeArrowheads="1"/>
            </p:cNvSpPr>
            <p:nvPr/>
          </p:nvSpPr>
          <p:spPr bwMode="auto">
            <a:xfrm>
              <a:off x="1728" y="268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24" name="Text Box 52">
              <a:extLst>
                <a:ext uri="{FF2B5EF4-FFF2-40B4-BE49-F238E27FC236}">
                  <a16:creationId xmlns:a16="http://schemas.microsoft.com/office/drawing/2014/main" id="{14E12333-AEDC-42C1-B6E2-47A2F5A08490}"/>
                </a:ext>
              </a:extLst>
            </p:cNvPr>
            <p:cNvSpPr txBox="1">
              <a:spLocks noChangeArrowheads="1"/>
            </p:cNvSpPr>
            <p:nvPr/>
          </p:nvSpPr>
          <p:spPr bwMode="auto">
            <a:xfrm>
              <a:off x="1296" y="225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25" name="Text Box 53">
              <a:extLst>
                <a:ext uri="{FF2B5EF4-FFF2-40B4-BE49-F238E27FC236}">
                  <a16:creationId xmlns:a16="http://schemas.microsoft.com/office/drawing/2014/main" id="{8FD6AF3A-C43B-4CDB-B300-CD5A8621F4D5}"/>
                </a:ext>
              </a:extLst>
            </p:cNvPr>
            <p:cNvSpPr txBox="1">
              <a:spLocks noChangeArrowheads="1"/>
            </p:cNvSpPr>
            <p:nvPr/>
          </p:nvSpPr>
          <p:spPr bwMode="auto">
            <a:xfrm>
              <a:off x="1296" y="312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26" name="Rectangle 54">
              <a:extLst>
                <a:ext uri="{FF2B5EF4-FFF2-40B4-BE49-F238E27FC236}">
                  <a16:creationId xmlns:a16="http://schemas.microsoft.com/office/drawing/2014/main" id="{1D0E4706-F3B5-4A70-89B2-3939886B8FF9}"/>
                </a:ext>
              </a:extLst>
            </p:cNvPr>
            <p:cNvSpPr>
              <a:spLocks noChangeArrowheads="1"/>
            </p:cNvSpPr>
            <p:nvPr/>
          </p:nvSpPr>
          <p:spPr bwMode="auto">
            <a:xfrm>
              <a:off x="816" y="2640"/>
              <a:ext cx="288"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Arial" panose="020B0604020202020204" pitchFamily="34" charset="0"/>
                  <a:cs typeface="Arial" panose="020B0604020202020204" pitchFamily="34" charset="0"/>
                </a:rPr>
                <a:t>?</a:t>
              </a:r>
            </a:p>
          </p:txBody>
        </p:sp>
      </p:grpSp>
      <p:grpSp>
        <p:nvGrpSpPr>
          <p:cNvPr id="51255" name="Group 55">
            <a:extLst>
              <a:ext uri="{FF2B5EF4-FFF2-40B4-BE49-F238E27FC236}">
                <a16:creationId xmlns:a16="http://schemas.microsoft.com/office/drawing/2014/main" id="{689FA3C5-0BAE-47B8-9B66-BA727C54AC55}"/>
              </a:ext>
            </a:extLst>
          </p:cNvPr>
          <p:cNvGrpSpPr>
            <a:grpSpLocks/>
          </p:cNvGrpSpPr>
          <p:nvPr/>
        </p:nvGrpSpPr>
        <p:grpSpPr bwMode="auto">
          <a:xfrm>
            <a:off x="923925" y="4587130"/>
            <a:ext cx="641350" cy="990600"/>
            <a:chOff x="768" y="2592"/>
            <a:chExt cx="432" cy="624"/>
          </a:xfrm>
        </p:grpSpPr>
        <p:sp>
          <p:nvSpPr>
            <p:cNvPr id="67616" name="Rectangle 56">
              <a:extLst>
                <a:ext uri="{FF2B5EF4-FFF2-40B4-BE49-F238E27FC236}">
                  <a16:creationId xmlns:a16="http://schemas.microsoft.com/office/drawing/2014/main" id="{068C492B-7C65-468F-8782-29266D281A31}"/>
                </a:ext>
              </a:extLst>
            </p:cNvPr>
            <p:cNvSpPr>
              <a:spLocks noChangeArrowheads="1"/>
            </p:cNvSpPr>
            <p:nvPr/>
          </p:nvSpPr>
          <p:spPr bwMode="auto">
            <a:xfrm>
              <a:off x="768" y="2592"/>
              <a:ext cx="432"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7617" name="Text Box 57">
              <a:extLst>
                <a:ext uri="{FF2B5EF4-FFF2-40B4-BE49-F238E27FC236}">
                  <a16:creationId xmlns:a16="http://schemas.microsoft.com/office/drawing/2014/main" id="{4D9A8C09-04F3-4AAD-B3DE-E5E0FE08DCE1}"/>
                </a:ext>
              </a:extLst>
            </p:cNvPr>
            <p:cNvSpPr txBox="1">
              <a:spLocks noChangeArrowheads="1"/>
            </p:cNvSpPr>
            <p:nvPr/>
          </p:nvSpPr>
          <p:spPr bwMode="auto">
            <a:xfrm>
              <a:off x="816" y="2688"/>
              <a:ext cx="307" cy="3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R</a:t>
              </a:r>
            </a:p>
          </p:txBody>
        </p:sp>
      </p:grpSp>
      <p:sp>
        <p:nvSpPr>
          <p:cNvPr id="51288" name="Text Box 88">
            <a:extLst>
              <a:ext uri="{FF2B5EF4-FFF2-40B4-BE49-F238E27FC236}">
                <a16:creationId xmlns:a16="http://schemas.microsoft.com/office/drawing/2014/main" id="{D0947912-9362-459A-9480-A63840E65D23}"/>
              </a:ext>
            </a:extLst>
          </p:cNvPr>
          <p:cNvSpPr txBox="1">
            <a:spLocks noChangeArrowheads="1"/>
          </p:cNvSpPr>
          <p:nvPr/>
        </p:nvSpPr>
        <p:spPr bwMode="auto">
          <a:xfrm>
            <a:off x="177007" y="82253"/>
            <a:ext cx="6785768" cy="892552"/>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0000FF"/>
                </a:solidFill>
                <a:latin typeface="Arial" panose="020B0604020202020204" pitchFamily="34" charset="0"/>
                <a:cs typeface="Arial" panose="020B0604020202020204" pitchFamily="34" charset="0"/>
              </a:rPr>
              <a:t>R is an </a:t>
            </a:r>
            <a:r>
              <a:rPr lang="en-US" alt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ALKYL</a:t>
            </a:r>
            <a:r>
              <a:rPr lang="en-US" altLang="en-US" sz="2400" dirty="0">
                <a:solidFill>
                  <a:srgbClr val="0000FF"/>
                </a:solidFill>
                <a:latin typeface="Arial" panose="020B0604020202020204" pitchFamily="34" charset="0"/>
                <a:cs typeface="Arial" panose="020B0604020202020204" pitchFamily="34" charset="0"/>
              </a:rPr>
              <a:t> group of any other C atom or arrangement of C atoms in the organic molecule.</a:t>
            </a:r>
          </a:p>
        </p:txBody>
      </p:sp>
      <p:grpSp>
        <p:nvGrpSpPr>
          <p:cNvPr id="197757" name="Group 125">
            <a:extLst>
              <a:ext uri="{FF2B5EF4-FFF2-40B4-BE49-F238E27FC236}">
                <a16:creationId xmlns:a16="http://schemas.microsoft.com/office/drawing/2014/main" id="{F2562F00-3D7D-4708-8CEA-DBD552057D22}"/>
              </a:ext>
            </a:extLst>
          </p:cNvPr>
          <p:cNvGrpSpPr>
            <a:grpSpLocks/>
          </p:cNvGrpSpPr>
          <p:nvPr/>
        </p:nvGrpSpPr>
        <p:grpSpPr bwMode="auto">
          <a:xfrm>
            <a:off x="4402138" y="4007693"/>
            <a:ext cx="2590800" cy="2027237"/>
            <a:chOff x="2773" y="2067"/>
            <a:chExt cx="1632" cy="1277"/>
          </a:xfrm>
        </p:grpSpPr>
        <p:sp>
          <p:nvSpPr>
            <p:cNvPr id="67600" name="Text Box 61">
              <a:extLst>
                <a:ext uri="{FF2B5EF4-FFF2-40B4-BE49-F238E27FC236}">
                  <a16:creationId xmlns:a16="http://schemas.microsoft.com/office/drawing/2014/main" id="{A5A9DB88-417B-4076-A55D-9B63AA73A587}"/>
                </a:ext>
              </a:extLst>
            </p:cNvPr>
            <p:cNvSpPr txBox="1">
              <a:spLocks noChangeArrowheads="1"/>
            </p:cNvSpPr>
            <p:nvPr/>
          </p:nvSpPr>
          <p:spPr bwMode="auto">
            <a:xfrm>
              <a:off x="3253" y="2547"/>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7601" name="Text Box 62">
              <a:extLst>
                <a:ext uri="{FF2B5EF4-FFF2-40B4-BE49-F238E27FC236}">
                  <a16:creationId xmlns:a16="http://schemas.microsoft.com/office/drawing/2014/main" id="{AAB0EDE7-C97A-43C1-9321-E4BFE0725601}"/>
                </a:ext>
              </a:extLst>
            </p:cNvPr>
            <p:cNvSpPr txBox="1">
              <a:spLocks noChangeArrowheads="1"/>
            </p:cNvSpPr>
            <p:nvPr/>
          </p:nvSpPr>
          <p:spPr bwMode="auto">
            <a:xfrm>
              <a:off x="3672" y="2547"/>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grpSp>
          <p:nvGrpSpPr>
            <p:cNvPr id="67602" name="Group 121">
              <a:extLst>
                <a:ext uri="{FF2B5EF4-FFF2-40B4-BE49-F238E27FC236}">
                  <a16:creationId xmlns:a16="http://schemas.microsoft.com/office/drawing/2014/main" id="{14B6261B-5C28-4579-9302-122F39072531}"/>
                </a:ext>
              </a:extLst>
            </p:cNvPr>
            <p:cNvGrpSpPr>
              <a:grpSpLocks/>
            </p:cNvGrpSpPr>
            <p:nvPr/>
          </p:nvGrpSpPr>
          <p:grpSpPr bwMode="auto">
            <a:xfrm>
              <a:off x="2773" y="2067"/>
              <a:ext cx="1632" cy="1277"/>
              <a:chOff x="2773" y="2067"/>
              <a:chExt cx="1632" cy="1277"/>
            </a:xfrm>
          </p:grpSpPr>
          <p:sp>
            <p:nvSpPr>
              <p:cNvPr id="67603" name="Text Box 59">
                <a:extLst>
                  <a:ext uri="{FF2B5EF4-FFF2-40B4-BE49-F238E27FC236}">
                    <a16:creationId xmlns:a16="http://schemas.microsoft.com/office/drawing/2014/main" id="{6E2EF676-A475-421B-BAA0-F62A341B6D55}"/>
                  </a:ext>
                </a:extLst>
              </p:cNvPr>
              <p:cNvSpPr txBox="1">
                <a:spLocks noChangeArrowheads="1"/>
              </p:cNvSpPr>
              <p:nvPr/>
            </p:nvSpPr>
            <p:spPr bwMode="auto">
              <a:xfrm>
                <a:off x="3253" y="2979"/>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04" name="Text Box 63">
                <a:extLst>
                  <a:ext uri="{FF2B5EF4-FFF2-40B4-BE49-F238E27FC236}">
                    <a16:creationId xmlns:a16="http://schemas.microsoft.com/office/drawing/2014/main" id="{9843BCA9-1B68-4686-A658-551F4C41563A}"/>
                  </a:ext>
                </a:extLst>
              </p:cNvPr>
              <p:cNvSpPr txBox="1">
                <a:spLocks noChangeArrowheads="1"/>
              </p:cNvSpPr>
              <p:nvPr/>
            </p:nvSpPr>
            <p:spPr bwMode="auto">
              <a:xfrm>
                <a:off x="4104" y="2547"/>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05" name="Line 64">
                <a:extLst>
                  <a:ext uri="{FF2B5EF4-FFF2-40B4-BE49-F238E27FC236}">
                    <a16:creationId xmlns:a16="http://schemas.microsoft.com/office/drawing/2014/main" id="{AA373EF2-D486-4065-B312-991465FCF813}"/>
                  </a:ext>
                </a:extLst>
              </p:cNvPr>
              <p:cNvSpPr>
                <a:spLocks noChangeShapeType="1"/>
              </p:cNvSpPr>
              <p:nvPr/>
            </p:nvSpPr>
            <p:spPr bwMode="auto">
              <a:xfrm>
                <a:off x="3541" y="2739"/>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6" name="Line 65">
                <a:extLst>
                  <a:ext uri="{FF2B5EF4-FFF2-40B4-BE49-F238E27FC236}">
                    <a16:creationId xmlns:a16="http://schemas.microsoft.com/office/drawing/2014/main" id="{52113E18-6BEB-4887-8012-3DB9F926DDBC}"/>
                  </a:ext>
                </a:extLst>
              </p:cNvPr>
              <p:cNvSpPr>
                <a:spLocks noChangeShapeType="1"/>
              </p:cNvSpPr>
              <p:nvPr/>
            </p:nvSpPr>
            <p:spPr bwMode="auto">
              <a:xfrm>
                <a:off x="3973" y="2739"/>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7" name="Line 68">
                <a:extLst>
                  <a:ext uri="{FF2B5EF4-FFF2-40B4-BE49-F238E27FC236}">
                    <a16:creationId xmlns:a16="http://schemas.microsoft.com/office/drawing/2014/main" id="{61347DAF-8B57-4014-8794-054A05D72D36}"/>
                  </a:ext>
                </a:extLst>
              </p:cNvPr>
              <p:cNvSpPr>
                <a:spLocks noChangeShapeType="1"/>
              </p:cNvSpPr>
              <p:nvPr/>
            </p:nvSpPr>
            <p:spPr bwMode="auto">
              <a:xfrm>
                <a:off x="3109" y="2739"/>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8" name="Line 71">
                <a:extLst>
                  <a:ext uri="{FF2B5EF4-FFF2-40B4-BE49-F238E27FC236}">
                    <a16:creationId xmlns:a16="http://schemas.microsoft.com/office/drawing/2014/main" id="{FC7A61BA-4139-4C32-9819-6A7CB5EE19DE}"/>
                  </a:ext>
                </a:extLst>
              </p:cNvPr>
              <p:cNvSpPr>
                <a:spLocks noChangeShapeType="1"/>
              </p:cNvSpPr>
              <p:nvPr/>
            </p:nvSpPr>
            <p:spPr bwMode="auto">
              <a:xfrm rot="-5400000">
                <a:off x="3757" y="2475"/>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9" name="Line 72">
                <a:extLst>
                  <a:ext uri="{FF2B5EF4-FFF2-40B4-BE49-F238E27FC236}">
                    <a16:creationId xmlns:a16="http://schemas.microsoft.com/office/drawing/2014/main" id="{5F7962E3-09DB-4F5D-AC83-4281A32A9148}"/>
                  </a:ext>
                </a:extLst>
              </p:cNvPr>
              <p:cNvSpPr>
                <a:spLocks noChangeShapeType="1"/>
              </p:cNvSpPr>
              <p:nvPr/>
            </p:nvSpPr>
            <p:spPr bwMode="auto">
              <a:xfrm rot="-5400000">
                <a:off x="3325" y="2475"/>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0" name="Line 73">
                <a:extLst>
                  <a:ext uri="{FF2B5EF4-FFF2-40B4-BE49-F238E27FC236}">
                    <a16:creationId xmlns:a16="http://schemas.microsoft.com/office/drawing/2014/main" id="{73E37EE4-583F-40A7-9135-9AC72E3388C6}"/>
                  </a:ext>
                </a:extLst>
              </p:cNvPr>
              <p:cNvSpPr>
                <a:spLocks noChangeShapeType="1"/>
              </p:cNvSpPr>
              <p:nvPr/>
            </p:nvSpPr>
            <p:spPr bwMode="auto">
              <a:xfrm rot="-5400000">
                <a:off x="3307" y="295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1" name="Line 74">
                <a:extLst>
                  <a:ext uri="{FF2B5EF4-FFF2-40B4-BE49-F238E27FC236}">
                    <a16:creationId xmlns:a16="http://schemas.microsoft.com/office/drawing/2014/main" id="{51A4F9FE-D891-48F6-8428-0E1EF24DEEE8}"/>
                  </a:ext>
                </a:extLst>
              </p:cNvPr>
              <p:cNvSpPr>
                <a:spLocks noChangeShapeType="1"/>
              </p:cNvSpPr>
              <p:nvPr/>
            </p:nvSpPr>
            <p:spPr bwMode="auto">
              <a:xfrm rot="-5400000">
                <a:off x="3757" y="2955"/>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2" name="Text Box 77">
                <a:extLst>
                  <a:ext uri="{FF2B5EF4-FFF2-40B4-BE49-F238E27FC236}">
                    <a16:creationId xmlns:a16="http://schemas.microsoft.com/office/drawing/2014/main" id="{82DAF6C0-683E-4879-9E7F-46368C92F55C}"/>
                  </a:ext>
                </a:extLst>
              </p:cNvPr>
              <p:cNvSpPr txBox="1">
                <a:spLocks noChangeArrowheads="1"/>
              </p:cNvSpPr>
              <p:nvPr/>
            </p:nvSpPr>
            <p:spPr bwMode="auto">
              <a:xfrm>
                <a:off x="3685" y="2979"/>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13" name="Text Box 83">
                <a:extLst>
                  <a:ext uri="{FF2B5EF4-FFF2-40B4-BE49-F238E27FC236}">
                    <a16:creationId xmlns:a16="http://schemas.microsoft.com/office/drawing/2014/main" id="{629704CF-E6D9-48C0-839D-0FC94CA5A984}"/>
                  </a:ext>
                </a:extLst>
              </p:cNvPr>
              <p:cNvSpPr txBox="1">
                <a:spLocks noChangeArrowheads="1"/>
              </p:cNvSpPr>
              <p:nvPr/>
            </p:nvSpPr>
            <p:spPr bwMode="auto">
              <a:xfrm>
                <a:off x="3685" y="2067"/>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14" name="Text Box 84">
                <a:extLst>
                  <a:ext uri="{FF2B5EF4-FFF2-40B4-BE49-F238E27FC236}">
                    <a16:creationId xmlns:a16="http://schemas.microsoft.com/office/drawing/2014/main" id="{29BABEBC-A66D-4F7D-A308-2D57D0BD871B}"/>
                  </a:ext>
                </a:extLst>
              </p:cNvPr>
              <p:cNvSpPr txBox="1">
                <a:spLocks noChangeArrowheads="1"/>
              </p:cNvSpPr>
              <p:nvPr/>
            </p:nvSpPr>
            <p:spPr bwMode="auto">
              <a:xfrm>
                <a:off x="3253" y="2086"/>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7615" name="Text Box 85">
                <a:extLst>
                  <a:ext uri="{FF2B5EF4-FFF2-40B4-BE49-F238E27FC236}">
                    <a16:creationId xmlns:a16="http://schemas.microsoft.com/office/drawing/2014/main" id="{3F23145B-2C5C-4DF3-94A8-B472CA1912AF}"/>
                  </a:ext>
                </a:extLst>
              </p:cNvPr>
              <p:cNvSpPr txBox="1">
                <a:spLocks noChangeArrowheads="1"/>
              </p:cNvSpPr>
              <p:nvPr/>
            </p:nvSpPr>
            <p:spPr bwMode="auto">
              <a:xfrm>
                <a:off x="2773" y="2547"/>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a:t>
                </a:r>
              </a:p>
            </p:txBody>
          </p:sp>
        </p:grpSp>
      </p:grpSp>
      <p:grpSp>
        <p:nvGrpSpPr>
          <p:cNvPr id="51289" name="Group 89">
            <a:extLst>
              <a:ext uri="{FF2B5EF4-FFF2-40B4-BE49-F238E27FC236}">
                <a16:creationId xmlns:a16="http://schemas.microsoft.com/office/drawing/2014/main" id="{49D96840-1C90-4386-A0A9-EF72F48AE7A9}"/>
              </a:ext>
            </a:extLst>
          </p:cNvPr>
          <p:cNvGrpSpPr>
            <a:grpSpLocks/>
          </p:cNvGrpSpPr>
          <p:nvPr/>
        </p:nvGrpSpPr>
        <p:grpSpPr bwMode="auto">
          <a:xfrm>
            <a:off x="4237039" y="4617292"/>
            <a:ext cx="641350" cy="990600"/>
            <a:chOff x="768" y="2592"/>
            <a:chExt cx="432" cy="624"/>
          </a:xfrm>
        </p:grpSpPr>
        <p:sp>
          <p:nvSpPr>
            <p:cNvPr id="67598" name="Rectangle 90">
              <a:extLst>
                <a:ext uri="{FF2B5EF4-FFF2-40B4-BE49-F238E27FC236}">
                  <a16:creationId xmlns:a16="http://schemas.microsoft.com/office/drawing/2014/main" id="{4E8D0D34-3D34-4648-BFE4-9167A8ACDD89}"/>
                </a:ext>
              </a:extLst>
            </p:cNvPr>
            <p:cNvSpPr>
              <a:spLocks noChangeArrowheads="1"/>
            </p:cNvSpPr>
            <p:nvPr/>
          </p:nvSpPr>
          <p:spPr bwMode="auto">
            <a:xfrm>
              <a:off x="768" y="2592"/>
              <a:ext cx="432"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7599" name="Text Box 91">
              <a:extLst>
                <a:ext uri="{FF2B5EF4-FFF2-40B4-BE49-F238E27FC236}">
                  <a16:creationId xmlns:a16="http://schemas.microsoft.com/office/drawing/2014/main" id="{082E0432-BBB0-4335-838C-DB5EBF274E27}"/>
                </a:ext>
              </a:extLst>
            </p:cNvPr>
            <p:cNvSpPr txBox="1">
              <a:spLocks noChangeArrowheads="1"/>
            </p:cNvSpPr>
            <p:nvPr/>
          </p:nvSpPr>
          <p:spPr bwMode="auto">
            <a:xfrm>
              <a:off x="816" y="2688"/>
              <a:ext cx="307" cy="3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45"/>
                                        </p:tgtEl>
                                        <p:attrNameLst>
                                          <p:attrName>style.visibility</p:attrName>
                                        </p:attrNameLst>
                                      </p:cBhvr>
                                      <p:to>
                                        <p:strVal val="visible"/>
                                      </p:to>
                                    </p:set>
                                    <p:animEffect transition="in" filter="fade">
                                      <p:cBhvr>
                                        <p:cTn id="7" dur="1000"/>
                                        <p:tgtEl>
                                          <p:spTgt spid="51245"/>
                                        </p:tgtEl>
                                      </p:cBhvr>
                                    </p:animEffect>
                                    <p:anim calcmode="lin" valueType="num">
                                      <p:cBhvr>
                                        <p:cTn id="8" dur="1000" fill="hold"/>
                                        <p:tgtEl>
                                          <p:spTgt spid="51245"/>
                                        </p:tgtEl>
                                        <p:attrNameLst>
                                          <p:attrName>ppt_x</p:attrName>
                                        </p:attrNameLst>
                                      </p:cBhvr>
                                      <p:tavLst>
                                        <p:tav tm="0">
                                          <p:val>
                                            <p:strVal val="#ppt_x"/>
                                          </p:val>
                                        </p:tav>
                                        <p:tav tm="100000">
                                          <p:val>
                                            <p:strVal val="#ppt_x"/>
                                          </p:val>
                                        </p:tav>
                                      </p:tavLst>
                                    </p:anim>
                                    <p:anim calcmode="lin" valueType="num">
                                      <p:cBhvr>
                                        <p:cTn id="9" dur="1000" fill="hold"/>
                                        <p:tgtEl>
                                          <p:spTgt spid="5124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1244"/>
                                        </p:tgtEl>
                                        <p:attrNameLst>
                                          <p:attrName>style.visibility</p:attrName>
                                        </p:attrNameLst>
                                      </p:cBhvr>
                                      <p:to>
                                        <p:strVal val="visible"/>
                                      </p:to>
                                    </p:set>
                                    <p:animEffect transition="in" filter="fade">
                                      <p:cBhvr>
                                        <p:cTn id="14" dur="1000"/>
                                        <p:tgtEl>
                                          <p:spTgt spid="51244"/>
                                        </p:tgtEl>
                                      </p:cBhvr>
                                    </p:animEffect>
                                    <p:anim calcmode="lin" valueType="num">
                                      <p:cBhvr>
                                        <p:cTn id="15" dur="1000" fill="hold"/>
                                        <p:tgtEl>
                                          <p:spTgt spid="51244"/>
                                        </p:tgtEl>
                                        <p:attrNameLst>
                                          <p:attrName>ppt_x</p:attrName>
                                        </p:attrNameLst>
                                      </p:cBhvr>
                                      <p:tavLst>
                                        <p:tav tm="0">
                                          <p:val>
                                            <p:strVal val="#ppt_x"/>
                                          </p:val>
                                        </p:tav>
                                        <p:tav tm="100000">
                                          <p:val>
                                            <p:strVal val="#ppt_x"/>
                                          </p:val>
                                        </p:tav>
                                      </p:tavLst>
                                    </p:anim>
                                    <p:anim calcmode="lin" valueType="num">
                                      <p:cBhvr>
                                        <p:cTn id="16" dur="1000" fill="hold"/>
                                        <p:tgtEl>
                                          <p:spTgt spid="51244"/>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512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97722"/>
                                        </p:tgtEl>
                                        <p:attrNameLst>
                                          <p:attrName>style.visibility</p:attrName>
                                        </p:attrNameLst>
                                      </p:cBhvr>
                                      <p:to>
                                        <p:strVal val="visible"/>
                                      </p:to>
                                    </p:set>
                                    <p:animEffect transition="in" filter="fade">
                                      <p:cBhvr>
                                        <p:cTn id="23" dur="1000"/>
                                        <p:tgtEl>
                                          <p:spTgt spid="197722"/>
                                        </p:tgtEl>
                                      </p:cBhvr>
                                    </p:animEffect>
                                    <p:anim calcmode="lin" valueType="num">
                                      <p:cBhvr>
                                        <p:cTn id="24" dur="1000" fill="hold"/>
                                        <p:tgtEl>
                                          <p:spTgt spid="197722"/>
                                        </p:tgtEl>
                                        <p:attrNameLst>
                                          <p:attrName>ppt_x</p:attrName>
                                        </p:attrNameLst>
                                      </p:cBhvr>
                                      <p:tavLst>
                                        <p:tav tm="0">
                                          <p:val>
                                            <p:strVal val="#ppt_x"/>
                                          </p:val>
                                        </p:tav>
                                        <p:tav tm="100000">
                                          <p:val>
                                            <p:strVal val="#ppt_x"/>
                                          </p:val>
                                        </p:tav>
                                      </p:tavLst>
                                    </p:anim>
                                    <p:anim calcmode="lin" valueType="num">
                                      <p:cBhvr>
                                        <p:cTn id="25" dur="900" decel="100000" fill="hold"/>
                                        <p:tgtEl>
                                          <p:spTgt spid="1977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7722"/>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1242"/>
                                        </p:tgtEl>
                                        <p:attrNameLst>
                                          <p:attrName>style.visibility</p:attrName>
                                        </p:attrNameLst>
                                      </p:cBhvr>
                                      <p:to>
                                        <p:strVal val="visible"/>
                                      </p:to>
                                    </p:set>
                                    <p:animEffect transition="in" filter="fade">
                                      <p:cBhvr>
                                        <p:cTn id="31" dur="1000"/>
                                        <p:tgtEl>
                                          <p:spTgt spid="51242"/>
                                        </p:tgtEl>
                                      </p:cBhvr>
                                    </p:animEffect>
                                    <p:anim calcmode="lin" valueType="num">
                                      <p:cBhvr>
                                        <p:cTn id="32" dur="1000" fill="hold"/>
                                        <p:tgtEl>
                                          <p:spTgt spid="51242"/>
                                        </p:tgtEl>
                                        <p:attrNameLst>
                                          <p:attrName>ppt_x</p:attrName>
                                        </p:attrNameLst>
                                      </p:cBhvr>
                                      <p:tavLst>
                                        <p:tav tm="0">
                                          <p:val>
                                            <p:strVal val="#ppt_x"/>
                                          </p:val>
                                        </p:tav>
                                        <p:tav tm="100000">
                                          <p:val>
                                            <p:strVal val="#ppt_x"/>
                                          </p:val>
                                        </p:tav>
                                      </p:tavLst>
                                    </p:anim>
                                    <p:anim calcmode="lin" valueType="num">
                                      <p:cBhvr>
                                        <p:cTn id="33" dur="1000" fill="hold"/>
                                        <p:tgtEl>
                                          <p:spTgt spid="5124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7" presetClass="entr" presetSubtype="0" fill="hold" nodeType="clickEffect">
                                  <p:stCondLst>
                                    <p:cond delay="0"/>
                                  </p:stCondLst>
                                  <p:childTnLst>
                                    <p:set>
                                      <p:cBhvr>
                                        <p:cTn id="37" dur="1" fill="hold">
                                          <p:stCondLst>
                                            <p:cond delay="0"/>
                                          </p:stCondLst>
                                        </p:cTn>
                                        <p:tgtEl>
                                          <p:spTgt spid="197757"/>
                                        </p:tgtEl>
                                        <p:attrNameLst>
                                          <p:attrName>style.visibility</p:attrName>
                                        </p:attrNameLst>
                                      </p:cBhvr>
                                      <p:to>
                                        <p:strVal val="visible"/>
                                      </p:to>
                                    </p:set>
                                    <p:animEffect transition="in" filter="fade">
                                      <p:cBhvr>
                                        <p:cTn id="38" dur="1000"/>
                                        <p:tgtEl>
                                          <p:spTgt spid="197757"/>
                                        </p:tgtEl>
                                      </p:cBhvr>
                                    </p:animEffect>
                                    <p:anim calcmode="lin" valueType="num">
                                      <p:cBhvr>
                                        <p:cTn id="39" dur="1000" fill="hold"/>
                                        <p:tgtEl>
                                          <p:spTgt spid="197757"/>
                                        </p:tgtEl>
                                        <p:attrNameLst>
                                          <p:attrName>ppt_x</p:attrName>
                                        </p:attrNameLst>
                                      </p:cBhvr>
                                      <p:tavLst>
                                        <p:tav tm="0">
                                          <p:val>
                                            <p:strVal val="#ppt_x"/>
                                          </p:val>
                                        </p:tav>
                                        <p:tav tm="100000">
                                          <p:val>
                                            <p:strVal val="#ppt_x"/>
                                          </p:val>
                                        </p:tav>
                                      </p:tavLst>
                                    </p:anim>
                                    <p:anim calcmode="lin" valueType="num">
                                      <p:cBhvr>
                                        <p:cTn id="40" dur="900" decel="100000" fill="hold"/>
                                        <p:tgtEl>
                                          <p:spTgt spid="19775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97757"/>
                                        </p:tgtEl>
                                        <p:attrNameLst>
                                          <p:attrName>ppt_y</p:attrName>
                                        </p:attrNameLst>
                                      </p:cBhvr>
                                      <p:tavLst>
                                        <p:tav tm="0">
                                          <p:val>
                                            <p:strVal val="#ppt_y-.03"/>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1243"/>
                                        </p:tgtEl>
                                        <p:attrNameLst>
                                          <p:attrName>style.visibility</p:attrName>
                                        </p:attrNameLst>
                                      </p:cBhvr>
                                      <p:to>
                                        <p:strVal val="visible"/>
                                      </p:to>
                                    </p:set>
                                    <p:animEffect transition="in" filter="fade">
                                      <p:cBhvr>
                                        <p:cTn id="46" dur="1000"/>
                                        <p:tgtEl>
                                          <p:spTgt spid="51243"/>
                                        </p:tgtEl>
                                      </p:cBhvr>
                                    </p:animEffect>
                                    <p:anim calcmode="lin" valueType="num">
                                      <p:cBhvr>
                                        <p:cTn id="47" dur="1000" fill="hold"/>
                                        <p:tgtEl>
                                          <p:spTgt spid="51243"/>
                                        </p:tgtEl>
                                        <p:attrNameLst>
                                          <p:attrName>ppt_x</p:attrName>
                                        </p:attrNameLst>
                                      </p:cBhvr>
                                      <p:tavLst>
                                        <p:tav tm="0">
                                          <p:val>
                                            <p:strVal val="#ppt_x"/>
                                          </p:val>
                                        </p:tav>
                                        <p:tav tm="100000">
                                          <p:val>
                                            <p:strVal val="#ppt_x"/>
                                          </p:val>
                                        </p:tav>
                                      </p:tavLst>
                                    </p:anim>
                                    <p:anim calcmode="lin" valueType="num">
                                      <p:cBhvr>
                                        <p:cTn id="48" dur="1000" fill="hold"/>
                                        <p:tgtEl>
                                          <p:spTgt spid="51243"/>
                                        </p:tgtEl>
                                        <p:attrNameLst>
                                          <p:attrName>ppt_y</p:attrName>
                                        </p:attrNameLst>
                                      </p:cBhvr>
                                      <p:tavLst>
                                        <p:tav tm="0">
                                          <p:val>
                                            <p:strVal val="#ppt_y+.1"/>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5128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51288"/>
                                        </p:tgtEl>
                                        <p:attrNameLst>
                                          <p:attrName>style.visibility</p:attrName>
                                        </p:attrNameLst>
                                      </p:cBhvr>
                                      <p:to>
                                        <p:strVal val="visible"/>
                                      </p:to>
                                    </p:set>
                                    <p:anim from="(-#ppt_w/2)" to="(#ppt_x)" calcmode="lin" valueType="num">
                                      <p:cBhvr>
                                        <p:cTn id="55" dur="600" fill="hold">
                                          <p:stCondLst>
                                            <p:cond delay="0"/>
                                          </p:stCondLst>
                                        </p:cTn>
                                        <p:tgtEl>
                                          <p:spTgt spid="51288"/>
                                        </p:tgtEl>
                                        <p:attrNameLst>
                                          <p:attrName>ppt_x</p:attrName>
                                        </p:attrNameLst>
                                      </p:cBhvr>
                                    </p:anim>
                                    <p:anim from="0" to="-1.0" calcmode="lin" valueType="num">
                                      <p:cBhvr>
                                        <p:cTn id="56" dur="200" decel="50000" autoRev="1" fill="hold">
                                          <p:stCondLst>
                                            <p:cond delay="600"/>
                                          </p:stCondLst>
                                        </p:cTn>
                                        <p:tgtEl>
                                          <p:spTgt spid="51288"/>
                                        </p:tgtEl>
                                        <p:attrNameLst>
                                          <p:attrName>xshear</p:attrName>
                                        </p:attrNameLst>
                                      </p:cBhvr>
                                    </p:anim>
                                    <p:animScale>
                                      <p:cBhvr>
                                        <p:cTn id="57" dur="200" decel="100000" autoRev="1" fill="hold">
                                          <p:stCondLst>
                                            <p:cond delay="600"/>
                                          </p:stCondLst>
                                        </p:cTn>
                                        <p:tgtEl>
                                          <p:spTgt spid="51288"/>
                                        </p:tgtEl>
                                      </p:cBhvr>
                                      <p:from x="100000" y="100000"/>
                                      <p:to x="80000" y="100000"/>
                                    </p:animScale>
                                    <p:anim by="(#ppt_h/3+#ppt_w*0.1)" calcmode="lin" valueType="num">
                                      <p:cBhvr additive="sum">
                                        <p:cTn id="58" dur="200" decel="100000" autoRev="1" fill="hold">
                                          <p:stCondLst>
                                            <p:cond delay="600"/>
                                          </p:stCondLst>
                                        </p:cTn>
                                        <p:tgtEl>
                                          <p:spTgt spid="5128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p:bldP spid="51243" grpId="0"/>
      <p:bldP spid="51244" grpId="0"/>
      <p:bldP spid="5128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59FB356D-D8B2-4A74-AC58-39CDBBB74297}"/>
              </a:ext>
            </a:extLst>
          </p:cNvPr>
          <p:cNvSpPr txBox="1">
            <a:spLocks noChangeArrowheads="1"/>
          </p:cNvSpPr>
          <p:nvPr/>
        </p:nvSpPr>
        <p:spPr bwMode="auto">
          <a:xfrm>
            <a:off x="7259638" y="6604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latin typeface="Arial" panose="020B0604020202020204" pitchFamily="34" charset="0"/>
              <a:cs typeface="Arial" panose="020B0604020202020204" pitchFamily="34" charset="0"/>
            </a:endParaRPr>
          </a:p>
        </p:txBody>
      </p:sp>
      <p:grpSp>
        <p:nvGrpSpPr>
          <p:cNvPr id="51214" name="Group 14">
            <a:extLst>
              <a:ext uri="{FF2B5EF4-FFF2-40B4-BE49-F238E27FC236}">
                <a16:creationId xmlns:a16="http://schemas.microsoft.com/office/drawing/2014/main" id="{19B3826D-71E2-4174-96C0-BD37240BAD89}"/>
              </a:ext>
            </a:extLst>
          </p:cNvPr>
          <p:cNvGrpSpPr>
            <a:grpSpLocks/>
          </p:cNvGrpSpPr>
          <p:nvPr/>
        </p:nvGrpSpPr>
        <p:grpSpPr bwMode="auto">
          <a:xfrm>
            <a:off x="4572000" y="980330"/>
            <a:ext cx="3906838" cy="2057400"/>
            <a:chOff x="-397" y="3168"/>
            <a:chExt cx="2461" cy="1296"/>
          </a:xfrm>
        </p:grpSpPr>
        <p:sp>
          <p:nvSpPr>
            <p:cNvPr id="69720" name="Text Box 15">
              <a:extLst>
                <a:ext uri="{FF2B5EF4-FFF2-40B4-BE49-F238E27FC236}">
                  <a16:creationId xmlns:a16="http://schemas.microsoft.com/office/drawing/2014/main" id="{3DF77679-EC97-42C2-AF57-E9D9F0696F3D}"/>
                </a:ext>
              </a:extLst>
            </p:cNvPr>
            <p:cNvSpPr txBox="1">
              <a:spLocks noChangeArrowheads="1"/>
            </p:cNvSpPr>
            <p:nvPr/>
          </p:nvSpPr>
          <p:spPr bwMode="auto">
            <a:xfrm>
              <a:off x="48" y="408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21" name="Text Box 16">
              <a:extLst>
                <a:ext uri="{FF2B5EF4-FFF2-40B4-BE49-F238E27FC236}">
                  <a16:creationId xmlns:a16="http://schemas.microsoft.com/office/drawing/2014/main" id="{21DA2582-48C2-4153-BE55-A020B2D925A3}"/>
                </a:ext>
              </a:extLst>
            </p:cNvPr>
            <p:cNvSpPr txBox="1">
              <a:spLocks noChangeArrowheads="1"/>
            </p:cNvSpPr>
            <p:nvPr/>
          </p:nvSpPr>
          <p:spPr bwMode="auto">
            <a:xfrm>
              <a:off x="1331" y="3667"/>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722" name="Text Box 17">
              <a:extLst>
                <a:ext uri="{FF2B5EF4-FFF2-40B4-BE49-F238E27FC236}">
                  <a16:creationId xmlns:a16="http://schemas.microsoft.com/office/drawing/2014/main" id="{4C57D9CE-CA9F-4660-9797-6498FD868EB0}"/>
                </a:ext>
              </a:extLst>
            </p:cNvPr>
            <p:cNvSpPr txBox="1">
              <a:spLocks noChangeArrowheads="1"/>
            </p:cNvSpPr>
            <p:nvPr/>
          </p:nvSpPr>
          <p:spPr bwMode="auto">
            <a:xfrm>
              <a:off x="48" y="364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723" name="Text Box 18">
              <a:extLst>
                <a:ext uri="{FF2B5EF4-FFF2-40B4-BE49-F238E27FC236}">
                  <a16:creationId xmlns:a16="http://schemas.microsoft.com/office/drawing/2014/main" id="{1D48C342-FBC3-486C-BEF5-45761D82AE88}"/>
                </a:ext>
              </a:extLst>
            </p:cNvPr>
            <p:cNvSpPr txBox="1">
              <a:spLocks noChangeArrowheads="1"/>
            </p:cNvSpPr>
            <p:nvPr/>
          </p:nvSpPr>
          <p:spPr bwMode="auto">
            <a:xfrm>
              <a:off x="467" y="364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724" name="Text Box 19">
              <a:extLst>
                <a:ext uri="{FF2B5EF4-FFF2-40B4-BE49-F238E27FC236}">
                  <a16:creationId xmlns:a16="http://schemas.microsoft.com/office/drawing/2014/main" id="{747EE8C7-6348-4B4C-A032-155CA6C29E3F}"/>
                </a:ext>
              </a:extLst>
            </p:cNvPr>
            <p:cNvSpPr txBox="1">
              <a:spLocks noChangeArrowheads="1"/>
            </p:cNvSpPr>
            <p:nvPr/>
          </p:nvSpPr>
          <p:spPr bwMode="auto">
            <a:xfrm>
              <a:off x="899" y="364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725" name="Line 20">
              <a:extLst>
                <a:ext uri="{FF2B5EF4-FFF2-40B4-BE49-F238E27FC236}">
                  <a16:creationId xmlns:a16="http://schemas.microsoft.com/office/drawing/2014/main" id="{AF664CAF-14F0-4CD3-A20C-3D5174FB1950}"/>
                </a:ext>
              </a:extLst>
            </p:cNvPr>
            <p:cNvSpPr>
              <a:spLocks noChangeShapeType="1"/>
            </p:cNvSpPr>
            <p:nvPr/>
          </p:nvSpPr>
          <p:spPr bwMode="auto">
            <a:xfrm>
              <a:off x="336"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26" name="Line 21">
              <a:extLst>
                <a:ext uri="{FF2B5EF4-FFF2-40B4-BE49-F238E27FC236}">
                  <a16:creationId xmlns:a16="http://schemas.microsoft.com/office/drawing/2014/main" id="{DE6FFFCD-B23E-408E-9113-1FFD3530F968}"/>
                </a:ext>
              </a:extLst>
            </p:cNvPr>
            <p:cNvSpPr>
              <a:spLocks noChangeShapeType="1"/>
            </p:cNvSpPr>
            <p:nvPr/>
          </p:nvSpPr>
          <p:spPr bwMode="auto">
            <a:xfrm>
              <a:off x="768"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27" name="Line 22">
              <a:extLst>
                <a:ext uri="{FF2B5EF4-FFF2-40B4-BE49-F238E27FC236}">
                  <a16:creationId xmlns:a16="http://schemas.microsoft.com/office/drawing/2014/main" id="{C061F032-313E-4869-8453-FA0A0CEC151A}"/>
                </a:ext>
              </a:extLst>
            </p:cNvPr>
            <p:cNvSpPr>
              <a:spLocks noChangeShapeType="1"/>
            </p:cNvSpPr>
            <p:nvPr/>
          </p:nvSpPr>
          <p:spPr bwMode="auto">
            <a:xfrm>
              <a:off x="1200"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28" name="Line 23">
              <a:extLst>
                <a:ext uri="{FF2B5EF4-FFF2-40B4-BE49-F238E27FC236}">
                  <a16:creationId xmlns:a16="http://schemas.microsoft.com/office/drawing/2014/main" id="{CBBB0A1C-58C7-4B46-981C-1988801E0FBB}"/>
                </a:ext>
              </a:extLst>
            </p:cNvPr>
            <p:cNvSpPr>
              <a:spLocks noChangeShapeType="1"/>
            </p:cNvSpPr>
            <p:nvPr/>
          </p:nvSpPr>
          <p:spPr bwMode="auto">
            <a:xfrm>
              <a:off x="1632"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29" name="Line 24">
              <a:extLst>
                <a:ext uri="{FF2B5EF4-FFF2-40B4-BE49-F238E27FC236}">
                  <a16:creationId xmlns:a16="http://schemas.microsoft.com/office/drawing/2014/main" id="{2BA084F6-A590-4A2F-A346-F7C5BAE35674}"/>
                </a:ext>
              </a:extLst>
            </p:cNvPr>
            <p:cNvSpPr>
              <a:spLocks noChangeShapeType="1"/>
            </p:cNvSpPr>
            <p:nvPr/>
          </p:nvSpPr>
          <p:spPr bwMode="auto">
            <a:xfrm>
              <a:off x="-96"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0" name="Line 25">
              <a:extLst>
                <a:ext uri="{FF2B5EF4-FFF2-40B4-BE49-F238E27FC236}">
                  <a16:creationId xmlns:a16="http://schemas.microsoft.com/office/drawing/2014/main" id="{F31C9F95-D597-4DE7-8D3E-00FF73A91B21}"/>
                </a:ext>
              </a:extLst>
            </p:cNvPr>
            <p:cNvSpPr>
              <a:spLocks noChangeShapeType="1"/>
            </p:cNvSpPr>
            <p:nvPr/>
          </p:nvSpPr>
          <p:spPr bwMode="auto">
            <a:xfrm rot="-5400000">
              <a:off x="1368" y="35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1" name="Line 26">
              <a:extLst>
                <a:ext uri="{FF2B5EF4-FFF2-40B4-BE49-F238E27FC236}">
                  <a16:creationId xmlns:a16="http://schemas.microsoft.com/office/drawing/2014/main" id="{4D2C91E7-5C31-47F8-93D8-0F8C8C727794}"/>
                </a:ext>
              </a:extLst>
            </p:cNvPr>
            <p:cNvSpPr>
              <a:spLocks noChangeShapeType="1"/>
            </p:cNvSpPr>
            <p:nvPr/>
          </p:nvSpPr>
          <p:spPr bwMode="auto">
            <a:xfrm rot="-5400000">
              <a:off x="984" y="35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2" name="Line 27">
              <a:extLst>
                <a:ext uri="{FF2B5EF4-FFF2-40B4-BE49-F238E27FC236}">
                  <a16:creationId xmlns:a16="http://schemas.microsoft.com/office/drawing/2014/main" id="{8B84F375-7A83-482D-B16D-1B2F5488F194}"/>
                </a:ext>
              </a:extLst>
            </p:cNvPr>
            <p:cNvSpPr>
              <a:spLocks noChangeShapeType="1"/>
            </p:cNvSpPr>
            <p:nvPr/>
          </p:nvSpPr>
          <p:spPr bwMode="auto">
            <a:xfrm rot="-5400000">
              <a:off x="552" y="35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3" name="Line 28">
              <a:extLst>
                <a:ext uri="{FF2B5EF4-FFF2-40B4-BE49-F238E27FC236}">
                  <a16:creationId xmlns:a16="http://schemas.microsoft.com/office/drawing/2014/main" id="{B6C40EA8-0E60-4F13-B144-87480D7C965F}"/>
                </a:ext>
              </a:extLst>
            </p:cNvPr>
            <p:cNvSpPr>
              <a:spLocks noChangeShapeType="1"/>
            </p:cNvSpPr>
            <p:nvPr/>
          </p:nvSpPr>
          <p:spPr bwMode="auto">
            <a:xfrm rot="-5400000">
              <a:off x="120" y="357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4" name="Line 29">
              <a:extLst>
                <a:ext uri="{FF2B5EF4-FFF2-40B4-BE49-F238E27FC236}">
                  <a16:creationId xmlns:a16="http://schemas.microsoft.com/office/drawing/2014/main" id="{51EF1CF4-7E20-4637-93F1-81DD0B023948}"/>
                </a:ext>
              </a:extLst>
            </p:cNvPr>
            <p:cNvSpPr>
              <a:spLocks noChangeShapeType="1"/>
            </p:cNvSpPr>
            <p:nvPr/>
          </p:nvSpPr>
          <p:spPr bwMode="auto">
            <a:xfrm rot="-5400000">
              <a:off x="120" y="40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5" name="Line 30">
              <a:extLst>
                <a:ext uri="{FF2B5EF4-FFF2-40B4-BE49-F238E27FC236}">
                  <a16:creationId xmlns:a16="http://schemas.microsoft.com/office/drawing/2014/main" id="{4EE7BED2-A120-4A6D-BB1F-7C1649F8D0E1}"/>
                </a:ext>
              </a:extLst>
            </p:cNvPr>
            <p:cNvSpPr>
              <a:spLocks noChangeShapeType="1"/>
            </p:cNvSpPr>
            <p:nvPr/>
          </p:nvSpPr>
          <p:spPr bwMode="auto">
            <a:xfrm rot="-5400000">
              <a:off x="552" y="40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6" name="Line 31">
              <a:extLst>
                <a:ext uri="{FF2B5EF4-FFF2-40B4-BE49-F238E27FC236}">
                  <a16:creationId xmlns:a16="http://schemas.microsoft.com/office/drawing/2014/main" id="{6257FBCC-9D49-4661-B99D-AE1253DEB429}"/>
                </a:ext>
              </a:extLst>
            </p:cNvPr>
            <p:cNvSpPr>
              <a:spLocks noChangeShapeType="1"/>
            </p:cNvSpPr>
            <p:nvPr/>
          </p:nvSpPr>
          <p:spPr bwMode="auto">
            <a:xfrm rot="-5400000">
              <a:off x="984" y="40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7" name="Line 32">
              <a:extLst>
                <a:ext uri="{FF2B5EF4-FFF2-40B4-BE49-F238E27FC236}">
                  <a16:creationId xmlns:a16="http://schemas.microsoft.com/office/drawing/2014/main" id="{C468A14A-1B23-4E98-8C15-01827126F793}"/>
                </a:ext>
              </a:extLst>
            </p:cNvPr>
            <p:cNvSpPr>
              <a:spLocks noChangeShapeType="1"/>
            </p:cNvSpPr>
            <p:nvPr/>
          </p:nvSpPr>
          <p:spPr bwMode="auto">
            <a:xfrm rot="-5400000">
              <a:off x="1416" y="40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8" name="Text Box 33">
              <a:extLst>
                <a:ext uri="{FF2B5EF4-FFF2-40B4-BE49-F238E27FC236}">
                  <a16:creationId xmlns:a16="http://schemas.microsoft.com/office/drawing/2014/main" id="{EFD94FF0-EB58-4E0F-B7A1-85BC138CADD2}"/>
                </a:ext>
              </a:extLst>
            </p:cNvPr>
            <p:cNvSpPr txBox="1">
              <a:spLocks noChangeArrowheads="1"/>
            </p:cNvSpPr>
            <p:nvPr/>
          </p:nvSpPr>
          <p:spPr bwMode="auto">
            <a:xfrm>
              <a:off x="480" y="408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39" name="Text Box 34">
              <a:extLst>
                <a:ext uri="{FF2B5EF4-FFF2-40B4-BE49-F238E27FC236}">
                  <a16:creationId xmlns:a16="http://schemas.microsoft.com/office/drawing/2014/main" id="{6D5B98C1-8C6F-4CA0-B249-EB876D4A9332}"/>
                </a:ext>
              </a:extLst>
            </p:cNvPr>
            <p:cNvSpPr txBox="1">
              <a:spLocks noChangeArrowheads="1"/>
            </p:cNvSpPr>
            <p:nvPr/>
          </p:nvSpPr>
          <p:spPr bwMode="auto">
            <a:xfrm>
              <a:off x="912" y="4099"/>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0" name="Text Box 35">
              <a:extLst>
                <a:ext uri="{FF2B5EF4-FFF2-40B4-BE49-F238E27FC236}">
                  <a16:creationId xmlns:a16="http://schemas.microsoft.com/office/drawing/2014/main" id="{37F70D94-9CBE-4934-A9D0-23C54AB36C19}"/>
                </a:ext>
              </a:extLst>
            </p:cNvPr>
            <p:cNvSpPr txBox="1">
              <a:spLocks noChangeArrowheads="1"/>
            </p:cNvSpPr>
            <p:nvPr/>
          </p:nvSpPr>
          <p:spPr bwMode="auto">
            <a:xfrm>
              <a:off x="1344" y="408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1" name="Text Box 36">
              <a:extLst>
                <a:ext uri="{FF2B5EF4-FFF2-40B4-BE49-F238E27FC236}">
                  <a16:creationId xmlns:a16="http://schemas.microsoft.com/office/drawing/2014/main" id="{952B616F-9A0E-4C65-8488-4C71CA387C05}"/>
                </a:ext>
              </a:extLst>
            </p:cNvPr>
            <p:cNvSpPr txBox="1">
              <a:spLocks noChangeArrowheads="1"/>
            </p:cNvSpPr>
            <p:nvPr/>
          </p:nvSpPr>
          <p:spPr bwMode="auto">
            <a:xfrm>
              <a:off x="1763" y="364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2" name="Text Box 37">
              <a:extLst>
                <a:ext uri="{FF2B5EF4-FFF2-40B4-BE49-F238E27FC236}">
                  <a16:creationId xmlns:a16="http://schemas.microsoft.com/office/drawing/2014/main" id="{25A8EA38-F443-4F96-9047-D1EF776FB457}"/>
                </a:ext>
              </a:extLst>
            </p:cNvPr>
            <p:cNvSpPr txBox="1">
              <a:spLocks noChangeArrowheads="1"/>
            </p:cNvSpPr>
            <p:nvPr/>
          </p:nvSpPr>
          <p:spPr bwMode="auto">
            <a:xfrm>
              <a:off x="1296" y="316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3" name="Text Box 38">
              <a:extLst>
                <a:ext uri="{FF2B5EF4-FFF2-40B4-BE49-F238E27FC236}">
                  <a16:creationId xmlns:a16="http://schemas.microsoft.com/office/drawing/2014/main" id="{C2686E6D-7592-4D4D-B4E4-523881D78E1D}"/>
                </a:ext>
              </a:extLst>
            </p:cNvPr>
            <p:cNvSpPr txBox="1">
              <a:spLocks noChangeArrowheads="1"/>
            </p:cNvSpPr>
            <p:nvPr/>
          </p:nvSpPr>
          <p:spPr bwMode="auto">
            <a:xfrm>
              <a:off x="912" y="316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4" name="Text Box 39">
              <a:extLst>
                <a:ext uri="{FF2B5EF4-FFF2-40B4-BE49-F238E27FC236}">
                  <a16:creationId xmlns:a16="http://schemas.microsoft.com/office/drawing/2014/main" id="{F42BDE91-25F0-4D80-B5B1-4DEEFCA3ACBD}"/>
                </a:ext>
              </a:extLst>
            </p:cNvPr>
            <p:cNvSpPr txBox="1">
              <a:spLocks noChangeArrowheads="1"/>
            </p:cNvSpPr>
            <p:nvPr/>
          </p:nvSpPr>
          <p:spPr bwMode="auto">
            <a:xfrm>
              <a:off x="480" y="316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5" name="Text Box 40">
              <a:extLst>
                <a:ext uri="{FF2B5EF4-FFF2-40B4-BE49-F238E27FC236}">
                  <a16:creationId xmlns:a16="http://schemas.microsoft.com/office/drawing/2014/main" id="{091A652C-6868-4CDF-83F8-3E78829E3FE0}"/>
                </a:ext>
              </a:extLst>
            </p:cNvPr>
            <p:cNvSpPr txBox="1">
              <a:spLocks noChangeArrowheads="1"/>
            </p:cNvSpPr>
            <p:nvPr/>
          </p:nvSpPr>
          <p:spPr bwMode="auto">
            <a:xfrm>
              <a:off x="48" y="3187"/>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46" name="Text Box 41">
              <a:extLst>
                <a:ext uri="{FF2B5EF4-FFF2-40B4-BE49-F238E27FC236}">
                  <a16:creationId xmlns:a16="http://schemas.microsoft.com/office/drawing/2014/main" id="{FEA79538-734E-4E83-9913-39493D0C0DD4}"/>
                </a:ext>
              </a:extLst>
            </p:cNvPr>
            <p:cNvSpPr txBox="1">
              <a:spLocks noChangeArrowheads="1"/>
            </p:cNvSpPr>
            <p:nvPr/>
          </p:nvSpPr>
          <p:spPr bwMode="auto">
            <a:xfrm>
              <a:off x="-397" y="364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grpSp>
      <p:sp>
        <p:nvSpPr>
          <p:cNvPr id="51242" name="Text Box 42">
            <a:extLst>
              <a:ext uri="{FF2B5EF4-FFF2-40B4-BE49-F238E27FC236}">
                <a16:creationId xmlns:a16="http://schemas.microsoft.com/office/drawing/2014/main" id="{EC1AEF6B-7480-40A7-A0E7-572A63CD670C}"/>
              </a:ext>
            </a:extLst>
          </p:cNvPr>
          <p:cNvSpPr txBox="1">
            <a:spLocks noChangeArrowheads="1"/>
          </p:cNvSpPr>
          <p:nvPr/>
        </p:nvSpPr>
        <p:spPr bwMode="auto">
          <a:xfrm>
            <a:off x="6084888" y="3140918"/>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Arial" panose="020B0604020202020204" pitchFamily="34" charset="0"/>
                <a:cs typeface="Arial" panose="020B0604020202020204" pitchFamily="34" charset="0"/>
              </a:rPr>
              <a:t>Butane </a:t>
            </a:r>
          </a:p>
          <a:p>
            <a:pPr algn="ctr" eaLnBrk="1" hangingPunct="1">
              <a:spcBef>
                <a:spcPct val="0"/>
              </a:spcBef>
              <a:buFontTx/>
              <a:buNone/>
            </a:pPr>
            <a:r>
              <a:rPr lang="en-US" altLang="en-US" sz="1800">
                <a:latin typeface="Arial" panose="020B0604020202020204" pitchFamily="34" charset="0"/>
                <a:cs typeface="Arial" panose="020B0604020202020204" pitchFamily="34" charset="0"/>
              </a:rPr>
              <a:t>C</a:t>
            </a:r>
            <a:r>
              <a:rPr lang="en-US" altLang="en-US" sz="1800" baseline="-25000">
                <a:latin typeface="Arial" panose="020B0604020202020204" pitchFamily="34" charset="0"/>
                <a:cs typeface="Arial" panose="020B0604020202020204" pitchFamily="34" charset="0"/>
              </a:rPr>
              <a:t>4</a:t>
            </a:r>
            <a:r>
              <a:rPr lang="en-US" altLang="en-US" sz="1800">
                <a:latin typeface="Arial" panose="020B0604020202020204" pitchFamily="34" charset="0"/>
                <a:cs typeface="Arial" panose="020B0604020202020204" pitchFamily="34" charset="0"/>
              </a:rPr>
              <a:t>H</a:t>
            </a:r>
            <a:r>
              <a:rPr lang="en-US" altLang="en-US" sz="1800" baseline="-25000">
                <a:latin typeface="Arial" panose="020B0604020202020204" pitchFamily="34" charset="0"/>
                <a:cs typeface="Arial" panose="020B0604020202020204" pitchFamily="34" charset="0"/>
              </a:rPr>
              <a:t>10</a:t>
            </a:r>
          </a:p>
        </p:txBody>
      </p:sp>
      <p:sp>
        <p:nvSpPr>
          <p:cNvPr id="51243" name="Text Box 43">
            <a:extLst>
              <a:ext uri="{FF2B5EF4-FFF2-40B4-BE49-F238E27FC236}">
                <a16:creationId xmlns:a16="http://schemas.microsoft.com/office/drawing/2014/main" id="{16BAFA4D-E782-4FF9-AC2F-8DE64C79779F}"/>
              </a:ext>
            </a:extLst>
          </p:cNvPr>
          <p:cNvSpPr txBox="1">
            <a:spLocks noChangeArrowheads="1"/>
          </p:cNvSpPr>
          <p:nvPr/>
        </p:nvSpPr>
        <p:spPr bwMode="auto">
          <a:xfrm>
            <a:off x="5708650" y="6096843"/>
            <a:ext cx="153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CC0000"/>
                </a:solidFill>
                <a:latin typeface="Arial" panose="020B0604020202020204" pitchFamily="34" charset="0"/>
                <a:cs typeface="Arial" panose="020B0604020202020204" pitchFamily="34" charset="0"/>
              </a:rPr>
              <a:t>Butyl group</a:t>
            </a:r>
            <a:r>
              <a:rPr lang="en-US" altLang="en-US" sz="1800">
                <a:latin typeface="Arial" panose="020B0604020202020204" pitchFamily="34" charset="0"/>
                <a:cs typeface="Arial" panose="020B0604020202020204" pitchFamily="34" charset="0"/>
              </a:rPr>
              <a:t> </a:t>
            </a:r>
          </a:p>
          <a:p>
            <a:pPr algn="ctr" eaLnBrk="1" hangingPunct="1">
              <a:spcBef>
                <a:spcPct val="0"/>
              </a:spcBef>
              <a:buFontTx/>
              <a:buNone/>
            </a:pPr>
            <a:r>
              <a:rPr lang="en-US" altLang="en-US" sz="1800" b="1">
                <a:solidFill>
                  <a:srgbClr val="0000CC"/>
                </a:solidFill>
                <a:latin typeface="Arial" panose="020B0604020202020204" pitchFamily="34" charset="0"/>
                <a:cs typeface="Arial" panose="020B0604020202020204" pitchFamily="34" charset="0"/>
              </a:rPr>
              <a:t>-C</a:t>
            </a:r>
            <a:r>
              <a:rPr lang="en-US" altLang="en-US" sz="1800" b="1" baseline="-25000">
                <a:solidFill>
                  <a:srgbClr val="0000CC"/>
                </a:solidFill>
                <a:latin typeface="Arial" panose="020B0604020202020204" pitchFamily="34" charset="0"/>
                <a:cs typeface="Arial" panose="020B0604020202020204" pitchFamily="34" charset="0"/>
              </a:rPr>
              <a:t>4</a:t>
            </a:r>
            <a:r>
              <a:rPr lang="en-US" altLang="en-US" sz="1800" b="1">
                <a:solidFill>
                  <a:srgbClr val="0000CC"/>
                </a:solidFill>
                <a:latin typeface="Arial" panose="020B0604020202020204" pitchFamily="34" charset="0"/>
                <a:cs typeface="Arial" panose="020B0604020202020204" pitchFamily="34" charset="0"/>
              </a:rPr>
              <a:t>H</a:t>
            </a:r>
            <a:r>
              <a:rPr lang="en-US" altLang="en-US" sz="1800" b="1" baseline="-25000">
                <a:solidFill>
                  <a:srgbClr val="0000CC"/>
                </a:solidFill>
                <a:latin typeface="Arial" panose="020B0604020202020204" pitchFamily="34" charset="0"/>
                <a:cs typeface="Arial" panose="020B0604020202020204" pitchFamily="34" charset="0"/>
              </a:rPr>
              <a:t>9</a:t>
            </a:r>
          </a:p>
        </p:txBody>
      </p:sp>
      <p:grpSp>
        <p:nvGrpSpPr>
          <p:cNvPr id="51258" name="Group 58">
            <a:extLst>
              <a:ext uri="{FF2B5EF4-FFF2-40B4-BE49-F238E27FC236}">
                <a16:creationId xmlns:a16="http://schemas.microsoft.com/office/drawing/2014/main" id="{A88C113E-7FAA-4515-8736-C56AFA70BFBD}"/>
              </a:ext>
            </a:extLst>
          </p:cNvPr>
          <p:cNvGrpSpPr>
            <a:grpSpLocks/>
          </p:cNvGrpSpPr>
          <p:nvPr/>
        </p:nvGrpSpPr>
        <p:grpSpPr bwMode="auto">
          <a:xfrm>
            <a:off x="4402138" y="4001343"/>
            <a:ext cx="3962400" cy="2057400"/>
            <a:chOff x="2928" y="2352"/>
            <a:chExt cx="2496" cy="1296"/>
          </a:xfrm>
        </p:grpSpPr>
        <p:sp>
          <p:nvSpPr>
            <p:cNvPr id="69693" name="Text Box 59">
              <a:extLst>
                <a:ext uri="{FF2B5EF4-FFF2-40B4-BE49-F238E27FC236}">
                  <a16:creationId xmlns:a16="http://schemas.microsoft.com/office/drawing/2014/main" id="{2D44635A-2657-4638-BB9B-EFAD5B465D40}"/>
                </a:ext>
              </a:extLst>
            </p:cNvPr>
            <p:cNvSpPr txBox="1">
              <a:spLocks noChangeArrowheads="1"/>
            </p:cNvSpPr>
            <p:nvPr/>
          </p:nvSpPr>
          <p:spPr bwMode="auto">
            <a:xfrm>
              <a:off x="3408" y="326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94" name="Text Box 60">
              <a:extLst>
                <a:ext uri="{FF2B5EF4-FFF2-40B4-BE49-F238E27FC236}">
                  <a16:creationId xmlns:a16="http://schemas.microsoft.com/office/drawing/2014/main" id="{785E49AC-3D01-43D5-A28F-7A326E468DE6}"/>
                </a:ext>
              </a:extLst>
            </p:cNvPr>
            <p:cNvSpPr txBox="1">
              <a:spLocks noChangeArrowheads="1"/>
            </p:cNvSpPr>
            <p:nvPr/>
          </p:nvSpPr>
          <p:spPr bwMode="auto">
            <a:xfrm>
              <a:off x="4691" y="285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95" name="Text Box 61">
              <a:extLst>
                <a:ext uri="{FF2B5EF4-FFF2-40B4-BE49-F238E27FC236}">
                  <a16:creationId xmlns:a16="http://schemas.microsoft.com/office/drawing/2014/main" id="{1EC6AB58-8CF8-46F3-85CD-C8EA5BB4BA5D}"/>
                </a:ext>
              </a:extLst>
            </p:cNvPr>
            <p:cNvSpPr txBox="1">
              <a:spLocks noChangeArrowheads="1"/>
            </p:cNvSpPr>
            <p:nvPr/>
          </p:nvSpPr>
          <p:spPr bwMode="auto">
            <a:xfrm>
              <a:off x="3408" y="283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96" name="Text Box 62">
              <a:extLst>
                <a:ext uri="{FF2B5EF4-FFF2-40B4-BE49-F238E27FC236}">
                  <a16:creationId xmlns:a16="http://schemas.microsoft.com/office/drawing/2014/main" id="{9DE2FF13-AE03-48C1-B529-7BBC52B0BAC6}"/>
                </a:ext>
              </a:extLst>
            </p:cNvPr>
            <p:cNvSpPr txBox="1">
              <a:spLocks noChangeArrowheads="1"/>
            </p:cNvSpPr>
            <p:nvPr/>
          </p:nvSpPr>
          <p:spPr bwMode="auto">
            <a:xfrm>
              <a:off x="3827" y="283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97" name="Text Box 63">
              <a:extLst>
                <a:ext uri="{FF2B5EF4-FFF2-40B4-BE49-F238E27FC236}">
                  <a16:creationId xmlns:a16="http://schemas.microsoft.com/office/drawing/2014/main" id="{AB313C18-F96D-4659-BD8D-311EAAD00D54}"/>
                </a:ext>
              </a:extLst>
            </p:cNvPr>
            <p:cNvSpPr txBox="1">
              <a:spLocks noChangeArrowheads="1"/>
            </p:cNvSpPr>
            <p:nvPr/>
          </p:nvSpPr>
          <p:spPr bwMode="auto">
            <a:xfrm>
              <a:off x="4259" y="283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98" name="Line 64">
              <a:extLst>
                <a:ext uri="{FF2B5EF4-FFF2-40B4-BE49-F238E27FC236}">
                  <a16:creationId xmlns:a16="http://schemas.microsoft.com/office/drawing/2014/main" id="{120CF732-268B-4C17-A83D-54CEA7148BC7}"/>
                </a:ext>
              </a:extLst>
            </p:cNvPr>
            <p:cNvSpPr>
              <a:spLocks noChangeShapeType="1"/>
            </p:cNvSpPr>
            <p:nvPr/>
          </p:nvSpPr>
          <p:spPr bwMode="auto">
            <a:xfrm>
              <a:off x="3696" y="302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9" name="Line 65">
              <a:extLst>
                <a:ext uri="{FF2B5EF4-FFF2-40B4-BE49-F238E27FC236}">
                  <a16:creationId xmlns:a16="http://schemas.microsoft.com/office/drawing/2014/main" id="{05B3CF16-45C6-4504-86FC-F2A65CF086D2}"/>
                </a:ext>
              </a:extLst>
            </p:cNvPr>
            <p:cNvSpPr>
              <a:spLocks noChangeShapeType="1"/>
            </p:cNvSpPr>
            <p:nvPr/>
          </p:nvSpPr>
          <p:spPr bwMode="auto">
            <a:xfrm>
              <a:off x="4128" y="302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0" name="Line 66">
              <a:extLst>
                <a:ext uri="{FF2B5EF4-FFF2-40B4-BE49-F238E27FC236}">
                  <a16:creationId xmlns:a16="http://schemas.microsoft.com/office/drawing/2014/main" id="{42A165B5-83C3-4E8A-834A-08DAC3A374C8}"/>
                </a:ext>
              </a:extLst>
            </p:cNvPr>
            <p:cNvSpPr>
              <a:spLocks noChangeShapeType="1"/>
            </p:cNvSpPr>
            <p:nvPr/>
          </p:nvSpPr>
          <p:spPr bwMode="auto">
            <a:xfrm>
              <a:off x="4560" y="302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1" name="Line 67">
              <a:extLst>
                <a:ext uri="{FF2B5EF4-FFF2-40B4-BE49-F238E27FC236}">
                  <a16:creationId xmlns:a16="http://schemas.microsoft.com/office/drawing/2014/main" id="{0E330D65-6242-4EF8-889F-4E39D7E7B533}"/>
                </a:ext>
              </a:extLst>
            </p:cNvPr>
            <p:cNvSpPr>
              <a:spLocks noChangeShapeType="1"/>
            </p:cNvSpPr>
            <p:nvPr/>
          </p:nvSpPr>
          <p:spPr bwMode="auto">
            <a:xfrm>
              <a:off x="4992" y="302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2" name="Line 68">
              <a:extLst>
                <a:ext uri="{FF2B5EF4-FFF2-40B4-BE49-F238E27FC236}">
                  <a16:creationId xmlns:a16="http://schemas.microsoft.com/office/drawing/2014/main" id="{A2D0AD1B-959D-4F02-9066-4CB927B45BCE}"/>
                </a:ext>
              </a:extLst>
            </p:cNvPr>
            <p:cNvSpPr>
              <a:spLocks noChangeShapeType="1"/>
            </p:cNvSpPr>
            <p:nvPr/>
          </p:nvSpPr>
          <p:spPr bwMode="auto">
            <a:xfrm>
              <a:off x="3264" y="302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3" name="Line 69">
              <a:extLst>
                <a:ext uri="{FF2B5EF4-FFF2-40B4-BE49-F238E27FC236}">
                  <a16:creationId xmlns:a16="http://schemas.microsoft.com/office/drawing/2014/main" id="{51F60A2D-BDD0-414B-B12C-A2C190E83EDA}"/>
                </a:ext>
              </a:extLst>
            </p:cNvPr>
            <p:cNvSpPr>
              <a:spLocks noChangeShapeType="1"/>
            </p:cNvSpPr>
            <p:nvPr/>
          </p:nvSpPr>
          <p:spPr bwMode="auto">
            <a:xfrm rot="-5400000">
              <a:off x="4728" y="2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4" name="Line 70">
              <a:extLst>
                <a:ext uri="{FF2B5EF4-FFF2-40B4-BE49-F238E27FC236}">
                  <a16:creationId xmlns:a16="http://schemas.microsoft.com/office/drawing/2014/main" id="{202D47DD-D83E-4C91-8C6E-2FC437185E53}"/>
                </a:ext>
              </a:extLst>
            </p:cNvPr>
            <p:cNvSpPr>
              <a:spLocks noChangeShapeType="1"/>
            </p:cNvSpPr>
            <p:nvPr/>
          </p:nvSpPr>
          <p:spPr bwMode="auto">
            <a:xfrm rot="-5400000">
              <a:off x="4344" y="2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5" name="Line 71">
              <a:extLst>
                <a:ext uri="{FF2B5EF4-FFF2-40B4-BE49-F238E27FC236}">
                  <a16:creationId xmlns:a16="http://schemas.microsoft.com/office/drawing/2014/main" id="{3FDB46B5-17AD-4F2E-84E1-DCADC7EA9DF5}"/>
                </a:ext>
              </a:extLst>
            </p:cNvPr>
            <p:cNvSpPr>
              <a:spLocks noChangeShapeType="1"/>
            </p:cNvSpPr>
            <p:nvPr/>
          </p:nvSpPr>
          <p:spPr bwMode="auto">
            <a:xfrm rot="-5400000">
              <a:off x="3912" y="2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6" name="Line 72">
              <a:extLst>
                <a:ext uri="{FF2B5EF4-FFF2-40B4-BE49-F238E27FC236}">
                  <a16:creationId xmlns:a16="http://schemas.microsoft.com/office/drawing/2014/main" id="{C7545418-FD3A-4216-8223-8B0B78BA9EBE}"/>
                </a:ext>
              </a:extLst>
            </p:cNvPr>
            <p:cNvSpPr>
              <a:spLocks noChangeShapeType="1"/>
            </p:cNvSpPr>
            <p:nvPr/>
          </p:nvSpPr>
          <p:spPr bwMode="auto">
            <a:xfrm rot="-5400000">
              <a:off x="3480" y="2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7" name="Line 73">
              <a:extLst>
                <a:ext uri="{FF2B5EF4-FFF2-40B4-BE49-F238E27FC236}">
                  <a16:creationId xmlns:a16="http://schemas.microsoft.com/office/drawing/2014/main" id="{39FEDD7F-1170-46F9-9C56-50A4807CCD42}"/>
                </a:ext>
              </a:extLst>
            </p:cNvPr>
            <p:cNvSpPr>
              <a:spLocks noChangeShapeType="1"/>
            </p:cNvSpPr>
            <p:nvPr/>
          </p:nvSpPr>
          <p:spPr bwMode="auto">
            <a:xfrm rot="-5400000">
              <a:off x="3480" y="32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8" name="Line 74">
              <a:extLst>
                <a:ext uri="{FF2B5EF4-FFF2-40B4-BE49-F238E27FC236}">
                  <a16:creationId xmlns:a16="http://schemas.microsoft.com/office/drawing/2014/main" id="{3595E0BD-5C2D-4E43-9231-F5970917D91F}"/>
                </a:ext>
              </a:extLst>
            </p:cNvPr>
            <p:cNvSpPr>
              <a:spLocks noChangeShapeType="1"/>
            </p:cNvSpPr>
            <p:nvPr/>
          </p:nvSpPr>
          <p:spPr bwMode="auto">
            <a:xfrm rot="-5400000">
              <a:off x="3912" y="32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9" name="Line 75">
              <a:extLst>
                <a:ext uri="{FF2B5EF4-FFF2-40B4-BE49-F238E27FC236}">
                  <a16:creationId xmlns:a16="http://schemas.microsoft.com/office/drawing/2014/main" id="{2FBB59D2-9FF9-41B4-BE4E-4B1A25DCEFF5}"/>
                </a:ext>
              </a:extLst>
            </p:cNvPr>
            <p:cNvSpPr>
              <a:spLocks noChangeShapeType="1"/>
            </p:cNvSpPr>
            <p:nvPr/>
          </p:nvSpPr>
          <p:spPr bwMode="auto">
            <a:xfrm rot="-5400000">
              <a:off x="4344" y="32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0" name="Line 76">
              <a:extLst>
                <a:ext uri="{FF2B5EF4-FFF2-40B4-BE49-F238E27FC236}">
                  <a16:creationId xmlns:a16="http://schemas.microsoft.com/office/drawing/2014/main" id="{E5ECE7BA-5308-4C65-9C8C-6CAA6994BF15}"/>
                </a:ext>
              </a:extLst>
            </p:cNvPr>
            <p:cNvSpPr>
              <a:spLocks noChangeShapeType="1"/>
            </p:cNvSpPr>
            <p:nvPr/>
          </p:nvSpPr>
          <p:spPr bwMode="auto">
            <a:xfrm rot="-5400000">
              <a:off x="4776" y="32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1" name="Text Box 77">
              <a:extLst>
                <a:ext uri="{FF2B5EF4-FFF2-40B4-BE49-F238E27FC236}">
                  <a16:creationId xmlns:a16="http://schemas.microsoft.com/office/drawing/2014/main" id="{CFA09C3A-6F7E-4074-8576-B4BAABC3AD35}"/>
                </a:ext>
              </a:extLst>
            </p:cNvPr>
            <p:cNvSpPr txBox="1">
              <a:spLocks noChangeArrowheads="1"/>
            </p:cNvSpPr>
            <p:nvPr/>
          </p:nvSpPr>
          <p:spPr bwMode="auto">
            <a:xfrm>
              <a:off x="3840" y="326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2" name="Text Box 78">
              <a:extLst>
                <a:ext uri="{FF2B5EF4-FFF2-40B4-BE49-F238E27FC236}">
                  <a16:creationId xmlns:a16="http://schemas.microsoft.com/office/drawing/2014/main" id="{FAE3786E-F3E7-468B-BA5B-5F03F2BCCDC5}"/>
                </a:ext>
              </a:extLst>
            </p:cNvPr>
            <p:cNvSpPr txBox="1">
              <a:spLocks noChangeArrowheads="1"/>
            </p:cNvSpPr>
            <p:nvPr/>
          </p:nvSpPr>
          <p:spPr bwMode="auto">
            <a:xfrm>
              <a:off x="4272" y="3283"/>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3" name="Text Box 79">
              <a:extLst>
                <a:ext uri="{FF2B5EF4-FFF2-40B4-BE49-F238E27FC236}">
                  <a16:creationId xmlns:a16="http://schemas.microsoft.com/office/drawing/2014/main" id="{5FDE2072-6505-42B7-AA5A-6E951EED876C}"/>
                </a:ext>
              </a:extLst>
            </p:cNvPr>
            <p:cNvSpPr txBox="1">
              <a:spLocks noChangeArrowheads="1"/>
            </p:cNvSpPr>
            <p:nvPr/>
          </p:nvSpPr>
          <p:spPr bwMode="auto">
            <a:xfrm>
              <a:off x="4704" y="326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4" name="Text Box 80">
              <a:extLst>
                <a:ext uri="{FF2B5EF4-FFF2-40B4-BE49-F238E27FC236}">
                  <a16:creationId xmlns:a16="http://schemas.microsoft.com/office/drawing/2014/main" id="{02461876-5A01-4908-A4AE-3136C10AC19C}"/>
                </a:ext>
              </a:extLst>
            </p:cNvPr>
            <p:cNvSpPr txBox="1">
              <a:spLocks noChangeArrowheads="1"/>
            </p:cNvSpPr>
            <p:nvPr/>
          </p:nvSpPr>
          <p:spPr bwMode="auto">
            <a:xfrm>
              <a:off x="5123" y="283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5" name="Text Box 81">
              <a:extLst>
                <a:ext uri="{FF2B5EF4-FFF2-40B4-BE49-F238E27FC236}">
                  <a16:creationId xmlns:a16="http://schemas.microsoft.com/office/drawing/2014/main" id="{F92BB62F-D613-4529-81EB-9EA247276D24}"/>
                </a:ext>
              </a:extLst>
            </p:cNvPr>
            <p:cNvSpPr txBox="1">
              <a:spLocks noChangeArrowheads="1"/>
            </p:cNvSpPr>
            <p:nvPr/>
          </p:nvSpPr>
          <p:spPr bwMode="auto">
            <a:xfrm>
              <a:off x="4656" y="235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6" name="Text Box 82">
              <a:extLst>
                <a:ext uri="{FF2B5EF4-FFF2-40B4-BE49-F238E27FC236}">
                  <a16:creationId xmlns:a16="http://schemas.microsoft.com/office/drawing/2014/main" id="{24621634-0CDA-4AB9-A8DE-699B02C1C666}"/>
                </a:ext>
              </a:extLst>
            </p:cNvPr>
            <p:cNvSpPr txBox="1">
              <a:spLocks noChangeArrowheads="1"/>
            </p:cNvSpPr>
            <p:nvPr/>
          </p:nvSpPr>
          <p:spPr bwMode="auto">
            <a:xfrm>
              <a:off x="4272" y="235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7" name="Text Box 83">
              <a:extLst>
                <a:ext uri="{FF2B5EF4-FFF2-40B4-BE49-F238E27FC236}">
                  <a16:creationId xmlns:a16="http://schemas.microsoft.com/office/drawing/2014/main" id="{731249FE-F80D-48A5-81BF-F25E87697E37}"/>
                </a:ext>
              </a:extLst>
            </p:cNvPr>
            <p:cNvSpPr txBox="1">
              <a:spLocks noChangeArrowheads="1"/>
            </p:cNvSpPr>
            <p:nvPr/>
          </p:nvSpPr>
          <p:spPr bwMode="auto">
            <a:xfrm>
              <a:off x="3840" y="235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8" name="Text Box 84">
              <a:extLst>
                <a:ext uri="{FF2B5EF4-FFF2-40B4-BE49-F238E27FC236}">
                  <a16:creationId xmlns:a16="http://schemas.microsoft.com/office/drawing/2014/main" id="{D13101E4-9A3C-4611-AB9B-C6C08A2A943C}"/>
                </a:ext>
              </a:extLst>
            </p:cNvPr>
            <p:cNvSpPr txBox="1">
              <a:spLocks noChangeArrowheads="1"/>
            </p:cNvSpPr>
            <p:nvPr/>
          </p:nvSpPr>
          <p:spPr bwMode="auto">
            <a:xfrm>
              <a:off x="3408" y="237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719" name="Text Box 85">
              <a:extLst>
                <a:ext uri="{FF2B5EF4-FFF2-40B4-BE49-F238E27FC236}">
                  <a16:creationId xmlns:a16="http://schemas.microsoft.com/office/drawing/2014/main" id="{98B6048C-BE42-4E2A-9184-A76E4B7D82F7}"/>
                </a:ext>
              </a:extLst>
            </p:cNvPr>
            <p:cNvSpPr txBox="1">
              <a:spLocks noChangeArrowheads="1"/>
            </p:cNvSpPr>
            <p:nvPr/>
          </p:nvSpPr>
          <p:spPr bwMode="auto">
            <a:xfrm>
              <a:off x="2928" y="2832"/>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a:t>
              </a:r>
            </a:p>
          </p:txBody>
        </p:sp>
      </p:grpSp>
      <p:grpSp>
        <p:nvGrpSpPr>
          <p:cNvPr id="51289" name="Group 89">
            <a:extLst>
              <a:ext uri="{FF2B5EF4-FFF2-40B4-BE49-F238E27FC236}">
                <a16:creationId xmlns:a16="http://schemas.microsoft.com/office/drawing/2014/main" id="{73E26527-6514-483D-A345-0E38BAD3D17E}"/>
              </a:ext>
            </a:extLst>
          </p:cNvPr>
          <p:cNvGrpSpPr>
            <a:grpSpLocks/>
          </p:cNvGrpSpPr>
          <p:nvPr/>
        </p:nvGrpSpPr>
        <p:grpSpPr bwMode="auto">
          <a:xfrm>
            <a:off x="4244975" y="4606180"/>
            <a:ext cx="641350" cy="990600"/>
            <a:chOff x="768" y="2592"/>
            <a:chExt cx="432" cy="624"/>
          </a:xfrm>
        </p:grpSpPr>
        <p:sp>
          <p:nvSpPr>
            <p:cNvPr id="69691" name="Rectangle 90">
              <a:extLst>
                <a:ext uri="{FF2B5EF4-FFF2-40B4-BE49-F238E27FC236}">
                  <a16:creationId xmlns:a16="http://schemas.microsoft.com/office/drawing/2014/main" id="{C6B16A39-A68B-4842-9ADC-6E604AA3FB14}"/>
                </a:ext>
              </a:extLst>
            </p:cNvPr>
            <p:cNvSpPr>
              <a:spLocks noChangeArrowheads="1"/>
            </p:cNvSpPr>
            <p:nvPr/>
          </p:nvSpPr>
          <p:spPr bwMode="auto">
            <a:xfrm>
              <a:off x="768" y="2592"/>
              <a:ext cx="432"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9692" name="Text Box 91">
              <a:extLst>
                <a:ext uri="{FF2B5EF4-FFF2-40B4-BE49-F238E27FC236}">
                  <a16:creationId xmlns:a16="http://schemas.microsoft.com/office/drawing/2014/main" id="{745AAB64-59C2-4962-8647-E8B0FBA6590C}"/>
                </a:ext>
              </a:extLst>
            </p:cNvPr>
            <p:cNvSpPr txBox="1">
              <a:spLocks noChangeArrowheads="1"/>
            </p:cNvSpPr>
            <p:nvPr/>
          </p:nvSpPr>
          <p:spPr bwMode="auto">
            <a:xfrm>
              <a:off x="816" y="2688"/>
              <a:ext cx="307" cy="3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R</a:t>
              </a:r>
            </a:p>
          </p:txBody>
        </p:sp>
      </p:grpSp>
      <p:sp>
        <p:nvSpPr>
          <p:cNvPr id="2" name="Text Box 42">
            <a:extLst>
              <a:ext uri="{FF2B5EF4-FFF2-40B4-BE49-F238E27FC236}">
                <a16:creationId xmlns:a16="http://schemas.microsoft.com/office/drawing/2014/main" id="{B600EB03-3C44-423A-958A-FBB4B92A7B6C}"/>
              </a:ext>
            </a:extLst>
          </p:cNvPr>
          <p:cNvSpPr txBox="1">
            <a:spLocks noChangeArrowheads="1"/>
          </p:cNvSpPr>
          <p:nvPr/>
        </p:nvSpPr>
        <p:spPr bwMode="auto">
          <a:xfrm>
            <a:off x="1403350" y="3140918"/>
            <a:ext cx="111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latin typeface="Arial" panose="020B0604020202020204" pitchFamily="34" charset="0"/>
                <a:cs typeface="Arial" panose="020B0604020202020204" pitchFamily="34" charset="0"/>
              </a:rPr>
              <a:t>Propane </a:t>
            </a:r>
          </a:p>
          <a:p>
            <a:pPr algn="ctr" eaLnBrk="1" hangingPunct="1">
              <a:spcBef>
                <a:spcPct val="0"/>
              </a:spcBef>
              <a:buFontTx/>
              <a:buNone/>
            </a:pPr>
            <a:r>
              <a:rPr lang="en-US" altLang="en-US" sz="1800">
                <a:latin typeface="Arial" panose="020B0604020202020204" pitchFamily="34" charset="0"/>
                <a:cs typeface="Arial" panose="020B0604020202020204" pitchFamily="34" charset="0"/>
              </a:rPr>
              <a:t>C</a:t>
            </a:r>
            <a:r>
              <a:rPr lang="en-US" altLang="en-US" sz="1800" baseline="-25000">
                <a:latin typeface="Arial" panose="020B0604020202020204" pitchFamily="34" charset="0"/>
                <a:cs typeface="Arial" panose="020B0604020202020204" pitchFamily="34" charset="0"/>
              </a:rPr>
              <a:t>3</a:t>
            </a:r>
            <a:r>
              <a:rPr lang="en-US" altLang="en-US" sz="1800">
                <a:latin typeface="Arial" panose="020B0604020202020204" pitchFamily="34" charset="0"/>
                <a:cs typeface="Arial" panose="020B0604020202020204" pitchFamily="34" charset="0"/>
              </a:rPr>
              <a:t>H</a:t>
            </a:r>
            <a:r>
              <a:rPr lang="en-US" altLang="en-US" sz="1800" baseline="-25000">
                <a:latin typeface="Arial" panose="020B0604020202020204" pitchFamily="34" charset="0"/>
                <a:cs typeface="Arial" panose="020B0604020202020204" pitchFamily="34" charset="0"/>
              </a:rPr>
              <a:t>8</a:t>
            </a:r>
          </a:p>
        </p:txBody>
      </p:sp>
      <p:grpSp>
        <p:nvGrpSpPr>
          <p:cNvPr id="69641" name="Group 147">
            <a:extLst>
              <a:ext uri="{FF2B5EF4-FFF2-40B4-BE49-F238E27FC236}">
                <a16:creationId xmlns:a16="http://schemas.microsoft.com/office/drawing/2014/main" id="{E1D8B8A5-9D50-44D8-813C-0BBE13EE5024}"/>
              </a:ext>
            </a:extLst>
          </p:cNvPr>
          <p:cNvGrpSpPr>
            <a:grpSpLocks/>
          </p:cNvGrpSpPr>
          <p:nvPr/>
        </p:nvGrpSpPr>
        <p:grpSpPr bwMode="auto">
          <a:xfrm>
            <a:off x="323850" y="1053355"/>
            <a:ext cx="3221038" cy="2057400"/>
            <a:chOff x="158" y="210"/>
            <a:chExt cx="2029" cy="1296"/>
          </a:xfrm>
        </p:grpSpPr>
        <p:sp>
          <p:nvSpPr>
            <p:cNvPr id="69670" name="Text Box 15">
              <a:extLst>
                <a:ext uri="{FF2B5EF4-FFF2-40B4-BE49-F238E27FC236}">
                  <a16:creationId xmlns:a16="http://schemas.microsoft.com/office/drawing/2014/main" id="{5A4AF14E-3966-42BB-B0F3-8D9FD8E0F29A}"/>
                </a:ext>
              </a:extLst>
            </p:cNvPr>
            <p:cNvSpPr txBox="1">
              <a:spLocks noChangeArrowheads="1"/>
            </p:cNvSpPr>
            <p:nvPr/>
          </p:nvSpPr>
          <p:spPr bwMode="auto">
            <a:xfrm>
              <a:off x="603" y="112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71" name="Text Box 16">
              <a:extLst>
                <a:ext uri="{FF2B5EF4-FFF2-40B4-BE49-F238E27FC236}">
                  <a16:creationId xmlns:a16="http://schemas.microsoft.com/office/drawing/2014/main" id="{A53E0260-4E33-4EDC-AF42-7A09CED3F774}"/>
                </a:ext>
              </a:extLst>
            </p:cNvPr>
            <p:cNvSpPr txBox="1">
              <a:spLocks noChangeArrowheads="1"/>
            </p:cNvSpPr>
            <p:nvPr/>
          </p:nvSpPr>
          <p:spPr bwMode="auto">
            <a:xfrm>
              <a:off x="1886" y="709"/>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72" name="Text Box 17">
              <a:extLst>
                <a:ext uri="{FF2B5EF4-FFF2-40B4-BE49-F238E27FC236}">
                  <a16:creationId xmlns:a16="http://schemas.microsoft.com/office/drawing/2014/main" id="{2ED3E5CC-A836-410E-9E00-483A9CA8257E}"/>
                </a:ext>
              </a:extLst>
            </p:cNvPr>
            <p:cNvSpPr txBox="1">
              <a:spLocks noChangeArrowheads="1"/>
            </p:cNvSpPr>
            <p:nvPr/>
          </p:nvSpPr>
          <p:spPr bwMode="auto">
            <a:xfrm>
              <a:off x="603" y="69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73" name="Text Box 18">
              <a:extLst>
                <a:ext uri="{FF2B5EF4-FFF2-40B4-BE49-F238E27FC236}">
                  <a16:creationId xmlns:a16="http://schemas.microsoft.com/office/drawing/2014/main" id="{25E42218-7117-4801-9B34-29CF7396B9F3}"/>
                </a:ext>
              </a:extLst>
            </p:cNvPr>
            <p:cNvSpPr txBox="1">
              <a:spLocks noChangeArrowheads="1"/>
            </p:cNvSpPr>
            <p:nvPr/>
          </p:nvSpPr>
          <p:spPr bwMode="auto">
            <a:xfrm>
              <a:off x="1022" y="69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74" name="Text Box 19">
              <a:extLst>
                <a:ext uri="{FF2B5EF4-FFF2-40B4-BE49-F238E27FC236}">
                  <a16:creationId xmlns:a16="http://schemas.microsoft.com/office/drawing/2014/main" id="{3C4EC3FA-9428-489F-8BC1-80918524415F}"/>
                </a:ext>
              </a:extLst>
            </p:cNvPr>
            <p:cNvSpPr txBox="1">
              <a:spLocks noChangeArrowheads="1"/>
            </p:cNvSpPr>
            <p:nvPr/>
          </p:nvSpPr>
          <p:spPr bwMode="auto">
            <a:xfrm>
              <a:off x="1454" y="69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75" name="Line 20">
              <a:extLst>
                <a:ext uri="{FF2B5EF4-FFF2-40B4-BE49-F238E27FC236}">
                  <a16:creationId xmlns:a16="http://schemas.microsoft.com/office/drawing/2014/main" id="{E62668F0-AA3C-44EA-9963-D58C8E6232BB}"/>
                </a:ext>
              </a:extLst>
            </p:cNvPr>
            <p:cNvSpPr>
              <a:spLocks noChangeShapeType="1"/>
            </p:cNvSpPr>
            <p:nvPr/>
          </p:nvSpPr>
          <p:spPr bwMode="auto">
            <a:xfrm>
              <a:off x="891" y="88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6" name="Line 21">
              <a:extLst>
                <a:ext uri="{FF2B5EF4-FFF2-40B4-BE49-F238E27FC236}">
                  <a16:creationId xmlns:a16="http://schemas.microsoft.com/office/drawing/2014/main" id="{CB55A6E6-C1FE-46D6-8CF9-0047EDA77B8C}"/>
                </a:ext>
              </a:extLst>
            </p:cNvPr>
            <p:cNvSpPr>
              <a:spLocks noChangeShapeType="1"/>
            </p:cNvSpPr>
            <p:nvPr/>
          </p:nvSpPr>
          <p:spPr bwMode="auto">
            <a:xfrm>
              <a:off x="1323" y="88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7" name="Line 22">
              <a:extLst>
                <a:ext uri="{FF2B5EF4-FFF2-40B4-BE49-F238E27FC236}">
                  <a16:creationId xmlns:a16="http://schemas.microsoft.com/office/drawing/2014/main" id="{3A481270-AA5C-431A-86FB-678128ED3A7B}"/>
                </a:ext>
              </a:extLst>
            </p:cNvPr>
            <p:cNvSpPr>
              <a:spLocks noChangeShapeType="1"/>
            </p:cNvSpPr>
            <p:nvPr/>
          </p:nvSpPr>
          <p:spPr bwMode="auto">
            <a:xfrm>
              <a:off x="1755" y="88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8" name="Line 24">
              <a:extLst>
                <a:ext uri="{FF2B5EF4-FFF2-40B4-BE49-F238E27FC236}">
                  <a16:creationId xmlns:a16="http://schemas.microsoft.com/office/drawing/2014/main" id="{0EF7FF7E-892B-40E1-B6F2-1E3A8580669E}"/>
                </a:ext>
              </a:extLst>
            </p:cNvPr>
            <p:cNvSpPr>
              <a:spLocks noChangeShapeType="1"/>
            </p:cNvSpPr>
            <p:nvPr/>
          </p:nvSpPr>
          <p:spPr bwMode="auto">
            <a:xfrm>
              <a:off x="459" y="88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9" name="Line 26">
              <a:extLst>
                <a:ext uri="{FF2B5EF4-FFF2-40B4-BE49-F238E27FC236}">
                  <a16:creationId xmlns:a16="http://schemas.microsoft.com/office/drawing/2014/main" id="{6A33EF72-B68F-4296-B8C3-43C4F5BD518F}"/>
                </a:ext>
              </a:extLst>
            </p:cNvPr>
            <p:cNvSpPr>
              <a:spLocks noChangeShapeType="1"/>
            </p:cNvSpPr>
            <p:nvPr/>
          </p:nvSpPr>
          <p:spPr bwMode="auto">
            <a:xfrm rot="-5400000">
              <a:off x="1539" y="61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0" name="Line 27">
              <a:extLst>
                <a:ext uri="{FF2B5EF4-FFF2-40B4-BE49-F238E27FC236}">
                  <a16:creationId xmlns:a16="http://schemas.microsoft.com/office/drawing/2014/main" id="{DC2F9531-FF02-4C10-9F9B-58439114C162}"/>
                </a:ext>
              </a:extLst>
            </p:cNvPr>
            <p:cNvSpPr>
              <a:spLocks noChangeShapeType="1"/>
            </p:cNvSpPr>
            <p:nvPr/>
          </p:nvSpPr>
          <p:spPr bwMode="auto">
            <a:xfrm rot="-5400000">
              <a:off x="1107" y="61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1" name="Line 28">
              <a:extLst>
                <a:ext uri="{FF2B5EF4-FFF2-40B4-BE49-F238E27FC236}">
                  <a16:creationId xmlns:a16="http://schemas.microsoft.com/office/drawing/2014/main" id="{CD30E3A3-E971-4204-BA78-D4C5F14F6FE4}"/>
                </a:ext>
              </a:extLst>
            </p:cNvPr>
            <p:cNvSpPr>
              <a:spLocks noChangeShapeType="1"/>
            </p:cNvSpPr>
            <p:nvPr/>
          </p:nvSpPr>
          <p:spPr bwMode="auto">
            <a:xfrm rot="-5400000">
              <a:off x="675" y="61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2" name="Line 29">
              <a:extLst>
                <a:ext uri="{FF2B5EF4-FFF2-40B4-BE49-F238E27FC236}">
                  <a16:creationId xmlns:a16="http://schemas.microsoft.com/office/drawing/2014/main" id="{C3498360-E266-45C6-84DD-FAED1A280BF5}"/>
                </a:ext>
              </a:extLst>
            </p:cNvPr>
            <p:cNvSpPr>
              <a:spLocks noChangeShapeType="1"/>
            </p:cNvSpPr>
            <p:nvPr/>
          </p:nvSpPr>
          <p:spPr bwMode="auto">
            <a:xfrm rot="-5400000">
              <a:off x="675" y="109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3" name="Line 30">
              <a:extLst>
                <a:ext uri="{FF2B5EF4-FFF2-40B4-BE49-F238E27FC236}">
                  <a16:creationId xmlns:a16="http://schemas.microsoft.com/office/drawing/2014/main" id="{9BEF9A71-67FD-473D-9E47-02024F730CAF}"/>
                </a:ext>
              </a:extLst>
            </p:cNvPr>
            <p:cNvSpPr>
              <a:spLocks noChangeShapeType="1"/>
            </p:cNvSpPr>
            <p:nvPr/>
          </p:nvSpPr>
          <p:spPr bwMode="auto">
            <a:xfrm rot="-5400000">
              <a:off x="1107" y="109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4" name="Line 31">
              <a:extLst>
                <a:ext uri="{FF2B5EF4-FFF2-40B4-BE49-F238E27FC236}">
                  <a16:creationId xmlns:a16="http://schemas.microsoft.com/office/drawing/2014/main" id="{45A85E37-E009-42AA-927E-6772B190F2CD}"/>
                </a:ext>
              </a:extLst>
            </p:cNvPr>
            <p:cNvSpPr>
              <a:spLocks noChangeShapeType="1"/>
            </p:cNvSpPr>
            <p:nvPr/>
          </p:nvSpPr>
          <p:spPr bwMode="auto">
            <a:xfrm rot="-5400000">
              <a:off x="1539" y="109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5" name="Text Box 33">
              <a:extLst>
                <a:ext uri="{FF2B5EF4-FFF2-40B4-BE49-F238E27FC236}">
                  <a16:creationId xmlns:a16="http://schemas.microsoft.com/office/drawing/2014/main" id="{85F8DE10-4F1D-4DCB-B894-49152C00C1F8}"/>
                </a:ext>
              </a:extLst>
            </p:cNvPr>
            <p:cNvSpPr txBox="1">
              <a:spLocks noChangeArrowheads="1"/>
            </p:cNvSpPr>
            <p:nvPr/>
          </p:nvSpPr>
          <p:spPr bwMode="auto">
            <a:xfrm>
              <a:off x="1035" y="112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86" name="Text Box 34">
              <a:extLst>
                <a:ext uri="{FF2B5EF4-FFF2-40B4-BE49-F238E27FC236}">
                  <a16:creationId xmlns:a16="http://schemas.microsoft.com/office/drawing/2014/main" id="{5998658B-0A2A-4E08-BC60-C745FD60D19D}"/>
                </a:ext>
              </a:extLst>
            </p:cNvPr>
            <p:cNvSpPr txBox="1">
              <a:spLocks noChangeArrowheads="1"/>
            </p:cNvSpPr>
            <p:nvPr/>
          </p:nvSpPr>
          <p:spPr bwMode="auto">
            <a:xfrm>
              <a:off x="1467" y="114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87" name="Text Box 38">
              <a:extLst>
                <a:ext uri="{FF2B5EF4-FFF2-40B4-BE49-F238E27FC236}">
                  <a16:creationId xmlns:a16="http://schemas.microsoft.com/office/drawing/2014/main" id="{9C84D944-DC37-4A5A-83CB-D973B8D027A1}"/>
                </a:ext>
              </a:extLst>
            </p:cNvPr>
            <p:cNvSpPr txBox="1">
              <a:spLocks noChangeArrowheads="1"/>
            </p:cNvSpPr>
            <p:nvPr/>
          </p:nvSpPr>
          <p:spPr bwMode="auto">
            <a:xfrm>
              <a:off x="1467" y="21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88" name="Text Box 39">
              <a:extLst>
                <a:ext uri="{FF2B5EF4-FFF2-40B4-BE49-F238E27FC236}">
                  <a16:creationId xmlns:a16="http://schemas.microsoft.com/office/drawing/2014/main" id="{A22C2A34-2600-4120-90EE-241FA7187042}"/>
                </a:ext>
              </a:extLst>
            </p:cNvPr>
            <p:cNvSpPr txBox="1">
              <a:spLocks noChangeArrowheads="1"/>
            </p:cNvSpPr>
            <p:nvPr/>
          </p:nvSpPr>
          <p:spPr bwMode="auto">
            <a:xfrm>
              <a:off x="1035" y="21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89" name="Text Box 40">
              <a:extLst>
                <a:ext uri="{FF2B5EF4-FFF2-40B4-BE49-F238E27FC236}">
                  <a16:creationId xmlns:a16="http://schemas.microsoft.com/office/drawing/2014/main" id="{442DE7E5-0604-462E-AED5-3106F01DA50C}"/>
                </a:ext>
              </a:extLst>
            </p:cNvPr>
            <p:cNvSpPr txBox="1">
              <a:spLocks noChangeArrowheads="1"/>
            </p:cNvSpPr>
            <p:nvPr/>
          </p:nvSpPr>
          <p:spPr bwMode="auto">
            <a:xfrm>
              <a:off x="603" y="229"/>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90" name="Text Box 41">
              <a:extLst>
                <a:ext uri="{FF2B5EF4-FFF2-40B4-BE49-F238E27FC236}">
                  <a16:creationId xmlns:a16="http://schemas.microsoft.com/office/drawing/2014/main" id="{FFBB9C97-1F40-4F15-B8E4-5C6422C20383}"/>
                </a:ext>
              </a:extLst>
            </p:cNvPr>
            <p:cNvSpPr txBox="1">
              <a:spLocks noChangeArrowheads="1"/>
            </p:cNvSpPr>
            <p:nvPr/>
          </p:nvSpPr>
          <p:spPr bwMode="auto">
            <a:xfrm>
              <a:off x="158" y="690"/>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grpSp>
      <p:grpSp>
        <p:nvGrpSpPr>
          <p:cNvPr id="199858" name="Group 178">
            <a:extLst>
              <a:ext uri="{FF2B5EF4-FFF2-40B4-BE49-F238E27FC236}">
                <a16:creationId xmlns:a16="http://schemas.microsoft.com/office/drawing/2014/main" id="{6D8CF658-ED42-4435-89DD-ED6D63BC58A1}"/>
              </a:ext>
            </a:extLst>
          </p:cNvPr>
          <p:cNvGrpSpPr>
            <a:grpSpLocks/>
          </p:cNvGrpSpPr>
          <p:nvPr/>
        </p:nvGrpSpPr>
        <p:grpSpPr bwMode="auto">
          <a:xfrm>
            <a:off x="611188" y="3929905"/>
            <a:ext cx="3276600" cy="2022475"/>
            <a:chOff x="385" y="2022"/>
            <a:chExt cx="2064" cy="1274"/>
          </a:xfrm>
        </p:grpSpPr>
        <p:sp>
          <p:nvSpPr>
            <p:cNvPr id="69648" name="Text Box 61">
              <a:extLst>
                <a:ext uri="{FF2B5EF4-FFF2-40B4-BE49-F238E27FC236}">
                  <a16:creationId xmlns:a16="http://schemas.microsoft.com/office/drawing/2014/main" id="{12B8B899-533D-4D6F-8E9E-B7C767542BCA}"/>
                </a:ext>
              </a:extLst>
            </p:cNvPr>
            <p:cNvSpPr txBox="1">
              <a:spLocks noChangeArrowheads="1"/>
            </p:cNvSpPr>
            <p:nvPr/>
          </p:nvSpPr>
          <p:spPr bwMode="auto">
            <a:xfrm>
              <a:off x="865" y="247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49" name="Text Box 62">
              <a:extLst>
                <a:ext uri="{FF2B5EF4-FFF2-40B4-BE49-F238E27FC236}">
                  <a16:creationId xmlns:a16="http://schemas.microsoft.com/office/drawing/2014/main" id="{21D0E7E7-8F2D-4F9A-AC34-661B672B960B}"/>
                </a:ext>
              </a:extLst>
            </p:cNvPr>
            <p:cNvSpPr txBox="1">
              <a:spLocks noChangeArrowheads="1"/>
            </p:cNvSpPr>
            <p:nvPr/>
          </p:nvSpPr>
          <p:spPr bwMode="auto">
            <a:xfrm>
              <a:off x="1284" y="247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sp>
          <p:nvSpPr>
            <p:cNvPr id="69650" name="Text Box 63">
              <a:extLst>
                <a:ext uri="{FF2B5EF4-FFF2-40B4-BE49-F238E27FC236}">
                  <a16:creationId xmlns:a16="http://schemas.microsoft.com/office/drawing/2014/main" id="{BD2C8A74-FAF9-4180-905C-5CC796195C67}"/>
                </a:ext>
              </a:extLst>
            </p:cNvPr>
            <p:cNvSpPr txBox="1">
              <a:spLocks noChangeArrowheads="1"/>
            </p:cNvSpPr>
            <p:nvPr/>
          </p:nvSpPr>
          <p:spPr bwMode="auto">
            <a:xfrm>
              <a:off x="1716" y="247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C</a:t>
              </a:r>
            </a:p>
          </p:txBody>
        </p:sp>
        <p:grpSp>
          <p:nvGrpSpPr>
            <p:cNvPr id="69651" name="Group 177">
              <a:extLst>
                <a:ext uri="{FF2B5EF4-FFF2-40B4-BE49-F238E27FC236}">
                  <a16:creationId xmlns:a16="http://schemas.microsoft.com/office/drawing/2014/main" id="{8052B87B-272F-4175-8D46-8E8F1834BD66}"/>
                </a:ext>
              </a:extLst>
            </p:cNvPr>
            <p:cNvGrpSpPr>
              <a:grpSpLocks/>
            </p:cNvGrpSpPr>
            <p:nvPr/>
          </p:nvGrpSpPr>
          <p:grpSpPr bwMode="auto">
            <a:xfrm>
              <a:off x="385" y="2022"/>
              <a:ext cx="2064" cy="1274"/>
              <a:chOff x="385" y="2022"/>
              <a:chExt cx="2064" cy="1274"/>
            </a:xfrm>
          </p:grpSpPr>
          <p:sp>
            <p:nvSpPr>
              <p:cNvPr id="69652" name="Text Box 59">
                <a:extLst>
                  <a:ext uri="{FF2B5EF4-FFF2-40B4-BE49-F238E27FC236}">
                    <a16:creationId xmlns:a16="http://schemas.microsoft.com/office/drawing/2014/main" id="{FE00050F-0DDA-4F2F-82EF-2657BBB93FDE}"/>
                  </a:ext>
                </a:extLst>
              </p:cNvPr>
              <p:cNvSpPr txBox="1">
                <a:spLocks noChangeArrowheads="1"/>
              </p:cNvSpPr>
              <p:nvPr/>
            </p:nvSpPr>
            <p:spPr bwMode="auto">
              <a:xfrm>
                <a:off x="865" y="293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53" name="Text Box 60">
                <a:extLst>
                  <a:ext uri="{FF2B5EF4-FFF2-40B4-BE49-F238E27FC236}">
                    <a16:creationId xmlns:a16="http://schemas.microsoft.com/office/drawing/2014/main" id="{C2EE33B0-B1B8-4A10-A29A-D1B5C6750DBA}"/>
                  </a:ext>
                </a:extLst>
              </p:cNvPr>
              <p:cNvSpPr txBox="1">
                <a:spLocks noChangeArrowheads="1"/>
              </p:cNvSpPr>
              <p:nvPr/>
            </p:nvSpPr>
            <p:spPr bwMode="auto">
              <a:xfrm>
                <a:off x="2148" y="2478"/>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54" name="Line 64">
                <a:extLst>
                  <a:ext uri="{FF2B5EF4-FFF2-40B4-BE49-F238E27FC236}">
                    <a16:creationId xmlns:a16="http://schemas.microsoft.com/office/drawing/2014/main" id="{58AD04EB-4325-4A0C-AE7D-57E2D850318D}"/>
                  </a:ext>
                </a:extLst>
              </p:cNvPr>
              <p:cNvSpPr>
                <a:spLocks noChangeShapeType="1"/>
              </p:cNvSpPr>
              <p:nvPr/>
            </p:nvSpPr>
            <p:spPr bwMode="auto">
              <a:xfrm>
                <a:off x="1153" y="265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5" name="Line 65">
                <a:extLst>
                  <a:ext uri="{FF2B5EF4-FFF2-40B4-BE49-F238E27FC236}">
                    <a16:creationId xmlns:a16="http://schemas.microsoft.com/office/drawing/2014/main" id="{B152ED9A-64A3-43D5-9782-DF845262DE62}"/>
                  </a:ext>
                </a:extLst>
              </p:cNvPr>
              <p:cNvSpPr>
                <a:spLocks noChangeShapeType="1"/>
              </p:cNvSpPr>
              <p:nvPr/>
            </p:nvSpPr>
            <p:spPr bwMode="auto">
              <a:xfrm>
                <a:off x="1585" y="265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6" name="Line 66">
                <a:extLst>
                  <a:ext uri="{FF2B5EF4-FFF2-40B4-BE49-F238E27FC236}">
                    <a16:creationId xmlns:a16="http://schemas.microsoft.com/office/drawing/2014/main" id="{E21C02C7-9110-4F72-9809-ED35C6B60319}"/>
                  </a:ext>
                </a:extLst>
              </p:cNvPr>
              <p:cNvSpPr>
                <a:spLocks noChangeShapeType="1"/>
              </p:cNvSpPr>
              <p:nvPr/>
            </p:nvSpPr>
            <p:spPr bwMode="auto">
              <a:xfrm>
                <a:off x="2017" y="265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Line 68">
                <a:extLst>
                  <a:ext uri="{FF2B5EF4-FFF2-40B4-BE49-F238E27FC236}">
                    <a16:creationId xmlns:a16="http://schemas.microsoft.com/office/drawing/2014/main" id="{979F8AFF-9D63-4BD6-A477-259A49015964}"/>
                  </a:ext>
                </a:extLst>
              </p:cNvPr>
              <p:cNvSpPr>
                <a:spLocks noChangeShapeType="1"/>
              </p:cNvSpPr>
              <p:nvPr/>
            </p:nvSpPr>
            <p:spPr bwMode="auto">
              <a:xfrm>
                <a:off x="721" y="265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8" name="Line 70">
                <a:extLst>
                  <a:ext uri="{FF2B5EF4-FFF2-40B4-BE49-F238E27FC236}">
                    <a16:creationId xmlns:a16="http://schemas.microsoft.com/office/drawing/2014/main" id="{9A40FE3C-045C-49A3-80F3-E1C4CC0EA99C}"/>
                  </a:ext>
                </a:extLst>
              </p:cNvPr>
              <p:cNvSpPr>
                <a:spLocks noChangeShapeType="1"/>
              </p:cNvSpPr>
              <p:nvPr/>
            </p:nvSpPr>
            <p:spPr bwMode="auto">
              <a:xfrm rot="-5400000">
                <a:off x="1801" y="243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Line 71">
                <a:extLst>
                  <a:ext uri="{FF2B5EF4-FFF2-40B4-BE49-F238E27FC236}">
                    <a16:creationId xmlns:a16="http://schemas.microsoft.com/office/drawing/2014/main" id="{B4D6F5A7-3EB7-4DF0-BF33-F6F5F8F2BA3A}"/>
                  </a:ext>
                </a:extLst>
              </p:cNvPr>
              <p:cNvSpPr>
                <a:spLocks noChangeShapeType="1"/>
              </p:cNvSpPr>
              <p:nvPr/>
            </p:nvSpPr>
            <p:spPr bwMode="auto">
              <a:xfrm rot="-5400000">
                <a:off x="1357" y="2413"/>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0" name="Line 72">
                <a:extLst>
                  <a:ext uri="{FF2B5EF4-FFF2-40B4-BE49-F238E27FC236}">
                    <a16:creationId xmlns:a16="http://schemas.microsoft.com/office/drawing/2014/main" id="{6869DA3A-503F-467E-8B6E-3F41A0F3F078}"/>
                  </a:ext>
                </a:extLst>
              </p:cNvPr>
              <p:cNvSpPr>
                <a:spLocks noChangeShapeType="1"/>
              </p:cNvSpPr>
              <p:nvPr/>
            </p:nvSpPr>
            <p:spPr bwMode="auto">
              <a:xfrm rot="-5400000">
                <a:off x="948" y="2413"/>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1" name="Line 73">
                <a:extLst>
                  <a:ext uri="{FF2B5EF4-FFF2-40B4-BE49-F238E27FC236}">
                    <a16:creationId xmlns:a16="http://schemas.microsoft.com/office/drawing/2014/main" id="{B7DA14BB-092F-4F66-95FA-F8EB1C823E87}"/>
                  </a:ext>
                </a:extLst>
              </p:cNvPr>
              <p:cNvSpPr>
                <a:spLocks noChangeShapeType="1"/>
              </p:cNvSpPr>
              <p:nvPr/>
            </p:nvSpPr>
            <p:spPr bwMode="auto">
              <a:xfrm rot="-5400000">
                <a:off x="937" y="287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2" name="Line 74">
                <a:extLst>
                  <a:ext uri="{FF2B5EF4-FFF2-40B4-BE49-F238E27FC236}">
                    <a16:creationId xmlns:a16="http://schemas.microsoft.com/office/drawing/2014/main" id="{0F552A65-2CCA-4B14-9952-884E1399D1F6}"/>
                  </a:ext>
                </a:extLst>
              </p:cNvPr>
              <p:cNvSpPr>
                <a:spLocks noChangeShapeType="1"/>
              </p:cNvSpPr>
              <p:nvPr/>
            </p:nvSpPr>
            <p:spPr bwMode="auto">
              <a:xfrm rot="-5400000">
                <a:off x="1369" y="287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3" name="Line 75">
                <a:extLst>
                  <a:ext uri="{FF2B5EF4-FFF2-40B4-BE49-F238E27FC236}">
                    <a16:creationId xmlns:a16="http://schemas.microsoft.com/office/drawing/2014/main" id="{C5A0D0F4-39E8-41AE-9328-9F011BA4D102}"/>
                  </a:ext>
                </a:extLst>
              </p:cNvPr>
              <p:cNvSpPr>
                <a:spLocks noChangeShapeType="1"/>
              </p:cNvSpPr>
              <p:nvPr/>
            </p:nvSpPr>
            <p:spPr bwMode="auto">
              <a:xfrm rot="-5400000">
                <a:off x="1801" y="287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4" name="Text Box 77">
                <a:extLst>
                  <a:ext uri="{FF2B5EF4-FFF2-40B4-BE49-F238E27FC236}">
                    <a16:creationId xmlns:a16="http://schemas.microsoft.com/office/drawing/2014/main" id="{27482374-2FB7-4FDD-8C91-485AFF292061}"/>
                  </a:ext>
                </a:extLst>
              </p:cNvPr>
              <p:cNvSpPr txBox="1">
                <a:spLocks noChangeArrowheads="1"/>
              </p:cNvSpPr>
              <p:nvPr/>
            </p:nvSpPr>
            <p:spPr bwMode="auto">
              <a:xfrm>
                <a:off x="1297" y="293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65" name="Text Box 78">
                <a:extLst>
                  <a:ext uri="{FF2B5EF4-FFF2-40B4-BE49-F238E27FC236}">
                    <a16:creationId xmlns:a16="http://schemas.microsoft.com/office/drawing/2014/main" id="{295C8097-2066-458C-91EB-FB865C3AB0F6}"/>
                  </a:ext>
                </a:extLst>
              </p:cNvPr>
              <p:cNvSpPr txBox="1">
                <a:spLocks noChangeArrowheads="1"/>
              </p:cNvSpPr>
              <p:nvPr/>
            </p:nvSpPr>
            <p:spPr bwMode="auto">
              <a:xfrm>
                <a:off x="1729" y="2931"/>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66" name="Text Box 82">
                <a:extLst>
                  <a:ext uri="{FF2B5EF4-FFF2-40B4-BE49-F238E27FC236}">
                    <a16:creationId xmlns:a16="http://schemas.microsoft.com/office/drawing/2014/main" id="{1F4B64DC-BDD9-4B63-96DC-64B06AA35CEE}"/>
                  </a:ext>
                </a:extLst>
              </p:cNvPr>
              <p:cNvSpPr txBox="1">
                <a:spLocks noChangeArrowheads="1"/>
              </p:cNvSpPr>
              <p:nvPr/>
            </p:nvSpPr>
            <p:spPr bwMode="auto">
              <a:xfrm>
                <a:off x="1729" y="202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67" name="Text Box 83">
                <a:extLst>
                  <a:ext uri="{FF2B5EF4-FFF2-40B4-BE49-F238E27FC236}">
                    <a16:creationId xmlns:a16="http://schemas.microsoft.com/office/drawing/2014/main" id="{D9B36ED2-90C8-47D4-A75E-CBCE8F7B00B1}"/>
                  </a:ext>
                </a:extLst>
              </p:cNvPr>
              <p:cNvSpPr txBox="1">
                <a:spLocks noChangeArrowheads="1"/>
              </p:cNvSpPr>
              <p:nvPr/>
            </p:nvSpPr>
            <p:spPr bwMode="auto">
              <a:xfrm>
                <a:off x="1297" y="2024"/>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68" name="Text Box 84">
                <a:extLst>
                  <a:ext uri="{FF2B5EF4-FFF2-40B4-BE49-F238E27FC236}">
                    <a16:creationId xmlns:a16="http://schemas.microsoft.com/office/drawing/2014/main" id="{5CB9CA22-7EA2-4FD2-8C2D-EE01CE005C0C}"/>
                  </a:ext>
                </a:extLst>
              </p:cNvPr>
              <p:cNvSpPr txBox="1">
                <a:spLocks noChangeArrowheads="1"/>
              </p:cNvSpPr>
              <p:nvPr/>
            </p:nvSpPr>
            <p:spPr bwMode="auto">
              <a:xfrm>
                <a:off x="865" y="2022"/>
                <a:ext cx="3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H</a:t>
                </a:r>
              </a:p>
            </p:txBody>
          </p:sp>
          <p:sp>
            <p:nvSpPr>
              <p:cNvPr id="69669" name="Text Box 85">
                <a:extLst>
                  <a:ext uri="{FF2B5EF4-FFF2-40B4-BE49-F238E27FC236}">
                    <a16:creationId xmlns:a16="http://schemas.microsoft.com/office/drawing/2014/main" id="{7DA66E5F-20F4-4E21-B029-75DD3E2773A8}"/>
                  </a:ext>
                </a:extLst>
              </p:cNvPr>
              <p:cNvSpPr txBox="1">
                <a:spLocks noChangeArrowheads="1"/>
              </p:cNvSpPr>
              <p:nvPr/>
            </p:nvSpPr>
            <p:spPr bwMode="auto">
              <a:xfrm>
                <a:off x="385" y="2478"/>
                <a:ext cx="2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a:t>
                </a:r>
              </a:p>
            </p:txBody>
          </p:sp>
        </p:grpSp>
      </p:grpSp>
      <p:grpSp>
        <p:nvGrpSpPr>
          <p:cNvPr id="51255" name="Group 55">
            <a:extLst>
              <a:ext uri="{FF2B5EF4-FFF2-40B4-BE49-F238E27FC236}">
                <a16:creationId xmlns:a16="http://schemas.microsoft.com/office/drawing/2014/main" id="{350D5E22-A2DF-41BC-A499-4DD79CF763EE}"/>
              </a:ext>
            </a:extLst>
          </p:cNvPr>
          <p:cNvGrpSpPr>
            <a:grpSpLocks/>
          </p:cNvGrpSpPr>
          <p:nvPr/>
        </p:nvGrpSpPr>
        <p:grpSpPr bwMode="auto">
          <a:xfrm>
            <a:off x="468313" y="4509343"/>
            <a:ext cx="641350" cy="990600"/>
            <a:chOff x="768" y="2592"/>
            <a:chExt cx="432" cy="624"/>
          </a:xfrm>
        </p:grpSpPr>
        <p:sp>
          <p:nvSpPr>
            <p:cNvPr id="69646" name="Rectangle 56">
              <a:extLst>
                <a:ext uri="{FF2B5EF4-FFF2-40B4-BE49-F238E27FC236}">
                  <a16:creationId xmlns:a16="http://schemas.microsoft.com/office/drawing/2014/main" id="{E0C4D1C2-EB1D-4467-B355-66F15F9051FE}"/>
                </a:ext>
              </a:extLst>
            </p:cNvPr>
            <p:cNvSpPr>
              <a:spLocks noChangeArrowheads="1"/>
            </p:cNvSpPr>
            <p:nvPr/>
          </p:nvSpPr>
          <p:spPr bwMode="auto">
            <a:xfrm>
              <a:off x="768" y="2592"/>
              <a:ext cx="432"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69647" name="Text Box 57">
              <a:extLst>
                <a:ext uri="{FF2B5EF4-FFF2-40B4-BE49-F238E27FC236}">
                  <a16:creationId xmlns:a16="http://schemas.microsoft.com/office/drawing/2014/main" id="{FC150D37-13F3-4712-B0CE-012EB3903E4D}"/>
                </a:ext>
              </a:extLst>
            </p:cNvPr>
            <p:cNvSpPr txBox="1">
              <a:spLocks noChangeArrowheads="1"/>
            </p:cNvSpPr>
            <p:nvPr/>
          </p:nvSpPr>
          <p:spPr bwMode="auto">
            <a:xfrm>
              <a:off x="816" y="2688"/>
              <a:ext cx="307" cy="37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latin typeface="Arial" panose="020B0604020202020204" pitchFamily="34" charset="0"/>
                  <a:cs typeface="Arial" panose="020B0604020202020204" pitchFamily="34" charset="0"/>
                </a:rPr>
                <a:t>R</a:t>
              </a:r>
            </a:p>
          </p:txBody>
        </p:sp>
      </p:grpSp>
      <p:sp>
        <p:nvSpPr>
          <p:cNvPr id="3" name="Text Box 42">
            <a:extLst>
              <a:ext uri="{FF2B5EF4-FFF2-40B4-BE49-F238E27FC236}">
                <a16:creationId xmlns:a16="http://schemas.microsoft.com/office/drawing/2014/main" id="{FE18930A-9F38-4BA7-9629-92D5DDA40649}"/>
              </a:ext>
            </a:extLst>
          </p:cNvPr>
          <p:cNvSpPr txBox="1">
            <a:spLocks noChangeArrowheads="1"/>
          </p:cNvSpPr>
          <p:nvPr/>
        </p:nvSpPr>
        <p:spPr bwMode="auto">
          <a:xfrm>
            <a:off x="1412875" y="6100018"/>
            <a:ext cx="167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CC0000"/>
                </a:solidFill>
                <a:latin typeface="Arial" panose="020B0604020202020204" pitchFamily="34" charset="0"/>
                <a:cs typeface="Arial" panose="020B0604020202020204" pitchFamily="34" charset="0"/>
              </a:rPr>
              <a:t>Propyl group</a:t>
            </a:r>
            <a:r>
              <a:rPr lang="en-US" altLang="en-US" sz="1800">
                <a:latin typeface="Arial" panose="020B0604020202020204" pitchFamily="34" charset="0"/>
                <a:cs typeface="Arial" panose="020B0604020202020204" pitchFamily="34" charset="0"/>
              </a:rPr>
              <a:t> </a:t>
            </a:r>
          </a:p>
          <a:p>
            <a:pPr algn="ctr" eaLnBrk="1" hangingPunct="1">
              <a:spcBef>
                <a:spcPct val="0"/>
              </a:spcBef>
              <a:buFontTx/>
              <a:buNone/>
            </a:pPr>
            <a:r>
              <a:rPr lang="en-US" altLang="en-US" sz="1800" b="1">
                <a:solidFill>
                  <a:srgbClr val="0000CC"/>
                </a:solidFill>
                <a:latin typeface="Arial" panose="020B0604020202020204" pitchFamily="34" charset="0"/>
                <a:cs typeface="Arial" panose="020B0604020202020204" pitchFamily="34" charset="0"/>
              </a:rPr>
              <a:t>-C</a:t>
            </a:r>
            <a:r>
              <a:rPr lang="en-US" altLang="en-US" sz="1800" b="1" baseline="-25000">
                <a:solidFill>
                  <a:srgbClr val="0000CC"/>
                </a:solidFill>
                <a:latin typeface="Arial" panose="020B0604020202020204" pitchFamily="34" charset="0"/>
                <a:cs typeface="Arial" panose="020B0604020202020204" pitchFamily="34" charset="0"/>
              </a:rPr>
              <a:t>3</a:t>
            </a:r>
            <a:r>
              <a:rPr lang="en-US" altLang="en-US" sz="1800" b="1">
                <a:solidFill>
                  <a:srgbClr val="0000CC"/>
                </a:solidFill>
                <a:latin typeface="Arial" panose="020B0604020202020204" pitchFamily="34" charset="0"/>
                <a:cs typeface="Arial" panose="020B0604020202020204" pitchFamily="34" charset="0"/>
              </a:rPr>
              <a:t>H</a:t>
            </a:r>
            <a:r>
              <a:rPr lang="en-US" altLang="en-US" sz="1800" b="1" baseline="-25000">
                <a:solidFill>
                  <a:srgbClr val="0000CC"/>
                </a:solidFill>
                <a:latin typeface="Arial" panose="020B0604020202020204" pitchFamily="34" charset="0"/>
                <a:cs typeface="Arial" panose="020B0604020202020204" pitchFamily="34" charset="0"/>
              </a:rPr>
              <a:t>7</a:t>
            </a:r>
          </a:p>
        </p:txBody>
      </p:sp>
      <p:sp>
        <p:nvSpPr>
          <p:cNvPr id="115" name="Text Box 88">
            <a:extLst>
              <a:ext uri="{FF2B5EF4-FFF2-40B4-BE49-F238E27FC236}">
                <a16:creationId xmlns:a16="http://schemas.microsoft.com/office/drawing/2014/main" id="{8685D98F-7D94-4AB6-AD2A-755205CAA089}"/>
              </a:ext>
            </a:extLst>
          </p:cNvPr>
          <p:cNvSpPr txBox="1">
            <a:spLocks noChangeArrowheads="1"/>
          </p:cNvSpPr>
          <p:nvPr/>
        </p:nvSpPr>
        <p:spPr bwMode="auto">
          <a:xfrm>
            <a:off x="177007" y="82253"/>
            <a:ext cx="6785768" cy="830997"/>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0000FF"/>
                </a:solidFill>
                <a:latin typeface="Arial" panose="020B0604020202020204" pitchFamily="34" charset="0"/>
                <a:cs typeface="Arial" panose="020B0604020202020204" pitchFamily="34" charset="0"/>
              </a:rPr>
              <a:t>R is an alkyl group of any other C atom or arrangement of C atoms in the organic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199858"/>
                                        </p:tgtEl>
                                        <p:attrNameLst>
                                          <p:attrName>style.visibility</p:attrName>
                                        </p:attrNameLst>
                                      </p:cBhvr>
                                      <p:to>
                                        <p:strVal val="visible"/>
                                      </p:to>
                                    </p:set>
                                    <p:animEffect transition="in" filter="fade">
                                      <p:cBhvr>
                                        <p:cTn id="14" dur="1000"/>
                                        <p:tgtEl>
                                          <p:spTgt spid="199858"/>
                                        </p:tgtEl>
                                      </p:cBhvr>
                                    </p:animEffect>
                                    <p:anim calcmode="lin" valueType="num">
                                      <p:cBhvr>
                                        <p:cTn id="15" dur="1000" fill="hold"/>
                                        <p:tgtEl>
                                          <p:spTgt spid="199858"/>
                                        </p:tgtEl>
                                        <p:attrNameLst>
                                          <p:attrName>ppt_x</p:attrName>
                                        </p:attrNameLst>
                                      </p:cBhvr>
                                      <p:tavLst>
                                        <p:tav tm="0">
                                          <p:val>
                                            <p:strVal val="#ppt_x"/>
                                          </p:val>
                                        </p:tav>
                                        <p:tav tm="100000">
                                          <p:val>
                                            <p:strVal val="#ppt_x"/>
                                          </p:val>
                                        </p:tav>
                                      </p:tavLst>
                                    </p:anim>
                                    <p:anim calcmode="lin" valueType="num">
                                      <p:cBhvr>
                                        <p:cTn id="16" dur="900" decel="100000" fill="hold"/>
                                        <p:tgtEl>
                                          <p:spTgt spid="19985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99858"/>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512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1214"/>
                                        </p:tgtEl>
                                        <p:attrNameLst>
                                          <p:attrName>style.visibility</p:attrName>
                                        </p:attrNameLst>
                                      </p:cBhvr>
                                      <p:to>
                                        <p:strVal val="visible"/>
                                      </p:to>
                                    </p:set>
                                    <p:animEffect transition="in" filter="wipe(left)">
                                      <p:cBhvr>
                                        <p:cTn id="31" dur="500"/>
                                        <p:tgtEl>
                                          <p:spTgt spid="512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1242"/>
                                        </p:tgtEl>
                                        <p:attrNameLst>
                                          <p:attrName>style.visibility</p:attrName>
                                        </p:attrNameLst>
                                      </p:cBhvr>
                                      <p:to>
                                        <p:strVal val="visible"/>
                                      </p:to>
                                    </p:set>
                                    <p:animEffect transition="in" filter="fade">
                                      <p:cBhvr>
                                        <p:cTn id="36" dur="1000"/>
                                        <p:tgtEl>
                                          <p:spTgt spid="51242"/>
                                        </p:tgtEl>
                                      </p:cBhvr>
                                    </p:animEffect>
                                    <p:anim calcmode="lin" valueType="num">
                                      <p:cBhvr>
                                        <p:cTn id="37" dur="1000" fill="hold"/>
                                        <p:tgtEl>
                                          <p:spTgt spid="51242"/>
                                        </p:tgtEl>
                                        <p:attrNameLst>
                                          <p:attrName>ppt_x</p:attrName>
                                        </p:attrNameLst>
                                      </p:cBhvr>
                                      <p:tavLst>
                                        <p:tav tm="0">
                                          <p:val>
                                            <p:strVal val="#ppt_x"/>
                                          </p:val>
                                        </p:tav>
                                        <p:tav tm="100000">
                                          <p:val>
                                            <p:strVal val="#ppt_x"/>
                                          </p:val>
                                        </p:tav>
                                      </p:tavLst>
                                    </p:anim>
                                    <p:anim calcmode="lin" valueType="num">
                                      <p:cBhvr>
                                        <p:cTn id="38" dur="1000" fill="hold"/>
                                        <p:tgtEl>
                                          <p:spTgt spid="5124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7" presetClass="entr" presetSubtype="0" fill="hold" nodeType="clickEffect">
                                  <p:stCondLst>
                                    <p:cond delay="0"/>
                                  </p:stCondLst>
                                  <p:childTnLst>
                                    <p:set>
                                      <p:cBhvr>
                                        <p:cTn id="42" dur="1" fill="hold">
                                          <p:stCondLst>
                                            <p:cond delay="0"/>
                                          </p:stCondLst>
                                        </p:cTn>
                                        <p:tgtEl>
                                          <p:spTgt spid="51258"/>
                                        </p:tgtEl>
                                        <p:attrNameLst>
                                          <p:attrName>style.visibility</p:attrName>
                                        </p:attrNameLst>
                                      </p:cBhvr>
                                      <p:to>
                                        <p:strVal val="visible"/>
                                      </p:to>
                                    </p:set>
                                    <p:animEffect transition="in" filter="fade">
                                      <p:cBhvr>
                                        <p:cTn id="43" dur="1000"/>
                                        <p:tgtEl>
                                          <p:spTgt spid="51258"/>
                                        </p:tgtEl>
                                      </p:cBhvr>
                                    </p:animEffect>
                                    <p:anim calcmode="lin" valueType="num">
                                      <p:cBhvr>
                                        <p:cTn id="44" dur="1000" fill="hold"/>
                                        <p:tgtEl>
                                          <p:spTgt spid="51258"/>
                                        </p:tgtEl>
                                        <p:attrNameLst>
                                          <p:attrName>ppt_x</p:attrName>
                                        </p:attrNameLst>
                                      </p:cBhvr>
                                      <p:tavLst>
                                        <p:tav tm="0">
                                          <p:val>
                                            <p:strVal val="#ppt_x"/>
                                          </p:val>
                                        </p:tav>
                                        <p:tav tm="100000">
                                          <p:val>
                                            <p:strVal val="#ppt_x"/>
                                          </p:val>
                                        </p:tav>
                                      </p:tavLst>
                                    </p:anim>
                                    <p:anim calcmode="lin" valueType="num">
                                      <p:cBhvr>
                                        <p:cTn id="45" dur="1000" fill="hold"/>
                                        <p:tgtEl>
                                          <p:spTgt spid="51258"/>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1243"/>
                                        </p:tgtEl>
                                        <p:attrNameLst>
                                          <p:attrName>style.visibility</p:attrName>
                                        </p:attrNameLst>
                                      </p:cBhvr>
                                      <p:to>
                                        <p:strVal val="visible"/>
                                      </p:to>
                                    </p:set>
                                    <p:animEffect transition="in" filter="fade">
                                      <p:cBhvr>
                                        <p:cTn id="50" dur="1000"/>
                                        <p:tgtEl>
                                          <p:spTgt spid="51243"/>
                                        </p:tgtEl>
                                      </p:cBhvr>
                                    </p:animEffect>
                                    <p:anim calcmode="lin" valueType="num">
                                      <p:cBhvr>
                                        <p:cTn id="51" dur="1000" fill="hold"/>
                                        <p:tgtEl>
                                          <p:spTgt spid="51243"/>
                                        </p:tgtEl>
                                        <p:attrNameLst>
                                          <p:attrName>ppt_x</p:attrName>
                                        </p:attrNameLst>
                                      </p:cBhvr>
                                      <p:tavLst>
                                        <p:tav tm="0">
                                          <p:val>
                                            <p:strVal val="#ppt_x"/>
                                          </p:val>
                                        </p:tav>
                                        <p:tav tm="100000">
                                          <p:val>
                                            <p:strVal val="#ppt_x"/>
                                          </p:val>
                                        </p:tav>
                                      </p:tavLst>
                                    </p:anim>
                                    <p:anim calcmode="lin" valueType="num">
                                      <p:cBhvr>
                                        <p:cTn id="52" dur="1000" fill="hold"/>
                                        <p:tgtEl>
                                          <p:spTgt spid="51243"/>
                                        </p:tgtEl>
                                        <p:attrNameLst>
                                          <p:attrName>ppt_y</p:attrName>
                                        </p:attrNameLst>
                                      </p:cBhvr>
                                      <p:tavLst>
                                        <p:tav tm="0">
                                          <p:val>
                                            <p:strVal val="#ppt_y+.1"/>
                                          </p:val>
                                        </p:tav>
                                        <p:tav tm="100000">
                                          <p:val>
                                            <p:strVal val="#ppt_y"/>
                                          </p:val>
                                        </p:tav>
                                      </p:tavLst>
                                    </p:anim>
                                  </p:childTnLst>
                                </p:cTn>
                              </p:par>
                              <p:par>
                                <p:cTn id="53" presetID="1" presetClass="entr" presetSubtype="0" fill="hold" nodeType="withEffect">
                                  <p:stCondLst>
                                    <p:cond delay="0"/>
                                  </p:stCondLst>
                                  <p:childTnLst>
                                    <p:set>
                                      <p:cBhvr>
                                        <p:cTn id="54" dur="1" fill="hold">
                                          <p:stCondLst>
                                            <p:cond delay="0"/>
                                          </p:stCondLst>
                                        </p:cTn>
                                        <p:tgtEl>
                                          <p:spTgt spid="512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4" presetClass="entr" presetSubtype="0" fill="hold" grpId="0" nodeType="clickEffect">
                                  <p:stCondLst>
                                    <p:cond delay="0"/>
                                  </p:stCondLst>
                                  <p:childTnLst>
                                    <p:set>
                                      <p:cBhvr>
                                        <p:cTn id="58" dur="1" fill="hold">
                                          <p:stCondLst>
                                            <p:cond delay="0"/>
                                          </p:stCondLst>
                                        </p:cTn>
                                        <p:tgtEl>
                                          <p:spTgt spid="115"/>
                                        </p:tgtEl>
                                        <p:attrNameLst>
                                          <p:attrName>style.visibility</p:attrName>
                                        </p:attrNameLst>
                                      </p:cBhvr>
                                      <p:to>
                                        <p:strVal val="visible"/>
                                      </p:to>
                                    </p:set>
                                    <p:anim from="(-#ppt_w/2)" to="(#ppt_x)" calcmode="lin" valueType="num">
                                      <p:cBhvr>
                                        <p:cTn id="59" dur="600" fill="hold">
                                          <p:stCondLst>
                                            <p:cond delay="0"/>
                                          </p:stCondLst>
                                        </p:cTn>
                                        <p:tgtEl>
                                          <p:spTgt spid="115"/>
                                        </p:tgtEl>
                                        <p:attrNameLst>
                                          <p:attrName>ppt_x</p:attrName>
                                        </p:attrNameLst>
                                      </p:cBhvr>
                                    </p:anim>
                                    <p:anim from="0" to="-1.0" calcmode="lin" valueType="num">
                                      <p:cBhvr>
                                        <p:cTn id="60" dur="200" decel="50000" autoRev="1" fill="hold">
                                          <p:stCondLst>
                                            <p:cond delay="600"/>
                                          </p:stCondLst>
                                        </p:cTn>
                                        <p:tgtEl>
                                          <p:spTgt spid="115"/>
                                        </p:tgtEl>
                                        <p:attrNameLst>
                                          <p:attrName>xshear</p:attrName>
                                        </p:attrNameLst>
                                      </p:cBhvr>
                                    </p:anim>
                                    <p:animScale>
                                      <p:cBhvr>
                                        <p:cTn id="61" dur="200" decel="100000" autoRev="1" fill="hold">
                                          <p:stCondLst>
                                            <p:cond delay="600"/>
                                          </p:stCondLst>
                                        </p:cTn>
                                        <p:tgtEl>
                                          <p:spTgt spid="115"/>
                                        </p:tgtEl>
                                      </p:cBhvr>
                                      <p:from x="100000" y="100000"/>
                                      <p:to x="80000" y="100000"/>
                                    </p:animScale>
                                    <p:anim by="(#ppt_h/3+#ppt_w*0.1)" calcmode="lin" valueType="num">
                                      <p:cBhvr additive="sum">
                                        <p:cTn id="62" dur="200" decel="100000" autoRev="1" fill="hold">
                                          <p:stCondLst>
                                            <p:cond delay="600"/>
                                          </p:stCondLst>
                                        </p:cTn>
                                        <p:tgtEl>
                                          <p:spTgt spid="1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p:bldP spid="51243" grpId="0"/>
      <p:bldP spid="2" grpId="0"/>
      <p:bldP spid="3" grpId="0"/>
      <p:bldP spid="1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Distinguishing Properties of Compounds.</a:t>
            </a:r>
          </a:p>
        </p:txBody>
      </p:sp>
      <p:sp>
        <p:nvSpPr>
          <p:cNvPr id="9" name="Content Placeholder 8"/>
          <p:cNvSpPr>
            <a:spLocks noGrp="1"/>
          </p:cNvSpPr>
          <p:nvPr>
            <p:ph sz="quarter" idx="16"/>
          </p:nvPr>
        </p:nvSpPr>
        <p:spPr>
          <a:xfrm>
            <a:off x="29" y="1377155"/>
            <a:ext cx="4715987" cy="5480845"/>
          </a:xfrm>
        </p:spPr>
        <p:txBody>
          <a:bodyPr lIns="182880" tIns="0"/>
          <a:lstStyle/>
          <a:p>
            <a:pPr marL="0" lvl="1" indent="0" eaLnBrk="1" hangingPunct="1">
              <a:lnSpc>
                <a:spcPct val="100000"/>
              </a:lnSpc>
              <a:spcBef>
                <a:spcPts val="1800"/>
              </a:spcBef>
              <a:buNone/>
            </a:pPr>
            <a:r>
              <a:rPr lang="en-US" altLang="en-US" sz="2800" kern="0" dirty="0">
                <a:latin typeface="Arial"/>
                <a:ea typeface="ＭＳ Ｐゴシック" panose="020B0600070205080204" pitchFamily="34" charset="-128"/>
              </a:rPr>
              <a:t>Define “Hydrocarbon”.</a:t>
            </a:r>
          </a:p>
          <a:p>
            <a:pPr marL="0" lvl="1" indent="0" eaLnBrk="1" hangingPunct="1">
              <a:lnSpc>
                <a:spcPct val="100000"/>
              </a:lnSpc>
              <a:spcBef>
                <a:spcPts val="1800"/>
              </a:spcBef>
              <a:buNone/>
            </a:pPr>
            <a:endParaRPr lang="en-US" altLang="en-US" sz="2800" dirty="0">
              <a:solidFill>
                <a:srgbClr val="0070C0"/>
              </a:solidFill>
              <a:latin typeface="Arial"/>
              <a:ea typeface="ＭＳ Ｐゴシック" panose="020B0600070205080204" pitchFamily="34" charset="-128"/>
            </a:endParaRPr>
          </a:p>
          <a:p>
            <a:pPr marL="0" lvl="1" indent="0" eaLnBrk="1" hangingPunct="1">
              <a:lnSpc>
                <a:spcPct val="100000"/>
              </a:lnSpc>
              <a:spcBef>
                <a:spcPts val="1800"/>
              </a:spcBef>
              <a:buNone/>
            </a:pPr>
            <a:endParaRPr lang="en-US" altLang="en-US" sz="2800" kern="0" dirty="0">
              <a:solidFill>
                <a:srgbClr val="0070C0"/>
              </a:solidFill>
              <a:latin typeface="Arial"/>
              <a:ea typeface="ＭＳ Ｐゴシック" panose="020B0600070205080204" pitchFamily="34" charset="-128"/>
            </a:endParaRPr>
          </a:p>
          <a:p>
            <a:pPr marL="0" lvl="1" indent="0" eaLnBrk="1" hangingPunct="1">
              <a:lnSpc>
                <a:spcPct val="100000"/>
              </a:lnSpc>
              <a:spcBef>
                <a:spcPts val="1800"/>
              </a:spcBef>
              <a:buNone/>
            </a:pPr>
            <a:r>
              <a:rPr lang="en-US" altLang="en-US" sz="2800" kern="0" dirty="0">
                <a:latin typeface="Arial"/>
                <a:ea typeface="ＭＳ Ｐゴシック" panose="020B0600070205080204" pitchFamily="34" charset="-128"/>
              </a:rPr>
              <a:t>Distinguish each hydrocarbon</a:t>
            </a:r>
            <a:r>
              <a:rPr lang="en-US" altLang="en-US" sz="2000" kern="0" dirty="0">
                <a:latin typeface="Arial"/>
                <a:ea typeface="ＭＳ Ｐゴシック" panose="020B0600070205080204" pitchFamily="34" charset="-128"/>
              </a:rPr>
              <a:t>:</a:t>
            </a: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Alkane </a:t>
            </a:r>
            <a:r>
              <a:rPr lang="en-US" altLang="en-US" sz="2400" kern="0" dirty="0">
                <a:latin typeface="Arial"/>
                <a:ea typeface="ＭＳ Ｐゴシック" panose="020B0600070205080204" pitchFamily="34" charset="-128"/>
                <a:sym typeface="Wingdings" panose="05000000000000000000" pitchFamily="2" charset="2"/>
              </a:rPr>
              <a:t></a:t>
            </a:r>
            <a:endParaRPr lang="en-US" altLang="en-US" sz="2400" b="1" kern="0" dirty="0">
              <a:solidFill>
                <a:srgbClr val="0070C0"/>
              </a:solidFill>
              <a:latin typeface="Arial"/>
              <a:ea typeface="ＭＳ Ｐゴシック" panose="020B0600070205080204" pitchFamily="34" charset="-128"/>
            </a:endParaRP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Alkene </a:t>
            </a:r>
            <a:r>
              <a:rPr lang="en-US" altLang="en-US" sz="2400" kern="0" dirty="0">
                <a:latin typeface="Arial"/>
                <a:ea typeface="ＭＳ Ｐゴシック" panose="020B0600070205080204" pitchFamily="34" charset="-128"/>
                <a:sym typeface="Wingdings" panose="05000000000000000000" pitchFamily="2" charset="2"/>
              </a:rPr>
              <a:t></a:t>
            </a:r>
            <a:endParaRPr lang="en-US" altLang="en-US" sz="2400" b="1" kern="0" dirty="0">
              <a:solidFill>
                <a:srgbClr val="0070C0"/>
              </a:solidFill>
              <a:latin typeface="Arial"/>
              <a:ea typeface="ＭＳ Ｐゴシック" panose="020B0600070205080204" pitchFamily="34" charset="-128"/>
            </a:endParaRP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Alkyne </a:t>
            </a:r>
            <a:r>
              <a:rPr lang="en-US" altLang="en-US" sz="2400" kern="0" dirty="0">
                <a:latin typeface="Arial"/>
                <a:ea typeface="ＭＳ Ｐゴシック" panose="020B0600070205080204" pitchFamily="34" charset="-128"/>
                <a:sym typeface="Wingdings" panose="05000000000000000000" pitchFamily="2" charset="2"/>
              </a:rPr>
              <a:t></a:t>
            </a:r>
            <a:endParaRPr lang="en-US" altLang="en-US" sz="2400" b="1" kern="0" dirty="0">
              <a:solidFill>
                <a:srgbClr val="0070C0"/>
              </a:solidFill>
              <a:latin typeface="Arial"/>
              <a:ea typeface="ＭＳ Ｐゴシック" panose="020B0600070205080204" pitchFamily="34" charset="-128"/>
            </a:endParaRP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Aromatic </a:t>
            </a:r>
            <a:r>
              <a:rPr lang="en-US" altLang="en-US" sz="2400" kern="0" dirty="0">
                <a:latin typeface="Arial"/>
                <a:ea typeface="ＭＳ Ｐゴシック" panose="020B0600070205080204" pitchFamily="34" charset="-128"/>
                <a:sym typeface="Wingdings" panose="05000000000000000000" pitchFamily="2" charset="2"/>
              </a:rPr>
              <a:t></a:t>
            </a:r>
            <a:endParaRPr lang="en-US" altLang="en-US" sz="2600" b="1" dirty="0">
              <a:solidFill>
                <a:srgbClr val="0070C0"/>
              </a:solidFill>
            </a:endParaRPr>
          </a:p>
        </p:txBody>
      </p:sp>
      <p:sp>
        <p:nvSpPr>
          <p:cNvPr id="7" name="Content Placeholder 7"/>
          <p:cNvSpPr txBox="1">
            <a:spLocks/>
          </p:cNvSpPr>
          <p:nvPr/>
        </p:nvSpPr>
        <p:spPr bwMode="auto">
          <a:xfrm>
            <a:off x="4893650" y="1371600"/>
            <a:ext cx="425035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274320"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pPr eaLnBrk="1" hangingPunct="1"/>
            <a:r>
              <a:rPr lang="en-US" altLang="en-US" sz="2400" dirty="0"/>
              <a:t>Which of compounds formed during the combustion of fossil fuels and then react with water in the air to form acid rain? </a:t>
            </a:r>
          </a:p>
          <a:p>
            <a:pPr eaLnBrk="1" hangingPunct="1"/>
            <a:endParaRPr lang="en-US" altLang="en-US" sz="2400" b="1" dirty="0">
              <a:solidFill>
                <a:srgbClr val="0070C0"/>
              </a:solidFill>
            </a:endParaRPr>
          </a:p>
          <a:p>
            <a:pPr marL="0" marR="0" lvl="1" indent="0" algn="l" defTabSz="914400" rtl="0" eaLnBrk="1" fontAlgn="base" latinLnBrk="0" hangingPunct="1">
              <a:lnSpc>
                <a:spcPct val="100000"/>
              </a:lnSpc>
              <a:spcBef>
                <a:spcPts val="1800"/>
              </a:spcBef>
              <a:spcAft>
                <a:spcPts val="0"/>
              </a:spcAft>
              <a:buClr>
                <a:srgbClr val="FE8900"/>
              </a:buClr>
              <a:buSzTx/>
              <a:buFont typeface="Wingdings" charset="2"/>
              <a:buNone/>
              <a:tabLst/>
              <a:defRPr/>
            </a:pPr>
            <a:endParaRPr lang="en-US" altLang="en-US" sz="2400" b="1" dirty="0">
              <a:solidFill>
                <a:srgbClr val="0070C0"/>
              </a:solidFill>
            </a:endParaRPr>
          </a:p>
          <a:p>
            <a:pPr marL="0" marR="0" lvl="1" indent="0" algn="l" defTabSz="914400" rtl="0" eaLnBrk="1" fontAlgn="base" latinLnBrk="0" hangingPunct="1">
              <a:lnSpc>
                <a:spcPct val="100000"/>
              </a:lnSpc>
              <a:spcBef>
                <a:spcPts val="1800"/>
              </a:spcBef>
              <a:spcAft>
                <a:spcPts val="0"/>
              </a:spcAft>
              <a:buClr>
                <a:srgbClr val="FE8900"/>
              </a:buClr>
              <a:buSzTx/>
              <a:buFont typeface="Wingdings" charset="2"/>
              <a:buNone/>
              <a:tabLst/>
              <a:defRPr/>
            </a:pPr>
            <a:r>
              <a:rPr lang="en-US" altLang="en-US" sz="2400" dirty="0"/>
              <a:t>The compound that is an indicator of incomplete combustion of hydrocarbons is </a:t>
            </a:r>
            <a:r>
              <a:rPr lang="en-US" altLang="en-US" sz="2400" b="1" dirty="0">
                <a:solidFill>
                  <a:srgbClr val="0070C0"/>
                </a:solidFill>
              </a:rPr>
              <a:t>___ ___</a:t>
            </a:r>
            <a:r>
              <a:rPr lang="en-US" altLang="en-US" sz="2400" dirty="0"/>
              <a:t>.</a:t>
            </a:r>
            <a:endParaRPr kumimoji="0" lang="en-US" altLang="en-US" sz="2400" b="1" i="0" u="none" strike="noStrike" kern="1200" cap="none" spc="0" normalizeH="0" baseline="0" noProof="0" dirty="0">
              <a:ln>
                <a:noFill/>
              </a:ln>
              <a:solidFill>
                <a:srgbClr val="0070C0"/>
              </a:solidFill>
              <a:effectLst/>
              <a:uLnTx/>
              <a:uFillTx/>
              <a:latin typeface="Arial"/>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738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Distinguishing Properties of Compounds.</a:t>
            </a:r>
          </a:p>
        </p:txBody>
      </p:sp>
      <p:sp>
        <p:nvSpPr>
          <p:cNvPr id="9" name="Content Placeholder 8"/>
          <p:cNvSpPr>
            <a:spLocks noGrp="1"/>
          </p:cNvSpPr>
          <p:nvPr>
            <p:ph sz="quarter" idx="16"/>
          </p:nvPr>
        </p:nvSpPr>
        <p:spPr>
          <a:xfrm>
            <a:off x="29" y="1377155"/>
            <a:ext cx="4715987" cy="5480845"/>
          </a:xfrm>
        </p:spPr>
        <p:txBody>
          <a:bodyPr lIns="182880" tIns="0"/>
          <a:lstStyle/>
          <a:p>
            <a:pPr marL="0" lvl="1" indent="0" eaLnBrk="1" hangingPunct="1">
              <a:lnSpc>
                <a:spcPct val="100000"/>
              </a:lnSpc>
              <a:spcBef>
                <a:spcPts val="1800"/>
              </a:spcBef>
              <a:buNone/>
            </a:pPr>
            <a:r>
              <a:rPr lang="en-US" altLang="en-US" sz="2800" kern="0" dirty="0">
                <a:latin typeface="Arial"/>
                <a:ea typeface="ＭＳ Ｐゴシック" panose="020B0600070205080204" pitchFamily="34" charset="-128"/>
              </a:rPr>
              <a:t>Define “Hydrocarbon”.</a:t>
            </a:r>
          </a:p>
          <a:p>
            <a:pPr marL="0" lvl="1" indent="0" eaLnBrk="1" hangingPunct="1">
              <a:lnSpc>
                <a:spcPct val="100000"/>
              </a:lnSpc>
              <a:spcBef>
                <a:spcPts val="1800"/>
              </a:spcBef>
              <a:buNone/>
            </a:pPr>
            <a:r>
              <a:rPr lang="en-US" altLang="en-US" sz="2800" dirty="0">
                <a:solidFill>
                  <a:srgbClr val="0070C0"/>
                </a:solidFill>
                <a:latin typeface="Arial"/>
                <a:ea typeface="ＭＳ Ｐゴシック" panose="020B0600070205080204" pitchFamily="34" charset="-128"/>
              </a:rPr>
              <a:t>Organic molecules containing only C and H atoms bonded together.</a:t>
            </a:r>
            <a:endParaRPr lang="en-US" altLang="en-US" sz="2800" kern="0" dirty="0">
              <a:latin typeface="Arial"/>
              <a:ea typeface="ＭＳ Ｐゴシック" panose="020B0600070205080204" pitchFamily="34" charset="-128"/>
            </a:endParaRPr>
          </a:p>
          <a:p>
            <a:pPr marL="0" lvl="1" indent="0" eaLnBrk="1" hangingPunct="1">
              <a:lnSpc>
                <a:spcPct val="100000"/>
              </a:lnSpc>
              <a:spcBef>
                <a:spcPts val="1800"/>
              </a:spcBef>
              <a:buNone/>
            </a:pPr>
            <a:r>
              <a:rPr lang="en-US" altLang="en-US" sz="2800" kern="0" dirty="0">
                <a:latin typeface="Arial"/>
                <a:ea typeface="ＭＳ Ｐゴシック" panose="020B0600070205080204" pitchFamily="34" charset="-128"/>
              </a:rPr>
              <a:t>Distinguish each hydrocarbon</a:t>
            </a:r>
            <a:r>
              <a:rPr lang="en-US" altLang="en-US" sz="2000" kern="0" dirty="0">
                <a:latin typeface="Arial"/>
                <a:ea typeface="ＭＳ Ｐゴシック" panose="020B0600070205080204" pitchFamily="34" charset="-128"/>
              </a:rPr>
              <a:t>:</a:t>
            </a: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Alkane </a:t>
            </a:r>
            <a:r>
              <a:rPr lang="en-US" altLang="en-US" sz="2400" kern="0" dirty="0">
                <a:latin typeface="Arial"/>
                <a:ea typeface="ＭＳ Ｐゴシック" panose="020B0600070205080204" pitchFamily="34" charset="-128"/>
                <a:sym typeface="Wingdings" panose="05000000000000000000" pitchFamily="2" charset="2"/>
              </a:rPr>
              <a:t> </a:t>
            </a:r>
            <a:r>
              <a:rPr lang="en-US" altLang="en-US" sz="2400" b="1" kern="0" dirty="0">
                <a:solidFill>
                  <a:srgbClr val="0070C0"/>
                </a:solidFill>
                <a:latin typeface="Arial"/>
                <a:ea typeface="ＭＳ Ｐゴシック" panose="020B0600070205080204" pitchFamily="34" charset="-128"/>
                <a:sym typeface="Wingdings" panose="05000000000000000000" pitchFamily="2" charset="2"/>
              </a:rPr>
              <a:t>single C to C bonds</a:t>
            </a:r>
            <a:endParaRPr lang="en-US" altLang="en-US" sz="2400" b="1" kern="0" dirty="0">
              <a:solidFill>
                <a:srgbClr val="0070C0"/>
              </a:solidFill>
              <a:latin typeface="Arial"/>
              <a:ea typeface="ＭＳ Ｐゴシック" panose="020B0600070205080204" pitchFamily="34" charset="-128"/>
            </a:endParaRP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Alkene </a:t>
            </a:r>
            <a:r>
              <a:rPr lang="en-US" altLang="en-US" sz="2400" kern="0" dirty="0">
                <a:latin typeface="Arial"/>
                <a:ea typeface="ＭＳ Ｐゴシック" panose="020B0600070205080204" pitchFamily="34" charset="-128"/>
                <a:sym typeface="Wingdings" panose="05000000000000000000" pitchFamily="2" charset="2"/>
              </a:rPr>
              <a:t> </a:t>
            </a:r>
            <a:r>
              <a:rPr lang="en-US" altLang="en-US" sz="2400" b="1" kern="0" dirty="0">
                <a:solidFill>
                  <a:srgbClr val="0070C0"/>
                </a:solidFill>
                <a:latin typeface="Arial"/>
                <a:ea typeface="ＭＳ Ｐゴシック" panose="020B0600070205080204" pitchFamily="34" charset="-128"/>
                <a:sym typeface="Wingdings" panose="05000000000000000000" pitchFamily="2" charset="2"/>
              </a:rPr>
              <a:t>double C=C bonds</a:t>
            </a:r>
            <a:endParaRPr lang="en-US" altLang="en-US" sz="2400" b="1" kern="0" dirty="0">
              <a:solidFill>
                <a:srgbClr val="0070C0"/>
              </a:solidFill>
              <a:latin typeface="Arial"/>
              <a:ea typeface="ＭＳ Ｐゴシック" panose="020B0600070205080204" pitchFamily="34" charset="-128"/>
            </a:endParaRP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Alkyne </a:t>
            </a:r>
            <a:r>
              <a:rPr lang="en-US" altLang="en-US" sz="2400" kern="0" dirty="0">
                <a:latin typeface="Arial"/>
                <a:ea typeface="ＭＳ Ｐゴシック" panose="020B0600070205080204" pitchFamily="34" charset="-128"/>
                <a:sym typeface="Wingdings" panose="05000000000000000000" pitchFamily="2" charset="2"/>
              </a:rPr>
              <a:t> </a:t>
            </a:r>
            <a:r>
              <a:rPr lang="en-US" altLang="en-US" sz="2400" b="1" kern="0" dirty="0">
                <a:solidFill>
                  <a:srgbClr val="0070C0"/>
                </a:solidFill>
                <a:latin typeface="Arial"/>
                <a:ea typeface="ＭＳ Ｐゴシック" panose="020B0600070205080204" pitchFamily="34" charset="-128"/>
                <a:sym typeface="Wingdings" panose="05000000000000000000" pitchFamily="2" charset="2"/>
              </a:rPr>
              <a:t>triple C to C bonds</a:t>
            </a:r>
            <a:endParaRPr lang="en-US" altLang="en-US" sz="2400" b="1" kern="0" dirty="0">
              <a:solidFill>
                <a:srgbClr val="0070C0"/>
              </a:solidFill>
              <a:latin typeface="Arial"/>
              <a:ea typeface="ＭＳ Ｐゴシック" panose="020B0600070205080204" pitchFamily="34" charset="-128"/>
            </a:endParaRPr>
          </a:p>
          <a:p>
            <a:pPr marL="225425" lvl="1" indent="0" eaLnBrk="1" hangingPunct="1">
              <a:lnSpc>
                <a:spcPct val="100000"/>
              </a:lnSpc>
              <a:spcBef>
                <a:spcPts val="600"/>
              </a:spcBef>
              <a:buNone/>
            </a:pPr>
            <a:r>
              <a:rPr lang="en-US" altLang="en-US" sz="2400" kern="0" dirty="0">
                <a:latin typeface="Arial"/>
                <a:ea typeface="ＭＳ Ｐゴシック" panose="020B0600070205080204" pitchFamily="34" charset="-128"/>
              </a:rPr>
              <a:t>Aromatic </a:t>
            </a:r>
            <a:r>
              <a:rPr lang="en-US" altLang="en-US" sz="2400" kern="0" dirty="0">
                <a:latin typeface="Arial"/>
                <a:ea typeface="ＭＳ Ｐゴシック" panose="020B0600070205080204" pitchFamily="34" charset="-128"/>
                <a:sym typeface="Wingdings" panose="05000000000000000000" pitchFamily="2" charset="2"/>
              </a:rPr>
              <a:t> </a:t>
            </a:r>
            <a:r>
              <a:rPr lang="en-US" altLang="en-US" sz="2400" b="1" kern="0" dirty="0">
                <a:solidFill>
                  <a:srgbClr val="0070C0"/>
                </a:solidFill>
                <a:latin typeface="Arial"/>
                <a:ea typeface="ＭＳ Ｐゴシック" panose="020B0600070205080204" pitchFamily="34" charset="-128"/>
                <a:sym typeface="Wingdings" panose="05000000000000000000" pitchFamily="2" charset="2"/>
              </a:rPr>
              <a:t>Carbon ring</a:t>
            </a:r>
            <a:endParaRPr lang="en-US" altLang="en-US" sz="2600" b="1" dirty="0">
              <a:solidFill>
                <a:srgbClr val="0070C0"/>
              </a:solidFill>
            </a:endParaRPr>
          </a:p>
        </p:txBody>
      </p:sp>
      <p:sp>
        <p:nvSpPr>
          <p:cNvPr id="7" name="Content Placeholder 7"/>
          <p:cNvSpPr txBox="1">
            <a:spLocks/>
          </p:cNvSpPr>
          <p:nvPr/>
        </p:nvSpPr>
        <p:spPr bwMode="auto">
          <a:xfrm>
            <a:off x="4893650" y="1371600"/>
            <a:ext cx="425035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274320"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pPr eaLnBrk="1" hangingPunct="1"/>
            <a:r>
              <a:rPr lang="en-US" altLang="en-US" sz="2400" dirty="0"/>
              <a:t>Which of compounds formed during the combustion of fossil fuels and then react with water in the air to form acid rain? </a:t>
            </a:r>
          </a:p>
          <a:p>
            <a:pPr eaLnBrk="1" hangingPunct="1"/>
            <a:r>
              <a:rPr lang="en-US" altLang="en-US" sz="2400" b="1" dirty="0">
                <a:solidFill>
                  <a:srgbClr val="0070C0"/>
                </a:solidFill>
              </a:rPr>
              <a:t>Sulfur dioxide, nitrogen oxides</a:t>
            </a:r>
          </a:p>
          <a:p>
            <a:pPr marL="0" marR="0" lvl="1" indent="0" algn="l" defTabSz="914400" rtl="0" eaLnBrk="1" fontAlgn="base" latinLnBrk="0" hangingPunct="1">
              <a:lnSpc>
                <a:spcPct val="100000"/>
              </a:lnSpc>
              <a:spcBef>
                <a:spcPts val="1800"/>
              </a:spcBef>
              <a:spcAft>
                <a:spcPts val="0"/>
              </a:spcAft>
              <a:buClr>
                <a:srgbClr val="FE8900"/>
              </a:buClr>
              <a:buSzTx/>
              <a:buFont typeface="Wingdings" charset="2"/>
              <a:buNone/>
              <a:tabLst/>
              <a:defRPr/>
            </a:pPr>
            <a:r>
              <a:rPr lang="en-US" altLang="en-US" sz="2400" dirty="0"/>
              <a:t>The compound that is an indicator of incomplete combustion of hydrocarbons is </a:t>
            </a:r>
            <a:r>
              <a:rPr lang="en-US" altLang="en-US" sz="2400" b="1" dirty="0">
                <a:solidFill>
                  <a:srgbClr val="0070C0"/>
                </a:solidFill>
              </a:rPr>
              <a:t>carbon monoxide</a:t>
            </a:r>
            <a:r>
              <a:rPr lang="en-US" altLang="en-US" sz="2400" dirty="0"/>
              <a:t>.</a:t>
            </a:r>
            <a:endParaRPr kumimoji="0" lang="en-US" altLang="en-US" sz="2400" b="1" i="0" u="none" strike="noStrike" kern="1200" cap="none" spc="0" normalizeH="0" baseline="0" noProof="0" dirty="0">
              <a:ln>
                <a:noFill/>
              </a:ln>
              <a:solidFill>
                <a:srgbClr val="0070C0"/>
              </a:solidFill>
              <a:effectLst/>
              <a:uLnTx/>
              <a:uFillTx/>
              <a:latin typeface="Arial"/>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67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91630CA-10D2-46CC-BF2D-5D9ADD524D00}"/>
              </a:ext>
            </a:extLst>
          </p:cNvPr>
          <p:cNvSpPr>
            <a:spLocks noGrp="1" noChangeArrowheads="1"/>
          </p:cNvSpPr>
          <p:nvPr>
            <p:ph type="title"/>
          </p:nvPr>
        </p:nvSpPr>
        <p:spPr>
          <a:xfrm>
            <a:off x="685800" y="404664"/>
            <a:ext cx="7772400" cy="1143000"/>
          </a:xfrm>
        </p:spPr>
        <p:txBody>
          <a:bodyPr/>
          <a:lstStyle/>
          <a:p>
            <a:r>
              <a:rPr lang="en-US" altLang="en-US" sz="4000" b="1" dirty="0">
                <a:solidFill>
                  <a:srgbClr val="00B050"/>
                </a:solidFill>
                <a:effectLst>
                  <a:outerShdw blurRad="38100" dist="38100" dir="2700000" algn="tl">
                    <a:srgbClr val="000000">
                      <a:alpha val="43137"/>
                    </a:srgbClr>
                  </a:outerShdw>
                </a:effectLst>
              </a:rPr>
              <a:t>There are specialized groups that bonds with hydrocarbons</a:t>
            </a:r>
          </a:p>
        </p:txBody>
      </p:sp>
      <p:sp>
        <p:nvSpPr>
          <p:cNvPr id="180227" name="Rectangle 3">
            <a:extLst>
              <a:ext uri="{FF2B5EF4-FFF2-40B4-BE49-F238E27FC236}">
                <a16:creationId xmlns:a16="http://schemas.microsoft.com/office/drawing/2014/main" id="{49DBEAA6-C9A6-4A89-B025-477187296C83}"/>
              </a:ext>
            </a:extLst>
          </p:cNvPr>
          <p:cNvSpPr>
            <a:spLocks noGrp="1" noChangeArrowheads="1"/>
          </p:cNvSpPr>
          <p:nvPr>
            <p:ph type="body" idx="1"/>
          </p:nvPr>
        </p:nvSpPr>
        <p:spPr>
          <a:xfrm>
            <a:off x="685800" y="1981200"/>
            <a:ext cx="7918648" cy="4114800"/>
          </a:xfrm>
        </p:spPr>
        <p:txBody>
          <a:bodyPr/>
          <a:lstStyle/>
          <a:p>
            <a:r>
              <a:rPr lang="en-US" altLang="en-US" dirty="0"/>
              <a:t>We call these </a:t>
            </a:r>
            <a:r>
              <a:rPr lang="en-US" altLang="en-US" b="1" dirty="0">
                <a:solidFill>
                  <a:srgbClr val="CC0000"/>
                </a:solidFill>
              </a:rPr>
              <a:t>FUNCTIONAL</a:t>
            </a:r>
            <a:r>
              <a:rPr lang="en-US" altLang="en-US" dirty="0"/>
              <a:t> groups.</a:t>
            </a:r>
          </a:p>
          <a:p>
            <a:pPr>
              <a:buFontTx/>
              <a:buNone/>
            </a:pPr>
            <a:endParaRPr lang="en-US" altLang="en-US" dirty="0"/>
          </a:p>
          <a:p>
            <a:r>
              <a:rPr lang="en-US" altLang="en-US" dirty="0"/>
              <a:t>“</a:t>
            </a:r>
            <a:r>
              <a:rPr lang="en-US" altLang="en-US" b="1" dirty="0">
                <a:solidFill>
                  <a:srgbClr val="0000CC"/>
                </a:solidFill>
              </a:rPr>
              <a:t>Alkyl</a:t>
            </a:r>
            <a:r>
              <a:rPr lang="en-US" altLang="en-US" dirty="0"/>
              <a:t>” groups are one kind of functional group. </a:t>
            </a:r>
          </a:p>
          <a:p>
            <a:endParaRPr lang="en-US" altLang="en-US" dirty="0"/>
          </a:p>
          <a:p>
            <a:r>
              <a:rPr lang="en-US" altLang="en-US" dirty="0"/>
              <a:t>But there are many other specialized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wipe(up)">
                                      <p:cBhvr>
                                        <p:cTn id="7" dur="500"/>
                                        <p:tgtEl>
                                          <p:spTgt spid="18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0227">
                                            <p:txEl>
                                              <p:pRg st="2" end="2"/>
                                            </p:txEl>
                                          </p:spTgt>
                                        </p:tgtEl>
                                        <p:attrNameLst>
                                          <p:attrName>style.visibility</p:attrName>
                                        </p:attrNameLst>
                                      </p:cBhvr>
                                      <p:to>
                                        <p:strVal val="visible"/>
                                      </p:to>
                                    </p:set>
                                    <p:animEffect transition="in" filter="wipe(up)">
                                      <p:cBhvr>
                                        <p:cTn id="12" dur="500"/>
                                        <p:tgtEl>
                                          <p:spTgt spid="180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0227">
                                            <p:txEl>
                                              <p:pRg st="4" end="4"/>
                                            </p:txEl>
                                          </p:spTgt>
                                        </p:tgtEl>
                                        <p:attrNameLst>
                                          <p:attrName>style.visibility</p:attrName>
                                        </p:attrNameLst>
                                      </p:cBhvr>
                                      <p:to>
                                        <p:strVal val="visible"/>
                                      </p:to>
                                    </p:set>
                                    <p:animEffect transition="in" filter="wipe(up)">
                                      <p:cBhvr>
                                        <p:cTn id="17" dur="5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a:extLst>
              <a:ext uri="{FF2B5EF4-FFF2-40B4-BE49-F238E27FC236}">
                <a16:creationId xmlns:a16="http://schemas.microsoft.com/office/drawing/2014/main" id="{93D987A4-98F4-429F-AE8A-9715BB0A8635}"/>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4191000"/>
            <a:ext cx="39624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55" name="Group 3">
            <a:extLst>
              <a:ext uri="{FF2B5EF4-FFF2-40B4-BE49-F238E27FC236}">
                <a16:creationId xmlns:a16="http://schemas.microsoft.com/office/drawing/2014/main" id="{986AFF97-C5C1-4BF6-B24F-028CB014DCE8}"/>
              </a:ext>
            </a:extLst>
          </p:cNvPr>
          <p:cNvGrpSpPr>
            <a:grpSpLocks/>
          </p:cNvGrpSpPr>
          <p:nvPr/>
        </p:nvGrpSpPr>
        <p:grpSpPr bwMode="auto">
          <a:xfrm>
            <a:off x="0" y="0"/>
            <a:ext cx="2590800" cy="3124200"/>
            <a:chOff x="1776" y="528"/>
            <a:chExt cx="2112" cy="2556"/>
          </a:xfrm>
        </p:grpSpPr>
        <p:pic>
          <p:nvPicPr>
            <p:cNvPr id="72839" name="Picture 4">
              <a:extLst>
                <a:ext uri="{FF2B5EF4-FFF2-40B4-BE49-F238E27FC236}">
                  <a16:creationId xmlns:a16="http://schemas.microsoft.com/office/drawing/2014/main" id="{30C5852C-A9A8-450A-8B62-4D8830AC8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528"/>
              <a:ext cx="2104" cy="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40" name="Freeform 5">
              <a:extLst>
                <a:ext uri="{FF2B5EF4-FFF2-40B4-BE49-F238E27FC236}">
                  <a16:creationId xmlns:a16="http://schemas.microsoft.com/office/drawing/2014/main" id="{913D6F51-AF67-438B-8006-0894CF6CD6CC}"/>
                </a:ext>
              </a:extLst>
            </p:cNvPr>
            <p:cNvSpPr>
              <a:spLocks/>
            </p:cNvSpPr>
            <p:nvPr/>
          </p:nvSpPr>
          <p:spPr bwMode="auto">
            <a:xfrm>
              <a:off x="3255" y="1968"/>
              <a:ext cx="633" cy="1014"/>
            </a:xfrm>
            <a:custGeom>
              <a:avLst/>
              <a:gdLst>
                <a:gd name="T0" fmla="*/ 0 w 633"/>
                <a:gd name="T1" fmla="*/ 717 h 1014"/>
                <a:gd name="T2" fmla="*/ 48 w 633"/>
                <a:gd name="T3" fmla="*/ 951 h 1014"/>
                <a:gd name="T4" fmla="*/ 291 w 633"/>
                <a:gd name="T5" fmla="*/ 1014 h 1014"/>
                <a:gd name="T6" fmla="*/ 633 w 633"/>
                <a:gd name="T7" fmla="*/ 624 h 1014"/>
                <a:gd name="T8" fmla="*/ 633 w 633"/>
                <a:gd name="T9" fmla="*/ 192 h 1014"/>
                <a:gd name="T10" fmla="*/ 249 w 633"/>
                <a:gd name="T11" fmla="*/ 0 h 1014"/>
                <a:gd name="T12" fmla="*/ 9 w 633"/>
                <a:gd name="T13" fmla="*/ 240 h 1014"/>
                <a:gd name="T14" fmla="*/ 0 w 633"/>
                <a:gd name="T15" fmla="*/ 717 h 10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3" h="1014">
                  <a:moveTo>
                    <a:pt x="0" y="717"/>
                  </a:moveTo>
                  <a:lnTo>
                    <a:pt x="48" y="951"/>
                  </a:lnTo>
                  <a:lnTo>
                    <a:pt x="291" y="1014"/>
                  </a:lnTo>
                  <a:lnTo>
                    <a:pt x="633" y="624"/>
                  </a:lnTo>
                  <a:lnTo>
                    <a:pt x="633" y="192"/>
                  </a:lnTo>
                  <a:lnTo>
                    <a:pt x="249" y="0"/>
                  </a:lnTo>
                  <a:lnTo>
                    <a:pt x="9" y="240"/>
                  </a:lnTo>
                  <a:lnTo>
                    <a:pt x="0" y="71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25958" name="Picture 6">
            <a:extLst>
              <a:ext uri="{FF2B5EF4-FFF2-40B4-BE49-F238E27FC236}">
                <a16:creationId xmlns:a16="http://schemas.microsoft.com/office/drawing/2014/main" id="{EA53ACF1-F232-40E1-BB3C-EDEB1D53C159}"/>
              </a:ext>
            </a:extLst>
          </p:cNvP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5105400" y="4105275"/>
            <a:ext cx="40386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7">
            <a:extLst>
              <a:ext uri="{FF2B5EF4-FFF2-40B4-BE49-F238E27FC236}">
                <a16:creationId xmlns:a16="http://schemas.microsoft.com/office/drawing/2014/main" id="{308AC77E-24B9-433C-B6D4-CDE123BC7BC9}"/>
              </a:ext>
            </a:extLst>
          </p:cNvPr>
          <p:cNvSpPr>
            <a:spLocks noGrp="1" noChangeArrowheads="1"/>
          </p:cNvSpPr>
          <p:nvPr>
            <p:ph type="ctrTitle"/>
          </p:nvPr>
        </p:nvSpPr>
        <p:spPr>
          <a:xfrm>
            <a:off x="228600" y="2819400"/>
            <a:ext cx="8686800" cy="1371600"/>
          </a:xfrm>
        </p:spPr>
        <p:txBody>
          <a:bodyPr anchor="ctr"/>
          <a:lstStyle/>
          <a:p>
            <a:r>
              <a:rPr lang="en-US" altLang="en-US" sz="4000">
                <a:latin typeface="Arial" panose="020B0604020202020204" pitchFamily="34" charset="0"/>
              </a:rPr>
              <a:t>Organic Chemistry:</a:t>
            </a:r>
            <a:br>
              <a:rPr lang="en-US" altLang="en-US" sz="4000">
                <a:latin typeface="Arial" panose="020B0604020202020204" pitchFamily="34" charset="0"/>
              </a:rPr>
            </a:br>
            <a:r>
              <a:rPr lang="en-US" altLang="en-US">
                <a:latin typeface="Arial" panose="020B0604020202020204" pitchFamily="34" charset="0"/>
              </a:rPr>
              <a:t>Functional Groups</a:t>
            </a:r>
            <a:endParaRPr lang="en-US" altLang="en-US"/>
          </a:p>
        </p:txBody>
      </p:sp>
      <p:grpSp>
        <p:nvGrpSpPr>
          <p:cNvPr id="125960" name="Group 8">
            <a:extLst>
              <a:ext uri="{FF2B5EF4-FFF2-40B4-BE49-F238E27FC236}">
                <a16:creationId xmlns:a16="http://schemas.microsoft.com/office/drawing/2014/main" id="{1F885167-12C1-43AE-8920-12215BCB1244}"/>
              </a:ext>
            </a:extLst>
          </p:cNvPr>
          <p:cNvGrpSpPr>
            <a:grpSpLocks/>
          </p:cNvGrpSpPr>
          <p:nvPr/>
        </p:nvGrpSpPr>
        <p:grpSpPr bwMode="auto">
          <a:xfrm flipH="1">
            <a:off x="6919913" y="122238"/>
            <a:ext cx="2166937" cy="3121025"/>
            <a:chOff x="4359" y="77"/>
            <a:chExt cx="1365" cy="1966"/>
          </a:xfrm>
        </p:grpSpPr>
        <p:sp>
          <p:nvSpPr>
            <p:cNvPr id="72712" name="Freeform 9">
              <a:extLst>
                <a:ext uri="{FF2B5EF4-FFF2-40B4-BE49-F238E27FC236}">
                  <a16:creationId xmlns:a16="http://schemas.microsoft.com/office/drawing/2014/main" id="{746D7774-E2DC-40C8-8FDD-766741247D0A}"/>
                </a:ext>
              </a:extLst>
            </p:cNvPr>
            <p:cNvSpPr>
              <a:spLocks noEditPoints="1"/>
            </p:cNvSpPr>
            <p:nvPr/>
          </p:nvSpPr>
          <p:spPr bwMode="auto">
            <a:xfrm>
              <a:off x="4359" y="77"/>
              <a:ext cx="1365" cy="1966"/>
            </a:xfrm>
            <a:custGeom>
              <a:avLst/>
              <a:gdLst>
                <a:gd name="T0" fmla="*/ 1318 w 1365"/>
                <a:gd name="T1" fmla="*/ 1114 h 1966"/>
                <a:gd name="T2" fmla="*/ 1257 w 1365"/>
                <a:gd name="T3" fmla="*/ 1297 h 1966"/>
                <a:gd name="T4" fmla="*/ 1205 w 1365"/>
                <a:gd name="T5" fmla="*/ 1434 h 1966"/>
                <a:gd name="T6" fmla="*/ 1224 w 1365"/>
                <a:gd name="T7" fmla="*/ 1683 h 1966"/>
                <a:gd name="T8" fmla="*/ 1222 w 1365"/>
                <a:gd name="T9" fmla="*/ 1797 h 1966"/>
                <a:gd name="T10" fmla="*/ 1140 w 1365"/>
                <a:gd name="T11" fmla="*/ 1780 h 1966"/>
                <a:gd name="T12" fmla="*/ 891 w 1365"/>
                <a:gd name="T13" fmla="*/ 1806 h 1966"/>
                <a:gd name="T14" fmla="*/ 841 w 1365"/>
                <a:gd name="T15" fmla="*/ 1706 h 1966"/>
                <a:gd name="T16" fmla="*/ 800 w 1365"/>
                <a:gd name="T17" fmla="*/ 1353 h 1966"/>
                <a:gd name="T18" fmla="*/ 772 w 1365"/>
                <a:gd name="T19" fmla="*/ 1320 h 1966"/>
                <a:gd name="T20" fmla="*/ 748 w 1365"/>
                <a:gd name="T21" fmla="*/ 1429 h 1966"/>
                <a:gd name="T22" fmla="*/ 752 w 1365"/>
                <a:gd name="T23" fmla="*/ 1711 h 1966"/>
                <a:gd name="T24" fmla="*/ 670 w 1365"/>
                <a:gd name="T25" fmla="*/ 1806 h 1966"/>
                <a:gd name="T26" fmla="*/ 490 w 1365"/>
                <a:gd name="T27" fmla="*/ 1855 h 1966"/>
                <a:gd name="T28" fmla="*/ 396 w 1365"/>
                <a:gd name="T29" fmla="*/ 1871 h 1966"/>
                <a:gd name="T30" fmla="*/ 369 w 1365"/>
                <a:gd name="T31" fmla="*/ 1649 h 1966"/>
                <a:gd name="T32" fmla="*/ 365 w 1365"/>
                <a:gd name="T33" fmla="*/ 1439 h 1966"/>
                <a:gd name="T34" fmla="*/ 331 w 1365"/>
                <a:gd name="T35" fmla="*/ 1555 h 1966"/>
                <a:gd name="T36" fmla="*/ 290 w 1365"/>
                <a:gd name="T37" fmla="*/ 1880 h 1966"/>
                <a:gd name="T38" fmla="*/ 137 w 1365"/>
                <a:gd name="T39" fmla="*/ 1956 h 1966"/>
                <a:gd name="T40" fmla="*/ 73 w 1365"/>
                <a:gd name="T41" fmla="*/ 1872 h 1966"/>
                <a:gd name="T42" fmla="*/ 194 w 1365"/>
                <a:gd name="T43" fmla="*/ 1575 h 1966"/>
                <a:gd name="T44" fmla="*/ 200 w 1365"/>
                <a:gd name="T45" fmla="*/ 1474 h 1966"/>
                <a:gd name="T46" fmla="*/ 150 w 1365"/>
                <a:gd name="T47" fmla="*/ 1162 h 1966"/>
                <a:gd name="T48" fmla="*/ 129 w 1365"/>
                <a:gd name="T49" fmla="*/ 944 h 1966"/>
                <a:gd name="T50" fmla="*/ 100 w 1365"/>
                <a:gd name="T51" fmla="*/ 635 h 1966"/>
                <a:gd name="T52" fmla="*/ 218 w 1365"/>
                <a:gd name="T53" fmla="*/ 544 h 1966"/>
                <a:gd name="T54" fmla="*/ 150 w 1365"/>
                <a:gd name="T55" fmla="*/ 483 h 1966"/>
                <a:gd name="T56" fmla="*/ 129 w 1365"/>
                <a:gd name="T57" fmla="*/ 277 h 1966"/>
                <a:gd name="T58" fmla="*/ 315 w 1365"/>
                <a:gd name="T59" fmla="*/ 200 h 1966"/>
                <a:gd name="T60" fmla="*/ 382 w 1365"/>
                <a:gd name="T61" fmla="*/ 180 h 1966"/>
                <a:gd name="T62" fmla="*/ 437 w 1365"/>
                <a:gd name="T63" fmla="*/ 228 h 1966"/>
                <a:gd name="T64" fmla="*/ 470 w 1365"/>
                <a:gd name="T65" fmla="*/ 454 h 1966"/>
                <a:gd name="T66" fmla="*/ 479 w 1365"/>
                <a:gd name="T67" fmla="*/ 609 h 1966"/>
                <a:gd name="T68" fmla="*/ 579 w 1365"/>
                <a:gd name="T69" fmla="*/ 740 h 1966"/>
                <a:gd name="T70" fmla="*/ 581 w 1365"/>
                <a:gd name="T71" fmla="*/ 582 h 1966"/>
                <a:gd name="T72" fmla="*/ 739 w 1365"/>
                <a:gd name="T73" fmla="*/ 407 h 1966"/>
                <a:gd name="T74" fmla="*/ 658 w 1365"/>
                <a:gd name="T75" fmla="*/ 282 h 1966"/>
                <a:gd name="T76" fmla="*/ 639 w 1365"/>
                <a:gd name="T77" fmla="*/ 181 h 1966"/>
                <a:gd name="T78" fmla="*/ 645 w 1365"/>
                <a:gd name="T79" fmla="*/ 43 h 1966"/>
                <a:gd name="T80" fmla="*/ 865 w 1365"/>
                <a:gd name="T81" fmla="*/ 4 h 1966"/>
                <a:gd name="T82" fmla="*/ 903 w 1365"/>
                <a:gd name="T83" fmla="*/ 164 h 1966"/>
                <a:gd name="T84" fmla="*/ 834 w 1365"/>
                <a:gd name="T85" fmla="*/ 309 h 1966"/>
                <a:gd name="T86" fmla="*/ 912 w 1365"/>
                <a:gd name="T87" fmla="*/ 436 h 1966"/>
                <a:gd name="T88" fmla="*/ 937 w 1365"/>
                <a:gd name="T89" fmla="*/ 370 h 1966"/>
                <a:gd name="T90" fmla="*/ 937 w 1365"/>
                <a:gd name="T91" fmla="*/ 231 h 1966"/>
                <a:gd name="T92" fmla="*/ 1183 w 1365"/>
                <a:gd name="T93" fmla="*/ 223 h 1966"/>
                <a:gd name="T94" fmla="*/ 1252 w 1365"/>
                <a:gd name="T95" fmla="*/ 260 h 1966"/>
                <a:gd name="T96" fmla="*/ 1267 w 1365"/>
                <a:gd name="T97" fmla="*/ 389 h 1966"/>
                <a:gd name="T98" fmla="*/ 1228 w 1365"/>
                <a:gd name="T99" fmla="*/ 529 h 1966"/>
                <a:gd name="T100" fmla="*/ 647 w 1365"/>
                <a:gd name="T101" fmla="*/ 1693 h 1966"/>
                <a:gd name="T102" fmla="*/ 510 w 1365"/>
                <a:gd name="T103" fmla="*/ 1591 h 1966"/>
                <a:gd name="T104" fmla="*/ 601 w 1365"/>
                <a:gd name="T105" fmla="*/ 1363 h 1966"/>
                <a:gd name="T106" fmla="*/ 569 w 1365"/>
                <a:gd name="T107" fmla="*/ 1085 h 1966"/>
                <a:gd name="T108" fmla="*/ 582 w 1365"/>
                <a:gd name="T109" fmla="*/ 1040 h 1966"/>
                <a:gd name="T110" fmla="*/ 616 w 1365"/>
                <a:gd name="T111" fmla="*/ 1257 h 1966"/>
                <a:gd name="T112" fmla="*/ 645 w 1365"/>
                <a:gd name="T113" fmla="*/ 1433 h 1966"/>
                <a:gd name="T114" fmla="*/ 912 w 1365"/>
                <a:gd name="T115" fmla="*/ 1675 h 1966"/>
                <a:gd name="T116" fmla="*/ 907 w 1365"/>
                <a:gd name="T117" fmla="*/ 1334 h 1966"/>
                <a:gd name="T118" fmla="*/ 960 w 1365"/>
                <a:gd name="T119" fmla="*/ 1293 h 19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65" h="1966">
                  <a:moveTo>
                    <a:pt x="1365" y="864"/>
                  </a:moveTo>
                  <a:lnTo>
                    <a:pt x="1363" y="879"/>
                  </a:lnTo>
                  <a:lnTo>
                    <a:pt x="1359" y="893"/>
                  </a:lnTo>
                  <a:lnTo>
                    <a:pt x="1354" y="906"/>
                  </a:lnTo>
                  <a:lnTo>
                    <a:pt x="1349" y="917"/>
                  </a:lnTo>
                  <a:lnTo>
                    <a:pt x="1343" y="929"/>
                  </a:lnTo>
                  <a:lnTo>
                    <a:pt x="1335" y="940"/>
                  </a:lnTo>
                  <a:lnTo>
                    <a:pt x="1328" y="950"/>
                  </a:lnTo>
                  <a:lnTo>
                    <a:pt x="1319" y="961"/>
                  </a:lnTo>
                  <a:lnTo>
                    <a:pt x="1320" y="983"/>
                  </a:lnTo>
                  <a:lnTo>
                    <a:pt x="1321" y="1002"/>
                  </a:lnTo>
                  <a:lnTo>
                    <a:pt x="1324" y="1018"/>
                  </a:lnTo>
                  <a:lnTo>
                    <a:pt x="1328" y="1032"/>
                  </a:lnTo>
                  <a:lnTo>
                    <a:pt x="1333" y="1055"/>
                  </a:lnTo>
                  <a:lnTo>
                    <a:pt x="1336" y="1072"/>
                  </a:lnTo>
                  <a:lnTo>
                    <a:pt x="1336" y="1080"/>
                  </a:lnTo>
                  <a:lnTo>
                    <a:pt x="1335" y="1087"/>
                  </a:lnTo>
                  <a:lnTo>
                    <a:pt x="1331" y="1096"/>
                  </a:lnTo>
                  <a:lnTo>
                    <a:pt x="1326" y="1105"/>
                  </a:lnTo>
                  <a:lnTo>
                    <a:pt x="1318" y="1114"/>
                  </a:lnTo>
                  <a:lnTo>
                    <a:pt x="1305" y="1124"/>
                  </a:lnTo>
                  <a:lnTo>
                    <a:pt x="1290" y="1135"/>
                  </a:lnTo>
                  <a:lnTo>
                    <a:pt x="1271" y="1149"/>
                  </a:lnTo>
                  <a:lnTo>
                    <a:pt x="1270" y="1149"/>
                  </a:lnTo>
                  <a:lnTo>
                    <a:pt x="1268" y="1150"/>
                  </a:lnTo>
                  <a:lnTo>
                    <a:pt x="1267" y="1150"/>
                  </a:lnTo>
                  <a:lnTo>
                    <a:pt x="1266" y="1152"/>
                  </a:lnTo>
                  <a:lnTo>
                    <a:pt x="1263" y="1152"/>
                  </a:lnTo>
                  <a:lnTo>
                    <a:pt x="1262" y="1152"/>
                  </a:lnTo>
                  <a:lnTo>
                    <a:pt x="1261" y="1153"/>
                  </a:lnTo>
                  <a:lnTo>
                    <a:pt x="1260" y="1153"/>
                  </a:lnTo>
                  <a:lnTo>
                    <a:pt x="1261" y="1168"/>
                  </a:lnTo>
                  <a:lnTo>
                    <a:pt x="1262" y="1188"/>
                  </a:lnTo>
                  <a:lnTo>
                    <a:pt x="1265" y="1210"/>
                  </a:lnTo>
                  <a:lnTo>
                    <a:pt x="1267" y="1234"/>
                  </a:lnTo>
                  <a:lnTo>
                    <a:pt x="1267" y="1256"/>
                  </a:lnTo>
                  <a:lnTo>
                    <a:pt x="1266" y="1275"/>
                  </a:lnTo>
                  <a:lnTo>
                    <a:pt x="1263" y="1284"/>
                  </a:lnTo>
                  <a:lnTo>
                    <a:pt x="1261" y="1290"/>
                  </a:lnTo>
                  <a:lnTo>
                    <a:pt x="1257" y="1297"/>
                  </a:lnTo>
                  <a:lnTo>
                    <a:pt x="1252" y="1300"/>
                  </a:lnTo>
                  <a:lnTo>
                    <a:pt x="1243" y="1302"/>
                  </a:lnTo>
                  <a:lnTo>
                    <a:pt x="1236" y="1304"/>
                  </a:lnTo>
                  <a:lnTo>
                    <a:pt x="1227" y="1307"/>
                  </a:lnTo>
                  <a:lnTo>
                    <a:pt x="1219" y="1308"/>
                  </a:lnTo>
                  <a:lnTo>
                    <a:pt x="1212" y="1310"/>
                  </a:lnTo>
                  <a:lnTo>
                    <a:pt x="1203" y="1312"/>
                  </a:lnTo>
                  <a:lnTo>
                    <a:pt x="1195" y="1314"/>
                  </a:lnTo>
                  <a:lnTo>
                    <a:pt x="1188" y="1315"/>
                  </a:lnTo>
                  <a:lnTo>
                    <a:pt x="1188" y="1327"/>
                  </a:lnTo>
                  <a:lnTo>
                    <a:pt x="1188" y="1337"/>
                  </a:lnTo>
                  <a:lnTo>
                    <a:pt x="1188" y="1347"/>
                  </a:lnTo>
                  <a:lnTo>
                    <a:pt x="1188" y="1358"/>
                  </a:lnTo>
                  <a:lnTo>
                    <a:pt x="1188" y="1368"/>
                  </a:lnTo>
                  <a:lnTo>
                    <a:pt x="1188" y="1380"/>
                  </a:lnTo>
                  <a:lnTo>
                    <a:pt x="1188" y="1390"/>
                  </a:lnTo>
                  <a:lnTo>
                    <a:pt x="1188" y="1400"/>
                  </a:lnTo>
                  <a:lnTo>
                    <a:pt x="1194" y="1410"/>
                  </a:lnTo>
                  <a:lnTo>
                    <a:pt x="1200" y="1421"/>
                  </a:lnTo>
                  <a:lnTo>
                    <a:pt x="1205" y="1434"/>
                  </a:lnTo>
                  <a:lnTo>
                    <a:pt x="1208" y="1448"/>
                  </a:lnTo>
                  <a:lnTo>
                    <a:pt x="1210" y="1463"/>
                  </a:lnTo>
                  <a:lnTo>
                    <a:pt x="1212" y="1478"/>
                  </a:lnTo>
                  <a:lnTo>
                    <a:pt x="1213" y="1494"/>
                  </a:lnTo>
                  <a:lnTo>
                    <a:pt x="1212" y="1512"/>
                  </a:lnTo>
                  <a:lnTo>
                    <a:pt x="1209" y="1545"/>
                  </a:lnTo>
                  <a:lnTo>
                    <a:pt x="1205" y="1576"/>
                  </a:lnTo>
                  <a:lnTo>
                    <a:pt x="1199" y="1604"/>
                  </a:lnTo>
                  <a:lnTo>
                    <a:pt x="1192" y="1627"/>
                  </a:lnTo>
                  <a:lnTo>
                    <a:pt x="1190" y="1635"/>
                  </a:lnTo>
                  <a:lnTo>
                    <a:pt x="1190" y="1642"/>
                  </a:lnTo>
                  <a:lnTo>
                    <a:pt x="1189" y="1647"/>
                  </a:lnTo>
                  <a:lnTo>
                    <a:pt x="1189" y="1649"/>
                  </a:lnTo>
                  <a:lnTo>
                    <a:pt x="1189" y="1652"/>
                  </a:lnTo>
                  <a:lnTo>
                    <a:pt x="1189" y="1654"/>
                  </a:lnTo>
                  <a:lnTo>
                    <a:pt x="1189" y="1656"/>
                  </a:lnTo>
                  <a:lnTo>
                    <a:pt x="1189" y="1657"/>
                  </a:lnTo>
                  <a:lnTo>
                    <a:pt x="1202" y="1666"/>
                  </a:lnTo>
                  <a:lnTo>
                    <a:pt x="1214" y="1673"/>
                  </a:lnTo>
                  <a:lnTo>
                    <a:pt x="1224" y="1683"/>
                  </a:lnTo>
                  <a:lnTo>
                    <a:pt x="1233" y="1695"/>
                  </a:lnTo>
                  <a:lnTo>
                    <a:pt x="1236" y="1700"/>
                  </a:lnTo>
                  <a:lnTo>
                    <a:pt x="1238" y="1706"/>
                  </a:lnTo>
                  <a:lnTo>
                    <a:pt x="1241" y="1712"/>
                  </a:lnTo>
                  <a:lnTo>
                    <a:pt x="1241" y="1720"/>
                  </a:lnTo>
                  <a:lnTo>
                    <a:pt x="1241" y="1726"/>
                  </a:lnTo>
                  <a:lnTo>
                    <a:pt x="1238" y="1734"/>
                  </a:lnTo>
                  <a:lnTo>
                    <a:pt x="1236" y="1741"/>
                  </a:lnTo>
                  <a:lnTo>
                    <a:pt x="1232" y="1749"/>
                  </a:lnTo>
                  <a:lnTo>
                    <a:pt x="1231" y="1753"/>
                  </a:lnTo>
                  <a:lnTo>
                    <a:pt x="1229" y="1756"/>
                  </a:lnTo>
                  <a:lnTo>
                    <a:pt x="1229" y="1759"/>
                  </a:lnTo>
                  <a:lnTo>
                    <a:pt x="1228" y="1761"/>
                  </a:lnTo>
                  <a:lnTo>
                    <a:pt x="1228" y="1764"/>
                  </a:lnTo>
                  <a:lnTo>
                    <a:pt x="1228" y="1765"/>
                  </a:lnTo>
                  <a:lnTo>
                    <a:pt x="1231" y="1768"/>
                  </a:lnTo>
                  <a:lnTo>
                    <a:pt x="1233" y="1768"/>
                  </a:lnTo>
                  <a:lnTo>
                    <a:pt x="1229" y="1783"/>
                  </a:lnTo>
                  <a:lnTo>
                    <a:pt x="1224" y="1793"/>
                  </a:lnTo>
                  <a:lnTo>
                    <a:pt x="1222" y="1797"/>
                  </a:lnTo>
                  <a:lnTo>
                    <a:pt x="1218" y="1801"/>
                  </a:lnTo>
                  <a:lnTo>
                    <a:pt x="1215" y="1803"/>
                  </a:lnTo>
                  <a:lnTo>
                    <a:pt x="1212" y="1804"/>
                  </a:lnTo>
                  <a:lnTo>
                    <a:pt x="1203" y="1806"/>
                  </a:lnTo>
                  <a:lnTo>
                    <a:pt x="1192" y="1806"/>
                  </a:lnTo>
                  <a:lnTo>
                    <a:pt x="1178" y="1804"/>
                  </a:lnTo>
                  <a:lnTo>
                    <a:pt x="1161" y="1803"/>
                  </a:lnTo>
                  <a:lnTo>
                    <a:pt x="1160" y="1801"/>
                  </a:lnTo>
                  <a:lnTo>
                    <a:pt x="1159" y="1797"/>
                  </a:lnTo>
                  <a:lnTo>
                    <a:pt x="1159" y="1793"/>
                  </a:lnTo>
                  <a:lnTo>
                    <a:pt x="1159" y="1787"/>
                  </a:lnTo>
                  <a:lnTo>
                    <a:pt x="1159" y="1782"/>
                  </a:lnTo>
                  <a:lnTo>
                    <a:pt x="1159" y="1777"/>
                  </a:lnTo>
                  <a:lnTo>
                    <a:pt x="1160" y="1773"/>
                  </a:lnTo>
                  <a:lnTo>
                    <a:pt x="1161" y="1770"/>
                  </a:lnTo>
                  <a:lnTo>
                    <a:pt x="1156" y="1770"/>
                  </a:lnTo>
                  <a:lnTo>
                    <a:pt x="1151" y="1772"/>
                  </a:lnTo>
                  <a:lnTo>
                    <a:pt x="1147" y="1773"/>
                  </a:lnTo>
                  <a:lnTo>
                    <a:pt x="1145" y="1775"/>
                  </a:lnTo>
                  <a:lnTo>
                    <a:pt x="1140" y="1780"/>
                  </a:lnTo>
                  <a:lnTo>
                    <a:pt x="1137" y="1788"/>
                  </a:lnTo>
                  <a:lnTo>
                    <a:pt x="1136" y="1794"/>
                  </a:lnTo>
                  <a:lnTo>
                    <a:pt x="1135" y="1802"/>
                  </a:lnTo>
                  <a:lnTo>
                    <a:pt x="1134" y="1808"/>
                  </a:lnTo>
                  <a:lnTo>
                    <a:pt x="1131" y="1813"/>
                  </a:lnTo>
                  <a:lnTo>
                    <a:pt x="1112" y="1817"/>
                  </a:lnTo>
                  <a:lnTo>
                    <a:pt x="1084" y="1819"/>
                  </a:lnTo>
                  <a:lnTo>
                    <a:pt x="1050" y="1822"/>
                  </a:lnTo>
                  <a:lnTo>
                    <a:pt x="1014" y="1823"/>
                  </a:lnTo>
                  <a:lnTo>
                    <a:pt x="980" y="1822"/>
                  </a:lnTo>
                  <a:lnTo>
                    <a:pt x="950" y="1819"/>
                  </a:lnTo>
                  <a:lnTo>
                    <a:pt x="937" y="1817"/>
                  </a:lnTo>
                  <a:lnTo>
                    <a:pt x="927" y="1814"/>
                  </a:lnTo>
                  <a:lnTo>
                    <a:pt x="923" y="1812"/>
                  </a:lnTo>
                  <a:lnTo>
                    <a:pt x="921" y="1811"/>
                  </a:lnTo>
                  <a:lnTo>
                    <a:pt x="918" y="1808"/>
                  </a:lnTo>
                  <a:lnTo>
                    <a:pt x="917" y="1806"/>
                  </a:lnTo>
                  <a:lnTo>
                    <a:pt x="907" y="1806"/>
                  </a:lnTo>
                  <a:lnTo>
                    <a:pt x="898" y="1806"/>
                  </a:lnTo>
                  <a:lnTo>
                    <a:pt x="891" y="1806"/>
                  </a:lnTo>
                  <a:lnTo>
                    <a:pt x="883" y="1806"/>
                  </a:lnTo>
                  <a:lnTo>
                    <a:pt x="877" y="1804"/>
                  </a:lnTo>
                  <a:lnTo>
                    <a:pt x="870" y="1802"/>
                  </a:lnTo>
                  <a:lnTo>
                    <a:pt x="864" y="1798"/>
                  </a:lnTo>
                  <a:lnTo>
                    <a:pt x="857" y="1792"/>
                  </a:lnTo>
                  <a:lnTo>
                    <a:pt x="839" y="1790"/>
                  </a:lnTo>
                  <a:lnTo>
                    <a:pt x="826" y="1788"/>
                  </a:lnTo>
                  <a:lnTo>
                    <a:pt x="816" y="1785"/>
                  </a:lnTo>
                  <a:lnTo>
                    <a:pt x="810" y="1782"/>
                  </a:lnTo>
                  <a:lnTo>
                    <a:pt x="809" y="1779"/>
                  </a:lnTo>
                  <a:lnTo>
                    <a:pt x="807" y="1777"/>
                  </a:lnTo>
                  <a:lnTo>
                    <a:pt x="806" y="1774"/>
                  </a:lnTo>
                  <a:lnTo>
                    <a:pt x="806" y="1772"/>
                  </a:lnTo>
                  <a:lnTo>
                    <a:pt x="807" y="1765"/>
                  </a:lnTo>
                  <a:lnTo>
                    <a:pt x="810" y="1759"/>
                  </a:lnTo>
                  <a:lnTo>
                    <a:pt x="819" y="1745"/>
                  </a:lnTo>
                  <a:lnTo>
                    <a:pt x="830" y="1730"/>
                  </a:lnTo>
                  <a:lnTo>
                    <a:pt x="835" y="1721"/>
                  </a:lnTo>
                  <a:lnTo>
                    <a:pt x="839" y="1714"/>
                  </a:lnTo>
                  <a:lnTo>
                    <a:pt x="841" y="1706"/>
                  </a:lnTo>
                  <a:lnTo>
                    <a:pt x="843" y="1697"/>
                  </a:lnTo>
                  <a:lnTo>
                    <a:pt x="838" y="1685"/>
                  </a:lnTo>
                  <a:lnTo>
                    <a:pt x="834" y="1671"/>
                  </a:lnTo>
                  <a:lnTo>
                    <a:pt x="830" y="1656"/>
                  </a:lnTo>
                  <a:lnTo>
                    <a:pt x="828" y="1641"/>
                  </a:lnTo>
                  <a:lnTo>
                    <a:pt x="823" y="1610"/>
                  </a:lnTo>
                  <a:lnTo>
                    <a:pt x="820" y="1579"/>
                  </a:lnTo>
                  <a:lnTo>
                    <a:pt x="819" y="1546"/>
                  </a:lnTo>
                  <a:lnTo>
                    <a:pt x="819" y="1515"/>
                  </a:lnTo>
                  <a:lnTo>
                    <a:pt x="817" y="1484"/>
                  </a:lnTo>
                  <a:lnTo>
                    <a:pt x="817" y="1454"/>
                  </a:lnTo>
                  <a:lnTo>
                    <a:pt x="815" y="1443"/>
                  </a:lnTo>
                  <a:lnTo>
                    <a:pt x="812" y="1431"/>
                  </a:lnTo>
                  <a:lnTo>
                    <a:pt x="810" y="1418"/>
                  </a:lnTo>
                  <a:lnTo>
                    <a:pt x="807" y="1404"/>
                  </a:lnTo>
                  <a:lnTo>
                    <a:pt x="804" y="1390"/>
                  </a:lnTo>
                  <a:lnTo>
                    <a:pt x="801" y="1377"/>
                  </a:lnTo>
                  <a:lnTo>
                    <a:pt x="800" y="1365"/>
                  </a:lnTo>
                  <a:lnTo>
                    <a:pt x="800" y="1353"/>
                  </a:lnTo>
                  <a:lnTo>
                    <a:pt x="800" y="1352"/>
                  </a:lnTo>
                  <a:lnTo>
                    <a:pt x="801" y="1352"/>
                  </a:lnTo>
                  <a:lnTo>
                    <a:pt x="802" y="1351"/>
                  </a:lnTo>
                  <a:lnTo>
                    <a:pt x="801" y="1348"/>
                  </a:lnTo>
                  <a:lnTo>
                    <a:pt x="800" y="1344"/>
                  </a:lnTo>
                  <a:lnTo>
                    <a:pt x="799" y="1341"/>
                  </a:lnTo>
                  <a:lnTo>
                    <a:pt x="797" y="1337"/>
                  </a:lnTo>
                  <a:lnTo>
                    <a:pt x="795" y="1334"/>
                  </a:lnTo>
                  <a:lnTo>
                    <a:pt x="794" y="1331"/>
                  </a:lnTo>
                  <a:lnTo>
                    <a:pt x="792" y="1327"/>
                  </a:lnTo>
                  <a:lnTo>
                    <a:pt x="791" y="1323"/>
                  </a:lnTo>
                  <a:lnTo>
                    <a:pt x="787" y="1323"/>
                  </a:lnTo>
                  <a:lnTo>
                    <a:pt x="783" y="1322"/>
                  </a:lnTo>
                  <a:lnTo>
                    <a:pt x="780" y="1322"/>
                  </a:lnTo>
                  <a:lnTo>
                    <a:pt x="776" y="1322"/>
                  </a:lnTo>
                  <a:lnTo>
                    <a:pt x="772" y="1320"/>
                  </a:lnTo>
                  <a:lnTo>
                    <a:pt x="768" y="1319"/>
                  </a:lnTo>
                  <a:lnTo>
                    <a:pt x="766" y="1318"/>
                  </a:lnTo>
                  <a:lnTo>
                    <a:pt x="763" y="1317"/>
                  </a:lnTo>
                  <a:lnTo>
                    <a:pt x="762" y="1317"/>
                  </a:lnTo>
                  <a:lnTo>
                    <a:pt x="761" y="1317"/>
                  </a:lnTo>
                  <a:lnTo>
                    <a:pt x="760" y="1317"/>
                  </a:lnTo>
                  <a:lnTo>
                    <a:pt x="754" y="1329"/>
                  </a:lnTo>
                  <a:lnTo>
                    <a:pt x="751" y="1339"/>
                  </a:lnTo>
                  <a:lnTo>
                    <a:pt x="747" y="1349"/>
                  </a:lnTo>
                  <a:lnTo>
                    <a:pt x="744" y="1358"/>
                  </a:lnTo>
                  <a:lnTo>
                    <a:pt x="742" y="1368"/>
                  </a:lnTo>
                  <a:lnTo>
                    <a:pt x="741" y="1377"/>
                  </a:lnTo>
                  <a:lnTo>
                    <a:pt x="739" y="1387"/>
                  </a:lnTo>
                  <a:lnTo>
                    <a:pt x="739" y="1399"/>
                  </a:lnTo>
                  <a:lnTo>
                    <a:pt x="748" y="1429"/>
                  </a:lnTo>
                  <a:lnTo>
                    <a:pt x="757" y="1459"/>
                  </a:lnTo>
                  <a:lnTo>
                    <a:pt x="763" y="1487"/>
                  </a:lnTo>
                  <a:lnTo>
                    <a:pt x="768" y="1516"/>
                  </a:lnTo>
                  <a:lnTo>
                    <a:pt x="770" y="1530"/>
                  </a:lnTo>
                  <a:lnTo>
                    <a:pt x="770" y="1544"/>
                  </a:lnTo>
                  <a:lnTo>
                    <a:pt x="770" y="1559"/>
                  </a:lnTo>
                  <a:lnTo>
                    <a:pt x="770" y="1572"/>
                  </a:lnTo>
                  <a:lnTo>
                    <a:pt x="767" y="1588"/>
                  </a:lnTo>
                  <a:lnTo>
                    <a:pt x="765" y="1601"/>
                  </a:lnTo>
                  <a:lnTo>
                    <a:pt x="761" y="1617"/>
                  </a:lnTo>
                  <a:lnTo>
                    <a:pt x="757" y="1632"/>
                  </a:lnTo>
                  <a:lnTo>
                    <a:pt x="751" y="1644"/>
                  </a:lnTo>
                  <a:lnTo>
                    <a:pt x="747" y="1654"/>
                  </a:lnTo>
                  <a:lnTo>
                    <a:pt x="743" y="1664"/>
                  </a:lnTo>
                  <a:lnTo>
                    <a:pt x="742" y="1672"/>
                  </a:lnTo>
                  <a:lnTo>
                    <a:pt x="741" y="1680"/>
                  </a:lnTo>
                  <a:lnTo>
                    <a:pt x="742" y="1687"/>
                  </a:lnTo>
                  <a:lnTo>
                    <a:pt x="743" y="1693"/>
                  </a:lnTo>
                  <a:lnTo>
                    <a:pt x="746" y="1698"/>
                  </a:lnTo>
                  <a:lnTo>
                    <a:pt x="752" y="1711"/>
                  </a:lnTo>
                  <a:lnTo>
                    <a:pt x="761" y="1724"/>
                  </a:lnTo>
                  <a:lnTo>
                    <a:pt x="770" y="1738"/>
                  </a:lnTo>
                  <a:lnTo>
                    <a:pt x="778" y="1756"/>
                  </a:lnTo>
                  <a:lnTo>
                    <a:pt x="778" y="1770"/>
                  </a:lnTo>
                  <a:lnTo>
                    <a:pt x="777" y="1780"/>
                  </a:lnTo>
                  <a:lnTo>
                    <a:pt x="775" y="1789"/>
                  </a:lnTo>
                  <a:lnTo>
                    <a:pt x="771" y="1797"/>
                  </a:lnTo>
                  <a:lnTo>
                    <a:pt x="766" y="1802"/>
                  </a:lnTo>
                  <a:lnTo>
                    <a:pt x="761" y="1806"/>
                  </a:lnTo>
                  <a:lnTo>
                    <a:pt x="753" y="1807"/>
                  </a:lnTo>
                  <a:lnTo>
                    <a:pt x="747" y="1808"/>
                  </a:lnTo>
                  <a:lnTo>
                    <a:pt x="731" y="1808"/>
                  </a:lnTo>
                  <a:lnTo>
                    <a:pt x="714" y="1806"/>
                  </a:lnTo>
                  <a:lnTo>
                    <a:pt x="697" y="1804"/>
                  </a:lnTo>
                  <a:lnTo>
                    <a:pt x="680" y="1803"/>
                  </a:lnTo>
                  <a:lnTo>
                    <a:pt x="678" y="1804"/>
                  </a:lnTo>
                  <a:lnTo>
                    <a:pt x="675" y="1804"/>
                  </a:lnTo>
                  <a:lnTo>
                    <a:pt x="674" y="1806"/>
                  </a:lnTo>
                  <a:lnTo>
                    <a:pt x="671" y="1806"/>
                  </a:lnTo>
                  <a:lnTo>
                    <a:pt x="670" y="1806"/>
                  </a:lnTo>
                  <a:lnTo>
                    <a:pt x="669" y="1806"/>
                  </a:lnTo>
                  <a:lnTo>
                    <a:pt x="666" y="1806"/>
                  </a:lnTo>
                  <a:lnTo>
                    <a:pt x="664" y="1806"/>
                  </a:lnTo>
                  <a:lnTo>
                    <a:pt x="664" y="1816"/>
                  </a:lnTo>
                  <a:lnTo>
                    <a:pt x="663" y="1824"/>
                  </a:lnTo>
                  <a:lnTo>
                    <a:pt x="659" y="1832"/>
                  </a:lnTo>
                  <a:lnTo>
                    <a:pt x="654" y="1840"/>
                  </a:lnTo>
                  <a:lnTo>
                    <a:pt x="646" y="1845"/>
                  </a:lnTo>
                  <a:lnTo>
                    <a:pt x="639" y="1850"/>
                  </a:lnTo>
                  <a:lnTo>
                    <a:pt x="629" y="1853"/>
                  </a:lnTo>
                  <a:lnTo>
                    <a:pt x="618" y="1857"/>
                  </a:lnTo>
                  <a:lnTo>
                    <a:pt x="598" y="1862"/>
                  </a:lnTo>
                  <a:lnTo>
                    <a:pt x="577" y="1865"/>
                  </a:lnTo>
                  <a:lnTo>
                    <a:pt x="558" y="1866"/>
                  </a:lnTo>
                  <a:lnTo>
                    <a:pt x="543" y="1866"/>
                  </a:lnTo>
                  <a:lnTo>
                    <a:pt x="532" y="1864"/>
                  </a:lnTo>
                  <a:lnTo>
                    <a:pt x="519" y="1860"/>
                  </a:lnTo>
                  <a:lnTo>
                    <a:pt x="508" y="1857"/>
                  </a:lnTo>
                  <a:lnTo>
                    <a:pt x="495" y="1855"/>
                  </a:lnTo>
                  <a:lnTo>
                    <a:pt x="490" y="1855"/>
                  </a:lnTo>
                  <a:lnTo>
                    <a:pt x="485" y="1855"/>
                  </a:lnTo>
                  <a:lnTo>
                    <a:pt x="480" y="1856"/>
                  </a:lnTo>
                  <a:lnTo>
                    <a:pt x="475" y="1859"/>
                  </a:lnTo>
                  <a:lnTo>
                    <a:pt x="471" y="1861"/>
                  </a:lnTo>
                  <a:lnTo>
                    <a:pt x="469" y="1865"/>
                  </a:lnTo>
                  <a:lnTo>
                    <a:pt x="466" y="1870"/>
                  </a:lnTo>
                  <a:lnTo>
                    <a:pt x="465" y="1877"/>
                  </a:lnTo>
                  <a:lnTo>
                    <a:pt x="459" y="1879"/>
                  </a:lnTo>
                  <a:lnTo>
                    <a:pt x="451" y="1881"/>
                  </a:lnTo>
                  <a:lnTo>
                    <a:pt x="441" y="1881"/>
                  </a:lnTo>
                  <a:lnTo>
                    <a:pt x="431" y="1882"/>
                  </a:lnTo>
                  <a:lnTo>
                    <a:pt x="421" y="1882"/>
                  </a:lnTo>
                  <a:lnTo>
                    <a:pt x="411" y="1881"/>
                  </a:lnTo>
                  <a:lnTo>
                    <a:pt x="403" y="1881"/>
                  </a:lnTo>
                  <a:lnTo>
                    <a:pt x="397" y="1881"/>
                  </a:lnTo>
                  <a:lnTo>
                    <a:pt x="396" y="1879"/>
                  </a:lnTo>
                  <a:lnTo>
                    <a:pt x="396" y="1877"/>
                  </a:lnTo>
                  <a:lnTo>
                    <a:pt x="396" y="1875"/>
                  </a:lnTo>
                  <a:lnTo>
                    <a:pt x="396" y="1874"/>
                  </a:lnTo>
                  <a:lnTo>
                    <a:pt x="396" y="1871"/>
                  </a:lnTo>
                  <a:lnTo>
                    <a:pt x="396" y="1869"/>
                  </a:lnTo>
                  <a:lnTo>
                    <a:pt x="397" y="1866"/>
                  </a:lnTo>
                  <a:lnTo>
                    <a:pt x="397" y="1862"/>
                  </a:lnTo>
                  <a:lnTo>
                    <a:pt x="385" y="1846"/>
                  </a:lnTo>
                  <a:lnTo>
                    <a:pt x="378" y="1833"/>
                  </a:lnTo>
                  <a:lnTo>
                    <a:pt x="377" y="1828"/>
                  </a:lnTo>
                  <a:lnTo>
                    <a:pt x="375" y="1824"/>
                  </a:lnTo>
                  <a:lnTo>
                    <a:pt x="375" y="1819"/>
                  </a:lnTo>
                  <a:lnTo>
                    <a:pt x="377" y="1817"/>
                  </a:lnTo>
                  <a:lnTo>
                    <a:pt x="380" y="1809"/>
                  </a:lnTo>
                  <a:lnTo>
                    <a:pt x="388" y="1799"/>
                  </a:lnTo>
                  <a:lnTo>
                    <a:pt x="396" y="1788"/>
                  </a:lnTo>
                  <a:lnTo>
                    <a:pt x="406" y="1772"/>
                  </a:lnTo>
                  <a:lnTo>
                    <a:pt x="403" y="1756"/>
                  </a:lnTo>
                  <a:lnTo>
                    <a:pt x="399" y="1743"/>
                  </a:lnTo>
                  <a:lnTo>
                    <a:pt x="396" y="1729"/>
                  </a:lnTo>
                  <a:lnTo>
                    <a:pt x="390" y="1715"/>
                  </a:lnTo>
                  <a:lnTo>
                    <a:pt x="382" y="1688"/>
                  </a:lnTo>
                  <a:lnTo>
                    <a:pt x="373" y="1663"/>
                  </a:lnTo>
                  <a:lnTo>
                    <a:pt x="369" y="1649"/>
                  </a:lnTo>
                  <a:lnTo>
                    <a:pt x="367" y="1637"/>
                  </a:lnTo>
                  <a:lnTo>
                    <a:pt x="365" y="1623"/>
                  </a:lnTo>
                  <a:lnTo>
                    <a:pt x="365" y="1609"/>
                  </a:lnTo>
                  <a:lnTo>
                    <a:pt x="367" y="1594"/>
                  </a:lnTo>
                  <a:lnTo>
                    <a:pt x="369" y="1579"/>
                  </a:lnTo>
                  <a:lnTo>
                    <a:pt x="375" y="1564"/>
                  </a:lnTo>
                  <a:lnTo>
                    <a:pt x="383" y="1547"/>
                  </a:lnTo>
                  <a:lnTo>
                    <a:pt x="384" y="1537"/>
                  </a:lnTo>
                  <a:lnTo>
                    <a:pt x="387" y="1523"/>
                  </a:lnTo>
                  <a:lnTo>
                    <a:pt x="388" y="1507"/>
                  </a:lnTo>
                  <a:lnTo>
                    <a:pt x="389" y="1489"/>
                  </a:lnTo>
                  <a:lnTo>
                    <a:pt x="388" y="1473"/>
                  </a:lnTo>
                  <a:lnTo>
                    <a:pt x="385" y="1458"/>
                  </a:lnTo>
                  <a:lnTo>
                    <a:pt x="383" y="1450"/>
                  </a:lnTo>
                  <a:lnTo>
                    <a:pt x="380" y="1444"/>
                  </a:lnTo>
                  <a:lnTo>
                    <a:pt x="377" y="1439"/>
                  </a:lnTo>
                  <a:lnTo>
                    <a:pt x="373" y="1434"/>
                  </a:lnTo>
                  <a:lnTo>
                    <a:pt x="370" y="1436"/>
                  </a:lnTo>
                  <a:lnTo>
                    <a:pt x="368" y="1438"/>
                  </a:lnTo>
                  <a:lnTo>
                    <a:pt x="365" y="1439"/>
                  </a:lnTo>
                  <a:lnTo>
                    <a:pt x="363" y="1440"/>
                  </a:lnTo>
                  <a:lnTo>
                    <a:pt x="360" y="1443"/>
                  </a:lnTo>
                  <a:lnTo>
                    <a:pt x="358" y="1444"/>
                  </a:lnTo>
                  <a:lnTo>
                    <a:pt x="355" y="1445"/>
                  </a:lnTo>
                  <a:lnTo>
                    <a:pt x="354" y="1446"/>
                  </a:lnTo>
                  <a:lnTo>
                    <a:pt x="351" y="1459"/>
                  </a:lnTo>
                  <a:lnTo>
                    <a:pt x="350" y="1472"/>
                  </a:lnTo>
                  <a:lnTo>
                    <a:pt x="349" y="1487"/>
                  </a:lnTo>
                  <a:lnTo>
                    <a:pt x="348" y="1502"/>
                  </a:lnTo>
                  <a:lnTo>
                    <a:pt x="345" y="1516"/>
                  </a:lnTo>
                  <a:lnTo>
                    <a:pt x="341" y="1530"/>
                  </a:lnTo>
                  <a:lnTo>
                    <a:pt x="340" y="1535"/>
                  </a:lnTo>
                  <a:lnTo>
                    <a:pt x="338" y="1540"/>
                  </a:lnTo>
                  <a:lnTo>
                    <a:pt x="335" y="1545"/>
                  </a:lnTo>
                  <a:lnTo>
                    <a:pt x="331" y="1547"/>
                  </a:lnTo>
                  <a:lnTo>
                    <a:pt x="331" y="1549"/>
                  </a:lnTo>
                  <a:lnTo>
                    <a:pt x="331" y="1550"/>
                  </a:lnTo>
                  <a:lnTo>
                    <a:pt x="331" y="1551"/>
                  </a:lnTo>
                  <a:lnTo>
                    <a:pt x="331" y="1552"/>
                  </a:lnTo>
                  <a:lnTo>
                    <a:pt x="331" y="1555"/>
                  </a:lnTo>
                  <a:lnTo>
                    <a:pt x="333" y="1557"/>
                  </a:lnTo>
                  <a:lnTo>
                    <a:pt x="334" y="1560"/>
                  </a:lnTo>
                  <a:lnTo>
                    <a:pt x="335" y="1564"/>
                  </a:lnTo>
                  <a:lnTo>
                    <a:pt x="333" y="1594"/>
                  </a:lnTo>
                  <a:lnTo>
                    <a:pt x="328" y="1623"/>
                  </a:lnTo>
                  <a:lnTo>
                    <a:pt x="321" y="1652"/>
                  </a:lnTo>
                  <a:lnTo>
                    <a:pt x="314" y="1681"/>
                  </a:lnTo>
                  <a:lnTo>
                    <a:pt x="306" y="1710"/>
                  </a:lnTo>
                  <a:lnTo>
                    <a:pt x="299" y="1738"/>
                  </a:lnTo>
                  <a:lnTo>
                    <a:pt x="292" y="1767"/>
                  </a:lnTo>
                  <a:lnTo>
                    <a:pt x="287" y="1794"/>
                  </a:lnTo>
                  <a:lnTo>
                    <a:pt x="290" y="1801"/>
                  </a:lnTo>
                  <a:lnTo>
                    <a:pt x="292" y="1806"/>
                  </a:lnTo>
                  <a:lnTo>
                    <a:pt x="294" y="1812"/>
                  </a:lnTo>
                  <a:lnTo>
                    <a:pt x="295" y="1818"/>
                  </a:lnTo>
                  <a:lnTo>
                    <a:pt x="296" y="1830"/>
                  </a:lnTo>
                  <a:lnTo>
                    <a:pt x="296" y="1842"/>
                  </a:lnTo>
                  <a:lnTo>
                    <a:pt x="294" y="1855"/>
                  </a:lnTo>
                  <a:lnTo>
                    <a:pt x="292" y="1867"/>
                  </a:lnTo>
                  <a:lnTo>
                    <a:pt x="290" y="1880"/>
                  </a:lnTo>
                  <a:lnTo>
                    <a:pt x="288" y="1890"/>
                  </a:lnTo>
                  <a:lnTo>
                    <a:pt x="282" y="1896"/>
                  </a:lnTo>
                  <a:lnTo>
                    <a:pt x="277" y="1900"/>
                  </a:lnTo>
                  <a:lnTo>
                    <a:pt x="272" y="1904"/>
                  </a:lnTo>
                  <a:lnTo>
                    <a:pt x="267" y="1905"/>
                  </a:lnTo>
                  <a:lnTo>
                    <a:pt x="258" y="1906"/>
                  </a:lnTo>
                  <a:lnTo>
                    <a:pt x="249" y="1905"/>
                  </a:lnTo>
                  <a:lnTo>
                    <a:pt x="242" y="1903"/>
                  </a:lnTo>
                  <a:lnTo>
                    <a:pt x="234" y="1901"/>
                  </a:lnTo>
                  <a:lnTo>
                    <a:pt x="231" y="1900"/>
                  </a:lnTo>
                  <a:lnTo>
                    <a:pt x="227" y="1901"/>
                  </a:lnTo>
                  <a:lnTo>
                    <a:pt x="222" y="1903"/>
                  </a:lnTo>
                  <a:lnTo>
                    <a:pt x="218" y="1904"/>
                  </a:lnTo>
                  <a:lnTo>
                    <a:pt x="208" y="1914"/>
                  </a:lnTo>
                  <a:lnTo>
                    <a:pt x="198" y="1924"/>
                  </a:lnTo>
                  <a:lnTo>
                    <a:pt x="186" y="1932"/>
                  </a:lnTo>
                  <a:lnTo>
                    <a:pt x="175" y="1939"/>
                  </a:lnTo>
                  <a:lnTo>
                    <a:pt x="163" y="1945"/>
                  </a:lnTo>
                  <a:lnTo>
                    <a:pt x="150" y="1950"/>
                  </a:lnTo>
                  <a:lnTo>
                    <a:pt x="137" y="1956"/>
                  </a:lnTo>
                  <a:lnTo>
                    <a:pt x="123" y="1959"/>
                  </a:lnTo>
                  <a:lnTo>
                    <a:pt x="111" y="1962"/>
                  </a:lnTo>
                  <a:lnTo>
                    <a:pt x="97" y="1964"/>
                  </a:lnTo>
                  <a:lnTo>
                    <a:pt x="83" y="1966"/>
                  </a:lnTo>
                  <a:lnTo>
                    <a:pt x="71" y="1966"/>
                  </a:lnTo>
                  <a:lnTo>
                    <a:pt x="57" y="1966"/>
                  </a:lnTo>
                  <a:lnTo>
                    <a:pt x="43" y="1964"/>
                  </a:lnTo>
                  <a:lnTo>
                    <a:pt x="30" y="1963"/>
                  </a:lnTo>
                  <a:lnTo>
                    <a:pt x="16" y="1961"/>
                  </a:lnTo>
                  <a:lnTo>
                    <a:pt x="8" y="1950"/>
                  </a:lnTo>
                  <a:lnTo>
                    <a:pt x="3" y="1942"/>
                  </a:lnTo>
                  <a:lnTo>
                    <a:pt x="0" y="1933"/>
                  </a:lnTo>
                  <a:lnTo>
                    <a:pt x="0" y="1925"/>
                  </a:lnTo>
                  <a:lnTo>
                    <a:pt x="3" y="1918"/>
                  </a:lnTo>
                  <a:lnTo>
                    <a:pt x="6" y="1911"/>
                  </a:lnTo>
                  <a:lnTo>
                    <a:pt x="13" y="1905"/>
                  </a:lnTo>
                  <a:lnTo>
                    <a:pt x="20" y="1899"/>
                  </a:lnTo>
                  <a:lnTo>
                    <a:pt x="37" y="1889"/>
                  </a:lnTo>
                  <a:lnTo>
                    <a:pt x="55" y="1880"/>
                  </a:lnTo>
                  <a:lnTo>
                    <a:pt x="73" y="1872"/>
                  </a:lnTo>
                  <a:lnTo>
                    <a:pt x="87" y="1865"/>
                  </a:lnTo>
                  <a:lnTo>
                    <a:pt x="92" y="1860"/>
                  </a:lnTo>
                  <a:lnTo>
                    <a:pt x="100" y="1853"/>
                  </a:lnTo>
                  <a:lnTo>
                    <a:pt x="108" y="1846"/>
                  </a:lnTo>
                  <a:lnTo>
                    <a:pt x="117" y="1838"/>
                  </a:lnTo>
                  <a:lnTo>
                    <a:pt x="127" y="1831"/>
                  </a:lnTo>
                  <a:lnTo>
                    <a:pt x="136" y="1823"/>
                  </a:lnTo>
                  <a:lnTo>
                    <a:pt x="145" y="1818"/>
                  </a:lnTo>
                  <a:lnTo>
                    <a:pt x="151" y="1814"/>
                  </a:lnTo>
                  <a:lnTo>
                    <a:pt x="157" y="1788"/>
                  </a:lnTo>
                  <a:lnTo>
                    <a:pt x="163" y="1759"/>
                  </a:lnTo>
                  <a:lnTo>
                    <a:pt x="166" y="1729"/>
                  </a:lnTo>
                  <a:lnTo>
                    <a:pt x="169" y="1698"/>
                  </a:lnTo>
                  <a:lnTo>
                    <a:pt x="173" y="1668"/>
                  </a:lnTo>
                  <a:lnTo>
                    <a:pt x="176" y="1639"/>
                  </a:lnTo>
                  <a:lnTo>
                    <a:pt x="180" y="1624"/>
                  </a:lnTo>
                  <a:lnTo>
                    <a:pt x="183" y="1610"/>
                  </a:lnTo>
                  <a:lnTo>
                    <a:pt x="188" y="1596"/>
                  </a:lnTo>
                  <a:lnTo>
                    <a:pt x="193" y="1583"/>
                  </a:lnTo>
                  <a:lnTo>
                    <a:pt x="194" y="1575"/>
                  </a:lnTo>
                  <a:lnTo>
                    <a:pt x="194" y="1567"/>
                  </a:lnTo>
                  <a:lnTo>
                    <a:pt x="195" y="1562"/>
                  </a:lnTo>
                  <a:lnTo>
                    <a:pt x="195" y="1559"/>
                  </a:lnTo>
                  <a:lnTo>
                    <a:pt x="197" y="1555"/>
                  </a:lnTo>
                  <a:lnTo>
                    <a:pt x="197" y="1551"/>
                  </a:lnTo>
                  <a:lnTo>
                    <a:pt x="197" y="1546"/>
                  </a:lnTo>
                  <a:lnTo>
                    <a:pt x="197" y="1540"/>
                  </a:lnTo>
                  <a:lnTo>
                    <a:pt x="198" y="1540"/>
                  </a:lnTo>
                  <a:lnTo>
                    <a:pt x="199" y="1538"/>
                  </a:lnTo>
                  <a:lnTo>
                    <a:pt x="200" y="1538"/>
                  </a:lnTo>
                  <a:lnTo>
                    <a:pt x="202" y="1537"/>
                  </a:lnTo>
                  <a:lnTo>
                    <a:pt x="203" y="1536"/>
                  </a:lnTo>
                  <a:lnTo>
                    <a:pt x="203" y="1523"/>
                  </a:lnTo>
                  <a:lnTo>
                    <a:pt x="202" y="1512"/>
                  </a:lnTo>
                  <a:lnTo>
                    <a:pt x="202" y="1499"/>
                  </a:lnTo>
                  <a:lnTo>
                    <a:pt x="200" y="1487"/>
                  </a:lnTo>
                  <a:lnTo>
                    <a:pt x="200" y="1474"/>
                  </a:lnTo>
                  <a:lnTo>
                    <a:pt x="199" y="1462"/>
                  </a:lnTo>
                  <a:lnTo>
                    <a:pt x="199" y="1448"/>
                  </a:lnTo>
                  <a:lnTo>
                    <a:pt x="200" y="1434"/>
                  </a:lnTo>
                  <a:lnTo>
                    <a:pt x="193" y="1430"/>
                  </a:lnTo>
                  <a:lnTo>
                    <a:pt x="184" y="1426"/>
                  </a:lnTo>
                  <a:lnTo>
                    <a:pt x="174" y="1424"/>
                  </a:lnTo>
                  <a:lnTo>
                    <a:pt x="165" y="1421"/>
                  </a:lnTo>
                  <a:lnTo>
                    <a:pt x="155" y="1418"/>
                  </a:lnTo>
                  <a:lnTo>
                    <a:pt x="147" y="1415"/>
                  </a:lnTo>
                  <a:lnTo>
                    <a:pt x="141" y="1410"/>
                  </a:lnTo>
                  <a:lnTo>
                    <a:pt x="137" y="1405"/>
                  </a:lnTo>
                  <a:lnTo>
                    <a:pt x="136" y="1377"/>
                  </a:lnTo>
                  <a:lnTo>
                    <a:pt x="137" y="1348"/>
                  </a:lnTo>
                  <a:lnTo>
                    <a:pt x="141" y="1318"/>
                  </a:lnTo>
                  <a:lnTo>
                    <a:pt x="145" y="1288"/>
                  </a:lnTo>
                  <a:lnTo>
                    <a:pt x="149" y="1256"/>
                  </a:lnTo>
                  <a:lnTo>
                    <a:pt x="152" y="1226"/>
                  </a:lnTo>
                  <a:lnTo>
                    <a:pt x="156" y="1196"/>
                  </a:lnTo>
                  <a:lnTo>
                    <a:pt x="156" y="1166"/>
                  </a:lnTo>
                  <a:lnTo>
                    <a:pt x="150" y="1162"/>
                  </a:lnTo>
                  <a:lnTo>
                    <a:pt x="141" y="1158"/>
                  </a:lnTo>
                  <a:lnTo>
                    <a:pt x="132" y="1153"/>
                  </a:lnTo>
                  <a:lnTo>
                    <a:pt x="123" y="1149"/>
                  </a:lnTo>
                  <a:lnTo>
                    <a:pt x="115" y="1144"/>
                  </a:lnTo>
                  <a:lnTo>
                    <a:pt x="108" y="1139"/>
                  </a:lnTo>
                  <a:lnTo>
                    <a:pt x="106" y="1137"/>
                  </a:lnTo>
                  <a:lnTo>
                    <a:pt x="103" y="1133"/>
                  </a:lnTo>
                  <a:lnTo>
                    <a:pt x="102" y="1130"/>
                  </a:lnTo>
                  <a:lnTo>
                    <a:pt x="102" y="1126"/>
                  </a:lnTo>
                  <a:lnTo>
                    <a:pt x="107" y="1118"/>
                  </a:lnTo>
                  <a:lnTo>
                    <a:pt x="112" y="1105"/>
                  </a:lnTo>
                  <a:lnTo>
                    <a:pt x="117" y="1089"/>
                  </a:lnTo>
                  <a:lnTo>
                    <a:pt x="121" y="1070"/>
                  </a:lnTo>
                  <a:lnTo>
                    <a:pt x="126" y="1050"/>
                  </a:lnTo>
                  <a:lnTo>
                    <a:pt x="130" y="1032"/>
                  </a:lnTo>
                  <a:lnTo>
                    <a:pt x="132" y="1016"/>
                  </a:lnTo>
                  <a:lnTo>
                    <a:pt x="134" y="1003"/>
                  </a:lnTo>
                  <a:lnTo>
                    <a:pt x="134" y="980"/>
                  </a:lnTo>
                  <a:lnTo>
                    <a:pt x="132" y="960"/>
                  </a:lnTo>
                  <a:lnTo>
                    <a:pt x="129" y="944"/>
                  </a:lnTo>
                  <a:lnTo>
                    <a:pt x="125" y="927"/>
                  </a:lnTo>
                  <a:lnTo>
                    <a:pt x="118" y="912"/>
                  </a:lnTo>
                  <a:lnTo>
                    <a:pt x="112" y="896"/>
                  </a:lnTo>
                  <a:lnTo>
                    <a:pt x="105" y="877"/>
                  </a:lnTo>
                  <a:lnTo>
                    <a:pt x="96" y="856"/>
                  </a:lnTo>
                  <a:lnTo>
                    <a:pt x="87" y="822"/>
                  </a:lnTo>
                  <a:lnTo>
                    <a:pt x="78" y="786"/>
                  </a:lnTo>
                  <a:lnTo>
                    <a:pt x="74" y="769"/>
                  </a:lnTo>
                  <a:lnTo>
                    <a:pt x="71" y="751"/>
                  </a:lnTo>
                  <a:lnTo>
                    <a:pt x="68" y="733"/>
                  </a:lnTo>
                  <a:lnTo>
                    <a:pt x="68" y="716"/>
                  </a:lnTo>
                  <a:lnTo>
                    <a:pt x="68" y="699"/>
                  </a:lnTo>
                  <a:lnTo>
                    <a:pt x="71" y="683"/>
                  </a:lnTo>
                  <a:lnTo>
                    <a:pt x="73" y="675"/>
                  </a:lnTo>
                  <a:lnTo>
                    <a:pt x="76" y="668"/>
                  </a:lnTo>
                  <a:lnTo>
                    <a:pt x="79" y="661"/>
                  </a:lnTo>
                  <a:lnTo>
                    <a:pt x="83" y="654"/>
                  </a:lnTo>
                  <a:lnTo>
                    <a:pt x="88" y="648"/>
                  </a:lnTo>
                  <a:lnTo>
                    <a:pt x="93" y="641"/>
                  </a:lnTo>
                  <a:lnTo>
                    <a:pt x="100" y="635"/>
                  </a:lnTo>
                  <a:lnTo>
                    <a:pt x="106" y="630"/>
                  </a:lnTo>
                  <a:lnTo>
                    <a:pt x="115" y="624"/>
                  </a:lnTo>
                  <a:lnTo>
                    <a:pt x="122" y="619"/>
                  </a:lnTo>
                  <a:lnTo>
                    <a:pt x="132" y="615"/>
                  </a:lnTo>
                  <a:lnTo>
                    <a:pt x="142" y="611"/>
                  </a:lnTo>
                  <a:lnTo>
                    <a:pt x="150" y="606"/>
                  </a:lnTo>
                  <a:lnTo>
                    <a:pt x="157" y="602"/>
                  </a:lnTo>
                  <a:lnTo>
                    <a:pt x="165" y="598"/>
                  </a:lnTo>
                  <a:lnTo>
                    <a:pt x="173" y="593"/>
                  </a:lnTo>
                  <a:lnTo>
                    <a:pt x="180" y="588"/>
                  </a:lnTo>
                  <a:lnTo>
                    <a:pt x="188" y="582"/>
                  </a:lnTo>
                  <a:lnTo>
                    <a:pt x="194" y="576"/>
                  </a:lnTo>
                  <a:lnTo>
                    <a:pt x="200" y="568"/>
                  </a:lnTo>
                  <a:lnTo>
                    <a:pt x="203" y="564"/>
                  </a:lnTo>
                  <a:lnTo>
                    <a:pt x="204" y="559"/>
                  </a:lnTo>
                  <a:lnTo>
                    <a:pt x="205" y="557"/>
                  </a:lnTo>
                  <a:lnTo>
                    <a:pt x="208" y="553"/>
                  </a:lnTo>
                  <a:lnTo>
                    <a:pt x="210" y="551"/>
                  </a:lnTo>
                  <a:lnTo>
                    <a:pt x="213" y="547"/>
                  </a:lnTo>
                  <a:lnTo>
                    <a:pt x="218" y="544"/>
                  </a:lnTo>
                  <a:lnTo>
                    <a:pt x="223" y="541"/>
                  </a:lnTo>
                  <a:lnTo>
                    <a:pt x="222" y="537"/>
                  </a:lnTo>
                  <a:lnTo>
                    <a:pt x="220" y="534"/>
                  </a:lnTo>
                  <a:lnTo>
                    <a:pt x="218" y="530"/>
                  </a:lnTo>
                  <a:lnTo>
                    <a:pt x="215" y="527"/>
                  </a:lnTo>
                  <a:lnTo>
                    <a:pt x="213" y="523"/>
                  </a:lnTo>
                  <a:lnTo>
                    <a:pt x="210" y="519"/>
                  </a:lnTo>
                  <a:lnTo>
                    <a:pt x="208" y="517"/>
                  </a:lnTo>
                  <a:lnTo>
                    <a:pt x="205" y="513"/>
                  </a:lnTo>
                  <a:lnTo>
                    <a:pt x="197" y="515"/>
                  </a:lnTo>
                  <a:lnTo>
                    <a:pt x="190" y="518"/>
                  </a:lnTo>
                  <a:lnTo>
                    <a:pt x="184" y="520"/>
                  </a:lnTo>
                  <a:lnTo>
                    <a:pt x="179" y="522"/>
                  </a:lnTo>
                  <a:lnTo>
                    <a:pt x="174" y="523"/>
                  </a:lnTo>
                  <a:lnTo>
                    <a:pt x="168" y="522"/>
                  </a:lnTo>
                  <a:lnTo>
                    <a:pt x="163" y="518"/>
                  </a:lnTo>
                  <a:lnTo>
                    <a:pt x="156" y="512"/>
                  </a:lnTo>
                  <a:lnTo>
                    <a:pt x="154" y="503"/>
                  </a:lnTo>
                  <a:lnTo>
                    <a:pt x="152" y="493"/>
                  </a:lnTo>
                  <a:lnTo>
                    <a:pt x="150" y="483"/>
                  </a:lnTo>
                  <a:lnTo>
                    <a:pt x="149" y="474"/>
                  </a:lnTo>
                  <a:lnTo>
                    <a:pt x="147" y="464"/>
                  </a:lnTo>
                  <a:lnTo>
                    <a:pt x="146" y="454"/>
                  </a:lnTo>
                  <a:lnTo>
                    <a:pt x="144" y="444"/>
                  </a:lnTo>
                  <a:lnTo>
                    <a:pt x="141" y="435"/>
                  </a:lnTo>
                  <a:lnTo>
                    <a:pt x="135" y="427"/>
                  </a:lnTo>
                  <a:lnTo>
                    <a:pt x="129" y="421"/>
                  </a:lnTo>
                  <a:lnTo>
                    <a:pt x="123" y="413"/>
                  </a:lnTo>
                  <a:lnTo>
                    <a:pt x="118" y="404"/>
                  </a:lnTo>
                  <a:lnTo>
                    <a:pt x="115" y="396"/>
                  </a:lnTo>
                  <a:lnTo>
                    <a:pt x="112" y="387"/>
                  </a:lnTo>
                  <a:lnTo>
                    <a:pt x="111" y="377"/>
                  </a:lnTo>
                  <a:lnTo>
                    <a:pt x="110" y="368"/>
                  </a:lnTo>
                  <a:lnTo>
                    <a:pt x="108" y="348"/>
                  </a:lnTo>
                  <a:lnTo>
                    <a:pt x="110" y="328"/>
                  </a:lnTo>
                  <a:lnTo>
                    <a:pt x="113" y="309"/>
                  </a:lnTo>
                  <a:lnTo>
                    <a:pt x="118" y="291"/>
                  </a:lnTo>
                  <a:lnTo>
                    <a:pt x="122" y="286"/>
                  </a:lnTo>
                  <a:lnTo>
                    <a:pt x="126" y="281"/>
                  </a:lnTo>
                  <a:lnTo>
                    <a:pt x="129" y="277"/>
                  </a:lnTo>
                  <a:lnTo>
                    <a:pt x="130" y="272"/>
                  </a:lnTo>
                  <a:lnTo>
                    <a:pt x="131" y="263"/>
                  </a:lnTo>
                  <a:lnTo>
                    <a:pt x="132" y="256"/>
                  </a:lnTo>
                  <a:lnTo>
                    <a:pt x="134" y="252"/>
                  </a:lnTo>
                  <a:lnTo>
                    <a:pt x="135" y="248"/>
                  </a:lnTo>
                  <a:lnTo>
                    <a:pt x="137" y="246"/>
                  </a:lnTo>
                  <a:lnTo>
                    <a:pt x="141" y="243"/>
                  </a:lnTo>
                  <a:lnTo>
                    <a:pt x="146" y="241"/>
                  </a:lnTo>
                  <a:lnTo>
                    <a:pt x="152" y="239"/>
                  </a:lnTo>
                  <a:lnTo>
                    <a:pt x="161" y="238"/>
                  </a:lnTo>
                  <a:lnTo>
                    <a:pt x="171" y="238"/>
                  </a:lnTo>
                  <a:lnTo>
                    <a:pt x="188" y="226"/>
                  </a:lnTo>
                  <a:lnTo>
                    <a:pt x="204" y="217"/>
                  </a:lnTo>
                  <a:lnTo>
                    <a:pt x="219" y="209"/>
                  </a:lnTo>
                  <a:lnTo>
                    <a:pt x="236" y="205"/>
                  </a:lnTo>
                  <a:lnTo>
                    <a:pt x="252" y="202"/>
                  </a:lnTo>
                  <a:lnTo>
                    <a:pt x="270" y="200"/>
                  </a:lnTo>
                  <a:lnTo>
                    <a:pt x="290" y="200"/>
                  </a:lnTo>
                  <a:lnTo>
                    <a:pt x="311" y="199"/>
                  </a:lnTo>
                  <a:lnTo>
                    <a:pt x="315" y="200"/>
                  </a:lnTo>
                  <a:lnTo>
                    <a:pt x="320" y="202"/>
                  </a:lnTo>
                  <a:lnTo>
                    <a:pt x="324" y="203"/>
                  </a:lnTo>
                  <a:lnTo>
                    <a:pt x="328" y="204"/>
                  </a:lnTo>
                  <a:lnTo>
                    <a:pt x="331" y="205"/>
                  </a:lnTo>
                  <a:lnTo>
                    <a:pt x="336" y="207"/>
                  </a:lnTo>
                  <a:lnTo>
                    <a:pt x="340" y="208"/>
                  </a:lnTo>
                  <a:lnTo>
                    <a:pt x="344" y="208"/>
                  </a:lnTo>
                  <a:lnTo>
                    <a:pt x="346" y="207"/>
                  </a:lnTo>
                  <a:lnTo>
                    <a:pt x="349" y="205"/>
                  </a:lnTo>
                  <a:lnTo>
                    <a:pt x="351" y="203"/>
                  </a:lnTo>
                  <a:lnTo>
                    <a:pt x="355" y="200"/>
                  </a:lnTo>
                  <a:lnTo>
                    <a:pt x="358" y="198"/>
                  </a:lnTo>
                  <a:lnTo>
                    <a:pt x="360" y="194"/>
                  </a:lnTo>
                  <a:lnTo>
                    <a:pt x="363" y="192"/>
                  </a:lnTo>
                  <a:lnTo>
                    <a:pt x="364" y="188"/>
                  </a:lnTo>
                  <a:lnTo>
                    <a:pt x="368" y="186"/>
                  </a:lnTo>
                  <a:lnTo>
                    <a:pt x="372" y="185"/>
                  </a:lnTo>
                  <a:lnTo>
                    <a:pt x="374" y="184"/>
                  </a:lnTo>
                  <a:lnTo>
                    <a:pt x="378" y="181"/>
                  </a:lnTo>
                  <a:lnTo>
                    <a:pt x="382" y="180"/>
                  </a:lnTo>
                  <a:lnTo>
                    <a:pt x="387" y="179"/>
                  </a:lnTo>
                  <a:lnTo>
                    <a:pt x="392" y="178"/>
                  </a:lnTo>
                  <a:lnTo>
                    <a:pt x="398" y="178"/>
                  </a:lnTo>
                  <a:lnTo>
                    <a:pt x="402" y="184"/>
                  </a:lnTo>
                  <a:lnTo>
                    <a:pt x="404" y="190"/>
                  </a:lnTo>
                  <a:lnTo>
                    <a:pt x="406" y="194"/>
                  </a:lnTo>
                  <a:lnTo>
                    <a:pt x="407" y="199"/>
                  </a:lnTo>
                  <a:lnTo>
                    <a:pt x="407" y="203"/>
                  </a:lnTo>
                  <a:lnTo>
                    <a:pt x="407" y="208"/>
                  </a:lnTo>
                  <a:lnTo>
                    <a:pt x="406" y="214"/>
                  </a:lnTo>
                  <a:lnTo>
                    <a:pt x="404" y="222"/>
                  </a:lnTo>
                  <a:lnTo>
                    <a:pt x="408" y="226"/>
                  </a:lnTo>
                  <a:lnTo>
                    <a:pt x="411" y="228"/>
                  </a:lnTo>
                  <a:lnTo>
                    <a:pt x="413" y="229"/>
                  </a:lnTo>
                  <a:lnTo>
                    <a:pt x="416" y="231"/>
                  </a:lnTo>
                  <a:lnTo>
                    <a:pt x="418" y="232"/>
                  </a:lnTo>
                  <a:lnTo>
                    <a:pt x="422" y="232"/>
                  </a:lnTo>
                  <a:lnTo>
                    <a:pt x="427" y="232"/>
                  </a:lnTo>
                  <a:lnTo>
                    <a:pt x="432" y="232"/>
                  </a:lnTo>
                  <a:lnTo>
                    <a:pt x="437" y="228"/>
                  </a:lnTo>
                  <a:lnTo>
                    <a:pt x="441" y="226"/>
                  </a:lnTo>
                  <a:lnTo>
                    <a:pt x="443" y="226"/>
                  </a:lnTo>
                  <a:lnTo>
                    <a:pt x="445" y="227"/>
                  </a:lnTo>
                  <a:lnTo>
                    <a:pt x="445" y="233"/>
                  </a:lnTo>
                  <a:lnTo>
                    <a:pt x="442" y="243"/>
                  </a:lnTo>
                  <a:lnTo>
                    <a:pt x="438" y="256"/>
                  </a:lnTo>
                  <a:lnTo>
                    <a:pt x="433" y="267"/>
                  </a:lnTo>
                  <a:lnTo>
                    <a:pt x="431" y="276"/>
                  </a:lnTo>
                  <a:lnTo>
                    <a:pt x="430" y="280"/>
                  </a:lnTo>
                  <a:lnTo>
                    <a:pt x="438" y="296"/>
                  </a:lnTo>
                  <a:lnTo>
                    <a:pt x="447" y="314"/>
                  </a:lnTo>
                  <a:lnTo>
                    <a:pt x="455" y="330"/>
                  </a:lnTo>
                  <a:lnTo>
                    <a:pt x="461" y="346"/>
                  </a:lnTo>
                  <a:lnTo>
                    <a:pt x="466" y="363"/>
                  </a:lnTo>
                  <a:lnTo>
                    <a:pt x="471" y="378"/>
                  </a:lnTo>
                  <a:lnTo>
                    <a:pt x="474" y="393"/>
                  </a:lnTo>
                  <a:lnTo>
                    <a:pt x="475" y="408"/>
                  </a:lnTo>
                  <a:lnTo>
                    <a:pt x="475" y="423"/>
                  </a:lnTo>
                  <a:lnTo>
                    <a:pt x="474" y="438"/>
                  </a:lnTo>
                  <a:lnTo>
                    <a:pt x="470" y="454"/>
                  </a:lnTo>
                  <a:lnTo>
                    <a:pt x="465" y="469"/>
                  </a:lnTo>
                  <a:lnTo>
                    <a:pt x="457" y="483"/>
                  </a:lnTo>
                  <a:lnTo>
                    <a:pt x="448" y="498"/>
                  </a:lnTo>
                  <a:lnTo>
                    <a:pt x="437" y="513"/>
                  </a:lnTo>
                  <a:lnTo>
                    <a:pt x="425" y="528"/>
                  </a:lnTo>
                  <a:lnTo>
                    <a:pt x="425" y="534"/>
                  </a:lnTo>
                  <a:lnTo>
                    <a:pt x="426" y="541"/>
                  </a:lnTo>
                  <a:lnTo>
                    <a:pt x="428" y="546"/>
                  </a:lnTo>
                  <a:lnTo>
                    <a:pt x="430" y="552"/>
                  </a:lnTo>
                  <a:lnTo>
                    <a:pt x="431" y="557"/>
                  </a:lnTo>
                  <a:lnTo>
                    <a:pt x="432" y="563"/>
                  </a:lnTo>
                  <a:lnTo>
                    <a:pt x="431" y="571"/>
                  </a:lnTo>
                  <a:lnTo>
                    <a:pt x="430" y="580"/>
                  </a:lnTo>
                  <a:lnTo>
                    <a:pt x="436" y="583"/>
                  </a:lnTo>
                  <a:lnTo>
                    <a:pt x="442" y="588"/>
                  </a:lnTo>
                  <a:lnTo>
                    <a:pt x="450" y="592"/>
                  </a:lnTo>
                  <a:lnTo>
                    <a:pt x="457" y="597"/>
                  </a:lnTo>
                  <a:lnTo>
                    <a:pt x="465" y="601"/>
                  </a:lnTo>
                  <a:lnTo>
                    <a:pt x="471" y="605"/>
                  </a:lnTo>
                  <a:lnTo>
                    <a:pt x="479" y="609"/>
                  </a:lnTo>
                  <a:lnTo>
                    <a:pt x="486" y="611"/>
                  </a:lnTo>
                  <a:lnTo>
                    <a:pt x="494" y="614"/>
                  </a:lnTo>
                  <a:lnTo>
                    <a:pt x="500" y="616"/>
                  </a:lnTo>
                  <a:lnTo>
                    <a:pt x="506" y="622"/>
                  </a:lnTo>
                  <a:lnTo>
                    <a:pt x="513" y="629"/>
                  </a:lnTo>
                  <a:lnTo>
                    <a:pt x="525" y="645"/>
                  </a:lnTo>
                  <a:lnTo>
                    <a:pt x="537" y="665"/>
                  </a:lnTo>
                  <a:lnTo>
                    <a:pt x="548" y="687"/>
                  </a:lnTo>
                  <a:lnTo>
                    <a:pt x="558" y="708"/>
                  </a:lnTo>
                  <a:lnTo>
                    <a:pt x="567" y="727"/>
                  </a:lnTo>
                  <a:lnTo>
                    <a:pt x="574" y="741"/>
                  </a:lnTo>
                  <a:lnTo>
                    <a:pt x="576" y="741"/>
                  </a:lnTo>
                  <a:lnTo>
                    <a:pt x="577" y="741"/>
                  </a:lnTo>
                  <a:lnTo>
                    <a:pt x="578" y="741"/>
                  </a:lnTo>
                  <a:lnTo>
                    <a:pt x="579" y="741"/>
                  </a:lnTo>
                  <a:lnTo>
                    <a:pt x="579" y="740"/>
                  </a:lnTo>
                  <a:lnTo>
                    <a:pt x="579" y="738"/>
                  </a:lnTo>
                  <a:lnTo>
                    <a:pt x="579" y="736"/>
                  </a:lnTo>
                  <a:lnTo>
                    <a:pt x="579" y="735"/>
                  </a:lnTo>
                  <a:lnTo>
                    <a:pt x="579" y="733"/>
                  </a:lnTo>
                  <a:lnTo>
                    <a:pt x="579" y="732"/>
                  </a:lnTo>
                  <a:lnTo>
                    <a:pt x="579" y="731"/>
                  </a:lnTo>
                  <a:lnTo>
                    <a:pt x="579" y="730"/>
                  </a:lnTo>
                  <a:lnTo>
                    <a:pt x="579" y="728"/>
                  </a:lnTo>
                  <a:lnTo>
                    <a:pt x="581" y="728"/>
                  </a:lnTo>
                  <a:lnTo>
                    <a:pt x="581" y="727"/>
                  </a:lnTo>
                  <a:lnTo>
                    <a:pt x="582" y="727"/>
                  </a:lnTo>
                  <a:lnTo>
                    <a:pt x="581" y="701"/>
                  </a:lnTo>
                  <a:lnTo>
                    <a:pt x="581" y="672"/>
                  </a:lnTo>
                  <a:lnTo>
                    <a:pt x="579" y="641"/>
                  </a:lnTo>
                  <a:lnTo>
                    <a:pt x="579" y="612"/>
                  </a:lnTo>
                  <a:lnTo>
                    <a:pt x="581" y="582"/>
                  </a:lnTo>
                  <a:lnTo>
                    <a:pt x="583" y="553"/>
                  </a:lnTo>
                  <a:lnTo>
                    <a:pt x="586" y="538"/>
                  </a:lnTo>
                  <a:lnTo>
                    <a:pt x="588" y="524"/>
                  </a:lnTo>
                  <a:lnTo>
                    <a:pt x="591" y="510"/>
                  </a:lnTo>
                  <a:lnTo>
                    <a:pt x="596" y="498"/>
                  </a:lnTo>
                  <a:lnTo>
                    <a:pt x="606" y="488"/>
                  </a:lnTo>
                  <a:lnTo>
                    <a:pt x="618" y="479"/>
                  </a:lnTo>
                  <a:lnTo>
                    <a:pt x="632" y="471"/>
                  </a:lnTo>
                  <a:lnTo>
                    <a:pt x="647" y="464"/>
                  </a:lnTo>
                  <a:lnTo>
                    <a:pt x="663" y="456"/>
                  </a:lnTo>
                  <a:lnTo>
                    <a:pt x="679" y="449"/>
                  </a:lnTo>
                  <a:lnTo>
                    <a:pt x="694" y="441"/>
                  </a:lnTo>
                  <a:lnTo>
                    <a:pt x="709" y="432"/>
                  </a:lnTo>
                  <a:lnTo>
                    <a:pt x="710" y="427"/>
                  </a:lnTo>
                  <a:lnTo>
                    <a:pt x="713" y="423"/>
                  </a:lnTo>
                  <a:lnTo>
                    <a:pt x="717" y="420"/>
                  </a:lnTo>
                  <a:lnTo>
                    <a:pt x="722" y="416"/>
                  </a:lnTo>
                  <a:lnTo>
                    <a:pt x="727" y="413"/>
                  </a:lnTo>
                  <a:lnTo>
                    <a:pt x="733" y="411"/>
                  </a:lnTo>
                  <a:lnTo>
                    <a:pt x="739" y="407"/>
                  </a:lnTo>
                  <a:lnTo>
                    <a:pt x="746" y="404"/>
                  </a:lnTo>
                  <a:lnTo>
                    <a:pt x="746" y="403"/>
                  </a:lnTo>
                  <a:lnTo>
                    <a:pt x="744" y="403"/>
                  </a:lnTo>
                  <a:lnTo>
                    <a:pt x="744" y="402"/>
                  </a:lnTo>
                  <a:lnTo>
                    <a:pt x="744" y="401"/>
                  </a:lnTo>
                  <a:lnTo>
                    <a:pt x="744" y="399"/>
                  </a:lnTo>
                  <a:lnTo>
                    <a:pt x="728" y="399"/>
                  </a:lnTo>
                  <a:lnTo>
                    <a:pt x="715" y="398"/>
                  </a:lnTo>
                  <a:lnTo>
                    <a:pt x="707" y="397"/>
                  </a:lnTo>
                  <a:lnTo>
                    <a:pt x="700" y="394"/>
                  </a:lnTo>
                  <a:lnTo>
                    <a:pt x="695" y="389"/>
                  </a:lnTo>
                  <a:lnTo>
                    <a:pt x="692" y="382"/>
                  </a:lnTo>
                  <a:lnTo>
                    <a:pt x="688" y="370"/>
                  </a:lnTo>
                  <a:lnTo>
                    <a:pt x="683" y="354"/>
                  </a:lnTo>
                  <a:lnTo>
                    <a:pt x="670" y="328"/>
                  </a:lnTo>
                  <a:lnTo>
                    <a:pt x="663" y="304"/>
                  </a:lnTo>
                  <a:lnTo>
                    <a:pt x="658" y="282"/>
                  </a:lnTo>
                  <a:lnTo>
                    <a:pt x="654" y="262"/>
                  </a:lnTo>
                  <a:lnTo>
                    <a:pt x="654" y="242"/>
                  </a:lnTo>
                  <a:lnTo>
                    <a:pt x="655" y="220"/>
                  </a:lnTo>
                  <a:lnTo>
                    <a:pt x="658" y="197"/>
                  </a:lnTo>
                  <a:lnTo>
                    <a:pt x="661" y="169"/>
                  </a:lnTo>
                  <a:lnTo>
                    <a:pt x="660" y="168"/>
                  </a:lnTo>
                  <a:lnTo>
                    <a:pt x="659" y="168"/>
                  </a:lnTo>
                  <a:lnTo>
                    <a:pt x="655" y="171"/>
                  </a:lnTo>
                  <a:lnTo>
                    <a:pt x="652" y="174"/>
                  </a:lnTo>
                  <a:lnTo>
                    <a:pt x="649" y="176"/>
                  </a:lnTo>
                  <a:lnTo>
                    <a:pt x="646" y="178"/>
                  </a:lnTo>
                  <a:lnTo>
                    <a:pt x="644" y="179"/>
                  </a:lnTo>
                  <a:lnTo>
                    <a:pt x="641" y="180"/>
                  </a:lnTo>
                  <a:lnTo>
                    <a:pt x="639" y="181"/>
                  </a:lnTo>
                  <a:lnTo>
                    <a:pt x="635" y="181"/>
                  </a:lnTo>
                  <a:lnTo>
                    <a:pt x="631" y="176"/>
                  </a:lnTo>
                  <a:lnTo>
                    <a:pt x="630" y="170"/>
                  </a:lnTo>
                  <a:lnTo>
                    <a:pt x="629" y="164"/>
                  </a:lnTo>
                  <a:lnTo>
                    <a:pt x="630" y="157"/>
                  </a:lnTo>
                  <a:lnTo>
                    <a:pt x="630" y="150"/>
                  </a:lnTo>
                  <a:lnTo>
                    <a:pt x="631" y="142"/>
                  </a:lnTo>
                  <a:lnTo>
                    <a:pt x="631" y="134"/>
                  </a:lnTo>
                  <a:lnTo>
                    <a:pt x="631" y="125"/>
                  </a:lnTo>
                  <a:lnTo>
                    <a:pt x="629" y="118"/>
                  </a:lnTo>
                  <a:lnTo>
                    <a:pt x="627" y="115"/>
                  </a:lnTo>
                  <a:lnTo>
                    <a:pt x="626" y="111"/>
                  </a:lnTo>
                  <a:lnTo>
                    <a:pt x="626" y="106"/>
                  </a:lnTo>
                  <a:lnTo>
                    <a:pt x="625" y="102"/>
                  </a:lnTo>
                  <a:lnTo>
                    <a:pt x="625" y="97"/>
                  </a:lnTo>
                  <a:lnTo>
                    <a:pt x="625" y="92"/>
                  </a:lnTo>
                  <a:lnTo>
                    <a:pt x="625" y="87"/>
                  </a:lnTo>
                  <a:lnTo>
                    <a:pt x="630" y="71"/>
                  </a:lnTo>
                  <a:lnTo>
                    <a:pt x="637" y="55"/>
                  </a:lnTo>
                  <a:lnTo>
                    <a:pt x="645" y="43"/>
                  </a:lnTo>
                  <a:lnTo>
                    <a:pt x="655" y="33"/>
                  </a:lnTo>
                  <a:lnTo>
                    <a:pt x="666" y="23"/>
                  </a:lnTo>
                  <a:lnTo>
                    <a:pt x="678" y="16"/>
                  </a:lnTo>
                  <a:lnTo>
                    <a:pt x="690" y="10"/>
                  </a:lnTo>
                  <a:lnTo>
                    <a:pt x="704" y="5"/>
                  </a:lnTo>
                  <a:lnTo>
                    <a:pt x="718" y="3"/>
                  </a:lnTo>
                  <a:lnTo>
                    <a:pt x="733" y="1"/>
                  </a:lnTo>
                  <a:lnTo>
                    <a:pt x="748" y="0"/>
                  </a:lnTo>
                  <a:lnTo>
                    <a:pt x="763" y="1"/>
                  </a:lnTo>
                  <a:lnTo>
                    <a:pt x="778" y="3"/>
                  </a:lnTo>
                  <a:lnTo>
                    <a:pt x="794" y="6"/>
                  </a:lnTo>
                  <a:lnTo>
                    <a:pt x="810" y="10"/>
                  </a:lnTo>
                  <a:lnTo>
                    <a:pt x="824" y="15"/>
                  </a:lnTo>
                  <a:lnTo>
                    <a:pt x="826" y="16"/>
                  </a:lnTo>
                  <a:lnTo>
                    <a:pt x="830" y="16"/>
                  </a:lnTo>
                  <a:lnTo>
                    <a:pt x="834" y="16"/>
                  </a:lnTo>
                  <a:lnTo>
                    <a:pt x="839" y="14"/>
                  </a:lnTo>
                  <a:lnTo>
                    <a:pt x="850" y="10"/>
                  </a:lnTo>
                  <a:lnTo>
                    <a:pt x="860" y="5"/>
                  </a:lnTo>
                  <a:lnTo>
                    <a:pt x="865" y="4"/>
                  </a:lnTo>
                  <a:lnTo>
                    <a:pt x="869" y="3"/>
                  </a:lnTo>
                  <a:lnTo>
                    <a:pt x="873" y="3"/>
                  </a:lnTo>
                  <a:lnTo>
                    <a:pt x="875" y="4"/>
                  </a:lnTo>
                  <a:lnTo>
                    <a:pt x="877" y="8"/>
                  </a:lnTo>
                  <a:lnTo>
                    <a:pt x="877" y="11"/>
                  </a:lnTo>
                  <a:lnTo>
                    <a:pt x="875" y="19"/>
                  </a:lnTo>
                  <a:lnTo>
                    <a:pt x="872" y="29"/>
                  </a:lnTo>
                  <a:lnTo>
                    <a:pt x="882" y="33"/>
                  </a:lnTo>
                  <a:lnTo>
                    <a:pt x="889" y="39"/>
                  </a:lnTo>
                  <a:lnTo>
                    <a:pt x="896" y="48"/>
                  </a:lnTo>
                  <a:lnTo>
                    <a:pt x="902" y="57"/>
                  </a:lnTo>
                  <a:lnTo>
                    <a:pt x="906" y="68"/>
                  </a:lnTo>
                  <a:lnTo>
                    <a:pt x="908" y="79"/>
                  </a:lnTo>
                  <a:lnTo>
                    <a:pt x="911" y="91"/>
                  </a:lnTo>
                  <a:lnTo>
                    <a:pt x="912" y="103"/>
                  </a:lnTo>
                  <a:lnTo>
                    <a:pt x="912" y="116"/>
                  </a:lnTo>
                  <a:lnTo>
                    <a:pt x="911" y="129"/>
                  </a:lnTo>
                  <a:lnTo>
                    <a:pt x="909" y="141"/>
                  </a:lnTo>
                  <a:lnTo>
                    <a:pt x="907" y="152"/>
                  </a:lnTo>
                  <a:lnTo>
                    <a:pt x="903" y="164"/>
                  </a:lnTo>
                  <a:lnTo>
                    <a:pt x="899" y="174"/>
                  </a:lnTo>
                  <a:lnTo>
                    <a:pt x="896" y="183"/>
                  </a:lnTo>
                  <a:lnTo>
                    <a:pt x="891" y="190"/>
                  </a:lnTo>
                  <a:lnTo>
                    <a:pt x="888" y="199"/>
                  </a:lnTo>
                  <a:lnTo>
                    <a:pt x="887" y="208"/>
                  </a:lnTo>
                  <a:lnTo>
                    <a:pt x="885" y="215"/>
                  </a:lnTo>
                  <a:lnTo>
                    <a:pt x="883" y="224"/>
                  </a:lnTo>
                  <a:lnTo>
                    <a:pt x="880" y="232"/>
                  </a:lnTo>
                  <a:lnTo>
                    <a:pt x="878" y="239"/>
                  </a:lnTo>
                  <a:lnTo>
                    <a:pt x="874" y="247"/>
                  </a:lnTo>
                  <a:lnTo>
                    <a:pt x="869" y="253"/>
                  </a:lnTo>
                  <a:lnTo>
                    <a:pt x="863" y="256"/>
                  </a:lnTo>
                  <a:lnTo>
                    <a:pt x="857" y="258"/>
                  </a:lnTo>
                  <a:lnTo>
                    <a:pt x="850" y="262"/>
                  </a:lnTo>
                  <a:lnTo>
                    <a:pt x="846" y="267"/>
                  </a:lnTo>
                  <a:lnTo>
                    <a:pt x="843" y="273"/>
                  </a:lnTo>
                  <a:lnTo>
                    <a:pt x="840" y="280"/>
                  </a:lnTo>
                  <a:lnTo>
                    <a:pt x="838" y="286"/>
                  </a:lnTo>
                  <a:lnTo>
                    <a:pt x="836" y="294"/>
                  </a:lnTo>
                  <a:lnTo>
                    <a:pt x="834" y="309"/>
                  </a:lnTo>
                  <a:lnTo>
                    <a:pt x="833" y="324"/>
                  </a:lnTo>
                  <a:lnTo>
                    <a:pt x="831" y="339"/>
                  </a:lnTo>
                  <a:lnTo>
                    <a:pt x="830" y="353"/>
                  </a:lnTo>
                  <a:lnTo>
                    <a:pt x="845" y="355"/>
                  </a:lnTo>
                  <a:lnTo>
                    <a:pt x="855" y="358"/>
                  </a:lnTo>
                  <a:lnTo>
                    <a:pt x="862" y="362"/>
                  </a:lnTo>
                  <a:lnTo>
                    <a:pt x="865" y="365"/>
                  </a:lnTo>
                  <a:lnTo>
                    <a:pt x="868" y="370"/>
                  </a:lnTo>
                  <a:lnTo>
                    <a:pt x="868" y="379"/>
                  </a:lnTo>
                  <a:lnTo>
                    <a:pt x="867" y="389"/>
                  </a:lnTo>
                  <a:lnTo>
                    <a:pt x="865" y="403"/>
                  </a:lnTo>
                  <a:lnTo>
                    <a:pt x="870" y="408"/>
                  </a:lnTo>
                  <a:lnTo>
                    <a:pt x="875" y="413"/>
                  </a:lnTo>
                  <a:lnTo>
                    <a:pt x="880" y="420"/>
                  </a:lnTo>
                  <a:lnTo>
                    <a:pt x="885" y="425"/>
                  </a:lnTo>
                  <a:lnTo>
                    <a:pt x="892" y="430"/>
                  </a:lnTo>
                  <a:lnTo>
                    <a:pt x="898" y="433"/>
                  </a:lnTo>
                  <a:lnTo>
                    <a:pt x="904" y="437"/>
                  </a:lnTo>
                  <a:lnTo>
                    <a:pt x="911" y="437"/>
                  </a:lnTo>
                  <a:lnTo>
                    <a:pt x="912" y="436"/>
                  </a:lnTo>
                  <a:lnTo>
                    <a:pt x="914" y="435"/>
                  </a:lnTo>
                  <a:lnTo>
                    <a:pt x="916" y="432"/>
                  </a:lnTo>
                  <a:lnTo>
                    <a:pt x="917" y="431"/>
                  </a:lnTo>
                  <a:lnTo>
                    <a:pt x="918" y="428"/>
                  </a:lnTo>
                  <a:lnTo>
                    <a:pt x="919" y="426"/>
                  </a:lnTo>
                  <a:lnTo>
                    <a:pt x="921" y="422"/>
                  </a:lnTo>
                  <a:lnTo>
                    <a:pt x="922" y="420"/>
                  </a:lnTo>
                  <a:lnTo>
                    <a:pt x="918" y="413"/>
                  </a:lnTo>
                  <a:lnTo>
                    <a:pt x="917" y="408"/>
                  </a:lnTo>
                  <a:lnTo>
                    <a:pt x="917" y="403"/>
                  </a:lnTo>
                  <a:lnTo>
                    <a:pt x="919" y="398"/>
                  </a:lnTo>
                  <a:lnTo>
                    <a:pt x="922" y="393"/>
                  </a:lnTo>
                  <a:lnTo>
                    <a:pt x="926" y="387"/>
                  </a:lnTo>
                  <a:lnTo>
                    <a:pt x="928" y="381"/>
                  </a:lnTo>
                  <a:lnTo>
                    <a:pt x="932" y="373"/>
                  </a:lnTo>
                  <a:lnTo>
                    <a:pt x="932" y="372"/>
                  </a:lnTo>
                  <a:lnTo>
                    <a:pt x="933" y="372"/>
                  </a:lnTo>
                  <a:lnTo>
                    <a:pt x="935" y="372"/>
                  </a:lnTo>
                  <a:lnTo>
                    <a:pt x="936" y="370"/>
                  </a:lnTo>
                  <a:lnTo>
                    <a:pt x="937" y="370"/>
                  </a:lnTo>
                  <a:lnTo>
                    <a:pt x="938" y="370"/>
                  </a:lnTo>
                  <a:lnTo>
                    <a:pt x="938" y="369"/>
                  </a:lnTo>
                  <a:lnTo>
                    <a:pt x="940" y="369"/>
                  </a:lnTo>
                  <a:lnTo>
                    <a:pt x="940" y="368"/>
                  </a:lnTo>
                  <a:lnTo>
                    <a:pt x="937" y="367"/>
                  </a:lnTo>
                  <a:lnTo>
                    <a:pt x="936" y="367"/>
                  </a:lnTo>
                  <a:lnTo>
                    <a:pt x="933" y="365"/>
                  </a:lnTo>
                  <a:lnTo>
                    <a:pt x="931" y="364"/>
                  </a:lnTo>
                  <a:lnTo>
                    <a:pt x="928" y="364"/>
                  </a:lnTo>
                  <a:lnTo>
                    <a:pt x="926" y="363"/>
                  </a:lnTo>
                  <a:lnTo>
                    <a:pt x="925" y="362"/>
                  </a:lnTo>
                  <a:lnTo>
                    <a:pt x="918" y="339"/>
                  </a:lnTo>
                  <a:lnTo>
                    <a:pt x="916" y="319"/>
                  </a:lnTo>
                  <a:lnTo>
                    <a:pt x="914" y="300"/>
                  </a:lnTo>
                  <a:lnTo>
                    <a:pt x="916" y="281"/>
                  </a:lnTo>
                  <a:lnTo>
                    <a:pt x="919" y="265"/>
                  </a:lnTo>
                  <a:lnTo>
                    <a:pt x="925" y="249"/>
                  </a:lnTo>
                  <a:lnTo>
                    <a:pt x="928" y="243"/>
                  </a:lnTo>
                  <a:lnTo>
                    <a:pt x="932" y="237"/>
                  </a:lnTo>
                  <a:lnTo>
                    <a:pt x="937" y="231"/>
                  </a:lnTo>
                  <a:lnTo>
                    <a:pt x="942" y="224"/>
                  </a:lnTo>
                  <a:lnTo>
                    <a:pt x="954" y="214"/>
                  </a:lnTo>
                  <a:lnTo>
                    <a:pt x="966" y="205"/>
                  </a:lnTo>
                  <a:lnTo>
                    <a:pt x="981" y="199"/>
                  </a:lnTo>
                  <a:lnTo>
                    <a:pt x="999" y="194"/>
                  </a:lnTo>
                  <a:lnTo>
                    <a:pt x="1016" y="192"/>
                  </a:lnTo>
                  <a:lnTo>
                    <a:pt x="1037" y="190"/>
                  </a:lnTo>
                  <a:lnTo>
                    <a:pt x="1059" y="192"/>
                  </a:lnTo>
                  <a:lnTo>
                    <a:pt x="1082" y="194"/>
                  </a:lnTo>
                  <a:lnTo>
                    <a:pt x="1093" y="198"/>
                  </a:lnTo>
                  <a:lnTo>
                    <a:pt x="1105" y="200"/>
                  </a:lnTo>
                  <a:lnTo>
                    <a:pt x="1115" y="204"/>
                  </a:lnTo>
                  <a:lnTo>
                    <a:pt x="1125" y="207"/>
                  </a:lnTo>
                  <a:lnTo>
                    <a:pt x="1135" y="210"/>
                  </a:lnTo>
                  <a:lnTo>
                    <a:pt x="1144" y="215"/>
                  </a:lnTo>
                  <a:lnTo>
                    <a:pt x="1154" y="222"/>
                  </a:lnTo>
                  <a:lnTo>
                    <a:pt x="1165" y="228"/>
                  </a:lnTo>
                  <a:lnTo>
                    <a:pt x="1170" y="228"/>
                  </a:lnTo>
                  <a:lnTo>
                    <a:pt x="1176" y="226"/>
                  </a:lnTo>
                  <a:lnTo>
                    <a:pt x="1183" y="223"/>
                  </a:lnTo>
                  <a:lnTo>
                    <a:pt x="1189" y="219"/>
                  </a:lnTo>
                  <a:lnTo>
                    <a:pt x="1197" y="217"/>
                  </a:lnTo>
                  <a:lnTo>
                    <a:pt x="1204" y="214"/>
                  </a:lnTo>
                  <a:lnTo>
                    <a:pt x="1213" y="212"/>
                  </a:lnTo>
                  <a:lnTo>
                    <a:pt x="1222" y="212"/>
                  </a:lnTo>
                  <a:lnTo>
                    <a:pt x="1223" y="217"/>
                  </a:lnTo>
                  <a:lnTo>
                    <a:pt x="1223" y="220"/>
                  </a:lnTo>
                  <a:lnTo>
                    <a:pt x="1223" y="224"/>
                  </a:lnTo>
                  <a:lnTo>
                    <a:pt x="1222" y="229"/>
                  </a:lnTo>
                  <a:lnTo>
                    <a:pt x="1222" y="233"/>
                  </a:lnTo>
                  <a:lnTo>
                    <a:pt x="1221" y="237"/>
                  </a:lnTo>
                  <a:lnTo>
                    <a:pt x="1221" y="241"/>
                  </a:lnTo>
                  <a:lnTo>
                    <a:pt x="1219" y="244"/>
                  </a:lnTo>
                  <a:lnTo>
                    <a:pt x="1226" y="244"/>
                  </a:lnTo>
                  <a:lnTo>
                    <a:pt x="1231" y="246"/>
                  </a:lnTo>
                  <a:lnTo>
                    <a:pt x="1236" y="247"/>
                  </a:lnTo>
                  <a:lnTo>
                    <a:pt x="1239" y="249"/>
                  </a:lnTo>
                  <a:lnTo>
                    <a:pt x="1244" y="252"/>
                  </a:lnTo>
                  <a:lnTo>
                    <a:pt x="1248" y="256"/>
                  </a:lnTo>
                  <a:lnTo>
                    <a:pt x="1252" y="260"/>
                  </a:lnTo>
                  <a:lnTo>
                    <a:pt x="1255" y="265"/>
                  </a:lnTo>
                  <a:lnTo>
                    <a:pt x="1256" y="273"/>
                  </a:lnTo>
                  <a:lnTo>
                    <a:pt x="1258" y="283"/>
                  </a:lnTo>
                  <a:lnTo>
                    <a:pt x="1261" y="291"/>
                  </a:lnTo>
                  <a:lnTo>
                    <a:pt x="1261" y="299"/>
                  </a:lnTo>
                  <a:lnTo>
                    <a:pt x="1261" y="302"/>
                  </a:lnTo>
                  <a:lnTo>
                    <a:pt x="1261" y="305"/>
                  </a:lnTo>
                  <a:lnTo>
                    <a:pt x="1260" y="307"/>
                  </a:lnTo>
                  <a:lnTo>
                    <a:pt x="1258" y="310"/>
                  </a:lnTo>
                  <a:lnTo>
                    <a:pt x="1256" y="312"/>
                  </a:lnTo>
                  <a:lnTo>
                    <a:pt x="1252" y="314"/>
                  </a:lnTo>
                  <a:lnTo>
                    <a:pt x="1248" y="315"/>
                  </a:lnTo>
                  <a:lnTo>
                    <a:pt x="1242" y="316"/>
                  </a:lnTo>
                  <a:lnTo>
                    <a:pt x="1243" y="326"/>
                  </a:lnTo>
                  <a:lnTo>
                    <a:pt x="1244" y="336"/>
                  </a:lnTo>
                  <a:lnTo>
                    <a:pt x="1247" y="344"/>
                  </a:lnTo>
                  <a:lnTo>
                    <a:pt x="1249" y="353"/>
                  </a:lnTo>
                  <a:lnTo>
                    <a:pt x="1257" y="368"/>
                  </a:lnTo>
                  <a:lnTo>
                    <a:pt x="1263" y="383"/>
                  </a:lnTo>
                  <a:lnTo>
                    <a:pt x="1267" y="389"/>
                  </a:lnTo>
                  <a:lnTo>
                    <a:pt x="1270" y="397"/>
                  </a:lnTo>
                  <a:lnTo>
                    <a:pt x="1272" y="404"/>
                  </a:lnTo>
                  <a:lnTo>
                    <a:pt x="1273" y="413"/>
                  </a:lnTo>
                  <a:lnTo>
                    <a:pt x="1273" y="422"/>
                  </a:lnTo>
                  <a:lnTo>
                    <a:pt x="1272" y="431"/>
                  </a:lnTo>
                  <a:lnTo>
                    <a:pt x="1270" y="441"/>
                  </a:lnTo>
                  <a:lnTo>
                    <a:pt x="1266" y="451"/>
                  </a:lnTo>
                  <a:lnTo>
                    <a:pt x="1258" y="459"/>
                  </a:lnTo>
                  <a:lnTo>
                    <a:pt x="1247" y="469"/>
                  </a:lnTo>
                  <a:lnTo>
                    <a:pt x="1233" y="481"/>
                  </a:lnTo>
                  <a:lnTo>
                    <a:pt x="1219" y="495"/>
                  </a:lnTo>
                  <a:lnTo>
                    <a:pt x="1205" y="508"/>
                  </a:lnTo>
                  <a:lnTo>
                    <a:pt x="1194" y="519"/>
                  </a:lnTo>
                  <a:lnTo>
                    <a:pt x="1187" y="528"/>
                  </a:lnTo>
                  <a:lnTo>
                    <a:pt x="1184" y="533"/>
                  </a:lnTo>
                  <a:lnTo>
                    <a:pt x="1194" y="529"/>
                  </a:lnTo>
                  <a:lnTo>
                    <a:pt x="1204" y="527"/>
                  </a:lnTo>
                  <a:lnTo>
                    <a:pt x="1213" y="527"/>
                  </a:lnTo>
                  <a:lnTo>
                    <a:pt x="1221" y="527"/>
                  </a:lnTo>
                  <a:lnTo>
                    <a:pt x="1228" y="529"/>
                  </a:lnTo>
                  <a:lnTo>
                    <a:pt x="1236" y="532"/>
                  </a:lnTo>
                  <a:lnTo>
                    <a:pt x="1242" y="535"/>
                  </a:lnTo>
                  <a:lnTo>
                    <a:pt x="1248" y="541"/>
                  </a:lnTo>
                  <a:lnTo>
                    <a:pt x="1260" y="552"/>
                  </a:lnTo>
                  <a:lnTo>
                    <a:pt x="1270" y="566"/>
                  </a:lnTo>
                  <a:lnTo>
                    <a:pt x="1280" y="581"/>
                  </a:lnTo>
                  <a:lnTo>
                    <a:pt x="1289" y="597"/>
                  </a:lnTo>
                  <a:lnTo>
                    <a:pt x="1301" y="629"/>
                  </a:lnTo>
                  <a:lnTo>
                    <a:pt x="1315" y="661"/>
                  </a:lnTo>
                  <a:lnTo>
                    <a:pt x="1328" y="696"/>
                  </a:lnTo>
                  <a:lnTo>
                    <a:pt x="1339" y="728"/>
                  </a:lnTo>
                  <a:lnTo>
                    <a:pt x="1348" y="762"/>
                  </a:lnTo>
                  <a:lnTo>
                    <a:pt x="1357" y="796"/>
                  </a:lnTo>
                  <a:lnTo>
                    <a:pt x="1359" y="813"/>
                  </a:lnTo>
                  <a:lnTo>
                    <a:pt x="1362" y="830"/>
                  </a:lnTo>
                  <a:lnTo>
                    <a:pt x="1364" y="847"/>
                  </a:lnTo>
                  <a:lnTo>
                    <a:pt x="1365" y="864"/>
                  </a:lnTo>
                  <a:close/>
                  <a:moveTo>
                    <a:pt x="673" y="1688"/>
                  </a:moveTo>
                  <a:lnTo>
                    <a:pt x="661" y="1690"/>
                  </a:lnTo>
                  <a:lnTo>
                    <a:pt x="647" y="1693"/>
                  </a:lnTo>
                  <a:lnTo>
                    <a:pt x="634" y="1698"/>
                  </a:lnTo>
                  <a:lnTo>
                    <a:pt x="618" y="1705"/>
                  </a:lnTo>
                  <a:lnTo>
                    <a:pt x="605" y="1711"/>
                  </a:lnTo>
                  <a:lnTo>
                    <a:pt x="590" y="1717"/>
                  </a:lnTo>
                  <a:lnTo>
                    <a:pt x="577" y="1722"/>
                  </a:lnTo>
                  <a:lnTo>
                    <a:pt x="564" y="1726"/>
                  </a:lnTo>
                  <a:lnTo>
                    <a:pt x="554" y="1727"/>
                  </a:lnTo>
                  <a:lnTo>
                    <a:pt x="545" y="1730"/>
                  </a:lnTo>
                  <a:lnTo>
                    <a:pt x="537" y="1731"/>
                  </a:lnTo>
                  <a:lnTo>
                    <a:pt x="529" y="1734"/>
                  </a:lnTo>
                  <a:lnTo>
                    <a:pt x="521" y="1736"/>
                  </a:lnTo>
                  <a:lnTo>
                    <a:pt x="515" y="1739"/>
                  </a:lnTo>
                  <a:lnTo>
                    <a:pt x="509" y="1741"/>
                  </a:lnTo>
                  <a:lnTo>
                    <a:pt x="501" y="1743"/>
                  </a:lnTo>
                  <a:lnTo>
                    <a:pt x="505" y="1724"/>
                  </a:lnTo>
                  <a:lnTo>
                    <a:pt x="506" y="1705"/>
                  </a:lnTo>
                  <a:lnTo>
                    <a:pt x="509" y="1686"/>
                  </a:lnTo>
                  <a:lnTo>
                    <a:pt x="509" y="1667"/>
                  </a:lnTo>
                  <a:lnTo>
                    <a:pt x="510" y="1629"/>
                  </a:lnTo>
                  <a:lnTo>
                    <a:pt x="510" y="1591"/>
                  </a:lnTo>
                  <a:lnTo>
                    <a:pt x="510" y="1554"/>
                  </a:lnTo>
                  <a:lnTo>
                    <a:pt x="510" y="1515"/>
                  </a:lnTo>
                  <a:lnTo>
                    <a:pt x="511" y="1477"/>
                  </a:lnTo>
                  <a:lnTo>
                    <a:pt x="515" y="1438"/>
                  </a:lnTo>
                  <a:lnTo>
                    <a:pt x="518" y="1435"/>
                  </a:lnTo>
                  <a:lnTo>
                    <a:pt x="520" y="1431"/>
                  </a:lnTo>
                  <a:lnTo>
                    <a:pt x="524" y="1425"/>
                  </a:lnTo>
                  <a:lnTo>
                    <a:pt x="527" y="1419"/>
                  </a:lnTo>
                  <a:lnTo>
                    <a:pt x="529" y="1412"/>
                  </a:lnTo>
                  <a:lnTo>
                    <a:pt x="530" y="1406"/>
                  </a:lnTo>
                  <a:lnTo>
                    <a:pt x="533" y="1400"/>
                  </a:lnTo>
                  <a:lnTo>
                    <a:pt x="535" y="1394"/>
                  </a:lnTo>
                  <a:lnTo>
                    <a:pt x="542" y="1391"/>
                  </a:lnTo>
                  <a:lnTo>
                    <a:pt x="549" y="1387"/>
                  </a:lnTo>
                  <a:lnTo>
                    <a:pt x="555" y="1385"/>
                  </a:lnTo>
                  <a:lnTo>
                    <a:pt x="563" y="1381"/>
                  </a:lnTo>
                  <a:lnTo>
                    <a:pt x="572" y="1377"/>
                  </a:lnTo>
                  <a:lnTo>
                    <a:pt x="581" y="1373"/>
                  </a:lnTo>
                  <a:lnTo>
                    <a:pt x="591" y="1368"/>
                  </a:lnTo>
                  <a:lnTo>
                    <a:pt x="601" y="1363"/>
                  </a:lnTo>
                  <a:lnTo>
                    <a:pt x="603" y="1348"/>
                  </a:lnTo>
                  <a:lnTo>
                    <a:pt x="603" y="1331"/>
                  </a:lnTo>
                  <a:lnTo>
                    <a:pt x="601" y="1313"/>
                  </a:lnTo>
                  <a:lnTo>
                    <a:pt x="598" y="1293"/>
                  </a:lnTo>
                  <a:lnTo>
                    <a:pt x="595" y="1274"/>
                  </a:lnTo>
                  <a:lnTo>
                    <a:pt x="591" y="1254"/>
                  </a:lnTo>
                  <a:lnTo>
                    <a:pt x="587" y="1236"/>
                  </a:lnTo>
                  <a:lnTo>
                    <a:pt x="584" y="1220"/>
                  </a:lnTo>
                  <a:lnTo>
                    <a:pt x="581" y="1207"/>
                  </a:lnTo>
                  <a:lnTo>
                    <a:pt x="577" y="1193"/>
                  </a:lnTo>
                  <a:lnTo>
                    <a:pt x="573" y="1179"/>
                  </a:lnTo>
                  <a:lnTo>
                    <a:pt x="568" y="1166"/>
                  </a:lnTo>
                  <a:lnTo>
                    <a:pt x="564" y="1152"/>
                  </a:lnTo>
                  <a:lnTo>
                    <a:pt x="562" y="1138"/>
                  </a:lnTo>
                  <a:lnTo>
                    <a:pt x="559" y="1124"/>
                  </a:lnTo>
                  <a:lnTo>
                    <a:pt x="559" y="1110"/>
                  </a:lnTo>
                  <a:lnTo>
                    <a:pt x="563" y="1104"/>
                  </a:lnTo>
                  <a:lnTo>
                    <a:pt x="566" y="1097"/>
                  </a:lnTo>
                  <a:lnTo>
                    <a:pt x="568" y="1091"/>
                  </a:lnTo>
                  <a:lnTo>
                    <a:pt x="569" y="1085"/>
                  </a:lnTo>
                  <a:lnTo>
                    <a:pt x="569" y="1072"/>
                  </a:lnTo>
                  <a:lnTo>
                    <a:pt x="568" y="1060"/>
                  </a:lnTo>
                  <a:lnTo>
                    <a:pt x="566" y="1046"/>
                  </a:lnTo>
                  <a:lnTo>
                    <a:pt x="563" y="1032"/>
                  </a:lnTo>
                  <a:lnTo>
                    <a:pt x="561" y="1017"/>
                  </a:lnTo>
                  <a:lnTo>
                    <a:pt x="559" y="1002"/>
                  </a:lnTo>
                  <a:lnTo>
                    <a:pt x="561" y="1002"/>
                  </a:lnTo>
                  <a:lnTo>
                    <a:pt x="564" y="1005"/>
                  </a:lnTo>
                  <a:lnTo>
                    <a:pt x="567" y="1012"/>
                  </a:lnTo>
                  <a:lnTo>
                    <a:pt x="569" y="1018"/>
                  </a:lnTo>
                  <a:lnTo>
                    <a:pt x="572" y="1026"/>
                  </a:lnTo>
                  <a:lnTo>
                    <a:pt x="574" y="1032"/>
                  </a:lnTo>
                  <a:lnTo>
                    <a:pt x="576" y="1037"/>
                  </a:lnTo>
                  <a:lnTo>
                    <a:pt x="576" y="1040"/>
                  </a:lnTo>
                  <a:lnTo>
                    <a:pt x="577" y="1040"/>
                  </a:lnTo>
                  <a:lnTo>
                    <a:pt x="578" y="1040"/>
                  </a:lnTo>
                  <a:lnTo>
                    <a:pt x="579" y="1040"/>
                  </a:lnTo>
                  <a:lnTo>
                    <a:pt x="581" y="1040"/>
                  </a:lnTo>
                  <a:lnTo>
                    <a:pt x="582" y="1040"/>
                  </a:lnTo>
                  <a:lnTo>
                    <a:pt x="583" y="1041"/>
                  </a:lnTo>
                  <a:lnTo>
                    <a:pt x="587" y="1047"/>
                  </a:lnTo>
                  <a:lnTo>
                    <a:pt x="591" y="1056"/>
                  </a:lnTo>
                  <a:lnTo>
                    <a:pt x="593" y="1063"/>
                  </a:lnTo>
                  <a:lnTo>
                    <a:pt x="597" y="1071"/>
                  </a:lnTo>
                  <a:lnTo>
                    <a:pt x="601" y="1079"/>
                  </a:lnTo>
                  <a:lnTo>
                    <a:pt x="603" y="1087"/>
                  </a:lnTo>
                  <a:lnTo>
                    <a:pt x="605" y="1095"/>
                  </a:lnTo>
                  <a:lnTo>
                    <a:pt x="607" y="1101"/>
                  </a:lnTo>
                  <a:lnTo>
                    <a:pt x="611" y="1113"/>
                  </a:lnTo>
                  <a:lnTo>
                    <a:pt x="613" y="1124"/>
                  </a:lnTo>
                  <a:lnTo>
                    <a:pt x="615" y="1135"/>
                  </a:lnTo>
                  <a:lnTo>
                    <a:pt x="616" y="1145"/>
                  </a:lnTo>
                  <a:lnTo>
                    <a:pt x="617" y="1168"/>
                  </a:lnTo>
                  <a:lnTo>
                    <a:pt x="616" y="1191"/>
                  </a:lnTo>
                  <a:lnTo>
                    <a:pt x="615" y="1213"/>
                  </a:lnTo>
                  <a:lnTo>
                    <a:pt x="615" y="1236"/>
                  </a:lnTo>
                  <a:lnTo>
                    <a:pt x="615" y="1247"/>
                  </a:lnTo>
                  <a:lnTo>
                    <a:pt x="616" y="1257"/>
                  </a:lnTo>
                  <a:lnTo>
                    <a:pt x="617" y="1269"/>
                  </a:lnTo>
                  <a:lnTo>
                    <a:pt x="620" y="1279"/>
                  </a:lnTo>
                  <a:lnTo>
                    <a:pt x="622" y="1280"/>
                  </a:lnTo>
                  <a:lnTo>
                    <a:pt x="624" y="1281"/>
                  </a:lnTo>
                  <a:lnTo>
                    <a:pt x="626" y="1283"/>
                  </a:lnTo>
                  <a:lnTo>
                    <a:pt x="629" y="1284"/>
                  </a:lnTo>
                  <a:lnTo>
                    <a:pt x="631" y="1285"/>
                  </a:lnTo>
                  <a:lnTo>
                    <a:pt x="632" y="1286"/>
                  </a:lnTo>
                  <a:lnTo>
                    <a:pt x="635" y="1286"/>
                  </a:lnTo>
                  <a:lnTo>
                    <a:pt x="637" y="1288"/>
                  </a:lnTo>
                  <a:lnTo>
                    <a:pt x="635" y="1303"/>
                  </a:lnTo>
                  <a:lnTo>
                    <a:pt x="635" y="1315"/>
                  </a:lnTo>
                  <a:lnTo>
                    <a:pt x="636" y="1327"/>
                  </a:lnTo>
                  <a:lnTo>
                    <a:pt x="637" y="1338"/>
                  </a:lnTo>
                  <a:lnTo>
                    <a:pt x="640" y="1348"/>
                  </a:lnTo>
                  <a:lnTo>
                    <a:pt x="641" y="1358"/>
                  </a:lnTo>
                  <a:lnTo>
                    <a:pt x="644" y="1371"/>
                  </a:lnTo>
                  <a:lnTo>
                    <a:pt x="645" y="1383"/>
                  </a:lnTo>
                  <a:lnTo>
                    <a:pt x="644" y="1399"/>
                  </a:lnTo>
                  <a:lnTo>
                    <a:pt x="645" y="1433"/>
                  </a:lnTo>
                  <a:lnTo>
                    <a:pt x="650" y="1481"/>
                  </a:lnTo>
                  <a:lnTo>
                    <a:pt x="655" y="1535"/>
                  </a:lnTo>
                  <a:lnTo>
                    <a:pt x="660" y="1589"/>
                  </a:lnTo>
                  <a:lnTo>
                    <a:pt x="666" y="1637"/>
                  </a:lnTo>
                  <a:lnTo>
                    <a:pt x="670" y="1673"/>
                  </a:lnTo>
                  <a:lnTo>
                    <a:pt x="673" y="1688"/>
                  </a:lnTo>
                  <a:close/>
                  <a:moveTo>
                    <a:pt x="988" y="1629"/>
                  </a:moveTo>
                  <a:lnTo>
                    <a:pt x="986" y="1644"/>
                  </a:lnTo>
                  <a:lnTo>
                    <a:pt x="982" y="1658"/>
                  </a:lnTo>
                  <a:lnTo>
                    <a:pt x="979" y="1670"/>
                  </a:lnTo>
                  <a:lnTo>
                    <a:pt x="972" y="1680"/>
                  </a:lnTo>
                  <a:lnTo>
                    <a:pt x="966" y="1687"/>
                  </a:lnTo>
                  <a:lnTo>
                    <a:pt x="960" y="1693"/>
                  </a:lnTo>
                  <a:lnTo>
                    <a:pt x="952" y="1697"/>
                  </a:lnTo>
                  <a:lnTo>
                    <a:pt x="945" y="1698"/>
                  </a:lnTo>
                  <a:lnTo>
                    <a:pt x="937" y="1698"/>
                  </a:lnTo>
                  <a:lnTo>
                    <a:pt x="930" y="1696"/>
                  </a:lnTo>
                  <a:lnTo>
                    <a:pt x="923" y="1691"/>
                  </a:lnTo>
                  <a:lnTo>
                    <a:pt x="917" y="1685"/>
                  </a:lnTo>
                  <a:lnTo>
                    <a:pt x="912" y="1675"/>
                  </a:lnTo>
                  <a:lnTo>
                    <a:pt x="908" y="1663"/>
                  </a:lnTo>
                  <a:lnTo>
                    <a:pt x="906" y="1649"/>
                  </a:lnTo>
                  <a:lnTo>
                    <a:pt x="906" y="1633"/>
                  </a:lnTo>
                  <a:lnTo>
                    <a:pt x="909" y="1604"/>
                  </a:lnTo>
                  <a:lnTo>
                    <a:pt x="914" y="1572"/>
                  </a:lnTo>
                  <a:lnTo>
                    <a:pt x="919" y="1538"/>
                  </a:lnTo>
                  <a:lnTo>
                    <a:pt x="923" y="1504"/>
                  </a:lnTo>
                  <a:lnTo>
                    <a:pt x="925" y="1487"/>
                  </a:lnTo>
                  <a:lnTo>
                    <a:pt x="925" y="1469"/>
                  </a:lnTo>
                  <a:lnTo>
                    <a:pt x="925" y="1453"/>
                  </a:lnTo>
                  <a:lnTo>
                    <a:pt x="923" y="1435"/>
                  </a:lnTo>
                  <a:lnTo>
                    <a:pt x="921" y="1419"/>
                  </a:lnTo>
                  <a:lnTo>
                    <a:pt x="918" y="1404"/>
                  </a:lnTo>
                  <a:lnTo>
                    <a:pt x="914" y="1389"/>
                  </a:lnTo>
                  <a:lnTo>
                    <a:pt x="909" y="1373"/>
                  </a:lnTo>
                  <a:lnTo>
                    <a:pt x="911" y="1363"/>
                  </a:lnTo>
                  <a:lnTo>
                    <a:pt x="911" y="1356"/>
                  </a:lnTo>
                  <a:lnTo>
                    <a:pt x="909" y="1348"/>
                  </a:lnTo>
                  <a:lnTo>
                    <a:pt x="908" y="1341"/>
                  </a:lnTo>
                  <a:lnTo>
                    <a:pt x="907" y="1334"/>
                  </a:lnTo>
                  <a:lnTo>
                    <a:pt x="904" y="1327"/>
                  </a:lnTo>
                  <a:lnTo>
                    <a:pt x="902" y="1318"/>
                  </a:lnTo>
                  <a:lnTo>
                    <a:pt x="901" y="1308"/>
                  </a:lnTo>
                  <a:lnTo>
                    <a:pt x="911" y="1307"/>
                  </a:lnTo>
                  <a:lnTo>
                    <a:pt x="917" y="1304"/>
                  </a:lnTo>
                  <a:lnTo>
                    <a:pt x="922" y="1300"/>
                  </a:lnTo>
                  <a:lnTo>
                    <a:pt x="925" y="1297"/>
                  </a:lnTo>
                  <a:lnTo>
                    <a:pt x="927" y="1290"/>
                  </a:lnTo>
                  <a:lnTo>
                    <a:pt x="928" y="1283"/>
                  </a:lnTo>
                  <a:lnTo>
                    <a:pt x="930" y="1274"/>
                  </a:lnTo>
                  <a:lnTo>
                    <a:pt x="932" y="1263"/>
                  </a:lnTo>
                  <a:lnTo>
                    <a:pt x="935" y="1263"/>
                  </a:lnTo>
                  <a:lnTo>
                    <a:pt x="938" y="1263"/>
                  </a:lnTo>
                  <a:lnTo>
                    <a:pt x="942" y="1265"/>
                  </a:lnTo>
                  <a:lnTo>
                    <a:pt x="947" y="1268"/>
                  </a:lnTo>
                  <a:lnTo>
                    <a:pt x="952" y="1270"/>
                  </a:lnTo>
                  <a:lnTo>
                    <a:pt x="957" y="1274"/>
                  </a:lnTo>
                  <a:lnTo>
                    <a:pt x="960" y="1276"/>
                  </a:lnTo>
                  <a:lnTo>
                    <a:pt x="962" y="1279"/>
                  </a:lnTo>
                  <a:lnTo>
                    <a:pt x="960" y="1293"/>
                  </a:lnTo>
                  <a:lnTo>
                    <a:pt x="959" y="1305"/>
                  </a:lnTo>
                  <a:lnTo>
                    <a:pt x="957" y="1319"/>
                  </a:lnTo>
                  <a:lnTo>
                    <a:pt x="957" y="1333"/>
                  </a:lnTo>
                  <a:lnTo>
                    <a:pt x="960" y="1346"/>
                  </a:lnTo>
                  <a:lnTo>
                    <a:pt x="964" y="1358"/>
                  </a:lnTo>
                  <a:lnTo>
                    <a:pt x="966" y="1363"/>
                  </a:lnTo>
                  <a:lnTo>
                    <a:pt x="970" y="1368"/>
                  </a:lnTo>
                  <a:lnTo>
                    <a:pt x="974" y="1373"/>
                  </a:lnTo>
                  <a:lnTo>
                    <a:pt x="979" y="1377"/>
                  </a:lnTo>
                  <a:lnTo>
                    <a:pt x="984" y="1407"/>
                  </a:lnTo>
                  <a:lnTo>
                    <a:pt x="986" y="1439"/>
                  </a:lnTo>
                  <a:lnTo>
                    <a:pt x="988" y="1472"/>
                  </a:lnTo>
                  <a:lnTo>
                    <a:pt x="989" y="1504"/>
                  </a:lnTo>
                  <a:lnTo>
                    <a:pt x="989" y="1537"/>
                  </a:lnTo>
                  <a:lnTo>
                    <a:pt x="988" y="1569"/>
                  </a:lnTo>
                  <a:lnTo>
                    <a:pt x="988" y="1600"/>
                  </a:lnTo>
                  <a:lnTo>
                    <a:pt x="988" y="16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3" name="Freeform 10">
              <a:extLst>
                <a:ext uri="{FF2B5EF4-FFF2-40B4-BE49-F238E27FC236}">
                  <a16:creationId xmlns:a16="http://schemas.microsoft.com/office/drawing/2014/main" id="{27E16A01-5FFD-481A-A805-872B0EAA3492}"/>
                </a:ext>
              </a:extLst>
            </p:cNvPr>
            <p:cNvSpPr>
              <a:spLocks/>
            </p:cNvSpPr>
            <p:nvPr/>
          </p:nvSpPr>
          <p:spPr bwMode="auto">
            <a:xfrm>
              <a:off x="5363" y="612"/>
              <a:ext cx="353" cy="622"/>
            </a:xfrm>
            <a:custGeom>
              <a:avLst/>
              <a:gdLst>
                <a:gd name="T0" fmla="*/ 334 w 353"/>
                <a:gd name="T1" fmla="*/ 386 h 622"/>
                <a:gd name="T2" fmla="*/ 293 w 353"/>
                <a:gd name="T3" fmla="*/ 416 h 622"/>
                <a:gd name="T4" fmla="*/ 287 w 353"/>
                <a:gd name="T5" fmla="*/ 445 h 622"/>
                <a:gd name="T6" fmla="*/ 274 w 353"/>
                <a:gd name="T7" fmla="*/ 439 h 622"/>
                <a:gd name="T8" fmla="*/ 263 w 353"/>
                <a:gd name="T9" fmla="*/ 459 h 622"/>
                <a:gd name="T10" fmla="*/ 247 w 353"/>
                <a:gd name="T11" fmla="*/ 482 h 622"/>
                <a:gd name="T12" fmla="*/ 201 w 353"/>
                <a:gd name="T13" fmla="*/ 462 h 622"/>
                <a:gd name="T14" fmla="*/ 172 w 353"/>
                <a:gd name="T15" fmla="*/ 418 h 622"/>
                <a:gd name="T16" fmla="*/ 203 w 353"/>
                <a:gd name="T17" fmla="*/ 339 h 622"/>
                <a:gd name="T18" fmla="*/ 248 w 353"/>
                <a:gd name="T19" fmla="*/ 309 h 622"/>
                <a:gd name="T20" fmla="*/ 259 w 353"/>
                <a:gd name="T21" fmla="*/ 300 h 622"/>
                <a:gd name="T22" fmla="*/ 249 w 353"/>
                <a:gd name="T23" fmla="*/ 297 h 622"/>
                <a:gd name="T24" fmla="*/ 233 w 353"/>
                <a:gd name="T25" fmla="*/ 297 h 622"/>
                <a:gd name="T26" fmla="*/ 254 w 353"/>
                <a:gd name="T27" fmla="*/ 279 h 622"/>
                <a:gd name="T28" fmla="*/ 259 w 353"/>
                <a:gd name="T29" fmla="*/ 266 h 622"/>
                <a:gd name="T30" fmla="*/ 244 w 353"/>
                <a:gd name="T31" fmla="*/ 271 h 622"/>
                <a:gd name="T32" fmla="*/ 227 w 353"/>
                <a:gd name="T33" fmla="*/ 275 h 622"/>
                <a:gd name="T34" fmla="*/ 204 w 353"/>
                <a:gd name="T35" fmla="*/ 208 h 622"/>
                <a:gd name="T36" fmla="*/ 196 w 353"/>
                <a:gd name="T37" fmla="*/ 178 h 622"/>
                <a:gd name="T38" fmla="*/ 191 w 353"/>
                <a:gd name="T39" fmla="*/ 177 h 622"/>
                <a:gd name="T40" fmla="*/ 188 w 353"/>
                <a:gd name="T41" fmla="*/ 186 h 622"/>
                <a:gd name="T42" fmla="*/ 214 w 353"/>
                <a:gd name="T43" fmla="*/ 252 h 622"/>
                <a:gd name="T44" fmla="*/ 214 w 353"/>
                <a:gd name="T45" fmla="*/ 303 h 622"/>
                <a:gd name="T46" fmla="*/ 203 w 353"/>
                <a:gd name="T47" fmla="*/ 313 h 622"/>
                <a:gd name="T48" fmla="*/ 205 w 353"/>
                <a:gd name="T49" fmla="*/ 317 h 622"/>
                <a:gd name="T50" fmla="*/ 214 w 353"/>
                <a:gd name="T51" fmla="*/ 315 h 622"/>
                <a:gd name="T52" fmla="*/ 225 w 353"/>
                <a:gd name="T53" fmla="*/ 309 h 622"/>
                <a:gd name="T54" fmla="*/ 227 w 353"/>
                <a:gd name="T55" fmla="*/ 310 h 622"/>
                <a:gd name="T56" fmla="*/ 175 w 353"/>
                <a:gd name="T57" fmla="*/ 371 h 622"/>
                <a:gd name="T58" fmla="*/ 122 w 353"/>
                <a:gd name="T59" fmla="*/ 457 h 622"/>
                <a:gd name="T60" fmla="*/ 93 w 353"/>
                <a:gd name="T61" fmla="*/ 555 h 622"/>
                <a:gd name="T62" fmla="*/ 118 w 353"/>
                <a:gd name="T63" fmla="*/ 583 h 622"/>
                <a:gd name="T64" fmla="*/ 185 w 353"/>
                <a:gd name="T65" fmla="*/ 584 h 622"/>
                <a:gd name="T66" fmla="*/ 204 w 353"/>
                <a:gd name="T67" fmla="*/ 550 h 622"/>
                <a:gd name="T68" fmla="*/ 188 w 353"/>
                <a:gd name="T69" fmla="*/ 566 h 622"/>
                <a:gd name="T70" fmla="*/ 130 w 353"/>
                <a:gd name="T71" fmla="*/ 575 h 622"/>
                <a:gd name="T72" fmla="*/ 102 w 353"/>
                <a:gd name="T73" fmla="*/ 554 h 622"/>
                <a:gd name="T74" fmla="*/ 112 w 353"/>
                <a:gd name="T75" fmla="*/ 503 h 622"/>
                <a:gd name="T76" fmla="*/ 131 w 353"/>
                <a:gd name="T77" fmla="*/ 457 h 622"/>
                <a:gd name="T78" fmla="*/ 170 w 353"/>
                <a:gd name="T79" fmla="*/ 479 h 622"/>
                <a:gd name="T80" fmla="*/ 204 w 353"/>
                <a:gd name="T81" fmla="*/ 489 h 622"/>
                <a:gd name="T82" fmla="*/ 242 w 353"/>
                <a:gd name="T83" fmla="*/ 493 h 622"/>
                <a:gd name="T84" fmla="*/ 267 w 353"/>
                <a:gd name="T85" fmla="*/ 483 h 622"/>
                <a:gd name="T86" fmla="*/ 306 w 353"/>
                <a:gd name="T87" fmla="*/ 455 h 622"/>
                <a:gd name="T88" fmla="*/ 326 w 353"/>
                <a:gd name="T89" fmla="*/ 542 h 622"/>
                <a:gd name="T90" fmla="*/ 258 w 353"/>
                <a:gd name="T91" fmla="*/ 607 h 622"/>
                <a:gd name="T92" fmla="*/ 193 w 353"/>
                <a:gd name="T93" fmla="*/ 622 h 622"/>
                <a:gd name="T94" fmla="*/ 98 w 353"/>
                <a:gd name="T95" fmla="*/ 609 h 622"/>
                <a:gd name="T96" fmla="*/ 38 w 353"/>
                <a:gd name="T97" fmla="*/ 585 h 622"/>
                <a:gd name="T98" fmla="*/ 19 w 353"/>
                <a:gd name="T99" fmla="*/ 564 h 622"/>
                <a:gd name="T100" fmla="*/ 11 w 353"/>
                <a:gd name="T101" fmla="*/ 542 h 622"/>
                <a:gd name="T102" fmla="*/ 1 w 353"/>
                <a:gd name="T103" fmla="*/ 392 h 622"/>
                <a:gd name="T104" fmla="*/ 24 w 353"/>
                <a:gd name="T105" fmla="*/ 234 h 622"/>
                <a:gd name="T106" fmla="*/ 70 w 353"/>
                <a:gd name="T107" fmla="*/ 157 h 622"/>
                <a:gd name="T108" fmla="*/ 89 w 353"/>
                <a:gd name="T109" fmla="*/ 116 h 622"/>
                <a:gd name="T110" fmla="*/ 94 w 353"/>
                <a:gd name="T111" fmla="*/ 92 h 622"/>
                <a:gd name="T112" fmla="*/ 140 w 353"/>
                <a:gd name="T113" fmla="*/ 65 h 622"/>
                <a:gd name="T114" fmla="*/ 160 w 353"/>
                <a:gd name="T115" fmla="*/ 16 h 622"/>
                <a:gd name="T116" fmla="*/ 227 w 353"/>
                <a:gd name="T117" fmla="*/ 8 h 622"/>
                <a:gd name="T118" fmla="*/ 277 w 353"/>
                <a:gd name="T119" fmla="*/ 63 h 622"/>
                <a:gd name="T120" fmla="*/ 334 w 353"/>
                <a:gd name="T121" fmla="*/ 225 h 6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3" h="622">
                  <a:moveTo>
                    <a:pt x="353" y="333"/>
                  </a:moveTo>
                  <a:lnTo>
                    <a:pt x="351" y="346"/>
                  </a:lnTo>
                  <a:lnTo>
                    <a:pt x="348" y="357"/>
                  </a:lnTo>
                  <a:lnTo>
                    <a:pt x="344" y="367"/>
                  </a:lnTo>
                  <a:lnTo>
                    <a:pt x="340" y="377"/>
                  </a:lnTo>
                  <a:lnTo>
                    <a:pt x="334" y="386"/>
                  </a:lnTo>
                  <a:lnTo>
                    <a:pt x="329" y="395"/>
                  </a:lnTo>
                  <a:lnTo>
                    <a:pt x="322" y="405"/>
                  </a:lnTo>
                  <a:lnTo>
                    <a:pt x="316" y="414"/>
                  </a:lnTo>
                  <a:lnTo>
                    <a:pt x="306" y="415"/>
                  </a:lnTo>
                  <a:lnTo>
                    <a:pt x="298" y="415"/>
                  </a:lnTo>
                  <a:lnTo>
                    <a:pt x="293" y="416"/>
                  </a:lnTo>
                  <a:lnTo>
                    <a:pt x="290" y="418"/>
                  </a:lnTo>
                  <a:lnTo>
                    <a:pt x="288" y="420"/>
                  </a:lnTo>
                  <a:lnTo>
                    <a:pt x="288" y="426"/>
                  </a:lnTo>
                  <a:lnTo>
                    <a:pt x="288" y="434"/>
                  </a:lnTo>
                  <a:lnTo>
                    <a:pt x="291" y="445"/>
                  </a:lnTo>
                  <a:lnTo>
                    <a:pt x="287" y="445"/>
                  </a:lnTo>
                  <a:lnTo>
                    <a:pt x="285" y="444"/>
                  </a:lnTo>
                  <a:lnTo>
                    <a:pt x="282" y="443"/>
                  </a:lnTo>
                  <a:lnTo>
                    <a:pt x="281" y="442"/>
                  </a:lnTo>
                  <a:lnTo>
                    <a:pt x="278" y="440"/>
                  </a:lnTo>
                  <a:lnTo>
                    <a:pt x="276" y="440"/>
                  </a:lnTo>
                  <a:lnTo>
                    <a:pt x="274" y="439"/>
                  </a:lnTo>
                  <a:lnTo>
                    <a:pt x="271" y="439"/>
                  </a:lnTo>
                  <a:lnTo>
                    <a:pt x="268" y="443"/>
                  </a:lnTo>
                  <a:lnTo>
                    <a:pt x="266" y="448"/>
                  </a:lnTo>
                  <a:lnTo>
                    <a:pt x="264" y="452"/>
                  </a:lnTo>
                  <a:lnTo>
                    <a:pt x="263" y="455"/>
                  </a:lnTo>
                  <a:lnTo>
                    <a:pt x="263" y="459"/>
                  </a:lnTo>
                  <a:lnTo>
                    <a:pt x="264" y="462"/>
                  </a:lnTo>
                  <a:lnTo>
                    <a:pt x="266" y="465"/>
                  </a:lnTo>
                  <a:lnTo>
                    <a:pt x="268" y="469"/>
                  </a:lnTo>
                  <a:lnTo>
                    <a:pt x="262" y="476"/>
                  </a:lnTo>
                  <a:lnTo>
                    <a:pt x="254" y="479"/>
                  </a:lnTo>
                  <a:lnTo>
                    <a:pt x="247" y="482"/>
                  </a:lnTo>
                  <a:lnTo>
                    <a:pt x="239" y="482"/>
                  </a:lnTo>
                  <a:lnTo>
                    <a:pt x="232" y="481"/>
                  </a:lnTo>
                  <a:lnTo>
                    <a:pt x="224" y="478"/>
                  </a:lnTo>
                  <a:lnTo>
                    <a:pt x="217" y="473"/>
                  </a:lnTo>
                  <a:lnTo>
                    <a:pt x="209" y="468"/>
                  </a:lnTo>
                  <a:lnTo>
                    <a:pt x="201" y="462"/>
                  </a:lnTo>
                  <a:lnTo>
                    <a:pt x="195" y="455"/>
                  </a:lnTo>
                  <a:lnTo>
                    <a:pt x="189" y="448"/>
                  </a:lnTo>
                  <a:lnTo>
                    <a:pt x="184" y="440"/>
                  </a:lnTo>
                  <a:lnTo>
                    <a:pt x="179" y="433"/>
                  </a:lnTo>
                  <a:lnTo>
                    <a:pt x="175" y="425"/>
                  </a:lnTo>
                  <a:lnTo>
                    <a:pt x="172" y="418"/>
                  </a:lnTo>
                  <a:lnTo>
                    <a:pt x="171" y="411"/>
                  </a:lnTo>
                  <a:lnTo>
                    <a:pt x="174" y="395"/>
                  </a:lnTo>
                  <a:lnTo>
                    <a:pt x="180" y="378"/>
                  </a:lnTo>
                  <a:lnTo>
                    <a:pt x="188" y="362"/>
                  </a:lnTo>
                  <a:lnTo>
                    <a:pt x="198" y="347"/>
                  </a:lnTo>
                  <a:lnTo>
                    <a:pt x="203" y="339"/>
                  </a:lnTo>
                  <a:lnTo>
                    <a:pt x="209" y="333"/>
                  </a:lnTo>
                  <a:lnTo>
                    <a:pt x="217" y="327"/>
                  </a:lnTo>
                  <a:lnTo>
                    <a:pt x="223" y="322"/>
                  </a:lnTo>
                  <a:lnTo>
                    <a:pt x="232" y="317"/>
                  </a:lnTo>
                  <a:lnTo>
                    <a:pt x="239" y="313"/>
                  </a:lnTo>
                  <a:lnTo>
                    <a:pt x="248" y="309"/>
                  </a:lnTo>
                  <a:lnTo>
                    <a:pt x="257" y="308"/>
                  </a:lnTo>
                  <a:lnTo>
                    <a:pt x="258" y="305"/>
                  </a:lnTo>
                  <a:lnTo>
                    <a:pt x="258" y="304"/>
                  </a:lnTo>
                  <a:lnTo>
                    <a:pt x="258" y="303"/>
                  </a:lnTo>
                  <a:lnTo>
                    <a:pt x="259" y="302"/>
                  </a:lnTo>
                  <a:lnTo>
                    <a:pt x="259" y="300"/>
                  </a:lnTo>
                  <a:lnTo>
                    <a:pt x="259" y="299"/>
                  </a:lnTo>
                  <a:lnTo>
                    <a:pt x="259" y="297"/>
                  </a:lnTo>
                  <a:lnTo>
                    <a:pt x="259" y="295"/>
                  </a:lnTo>
                  <a:lnTo>
                    <a:pt x="256" y="295"/>
                  </a:lnTo>
                  <a:lnTo>
                    <a:pt x="252" y="297"/>
                  </a:lnTo>
                  <a:lnTo>
                    <a:pt x="249" y="297"/>
                  </a:lnTo>
                  <a:lnTo>
                    <a:pt x="245" y="297"/>
                  </a:lnTo>
                  <a:lnTo>
                    <a:pt x="242" y="298"/>
                  </a:lnTo>
                  <a:lnTo>
                    <a:pt x="239" y="298"/>
                  </a:lnTo>
                  <a:lnTo>
                    <a:pt x="235" y="299"/>
                  </a:lnTo>
                  <a:lnTo>
                    <a:pt x="233" y="299"/>
                  </a:lnTo>
                  <a:lnTo>
                    <a:pt x="233" y="297"/>
                  </a:lnTo>
                  <a:lnTo>
                    <a:pt x="235" y="293"/>
                  </a:lnTo>
                  <a:lnTo>
                    <a:pt x="238" y="290"/>
                  </a:lnTo>
                  <a:lnTo>
                    <a:pt x="242" y="287"/>
                  </a:lnTo>
                  <a:lnTo>
                    <a:pt x="245" y="284"/>
                  </a:lnTo>
                  <a:lnTo>
                    <a:pt x="249" y="281"/>
                  </a:lnTo>
                  <a:lnTo>
                    <a:pt x="254" y="279"/>
                  </a:lnTo>
                  <a:lnTo>
                    <a:pt x="259" y="278"/>
                  </a:lnTo>
                  <a:lnTo>
                    <a:pt x="259" y="274"/>
                  </a:lnTo>
                  <a:lnTo>
                    <a:pt x="259" y="271"/>
                  </a:lnTo>
                  <a:lnTo>
                    <a:pt x="259" y="269"/>
                  </a:lnTo>
                  <a:lnTo>
                    <a:pt x="259" y="268"/>
                  </a:lnTo>
                  <a:lnTo>
                    <a:pt x="259" y="266"/>
                  </a:lnTo>
                  <a:lnTo>
                    <a:pt x="259" y="265"/>
                  </a:lnTo>
                  <a:lnTo>
                    <a:pt x="252" y="266"/>
                  </a:lnTo>
                  <a:lnTo>
                    <a:pt x="248" y="269"/>
                  </a:lnTo>
                  <a:lnTo>
                    <a:pt x="244" y="271"/>
                  </a:lnTo>
                  <a:lnTo>
                    <a:pt x="242" y="275"/>
                  </a:lnTo>
                  <a:lnTo>
                    <a:pt x="239" y="279"/>
                  </a:lnTo>
                  <a:lnTo>
                    <a:pt x="237" y="283"/>
                  </a:lnTo>
                  <a:lnTo>
                    <a:pt x="233" y="285"/>
                  </a:lnTo>
                  <a:lnTo>
                    <a:pt x="229" y="287"/>
                  </a:lnTo>
                  <a:lnTo>
                    <a:pt x="227" y="275"/>
                  </a:lnTo>
                  <a:lnTo>
                    <a:pt x="224" y="265"/>
                  </a:lnTo>
                  <a:lnTo>
                    <a:pt x="222" y="254"/>
                  </a:lnTo>
                  <a:lnTo>
                    <a:pt x="218" y="242"/>
                  </a:lnTo>
                  <a:lnTo>
                    <a:pt x="214" y="231"/>
                  </a:lnTo>
                  <a:lnTo>
                    <a:pt x="209" y="220"/>
                  </a:lnTo>
                  <a:lnTo>
                    <a:pt x="204" y="208"/>
                  </a:lnTo>
                  <a:lnTo>
                    <a:pt x="199" y="198"/>
                  </a:lnTo>
                  <a:lnTo>
                    <a:pt x="198" y="192"/>
                  </a:lnTo>
                  <a:lnTo>
                    <a:pt x="198" y="187"/>
                  </a:lnTo>
                  <a:lnTo>
                    <a:pt x="196" y="183"/>
                  </a:lnTo>
                  <a:lnTo>
                    <a:pt x="196" y="181"/>
                  </a:lnTo>
                  <a:lnTo>
                    <a:pt x="196" y="178"/>
                  </a:lnTo>
                  <a:lnTo>
                    <a:pt x="195" y="178"/>
                  </a:lnTo>
                  <a:lnTo>
                    <a:pt x="195" y="177"/>
                  </a:lnTo>
                  <a:lnTo>
                    <a:pt x="195" y="176"/>
                  </a:lnTo>
                  <a:lnTo>
                    <a:pt x="194" y="176"/>
                  </a:lnTo>
                  <a:lnTo>
                    <a:pt x="193" y="176"/>
                  </a:lnTo>
                  <a:lnTo>
                    <a:pt x="191" y="177"/>
                  </a:lnTo>
                  <a:lnTo>
                    <a:pt x="190" y="177"/>
                  </a:lnTo>
                  <a:lnTo>
                    <a:pt x="189" y="177"/>
                  </a:lnTo>
                  <a:lnTo>
                    <a:pt x="189" y="178"/>
                  </a:lnTo>
                  <a:lnTo>
                    <a:pt x="188" y="179"/>
                  </a:lnTo>
                  <a:lnTo>
                    <a:pt x="188" y="186"/>
                  </a:lnTo>
                  <a:lnTo>
                    <a:pt x="189" y="193"/>
                  </a:lnTo>
                  <a:lnTo>
                    <a:pt x="191" y="201"/>
                  </a:lnTo>
                  <a:lnTo>
                    <a:pt x="194" y="207"/>
                  </a:lnTo>
                  <a:lnTo>
                    <a:pt x="200" y="222"/>
                  </a:lnTo>
                  <a:lnTo>
                    <a:pt x="206" y="237"/>
                  </a:lnTo>
                  <a:lnTo>
                    <a:pt x="214" y="252"/>
                  </a:lnTo>
                  <a:lnTo>
                    <a:pt x="218" y="269"/>
                  </a:lnTo>
                  <a:lnTo>
                    <a:pt x="220" y="276"/>
                  </a:lnTo>
                  <a:lnTo>
                    <a:pt x="220" y="283"/>
                  </a:lnTo>
                  <a:lnTo>
                    <a:pt x="220" y="290"/>
                  </a:lnTo>
                  <a:lnTo>
                    <a:pt x="219" y="298"/>
                  </a:lnTo>
                  <a:lnTo>
                    <a:pt x="214" y="303"/>
                  </a:lnTo>
                  <a:lnTo>
                    <a:pt x="210" y="305"/>
                  </a:lnTo>
                  <a:lnTo>
                    <a:pt x="206" y="308"/>
                  </a:lnTo>
                  <a:lnTo>
                    <a:pt x="205" y="310"/>
                  </a:lnTo>
                  <a:lnTo>
                    <a:pt x="204" y="312"/>
                  </a:lnTo>
                  <a:lnTo>
                    <a:pt x="203" y="313"/>
                  </a:lnTo>
                  <a:lnTo>
                    <a:pt x="203" y="314"/>
                  </a:lnTo>
                  <a:lnTo>
                    <a:pt x="203" y="315"/>
                  </a:lnTo>
                  <a:lnTo>
                    <a:pt x="204" y="315"/>
                  </a:lnTo>
                  <a:lnTo>
                    <a:pt x="204" y="317"/>
                  </a:lnTo>
                  <a:lnTo>
                    <a:pt x="205" y="317"/>
                  </a:lnTo>
                  <a:lnTo>
                    <a:pt x="206" y="318"/>
                  </a:lnTo>
                  <a:lnTo>
                    <a:pt x="208" y="319"/>
                  </a:lnTo>
                  <a:lnTo>
                    <a:pt x="210" y="318"/>
                  </a:lnTo>
                  <a:lnTo>
                    <a:pt x="213" y="317"/>
                  </a:lnTo>
                  <a:lnTo>
                    <a:pt x="214" y="315"/>
                  </a:lnTo>
                  <a:lnTo>
                    <a:pt x="217" y="314"/>
                  </a:lnTo>
                  <a:lnTo>
                    <a:pt x="219" y="313"/>
                  </a:lnTo>
                  <a:lnTo>
                    <a:pt x="220" y="312"/>
                  </a:lnTo>
                  <a:lnTo>
                    <a:pt x="223" y="310"/>
                  </a:lnTo>
                  <a:lnTo>
                    <a:pt x="225" y="308"/>
                  </a:lnTo>
                  <a:lnTo>
                    <a:pt x="225" y="309"/>
                  </a:lnTo>
                  <a:lnTo>
                    <a:pt x="227" y="310"/>
                  </a:lnTo>
                  <a:lnTo>
                    <a:pt x="213" y="324"/>
                  </a:lnTo>
                  <a:lnTo>
                    <a:pt x="200" y="337"/>
                  </a:lnTo>
                  <a:lnTo>
                    <a:pt x="190" y="348"/>
                  </a:lnTo>
                  <a:lnTo>
                    <a:pt x="181" y="360"/>
                  </a:lnTo>
                  <a:lnTo>
                    <a:pt x="175" y="371"/>
                  </a:lnTo>
                  <a:lnTo>
                    <a:pt x="170" y="385"/>
                  </a:lnTo>
                  <a:lnTo>
                    <a:pt x="166" y="400"/>
                  </a:lnTo>
                  <a:lnTo>
                    <a:pt x="164" y="418"/>
                  </a:lnTo>
                  <a:lnTo>
                    <a:pt x="145" y="433"/>
                  </a:lnTo>
                  <a:lnTo>
                    <a:pt x="132" y="445"/>
                  </a:lnTo>
                  <a:lnTo>
                    <a:pt x="122" y="457"/>
                  </a:lnTo>
                  <a:lnTo>
                    <a:pt x="115" y="469"/>
                  </a:lnTo>
                  <a:lnTo>
                    <a:pt x="108" y="483"/>
                  </a:lnTo>
                  <a:lnTo>
                    <a:pt x="104" y="499"/>
                  </a:lnTo>
                  <a:lnTo>
                    <a:pt x="99" y="521"/>
                  </a:lnTo>
                  <a:lnTo>
                    <a:pt x="93" y="546"/>
                  </a:lnTo>
                  <a:lnTo>
                    <a:pt x="93" y="555"/>
                  </a:lnTo>
                  <a:lnTo>
                    <a:pt x="96" y="561"/>
                  </a:lnTo>
                  <a:lnTo>
                    <a:pt x="98" y="568"/>
                  </a:lnTo>
                  <a:lnTo>
                    <a:pt x="102" y="573"/>
                  </a:lnTo>
                  <a:lnTo>
                    <a:pt x="107" y="576"/>
                  </a:lnTo>
                  <a:lnTo>
                    <a:pt x="112" y="580"/>
                  </a:lnTo>
                  <a:lnTo>
                    <a:pt x="118" y="583"/>
                  </a:lnTo>
                  <a:lnTo>
                    <a:pt x="125" y="585"/>
                  </a:lnTo>
                  <a:lnTo>
                    <a:pt x="138" y="586"/>
                  </a:lnTo>
                  <a:lnTo>
                    <a:pt x="152" y="588"/>
                  </a:lnTo>
                  <a:lnTo>
                    <a:pt x="167" y="588"/>
                  </a:lnTo>
                  <a:lnTo>
                    <a:pt x="180" y="588"/>
                  </a:lnTo>
                  <a:lnTo>
                    <a:pt x="185" y="584"/>
                  </a:lnTo>
                  <a:lnTo>
                    <a:pt x="189" y="579"/>
                  </a:lnTo>
                  <a:lnTo>
                    <a:pt x="191" y="574"/>
                  </a:lnTo>
                  <a:lnTo>
                    <a:pt x="195" y="569"/>
                  </a:lnTo>
                  <a:lnTo>
                    <a:pt x="199" y="562"/>
                  </a:lnTo>
                  <a:lnTo>
                    <a:pt x="201" y="556"/>
                  </a:lnTo>
                  <a:lnTo>
                    <a:pt x="204" y="550"/>
                  </a:lnTo>
                  <a:lnTo>
                    <a:pt x="206" y="544"/>
                  </a:lnTo>
                  <a:lnTo>
                    <a:pt x="201" y="547"/>
                  </a:lnTo>
                  <a:lnTo>
                    <a:pt x="196" y="551"/>
                  </a:lnTo>
                  <a:lnTo>
                    <a:pt x="193" y="556"/>
                  </a:lnTo>
                  <a:lnTo>
                    <a:pt x="190" y="561"/>
                  </a:lnTo>
                  <a:lnTo>
                    <a:pt x="188" y="566"/>
                  </a:lnTo>
                  <a:lnTo>
                    <a:pt x="184" y="571"/>
                  </a:lnTo>
                  <a:lnTo>
                    <a:pt x="180" y="575"/>
                  </a:lnTo>
                  <a:lnTo>
                    <a:pt x="172" y="578"/>
                  </a:lnTo>
                  <a:lnTo>
                    <a:pt x="154" y="576"/>
                  </a:lnTo>
                  <a:lnTo>
                    <a:pt x="137" y="575"/>
                  </a:lnTo>
                  <a:lnTo>
                    <a:pt x="130" y="575"/>
                  </a:lnTo>
                  <a:lnTo>
                    <a:pt x="122" y="573"/>
                  </a:lnTo>
                  <a:lnTo>
                    <a:pt x="116" y="570"/>
                  </a:lnTo>
                  <a:lnTo>
                    <a:pt x="111" y="568"/>
                  </a:lnTo>
                  <a:lnTo>
                    <a:pt x="107" y="564"/>
                  </a:lnTo>
                  <a:lnTo>
                    <a:pt x="103" y="560"/>
                  </a:lnTo>
                  <a:lnTo>
                    <a:pt x="102" y="554"/>
                  </a:lnTo>
                  <a:lnTo>
                    <a:pt x="101" y="547"/>
                  </a:lnTo>
                  <a:lnTo>
                    <a:pt x="101" y="541"/>
                  </a:lnTo>
                  <a:lnTo>
                    <a:pt x="103" y="532"/>
                  </a:lnTo>
                  <a:lnTo>
                    <a:pt x="106" y="522"/>
                  </a:lnTo>
                  <a:lnTo>
                    <a:pt x="111" y="511"/>
                  </a:lnTo>
                  <a:lnTo>
                    <a:pt x="112" y="503"/>
                  </a:lnTo>
                  <a:lnTo>
                    <a:pt x="113" y="494"/>
                  </a:lnTo>
                  <a:lnTo>
                    <a:pt x="116" y="484"/>
                  </a:lnTo>
                  <a:lnTo>
                    <a:pt x="118" y="474"/>
                  </a:lnTo>
                  <a:lnTo>
                    <a:pt x="122" y="465"/>
                  </a:lnTo>
                  <a:lnTo>
                    <a:pt x="127" y="459"/>
                  </a:lnTo>
                  <a:lnTo>
                    <a:pt x="131" y="457"/>
                  </a:lnTo>
                  <a:lnTo>
                    <a:pt x="136" y="454"/>
                  </a:lnTo>
                  <a:lnTo>
                    <a:pt x="140" y="453"/>
                  </a:lnTo>
                  <a:lnTo>
                    <a:pt x="146" y="453"/>
                  </a:lnTo>
                  <a:lnTo>
                    <a:pt x="155" y="463"/>
                  </a:lnTo>
                  <a:lnTo>
                    <a:pt x="162" y="472"/>
                  </a:lnTo>
                  <a:lnTo>
                    <a:pt x="170" y="479"/>
                  </a:lnTo>
                  <a:lnTo>
                    <a:pt x="176" y="486"/>
                  </a:lnTo>
                  <a:lnTo>
                    <a:pt x="180" y="487"/>
                  </a:lnTo>
                  <a:lnTo>
                    <a:pt x="184" y="488"/>
                  </a:lnTo>
                  <a:lnTo>
                    <a:pt x="189" y="489"/>
                  </a:lnTo>
                  <a:lnTo>
                    <a:pt x="193" y="491"/>
                  </a:lnTo>
                  <a:lnTo>
                    <a:pt x="204" y="489"/>
                  </a:lnTo>
                  <a:lnTo>
                    <a:pt x="218" y="486"/>
                  </a:lnTo>
                  <a:lnTo>
                    <a:pt x="223" y="486"/>
                  </a:lnTo>
                  <a:lnTo>
                    <a:pt x="228" y="487"/>
                  </a:lnTo>
                  <a:lnTo>
                    <a:pt x="232" y="489"/>
                  </a:lnTo>
                  <a:lnTo>
                    <a:pt x="237" y="491"/>
                  </a:lnTo>
                  <a:lnTo>
                    <a:pt x="242" y="493"/>
                  </a:lnTo>
                  <a:lnTo>
                    <a:pt x="247" y="494"/>
                  </a:lnTo>
                  <a:lnTo>
                    <a:pt x="252" y="496"/>
                  </a:lnTo>
                  <a:lnTo>
                    <a:pt x="257" y="497"/>
                  </a:lnTo>
                  <a:lnTo>
                    <a:pt x="261" y="492"/>
                  </a:lnTo>
                  <a:lnTo>
                    <a:pt x="263" y="488"/>
                  </a:lnTo>
                  <a:lnTo>
                    <a:pt x="267" y="483"/>
                  </a:lnTo>
                  <a:lnTo>
                    <a:pt x="271" y="479"/>
                  </a:lnTo>
                  <a:lnTo>
                    <a:pt x="274" y="474"/>
                  </a:lnTo>
                  <a:lnTo>
                    <a:pt x="281" y="467"/>
                  </a:lnTo>
                  <a:lnTo>
                    <a:pt x="290" y="457"/>
                  </a:lnTo>
                  <a:lnTo>
                    <a:pt x="301" y="445"/>
                  </a:lnTo>
                  <a:lnTo>
                    <a:pt x="306" y="455"/>
                  </a:lnTo>
                  <a:lnTo>
                    <a:pt x="310" y="468"/>
                  </a:lnTo>
                  <a:lnTo>
                    <a:pt x="315" y="483"/>
                  </a:lnTo>
                  <a:lnTo>
                    <a:pt x="319" y="498"/>
                  </a:lnTo>
                  <a:lnTo>
                    <a:pt x="322" y="515"/>
                  </a:lnTo>
                  <a:lnTo>
                    <a:pt x="325" y="530"/>
                  </a:lnTo>
                  <a:lnTo>
                    <a:pt x="326" y="542"/>
                  </a:lnTo>
                  <a:lnTo>
                    <a:pt x="325" y="552"/>
                  </a:lnTo>
                  <a:lnTo>
                    <a:pt x="306" y="570"/>
                  </a:lnTo>
                  <a:lnTo>
                    <a:pt x="287" y="586"/>
                  </a:lnTo>
                  <a:lnTo>
                    <a:pt x="277" y="594"/>
                  </a:lnTo>
                  <a:lnTo>
                    <a:pt x="267" y="600"/>
                  </a:lnTo>
                  <a:lnTo>
                    <a:pt x="258" y="607"/>
                  </a:lnTo>
                  <a:lnTo>
                    <a:pt x="248" y="612"/>
                  </a:lnTo>
                  <a:lnTo>
                    <a:pt x="238" y="615"/>
                  </a:lnTo>
                  <a:lnTo>
                    <a:pt x="227" y="618"/>
                  </a:lnTo>
                  <a:lnTo>
                    <a:pt x="217" y="620"/>
                  </a:lnTo>
                  <a:lnTo>
                    <a:pt x="205" y="622"/>
                  </a:lnTo>
                  <a:lnTo>
                    <a:pt x="193" y="622"/>
                  </a:lnTo>
                  <a:lnTo>
                    <a:pt x="181" y="620"/>
                  </a:lnTo>
                  <a:lnTo>
                    <a:pt x="167" y="618"/>
                  </a:lnTo>
                  <a:lnTo>
                    <a:pt x="154" y="615"/>
                  </a:lnTo>
                  <a:lnTo>
                    <a:pt x="136" y="614"/>
                  </a:lnTo>
                  <a:lnTo>
                    <a:pt x="117" y="612"/>
                  </a:lnTo>
                  <a:lnTo>
                    <a:pt x="98" y="609"/>
                  </a:lnTo>
                  <a:lnTo>
                    <a:pt x="79" y="604"/>
                  </a:lnTo>
                  <a:lnTo>
                    <a:pt x="70" y="602"/>
                  </a:lnTo>
                  <a:lnTo>
                    <a:pt x="62" y="598"/>
                  </a:lnTo>
                  <a:lnTo>
                    <a:pt x="53" y="594"/>
                  </a:lnTo>
                  <a:lnTo>
                    <a:pt x="45" y="590"/>
                  </a:lnTo>
                  <a:lnTo>
                    <a:pt x="38" y="585"/>
                  </a:lnTo>
                  <a:lnTo>
                    <a:pt x="31" y="579"/>
                  </a:lnTo>
                  <a:lnTo>
                    <a:pt x="25" y="573"/>
                  </a:lnTo>
                  <a:lnTo>
                    <a:pt x="20" y="565"/>
                  </a:lnTo>
                  <a:lnTo>
                    <a:pt x="19" y="564"/>
                  </a:lnTo>
                  <a:lnTo>
                    <a:pt x="18" y="564"/>
                  </a:lnTo>
                  <a:lnTo>
                    <a:pt x="16" y="564"/>
                  </a:lnTo>
                  <a:lnTo>
                    <a:pt x="16" y="562"/>
                  </a:lnTo>
                  <a:lnTo>
                    <a:pt x="15" y="562"/>
                  </a:lnTo>
                  <a:lnTo>
                    <a:pt x="11" y="542"/>
                  </a:lnTo>
                  <a:lnTo>
                    <a:pt x="7" y="521"/>
                  </a:lnTo>
                  <a:lnTo>
                    <a:pt x="5" y="497"/>
                  </a:lnTo>
                  <a:lnTo>
                    <a:pt x="2" y="472"/>
                  </a:lnTo>
                  <a:lnTo>
                    <a:pt x="1" y="447"/>
                  </a:lnTo>
                  <a:lnTo>
                    <a:pt x="0" y="419"/>
                  </a:lnTo>
                  <a:lnTo>
                    <a:pt x="1" y="392"/>
                  </a:lnTo>
                  <a:lnTo>
                    <a:pt x="1" y="365"/>
                  </a:lnTo>
                  <a:lnTo>
                    <a:pt x="4" y="337"/>
                  </a:lnTo>
                  <a:lnTo>
                    <a:pt x="7" y="310"/>
                  </a:lnTo>
                  <a:lnTo>
                    <a:pt x="11" y="284"/>
                  </a:lnTo>
                  <a:lnTo>
                    <a:pt x="18" y="258"/>
                  </a:lnTo>
                  <a:lnTo>
                    <a:pt x="24" y="234"/>
                  </a:lnTo>
                  <a:lnTo>
                    <a:pt x="33" y="211"/>
                  </a:lnTo>
                  <a:lnTo>
                    <a:pt x="43" y="191"/>
                  </a:lnTo>
                  <a:lnTo>
                    <a:pt x="54" y="172"/>
                  </a:lnTo>
                  <a:lnTo>
                    <a:pt x="59" y="167"/>
                  </a:lnTo>
                  <a:lnTo>
                    <a:pt x="64" y="162"/>
                  </a:lnTo>
                  <a:lnTo>
                    <a:pt x="70" y="157"/>
                  </a:lnTo>
                  <a:lnTo>
                    <a:pt x="77" y="150"/>
                  </a:lnTo>
                  <a:lnTo>
                    <a:pt x="83" y="143"/>
                  </a:lnTo>
                  <a:lnTo>
                    <a:pt x="88" y="137"/>
                  </a:lnTo>
                  <a:lnTo>
                    <a:pt x="93" y="129"/>
                  </a:lnTo>
                  <a:lnTo>
                    <a:pt x="96" y="123"/>
                  </a:lnTo>
                  <a:lnTo>
                    <a:pt x="89" y="116"/>
                  </a:lnTo>
                  <a:lnTo>
                    <a:pt x="87" y="111"/>
                  </a:lnTo>
                  <a:lnTo>
                    <a:pt x="84" y="106"/>
                  </a:lnTo>
                  <a:lnTo>
                    <a:pt x="86" y="103"/>
                  </a:lnTo>
                  <a:lnTo>
                    <a:pt x="87" y="99"/>
                  </a:lnTo>
                  <a:lnTo>
                    <a:pt x="91" y="95"/>
                  </a:lnTo>
                  <a:lnTo>
                    <a:pt x="94" y="92"/>
                  </a:lnTo>
                  <a:lnTo>
                    <a:pt x="99" y="89"/>
                  </a:lnTo>
                  <a:lnTo>
                    <a:pt x="112" y="84"/>
                  </a:lnTo>
                  <a:lnTo>
                    <a:pt x="125" y="77"/>
                  </a:lnTo>
                  <a:lnTo>
                    <a:pt x="130" y="74"/>
                  </a:lnTo>
                  <a:lnTo>
                    <a:pt x="136" y="70"/>
                  </a:lnTo>
                  <a:lnTo>
                    <a:pt x="140" y="65"/>
                  </a:lnTo>
                  <a:lnTo>
                    <a:pt x="143" y="60"/>
                  </a:lnTo>
                  <a:lnTo>
                    <a:pt x="145" y="45"/>
                  </a:lnTo>
                  <a:lnTo>
                    <a:pt x="147" y="33"/>
                  </a:lnTo>
                  <a:lnTo>
                    <a:pt x="150" y="26"/>
                  </a:lnTo>
                  <a:lnTo>
                    <a:pt x="154" y="19"/>
                  </a:lnTo>
                  <a:lnTo>
                    <a:pt x="160" y="16"/>
                  </a:lnTo>
                  <a:lnTo>
                    <a:pt x="170" y="12"/>
                  </a:lnTo>
                  <a:lnTo>
                    <a:pt x="183" y="7"/>
                  </a:lnTo>
                  <a:lnTo>
                    <a:pt x="200" y="0"/>
                  </a:lnTo>
                  <a:lnTo>
                    <a:pt x="209" y="2"/>
                  </a:lnTo>
                  <a:lnTo>
                    <a:pt x="218" y="4"/>
                  </a:lnTo>
                  <a:lnTo>
                    <a:pt x="227" y="8"/>
                  </a:lnTo>
                  <a:lnTo>
                    <a:pt x="234" y="12"/>
                  </a:lnTo>
                  <a:lnTo>
                    <a:pt x="242" y="18"/>
                  </a:lnTo>
                  <a:lnTo>
                    <a:pt x="249" y="26"/>
                  </a:lnTo>
                  <a:lnTo>
                    <a:pt x="257" y="33"/>
                  </a:lnTo>
                  <a:lnTo>
                    <a:pt x="263" y="43"/>
                  </a:lnTo>
                  <a:lnTo>
                    <a:pt x="277" y="63"/>
                  </a:lnTo>
                  <a:lnTo>
                    <a:pt x="288" y="87"/>
                  </a:lnTo>
                  <a:lnTo>
                    <a:pt x="300" y="113"/>
                  </a:lnTo>
                  <a:lnTo>
                    <a:pt x="310" y="140"/>
                  </a:lnTo>
                  <a:lnTo>
                    <a:pt x="319" y="168"/>
                  </a:lnTo>
                  <a:lnTo>
                    <a:pt x="326" y="197"/>
                  </a:lnTo>
                  <a:lnTo>
                    <a:pt x="334" y="225"/>
                  </a:lnTo>
                  <a:lnTo>
                    <a:pt x="340" y="251"/>
                  </a:lnTo>
                  <a:lnTo>
                    <a:pt x="349" y="298"/>
                  </a:lnTo>
                  <a:lnTo>
                    <a:pt x="353" y="333"/>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4" name="Freeform 11">
              <a:extLst>
                <a:ext uri="{FF2B5EF4-FFF2-40B4-BE49-F238E27FC236}">
                  <a16:creationId xmlns:a16="http://schemas.microsoft.com/office/drawing/2014/main" id="{FEA85FFB-051A-4CF6-BF8C-F4D8187C3AD7}"/>
                </a:ext>
              </a:extLst>
            </p:cNvPr>
            <p:cNvSpPr>
              <a:spLocks/>
            </p:cNvSpPr>
            <p:nvPr/>
          </p:nvSpPr>
          <p:spPr bwMode="auto">
            <a:xfrm>
              <a:off x="5658" y="1032"/>
              <a:ext cx="11" cy="14"/>
            </a:xfrm>
            <a:custGeom>
              <a:avLst/>
              <a:gdLst>
                <a:gd name="T0" fmla="*/ 11 w 11"/>
                <a:gd name="T1" fmla="*/ 5 h 14"/>
                <a:gd name="T2" fmla="*/ 10 w 11"/>
                <a:gd name="T3" fmla="*/ 6 h 14"/>
                <a:gd name="T4" fmla="*/ 8 w 11"/>
                <a:gd name="T5" fmla="*/ 8 h 14"/>
                <a:gd name="T6" fmla="*/ 8 w 11"/>
                <a:gd name="T7" fmla="*/ 9 h 14"/>
                <a:gd name="T8" fmla="*/ 7 w 11"/>
                <a:gd name="T9" fmla="*/ 9 h 14"/>
                <a:gd name="T10" fmla="*/ 6 w 11"/>
                <a:gd name="T11" fmla="*/ 10 h 14"/>
                <a:gd name="T12" fmla="*/ 6 w 11"/>
                <a:gd name="T13" fmla="*/ 11 h 14"/>
                <a:gd name="T14" fmla="*/ 5 w 11"/>
                <a:gd name="T15" fmla="*/ 13 h 14"/>
                <a:gd name="T16" fmla="*/ 3 w 11"/>
                <a:gd name="T17" fmla="*/ 14 h 14"/>
                <a:gd name="T18" fmla="*/ 3 w 11"/>
                <a:gd name="T19" fmla="*/ 14 h 14"/>
                <a:gd name="T20" fmla="*/ 3 w 11"/>
                <a:gd name="T21" fmla="*/ 14 h 14"/>
                <a:gd name="T22" fmla="*/ 2 w 11"/>
                <a:gd name="T23" fmla="*/ 14 h 14"/>
                <a:gd name="T24" fmla="*/ 2 w 11"/>
                <a:gd name="T25" fmla="*/ 14 h 14"/>
                <a:gd name="T26" fmla="*/ 1 w 11"/>
                <a:gd name="T27" fmla="*/ 13 h 14"/>
                <a:gd name="T28" fmla="*/ 1 w 11"/>
                <a:gd name="T29" fmla="*/ 13 h 14"/>
                <a:gd name="T30" fmla="*/ 1 w 11"/>
                <a:gd name="T31" fmla="*/ 13 h 14"/>
                <a:gd name="T32" fmla="*/ 0 w 11"/>
                <a:gd name="T33" fmla="*/ 13 h 14"/>
                <a:gd name="T34" fmla="*/ 0 w 11"/>
                <a:gd name="T35" fmla="*/ 11 h 14"/>
                <a:gd name="T36" fmla="*/ 0 w 11"/>
                <a:gd name="T37" fmla="*/ 10 h 14"/>
                <a:gd name="T38" fmla="*/ 0 w 11"/>
                <a:gd name="T39" fmla="*/ 9 h 14"/>
                <a:gd name="T40" fmla="*/ 0 w 11"/>
                <a:gd name="T41" fmla="*/ 8 h 14"/>
                <a:gd name="T42" fmla="*/ 0 w 11"/>
                <a:gd name="T43" fmla="*/ 6 h 14"/>
                <a:gd name="T44" fmla="*/ 0 w 11"/>
                <a:gd name="T45" fmla="*/ 5 h 14"/>
                <a:gd name="T46" fmla="*/ 0 w 11"/>
                <a:gd name="T47" fmla="*/ 4 h 14"/>
                <a:gd name="T48" fmla="*/ 0 w 11"/>
                <a:gd name="T49" fmla="*/ 3 h 14"/>
                <a:gd name="T50" fmla="*/ 2 w 11"/>
                <a:gd name="T51" fmla="*/ 1 h 14"/>
                <a:gd name="T52" fmla="*/ 3 w 11"/>
                <a:gd name="T53" fmla="*/ 1 h 14"/>
                <a:gd name="T54" fmla="*/ 5 w 11"/>
                <a:gd name="T55" fmla="*/ 0 h 14"/>
                <a:gd name="T56" fmla="*/ 6 w 11"/>
                <a:gd name="T57" fmla="*/ 0 h 14"/>
                <a:gd name="T58" fmla="*/ 7 w 11"/>
                <a:gd name="T59" fmla="*/ 0 h 14"/>
                <a:gd name="T60" fmla="*/ 8 w 11"/>
                <a:gd name="T61" fmla="*/ 0 h 14"/>
                <a:gd name="T62" fmla="*/ 10 w 11"/>
                <a:gd name="T63" fmla="*/ 0 h 14"/>
                <a:gd name="T64" fmla="*/ 11 w 11"/>
                <a:gd name="T65" fmla="*/ 0 h 14"/>
                <a:gd name="T66" fmla="*/ 11 w 11"/>
                <a:gd name="T67" fmla="*/ 1 h 14"/>
                <a:gd name="T68" fmla="*/ 11 w 11"/>
                <a:gd name="T69" fmla="*/ 1 h 14"/>
                <a:gd name="T70" fmla="*/ 11 w 11"/>
                <a:gd name="T71" fmla="*/ 3 h 14"/>
                <a:gd name="T72" fmla="*/ 11 w 11"/>
                <a:gd name="T73" fmla="*/ 3 h 14"/>
                <a:gd name="T74" fmla="*/ 11 w 11"/>
                <a:gd name="T75" fmla="*/ 4 h 14"/>
                <a:gd name="T76" fmla="*/ 11 w 11"/>
                <a:gd name="T77" fmla="*/ 4 h 14"/>
                <a:gd name="T78" fmla="*/ 11 w 11"/>
                <a:gd name="T79" fmla="*/ 4 h 14"/>
                <a:gd name="T80" fmla="*/ 11 w 11"/>
                <a:gd name="T81" fmla="*/ 5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 h="14">
                  <a:moveTo>
                    <a:pt x="11" y="5"/>
                  </a:moveTo>
                  <a:lnTo>
                    <a:pt x="10" y="6"/>
                  </a:lnTo>
                  <a:lnTo>
                    <a:pt x="8" y="8"/>
                  </a:lnTo>
                  <a:lnTo>
                    <a:pt x="8" y="9"/>
                  </a:lnTo>
                  <a:lnTo>
                    <a:pt x="7" y="9"/>
                  </a:lnTo>
                  <a:lnTo>
                    <a:pt x="6" y="10"/>
                  </a:lnTo>
                  <a:lnTo>
                    <a:pt x="6" y="11"/>
                  </a:lnTo>
                  <a:lnTo>
                    <a:pt x="5" y="13"/>
                  </a:lnTo>
                  <a:lnTo>
                    <a:pt x="3" y="14"/>
                  </a:lnTo>
                  <a:lnTo>
                    <a:pt x="2" y="14"/>
                  </a:lnTo>
                  <a:lnTo>
                    <a:pt x="1" y="13"/>
                  </a:lnTo>
                  <a:lnTo>
                    <a:pt x="0" y="13"/>
                  </a:lnTo>
                  <a:lnTo>
                    <a:pt x="0" y="11"/>
                  </a:lnTo>
                  <a:lnTo>
                    <a:pt x="0" y="10"/>
                  </a:lnTo>
                  <a:lnTo>
                    <a:pt x="0" y="9"/>
                  </a:lnTo>
                  <a:lnTo>
                    <a:pt x="0" y="8"/>
                  </a:lnTo>
                  <a:lnTo>
                    <a:pt x="0" y="6"/>
                  </a:lnTo>
                  <a:lnTo>
                    <a:pt x="0" y="5"/>
                  </a:lnTo>
                  <a:lnTo>
                    <a:pt x="0" y="4"/>
                  </a:lnTo>
                  <a:lnTo>
                    <a:pt x="0" y="3"/>
                  </a:lnTo>
                  <a:lnTo>
                    <a:pt x="2" y="1"/>
                  </a:lnTo>
                  <a:lnTo>
                    <a:pt x="3" y="1"/>
                  </a:lnTo>
                  <a:lnTo>
                    <a:pt x="5" y="0"/>
                  </a:lnTo>
                  <a:lnTo>
                    <a:pt x="6" y="0"/>
                  </a:lnTo>
                  <a:lnTo>
                    <a:pt x="7" y="0"/>
                  </a:lnTo>
                  <a:lnTo>
                    <a:pt x="8" y="0"/>
                  </a:lnTo>
                  <a:lnTo>
                    <a:pt x="10" y="0"/>
                  </a:lnTo>
                  <a:lnTo>
                    <a:pt x="11" y="0"/>
                  </a:lnTo>
                  <a:lnTo>
                    <a:pt x="11" y="1"/>
                  </a:lnTo>
                  <a:lnTo>
                    <a:pt x="11" y="3"/>
                  </a:lnTo>
                  <a:lnTo>
                    <a:pt x="11" y="4"/>
                  </a:lnTo>
                  <a:lnTo>
                    <a:pt x="11" y="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5" name="Freeform 12">
              <a:extLst>
                <a:ext uri="{FF2B5EF4-FFF2-40B4-BE49-F238E27FC236}">
                  <a16:creationId xmlns:a16="http://schemas.microsoft.com/office/drawing/2014/main" id="{EFDE18F3-5F76-4FD7-9E4D-D7E1BB9F9EDD}"/>
                </a:ext>
              </a:extLst>
            </p:cNvPr>
            <p:cNvSpPr>
              <a:spLocks/>
            </p:cNvSpPr>
            <p:nvPr/>
          </p:nvSpPr>
          <p:spPr bwMode="auto">
            <a:xfrm>
              <a:off x="5634" y="1060"/>
              <a:ext cx="8" cy="11"/>
            </a:xfrm>
            <a:custGeom>
              <a:avLst/>
              <a:gdLst>
                <a:gd name="T0" fmla="*/ 8 w 8"/>
                <a:gd name="T1" fmla="*/ 7 h 11"/>
                <a:gd name="T2" fmla="*/ 7 w 8"/>
                <a:gd name="T3" fmla="*/ 9 h 11"/>
                <a:gd name="T4" fmla="*/ 6 w 8"/>
                <a:gd name="T5" fmla="*/ 9 h 11"/>
                <a:gd name="T6" fmla="*/ 6 w 8"/>
                <a:gd name="T7" fmla="*/ 10 h 11"/>
                <a:gd name="T8" fmla="*/ 5 w 8"/>
                <a:gd name="T9" fmla="*/ 10 h 11"/>
                <a:gd name="T10" fmla="*/ 3 w 8"/>
                <a:gd name="T11" fmla="*/ 10 h 11"/>
                <a:gd name="T12" fmla="*/ 2 w 8"/>
                <a:gd name="T13" fmla="*/ 10 h 11"/>
                <a:gd name="T14" fmla="*/ 1 w 8"/>
                <a:gd name="T15" fmla="*/ 11 h 11"/>
                <a:gd name="T16" fmla="*/ 0 w 8"/>
                <a:gd name="T17" fmla="*/ 11 h 11"/>
                <a:gd name="T18" fmla="*/ 0 w 8"/>
                <a:gd name="T19" fmla="*/ 10 h 11"/>
                <a:gd name="T20" fmla="*/ 0 w 8"/>
                <a:gd name="T21" fmla="*/ 9 h 11"/>
                <a:gd name="T22" fmla="*/ 0 w 8"/>
                <a:gd name="T23" fmla="*/ 7 h 11"/>
                <a:gd name="T24" fmla="*/ 0 w 8"/>
                <a:gd name="T25" fmla="*/ 5 h 11"/>
                <a:gd name="T26" fmla="*/ 0 w 8"/>
                <a:gd name="T27" fmla="*/ 4 h 11"/>
                <a:gd name="T28" fmla="*/ 0 w 8"/>
                <a:gd name="T29" fmla="*/ 2 h 11"/>
                <a:gd name="T30" fmla="*/ 0 w 8"/>
                <a:gd name="T31" fmla="*/ 1 h 11"/>
                <a:gd name="T32" fmla="*/ 0 w 8"/>
                <a:gd name="T33" fmla="*/ 0 h 11"/>
                <a:gd name="T34" fmla="*/ 0 w 8"/>
                <a:gd name="T35" fmla="*/ 0 h 11"/>
                <a:gd name="T36" fmla="*/ 1 w 8"/>
                <a:gd name="T37" fmla="*/ 0 h 11"/>
                <a:gd name="T38" fmla="*/ 2 w 8"/>
                <a:gd name="T39" fmla="*/ 1 h 11"/>
                <a:gd name="T40" fmla="*/ 3 w 8"/>
                <a:gd name="T41" fmla="*/ 1 h 11"/>
                <a:gd name="T42" fmla="*/ 5 w 8"/>
                <a:gd name="T43" fmla="*/ 1 h 11"/>
                <a:gd name="T44" fmla="*/ 6 w 8"/>
                <a:gd name="T45" fmla="*/ 1 h 11"/>
                <a:gd name="T46" fmla="*/ 7 w 8"/>
                <a:gd name="T47" fmla="*/ 1 h 11"/>
                <a:gd name="T48" fmla="*/ 8 w 8"/>
                <a:gd name="T49" fmla="*/ 1 h 11"/>
                <a:gd name="T50" fmla="*/ 8 w 8"/>
                <a:gd name="T51" fmla="*/ 2 h 11"/>
                <a:gd name="T52" fmla="*/ 8 w 8"/>
                <a:gd name="T53" fmla="*/ 2 h 11"/>
                <a:gd name="T54" fmla="*/ 8 w 8"/>
                <a:gd name="T55" fmla="*/ 4 h 11"/>
                <a:gd name="T56" fmla="*/ 8 w 8"/>
                <a:gd name="T57" fmla="*/ 5 h 11"/>
                <a:gd name="T58" fmla="*/ 8 w 8"/>
                <a:gd name="T59" fmla="*/ 5 h 11"/>
                <a:gd name="T60" fmla="*/ 8 w 8"/>
                <a:gd name="T61" fmla="*/ 6 h 11"/>
                <a:gd name="T62" fmla="*/ 8 w 8"/>
                <a:gd name="T63" fmla="*/ 6 h 11"/>
                <a:gd name="T64" fmla="*/ 8 w 8"/>
                <a:gd name="T65" fmla="*/ 7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 h="11">
                  <a:moveTo>
                    <a:pt x="8" y="7"/>
                  </a:moveTo>
                  <a:lnTo>
                    <a:pt x="7" y="9"/>
                  </a:lnTo>
                  <a:lnTo>
                    <a:pt x="6" y="9"/>
                  </a:lnTo>
                  <a:lnTo>
                    <a:pt x="6" y="10"/>
                  </a:lnTo>
                  <a:lnTo>
                    <a:pt x="5" y="10"/>
                  </a:lnTo>
                  <a:lnTo>
                    <a:pt x="3" y="10"/>
                  </a:lnTo>
                  <a:lnTo>
                    <a:pt x="2" y="10"/>
                  </a:lnTo>
                  <a:lnTo>
                    <a:pt x="1" y="11"/>
                  </a:lnTo>
                  <a:lnTo>
                    <a:pt x="0" y="11"/>
                  </a:lnTo>
                  <a:lnTo>
                    <a:pt x="0" y="10"/>
                  </a:lnTo>
                  <a:lnTo>
                    <a:pt x="0" y="9"/>
                  </a:lnTo>
                  <a:lnTo>
                    <a:pt x="0" y="7"/>
                  </a:lnTo>
                  <a:lnTo>
                    <a:pt x="0" y="5"/>
                  </a:lnTo>
                  <a:lnTo>
                    <a:pt x="0" y="4"/>
                  </a:lnTo>
                  <a:lnTo>
                    <a:pt x="0" y="2"/>
                  </a:lnTo>
                  <a:lnTo>
                    <a:pt x="0" y="1"/>
                  </a:lnTo>
                  <a:lnTo>
                    <a:pt x="0" y="0"/>
                  </a:lnTo>
                  <a:lnTo>
                    <a:pt x="1" y="0"/>
                  </a:lnTo>
                  <a:lnTo>
                    <a:pt x="2" y="1"/>
                  </a:lnTo>
                  <a:lnTo>
                    <a:pt x="3" y="1"/>
                  </a:lnTo>
                  <a:lnTo>
                    <a:pt x="5" y="1"/>
                  </a:lnTo>
                  <a:lnTo>
                    <a:pt x="6" y="1"/>
                  </a:lnTo>
                  <a:lnTo>
                    <a:pt x="7" y="1"/>
                  </a:lnTo>
                  <a:lnTo>
                    <a:pt x="8" y="1"/>
                  </a:lnTo>
                  <a:lnTo>
                    <a:pt x="8" y="2"/>
                  </a:lnTo>
                  <a:lnTo>
                    <a:pt x="8" y="4"/>
                  </a:lnTo>
                  <a:lnTo>
                    <a:pt x="8" y="5"/>
                  </a:lnTo>
                  <a:lnTo>
                    <a:pt x="8" y="6"/>
                  </a:lnTo>
                  <a:lnTo>
                    <a:pt x="8" y="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6" name="Freeform 13">
              <a:extLst>
                <a:ext uri="{FF2B5EF4-FFF2-40B4-BE49-F238E27FC236}">
                  <a16:creationId xmlns:a16="http://schemas.microsoft.com/office/drawing/2014/main" id="{79874BB8-0D0B-49DA-ABBD-352D8C454101}"/>
                </a:ext>
              </a:extLst>
            </p:cNvPr>
            <p:cNvSpPr>
              <a:spLocks/>
            </p:cNvSpPr>
            <p:nvPr/>
          </p:nvSpPr>
          <p:spPr bwMode="auto">
            <a:xfrm>
              <a:off x="5326" y="378"/>
              <a:ext cx="299" cy="263"/>
            </a:xfrm>
            <a:custGeom>
              <a:avLst/>
              <a:gdLst>
                <a:gd name="T0" fmla="*/ 291 w 299"/>
                <a:gd name="T1" fmla="*/ 143 h 263"/>
                <a:gd name="T2" fmla="*/ 265 w 299"/>
                <a:gd name="T3" fmla="*/ 177 h 263"/>
                <a:gd name="T4" fmla="*/ 209 w 299"/>
                <a:gd name="T5" fmla="*/ 223 h 263"/>
                <a:gd name="T6" fmla="*/ 160 w 299"/>
                <a:gd name="T7" fmla="*/ 247 h 263"/>
                <a:gd name="T8" fmla="*/ 125 w 299"/>
                <a:gd name="T9" fmla="*/ 242 h 263"/>
                <a:gd name="T10" fmla="*/ 104 w 299"/>
                <a:gd name="T11" fmla="*/ 232 h 263"/>
                <a:gd name="T12" fmla="*/ 86 w 299"/>
                <a:gd name="T13" fmla="*/ 217 h 263"/>
                <a:gd name="T14" fmla="*/ 75 w 299"/>
                <a:gd name="T15" fmla="*/ 194 h 263"/>
                <a:gd name="T16" fmla="*/ 65 w 299"/>
                <a:gd name="T17" fmla="*/ 200 h 263"/>
                <a:gd name="T18" fmla="*/ 71 w 299"/>
                <a:gd name="T19" fmla="*/ 219 h 263"/>
                <a:gd name="T20" fmla="*/ 91 w 299"/>
                <a:gd name="T21" fmla="*/ 236 h 263"/>
                <a:gd name="T22" fmla="*/ 85 w 299"/>
                <a:gd name="T23" fmla="*/ 251 h 263"/>
                <a:gd name="T24" fmla="*/ 71 w 299"/>
                <a:gd name="T25" fmla="*/ 261 h 263"/>
                <a:gd name="T26" fmla="*/ 62 w 299"/>
                <a:gd name="T27" fmla="*/ 250 h 263"/>
                <a:gd name="T28" fmla="*/ 51 w 299"/>
                <a:gd name="T29" fmla="*/ 218 h 263"/>
                <a:gd name="T30" fmla="*/ 37 w 299"/>
                <a:gd name="T31" fmla="*/ 192 h 263"/>
                <a:gd name="T32" fmla="*/ 42 w 299"/>
                <a:gd name="T33" fmla="*/ 178 h 263"/>
                <a:gd name="T34" fmla="*/ 53 w 299"/>
                <a:gd name="T35" fmla="*/ 169 h 263"/>
                <a:gd name="T36" fmla="*/ 60 w 299"/>
                <a:gd name="T37" fmla="*/ 155 h 263"/>
                <a:gd name="T38" fmla="*/ 57 w 299"/>
                <a:gd name="T39" fmla="*/ 154 h 263"/>
                <a:gd name="T40" fmla="*/ 55 w 299"/>
                <a:gd name="T41" fmla="*/ 154 h 263"/>
                <a:gd name="T42" fmla="*/ 53 w 299"/>
                <a:gd name="T43" fmla="*/ 160 h 263"/>
                <a:gd name="T44" fmla="*/ 42 w 299"/>
                <a:gd name="T45" fmla="*/ 173 h 263"/>
                <a:gd name="T46" fmla="*/ 24 w 299"/>
                <a:gd name="T47" fmla="*/ 174 h 263"/>
                <a:gd name="T48" fmla="*/ 8 w 299"/>
                <a:gd name="T49" fmla="*/ 166 h 263"/>
                <a:gd name="T50" fmla="*/ 0 w 299"/>
                <a:gd name="T51" fmla="*/ 149 h 263"/>
                <a:gd name="T52" fmla="*/ 9 w 299"/>
                <a:gd name="T53" fmla="*/ 126 h 263"/>
                <a:gd name="T54" fmla="*/ 21 w 299"/>
                <a:gd name="T55" fmla="*/ 122 h 263"/>
                <a:gd name="T56" fmla="*/ 28 w 299"/>
                <a:gd name="T57" fmla="*/ 125 h 263"/>
                <a:gd name="T58" fmla="*/ 42 w 299"/>
                <a:gd name="T59" fmla="*/ 115 h 263"/>
                <a:gd name="T60" fmla="*/ 44 w 299"/>
                <a:gd name="T61" fmla="*/ 88 h 263"/>
                <a:gd name="T62" fmla="*/ 46 w 299"/>
                <a:gd name="T63" fmla="*/ 67 h 263"/>
                <a:gd name="T64" fmla="*/ 53 w 299"/>
                <a:gd name="T65" fmla="*/ 53 h 263"/>
                <a:gd name="T66" fmla="*/ 62 w 299"/>
                <a:gd name="T67" fmla="*/ 20 h 263"/>
                <a:gd name="T68" fmla="*/ 86 w 299"/>
                <a:gd name="T69" fmla="*/ 4 h 263"/>
                <a:gd name="T70" fmla="*/ 115 w 299"/>
                <a:gd name="T71" fmla="*/ 4 h 263"/>
                <a:gd name="T72" fmla="*/ 119 w 299"/>
                <a:gd name="T73" fmla="*/ 11 h 263"/>
                <a:gd name="T74" fmla="*/ 123 w 299"/>
                <a:gd name="T75" fmla="*/ 20 h 263"/>
                <a:gd name="T76" fmla="*/ 133 w 299"/>
                <a:gd name="T77" fmla="*/ 23 h 263"/>
                <a:gd name="T78" fmla="*/ 145 w 299"/>
                <a:gd name="T79" fmla="*/ 20 h 263"/>
                <a:gd name="T80" fmla="*/ 160 w 299"/>
                <a:gd name="T81" fmla="*/ 14 h 263"/>
                <a:gd name="T82" fmla="*/ 177 w 299"/>
                <a:gd name="T83" fmla="*/ 19 h 263"/>
                <a:gd name="T84" fmla="*/ 192 w 299"/>
                <a:gd name="T85" fmla="*/ 19 h 263"/>
                <a:gd name="T86" fmla="*/ 213 w 299"/>
                <a:gd name="T87" fmla="*/ 15 h 263"/>
                <a:gd name="T88" fmla="*/ 235 w 299"/>
                <a:gd name="T89" fmla="*/ 15 h 263"/>
                <a:gd name="T90" fmla="*/ 255 w 299"/>
                <a:gd name="T91" fmla="*/ 15 h 263"/>
                <a:gd name="T92" fmla="*/ 274 w 299"/>
                <a:gd name="T93" fmla="*/ 45 h 263"/>
                <a:gd name="T94" fmla="*/ 290 w 299"/>
                <a:gd name="T95" fmla="*/ 86 h 263"/>
                <a:gd name="T96" fmla="*/ 299 w 299"/>
                <a:gd name="T97" fmla="*/ 126 h 2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9" h="263">
                  <a:moveTo>
                    <a:pt x="299" y="126"/>
                  </a:moveTo>
                  <a:lnTo>
                    <a:pt x="296" y="134"/>
                  </a:lnTo>
                  <a:lnTo>
                    <a:pt x="291" y="143"/>
                  </a:lnTo>
                  <a:lnTo>
                    <a:pt x="286" y="151"/>
                  </a:lnTo>
                  <a:lnTo>
                    <a:pt x="280" y="160"/>
                  </a:lnTo>
                  <a:lnTo>
                    <a:pt x="265" y="177"/>
                  </a:lnTo>
                  <a:lnTo>
                    <a:pt x="246" y="194"/>
                  </a:lnTo>
                  <a:lnTo>
                    <a:pt x="228" y="209"/>
                  </a:lnTo>
                  <a:lnTo>
                    <a:pt x="209" y="223"/>
                  </a:lnTo>
                  <a:lnTo>
                    <a:pt x="193" y="236"/>
                  </a:lnTo>
                  <a:lnTo>
                    <a:pt x="179" y="246"/>
                  </a:lnTo>
                  <a:lnTo>
                    <a:pt x="160" y="247"/>
                  </a:lnTo>
                  <a:lnTo>
                    <a:pt x="143" y="246"/>
                  </a:lnTo>
                  <a:lnTo>
                    <a:pt x="134" y="245"/>
                  </a:lnTo>
                  <a:lnTo>
                    <a:pt x="125" y="242"/>
                  </a:lnTo>
                  <a:lnTo>
                    <a:pt x="117" y="240"/>
                  </a:lnTo>
                  <a:lnTo>
                    <a:pt x="110" y="236"/>
                  </a:lnTo>
                  <a:lnTo>
                    <a:pt x="104" y="232"/>
                  </a:lnTo>
                  <a:lnTo>
                    <a:pt x="97" y="228"/>
                  </a:lnTo>
                  <a:lnTo>
                    <a:pt x="91" y="222"/>
                  </a:lnTo>
                  <a:lnTo>
                    <a:pt x="86" y="217"/>
                  </a:lnTo>
                  <a:lnTo>
                    <a:pt x="81" y="209"/>
                  </a:lnTo>
                  <a:lnTo>
                    <a:pt x="77" y="203"/>
                  </a:lnTo>
                  <a:lnTo>
                    <a:pt x="75" y="194"/>
                  </a:lnTo>
                  <a:lnTo>
                    <a:pt x="72" y="185"/>
                  </a:lnTo>
                  <a:lnTo>
                    <a:pt x="67" y="193"/>
                  </a:lnTo>
                  <a:lnTo>
                    <a:pt x="65" y="200"/>
                  </a:lnTo>
                  <a:lnTo>
                    <a:pt x="65" y="207"/>
                  </a:lnTo>
                  <a:lnTo>
                    <a:pt x="67" y="213"/>
                  </a:lnTo>
                  <a:lnTo>
                    <a:pt x="71" y="219"/>
                  </a:lnTo>
                  <a:lnTo>
                    <a:pt x="76" y="224"/>
                  </a:lnTo>
                  <a:lnTo>
                    <a:pt x="83" y="229"/>
                  </a:lnTo>
                  <a:lnTo>
                    <a:pt x="91" y="236"/>
                  </a:lnTo>
                  <a:lnTo>
                    <a:pt x="90" y="241"/>
                  </a:lnTo>
                  <a:lnTo>
                    <a:pt x="87" y="246"/>
                  </a:lnTo>
                  <a:lnTo>
                    <a:pt x="85" y="251"/>
                  </a:lnTo>
                  <a:lnTo>
                    <a:pt x="81" y="255"/>
                  </a:lnTo>
                  <a:lnTo>
                    <a:pt x="76" y="257"/>
                  </a:lnTo>
                  <a:lnTo>
                    <a:pt x="71" y="261"/>
                  </a:lnTo>
                  <a:lnTo>
                    <a:pt x="67" y="262"/>
                  </a:lnTo>
                  <a:lnTo>
                    <a:pt x="63" y="263"/>
                  </a:lnTo>
                  <a:lnTo>
                    <a:pt x="62" y="250"/>
                  </a:lnTo>
                  <a:lnTo>
                    <a:pt x="60" y="238"/>
                  </a:lnTo>
                  <a:lnTo>
                    <a:pt x="55" y="228"/>
                  </a:lnTo>
                  <a:lnTo>
                    <a:pt x="51" y="218"/>
                  </a:lnTo>
                  <a:lnTo>
                    <a:pt x="46" y="209"/>
                  </a:lnTo>
                  <a:lnTo>
                    <a:pt x="41" y="200"/>
                  </a:lnTo>
                  <a:lnTo>
                    <a:pt x="37" y="192"/>
                  </a:lnTo>
                  <a:lnTo>
                    <a:pt x="36" y="182"/>
                  </a:lnTo>
                  <a:lnTo>
                    <a:pt x="38" y="180"/>
                  </a:lnTo>
                  <a:lnTo>
                    <a:pt x="42" y="178"/>
                  </a:lnTo>
                  <a:lnTo>
                    <a:pt x="46" y="175"/>
                  </a:lnTo>
                  <a:lnTo>
                    <a:pt x="49" y="173"/>
                  </a:lnTo>
                  <a:lnTo>
                    <a:pt x="53" y="169"/>
                  </a:lnTo>
                  <a:lnTo>
                    <a:pt x="56" y="165"/>
                  </a:lnTo>
                  <a:lnTo>
                    <a:pt x="58" y="160"/>
                  </a:lnTo>
                  <a:lnTo>
                    <a:pt x="60" y="155"/>
                  </a:lnTo>
                  <a:lnTo>
                    <a:pt x="58" y="155"/>
                  </a:lnTo>
                  <a:lnTo>
                    <a:pt x="57" y="154"/>
                  </a:lnTo>
                  <a:lnTo>
                    <a:pt x="56" y="154"/>
                  </a:lnTo>
                  <a:lnTo>
                    <a:pt x="55" y="154"/>
                  </a:lnTo>
                  <a:lnTo>
                    <a:pt x="53" y="154"/>
                  </a:lnTo>
                  <a:lnTo>
                    <a:pt x="53" y="160"/>
                  </a:lnTo>
                  <a:lnTo>
                    <a:pt x="51" y="166"/>
                  </a:lnTo>
                  <a:lnTo>
                    <a:pt x="47" y="170"/>
                  </a:lnTo>
                  <a:lnTo>
                    <a:pt x="42" y="173"/>
                  </a:lnTo>
                  <a:lnTo>
                    <a:pt x="37" y="174"/>
                  </a:lnTo>
                  <a:lnTo>
                    <a:pt x="31" y="175"/>
                  </a:lnTo>
                  <a:lnTo>
                    <a:pt x="24" y="174"/>
                  </a:lnTo>
                  <a:lnTo>
                    <a:pt x="19" y="173"/>
                  </a:lnTo>
                  <a:lnTo>
                    <a:pt x="13" y="170"/>
                  </a:lnTo>
                  <a:lnTo>
                    <a:pt x="8" y="166"/>
                  </a:lnTo>
                  <a:lnTo>
                    <a:pt x="4" y="161"/>
                  </a:lnTo>
                  <a:lnTo>
                    <a:pt x="2" y="155"/>
                  </a:lnTo>
                  <a:lnTo>
                    <a:pt x="0" y="149"/>
                  </a:lnTo>
                  <a:lnTo>
                    <a:pt x="2" y="143"/>
                  </a:lnTo>
                  <a:lnTo>
                    <a:pt x="4" y="134"/>
                  </a:lnTo>
                  <a:lnTo>
                    <a:pt x="9" y="126"/>
                  </a:lnTo>
                  <a:lnTo>
                    <a:pt x="13" y="124"/>
                  </a:lnTo>
                  <a:lnTo>
                    <a:pt x="17" y="122"/>
                  </a:lnTo>
                  <a:lnTo>
                    <a:pt x="21" y="122"/>
                  </a:lnTo>
                  <a:lnTo>
                    <a:pt x="23" y="124"/>
                  </a:lnTo>
                  <a:lnTo>
                    <a:pt x="26" y="124"/>
                  </a:lnTo>
                  <a:lnTo>
                    <a:pt x="28" y="125"/>
                  </a:lnTo>
                  <a:lnTo>
                    <a:pt x="32" y="125"/>
                  </a:lnTo>
                  <a:lnTo>
                    <a:pt x="36" y="125"/>
                  </a:lnTo>
                  <a:lnTo>
                    <a:pt x="42" y="115"/>
                  </a:lnTo>
                  <a:lnTo>
                    <a:pt x="44" y="106"/>
                  </a:lnTo>
                  <a:lnTo>
                    <a:pt x="44" y="97"/>
                  </a:lnTo>
                  <a:lnTo>
                    <a:pt x="44" y="88"/>
                  </a:lnTo>
                  <a:lnTo>
                    <a:pt x="44" y="81"/>
                  </a:lnTo>
                  <a:lnTo>
                    <a:pt x="44" y="72"/>
                  </a:lnTo>
                  <a:lnTo>
                    <a:pt x="46" y="67"/>
                  </a:lnTo>
                  <a:lnTo>
                    <a:pt x="48" y="63"/>
                  </a:lnTo>
                  <a:lnTo>
                    <a:pt x="51" y="58"/>
                  </a:lnTo>
                  <a:lnTo>
                    <a:pt x="53" y="53"/>
                  </a:lnTo>
                  <a:lnTo>
                    <a:pt x="56" y="40"/>
                  </a:lnTo>
                  <a:lnTo>
                    <a:pt x="58" y="29"/>
                  </a:lnTo>
                  <a:lnTo>
                    <a:pt x="62" y="20"/>
                  </a:lnTo>
                  <a:lnTo>
                    <a:pt x="68" y="13"/>
                  </a:lnTo>
                  <a:lnTo>
                    <a:pt x="76" y="8"/>
                  </a:lnTo>
                  <a:lnTo>
                    <a:pt x="86" y="4"/>
                  </a:lnTo>
                  <a:lnTo>
                    <a:pt x="99" y="1"/>
                  </a:lnTo>
                  <a:lnTo>
                    <a:pt x="112" y="0"/>
                  </a:lnTo>
                  <a:lnTo>
                    <a:pt x="115" y="4"/>
                  </a:lnTo>
                  <a:lnTo>
                    <a:pt x="116" y="6"/>
                  </a:lnTo>
                  <a:lnTo>
                    <a:pt x="117" y="9"/>
                  </a:lnTo>
                  <a:lnTo>
                    <a:pt x="119" y="11"/>
                  </a:lnTo>
                  <a:lnTo>
                    <a:pt x="120" y="14"/>
                  </a:lnTo>
                  <a:lnTo>
                    <a:pt x="121" y="18"/>
                  </a:lnTo>
                  <a:lnTo>
                    <a:pt x="123" y="20"/>
                  </a:lnTo>
                  <a:lnTo>
                    <a:pt x="124" y="23"/>
                  </a:lnTo>
                  <a:lnTo>
                    <a:pt x="129" y="24"/>
                  </a:lnTo>
                  <a:lnTo>
                    <a:pt x="133" y="23"/>
                  </a:lnTo>
                  <a:lnTo>
                    <a:pt x="136" y="23"/>
                  </a:lnTo>
                  <a:lnTo>
                    <a:pt x="141" y="22"/>
                  </a:lnTo>
                  <a:lnTo>
                    <a:pt x="145" y="20"/>
                  </a:lnTo>
                  <a:lnTo>
                    <a:pt x="149" y="19"/>
                  </a:lnTo>
                  <a:lnTo>
                    <a:pt x="154" y="17"/>
                  </a:lnTo>
                  <a:lnTo>
                    <a:pt x="160" y="14"/>
                  </a:lnTo>
                  <a:lnTo>
                    <a:pt x="165" y="17"/>
                  </a:lnTo>
                  <a:lnTo>
                    <a:pt x="170" y="18"/>
                  </a:lnTo>
                  <a:lnTo>
                    <a:pt x="177" y="19"/>
                  </a:lnTo>
                  <a:lnTo>
                    <a:pt x="182" y="20"/>
                  </a:lnTo>
                  <a:lnTo>
                    <a:pt x="187" y="20"/>
                  </a:lnTo>
                  <a:lnTo>
                    <a:pt x="192" y="19"/>
                  </a:lnTo>
                  <a:lnTo>
                    <a:pt x="198" y="15"/>
                  </a:lnTo>
                  <a:lnTo>
                    <a:pt x="203" y="10"/>
                  </a:lnTo>
                  <a:lnTo>
                    <a:pt x="213" y="15"/>
                  </a:lnTo>
                  <a:lnTo>
                    <a:pt x="222" y="17"/>
                  </a:lnTo>
                  <a:lnTo>
                    <a:pt x="228" y="17"/>
                  </a:lnTo>
                  <a:lnTo>
                    <a:pt x="235" y="15"/>
                  </a:lnTo>
                  <a:lnTo>
                    <a:pt x="241" y="14"/>
                  </a:lnTo>
                  <a:lnTo>
                    <a:pt x="247" y="14"/>
                  </a:lnTo>
                  <a:lnTo>
                    <a:pt x="255" y="15"/>
                  </a:lnTo>
                  <a:lnTo>
                    <a:pt x="264" y="18"/>
                  </a:lnTo>
                  <a:lnTo>
                    <a:pt x="269" y="32"/>
                  </a:lnTo>
                  <a:lnTo>
                    <a:pt x="274" y="45"/>
                  </a:lnTo>
                  <a:lnTo>
                    <a:pt x="279" y="59"/>
                  </a:lnTo>
                  <a:lnTo>
                    <a:pt x="285" y="73"/>
                  </a:lnTo>
                  <a:lnTo>
                    <a:pt x="290" y="86"/>
                  </a:lnTo>
                  <a:lnTo>
                    <a:pt x="295" y="100"/>
                  </a:lnTo>
                  <a:lnTo>
                    <a:pt x="298" y="114"/>
                  </a:lnTo>
                  <a:lnTo>
                    <a:pt x="299" y="12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7" name="Freeform 14">
              <a:extLst>
                <a:ext uri="{FF2B5EF4-FFF2-40B4-BE49-F238E27FC236}">
                  <a16:creationId xmlns:a16="http://schemas.microsoft.com/office/drawing/2014/main" id="{9629AFBA-5167-4BBB-BE22-1C740204B927}"/>
                </a:ext>
              </a:extLst>
            </p:cNvPr>
            <p:cNvSpPr>
              <a:spLocks/>
            </p:cNvSpPr>
            <p:nvPr/>
          </p:nvSpPr>
          <p:spPr bwMode="auto">
            <a:xfrm>
              <a:off x="5612" y="493"/>
              <a:ext cx="9" cy="6"/>
            </a:xfrm>
            <a:custGeom>
              <a:avLst/>
              <a:gdLst>
                <a:gd name="T0" fmla="*/ 9 w 9"/>
                <a:gd name="T1" fmla="*/ 5 h 6"/>
                <a:gd name="T2" fmla="*/ 8 w 9"/>
                <a:gd name="T3" fmla="*/ 5 h 6"/>
                <a:gd name="T4" fmla="*/ 8 w 9"/>
                <a:gd name="T5" fmla="*/ 6 h 6"/>
                <a:gd name="T6" fmla="*/ 7 w 9"/>
                <a:gd name="T7" fmla="*/ 6 h 6"/>
                <a:gd name="T8" fmla="*/ 5 w 9"/>
                <a:gd name="T9" fmla="*/ 6 h 6"/>
                <a:gd name="T10" fmla="*/ 5 w 9"/>
                <a:gd name="T11" fmla="*/ 6 h 6"/>
                <a:gd name="T12" fmla="*/ 4 w 9"/>
                <a:gd name="T13" fmla="*/ 6 h 6"/>
                <a:gd name="T14" fmla="*/ 2 w 9"/>
                <a:gd name="T15" fmla="*/ 6 h 6"/>
                <a:gd name="T16" fmla="*/ 0 w 9"/>
                <a:gd name="T17" fmla="*/ 6 h 6"/>
                <a:gd name="T18" fmla="*/ 0 w 9"/>
                <a:gd name="T19" fmla="*/ 5 h 6"/>
                <a:gd name="T20" fmla="*/ 0 w 9"/>
                <a:gd name="T21" fmla="*/ 5 h 6"/>
                <a:gd name="T22" fmla="*/ 0 w 9"/>
                <a:gd name="T23" fmla="*/ 4 h 6"/>
                <a:gd name="T24" fmla="*/ 0 w 9"/>
                <a:gd name="T25" fmla="*/ 4 h 6"/>
                <a:gd name="T26" fmla="*/ 0 w 9"/>
                <a:gd name="T27" fmla="*/ 2 h 6"/>
                <a:gd name="T28" fmla="*/ 0 w 9"/>
                <a:gd name="T29" fmla="*/ 1 h 6"/>
                <a:gd name="T30" fmla="*/ 0 w 9"/>
                <a:gd name="T31" fmla="*/ 1 h 6"/>
                <a:gd name="T32" fmla="*/ 0 w 9"/>
                <a:gd name="T33" fmla="*/ 0 h 6"/>
                <a:gd name="T34" fmla="*/ 2 w 9"/>
                <a:gd name="T35" fmla="*/ 0 h 6"/>
                <a:gd name="T36" fmla="*/ 3 w 9"/>
                <a:gd name="T37" fmla="*/ 1 h 6"/>
                <a:gd name="T38" fmla="*/ 4 w 9"/>
                <a:gd name="T39" fmla="*/ 1 h 6"/>
                <a:gd name="T40" fmla="*/ 5 w 9"/>
                <a:gd name="T41" fmla="*/ 1 h 6"/>
                <a:gd name="T42" fmla="*/ 5 w 9"/>
                <a:gd name="T43" fmla="*/ 1 h 6"/>
                <a:gd name="T44" fmla="*/ 7 w 9"/>
                <a:gd name="T45" fmla="*/ 1 h 6"/>
                <a:gd name="T46" fmla="*/ 8 w 9"/>
                <a:gd name="T47" fmla="*/ 1 h 6"/>
                <a:gd name="T48" fmla="*/ 9 w 9"/>
                <a:gd name="T49" fmla="*/ 1 h 6"/>
                <a:gd name="T50" fmla="*/ 9 w 9"/>
                <a:gd name="T51" fmla="*/ 1 h 6"/>
                <a:gd name="T52" fmla="*/ 9 w 9"/>
                <a:gd name="T53" fmla="*/ 2 h 6"/>
                <a:gd name="T54" fmla="*/ 9 w 9"/>
                <a:gd name="T55" fmla="*/ 2 h 6"/>
                <a:gd name="T56" fmla="*/ 9 w 9"/>
                <a:gd name="T57" fmla="*/ 4 h 6"/>
                <a:gd name="T58" fmla="*/ 9 w 9"/>
                <a:gd name="T59" fmla="*/ 4 h 6"/>
                <a:gd name="T60" fmla="*/ 9 w 9"/>
                <a:gd name="T61" fmla="*/ 4 h 6"/>
                <a:gd name="T62" fmla="*/ 9 w 9"/>
                <a:gd name="T63" fmla="*/ 5 h 6"/>
                <a:gd name="T64" fmla="*/ 9 w 9"/>
                <a:gd name="T65" fmla="*/ 5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6">
                  <a:moveTo>
                    <a:pt x="9" y="5"/>
                  </a:moveTo>
                  <a:lnTo>
                    <a:pt x="8" y="5"/>
                  </a:lnTo>
                  <a:lnTo>
                    <a:pt x="8" y="6"/>
                  </a:lnTo>
                  <a:lnTo>
                    <a:pt x="7" y="6"/>
                  </a:lnTo>
                  <a:lnTo>
                    <a:pt x="5" y="6"/>
                  </a:lnTo>
                  <a:lnTo>
                    <a:pt x="4" y="6"/>
                  </a:lnTo>
                  <a:lnTo>
                    <a:pt x="2" y="6"/>
                  </a:lnTo>
                  <a:lnTo>
                    <a:pt x="0" y="6"/>
                  </a:lnTo>
                  <a:lnTo>
                    <a:pt x="0" y="5"/>
                  </a:lnTo>
                  <a:lnTo>
                    <a:pt x="0" y="4"/>
                  </a:lnTo>
                  <a:lnTo>
                    <a:pt x="0" y="2"/>
                  </a:lnTo>
                  <a:lnTo>
                    <a:pt x="0" y="1"/>
                  </a:lnTo>
                  <a:lnTo>
                    <a:pt x="0" y="0"/>
                  </a:lnTo>
                  <a:lnTo>
                    <a:pt x="2" y="0"/>
                  </a:lnTo>
                  <a:lnTo>
                    <a:pt x="3" y="1"/>
                  </a:lnTo>
                  <a:lnTo>
                    <a:pt x="4" y="1"/>
                  </a:lnTo>
                  <a:lnTo>
                    <a:pt x="5" y="1"/>
                  </a:lnTo>
                  <a:lnTo>
                    <a:pt x="7" y="1"/>
                  </a:lnTo>
                  <a:lnTo>
                    <a:pt x="8" y="1"/>
                  </a:lnTo>
                  <a:lnTo>
                    <a:pt x="9" y="1"/>
                  </a:lnTo>
                  <a:lnTo>
                    <a:pt x="9" y="2"/>
                  </a:lnTo>
                  <a:lnTo>
                    <a:pt x="9" y="4"/>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8" name="Freeform 15">
              <a:extLst>
                <a:ext uri="{FF2B5EF4-FFF2-40B4-BE49-F238E27FC236}">
                  <a16:creationId xmlns:a16="http://schemas.microsoft.com/office/drawing/2014/main" id="{5182F550-877B-4057-BE1E-E977CA0606D9}"/>
                </a:ext>
              </a:extLst>
            </p:cNvPr>
            <p:cNvSpPr>
              <a:spLocks/>
            </p:cNvSpPr>
            <p:nvPr/>
          </p:nvSpPr>
          <p:spPr bwMode="auto">
            <a:xfrm>
              <a:off x="5284" y="1064"/>
              <a:ext cx="333" cy="326"/>
            </a:xfrm>
            <a:custGeom>
              <a:avLst/>
              <a:gdLst>
                <a:gd name="T0" fmla="*/ 331 w 333"/>
                <a:gd name="T1" fmla="*/ 297 h 326"/>
                <a:gd name="T2" fmla="*/ 322 w 333"/>
                <a:gd name="T3" fmla="*/ 305 h 326"/>
                <a:gd name="T4" fmla="*/ 306 w 333"/>
                <a:gd name="T5" fmla="*/ 313 h 326"/>
                <a:gd name="T6" fmla="*/ 278 w 333"/>
                <a:gd name="T7" fmla="*/ 321 h 326"/>
                <a:gd name="T8" fmla="*/ 245 w 333"/>
                <a:gd name="T9" fmla="*/ 325 h 326"/>
                <a:gd name="T10" fmla="*/ 194 w 333"/>
                <a:gd name="T11" fmla="*/ 326 h 326"/>
                <a:gd name="T12" fmla="*/ 134 w 333"/>
                <a:gd name="T13" fmla="*/ 320 h 326"/>
                <a:gd name="T14" fmla="*/ 112 w 333"/>
                <a:gd name="T15" fmla="*/ 313 h 326"/>
                <a:gd name="T16" fmla="*/ 103 w 333"/>
                <a:gd name="T17" fmla="*/ 308 h 326"/>
                <a:gd name="T18" fmla="*/ 94 w 333"/>
                <a:gd name="T19" fmla="*/ 303 h 326"/>
                <a:gd name="T20" fmla="*/ 85 w 333"/>
                <a:gd name="T21" fmla="*/ 298 h 326"/>
                <a:gd name="T22" fmla="*/ 81 w 333"/>
                <a:gd name="T23" fmla="*/ 294 h 326"/>
                <a:gd name="T24" fmla="*/ 81 w 333"/>
                <a:gd name="T25" fmla="*/ 292 h 326"/>
                <a:gd name="T26" fmla="*/ 81 w 333"/>
                <a:gd name="T27" fmla="*/ 288 h 326"/>
                <a:gd name="T28" fmla="*/ 81 w 333"/>
                <a:gd name="T29" fmla="*/ 286 h 326"/>
                <a:gd name="T30" fmla="*/ 81 w 333"/>
                <a:gd name="T31" fmla="*/ 284 h 326"/>
                <a:gd name="T32" fmla="*/ 79 w 333"/>
                <a:gd name="T33" fmla="*/ 284 h 326"/>
                <a:gd name="T34" fmla="*/ 78 w 333"/>
                <a:gd name="T35" fmla="*/ 283 h 326"/>
                <a:gd name="T36" fmla="*/ 75 w 333"/>
                <a:gd name="T37" fmla="*/ 283 h 326"/>
                <a:gd name="T38" fmla="*/ 71 w 333"/>
                <a:gd name="T39" fmla="*/ 267 h 326"/>
                <a:gd name="T40" fmla="*/ 68 w 333"/>
                <a:gd name="T41" fmla="*/ 231 h 326"/>
                <a:gd name="T42" fmla="*/ 66 w 333"/>
                <a:gd name="T43" fmla="*/ 194 h 326"/>
                <a:gd name="T44" fmla="*/ 60 w 333"/>
                <a:gd name="T45" fmla="*/ 157 h 326"/>
                <a:gd name="T46" fmla="*/ 55 w 333"/>
                <a:gd name="T47" fmla="*/ 141 h 326"/>
                <a:gd name="T48" fmla="*/ 55 w 333"/>
                <a:gd name="T49" fmla="*/ 142 h 326"/>
                <a:gd name="T50" fmla="*/ 54 w 333"/>
                <a:gd name="T51" fmla="*/ 142 h 326"/>
                <a:gd name="T52" fmla="*/ 54 w 333"/>
                <a:gd name="T53" fmla="*/ 142 h 326"/>
                <a:gd name="T54" fmla="*/ 54 w 333"/>
                <a:gd name="T55" fmla="*/ 161 h 326"/>
                <a:gd name="T56" fmla="*/ 56 w 333"/>
                <a:gd name="T57" fmla="*/ 197 h 326"/>
                <a:gd name="T58" fmla="*/ 60 w 333"/>
                <a:gd name="T59" fmla="*/ 233 h 326"/>
                <a:gd name="T60" fmla="*/ 64 w 333"/>
                <a:gd name="T61" fmla="*/ 269 h 326"/>
                <a:gd name="T62" fmla="*/ 57 w 333"/>
                <a:gd name="T63" fmla="*/ 286 h 326"/>
                <a:gd name="T64" fmla="*/ 40 w 333"/>
                <a:gd name="T65" fmla="*/ 281 h 326"/>
                <a:gd name="T66" fmla="*/ 23 w 333"/>
                <a:gd name="T67" fmla="*/ 273 h 326"/>
                <a:gd name="T68" fmla="*/ 10 w 333"/>
                <a:gd name="T69" fmla="*/ 263 h 326"/>
                <a:gd name="T70" fmla="*/ 2 w 333"/>
                <a:gd name="T71" fmla="*/ 228 h 326"/>
                <a:gd name="T72" fmla="*/ 0 w 333"/>
                <a:gd name="T73" fmla="*/ 163 h 326"/>
                <a:gd name="T74" fmla="*/ 1 w 333"/>
                <a:gd name="T75" fmla="*/ 97 h 326"/>
                <a:gd name="T76" fmla="*/ 6 w 333"/>
                <a:gd name="T77" fmla="*/ 31 h 326"/>
                <a:gd name="T78" fmla="*/ 17 w 333"/>
                <a:gd name="T79" fmla="*/ 0 h 326"/>
                <a:gd name="T80" fmla="*/ 31 w 333"/>
                <a:gd name="T81" fmla="*/ 3 h 326"/>
                <a:gd name="T82" fmla="*/ 44 w 333"/>
                <a:gd name="T83" fmla="*/ 7 h 326"/>
                <a:gd name="T84" fmla="*/ 60 w 333"/>
                <a:gd name="T85" fmla="*/ 8 h 326"/>
                <a:gd name="T86" fmla="*/ 73 w 333"/>
                <a:gd name="T87" fmla="*/ 13 h 326"/>
                <a:gd name="T88" fmla="*/ 76 w 333"/>
                <a:gd name="T89" fmla="*/ 29 h 326"/>
                <a:gd name="T90" fmla="*/ 79 w 333"/>
                <a:gd name="T91" fmla="*/ 58 h 326"/>
                <a:gd name="T92" fmla="*/ 81 w 333"/>
                <a:gd name="T93" fmla="*/ 95 h 326"/>
                <a:gd name="T94" fmla="*/ 86 w 333"/>
                <a:gd name="T95" fmla="*/ 118 h 326"/>
                <a:gd name="T96" fmla="*/ 93 w 333"/>
                <a:gd name="T97" fmla="*/ 126 h 326"/>
                <a:gd name="T98" fmla="*/ 107 w 333"/>
                <a:gd name="T99" fmla="*/ 137 h 326"/>
                <a:gd name="T100" fmla="*/ 131 w 333"/>
                <a:gd name="T101" fmla="*/ 151 h 326"/>
                <a:gd name="T102" fmla="*/ 158 w 333"/>
                <a:gd name="T103" fmla="*/ 162 h 326"/>
                <a:gd name="T104" fmla="*/ 187 w 333"/>
                <a:gd name="T105" fmla="*/ 170 h 326"/>
                <a:gd name="T106" fmla="*/ 235 w 333"/>
                <a:gd name="T107" fmla="*/ 176 h 326"/>
                <a:gd name="T108" fmla="*/ 296 w 333"/>
                <a:gd name="T109" fmla="*/ 175 h 326"/>
                <a:gd name="T110" fmla="*/ 326 w 333"/>
                <a:gd name="T111" fmla="*/ 187 h 326"/>
                <a:gd name="T112" fmla="*/ 330 w 333"/>
                <a:gd name="T113" fmla="*/ 218 h 326"/>
                <a:gd name="T114" fmla="*/ 332 w 333"/>
                <a:gd name="T115" fmla="*/ 248 h 326"/>
                <a:gd name="T116" fmla="*/ 332 w 333"/>
                <a:gd name="T117" fmla="*/ 278 h 3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3" h="326">
                  <a:moveTo>
                    <a:pt x="333" y="292"/>
                  </a:moveTo>
                  <a:lnTo>
                    <a:pt x="331" y="297"/>
                  </a:lnTo>
                  <a:lnTo>
                    <a:pt x="327" y="301"/>
                  </a:lnTo>
                  <a:lnTo>
                    <a:pt x="322" y="305"/>
                  </a:lnTo>
                  <a:lnTo>
                    <a:pt x="317" y="307"/>
                  </a:lnTo>
                  <a:lnTo>
                    <a:pt x="306" y="313"/>
                  </a:lnTo>
                  <a:lnTo>
                    <a:pt x="292" y="317"/>
                  </a:lnTo>
                  <a:lnTo>
                    <a:pt x="278" y="321"/>
                  </a:lnTo>
                  <a:lnTo>
                    <a:pt x="262" y="323"/>
                  </a:lnTo>
                  <a:lnTo>
                    <a:pt x="245" y="325"/>
                  </a:lnTo>
                  <a:lnTo>
                    <a:pt x="228" y="326"/>
                  </a:lnTo>
                  <a:lnTo>
                    <a:pt x="194" y="326"/>
                  </a:lnTo>
                  <a:lnTo>
                    <a:pt x="162" y="323"/>
                  </a:lnTo>
                  <a:lnTo>
                    <a:pt x="134" y="320"/>
                  </a:lnTo>
                  <a:lnTo>
                    <a:pt x="115" y="316"/>
                  </a:lnTo>
                  <a:lnTo>
                    <a:pt x="112" y="313"/>
                  </a:lnTo>
                  <a:lnTo>
                    <a:pt x="107" y="311"/>
                  </a:lnTo>
                  <a:lnTo>
                    <a:pt x="103" y="308"/>
                  </a:lnTo>
                  <a:lnTo>
                    <a:pt x="98" y="306"/>
                  </a:lnTo>
                  <a:lnTo>
                    <a:pt x="94" y="303"/>
                  </a:lnTo>
                  <a:lnTo>
                    <a:pt x="90" y="301"/>
                  </a:lnTo>
                  <a:lnTo>
                    <a:pt x="85" y="298"/>
                  </a:lnTo>
                  <a:lnTo>
                    <a:pt x="81" y="296"/>
                  </a:lnTo>
                  <a:lnTo>
                    <a:pt x="81" y="294"/>
                  </a:lnTo>
                  <a:lnTo>
                    <a:pt x="81" y="293"/>
                  </a:lnTo>
                  <a:lnTo>
                    <a:pt x="81" y="292"/>
                  </a:lnTo>
                  <a:lnTo>
                    <a:pt x="81" y="291"/>
                  </a:lnTo>
                  <a:lnTo>
                    <a:pt x="81" y="288"/>
                  </a:lnTo>
                  <a:lnTo>
                    <a:pt x="81" y="287"/>
                  </a:lnTo>
                  <a:lnTo>
                    <a:pt x="81" y="286"/>
                  </a:lnTo>
                  <a:lnTo>
                    <a:pt x="81" y="284"/>
                  </a:lnTo>
                  <a:lnTo>
                    <a:pt x="80" y="284"/>
                  </a:lnTo>
                  <a:lnTo>
                    <a:pt x="79" y="284"/>
                  </a:lnTo>
                  <a:lnTo>
                    <a:pt x="78" y="283"/>
                  </a:lnTo>
                  <a:lnTo>
                    <a:pt x="76" y="283"/>
                  </a:lnTo>
                  <a:lnTo>
                    <a:pt x="75" y="283"/>
                  </a:lnTo>
                  <a:lnTo>
                    <a:pt x="74" y="283"/>
                  </a:lnTo>
                  <a:lnTo>
                    <a:pt x="71" y="267"/>
                  </a:lnTo>
                  <a:lnTo>
                    <a:pt x="69" y="249"/>
                  </a:lnTo>
                  <a:lnTo>
                    <a:pt x="68" y="231"/>
                  </a:lnTo>
                  <a:lnTo>
                    <a:pt x="68" y="213"/>
                  </a:lnTo>
                  <a:lnTo>
                    <a:pt x="66" y="194"/>
                  </a:lnTo>
                  <a:lnTo>
                    <a:pt x="64" y="175"/>
                  </a:lnTo>
                  <a:lnTo>
                    <a:pt x="60" y="157"/>
                  </a:lnTo>
                  <a:lnTo>
                    <a:pt x="55" y="141"/>
                  </a:lnTo>
                  <a:lnTo>
                    <a:pt x="55" y="142"/>
                  </a:lnTo>
                  <a:lnTo>
                    <a:pt x="54" y="142"/>
                  </a:lnTo>
                  <a:lnTo>
                    <a:pt x="54" y="161"/>
                  </a:lnTo>
                  <a:lnTo>
                    <a:pt x="55" y="179"/>
                  </a:lnTo>
                  <a:lnTo>
                    <a:pt x="56" y="197"/>
                  </a:lnTo>
                  <a:lnTo>
                    <a:pt x="59" y="215"/>
                  </a:lnTo>
                  <a:lnTo>
                    <a:pt x="60" y="233"/>
                  </a:lnTo>
                  <a:lnTo>
                    <a:pt x="63" y="252"/>
                  </a:lnTo>
                  <a:lnTo>
                    <a:pt x="64" y="269"/>
                  </a:lnTo>
                  <a:lnTo>
                    <a:pt x="65" y="287"/>
                  </a:lnTo>
                  <a:lnTo>
                    <a:pt x="57" y="286"/>
                  </a:lnTo>
                  <a:lnTo>
                    <a:pt x="49" y="284"/>
                  </a:lnTo>
                  <a:lnTo>
                    <a:pt x="40" y="281"/>
                  </a:lnTo>
                  <a:lnTo>
                    <a:pt x="31" y="278"/>
                  </a:lnTo>
                  <a:lnTo>
                    <a:pt x="23" y="273"/>
                  </a:lnTo>
                  <a:lnTo>
                    <a:pt x="16" y="268"/>
                  </a:lnTo>
                  <a:lnTo>
                    <a:pt x="10" y="263"/>
                  </a:lnTo>
                  <a:lnTo>
                    <a:pt x="5" y="258"/>
                  </a:lnTo>
                  <a:lnTo>
                    <a:pt x="2" y="228"/>
                  </a:lnTo>
                  <a:lnTo>
                    <a:pt x="1" y="196"/>
                  </a:lnTo>
                  <a:lnTo>
                    <a:pt x="0" y="163"/>
                  </a:lnTo>
                  <a:lnTo>
                    <a:pt x="0" y="131"/>
                  </a:lnTo>
                  <a:lnTo>
                    <a:pt x="1" y="97"/>
                  </a:lnTo>
                  <a:lnTo>
                    <a:pt x="3" y="64"/>
                  </a:lnTo>
                  <a:lnTo>
                    <a:pt x="6" y="31"/>
                  </a:lnTo>
                  <a:lnTo>
                    <a:pt x="8" y="0"/>
                  </a:lnTo>
                  <a:lnTo>
                    <a:pt x="17" y="0"/>
                  </a:lnTo>
                  <a:lnTo>
                    <a:pt x="23" y="2"/>
                  </a:lnTo>
                  <a:lnTo>
                    <a:pt x="31" y="3"/>
                  </a:lnTo>
                  <a:lnTo>
                    <a:pt x="37" y="6"/>
                  </a:lnTo>
                  <a:lnTo>
                    <a:pt x="44" y="7"/>
                  </a:lnTo>
                  <a:lnTo>
                    <a:pt x="51" y="8"/>
                  </a:lnTo>
                  <a:lnTo>
                    <a:pt x="60" y="8"/>
                  </a:lnTo>
                  <a:lnTo>
                    <a:pt x="70" y="7"/>
                  </a:lnTo>
                  <a:lnTo>
                    <a:pt x="73" y="13"/>
                  </a:lnTo>
                  <a:lnTo>
                    <a:pt x="75" y="20"/>
                  </a:lnTo>
                  <a:lnTo>
                    <a:pt x="76" y="29"/>
                  </a:lnTo>
                  <a:lnTo>
                    <a:pt x="78" y="37"/>
                  </a:lnTo>
                  <a:lnTo>
                    <a:pt x="79" y="58"/>
                  </a:lnTo>
                  <a:lnTo>
                    <a:pt x="80" y="76"/>
                  </a:lnTo>
                  <a:lnTo>
                    <a:pt x="81" y="95"/>
                  </a:lnTo>
                  <a:lnTo>
                    <a:pt x="85" y="112"/>
                  </a:lnTo>
                  <a:lnTo>
                    <a:pt x="86" y="118"/>
                  </a:lnTo>
                  <a:lnTo>
                    <a:pt x="89" y="123"/>
                  </a:lnTo>
                  <a:lnTo>
                    <a:pt x="93" y="126"/>
                  </a:lnTo>
                  <a:lnTo>
                    <a:pt x="97" y="128"/>
                  </a:lnTo>
                  <a:lnTo>
                    <a:pt x="107" y="137"/>
                  </a:lnTo>
                  <a:lnTo>
                    <a:pt x="118" y="144"/>
                  </a:lnTo>
                  <a:lnTo>
                    <a:pt x="131" y="151"/>
                  </a:lnTo>
                  <a:lnTo>
                    <a:pt x="144" y="157"/>
                  </a:lnTo>
                  <a:lnTo>
                    <a:pt x="158" y="162"/>
                  </a:lnTo>
                  <a:lnTo>
                    <a:pt x="172" y="167"/>
                  </a:lnTo>
                  <a:lnTo>
                    <a:pt x="187" y="170"/>
                  </a:lnTo>
                  <a:lnTo>
                    <a:pt x="204" y="172"/>
                  </a:lnTo>
                  <a:lnTo>
                    <a:pt x="235" y="176"/>
                  </a:lnTo>
                  <a:lnTo>
                    <a:pt x="265" y="177"/>
                  </a:lnTo>
                  <a:lnTo>
                    <a:pt x="296" y="175"/>
                  </a:lnTo>
                  <a:lnTo>
                    <a:pt x="323" y="172"/>
                  </a:lnTo>
                  <a:lnTo>
                    <a:pt x="326" y="187"/>
                  </a:lnTo>
                  <a:lnTo>
                    <a:pt x="328" y="202"/>
                  </a:lnTo>
                  <a:lnTo>
                    <a:pt x="330" y="218"/>
                  </a:lnTo>
                  <a:lnTo>
                    <a:pt x="331" y="233"/>
                  </a:lnTo>
                  <a:lnTo>
                    <a:pt x="332" y="248"/>
                  </a:lnTo>
                  <a:lnTo>
                    <a:pt x="332" y="263"/>
                  </a:lnTo>
                  <a:lnTo>
                    <a:pt x="332" y="278"/>
                  </a:lnTo>
                  <a:lnTo>
                    <a:pt x="333" y="292"/>
                  </a:lnTo>
                  <a:close/>
                </a:path>
              </a:pathLst>
            </a:custGeom>
            <a:solidFill>
              <a:srgbClr val="D1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9" name="Freeform 16">
              <a:extLst>
                <a:ext uri="{FF2B5EF4-FFF2-40B4-BE49-F238E27FC236}">
                  <a16:creationId xmlns:a16="http://schemas.microsoft.com/office/drawing/2014/main" id="{0286ECA9-12E6-4FB4-937E-654F7094A2F9}"/>
                </a:ext>
              </a:extLst>
            </p:cNvPr>
            <p:cNvSpPr>
              <a:spLocks/>
            </p:cNvSpPr>
            <p:nvPr/>
          </p:nvSpPr>
          <p:spPr bwMode="auto">
            <a:xfrm>
              <a:off x="5426" y="315"/>
              <a:ext cx="188" cy="80"/>
            </a:xfrm>
            <a:custGeom>
              <a:avLst/>
              <a:gdLst>
                <a:gd name="T0" fmla="*/ 179 w 188"/>
                <a:gd name="T1" fmla="*/ 69 h 80"/>
                <a:gd name="T2" fmla="*/ 166 w 188"/>
                <a:gd name="T3" fmla="*/ 71 h 80"/>
                <a:gd name="T4" fmla="*/ 159 w 188"/>
                <a:gd name="T5" fmla="*/ 68 h 80"/>
                <a:gd name="T6" fmla="*/ 150 w 188"/>
                <a:gd name="T7" fmla="*/ 64 h 80"/>
                <a:gd name="T8" fmla="*/ 141 w 188"/>
                <a:gd name="T9" fmla="*/ 68 h 80"/>
                <a:gd name="T10" fmla="*/ 135 w 188"/>
                <a:gd name="T11" fmla="*/ 73 h 80"/>
                <a:gd name="T12" fmla="*/ 130 w 188"/>
                <a:gd name="T13" fmla="*/ 74 h 80"/>
                <a:gd name="T14" fmla="*/ 125 w 188"/>
                <a:gd name="T15" fmla="*/ 74 h 80"/>
                <a:gd name="T16" fmla="*/ 118 w 188"/>
                <a:gd name="T17" fmla="*/ 73 h 80"/>
                <a:gd name="T18" fmla="*/ 116 w 188"/>
                <a:gd name="T19" fmla="*/ 71 h 80"/>
                <a:gd name="T20" fmla="*/ 114 w 188"/>
                <a:gd name="T21" fmla="*/ 69 h 80"/>
                <a:gd name="T22" fmla="*/ 113 w 188"/>
                <a:gd name="T23" fmla="*/ 66 h 80"/>
                <a:gd name="T24" fmla="*/ 112 w 188"/>
                <a:gd name="T25" fmla="*/ 63 h 80"/>
                <a:gd name="T26" fmla="*/ 111 w 188"/>
                <a:gd name="T27" fmla="*/ 63 h 80"/>
                <a:gd name="T28" fmla="*/ 108 w 188"/>
                <a:gd name="T29" fmla="*/ 63 h 80"/>
                <a:gd name="T30" fmla="*/ 106 w 188"/>
                <a:gd name="T31" fmla="*/ 63 h 80"/>
                <a:gd name="T32" fmla="*/ 99 w 188"/>
                <a:gd name="T33" fmla="*/ 69 h 80"/>
                <a:gd name="T34" fmla="*/ 91 w 188"/>
                <a:gd name="T35" fmla="*/ 76 h 80"/>
                <a:gd name="T36" fmla="*/ 83 w 188"/>
                <a:gd name="T37" fmla="*/ 77 h 80"/>
                <a:gd name="T38" fmla="*/ 74 w 188"/>
                <a:gd name="T39" fmla="*/ 76 h 80"/>
                <a:gd name="T40" fmla="*/ 68 w 188"/>
                <a:gd name="T41" fmla="*/ 69 h 80"/>
                <a:gd name="T42" fmla="*/ 65 w 188"/>
                <a:gd name="T43" fmla="*/ 66 h 80"/>
                <a:gd name="T44" fmla="*/ 63 w 188"/>
                <a:gd name="T45" fmla="*/ 64 h 80"/>
                <a:gd name="T46" fmla="*/ 59 w 188"/>
                <a:gd name="T47" fmla="*/ 64 h 80"/>
                <a:gd name="T48" fmla="*/ 54 w 188"/>
                <a:gd name="T49" fmla="*/ 69 h 80"/>
                <a:gd name="T50" fmla="*/ 48 w 188"/>
                <a:gd name="T51" fmla="*/ 76 h 80"/>
                <a:gd name="T52" fmla="*/ 41 w 188"/>
                <a:gd name="T53" fmla="*/ 80 h 80"/>
                <a:gd name="T54" fmla="*/ 34 w 188"/>
                <a:gd name="T55" fmla="*/ 80 h 80"/>
                <a:gd name="T56" fmla="*/ 26 w 188"/>
                <a:gd name="T57" fmla="*/ 73 h 80"/>
                <a:gd name="T58" fmla="*/ 23 w 188"/>
                <a:gd name="T59" fmla="*/ 63 h 80"/>
                <a:gd name="T60" fmla="*/ 17 w 188"/>
                <a:gd name="T61" fmla="*/ 59 h 80"/>
                <a:gd name="T62" fmla="*/ 7 w 188"/>
                <a:gd name="T63" fmla="*/ 57 h 80"/>
                <a:gd name="T64" fmla="*/ 5 w 188"/>
                <a:gd name="T65" fmla="*/ 51 h 80"/>
                <a:gd name="T66" fmla="*/ 26 w 188"/>
                <a:gd name="T67" fmla="*/ 35 h 80"/>
                <a:gd name="T68" fmla="*/ 57 w 188"/>
                <a:gd name="T69" fmla="*/ 20 h 80"/>
                <a:gd name="T70" fmla="*/ 87 w 188"/>
                <a:gd name="T71" fmla="*/ 9 h 80"/>
                <a:gd name="T72" fmla="*/ 99 w 188"/>
                <a:gd name="T73" fmla="*/ 6 h 80"/>
                <a:gd name="T74" fmla="*/ 99 w 188"/>
                <a:gd name="T75" fmla="*/ 5 h 80"/>
                <a:gd name="T76" fmla="*/ 99 w 188"/>
                <a:gd name="T77" fmla="*/ 3 h 80"/>
                <a:gd name="T78" fmla="*/ 99 w 188"/>
                <a:gd name="T79" fmla="*/ 1 h 80"/>
                <a:gd name="T80" fmla="*/ 107 w 188"/>
                <a:gd name="T81" fmla="*/ 0 h 80"/>
                <a:gd name="T82" fmla="*/ 120 w 188"/>
                <a:gd name="T83" fmla="*/ 0 h 80"/>
                <a:gd name="T84" fmla="*/ 130 w 188"/>
                <a:gd name="T85" fmla="*/ 1 h 80"/>
                <a:gd name="T86" fmla="*/ 140 w 188"/>
                <a:gd name="T87" fmla="*/ 9 h 80"/>
                <a:gd name="T88" fmla="*/ 160 w 188"/>
                <a:gd name="T89" fmla="*/ 17 h 80"/>
                <a:gd name="T90" fmla="*/ 172 w 188"/>
                <a:gd name="T91" fmla="*/ 20 h 80"/>
                <a:gd name="T92" fmla="*/ 176 w 188"/>
                <a:gd name="T93" fmla="*/ 24 h 80"/>
                <a:gd name="T94" fmla="*/ 179 w 188"/>
                <a:gd name="T95" fmla="*/ 33 h 80"/>
                <a:gd name="T96" fmla="*/ 182 w 188"/>
                <a:gd name="T97" fmla="*/ 49 h 80"/>
                <a:gd name="T98" fmla="*/ 188 w 188"/>
                <a:gd name="T99" fmla="*/ 59 h 80"/>
                <a:gd name="T100" fmla="*/ 188 w 188"/>
                <a:gd name="T101" fmla="*/ 61 h 80"/>
                <a:gd name="T102" fmla="*/ 188 w 188"/>
                <a:gd name="T103" fmla="*/ 63 h 80"/>
                <a:gd name="T104" fmla="*/ 188 w 188"/>
                <a:gd name="T105" fmla="*/ 64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8" h="80">
                  <a:moveTo>
                    <a:pt x="188" y="66"/>
                  </a:moveTo>
                  <a:lnTo>
                    <a:pt x="179" y="69"/>
                  </a:lnTo>
                  <a:lnTo>
                    <a:pt x="171" y="72"/>
                  </a:lnTo>
                  <a:lnTo>
                    <a:pt x="166" y="71"/>
                  </a:lnTo>
                  <a:lnTo>
                    <a:pt x="162" y="69"/>
                  </a:lnTo>
                  <a:lnTo>
                    <a:pt x="159" y="68"/>
                  </a:lnTo>
                  <a:lnTo>
                    <a:pt x="155" y="66"/>
                  </a:lnTo>
                  <a:lnTo>
                    <a:pt x="150" y="64"/>
                  </a:lnTo>
                  <a:lnTo>
                    <a:pt x="143" y="64"/>
                  </a:lnTo>
                  <a:lnTo>
                    <a:pt x="141" y="68"/>
                  </a:lnTo>
                  <a:lnTo>
                    <a:pt x="138" y="72"/>
                  </a:lnTo>
                  <a:lnTo>
                    <a:pt x="135" y="73"/>
                  </a:lnTo>
                  <a:lnTo>
                    <a:pt x="132" y="74"/>
                  </a:lnTo>
                  <a:lnTo>
                    <a:pt x="130" y="74"/>
                  </a:lnTo>
                  <a:lnTo>
                    <a:pt x="127" y="74"/>
                  </a:lnTo>
                  <a:lnTo>
                    <a:pt x="125" y="74"/>
                  </a:lnTo>
                  <a:lnTo>
                    <a:pt x="121" y="74"/>
                  </a:lnTo>
                  <a:lnTo>
                    <a:pt x="118" y="73"/>
                  </a:lnTo>
                  <a:lnTo>
                    <a:pt x="117" y="72"/>
                  </a:lnTo>
                  <a:lnTo>
                    <a:pt x="116" y="71"/>
                  </a:lnTo>
                  <a:lnTo>
                    <a:pt x="114" y="69"/>
                  </a:lnTo>
                  <a:lnTo>
                    <a:pt x="114" y="68"/>
                  </a:lnTo>
                  <a:lnTo>
                    <a:pt x="113" y="66"/>
                  </a:lnTo>
                  <a:lnTo>
                    <a:pt x="113" y="64"/>
                  </a:lnTo>
                  <a:lnTo>
                    <a:pt x="112" y="63"/>
                  </a:lnTo>
                  <a:lnTo>
                    <a:pt x="111" y="63"/>
                  </a:lnTo>
                  <a:lnTo>
                    <a:pt x="109" y="63"/>
                  </a:lnTo>
                  <a:lnTo>
                    <a:pt x="108" y="63"/>
                  </a:lnTo>
                  <a:lnTo>
                    <a:pt x="107" y="63"/>
                  </a:lnTo>
                  <a:lnTo>
                    <a:pt x="106" y="63"/>
                  </a:lnTo>
                  <a:lnTo>
                    <a:pt x="103" y="63"/>
                  </a:lnTo>
                  <a:lnTo>
                    <a:pt x="99" y="69"/>
                  </a:lnTo>
                  <a:lnTo>
                    <a:pt x="94" y="73"/>
                  </a:lnTo>
                  <a:lnTo>
                    <a:pt x="91" y="76"/>
                  </a:lnTo>
                  <a:lnTo>
                    <a:pt x="87" y="77"/>
                  </a:lnTo>
                  <a:lnTo>
                    <a:pt x="83" y="77"/>
                  </a:lnTo>
                  <a:lnTo>
                    <a:pt x="79" y="77"/>
                  </a:lnTo>
                  <a:lnTo>
                    <a:pt x="74" y="76"/>
                  </a:lnTo>
                  <a:lnTo>
                    <a:pt x="69" y="73"/>
                  </a:lnTo>
                  <a:lnTo>
                    <a:pt x="68" y="69"/>
                  </a:lnTo>
                  <a:lnTo>
                    <a:pt x="67" y="67"/>
                  </a:lnTo>
                  <a:lnTo>
                    <a:pt x="65" y="66"/>
                  </a:lnTo>
                  <a:lnTo>
                    <a:pt x="64" y="64"/>
                  </a:lnTo>
                  <a:lnTo>
                    <a:pt x="63" y="64"/>
                  </a:lnTo>
                  <a:lnTo>
                    <a:pt x="62" y="64"/>
                  </a:lnTo>
                  <a:lnTo>
                    <a:pt x="59" y="64"/>
                  </a:lnTo>
                  <a:lnTo>
                    <a:pt x="57" y="64"/>
                  </a:lnTo>
                  <a:lnTo>
                    <a:pt x="54" y="69"/>
                  </a:lnTo>
                  <a:lnTo>
                    <a:pt x="52" y="73"/>
                  </a:lnTo>
                  <a:lnTo>
                    <a:pt x="48" y="76"/>
                  </a:lnTo>
                  <a:lnTo>
                    <a:pt x="44" y="78"/>
                  </a:lnTo>
                  <a:lnTo>
                    <a:pt x="41" y="80"/>
                  </a:lnTo>
                  <a:lnTo>
                    <a:pt x="38" y="80"/>
                  </a:lnTo>
                  <a:lnTo>
                    <a:pt x="34" y="80"/>
                  </a:lnTo>
                  <a:lnTo>
                    <a:pt x="30" y="80"/>
                  </a:lnTo>
                  <a:lnTo>
                    <a:pt x="26" y="73"/>
                  </a:lnTo>
                  <a:lnTo>
                    <a:pt x="25" y="67"/>
                  </a:lnTo>
                  <a:lnTo>
                    <a:pt x="23" y="63"/>
                  </a:lnTo>
                  <a:lnTo>
                    <a:pt x="20" y="61"/>
                  </a:lnTo>
                  <a:lnTo>
                    <a:pt x="17" y="59"/>
                  </a:lnTo>
                  <a:lnTo>
                    <a:pt x="12" y="58"/>
                  </a:lnTo>
                  <a:lnTo>
                    <a:pt x="7" y="57"/>
                  </a:lnTo>
                  <a:lnTo>
                    <a:pt x="0" y="57"/>
                  </a:lnTo>
                  <a:lnTo>
                    <a:pt x="5" y="51"/>
                  </a:lnTo>
                  <a:lnTo>
                    <a:pt x="14" y="43"/>
                  </a:lnTo>
                  <a:lnTo>
                    <a:pt x="26" y="35"/>
                  </a:lnTo>
                  <a:lnTo>
                    <a:pt x="40" y="28"/>
                  </a:lnTo>
                  <a:lnTo>
                    <a:pt x="57" y="20"/>
                  </a:lnTo>
                  <a:lnTo>
                    <a:pt x="72" y="14"/>
                  </a:lnTo>
                  <a:lnTo>
                    <a:pt x="87" y="9"/>
                  </a:lnTo>
                  <a:lnTo>
                    <a:pt x="98" y="8"/>
                  </a:lnTo>
                  <a:lnTo>
                    <a:pt x="99" y="6"/>
                  </a:lnTo>
                  <a:lnTo>
                    <a:pt x="99" y="5"/>
                  </a:lnTo>
                  <a:lnTo>
                    <a:pt x="99" y="4"/>
                  </a:lnTo>
                  <a:lnTo>
                    <a:pt x="99" y="3"/>
                  </a:lnTo>
                  <a:lnTo>
                    <a:pt x="99" y="1"/>
                  </a:lnTo>
                  <a:lnTo>
                    <a:pt x="99" y="0"/>
                  </a:lnTo>
                  <a:lnTo>
                    <a:pt x="107" y="0"/>
                  </a:lnTo>
                  <a:lnTo>
                    <a:pt x="113" y="0"/>
                  </a:lnTo>
                  <a:lnTo>
                    <a:pt x="120" y="0"/>
                  </a:lnTo>
                  <a:lnTo>
                    <a:pt x="125" y="0"/>
                  </a:lnTo>
                  <a:lnTo>
                    <a:pt x="130" y="1"/>
                  </a:lnTo>
                  <a:lnTo>
                    <a:pt x="135" y="5"/>
                  </a:lnTo>
                  <a:lnTo>
                    <a:pt x="140" y="9"/>
                  </a:lnTo>
                  <a:lnTo>
                    <a:pt x="145" y="15"/>
                  </a:lnTo>
                  <a:lnTo>
                    <a:pt x="160" y="17"/>
                  </a:lnTo>
                  <a:lnTo>
                    <a:pt x="170" y="18"/>
                  </a:lnTo>
                  <a:lnTo>
                    <a:pt x="172" y="20"/>
                  </a:lnTo>
                  <a:lnTo>
                    <a:pt x="175" y="22"/>
                  </a:lnTo>
                  <a:lnTo>
                    <a:pt x="176" y="24"/>
                  </a:lnTo>
                  <a:lnTo>
                    <a:pt x="177" y="27"/>
                  </a:lnTo>
                  <a:lnTo>
                    <a:pt x="179" y="33"/>
                  </a:lnTo>
                  <a:lnTo>
                    <a:pt x="180" y="40"/>
                  </a:lnTo>
                  <a:lnTo>
                    <a:pt x="182" y="49"/>
                  </a:lnTo>
                  <a:lnTo>
                    <a:pt x="188" y="58"/>
                  </a:lnTo>
                  <a:lnTo>
                    <a:pt x="188" y="59"/>
                  </a:lnTo>
                  <a:lnTo>
                    <a:pt x="188" y="61"/>
                  </a:lnTo>
                  <a:lnTo>
                    <a:pt x="188" y="62"/>
                  </a:lnTo>
                  <a:lnTo>
                    <a:pt x="188" y="63"/>
                  </a:lnTo>
                  <a:lnTo>
                    <a:pt x="188" y="64"/>
                  </a:lnTo>
                  <a:lnTo>
                    <a:pt x="188" y="6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0" name="Freeform 17">
              <a:extLst>
                <a:ext uri="{FF2B5EF4-FFF2-40B4-BE49-F238E27FC236}">
                  <a16:creationId xmlns:a16="http://schemas.microsoft.com/office/drawing/2014/main" id="{BE78A91D-5485-4473-962A-B4766B54C1C7}"/>
                </a:ext>
              </a:extLst>
            </p:cNvPr>
            <p:cNvSpPr>
              <a:spLocks/>
            </p:cNvSpPr>
            <p:nvPr/>
          </p:nvSpPr>
          <p:spPr bwMode="auto">
            <a:xfrm>
              <a:off x="5602" y="518"/>
              <a:ext cx="8" cy="9"/>
            </a:xfrm>
            <a:custGeom>
              <a:avLst/>
              <a:gdLst>
                <a:gd name="T0" fmla="*/ 8 w 8"/>
                <a:gd name="T1" fmla="*/ 5 h 9"/>
                <a:gd name="T2" fmla="*/ 8 w 8"/>
                <a:gd name="T3" fmla="*/ 5 h 9"/>
                <a:gd name="T4" fmla="*/ 6 w 8"/>
                <a:gd name="T5" fmla="*/ 6 h 9"/>
                <a:gd name="T6" fmla="*/ 6 w 8"/>
                <a:gd name="T7" fmla="*/ 6 h 9"/>
                <a:gd name="T8" fmla="*/ 6 w 8"/>
                <a:gd name="T9" fmla="*/ 6 h 9"/>
                <a:gd name="T10" fmla="*/ 5 w 8"/>
                <a:gd name="T11" fmla="*/ 8 h 9"/>
                <a:gd name="T12" fmla="*/ 5 w 8"/>
                <a:gd name="T13" fmla="*/ 8 h 9"/>
                <a:gd name="T14" fmla="*/ 5 w 8"/>
                <a:gd name="T15" fmla="*/ 8 h 9"/>
                <a:gd name="T16" fmla="*/ 4 w 8"/>
                <a:gd name="T17" fmla="*/ 9 h 9"/>
                <a:gd name="T18" fmla="*/ 4 w 8"/>
                <a:gd name="T19" fmla="*/ 8 h 9"/>
                <a:gd name="T20" fmla="*/ 3 w 8"/>
                <a:gd name="T21" fmla="*/ 8 h 9"/>
                <a:gd name="T22" fmla="*/ 3 w 8"/>
                <a:gd name="T23" fmla="*/ 8 h 9"/>
                <a:gd name="T24" fmla="*/ 1 w 8"/>
                <a:gd name="T25" fmla="*/ 8 h 9"/>
                <a:gd name="T26" fmla="*/ 1 w 8"/>
                <a:gd name="T27" fmla="*/ 8 h 9"/>
                <a:gd name="T28" fmla="*/ 1 w 8"/>
                <a:gd name="T29" fmla="*/ 6 h 9"/>
                <a:gd name="T30" fmla="*/ 0 w 8"/>
                <a:gd name="T31" fmla="*/ 6 h 9"/>
                <a:gd name="T32" fmla="*/ 0 w 8"/>
                <a:gd name="T33" fmla="*/ 6 h 9"/>
                <a:gd name="T34" fmla="*/ 0 w 8"/>
                <a:gd name="T35" fmla="*/ 5 h 9"/>
                <a:gd name="T36" fmla="*/ 0 w 8"/>
                <a:gd name="T37" fmla="*/ 5 h 9"/>
                <a:gd name="T38" fmla="*/ 0 w 8"/>
                <a:gd name="T39" fmla="*/ 4 h 9"/>
                <a:gd name="T40" fmla="*/ 0 w 8"/>
                <a:gd name="T41" fmla="*/ 4 h 9"/>
                <a:gd name="T42" fmla="*/ 1 w 8"/>
                <a:gd name="T43" fmla="*/ 3 h 9"/>
                <a:gd name="T44" fmla="*/ 1 w 8"/>
                <a:gd name="T45" fmla="*/ 3 h 9"/>
                <a:gd name="T46" fmla="*/ 1 w 8"/>
                <a:gd name="T47" fmla="*/ 1 h 9"/>
                <a:gd name="T48" fmla="*/ 1 w 8"/>
                <a:gd name="T49" fmla="*/ 1 h 9"/>
                <a:gd name="T50" fmla="*/ 1 w 8"/>
                <a:gd name="T51" fmla="*/ 1 h 9"/>
                <a:gd name="T52" fmla="*/ 3 w 8"/>
                <a:gd name="T53" fmla="*/ 1 h 9"/>
                <a:gd name="T54" fmla="*/ 3 w 8"/>
                <a:gd name="T55" fmla="*/ 1 h 9"/>
                <a:gd name="T56" fmla="*/ 4 w 8"/>
                <a:gd name="T57" fmla="*/ 1 h 9"/>
                <a:gd name="T58" fmla="*/ 4 w 8"/>
                <a:gd name="T59" fmla="*/ 1 h 9"/>
                <a:gd name="T60" fmla="*/ 5 w 8"/>
                <a:gd name="T61" fmla="*/ 1 h 9"/>
                <a:gd name="T62" fmla="*/ 5 w 8"/>
                <a:gd name="T63" fmla="*/ 1 h 9"/>
                <a:gd name="T64" fmla="*/ 5 w 8"/>
                <a:gd name="T65" fmla="*/ 0 h 9"/>
                <a:gd name="T66" fmla="*/ 6 w 8"/>
                <a:gd name="T67" fmla="*/ 1 h 9"/>
                <a:gd name="T68" fmla="*/ 8 w 8"/>
                <a:gd name="T69" fmla="*/ 3 h 9"/>
                <a:gd name="T70" fmla="*/ 8 w 8"/>
                <a:gd name="T71" fmla="*/ 3 h 9"/>
                <a:gd name="T72" fmla="*/ 8 w 8"/>
                <a:gd name="T73" fmla="*/ 4 h 9"/>
                <a:gd name="T74" fmla="*/ 8 w 8"/>
                <a:gd name="T75" fmla="*/ 4 h 9"/>
                <a:gd name="T76" fmla="*/ 8 w 8"/>
                <a:gd name="T77" fmla="*/ 4 h 9"/>
                <a:gd name="T78" fmla="*/ 8 w 8"/>
                <a:gd name="T79" fmla="*/ 4 h 9"/>
                <a:gd name="T80" fmla="*/ 8 w 8"/>
                <a:gd name="T81" fmla="*/ 5 h 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 h="9">
                  <a:moveTo>
                    <a:pt x="8" y="5"/>
                  </a:moveTo>
                  <a:lnTo>
                    <a:pt x="8" y="5"/>
                  </a:lnTo>
                  <a:lnTo>
                    <a:pt x="6" y="6"/>
                  </a:lnTo>
                  <a:lnTo>
                    <a:pt x="5" y="8"/>
                  </a:lnTo>
                  <a:lnTo>
                    <a:pt x="4" y="9"/>
                  </a:lnTo>
                  <a:lnTo>
                    <a:pt x="4" y="8"/>
                  </a:lnTo>
                  <a:lnTo>
                    <a:pt x="3" y="8"/>
                  </a:lnTo>
                  <a:lnTo>
                    <a:pt x="1" y="8"/>
                  </a:lnTo>
                  <a:lnTo>
                    <a:pt x="1" y="6"/>
                  </a:lnTo>
                  <a:lnTo>
                    <a:pt x="0" y="6"/>
                  </a:lnTo>
                  <a:lnTo>
                    <a:pt x="0" y="5"/>
                  </a:lnTo>
                  <a:lnTo>
                    <a:pt x="0" y="4"/>
                  </a:lnTo>
                  <a:lnTo>
                    <a:pt x="1" y="3"/>
                  </a:lnTo>
                  <a:lnTo>
                    <a:pt x="1" y="1"/>
                  </a:lnTo>
                  <a:lnTo>
                    <a:pt x="3" y="1"/>
                  </a:lnTo>
                  <a:lnTo>
                    <a:pt x="4" y="1"/>
                  </a:lnTo>
                  <a:lnTo>
                    <a:pt x="5" y="1"/>
                  </a:lnTo>
                  <a:lnTo>
                    <a:pt x="5" y="0"/>
                  </a:lnTo>
                  <a:lnTo>
                    <a:pt x="6" y="1"/>
                  </a:lnTo>
                  <a:lnTo>
                    <a:pt x="8" y="3"/>
                  </a:lnTo>
                  <a:lnTo>
                    <a:pt x="8" y="4"/>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1" name="Freeform 18">
              <a:extLst>
                <a:ext uri="{FF2B5EF4-FFF2-40B4-BE49-F238E27FC236}">
                  <a16:creationId xmlns:a16="http://schemas.microsoft.com/office/drawing/2014/main" id="{2D99235E-5E8E-4CD7-8089-4705593B0EE0}"/>
                </a:ext>
              </a:extLst>
            </p:cNvPr>
            <p:cNvSpPr>
              <a:spLocks/>
            </p:cNvSpPr>
            <p:nvPr/>
          </p:nvSpPr>
          <p:spPr bwMode="auto">
            <a:xfrm>
              <a:off x="5552" y="432"/>
              <a:ext cx="46" cy="92"/>
            </a:xfrm>
            <a:custGeom>
              <a:avLst/>
              <a:gdLst>
                <a:gd name="T0" fmla="*/ 46 w 46"/>
                <a:gd name="T1" fmla="*/ 36 h 92"/>
                <a:gd name="T2" fmla="*/ 44 w 46"/>
                <a:gd name="T3" fmla="*/ 47 h 92"/>
                <a:gd name="T4" fmla="*/ 43 w 46"/>
                <a:gd name="T5" fmla="*/ 57 h 92"/>
                <a:gd name="T6" fmla="*/ 43 w 46"/>
                <a:gd name="T7" fmla="*/ 66 h 92"/>
                <a:gd name="T8" fmla="*/ 40 w 46"/>
                <a:gd name="T9" fmla="*/ 72 h 92"/>
                <a:gd name="T10" fmla="*/ 40 w 46"/>
                <a:gd name="T11" fmla="*/ 76 h 92"/>
                <a:gd name="T12" fmla="*/ 38 w 46"/>
                <a:gd name="T13" fmla="*/ 78 h 92"/>
                <a:gd name="T14" fmla="*/ 35 w 46"/>
                <a:gd name="T15" fmla="*/ 81 h 92"/>
                <a:gd name="T16" fmla="*/ 33 w 46"/>
                <a:gd name="T17" fmla="*/ 83 h 92"/>
                <a:gd name="T18" fmla="*/ 24 w 46"/>
                <a:gd name="T19" fmla="*/ 89 h 92"/>
                <a:gd name="T20" fmla="*/ 10 w 46"/>
                <a:gd name="T21" fmla="*/ 92 h 92"/>
                <a:gd name="T22" fmla="*/ 10 w 46"/>
                <a:gd name="T23" fmla="*/ 91 h 92"/>
                <a:gd name="T24" fmla="*/ 10 w 46"/>
                <a:gd name="T25" fmla="*/ 91 h 92"/>
                <a:gd name="T26" fmla="*/ 10 w 46"/>
                <a:gd name="T27" fmla="*/ 90 h 92"/>
                <a:gd name="T28" fmla="*/ 10 w 46"/>
                <a:gd name="T29" fmla="*/ 89 h 92"/>
                <a:gd name="T30" fmla="*/ 10 w 46"/>
                <a:gd name="T31" fmla="*/ 89 h 92"/>
                <a:gd name="T32" fmla="*/ 10 w 46"/>
                <a:gd name="T33" fmla="*/ 87 h 92"/>
                <a:gd name="T34" fmla="*/ 10 w 46"/>
                <a:gd name="T35" fmla="*/ 86 h 92"/>
                <a:gd name="T36" fmla="*/ 10 w 46"/>
                <a:gd name="T37" fmla="*/ 86 h 92"/>
                <a:gd name="T38" fmla="*/ 15 w 46"/>
                <a:gd name="T39" fmla="*/ 83 h 92"/>
                <a:gd name="T40" fmla="*/ 21 w 46"/>
                <a:gd name="T41" fmla="*/ 81 h 92"/>
                <a:gd name="T42" fmla="*/ 26 w 46"/>
                <a:gd name="T43" fmla="*/ 78 h 92"/>
                <a:gd name="T44" fmla="*/ 31 w 46"/>
                <a:gd name="T45" fmla="*/ 76 h 92"/>
                <a:gd name="T46" fmla="*/ 35 w 46"/>
                <a:gd name="T47" fmla="*/ 72 h 92"/>
                <a:gd name="T48" fmla="*/ 36 w 46"/>
                <a:gd name="T49" fmla="*/ 67 h 92"/>
                <a:gd name="T50" fmla="*/ 35 w 46"/>
                <a:gd name="T51" fmla="*/ 60 h 92"/>
                <a:gd name="T52" fmla="*/ 30 w 46"/>
                <a:gd name="T53" fmla="*/ 52 h 92"/>
                <a:gd name="T54" fmla="*/ 25 w 46"/>
                <a:gd name="T55" fmla="*/ 51 h 92"/>
                <a:gd name="T56" fmla="*/ 21 w 46"/>
                <a:gd name="T57" fmla="*/ 49 h 92"/>
                <a:gd name="T58" fmla="*/ 17 w 46"/>
                <a:gd name="T59" fmla="*/ 51 h 92"/>
                <a:gd name="T60" fmla="*/ 14 w 46"/>
                <a:gd name="T61" fmla="*/ 51 h 92"/>
                <a:gd name="T62" fmla="*/ 11 w 46"/>
                <a:gd name="T63" fmla="*/ 51 h 92"/>
                <a:gd name="T64" fmla="*/ 7 w 46"/>
                <a:gd name="T65" fmla="*/ 51 h 92"/>
                <a:gd name="T66" fmla="*/ 4 w 46"/>
                <a:gd name="T67" fmla="*/ 49 h 92"/>
                <a:gd name="T68" fmla="*/ 0 w 46"/>
                <a:gd name="T69" fmla="*/ 46 h 92"/>
                <a:gd name="T70" fmla="*/ 1 w 46"/>
                <a:gd name="T71" fmla="*/ 44 h 92"/>
                <a:gd name="T72" fmla="*/ 2 w 46"/>
                <a:gd name="T73" fmla="*/ 44 h 92"/>
                <a:gd name="T74" fmla="*/ 2 w 46"/>
                <a:gd name="T75" fmla="*/ 44 h 92"/>
                <a:gd name="T76" fmla="*/ 4 w 46"/>
                <a:gd name="T77" fmla="*/ 44 h 92"/>
                <a:gd name="T78" fmla="*/ 5 w 46"/>
                <a:gd name="T79" fmla="*/ 43 h 92"/>
                <a:gd name="T80" fmla="*/ 6 w 46"/>
                <a:gd name="T81" fmla="*/ 43 h 92"/>
                <a:gd name="T82" fmla="*/ 7 w 46"/>
                <a:gd name="T83" fmla="*/ 43 h 92"/>
                <a:gd name="T84" fmla="*/ 10 w 46"/>
                <a:gd name="T85" fmla="*/ 43 h 92"/>
                <a:gd name="T86" fmla="*/ 10 w 46"/>
                <a:gd name="T87" fmla="*/ 37 h 92"/>
                <a:gd name="T88" fmla="*/ 10 w 46"/>
                <a:gd name="T89" fmla="*/ 32 h 92"/>
                <a:gd name="T90" fmla="*/ 11 w 46"/>
                <a:gd name="T91" fmla="*/ 26 h 92"/>
                <a:gd name="T92" fmla="*/ 11 w 46"/>
                <a:gd name="T93" fmla="*/ 20 h 92"/>
                <a:gd name="T94" fmla="*/ 12 w 46"/>
                <a:gd name="T95" fmla="*/ 15 h 92"/>
                <a:gd name="T96" fmla="*/ 15 w 46"/>
                <a:gd name="T97" fmla="*/ 10 h 92"/>
                <a:gd name="T98" fmla="*/ 17 w 46"/>
                <a:gd name="T99" fmla="*/ 5 h 92"/>
                <a:gd name="T100" fmla="*/ 22 w 46"/>
                <a:gd name="T101" fmla="*/ 0 h 92"/>
                <a:gd name="T102" fmla="*/ 30 w 46"/>
                <a:gd name="T103" fmla="*/ 0 h 92"/>
                <a:gd name="T104" fmla="*/ 36 w 46"/>
                <a:gd name="T105" fmla="*/ 3 h 92"/>
                <a:gd name="T106" fmla="*/ 41 w 46"/>
                <a:gd name="T107" fmla="*/ 7 h 92"/>
                <a:gd name="T108" fmla="*/ 44 w 46"/>
                <a:gd name="T109" fmla="*/ 10 h 92"/>
                <a:gd name="T110" fmla="*/ 45 w 46"/>
                <a:gd name="T111" fmla="*/ 15 h 92"/>
                <a:gd name="T112" fmla="*/ 46 w 46"/>
                <a:gd name="T113" fmla="*/ 22 h 92"/>
                <a:gd name="T114" fmla="*/ 46 w 46"/>
                <a:gd name="T115" fmla="*/ 28 h 92"/>
                <a:gd name="T116" fmla="*/ 46 w 46"/>
                <a:gd name="T117" fmla="*/ 36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 h="92">
                  <a:moveTo>
                    <a:pt x="46" y="36"/>
                  </a:moveTo>
                  <a:lnTo>
                    <a:pt x="44" y="47"/>
                  </a:lnTo>
                  <a:lnTo>
                    <a:pt x="43" y="57"/>
                  </a:lnTo>
                  <a:lnTo>
                    <a:pt x="43" y="66"/>
                  </a:lnTo>
                  <a:lnTo>
                    <a:pt x="40" y="72"/>
                  </a:lnTo>
                  <a:lnTo>
                    <a:pt x="40" y="76"/>
                  </a:lnTo>
                  <a:lnTo>
                    <a:pt x="38" y="78"/>
                  </a:lnTo>
                  <a:lnTo>
                    <a:pt x="35" y="81"/>
                  </a:lnTo>
                  <a:lnTo>
                    <a:pt x="33" y="83"/>
                  </a:lnTo>
                  <a:lnTo>
                    <a:pt x="24" y="89"/>
                  </a:lnTo>
                  <a:lnTo>
                    <a:pt x="10" y="92"/>
                  </a:lnTo>
                  <a:lnTo>
                    <a:pt x="10" y="91"/>
                  </a:lnTo>
                  <a:lnTo>
                    <a:pt x="10" y="90"/>
                  </a:lnTo>
                  <a:lnTo>
                    <a:pt x="10" y="89"/>
                  </a:lnTo>
                  <a:lnTo>
                    <a:pt x="10" y="87"/>
                  </a:lnTo>
                  <a:lnTo>
                    <a:pt x="10" y="86"/>
                  </a:lnTo>
                  <a:lnTo>
                    <a:pt x="15" y="83"/>
                  </a:lnTo>
                  <a:lnTo>
                    <a:pt x="21" y="81"/>
                  </a:lnTo>
                  <a:lnTo>
                    <a:pt x="26" y="78"/>
                  </a:lnTo>
                  <a:lnTo>
                    <a:pt x="31" y="76"/>
                  </a:lnTo>
                  <a:lnTo>
                    <a:pt x="35" y="72"/>
                  </a:lnTo>
                  <a:lnTo>
                    <a:pt x="36" y="67"/>
                  </a:lnTo>
                  <a:lnTo>
                    <a:pt x="35" y="60"/>
                  </a:lnTo>
                  <a:lnTo>
                    <a:pt x="30" y="52"/>
                  </a:lnTo>
                  <a:lnTo>
                    <a:pt x="25" y="51"/>
                  </a:lnTo>
                  <a:lnTo>
                    <a:pt x="21" y="49"/>
                  </a:lnTo>
                  <a:lnTo>
                    <a:pt x="17" y="51"/>
                  </a:lnTo>
                  <a:lnTo>
                    <a:pt x="14" y="51"/>
                  </a:lnTo>
                  <a:lnTo>
                    <a:pt x="11" y="51"/>
                  </a:lnTo>
                  <a:lnTo>
                    <a:pt x="7" y="51"/>
                  </a:lnTo>
                  <a:lnTo>
                    <a:pt x="4" y="49"/>
                  </a:lnTo>
                  <a:lnTo>
                    <a:pt x="0" y="46"/>
                  </a:lnTo>
                  <a:lnTo>
                    <a:pt x="1" y="44"/>
                  </a:lnTo>
                  <a:lnTo>
                    <a:pt x="2" y="44"/>
                  </a:lnTo>
                  <a:lnTo>
                    <a:pt x="4" y="44"/>
                  </a:lnTo>
                  <a:lnTo>
                    <a:pt x="5" y="43"/>
                  </a:lnTo>
                  <a:lnTo>
                    <a:pt x="6" y="43"/>
                  </a:lnTo>
                  <a:lnTo>
                    <a:pt x="7" y="43"/>
                  </a:lnTo>
                  <a:lnTo>
                    <a:pt x="10" y="43"/>
                  </a:lnTo>
                  <a:lnTo>
                    <a:pt x="10" y="37"/>
                  </a:lnTo>
                  <a:lnTo>
                    <a:pt x="10" y="32"/>
                  </a:lnTo>
                  <a:lnTo>
                    <a:pt x="11" y="26"/>
                  </a:lnTo>
                  <a:lnTo>
                    <a:pt x="11" y="20"/>
                  </a:lnTo>
                  <a:lnTo>
                    <a:pt x="12" y="15"/>
                  </a:lnTo>
                  <a:lnTo>
                    <a:pt x="15" y="10"/>
                  </a:lnTo>
                  <a:lnTo>
                    <a:pt x="17" y="5"/>
                  </a:lnTo>
                  <a:lnTo>
                    <a:pt x="22" y="0"/>
                  </a:lnTo>
                  <a:lnTo>
                    <a:pt x="30" y="0"/>
                  </a:lnTo>
                  <a:lnTo>
                    <a:pt x="36" y="3"/>
                  </a:lnTo>
                  <a:lnTo>
                    <a:pt x="41" y="7"/>
                  </a:lnTo>
                  <a:lnTo>
                    <a:pt x="44" y="10"/>
                  </a:lnTo>
                  <a:lnTo>
                    <a:pt x="45" y="15"/>
                  </a:lnTo>
                  <a:lnTo>
                    <a:pt x="46" y="22"/>
                  </a:lnTo>
                  <a:lnTo>
                    <a:pt x="46" y="28"/>
                  </a:lnTo>
                  <a:lnTo>
                    <a:pt x="4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2" name="Freeform 19">
              <a:extLst>
                <a:ext uri="{FF2B5EF4-FFF2-40B4-BE49-F238E27FC236}">
                  <a16:creationId xmlns:a16="http://schemas.microsoft.com/office/drawing/2014/main" id="{74DAB890-A873-4A10-B015-539177F03146}"/>
                </a:ext>
              </a:extLst>
            </p:cNvPr>
            <p:cNvSpPr>
              <a:spLocks/>
            </p:cNvSpPr>
            <p:nvPr/>
          </p:nvSpPr>
          <p:spPr bwMode="auto">
            <a:xfrm>
              <a:off x="5282" y="1752"/>
              <a:ext cx="309" cy="138"/>
            </a:xfrm>
            <a:custGeom>
              <a:avLst/>
              <a:gdLst>
                <a:gd name="T0" fmla="*/ 306 w 309"/>
                <a:gd name="T1" fmla="*/ 55 h 138"/>
                <a:gd name="T2" fmla="*/ 301 w 309"/>
                <a:gd name="T3" fmla="*/ 66 h 138"/>
                <a:gd name="T4" fmla="*/ 298 w 309"/>
                <a:gd name="T5" fmla="*/ 78 h 138"/>
                <a:gd name="T6" fmla="*/ 295 w 309"/>
                <a:gd name="T7" fmla="*/ 89 h 138"/>
                <a:gd name="T8" fmla="*/ 284 w 309"/>
                <a:gd name="T9" fmla="*/ 97 h 138"/>
                <a:gd name="T10" fmla="*/ 269 w 309"/>
                <a:gd name="T11" fmla="*/ 99 h 138"/>
                <a:gd name="T12" fmla="*/ 257 w 309"/>
                <a:gd name="T13" fmla="*/ 97 h 138"/>
                <a:gd name="T14" fmla="*/ 247 w 309"/>
                <a:gd name="T15" fmla="*/ 89 h 138"/>
                <a:gd name="T16" fmla="*/ 233 w 309"/>
                <a:gd name="T17" fmla="*/ 84 h 138"/>
                <a:gd name="T18" fmla="*/ 223 w 309"/>
                <a:gd name="T19" fmla="*/ 89 h 138"/>
                <a:gd name="T20" fmla="*/ 214 w 309"/>
                <a:gd name="T21" fmla="*/ 97 h 138"/>
                <a:gd name="T22" fmla="*/ 208 w 309"/>
                <a:gd name="T23" fmla="*/ 104 h 138"/>
                <a:gd name="T24" fmla="*/ 184 w 309"/>
                <a:gd name="T25" fmla="*/ 115 h 138"/>
                <a:gd name="T26" fmla="*/ 127 w 309"/>
                <a:gd name="T27" fmla="*/ 131 h 138"/>
                <a:gd name="T28" fmla="*/ 78 w 309"/>
                <a:gd name="T29" fmla="*/ 137 h 138"/>
                <a:gd name="T30" fmla="*/ 48 w 309"/>
                <a:gd name="T31" fmla="*/ 137 h 138"/>
                <a:gd name="T32" fmla="*/ 23 w 309"/>
                <a:gd name="T33" fmla="*/ 134 h 138"/>
                <a:gd name="T34" fmla="*/ 9 w 309"/>
                <a:gd name="T35" fmla="*/ 128 h 138"/>
                <a:gd name="T36" fmla="*/ 3 w 309"/>
                <a:gd name="T37" fmla="*/ 123 h 138"/>
                <a:gd name="T38" fmla="*/ 0 w 309"/>
                <a:gd name="T39" fmla="*/ 113 h 138"/>
                <a:gd name="T40" fmla="*/ 2 w 309"/>
                <a:gd name="T41" fmla="*/ 100 h 138"/>
                <a:gd name="T42" fmla="*/ 7 w 309"/>
                <a:gd name="T43" fmla="*/ 90 h 138"/>
                <a:gd name="T44" fmla="*/ 13 w 309"/>
                <a:gd name="T45" fmla="*/ 84 h 138"/>
                <a:gd name="T46" fmla="*/ 22 w 309"/>
                <a:gd name="T47" fmla="*/ 80 h 138"/>
                <a:gd name="T48" fmla="*/ 33 w 309"/>
                <a:gd name="T49" fmla="*/ 78 h 138"/>
                <a:gd name="T50" fmla="*/ 51 w 309"/>
                <a:gd name="T51" fmla="*/ 79 h 138"/>
                <a:gd name="T52" fmla="*/ 73 w 309"/>
                <a:gd name="T53" fmla="*/ 83 h 138"/>
                <a:gd name="T54" fmla="*/ 101 w 309"/>
                <a:gd name="T55" fmla="*/ 80 h 138"/>
                <a:gd name="T56" fmla="*/ 134 w 309"/>
                <a:gd name="T57" fmla="*/ 75 h 138"/>
                <a:gd name="T58" fmla="*/ 153 w 309"/>
                <a:gd name="T59" fmla="*/ 69 h 138"/>
                <a:gd name="T60" fmla="*/ 160 w 309"/>
                <a:gd name="T61" fmla="*/ 63 h 138"/>
                <a:gd name="T62" fmla="*/ 180 w 309"/>
                <a:gd name="T63" fmla="*/ 56 h 138"/>
                <a:gd name="T64" fmla="*/ 206 w 309"/>
                <a:gd name="T65" fmla="*/ 49 h 138"/>
                <a:gd name="T66" fmla="*/ 224 w 309"/>
                <a:gd name="T67" fmla="*/ 36 h 138"/>
                <a:gd name="T68" fmla="*/ 245 w 309"/>
                <a:gd name="T69" fmla="*/ 17 h 138"/>
                <a:gd name="T70" fmla="*/ 262 w 309"/>
                <a:gd name="T71" fmla="*/ 2 h 138"/>
                <a:gd name="T72" fmla="*/ 272 w 309"/>
                <a:gd name="T73" fmla="*/ 0 h 138"/>
                <a:gd name="T74" fmla="*/ 281 w 309"/>
                <a:gd name="T75" fmla="*/ 1 h 138"/>
                <a:gd name="T76" fmla="*/ 290 w 309"/>
                <a:gd name="T77" fmla="*/ 6 h 138"/>
                <a:gd name="T78" fmla="*/ 299 w 309"/>
                <a:gd name="T79" fmla="*/ 18 h 138"/>
                <a:gd name="T80" fmla="*/ 306 w 309"/>
                <a:gd name="T81" fmla="*/ 39 h 1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9" h="138">
                  <a:moveTo>
                    <a:pt x="309" y="49"/>
                  </a:moveTo>
                  <a:lnTo>
                    <a:pt x="306" y="55"/>
                  </a:lnTo>
                  <a:lnTo>
                    <a:pt x="304" y="61"/>
                  </a:lnTo>
                  <a:lnTo>
                    <a:pt x="301" y="66"/>
                  </a:lnTo>
                  <a:lnTo>
                    <a:pt x="299" y="73"/>
                  </a:lnTo>
                  <a:lnTo>
                    <a:pt x="298" y="78"/>
                  </a:lnTo>
                  <a:lnTo>
                    <a:pt x="296" y="83"/>
                  </a:lnTo>
                  <a:lnTo>
                    <a:pt x="295" y="89"/>
                  </a:lnTo>
                  <a:lnTo>
                    <a:pt x="294" y="94"/>
                  </a:lnTo>
                  <a:lnTo>
                    <a:pt x="284" y="97"/>
                  </a:lnTo>
                  <a:lnTo>
                    <a:pt x="276" y="98"/>
                  </a:lnTo>
                  <a:lnTo>
                    <a:pt x="269" y="99"/>
                  </a:lnTo>
                  <a:lnTo>
                    <a:pt x="262" y="98"/>
                  </a:lnTo>
                  <a:lnTo>
                    <a:pt x="257" y="97"/>
                  </a:lnTo>
                  <a:lnTo>
                    <a:pt x="252" y="94"/>
                  </a:lnTo>
                  <a:lnTo>
                    <a:pt x="247" y="89"/>
                  </a:lnTo>
                  <a:lnTo>
                    <a:pt x="242" y="83"/>
                  </a:lnTo>
                  <a:lnTo>
                    <a:pt x="233" y="84"/>
                  </a:lnTo>
                  <a:lnTo>
                    <a:pt x="228" y="86"/>
                  </a:lnTo>
                  <a:lnTo>
                    <a:pt x="223" y="89"/>
                  </a:lnTo>
                  <a:lnTo>
                    <a:pt x="218" y="93"/>
                  </a:lnTo>
                  <a:lnTo>
                    <a:pt x="214" y="97"/>
                  </a:lnTo>
                  <a:lnTo>
                    <a:pt x="212" y="100"/>
                  </a:lnTo>
                  <a:lnTo>
                    <a:pt x="208" y="104"/>
                  </a:lnTo>
                  <a:lnTo>
                    <a:pt x="204" y="108"/>
                  </a:lnTo>
                  <a:lnTo>
                    <a:pt x="184" y="115"/>
                  </a:lnTo>
                  <a:lnTo>
                    <a:pt x="158" y="123"/>
                  </a:lnTo>
                  <a:lnTo>
                    <a:pt x="127" y="131"/>
                  </a:lnTo>
                  <a:lnTo>
                    <a:pt x="95" y="136"/>
                  </a:lnTo>
                  <a:lnTo>
                    <a:pt x="78" y="137"/>
                  </a:lnTo>
                  <a:lnTo>
                    <a:pt x="63" y="138"/>
                  </a:lnTo>
                  <a:lnTo>
                    <a:pt x="48" y="137"/>
                  </a:lnTo>
                  <a:lnTo>
                    <a:pt x="36" y="137"/>
                  </a:lnTo>
                  <a:lnTo>
                    <a:pt x="23" y="134"/>
                  </a:lnTo>
                  <a:lnTo>
                    <a:pt x="13" y="131"/>
                  </a:lnTo>
                  <a:lnTo>
                    <a:pt x="9" y="128"/>
                  </a:lnTo>
                  <a:lnTo>
                    <a:pt x="5" y="126"/>
                  </a:lnTo>
                  <a:lnTo>
                    <a:pt x="3" y="123"/>
                  </a:lnTo>
                  <a:lnTo>
                    <a:pt x="0" y="119"/>
                  </a:lnTo>
                  <a:lnTo>
                    <a:pt x="0" y="113"/>
                  </a:lnTo>
                  <a:lnTo>
                    <a:pt x="0" y="107"/>
                  </a:lnTo>
                  <a:lnTo>
                    <a:pt x="2" y="100"/>
                  </a:lnTo>
                  <a:lnTo>
                    <a:pt x="4" y="95"/>
                  </a:lnTo>
                  <a:lnTo>
                    <a:pt x="7" y="90"/>
                  </a:lnTo>
                  <a:lnTo>
                    <a:pt x="9" y="88"/>
                  </a:lnTo>
                  <a:lnTo>
                    <a:pt x="13" y="84"/>
                  </a:lnTo>
                  <a:lnTo>
                    <a:pt x="17" y="81"/>
                  </a:lnTo>
                  <a:lnTo>
                    <a:pt x="22" y="80"/>
                  </a:lnTo>
                  <a:lnTo>
                    <a:pt x="27" y="79"/>
                  </a:lnTo>
                  <a:lnTo>
                    <a:pt x="33" y="78"/>
                  </a:lnTo>
                  <a:lnTo>
                    <a:pt x="38" y="78"/>
                  </a:lnTo>
                  <a:lnTo>
                    <a:pt x="51" y="79"/>
                  </a:lnTo>
                  <a:lnTo>
                    <a:pt x="63" y="83"/>
                  </a:lnTo>
                  <a:lnTo>
                    <a:pt x="73" y="83"/>
                  </a:lnTo>
                  <a:lnTo>
                    <a:pt x="86" y="81"/>
                  </a:lnTo>
                  <a:lnTo>
                    <a:pt x="101" y="80"/>
                  </a:lnTo>
                  <a:lnTo>
                    <a:pt x="119" y="78"/>
                  </a:lnTo>
                  <a:lnTo>
                    <a:pt x="134" y="75"/>
                  </a:lnTo>
                  <a:lnTo>
                    <a:pt x="148" y="71"/>
                  </a:lnTo>
                  <a:lnTo>
                    <a:pt x="153" y="69"/>
                  </a:lnTo>
                  <a:lnTo>
                    <a:pt x="158" y="66"/>
                  </a:lnTo>
                  <a:lnTo>
                    <a:pt x="160" y="63"/>
                  </a:lnTo>
                  <a:lnTo>
                    <a:pt x="163" y="59"/>
                  </a:lnTo>
                  <a:lnTo>
                    <a:pt x="180" y="56"/>
                  </a:lnTo>
                  <a:lnTo>
                    <a:pt x="194" y="52"/>
                  </a:lnTo>
                  <a:lnTo>
                    <a:pt x="206" y="49"/>
                  </a:lnTo>
                  <a:lnTo>
                    <a:pt x="216" y="42"/>
                  </a:lnTo>
                  <a:lnTo>
                    <a:pt x="224" y="36"/>
                  </a:lnTo>
                  <a:lnTo>
                    <a:pt x="235" y="27"/>
                  </a:lnTo>
                  <a:lnTo>
                    <a:pt x="245" y="17"/>
                  </a:lnTo>
                  <a:lnTo>
                    <a:pt x="256" y="5"/>
                  </a:lnTo>
                  <a:lnTo>
                    <a:pt x="262" y="2"/>
                  </a:lnTo>
                  <a:lnTo>
                    <a:pt x="267" y="1"/>
                  </a:lnTo>
                  <a:lnTo>
                    <a:pt x="272" y="0"/>
                  </a:lnTo>
                  <a:lnTo>
                    <a:pt x="277" y="0"/>
                  </a:lnTo>
                  <a:lnTo>
                    <a:pt x="281" y="1"/>
                  </a:lnTo>
                  <a:lnTo>
                    <a:pt x="286" y="3"/>
                  </a:lnTo>
                  <a:lnTo>
                    <a:pt x="290" y="6"/>
                  </a:lnTo>
                  <a:lnTo>
                    <a:pt x="292" y="10"/>
                  </a:lnTo>
                  <a:lnTo>
                    <a:pt x="299" y="18"/>
                  </a:lnTo>
                  <a:lnTo>
                    <a:pt x="304" y="27"/>
                  </a:lnTo>
                  <a:lnTo>
                    <a:pt x="306" y="39"/>
                  </a:lnTo>
                  <a:lnTo>
                    <a:pt x="309" y="49"/>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3" name="Freeform 20">
              <a:extLst>
                <a:ext uri="{FF2B5EF4-FFF2-40B4-BE49-F238E27FC236}">
                  <a16:creationId xmlns:a16="http://schemas.microsoft.com/office/drawing/2014/main" id="{901A9C9C-925B-424C-B799-CE05944DD4CF}"/>
                </a:ext>
              </a:extLst>
            </p:cNvPr>
            <p:cNvSpPr>
              <a:spLocks/>
            </p:cNvSpPr>
            <p:nvPr/>
          </p:nvSpPr>
          <p:spPr bwMode="auto">
            <a:xfrm>
              <a:off x="5572" y="441"/>
              <a:ext cx="18" cy="33"/>
            </a:xfrm>
            <a:custGeom>
              <a:avLst/>
              <a:gdLst>
                <a:gd name="T0" fmla="*/ 18 w 18"/>
                <a:gd name="T1" fmla="*/ 14 h 33"/>
                <a:gd name="T2" fmla="*/ 15 w 18"/>
                <a:gd name="T3" fmla="*/ 17 h 33"/>
                <a:gd name="T4" fmla="*/ 14 w 18"/>
                <a:gd name="T5" fmla="*/ 18 h 33"/>
                <a:gd name="T6" fmla="*/ 13 w 18"/>
                <a:gd name="T7" fmla="*/ 19 h 33"/>
                <a:gd name="T8" fmla="*/ 11 w 18"/>
                <a:gd name="T9" fmla="*/ 20 h 33"/>
                <a:gd name="T10" fmla="*/ 11 w 18"/>
                <a:gd name="T11" fmla="*/ 23 h 33"/>
                <a:gd name="T12" fmla="*/ 11 w 18"/>
                <a:gd name="T13" fmla="*/ 24 h 33"/>
                <a:gd name="T14" fmla="*/ 11 w 18"/>
                <a:gd name="T15" fmla="*/ 25 h 33"/>
                <a:gd name="T16" fmla="*/ 10 w 18"/>
                <a:gd name="T17" fmla="*/ 27 h 33"/>
                <a:gd name="T18" fmla="*/ 11 w 18"/>
                <a:gd name="T19" fmla="*/ 27 h 33"/>
                <a:gd name="T20" fmla="*/ 11 w 18"/>
                <a:gd name="T21" fmla="*/ 27 h 33"/>
                <a:gd name="T22" fmla="*/ 13 w 18"/>
                <a:gd name="T23" fmla="*/ 27 h 33"/>
                <a:gd name="T24" fmla="*/ 13 w 18"/>
                <a:gd name="T25" fmla="*/ 27 h 33"/>
                <a:gd name="T26" fmla="*/ 14 w 18"/>
                <a:gd name="T27" fmla="*/ 27 h 33"/>
                <a:gd name="T28" fmla="*/ 14 w 18"/>
                <a:gd name="T29" fmla="*/ 28 h 33"/>
                <a:gd name="T30" fmla="*/ 15 w 18"/>
                <a:gd name="T31" fmla="*/ 28 h 33"/>
                <a:gd name="T32" fmla="*/ 15 w 18"/>
                <a:gd name="T33" fmla="*/ 28 h 33"/>
                <a:gd name="T34" fmla="*/ 15 w 18"/>
                <a:gd name="T35" fmla="*/ 28 h 33"/>
                <a:gd name="T36" fmla="*/ 15 w 18"/>
                <a:gd name="T37" fmla="*/ 29 h 33"/>
                <a:gd name="T38" fmla="*/ 15 w 18"/>
                <a:gd name="T39" fmla="*/ 29 h 33"/>
                <a:gd name="T40" fmla="*/ 15 w 18"/>
                <a:gd name="T41" fmla="*/ 30 h 33"/>
                <a:gd name="T42" fmla="*/ 14 w 18"/>
                <a:gd name="T43" fmla="*/ 32 h 33"/>
                <a:gd name="T44" fmla="*/ 14 w 18"/>
                <a:gd name="T45" fmla="*/ 32 h 33"/>
                <a:gd name="T46" fmla="*/ 14 w 18"/>
                <a:gd name="T47" fmla="*/ 33 h 33"/>
                <a:gd name="T48" fmla="*/ 14 w 18"/>
                <a:gd name="T49" fmla="*/ 33 h 33"/>
                <a:gd name="T50" fmla="*/ 13 w 18"/>
                <a:gd name="T51" fmla="*/ 33 h 33"/>
                <a:gd name="T52" fmla="*/ 10 w 18"/>
                <a:gd name="T53" fmla="*/ 33 h 33"/>
                <a:gd name="T54" fmla="*/ 9 w 18"/>
                <a:gd name="T55" fmla="*/ 33 h 33"/>
                <a:gd name="T56" fmla="*/ 8 w 18"/>
                <a:gd name="T57" fmla="*/ 33 h 33"/>
                <a:gd name="T58" fmla="*/ 5 w 18"/>
                <a:gd name="T59" fmla="*/ 33 h 33"/>
                <a:gd name="T60" fmla="*/ 4 w 18"/>
                <a:gd name="T61" fmla="*/ 33 h 33"/>
                <a:gd name="T62" fmla="*/ 2 w 18"/>
                <a:gd name="T63" fmla="*/ 33 h 33"/>
                <a:gd name="T64" fmla="*/ 0 w 18"/>
                <a:gd name="T65" fmla="*/ 33 h 33"/>
                <a:gd name="T66" fmla="*/ 0 w 18"/>
                <a:gd name="T67" fmla="*/ 29 h 33"/>
                <a:gd name="T68" fmla="*/ 0 w 18"/>
                <a:gd name="T69" fmla="*/ 25 h 33"/>
                <a:gd name="T70" fmla="*/ 0 w 18"/>
                <a:gd name="T71" fmla="*/ 22 h 33"/>
                <a:gd name="T72" fmla="*/ 0 w 18"/>
                <a:gd name="T73" fmla="*/ 18 h 33"/>
                <a:gd name="T74" fmla="*/ 0 w 18"/>
                <a:gd name="T75" fmla="*/ 13 h 33"/>
                <a:gd name="T76" fmla="*/ 0 w 18"/>
                <a:gd name="T77" fmla="*/ 9 h 33"/>
                <a:gd name="T78" fmla="*/ 1 w 18"/>
                <a:gd name="T79" fmla="*/ 5 h 33"/>
                <a:gd name="T80" fmla="*/ 2 w 18"/>
                <a:gd name="T81" fmla="*/ 0 h 33"/>
                <a:gd name="T82" fmla="*/ 6 w 18"/>
                <a:gd name="T83" fmla="*/ 0 h 33"/>
                <a:gd name="T84" fmla="*/ 9 w 18"/>
                <a:gd name="T85" fmla="*/ 1 h 33"/>
                <a:gd name="T86" fmla="*/ 11 w 18"/>
                <a:gd name="T87" fmla="*/ 1 h 33"/>
                <a:gd name="T88" fmla="*/ 13 w 18"/>
                <a:gd name="T89" fmla="*/ 3 h 33"/>
                <a:gd name="T90" fmla="*/ 14 w 18"/>
                <a:gd name="T91" fmla="*/ 5 h 33"/>
                <a:gd name="T92" fmla="*/ 15 w 18"/>
                <a:gd name="T93" fmla="*/ 8 h 33"/>
                <a:gd name="T94" fmla="*/ 16 w 18"/>
                <a:gd name="T95" fmla="*/ 10 h 33"/>
                <a:gd name="T96" fmla="*/ 18 w 18"/>
                <a:gd name="T97" fmla="*/ 14 h 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 h="33">
                  <a:moveTo>
                    <a:pt x="18" y="14"/>
                  </a:moveTo>
                  <a:lnTo>
                    <a:pt x="15" y="17"/>
                  </a:lnTo>
                  <a:lnTo>
                    <a:pt x="14" y="18"/>
                  </a:lnTo>
                  <a:lnTo>
                    <a:pt x="13" y="19"/>
                  </a:lnTo>
                  <a:lnTo>
                    <a:pt x="11" y="20"/>
                  </a:lnTo>
                  <a:lnTo>
                    <a:pt x="11" y="23"/>
                  </a:lnTo>
                  <a:lnTo>
                    <a:pt x="11" y="24"/>
                  </a:lnTo>
                  <a:lnTo>
                    <a:pt x="11" y="25"/>
                  </a:lnTo>
                  <a:lnTo>
                    <a:pt x="10" y="27"/>
                  </a:lnTo>
                  <a:lnTo>
                    <a:pt x="11" y="27"/>
                  </a:lnTo>
                  <a:lnTo>
                    <a:pt x="13" y="27"/>
                  </a:lnTo>
                  <a:lnTo>
                    <a:pt x="14" y="27"/>
                  </a:lnTo>
                  <a:lnTo>
                    <a:pt x="14" y="28"/>
                  </a:lnTo>
                  <a:lnTo>
                    <a:pt x="15" y="28"/>
                  </a:lnTo>
                  <a:lnTo>
                    <a:pt x="15" y="29"/>
                  </a:lnTo>
                  <a:lnTo>
                    <a:pt x="15" y="30"/>
                  </a:lnTo>
                  <a:lnTo>
                    <a:pt x="14" y="32"/>
                  </a:lnTo>
                  <a:lnTo>
                    <a:pt x="14" y="33"/>
                  </a:lnTo>
                  <a:lnTo>
                    <a:pt x="13" y="33"/>
                  </a:lnTo>
                  <a:lnTo>
                    <a:pt x="10" y="33"/>
                  </a:lnTo>
                  <a:lnTo>
                    <a:pt x="9" y="33"/>
                  </a:lnTo>
                  <a:lnTo>
                    <a:pt x="8" y="33"/>
                  </a:lnTo>
                  <a:lnTo>
                    <a:pt x="5" y="33"/>
                  </a:lnTo>
                  <a:lnTo>
                    <a:pt x="4" y="33"/>
                  </a:lnTo>
                  <a:lnTo>
                    <a:pt x="2" y="33"/>
                  </a:lnTo>
                  <a:lnTo>
                    <a:pt x="0" y="33"/>
                  </a:lnTo>
                  <a:lnTo>
                    <a:pt x="0" y="29"/>
                  </a:lnTo>
                  <a:lnTo>
                    <a:pt x="0" y="25"/>
                  </a:lnTo>
                  <a:lnTo>
                    <a:pt x="0" y="22"/>
                  </a:lnTo>
                  <a:lnTo>
                    <a:pt x="0" y="18"/>
                  </a:lnTo>
                  <a:lnTo>
                    <a:pt x="0" y="13"/>
                  </a:lnTo>
                  <a:lnTo>
                    <a:pt x="0" y="9"/>
                  </a:lnTo>
                  <a:lnTo>
                    <a:pt x="1" y="5"/>
                  </a:lnTo>
                  <a:lnTo>
                    <a:pt x="2" y="0"/>
                  </a:lnTo>
                  <a:lnTo>
                    <a:pt x="6" y="0"/>
                  </a:lnTo>
                  <a:lnTo>
                    <a:pt x="9" y="1"/>
                  </a:lnTo>
                  <a:lnTo>
                    <a:pt x="11" y="1"/>
                  </a:lnTo>
                  <a:lnTo>
                    <a:pt x="13" y="3"/>
                  </a:lnTo>
                  <a:lnTo>
                    <a:pt x="14" y="5"/>
                  </a:lnTo>
                  <a:lnTo>
                    <a:pt x="15" y="8"/>
                  </a:lnTo>
                  <a:lnTo>
                    <a:pt x="16" y="10"/>
                  </a:lnTo>
                  <a:lnTo>
                    <a:pt x="1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4" name="Freeform 21">
              <a:extLst>
                <a:ext uri="{FF2B5EF4-FFF2-40B4-BE49-F238E27FC236}">
                  <a16:creationId xmlns:a16="http://schemas.microsoft.com/office/drawing/2014/main" id="{41A459F9-140B-467F-AC8B-DA97C96CE66E}"/>
                </a:ext>
              </a:extLst>
            </p:cNvPr>
            <p:cNvSpPr>
              <a:spLocks/>
            </p:cNvSpPr>
            <p:nvPr/>
          </p:nvSpPr>
          <p:spPr bwMode="auto">
            <a:xfrm>
              <a:off x="5552" y="1865"/>
              <a:ext cx="24" cy="9"/>
            </a:xfrm>
            <a:custGeom>
              <a:avLst/>
              <a:gdLst>
                <a:gd name="T0" fmla="*/ 24 w 24"/>
                <a:gd name="T1" fmla="*/ 2 h 9"/>
                <a:gd name="T2" fmla="*/ 21 w 24"/>
                <a:gd name="T3" fmla="*/ 5 h 9"/>
                <a:gd name="T4" fmla="*/ 17 w 24"/>
                <a:gd name="T5" fmla="*/ 8 h 9"/>
                <a:gd name="T6" fmla="*/ 15 w 24"/>
                <a:gd name="T7" fmla="*/ 8 h 9"/>
                <a:gd name="T8" fmla="*/ 11 w 24"/>
                <a:gd name="T9" fmla="*/ 9 h 9"/>
                <a:gd name="T10" fmla="*/ 7 w 24"/>
                <a:gd name="T11" fmla="*/ 8 h 9"/>
                <a:gd name="T12" fmla="*/ 5 w 24"/>
                <a:gd name="T13" fmla="*/ 8 h 9"/>
                <a:gd name="T14" fmla="*/ 2 w 24"/>
                <a:gd name="T15" fmla="*/ 6 h 9"/>
                <a:gd name="T16" fmla="*/ 0 w 24"/>
                <a:gd name="T17" fmla="*/ 6 h 9"/>
                <a:gd name="T18" fmla="*/ 6 w 24"/>
                <a:gd name="T19" fmla="*/ 4 h 9"/>
                <a:gd name="T20" fmla="*/ 11 w 24"/>
                <a:gd name="T21" fmla="*/ 2 h 9"/>
                <a:gd name="T22" fmla="*/ 15 w 24"/>
                <a:gd name="T23" fmla="*/ 1 h 9"/>
                <a:gd name="T24" fmla="*/ 17 w 24"/>
                <a:gd name="T25" fmla="*/ 1 h 9"/>
                <a:gd name="T26" fmla="*/ 19 w 24"/>
                <a:gd name="T27" fmla="*/ 0 h 9"/>
                <a:gd name="T28" fmla="*/ 20 w 24"/>
                <a:gd name="T29" fmla="*/ 0 h 9"/>
                <a:gd name="T30" fmla="*/ 21 w 24"/>
                <a:gd name="T31" fmla="*/ 0 h 9"/>
                <a:gd name="T32" fmla="*/ 22 w 24"/>
                <a:gd name="T33" fmla="*/ 0 h 9"/>
                <a:gd name="T34" fmla="*/ 24 w 24"/>
                <a:gd name="T35" fmla="*/ 1 h 9"/>
                <a:gd name="T36" fmla="*/ 24 w 24"/>
                <a:gd name="T37" fmla="*/ 1 h 9"/>
                <a:gd name="T38" fmla="*/ 24 w 24"/>
                <a:gd name="T39" fmla="*/ 1 h 9"/>
                <a:gd name="T40" fmla="*/ 24 w 24"/>
                <a:gd name="T41" fmla="*/ 1 h 9"/>
                <a:gd name="T42" fmla="*/ 24 w 24"/>
                <a:gd name="T43" fmla="*/ 2 h 9"/>
                <a:gd name="T44" fmla="*/ 24 w 24"/>
                <a:gd name="T45" fmla="*/ 2 h 9"/>
                <a:gd name="T46" fmla="*/ 24 w 24"/>
                <a:gd name="T47" fmla="*/ 2 h 9"/>
                <a:gd name="T48" fmla="*/ 24 w 24"/>
                <a:gd name="T49" fmla="*/ 2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9">
                  <a:moveTo>
                    <a:pt x="24" y="2"/>
                  </a:moveTo>
                  <a:lnTo>
                    <a:pt x="21" y="5"/>
                  </a:lnTo>
                  <a:lnTo>
                    <a:pt x="17" y="8"/>
                  </a:lnTo>
                  <a:lnTo>
                    <a:pt x="15" y="8"/>
                  </a:lnTo>
                  <a:lnTo>
                    <a:pt x="11" y="9"/>
                  </a:lnTo>
                  <a:lnTo>
                    <a:pt x="7" y="8"/>
                  </a:lnTo>
                  <a:lnTo>
                    <a:pt x="5" y="8"/>
                  </a:lnTo>
                  <a:lnTo>
                    <a:pt x="2" y="6"/>
                  </a:lnTo>
                  <a:lnTo>
                    <a:pt x="0" y="6"/>
                  </a:lnTo>
                  <a:lnTo>
                    <a:pt x="6" y="4"/>
                  </a:lnTo>
                  <a:lnTo>
                    <a:pt x="11" y="2"/>
                  </a:lnTo>
                  <a:lnTo>
                    <a:pt x="15" y="1"/>
                  </a:lnTo>
                  <a:lnTo>
                    <a:pt x="17" y="1"/>
                  </a:lnTo>
                  <a:lnTo>
                    <a:pt x="19" y="0"/>
                  </a:lnTo>
                  <a:lnTo>
                    <a:pt x="20" y="0"/>
                  </a:lnTo>
                  <a:lnTo>
                    <a:pt x="21" y="0"/>
                  </a:lnTo>
                  <a:lnTo>
                    <a:pt x="22" y="0"/>
                  </a:lnTo>
                  <a:lnTo>
                    <a:pt x="24" y="1"/>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5" name="Freeform 22">
              <a:extLst>
                <a:ext uri="{FF2B5EF4-FFF2-40B4-BE49-F238E27FC236}">
                  <a16:creationId xmlns:a16="http://schemas.microsoft.com/office/drawing/2014/main" id="{99DB0B55-3252-4988-A03D-8AA0C131CE17}"/>
                </a:ext>
              </a:extLst>
            </p:cNvPr>
            <p:cNvSpPr>
              <a:spLocks/>
            </p:cNvSpPr>
            <p:nvPr/>
          </p:nvSpPr>
          <p:spPr bwMode="auto">
            <a:xfrm>
              <a:off x="5547" y="299"/>
              <a:ext cx="26" cy="16"/>
            </a:xfrm>
            <a:custGeom>
              <a:avLst/>
              <a:gdLst>
                <a:gd name="T0" fmla="*/ 26 w 26"/>
                <a:gd name="T1" fmla="*/ 5 h 16"/>
                <a:gd name="T2" fmla="*/ 24 w 26"/>
                <a:gd name="T3" fmla="*/ 11 h 16"/>
                <a:gd name="T4" fmla="*/ 21 w 26"/>
                <a:gd name="T5" fmla="*/ 14 h 16"/>
                <a:gd name="T6" fmla="*/ 17 w 26"/>
                <a:gd name="T7" fmla="*/ 16 h 16"/>
                <a:gd name="T8" fmla="*/ 14 w 26"/>
                <a:gd name="T9" fmla="*/ 15 h 16"/>
                <a:gd name="T10" fmla="*/ 9 w 26"/>
                <a:gd name="T11" fmla="*/ 14 h 16"/>
                <a:gd name="T12" fmla="*/ 5 w 26"/>
                <a:gd name="T13" fmla="*/ 10 h 16"/>
                <a:gd name="T14" fmla="*/ 1 w 26"/>
                <a:gd name="T15" fmla="*/ 7 h 16"/>
                <a:gd name="T16" fmla="*/ 0 w 26"/>
                <a:gd name="T17" fmla="*/ 4 h 16"/>
                <a:gd name="T18" fmla="*/ 2 w 26"/>
                <a:gd name="T19" fmla="*/ 2 h 16"/>
                <a:gd name="T20" fmla="*/ 5 w 26"/>
                <a:gd name="T21" fmla="*/ 2 h 16"/>
                <a:gd name="T22" fmla="*/ 7 w 26"/>
                <a:gd name="T23" fmla="*/ 2 h 16"/>
                <a:gd name="T24" fmla="*/ 11 w 26"/>
                <a:gd name="T25" fmla="*/ 1 h 16"/>
                <a:gd name="T26" fmla="*/ 14 w 26"/>
                <a:gd name="T27" fmla="*/ 0 h 16"/>
                <a:gd name="T28" fmla="*/ 17 w 26"/>
                <a:gd name="T29" fmla="*/ 0 h 16"/>
                <a:gd name="T30" fmla="*/ 21 w 26"/>
                <a:gd name="T31" fmla="*/ 0 h 16"/>
                <a:gd name="T32" fmla="*/ 26 w 26"/>
                <a:gd name="T33" fmla="*/ 0 h 16"/>
                <a:gd name="T34" fmla="*/ 26 w 26"/>
                <a:gd name="T35" fmla="*/ 1 h 16"/>
                <a:gd name="T36" fmla="*/ 26 w 26"/>
                <a:gd name="T37" fmla="*/ 1 h 16"/>
                <a:gd name="T38" fmla="*/ 26 w 26"/>
                <a:gd name="T39" fmla="*/ 2 h 16"/>
                <a:gd name="T40" fmla="*/ 26 w 26"/>
                <a:gd name="T41" fmla="*/ 2 h 16"/>
                <a:gd name="T42" fmla="*/ 26 w 26"/>
                <a:gd name="T43" fmla="*/ 2 h 16"/>
                <a:gd name="T44" fmla="*/ 26 w 26"/>
                <a:gd name="T45" fmla="*/ 4 h 16"/>
                <a:gd name="T46" fmla="*/ 26 w 26"/>
                <a:gd name="T47" fmla="*/ 4 h 16"/>
                <a:gd name="T48" fmla="*/ 26 w 26"/>
                <a:gd name="T49" fmla="*/ 5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16">
                  <a:moveTo>
                    <a:pt x="26" y="5"/>
                  </a:moveTo>
                  <a:lnTo>
                    <a:pt x="24" y="11"/>
                  </a:lnTo>
                  <a:lnTo>
                    <a:pt x="21" y="14"/>
                  </a:lnTo>
                  <a:lnTo>
                    <a:pt x="17" y="16"/>
                  </a:lnTo>
                  <a:lnTo>
                    <a:pt x="14" y="15"/>
                  </a:lnTo>
                  <a:lnTo>
                    <a:pt x="9" y="14"/>
                  </a:lnTo>
                  <a:lnTo>
                    <a:pt x="5" y="10"/>
                  </a:lnTo>
                  <a:lnTo>
                    <a:pt x="1" y="7"/>
                  </a:lnTo>
                  <a:lnTo>
                    <a:pt x="0" y="4"/>
                  </a:lnTo>
                  <a:lnTo>
                    <a:pt x="2" y="2"/>
                  </a:lnTo>
                  <a:lnTo>
                    <a:pt x="5" y="2"/>
                  </a:lnTo>
                  <a:lnTo>
                    <a:pt x="7" y="2"/>
                  </a:lnTo>
                  <a:lnTo>
                    <a:pt x="11" y="1"/>
                  </a:lnTo>
                  <a:lnTo>
                    <a:pt x="14" y="0"/>
                  </a:lnTo>
                  <a:lnTo>
                    <a:pt x="17" y="0"/>
                  </a:lnTo>
                  <a:lnTo>
                    <a:pt x="21" y="0"/>
                  </a:lnTo>
                  <a:lnTo>
                    <a:pt x="26" y="0"/>
                  </a:lnTo>
                  <a:lnTo>
                    <a:pt x="26" y="1"/>
                  </a:lnTo>
                  <a:lnTo>
                    <a:pt x="26" y="2"/>
                  </a:lnTo>
                  <a:lnTo>
                    <a:pt x="26" y="4"/>
                  </a:lnTo>
                  <a:lnTo>
                    <a:pt x="26" y="5"/>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6" name="Freeform 23">
              <a:extLst>
                <a:ext uri="{FF2B5EF4-FFF2-40B4-BE49-F238E27FC236}">
                  <a16:creationId xmlns:a16="http://schemas.microsoft.com/office/drawing/2014/main" id="{1688F3B8-0FD2-4D29-8D49-FD37A874EDD5}"/>
                </a:ext>
              </a:extLst>
            </p:cNvPr>
            <p:cNvSpPr>
              <a:spLocks/>
            </p:cNvSpPr>
            <p:nvPr/>
          </p:nvSpPr>
          <p:spPr bwMode="auto">
            <a:xfrm>
              <a:off x="5508" y="1042"/>
              <a:ext cx="61" cy="51"/>
            </a:xfrm>
            <a:custGeom>
              <a:avLst/>
              <a:gdLst>
                <a:gd name="T0" fmla="*/ 60 w 61"/>
                <a:gd name="T1" fmla="*/ 51 h 51"/>
                <a:gd name="T2" fmla="*/ 56 w 61"/>
                <a:gd name="T3" fmla="*/ 51 h 51"/>
                <a:gd name="T4" fmla="*/ 51 w 61"/>
                <a:gd name="T5" fmla="*/ 51 h 51"/>
                <a:gd name="T6" fmla="*/ 46 w 61"/>
                <a:gd name="T7" fmla="*/ 49 h 51"/>
                <a:gd name="T8" fmla="*/ 41 w 61"/>
                <a:gd name="T9" fmla="*/ 48 h 51"/>
                <a:gd name="T10" fmla="*/ 32 w 61"/>
                <a:gd name="T11" fmla="*/ 43 h 51"/>
                <a:gd name="T12" fmla="*/ 22 w 61"/>
                <a:gd name="T13" fmla="*/ 37 h 51"/>
                <a:gd name="T14" fmla="*/ 15 w 61"/>
                <a:gd name="T15" fmla="*/ 29 h 51"/>
                <a:gd name="T16" fmla="*/ 7 w 61"/>
                <a:gd name="T17" fmla="*/ 22 h 51"/>
                <a:gd name="T18" fmla="*/ 2 w 61"/>
                <a:gd name="T19" fmla="*/ 14 h 51"/>
                <a:gd name="T20" fmla="*/ 0 w 61"/>
                <a:gd name="T21" fmla="*/ 8 h 51"/>
                <a:gd name="T22" fmla="*/ 1 w 61"/>
                <a:gd name="T23" fmla="*/ 6 h 51"/>
                <a:gd name="T24" fmla="*/ 2 w 61"/>
                <a:gd name="T25" fmla="*/ 6 h 51"/>
                <a:gd name="T26" fmla="*/ 5 w 61"/>
                <a:gd name="T27" fmla="*/ 5 h 51"/>
                <a:gd name="T28" fmla="*/ 6 w 61"/>
                <a:gd name="T29" fmla="*/ 4 h 51"/>
                <a:gd name="T30" fmla="*/ 7 w 61"/>
                <a:gd name="T31" fmla="*/ 3 h 51"/>
                <a:gd name="T32" fmla="*/ 9 w 61"/>
                <a:gd name="T33" fmla="*/ 3 h 51"/>
                <a:gd name="T34" fmla="*/ 11 w 61"/>
                <a:gd name="T35" fmla="*/ 1 h 51"/>
                <a:gd name="T36" fmla="*/ 12 w 61"/>
                <a:gd name="T37" fmla="*/ 0 h 51"/>
                <a:gd name="T38" fmla="*/ 19 w 61"/>
                <a:gd name="T39" fmla="*/ 6 h 51"/>
                <a:gd name="T40" fmla="*/ 25 w 61"/>
                <a:gd name="T41" fmla="*/ 13 h 51"/>
                <a:gd name="T42" fmla="*/ 30 w 61"/>
                <a:gd name="T43" fmla="*/ 18 h 51"/>
                <a:gd name="T44" fmla="*/ 36 w 61"/>
                <a:gd name="T45" fmla="*/ 24 h 51"/>
                <a:gd name="T46" fmla="*/ 43 w 61"/>
                <a:gd name="T47" fmla="*/ 30 h 51"/>
                <a:gd name="T48" fmla="*/ 49 w 61"/>
                <a:gd name="T49" fmla="*/ 37 h 51"/>
                <a:gd name="T50" fmla="*/ 55 w 61"/>
                <a:gd name="T51" fmla="*/ 42 h 51"/>
                <a:gd name="T52" fmla="*/ 61 w 61"/>
                <a:gd name="T53" fmla="*/ 48 h 51"/>
                <a:gd name="T54" fmla="*/ 61 w 61"/>
                <a:gd name="T55" fmla="*/ 48 h 51"/>
                <a:gd name="T56" fmla="*/ 61 w 61"/>
                <a:gd name="T57" fmla="*/ 49 h 51"/>
                <a:gd name="T58" fmla="*/ 61 w 61"/>
                <a:gd name="T59" fmla="*/ 49 h 51"/>
                <a:gd name="T60" fmla="*/ 60 w 61"/>
                <a:gd name="T61" fmla="*/ 49 h 51"/>
                <a:gd name="T62" fmla="*/ 60 w 61"/>
                <a:gd name="T63" fmla="*/ 49 h 51"/>
                <a:gd name="T64" fmla="*/ 60 w 61"/>
                <a:gd name="T65" fmla="*/ 51 h 51"/>
                <a:gd name="T66" fmla="*/ 60 w 61"/>
                <a:gd name="T67" fmla="*/ 51 h 51"/>
                <a:gd name="T68" fmla="*/ 60 w 61"/>
                <a:gd name="T69" fmla="*/ 51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1" h="51">
                  <a:moveTo>
                    <a:pt x="60" y="51"/>
                  </a:moveTo>
                  <a:lnTo>
                    <a:pt x="56" y="51"/>
                  </a:lnTo>
                  <a:lnTo>
                    <a:pt x="51" y="51"/>
                  </a:lnTo>
                  <a:lnTo>
                    <a:pt x="46" y="49"/>
                  </a:lnTo>
                  <a:lnTo>
                    <a:pt x="41" y="48"/>
                  </a:lnTo>
                  <a:lnTo>
                    <a:pt x="32" y="43"/>
                  </a:lnTo>
                  <a:lnTo>
                    <a:pt x="22" y="37"/>
                  </a:lnTo>
                  <a:lnTo>
                    <a:pt x="15" y="29"/>
                  </a:lnTo>
                  <a:lnTo>
                    <a:pt x="7" y="22"/>
                  </a:lnTo>
                  <a:lnTo>
                    <a:pt x="2" y="14"/>
                  </a:lnTo>
                  <a:lnTo>
                    <a:pt x="0" y="8"/>
                  </a:lnTo>
                  <a:lnTo>
                    <a:pt x="1" y="6"/>
                  </a:lnTo>
                  <a:lnTo>
                    <a:pt x="2" y="6"/>
                  </a:lnTo>
                  <a:lnTo>
                    <a:pt x="5" y="5"/>
                  </a:lnTo>
                  <a:lnTo>
                    <a:pt x="6" y="4"/>
                  </a:lnTo>
                  <a:lnTo>
                    <a:pt x="7" y="3"/>
                  </a:lnTo>
                  <a:lnTo>
                    <a:pt x="9" y="3"/>
                  </a:lnTo>
                  <a:lnTo>
                    <a:pt x="11" y="1"/>
                  </a:lnTo>
                  <a:lnTo>
                    <a:pt x="12" y="0"/>
                  </a:lnTo>
                  <a:lnTo>
                    <a:pt x="19" y="6"/>
                  </a:lnTo>
                  <a:lnTo>
                    <a:pt x="25" y="13"/>
                  </a:lnTo>
                  <a:lnTo>
                    <a:pt x="30" y="18"/>
                  </a:lnTo>
                  <a:lnTo>
                    <a:pt x="36" y="24"/>
                  </a:lnTo>
                  <a:lnTo>
                    <a:pt x="43" y="30"/>
                  </a:lnTo>
                  <a:lnTo>
                    <a:pt x="49" y="37"/>
                  </a:lnTo>
                  <a:lnTo>
                    <a:pt x="55" y="42"/>
                  </a:lnTo>
                  <a:lnTo>
                    <a:pt x="61" y="48"/>
                  </a:lnTo>
                  <a:lnTo>
                    <a:pt x="61" y="49"/>
                  </a:lnTo>
                  <a:lnTo>
                    <a:pt x="60" y="49"/>
                  </a:lnTo>
                  <a:lnTo>
                    <a:pt x="60" y="5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7" name="Freeform 24">
              <a:extLst>
                <a:ext uri="{FF2B5EF4-FFF2-40B4-BE49-F238E27FC236}">
                  <a16:creationId xmlns:a16="http://schemas.microsoft.com/office/drawing/2014/main" id="{60DC62FF-310F-43D5-907E-4BA6271B93EA}"/>
                </a:ext>
              </a:extLst>
            </p:cNvPr>
            <p:cNvSpPr>
              <a:spLocks/>
            </p:cNvSpPr>
            <p:nvPr/>
          </p:nvSpPr>
          <p:spPr bwMode="auto">
            <a:xfrm>
              <a:off x="5540" y="1855"/>
              <a:ext cx="27" cy="6"/>
            </a:xfrm>
            <a:custGeom>
              <a:avLst/>
              <a:gdLst>
                <a:gd name="T0" fmla="*/ 27 w 27"/>
                <a:gd name="T1" fmla="*/ 1 h 6"/>
                <a:gd name="T2" fmla="*/ 26 w 27"/>
                <a:gd name="T3" fmla="*/ 2 h 6"/>
                <a:gd name="T4" fmla="*/ 24 w 27"/>
                <a:gd name="T5" fmla="*/ 2 h 6"/>
                <a:gd name="T6" fmla="*/ 23 w 27"/>
                <a:gd name="T7" fmla="*/ 4 h 6"/>
                <a:gd name="T8" fmla="*/ 21 w 27"/>
                <a:gd name="T9" fmla="*/ 4 h 6"/>
                <a:gd name="T10" fmla="*/ 18 w 27"/>
                <a:gd name="T11" fmla="*/ 4 h 6"/>
                <a:gd name="T12" fmla="*/ 14 w 27"/>
                <a:gd name="T13" fmla="*/ 5 h 6"/>
                <a:gd name="T14" fmla="*/ 8 w 27"/>
                <a:gd name="T15" fmla="*/ 6 h 6"/>
                <a:gd name="T16" fmla="*/ 0 w 27"/>
                <a:gd name="T17" fmla="*/ 6 h 6"/>
                <a:gd name="T18" fmla="*/ 0 w 27"/>
                <a:gd name="T19" fmla="*/ 6 h 6"/>
                <a:gd name="T20" fmla="*/ 0 w 27"/>
                <a:gd name="T21" fmla="*/ 5 h 6"/>
                <a:gd name="T22" fmla="*/ 0 w 27"/>
                <a:gd name="T23" fmla="*/ 5 h 6"/>
                <a:gd name="T24" fmla="*/ 0 w 27"/>
                <a:gd name="T25" fmla="*/ 4 h 6"/>
                <a:gd name="T26" fmla="*/ 0 w 27"/>
                <a:gd name="T27" fmla="*/ 4 h 6"/>
                <a:gd name="T28" fmla="*/ 0 w 27"/>
                <a:gd name="T29" fmla="*/ 2 h 6"/>
                <a:gd name="T30" fmla="*/ 0 w 27"/>
                <a:gd name="T31" fmla="*/ 2 h 6"/>
                <a:gd name="T32" fmla="*/ 0 w 27"/>
                <a:gd name="T33" fmla="*/ 1 h 6"/>
                <a:gd name="T34" fmla="*/ 4 w 27"/>
                <a:gd name="T35" fmla="*/ 1 h 6"/>
                <a:gd name="T36" fmla="*/ 7 w 27"/>
                <a:gd name="T37" fmla="*/ 1 h 6"/>
                <a:gd name="T38" fmla="*/ 11 w 27"/>
                <a:gd name="T39" fmla="*/ 1 h 6"/>
                <a:gd name="T40" fmla="*/ 13 w 27"/>
                <a:gd name="T41" fmla="*/ 1 h 6"/>
                <a:gd name="T42" fmla="*/ 17 w 27"/>
                <a:gd name="T43" fmla="*/ 1 h 6"/>
                <a:gd name="T44" fmla="*/ 19 w 27"/>
                <a:gd name="T45" fmla="*/ 0 h 6"/>
                <a:gd name="T46" fmla="*/ 23 w 27"/>
                <a:gd name="T47" fmla="*/ 0 h 6"/>
                <a:gd name="T48" fmla="*/ 26 w 27"/>
                <a:gd name="T49" fmla="*/ 0 h 6"/>
                <a:gd name="T50" fmla="*/ 26 w 27"/>
                <a:gd name="T51" fmla="*/ 0 h 6"/>
                <a:gd name="T52" fmla="*/ 26 w 27"/>
                <a:gd name="T53" fmla="*/ 0 h 6"/>
                <a:gd name="T54" fmla="*/ 26 w 27"/>
                <a:gd name="T55" fmla="*/ 1 h 6"/>
                <a:gd name="T56" fmla="*/ 26 w 27"/>
                <a:gd name="T57" fmla="*/ 1 h 6"/>
                <a:gd name="T58" fmla="*/ 27 w 27"/>
                <a:gd name="T59" fmla="*/ 1 h 6"/>
                <a:gd name="T60" fmla="*/ 27 w 27"/>
                <a:gd name="T61" fmla="*/ 1 h 6"/>
                <a:gd name="T62" fmla="*/ 27 w 27"/>
                <a:gd name="T63" fmla="*/ 1 h 6"/>
                <a:gd name="T64" fmla="*/ 27 w 27"/>
                <a:gd name="T65" fmla="*/ 1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6">
                  <a:moveTo>
                    <a:pt x="27" y="1"/>
                  </a:moveTo>
                  <a:lnTo>
                    <a:pt x="26" y="2"/>
                  </a:lnTo>
                  <a:lnTo>
                    <a:pt x="24" y="2"/>
                  </a:lnTo>
                  <a:lnTo>
                    <a:pt x="23" y="4"/>
                  </a:lnTo>
                  <a:lnTo>
                    <a:pt x="21" y="4"/>
                  </a:lnTo>
                  <a:lnTo>
                    <a:pt x="18" y="4"/>
                  </a:lnTo>
                  <a:lnTo>
                    <a:pt x="14" y="5"/>
                  </a:lnTo>
                  <a:lnTo>
                    <a:pt x="8" y="6"/>
                  </a:lnTo>
                  <a:lnTo>
                    <a:pt x="0" y="6"/>
                  </a:lnTo>
                  <a:lnTo>
                    <a:pt x="0" y="5"/>
                  </a:lnTo>
                  <a:lnTo>
                    <a:pt x="0" y="4"/>
                  </a:lnTo>
                  <a:lnTo>
                    <a:pt x="0" y="2"/>
                  </a:lnTo>
                  <a:lnTo>
                    <a:pt x="0" y="1"/>
                  </a:lnTo>
                  <a:lnTo>
                    <a:pt x="4" y="1"/>
                  </a:lnTo>
                  <a:lnTo>
                    <a:pt x="7" y="1"/>
                  </a:lnTo>
                  <a:lnTo>
                    <a:pt x="11" y="1"/>
                  </a:lnTo>
                  <a:lnTo>
                    <a:pt x="13" y="1"/>
                  </a:lnTo>
                  <a:lnTo>
                    <a:pt x="17" y="1"/>
                  </a:lnTo>
                  <a:lnTo>
                    <a:pt x="19" y="0"/>
                  </a:lnTo>
                  <a:lnTo>
                    <a:pt x="23" y="0"/>
                  </a:lnTo>
                  <a:lnTo>
                    <a:pt x="26" y="0"/>
                  </a:lnTo>
                  <a:lnTo>
                    <a:pt x="26" y="1"/>
                  </a:lnTo>
                  <a:lnTo>
                    <a:pt x="2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8" name="Freeform 25">
              <a:extLst>
                <a:ext uri="{FF2B5EF4-FFF2-40B4-BE49-F238E27FC236}">
                  <a16:creationId xmlns:a16="http://schemas.microsoft.com/office/drawing/2014/main" id="{F177E699-3D61-402A-9C53-0195EF39566E}"/>
                </a:ext>
              </a:extLst>
            </p:cNvPr>
            <p:cNvSpPr>
              <a:spLocks/>
            </p:cNvSpPr>
            <p:nvPr/>
          </p:nvSpPr>
          <p:spPr bwMode="auto">
            <a:xfrm>
              <a:off x="5438" y="1487"/>
              <a:ext cx="125" cy="311"/>
            </a:xfrm>
            <a:custGeom>
              <a:avLst/>
              <a:gdLst>
                <a:gd name="T0" fmla="*/ 125 w 125"/>
                <a:gd name="T1" fmla="*/ 115 h 311"/>
                <a:gd name="T2" fmla="*/ 120 w 125"/>
                <a:gd name="T3" fmla="*/ 147 h 311"/>
                <a:gd name="T4" fmla="*/ 115 w 125"/>
                <a:gd name="T5" fmla="*/ 179 h 311"/>
                <a:gd name="T6" fmla="*/ 113 w 125"/>
                <a:gd name="T7" fmla="*/ 194 h 311"/>
                <a:gd name="T8" fmla="*/ 110 w 125"/>
                <a:gd name="T9" fmla="*/ 209 h 311"/>
                <a:gd name="T10" fmla="*/ 106 w 125"/>
                <a:gd name="T11" fmla="*/ 224 h 311"/>
                <a:gd name="T12" fmla="*/ 102 w 125"/>
                <a:gd name="T13" fmla="*/ 238 h 311"/>
                <a:gd name="T14" fmla="*/ 96 w 125"/>
                <a:gd name="T15" fmla="*/ 252 h 311"/>
                <a:gd name="T16" fmla="*/ 90 w 125"/>
                <a:gd name="T17" fmla="*/ 265 h 311"/>
                <a:gd name="T18" fmla="*/ 82 w 125"/>
                <a:gd name="T19" fmla="*/ 276 h 311"/>
                <a:gd name="T20" fmla="*/ 74 w 125"/>
                <a:gd name="T21" fmla="*/ 286 h 311"/>
                <a:gd name="T22" fmla="*/ 62 w 125"/>
                <a:gd name="T23" fmla="*/ 295 h 311"/>
                <a:gd name="T24" fmla="*/ 50 w 125"/>
                <a:gd name="T25" fmla="*/ 302 h 311"/>
                <a:gd name="T26" fmla="*/ 36 w 125"/>
                <a:gd name="T27" fmla="*/ 307 h 311"/>
                <a:gd name="T28" fmla="*/ 18 w 125"/>
                <a:gd name="T29" fmla="*/ 311 h 311"/>
                <a:gd name="T30" fmla="*/ 22 w 125"/>
                <a:gd name="T31" fmla="*/ 304 h 311"/>
                <a:gd name="T32" fmla="*/ 24 w 125"/>
                <a:gd name="T33" fmla="*/ 296 h 311"/>
                <a:gd name="T34" fmla="*/ 27 w 125"/>
                <a:gd name="T35" fmla="*/ 287 h 311"/>
                <a:gd name="T36" fmla="*/ 29 w 125"/>
                <a:gd name="T37" fmla="*/ 278 h 311"/>
                <a:gd name="T38" fmla="*/ 31 w 125"/>
                <a:gd name="T39" fmla="*/ 270 h 311"/>
                <a:gd name="T40" fmla="*/ 29 w 125"/>
                <a:gd name="T41" fmla="*/ 262 h 311"/>
                <a:gd name="T42" fmla="*/ 27 w 125"/>
                <a:gd name="T43" fmla="*/ 253 h 311"/>
                <a:gd name="T44" fmla="*/ 22 w 125"/>
                <a:gd name="T45" fmla="*/ 244 h 311"/>
                <a:gd name="T46" fmla="*/ 21 w 125"/>
                <a:gd name="T47" fmla="*/ 215 h 311"/>
                <a:gd name="T48" fmla="*/ 18 w 125"/>
                <a:gd name="T49" fmla="*/ 186 h 311"/>
                <a:gd name="T50" fmla="*/ 16 w 125"/>
                <a:gd name="T51" fmla="*/ 156 h 311"/>
                <a:gd name="T52" fmla="*/ 12 w 125"/>
                <a:gd name="T53" fmla="*/ 127 h 311"/>
                <a:gd name="T54" fmla="*/ 9 w 125"/>
                <a:gd name="T55" fmla="*/ 97 h 311"/>
                <a:gd name="T56" fmla="*/ 5 w 125"/>
                <a:gd name="T57" fmla="*/ 68 h 311"/>
                <a:gd name="T58" fmla="*/ 3 w 125"/>
                <a:gd name="T59" fmla="*/ 39 h 311"/>
                <a:gd name="T60" fmla="*/ 0 w 125"/>
                <a:gd name="T61" fmla="*/ 9 h 311"/>
                <a:gd name="T62" fmla="*/ 9 w 125"/>
                <a:gd name="T63" fmla="*/ 10 h 311"/>
                <a:gd name="T64" fmla="*/ 22 w 125"/>
                <a:gd name="T65" fmla="*/ 11 h 311"/>
                <a:gd name="T66" fmla="*/ 36 w 125"/>
                <a:gd name="T67" fmla="*/ 13 h 311"/>
                <a:gd name="T68" fmla="*/ 51 w 125"/>
                <a:gd name="T69" fmla="*/ 14 h 311"/>
                <a:gd name="T70" fmla="*/ 66 w 125"/>
                <a:gd name="T71" fmla="*/ 13 h 311"/>
                <a:gd name="T72" fmla="*/ 81 w 125"/>
                <a:gd name="T73" fmla="*/ 11 h 311"/>
                <a:gd name="T74" fmla="*/ 87 w 125"/>
                <a:gd name="T75" fmla="*/ 9 h 311"/>
                <a:gd name="T76" fmla="*/ 92 w 125"/>
                <a:gd name="T77" fmla="*/ 6 h 311"/>
                <a:gd name="T78" fmla="*/ 97 w 125"/>
                <a:gd name="T79" fmla="*/ 4 h 311"/>
                <a:gd name="T80" fmla="*/ 101 w 125"/>
                <a:gd name="T81" fmla="*/ 0 h 311"/>
                <a:gd name="T82" fmla="*/ 101 w 125"/>
                <a:gd name="T83" fmla="*/ 0 h 311"/>
                <a:gd name="T84" fmla="*/ 101 w 125"/>
                <a:gd name="T85" fmla="*/ 0 h 311"/>
                <a:gd name="T86" fmla="*/ 102 w 125"/>
                <a:gd name="T87" fmla="*/ 0 h 311"/>
                <a:gd name="T88" fmla="*/ 102 w 125"/>
                <a:gd name="T89" fmla="*/ 0 h 311"/>
                <a:gd name="T90" fmla="*/ 104 w 125"/>
                <a:gd name="T91" fmla="*/ 0 h 311"/>
                <a:gd name="T92" fmla="*/ 104 w 125"/>
                <a:gd name="T93" fmla="*/ 0 h 311"/>
                <a:gd name="T94" fmla="*/ 105 w 125"/>
                <a:gd name="T95" fmla="*/ 0 h 311"/>
                <a:gd name="T96" fmla="*/ 105 w 125"/>
                <a:gd name="T97" fmla="*/ 0 h 311"/>
                <a:gd name="T98" fmla="*/ 110 w 125"/>
                <a:gd name="T99" fmla="*/ 6 h 311"/>
                <a:gd name="T100" fmla="*/ 114 w 125"/>
                <a:gd name="T101" fmla="*/ 13 h 311"/>
                <a:gd name="T102" fmla="*/ 116 w 125"/>
                <a:gd name="T103" fmla="*/ 19 h 311"/>
                <a:gd name="T104" fmla="*/ 119 w 125"/>
                <a:gd name="T105" fmla="*/ 26 h 311"/>
                <a:gd name="T106" fmla="*/ 123 w 125"/>
                <a:gd name="T107" fmla="*/ 40 h 311"/>
                <a:gd name="T108" fmla="*/ 125 w 125"/>
                <a:gd name="T109" fmla="*/ 55 h 311"/>
                <a:gd name="T110" fmla="*/ 125 w 125"/>
                <a:gd name="T111" fmla="*/ 72 h 311"/>
                <a:gd name="T112" fmla="*/ 125 w 125"/>
                <a:gd name="T113" fmla="*/ 87 h 311"/>
                <a:gd name="T114" fmla="*/ 125 w 125"/>
                <a:gd name="T115" fmla="*/ 101 h 311"/>
                <a:gd name="T116" fmla="*/ 125 w 125"/>
                <a:gd name="T117" fmla="*/ 115 h 3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 h="311">
                  <a:moveTo>
                    <a:pt x="125" y="115"/>
                  </a:moveTo>
                  <a:lnTo>
                    <a:pt x="120" y="147"/>
                  </a:lnTo>
                  <a:lnTo>
                    <a:pt x="115" y="179"/>
                  </a:lnTo>
                  <a:lnTo>
                    <a:pt x="113" y="194"/>
                  </a:lnTo>
                  <a:lnTo>
                    <a:pt x="110" y="209"/>
                  </a:lnTo>
                  <a:lnTo>
                    <a:pt x="106" y="224"/>
                  </a:lnTo>
                  <a:lnTo>
                    <a:pt x="102" y="238"/>
                  </a:lnTo>
                  <a:lnTo>
                    <a:pt x="96" y="252"/>
                  </a:lnTo>
                  <a:lnTo>
                    <a:pt x="90" y="265"/>
                  </a:lnTo>
                  <a:lnTo>
                    <a:pt x="82" y="276"/>
                  </a:lnTo>
                  <a:lnTo>
                    <a:pt x="74" y="286"/>
                  </a:lnTo>
                  <a:lnTo>
                    <a:pt x="62" y="295"/>
                  </a:lnTo>
                  <a:lnTo>
                    <a:pt x="50" y="302"/>
                  </a:lnTo>
                  <a:lnTo>
                    <a:pt x="36" y="307"/>
                  </a:lnTo>
                  <a:lnTo>
                    <a:pt x="18" y="311"/>
                  </a:lnTo>
                  <a:lnTo>
                    <a:pt x="22" y="304"/>
                  </a:lnTo>
                  <a:lnTo>
                    <a:pt x="24" y="296"/>
                  </a:lnTo>
                  <a:lnTo>
                    <a:pt x="27" y="287"/>
                  </a:lnTo>
                  <a:lnTo>
                    <a:pt x="29" y="278"/>
                  </a:lnTo>
                  <a:lnTo>
                    <a:pt x="31" y="270"/>
                  </a:lnTo>
                  <a:lnTo>
                    <a:pt x="29" y="262"/>
                  </a:lnTo>
                  <a:lnTo>
                    <a:pt x="27" y="253"/>
                  </a:lnTo>
                  <a:lnTo>
                    <a:pt x="22" y="244"/>
                  </a:lnTo>
                  <a:lnTo>
                    <a:pt x="21" y="215"/>
                  </a:lnTo>
                  <a:lnTo>
                    <a:pt x="18" y="186"/>
                  </a:lnTo>
                  <a:lnTo>
                    <a:pt x="16" y="156"/>
                  </a:lnTo>
                  <a:lnTo>
                    <a:pt x="12" y="127"/>
                  </a:lnTo>
                  <a:lnTo>
                    <a:pt x="9" y="97"/>
                  </a:lnTo>
                  <a:lnTo>
                    <a:pt x="5" y="68"/>
                  </a:lnTo>
                  <a:lnTo>
                    <a:pt x="3" y="39"/>
                  </a:lnTo>
                  <a:lnTo>
                    <a:pt x="0" y="9"/>
                  </a:lnTo>
                  <a:lnTo>
                    <a:pt x="9" y="10"/>
                  </a:lnTo>
                  <a:lnTo>
                    <a:pt x="22" y="11"/>
                  </a:lnTo>
                  <a:lnTo>
                    <a:pt x="36" y="13"/>
                  </a:lnTo>
                  <a:lnTo>
                    <a:pt x="51" y="14"/>
                  </a:lnTo>
                  <a:lnTo>
                    <a:pt x="66" y="13"/>
                  </a:lnTo>
                  <a:lnTo>
                    <a:pt x="81" y="11"/>
                  </a:lnTo>
                  <a:lnTo>
                    <a:pt x="87" y="9"/>
                  </a:lnTo>
                  <a:lnTo>
                    <a:pt x="92" y="6"/>
                  </a:lnTo>
                  <a:lnTo>
                    <a:pt x="97" y="4"/>
                  </a:lnTo>
                  <a:lnTo>
                    <a:pt x="101" y="0"/>
                  </a:lnTo>
                  <a:lnTo>
                    <a:pt x="102" y="0"/>
                  </a:lnTo>
                  <a:lnTo>
                    <a:pt x="104" y="0"/>
                  </a:lnTo>
                  <a:lnTo>
                    <a:pt x="105" y="0"/>
                  </a:lnTo>
                  <a:lnTo>
                    <a:pt x="110" y="6"/>
                  </a:lnTo>
                  <a:lnTo>
                    <a:pt x="114" y="13"/>
                  </a:lnTo>
                  <a:lnTo>
                    <a:pt x="116" y="19"/>
                  </a:lnTo>
                  <a:lnTo>
                    <a:pt x="119" y="26"/>
                  </a:lnTo>
                  <a:lnTo>
                    <a:pt x="123" y="40"/>
                  </a:lnTo>
                  <a:lnTo>
                    <a:pt x="125" y="55"/>
                  </a:lnTo>
                  <a:lnTo>
                    <a:pt x="125" y="72"/>
                  </a:lnTo>
                  <a:lnTo>
                    <a:pt x="125" y="87"/>
                  </a:lnTo>
                  <a:lnTo>
                    <a:pt x="125" y="101"/>
                  </a:lnTo>
                  <a:lnTo>
                    <a:pt x="125" y="115"/>
                  </a:lnTo>
                  <a:close/>
                </a:path>
              </a:pathLst>
            </a:custGeom>
            <a:solidFill>
              <a:srgbClr val="F2F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9" name="Freeform 26">
              <a:extLst>
                <a:ext uri="{FF2B5EF4-FFF2-40B4-BE49-F238E27FC236}">
                  <a16:creationId xmlns:a16="http://schemas.microsoft.com/office/drawing/2014/main" id="{C7224295-2B54-4DD9-A9AF-7C25BD6CBABA}"/>
                </a:ext>
              </a:extLst>
            </p:cNvPr>
            <p:cNvSpPr>
              <a:spLocks/>
            </p:cNvSpPr>
            <p:nvPr/>
          </p:nvSpPr>
          <p:spPr bwMode="auto">
            <a:xfrm>
              <a:off x="5488" y="434"/>
              <a:ext cx="56" cy="74"/>
            </a:xfrm>
            <a:custGeom>
              <a:avLst/>
              <a:gdLst>
                <a:gd name="T0" fmla="*/ 56 w 56"/>
                <a:gd name="T1" fmla="*/ 34 h 74"/>
                <a:gd name="T2" fmla="*/ 51 w 56"/>
                <a:gd name="T3" fmla="*/ 47 h 74"/>
                <a:gd name="T4" fmla="*/ 45 w 56"/>
                <a:gd name="T5" fmla="*/ 58 h 74"/>
                <a:gd name="T6" fmla="*/ 39 w 56"/>
                <a:gd name="T7" fmla="*/ 65 h 74"/>
                <a:gd name="T8" fmla="*/ 32 w 56"/>
                <a:gd name="T9" fmla="*/ 70 h 74"/>
                <a:gd name="T10" fmla="*/ 25 w 56"/>
                <a:gd name="T11" fmla="*/ 73 h 74"/>
                <a:gd name="T12" fmla="*/ 18 w 56"/>
                <a:gd name="T13" fmla="*/ 74 h 74"/>
                <a:gd name="T14" fmla="*/ 13 w 56"/>
                <a:gd name="T15" fmla="*/ 73 h 74"/>
                <a:gd name="T16" fmla="*/ 8 w 56"/>
                <a:gd name="T17" fmla="*/ 69 h 74"/>
                <a:gd name="T18" fmla="*/ 3 w 56"/>
                <a:gd name="T19" fmla="*/ 64 h 74"/>
                <a:gd name="T20" fmla="*/ 1 w 56"/>
                <a:gd name="T21" fmla="*/ 58 h 74"/>
                <a:gd name="T22" fmla="*/ 0 w 56"/>
                <a:gd name="T23" fmla="*/ 50 h 74"/>
                <a:gd name="T24" fmla="*/ 0 w 56"/>
                <a:gd name="T25" fmla="*/ 41 h 74"/>
                <a:gd name="T26" fmla="*/ 2 w 56"/>
                <a:gd name="T27" fmla="*/ 32 h 74"/>
                <a:gd name="T28" fmla="*/ 7 w 56"/>
                <a:gd name="T29" fmla="*/ 22 h 74"/>
                <a:gd name="T30" fmla="*/ 15 w 56"/>
                <a:gd name="T31" fmla="*/ 12 h 74"/>
                <a:gd name="T32" fmla="*/ 25 w 56"/>
                <a:gd name="T33" fmla="*/ 2 h 74"/>
                <a:gd name="T34" fmla="*/ 34 w 56"/>
                <a:gd name="T35" fmla="*/ 0 h 74"/>
                <a:gd name="T36" fmla="*/ 41 w 56"/>
                <a:gd name="T37" fmla="*/ 0 h 74"/>
                <a:gd name="T38" fmla="*/ 46 w 56"/>
                <a:gd name="T39" fmla="*/ 2 h 74"/>
                <a:gd name="T40" fmla="*/ 50 w 56"/>
                <a:gd name="T41" fmla="*/ 5 h 74"/>
                <a:gd name="T42" fmla="*/ 52 w 56"/>
                <a:gd name="T43" fmla="*/ 10 h 74"/>
                <a:gd name="T44" fmla="*/ 55 w 56"/>
                <a:gd name="T45" fmla="*/ 16 h 74"/>
                <a:gd name="T46" fmla="*/ 55 w 56"/>
                <a:gd name="T47" fmla="*/ 25 h 74"/>
                <a:gd name="T48" fmla="*/ 56 w 56"/>
                <a:gd name="T49" fmla="*/ 34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74">
                  <a:moveTo>
                    <a:pt x="56" y="34"/>
                  </a:moveTo>
                  <a:lnTo>
                    <a:pt x="51" y="47"/>
                  </a:lnTo>
                  <a:lnTo>
                    <a:pt x="45" y="58"/>
                  </a:lnTo>
                  <a:lnTo>
                    <a:pt x="39" y="65"/>
                  </a:lnTo>
                  <a:lnTo>
                    <a:pt x="32" y="70"/>
                  </a:lnTo>
                  <a:lnTo>
                    <a:pt x="25" y="73"/>
                  </a:lnTo>
                  <a:lnTo>
                    <a:pt x="18" y="74"/>
                  </a:lnTo>
                  <a:lnTo>
                    <a:pt x="13" y="73"/>
                  </a:lnTo>
                  <a:lnTo>
                    <a:pt x="8" y="69"/>
                  </a:lnTo>
                  <a:lnTo>
                    <a:pt x="3" y="64"/>
                  </a:lnTo>
                  <a:lnTo>
                    <a:pt x="1" y="58"/>
                  </a:lnTo>
                  <a:lnTo>
                    <a:pt x="0" y="50"/>
                  </a:lnTo>
                  <a:lnTo>
                    <a:pt x="0" y="41"/>
                  </a:lnTo>
                  <a:lnTo>
                    <a:pt x="2" y="32"/>
                  </a:lnTo>
                  <a:lnTo>
                    <a:pt x="7" y="22"/>
                  </a:lnTo>
                  <a:lnTo>
                    <a:pt x="15" y="12"/>
                  </a:lnTo>
                  <a:lnTo>
                    <a:pt x="25" y="2"/>
                  </a:lnTo>
                  <a:lnTo>
                    <a:pt x="34" y="0"/>
                  </a:lnTo>
                  <a:lnTo>
                    <a:pt x="41" y="0"/>
                  </a:lnTo>
                  <a:lnTo>
                    <a:pt x="46" y="2"/>
                  </a:lnTo>
                  <a:lnTo>
                    <a:pt x="50" y="5"/>
                  </a:lnTo>
                  <a:lnTo>
                    <a:pt x="52" y="10"/>
                  </a:lnTo>
                  <a:lnTo>
                    <a:pt x="55" y="16"/>
                  </a:lnTo>
                  <a:lnTo>
                    <a:pt x="55" y="25"/>
                  </a:lnTo>
                  <a:lnTo>
                    <a:pt x="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0" name="Freeform 27">
              <a:extLst>
                <a:ext uri="{FF2B5EF4-FFF2-40B4-BE49-F238E27FC236}">
                  <a16:creationId xmlns:a16="http://schemas.microsoft.com/office/drawing/2014/main" id="{481DF518-564E-467A-8FB3-04C0B11C31DF}"/>
                </a:ext>
              </a:extLst>
            </p:cNvPr>
            <p:cNvSpPr>
              <a:spLocks/>
            </p:cNvSpPr>
            <p:nvPr/>
          </p:nvSpPr>
          <p:spPr bwMode="auto">
            <a:xfrm>
              <a:off x="5415" y="1394"/>
              <a:ext cx="124" cy="84"/>
            </a:xfrm>
            <a:custGeom>
              <a:avLst/>
              <a:gdLst>
                <a:gd name="T0" fmla="*/ 124 w 124"/>
                <a:gd name="T1" fmla="*/ 49 h 84"/>
                <a:gd name="T2" fmla="*/ 123 w 124"/>
                <a:gd name="T3" fmla="*/ 51 h 84"/>
                <a:gd name="T4" fmla="*/ 123 w 124"/>
                <a:gd name="T5" fmla="*/ 55 h 84"/>
                <a:gd name="T6" fmla="*/ 122 w 124"/>
                <a:gd name="T7" fmla="*/ 58 h 84"/>
                <a:gd name="T8" fmla="*/ 122 w 124"/>
                <a:gd name="T9" fmla="*/ 60 h 84"/>
                <a:gd name="T10" fmla="*/ 120 w 124"/>
                <a:gd name="T11" fmla="*/ 63 h 84"/>
                <a:gd name="T12" fmla="*/ 120 w 124"/>
                <a:gd name="T13" fmla="*/ 65 h 84"/>
                <a:gd name="T14" fmla="*/ 119 w 124"/>
                <a:gd name="T15" fmla="*/ 68 h 84"/>
                <a:gd name="T16" fmla="*/ 119 w 124"/>
                <a:gd name="T17" fmla="*/ 70 h 84"/>
                <a:gd name="T18" fmla="*/ 108 w 124"/>
                <a:gd name="T19" fmla="*/ 77 h 84"/>
                <a:gd name="T20" fmla="*/ 97 w 124"/>
                <a:gd name="T21" fmla="*/ 80 h 84"/>
                <a:gd name="T22" fmla="*/ 86 w 124"/>
                <a:gd name="T23" fmla="*/ 83 h 84"/>
                <a:gd name="T24" fmla="*/ 75 w 124"/>
                <a:gd name="T25" fmla="*/ 84 h 84"/>
                <a:gd name="T26" fmla="*/ 65 w 124"/>
                <a:gd name="T27" fmla="*/ 83 h 84"/>
                <a:gd name="T28" fmla="*/ 55 w 124"/>
                <a:gd name="T29" fmla="*/ 80 h 84"/>
                <a:gd name="T30" fmla="*/ 45 w 124"/>
                <a:gd name="T31" fmla="*/ 77 h 84"/>
                <a:gd name="T32" fmla="*/ 36 w 124"/>
                <a:gd name="T33" fmla="*/ 72 h 84"/>
                <a:gd name="T34" fmla="*/ 28 w 124"/>
                <a:gd name="T35" fmla="*/ 65 h 84"/>
                <a:gd name="T36" fmla="*/ 21 w 124"/>
                <a:gd name="T37" fmla="*/ 58 h 84"/>
                <a:gd name="T38" fmla="*/ 13 w 124"/>
                <a:gd name="T39" fmla="*/ 50 h 84"/>
                <a:gd name="T40" fmla="*/ 8 w 124"/>
                <a:gd name="T41" fmla="*/ 41 h 84"/>
                <a:gd name="T42" fmla="*/ 5 w 124"/>
                <a:gd name="T43" fmla="*/ 31 h 84"/>
                <a:gd name="T44" fmla="*/ 1 w 124"/>
                <a:gd name="T45" fmla="*/ 21 h 84"/>
                <a:gd name="T46" fmla="*/ 0 w 124"/>
                <a:gd name="T47" fmla="*/ 11 h 84"/>
                <a:gd name="T48" fmla="*/ 0 w 124"/>
                <a:gd name="T49" fmla="*/ 0 h 84"/>
                <a:gd name="T50" fmla="*/ 15 w 124"/>
                <a:gd name="T51" fmla="*/ 2 h 84"/>
                <a:gd name="T52" fmla="*/ 30 w 124"/>
                <a:gd name="T53" fmla="*/ 3 h 84"/>
                <a:gd name="T54" fmla="*/ 44 w 124"/>
                <a:gd name="T55" fmla="*/ 5 h 84"/>
                <a:gd name="T56" fmla="*/ 59 w 124"/>
                <a:gd name="T57" fmla="*/ 6 h 84"/>
                <a:gd name="T58" fmla="*/ 74 w 124"/>
                <a:gd name="T59" fmla="*/ 6 h 84"/>
                <a:gd name="T60" fmla="*/ 90 w 124"/>
                <a:gd name="T61" fmla="*/ 6 h 84"/>
                <a:gd name="T62" fmla="*/ 105 w 124"/>
                <a:gd name="T63" fmla="*/ 5 h 84"/>
                <a:gd name="T64" fmla="*/ 122 w 124"/>
                <a:gd name="T65" fmla="*/ 2 h 84"/>
                <a:gd name="T66" fmla="*/ 123 w 124"/>
                <a:gd name="T67" fmla="*/ 7 h 84"/>
                <a:gd name="T68" fmla="*/ 123 w 124"/>
                <a:gd name="T69" fmla="*/ 12 h 84"/>
                <a:gd name="T70" fmla="*/ 123 w 124"/>
                <a:gd name="T71" fmla="*/ 16 h 84"/>
                <a:gd name="T72" fmla="*/ 124 w 124"/>
                <a:gd name="T73" fmla="*/ 21 h 84"/>
                <a:gd name="T74" fmla="*/ 124 w 124"/>
                <a:gd name="T75" fmla="*/ 25 h 84"/>
                <a:gd name="T76" fmla="*/ 124 w 124"/>
                <a:gd name="T77" fmla="*/ 31 h 84"/>
                <a:gd name="T78" fmla="*/ 124 w 124"/>
                <a:gd name="T79" fmla="*/ 39 h 84"/>
                <a:gd name="T80" fmla="*/ 124 w 124"/>
                <a:gd name="T81" fmla="*/ 49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4" h="84">
                  <a:moveTo>
                    <a:pt x="124" y="49"/>
                  </a:moveTo>
                  <a:lnTo>
                    <a:pt x="123" y="51"/>
                  </a:lnTo>
                  <a:lnTo>
                    <a:pt x="123" y="55"/>
                  </a:lnTo>
                  <a:lnTo>
                    <a:pt x="122" y="58"/>
                  </a:lnTo>
                  <a:lnTo>
                    <a:pt x="122" y="60"/>
                  </a:lnTo>
                  <a:lnTo>
                    <a:pt x="120" y="63"/>
                  </a:lnTo>
                  <a:lnTo>
                    <a:pt x="120" y="65"/>
                  </a:lnTo>
                  <a:lnTo>
                    <a:pt x="119" y="68"/>
                  </a:lnTo>
                  <a:lnTo>
                    <a:pt x="119" y="70"/>
                  </a:lnTo>
                  <a:lnTo>
                    <a:pt x="108" y="77"/>
                  </a:lnTo>
                  <a:lnTo>
                    <a:pt x="97" y="80"/>
                  </a:lnTo>
                  <a:lnTo>
                    <a:pt x="86" y="83"/>
                  </a:lnTo>
                  <a:lnTo>
                    <a:pt x="75" y="84"/>
                  </a:lnTo>
                  <a:lnTo>
                    <a:pt x="65" y="83"/>
                  </a:lnTo>
                  <a:lnTo>
                    <a:pt x="55" y="80"/>
                  </a:lnTo>
                  <a:lnTo>
                    <a:pt x="45" y="77"/>
                  </a:lnTo>
                  <a:lnTo>
                    <a:pt x="36" y="72"/>
                  </a:lnTo>
                  <a:lnTo>
                    <a:pt x="28" y="65"/>
                  </a:lnTo>
                  <a:lnTo>
                    <a:pt x="21" y="58"/>
                  </a:lnTo>
                  <a:lnTo>
                    <a:pt x="13" y="50"/>
                  </a:lnTo>
                  <a:lnTo>
                    <a:pt x="8" y="41"/>
                  </a:lnTo>
                  <a:lnTo>
                    <a:pt x="5" y="31"/>
                  </a:lnTo>
                  <a:lnTo>
                    <a:pt x="1" y="21"/>
                  </a:lnTo>
                  <a:lnTo>
                    <a:pt x="0" y="11"/>
                  </a:lnTo>
                  <a:lnTo>
                    <a:pt x="0" y="0"/>
                  </a:lnTo>
                  <a:lnTo>
                    <a:pt x="15" y="2"/>
                  </a:lnTo>
                  <a:lnTo>
                    <a:pt x="30" y="3"/>
                  </a:lnTo>
                  <a:lnTo>
                    <a:pt x="44" y="5"/>
                  </a:lnTo>
                  <a:lnTo>
                    <a:pt x="59" y="6"/>
                  </a:lnTo>
                  <a:lnTo>
                    <a:pt x="74" y="6"/>
                  </a:lnTo>
                  <a:lnTo>
                    <a:pt x="90" y="6"/>
                  </a:lnTo>
                  <a:lnTo>
                    <a:pt x="105" y="5"/>
                  </a:lnTo>
                  <a:lnTo>
                    <a:pt x="122" y="2"/>
                  </a:lnTo>
                  <a:lnTo>
                    <a:pt x="123" y="7"/>
                  </a:lnTo>
                  <a:lnTo>
                    <a:pt x="123" y="12"/>
                  </a:lnTo>
                  <a:lnTo>
                    <a:pt x="123" y="16"/>
                  </a:lnTo>
                  <a:lnTo>
                    <a:pt x="124" y="21"/>
                  </a:lnTo>
                  <a:lnTo>
                    <a:pt x="124" y="25"/>
                  </a:lnTo>
                  <a:lnTo>
                    <a:pt x="124" y="31"/>
                  </a:lnTo>
                  <a:lnTo>
                    <a:pt x="124" y="39"/>
                  </a:lnTo>
                  <a:lnTo>
                    <a:pt x="124" y="4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1" name="Freeform 28">
              <a:extLst>
                <a:ext uri="{FF2B5EF4-FFF2-40B4-BE49-F238E27FC236}">
                  <a16:creationId xmlns:a16="http://schemas.microsoft.com/office/drawing/2014/main" id="{CA42288F-A683-4B1E-BC10-36E08617A39E}"/>
                </a:ext>
              </a:extLst>
            </p:cNvPr>
            <p:cNvSpPr>
              <a:spLocks/>
            </p:cNvSpPr>
            <p:nvPr/>
          </p:nvSpPr>
          <p:spPr bwMode="auto">
            <a:xfrm>
              <a:off x="5496" y="444"/>
              <a:ext cx="38" cy="55"/>
            </a:xfrm>
            <a:custGeom>
              <a:avLst/>
              <a:gdLst>
                <a:gd name="T0" fmla="*/ 38 w 38"/>
                <a:gd name="T1" fmla="*/ 36 h 55"/>
                <a:gd name="T2" fmla="*/ 32 w 38"/>
                <a:gd name="T3" fmla="*/ 41 h 55"/>
                <a:gd name="T4" fmla="*/ 29 w 38"/>
                <a:gd name="T5" fmla="*/ 45 h 55"/>
                <a:gd name="T6" fmla="*/ 27 w 38"/>
                <a:gd name="T7" fmla="*/ 50 h 55"/>
                <a:gd name="T8" fmla="*/ 24 w 38"/>
                <a:gd name="T9" fmla="*/ 53 h 55"/>
                <a:gd name="T10" fmla="*/ 22 w 38"/>
                <a:gd name="T11" fmla="*/ 54 h 55"/>
                <a:gd name="T12" fmla="*/ 18 w 38"/>
                <a:gd name="T13" fmla="*/ 55 h 55"/>
                <a:gd name="T14" fmla="*/ 12 w 38"/>
                <a:gd name="T15" fmla="*/ 54 h 55"/>
                <a:gd name="T16" fmla="*/ 2 w 38"/>
                <a:gd name="T17" fmla="*/ 51 h 55"/>
                <a:gd name="T18" fmla="*/ 0 w 38"/>
                <a:gd name="T19" fmla="*/ 44 h 55"/>
                <a:gd name="T20" fmla="*/ 0 w 38"/>
                <a:gd name="T21" fmla="*/ 35 h 55"/>
                <a:gd name="T22" fmla="*/ 2 w 38"/>
                <a:gd name="T23" fmla="*/ 25 h 55"/>
                <a:gd name="T24" fmla="*/ 5 w 38"/>
                <a:gd name="T25" fmla="*/ 15 h 55"/>
                <a:gd name="T26" fmla="*/ 8 w 38"/>
                <a:gd name="T27" fmla="*/ 11 h 55"/>
                <a:gd name="T28" fmla="*/ 10 w 38"/>
                <a:gd name="T29" fmla="*/ 7 h 55"/>
                <a:gd name="T30" fmla="*/ 13 w 38"/>
                <a:gd name="T31" fmla="*/ 3 h 55"/>
                <a:gd name="T32" fmla="*/ 17 w 38"/>
                <a:gd name="T33" fmla="*/ 1 h 55"/>
                <a:gd name="T34" fmla="*/ 21 w 38"/>
                <a:gd name="T35" fmla="*/ 0 h 55"/>
                <a:gd name="T36" fmla="*/ 26 w 38"/>
                <a:gd name="T37" fmla="*/ 0 h 55"/>
                <a:gd name="T38" fmla="*/ 31 w 38"/>
                <a:gd name="T39" fmla="*/ 1 h 55"/>
                <a:gd name="T40" fmla="*/ 36 w 38"/>
                <a:gd name="T41" fmla="*/ 2 h 55"/>
                <a:gd name="T42" fmla="*/ 37 w 38"/>
                <a:gd name="T43" fmla="*/ 5 h 55"/>
                <a:gd name="T44" fmla="*/ 37 w 38"/>
                <a:gd name="T45" fmla="*/ 6 h 55"/>
                <a:gd name="T46" fmla="*/ 38 w 38"/>
                <a:gd name="T47" fmla="*/ 7 h 55"/>
                <a:gd name="T48" fmla="*/ 38 w 38"/>
                <a:gd name="T49" fmla="*/ 8 h 55"/>
                <a:gd name="T50" fmla="*/ 38 w 38"/>
                <a:gd name="T51" fmla="*/ 10 h 55"/>
                <a:gd name="T52" fmla="*/ 38 w 38"/>
                <a:gd name="T53" fmla="*/ 10 h 55"/>
                <a:gd name="T54" fmla="*/ 38 w 38"/>
                <a:gd name="T55" fmla="*/ 11 h 55"/>
                <a:gd name="T56" fmla="*/ 37 w 38"/>
                <a:gd name="T57" fmla="*/ 12 h 55"/>
                <a:gd name="T58" fmla="*/ 37 w 38"/>
                <a:gd name="T59" fmla="*/ 14 h 55"/>
                <a:gd name="T60" fmla="*/ 36 w 38"/>
                <a:gd name="T61" fmla="*/ 14 h 55"/>
                <a:gd name="T62" fmla="*/ 34 w 38"/>
                <a:gd name="T63" fmla="*/ 14 h 55"/>
                <a:gd name="T64" fmla="*/ 34 w 38"/>
                <a:gd name="T65" fmla="*/ 14 h 55"/>
                <a:gd name="T66" fmla="*/ 33 w 38"/>
                <a:gd name="T67" fmla="*/ 15 h 55"/>
                <a:gd name="T68" fmla="*/ 33 w 38"/>
                <a:gd name="T69" fmla="*/ 15 h 55"/>
                <a:gd name="T70" fmla="*/ 32 w 38"/>
                <a:gd name="T71" fmla="*/ 15 h 55"/>
                <a:gd name="T72" fmla="*/ 32 w 38"/>
                <a:gd name="T73" fmla="*/ 15 h 55"/>
                <a:gd name="T74" fmla="*/ 31 w 38"/>
                <a:gd name="T75" fmla="*/ 16 h 55"/>
                <a:gd name="T76" fmla="*/ 31 w 38"/>
                <a:gd name="T77" fmla="*/ 17 h 55"/>
                <a:gd name="T78" fmla="*/ 31 w 38"/>
                <a:gd name="T79" fmla="*/ 19 h 55"/>
                <a:gd name="T80" fmla="*/ 31 w 38"/>
                <a:gd name="T81" fmla="*/ 20 h 55"/>
                <a:gd name="T82" fmla="*/ 31 w 38"/>
                <a:gd name="T83" fmla="*/ 21 h 55"/>
                <a:gd name="T84" fmla="*/ 31 w 38"/>
                <a:gd name="T85" fmla="*/ 21 h 55"/>
                <a:gd name="T86" fmla="*/ 31 w 38"/>
                <a:gd name="T87" fmla="*/ 22 h 55"/>
                <a:gd name="T88" fmla="*/ 31 w 38"/>
                <a:gd name="T89" fmla="*/ 24 h 55"/>
                <a:gd name="T90" fmla="*/ 32 w 38"/>
                <a:gd name="T91" fmla="*/ 25 h 55"/>
                <a:gd name="T92" fmla="*/ 32 w 38"/>
                <a:gd name="T93" fmla="*/ 25 h 55"/>
                <a:gd name="T94" fmla="*/ 33 w 38"/>
                <a:gd name="T95" fmla="*/ 26 h 55"/>
                <a:gd name="T96" fmla="*/ 34 w 38"/>
                <a:gd name="T97" fmla="*/ 26 h 55"/>
                <a:gd name="T98" fmla="*/ 36 w 38"/>
                <a:gd name="T99" fmla="*/ 27 h 55"/>
                <a:gd name="T100" fmla="*/ 36 w 38"/>
                <a:gd name="T101" fmla="*/ 29 h 55"/>
                <a:gd name="T102" fmla="*/ 37 w 38"/>
                <a:gd name="T103" fmla="*/ 29 h 55"/>
                <a:gd name="T104" fmla="*/ 38 w 38"/>
                <a:gd name="T105" fmla="*/ 30 h 55"/>
                <a:gd name="T106" fmla="*/ 38 w 38"/>
                <a:gd name="T107" fmla="*/ 30 h 55"/>
                <a:gd name="T108" fmla="*/ 38 w 38"/>
                <a:gd name="T109" fmla="*/ 31 h 55"/>
                <a:gd name="T110" fmla="*/ 38 w 38"/>
                <a:gd name="T111" fmla="*/ 32 h 55"/>
                <a:gd name="T112" fmla="*/ 38 w 38"/>
                <a:gd name="T113" fmla="*/ 32 h 55"/>
                <a:gd name="T114" fmla="*/ 38 w 38"/>
                <a:gd name="T115" fmla="*/ 34 h 55"/>
                <a:gd name="T116" fmla="*/ 38 w 38"/>
                <a:gd name="T117" fmla="*/ 35 h 55"/>
                <a:gd name="T118" fmla="*/ 38 w 38"/>
                <a:gd name="T119" fmla="*/ 35 h 55"/>
                <a:gd name="T120" fmla="*/ 38 w 38"/>
                <a:gd name="T121" fmla="*/ 36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 h="55">
                  <a:moveTo>
                    <a:pt x="38" y="36"/>
                  </a:moveTo>
                  <a:lnTo>
                    <a:pt x="32" y="41"/>
                  </a:lnTo>
                  <a:lnTo>
                    <a:pt x="29" y="45"/>
                  </a:lnTo>
                  <a:lnTo>
                    <a:pt x="27" y="50"/>
                  </a:lnTo>
                  <a:lnTo>
                    <a:pt x="24" y="53"/>
                  </a:lnTo>
                  <a:lnTo>
                    <a:pt x="22" y="54"/>
                  </a:lnTo>
                  <a:lnTo>
                    <a:pt x="18" y="55"/>
                  </a:lnTo>
                  <a:lnTo>
                    <a:pt x="12" y="54"/>
                  </a:lnTo>
                  <a:lnTo>
                    <a:pt x="2" y="51"/>
                  </a:lnTo>
                  <a:lnTo>
                    <a:pt x="0" y="44"/>
                  </a:lnTo>
                  <a:lnTo>
                    <a:pt x="0" y="35"/>
                  </a:lnTo>
                  <a:lnTo>
                    <a:pt x="2" y="25"/>
                  </a:lnTo>
                  <a:lnTo>
                    <a:pt x="5" y="15"/>
                  </a:lnTo>
                  <a:lnTo>
                    <a:pt x="8" y="11"/>
                  </a:lnTo>
                  <a:lnTo>
                    <a:pt x="10" y="7"/>
                  </a:lnTo>
                  <a:lnTo>
                    <a:pt x="13" y="3"/>
                  </a:lnTo>
                  <a:lnTo>
                    <a:pt x="17" y="1"/>
                  </a:lnTo>
                  <a:lnTo>
                    <a:pt x="21" y="0"/>
                  </a:lnTo>
                  <a:lnTo>
                    <a:pt x="26" y="0"/>
                  </a:lnTo>
                  <a:lnTo>
                    <a:pt x="31" y="1"/>
                  </a:lnTo>
                  <a:lnTo>
                    <a:pt x="36" y="2"/>
                  </a:lnTo>
                  <a:lnTo>
                    <a:pt x="37" y="5"/>
                  </a:lnTo>
                  <a:lnTo>
                    <a:pt x="37" y="6"/>
                  </a:lnTo>
                  <a:lnTo>
                    <a:pt x="38" y="7"/>
                  </a:lnTo>
                  <a:lnTo>
                    <a:pt x="38" y="8"/>
                  </a:lnTo>
                  <a:lnTo>
                    <a:pt x="38" y="10"/>
                  </a:lnTo>
                  <a:lnTo>
                    <a:pt x="38" y="11"/>
                  </a:lnTo>
                  <a:lnTo>
                    <a:pt x="37" y="12"/>
                  </a:lnTo>
                  <a:lnTo>
                    <a:pt x="37" y="14"/>
                  </a:lnTo>
                  <a:lnTo>
                    <a:pt x="36" y="14"/>
                  </a:lnTo>
                  <a:lnTo>
                    <a:pt x="34" y="14"/>
                  </a:lnTo>
                  <a:lnTo>
                    <a:pt x="33" y="15"/>
                  </a:lnTo>
                  <a:lnTo>
                    <a:pt x="32" y="15"/>
                  </a:lnTo>
                  <a:lnTo>
                    <a:pt x="31" y="16"/>
                  </a:lnTo>
                  <a:lnTo>
                    <a:pt x="31" y="17"/>
                  </a:lnTo>
                  <a:lnTo>
                    <a:pt x="31" y="19"/>
                  </a:lnTo>
                  <a:lnTo>
                    <a:pt x="31" y="20"/>
                  </a:lnTo>
                  <a:lnTo>
                    <a:pt x="31" y="21"/>
                  </a:lnTo>
                  <a:lnTo>
                    <a:pt x="31" y="22"/>
                  </a:lnTo>
                  <a:lnTo>
                    <a:pt x="31" y="24"/>
                  </a:lnTo>
                  <a:lnTo>
                    <a:pt x="32" y="25"/>
                  </a:lnTo>
                  <a:lnTo>
                    <a:pt x="33" y="26"/>
                  </a:lnTo>
                  <a:lnTo>
                    <a:pt x="34" y="26"/>
                  </a:lnTo>
                  <a:lnTo>
                    <a:pt x="36" y="27"/>
                  </a:lnTo>
                  <a:lnTo>
                    <a:pt x="36" y="29"/>
                  </a:lnTo>
                  <a:lnTo>
                    <a:pt x="37" y="29"/>
                  </a:lnTo>
                  <a:lnTo>
                    <a:pt x="38" y="30"/>
                  </a:lnTo>
                  <a:lnTo>
                    <a:pt x="38" y="31"/>
                  </a:lnTo>
                  <a:lnTo>
                    <a:pt x="38" y="32"/>
                  </a:lnTo>
                  <a:lnTo>
                    <a:pt x="38" y="34"/>
                  </a:lnTo>
                  <a:lnTo>
                    <a:pt x="38" y="35"/>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2" name="Freeform 29">
              <a:extLst>
                <a:ext uri="{FF2B5EF4-FFF2-40B4-BE49-F238E27FC236}">
                  <a16:creationId xmlns:a16="http://schemas.microsoft.com/office/drawing/2014/main" id="{522916DE-7F27-4EB9-BF93-EFB180AC1AB9}"/>
                </a:ext>
              </a:extLst>
            </p:cNvPr>
            <p:cNvSpPr>
              <a:spLocks/>
            </p:cNvSpPr>
            <p:nvPr/>
          </p:nvSpPr>
          <p:spPr bwMode="auto">
            <a:xfrm>
              <a:off x="5441" y="1474"/>
              <a:ext cx="91" cy="19"/>
            </a:xfrm>
            <a:custGeom>
              <a:avLst/>
              <a:gdLst>
                <a:gd name="T0" fmla="*/ 91 w 91"/>
                <a:gd name="T1" fmla="*/ 8 h 19"/>
                <a:gd name="T2" fmla="*/ 79 w 91"/>
                <a:gd name="T3" fmla="*/ 13 h 19"/>
                <a:gd name="T4" fmla="*/ 68 w 91"/>
                <a:gd name="T5" fmla="*/ 15 h 19"/>
                <a:gd name="T6" fmla="*/ 57 w 91"/>
                <a:gd name="T7" fmla="*/ 18 h 19"/>
                <a:gd name="T8" fmla="*/ 45 w 91"/>
                <a:gd name="T9" fmla="*/ 19 h 19"/>
                <a:gd name="T10" fmla="*/ 33 w 91"/>
                <a:gd name="T11" fmla="*/ 19 h 19"/>
                <a:gd name="T12" fmla="*/ 21 w 91"/>
                <a:gd name="T13" fmla="*/ 18 h 19"/>
                <a:gd name="T14" fmla="*/ 11 w 91"/>
                <a:gd name="T15" fmla="*/ 15 h 19"/>
                <a:gd name="T16" fmla="*/ 1 w 91"/>
                <a:gd name="T17" fmla="*/ 12 h 19"/>
                <a:gd name="T18" fmla="*/ 1 w 91"/>
                <a:gd name="T19" fmla="*/ 10 h 19"/>
                <a:gd name="T20" fmla="*/ 1 w 91"/>
                <a:gd name="T21" fmla="*/ 9 h 19"/>
                <a:gd name="T22" fmla="*/ 1 w 91"/>
                <a:gd name="T23" fmla="*/ 8 h 19"/>
                <a:gd name="T24" fmla="*/ 1 w 91"/>
                <a:gd name="T25" fmla="*/ 7 h 19"/>
                <a:gd name="T26" fmla="*/ 1 w 91"/>
                <a:gd name="T27" fmla="*/ 5 h 19"/>
                <a:gd name="T28" fmla="*/ 1 w 91"/>
                <a:gd name="T29" fmla="*/ 3 h 19"/>
                <a:gd name="T30" fmla="*/ 1 w 91"/>
                <a:gd name="T31" fmla="*/ 2 h 19"/>
                <a:gd name="T32" fmla="*/ 0 w 91"/>
                <a:gd name="T33" fmla="*/ 0 h 19"/>
                <a:gd name="T34" fmla="*/ 10 w 91"/>
                <a:gd name="T35" fmla="*/ 4 h 19"/>
                <a:gd name="T36" fmla="*/ 20 w 91"/>
                <a:gd name="T37" fmla="*/ 7 h 19"/>
                <a:gd name="T38" fmla="*/ 31 w 91"/>
                <a:gd name="T39" fmla="*/ 7 h 19"/>
                <a:gd name="T40" fmla="*/ 43 w 91"/>
                <a:gd name="T41" fmla="*/ 5 h 19"/>
                <a:gd name="T42" fmla="*/ 55 w 91"/>
                <a:gd name="T43" fmla="*/ 5 h 19"/>
                <a:gd name="T44" fmla="*/ 67 w 91"/>
                <a:gd name="T45" fmla="*/ 4 h 19"/>
                <a:gd name="T46" fmla="*/ 79 w 91"/>
                <a:gd name="T47" fmla="*/ 4 h 19"/>
                <a:gd name="T48" fmla="*/ 91 w 91"/>
                <a:gd name="T49" fmla="*/ 5 h 19"/>
                <a:gd name="T50" fmla="*/ 91 w 91"/>
                <a:gd name="T51" fmla="*/ 5 h 19"/>
                <a:gd name="T52" fmla="*/ 91 w 91"/>
                <a:gd name="T53" fmla="*/ 7 h 19"/>
                <a:gd name="T54" fmla="*/ 91 w 91"/>
                <a:gd name="T55" fmla="*/ 7 h 19"/>
                <a:gd name="T56" fmla="*/ 91 w 91"/>
                <a:gd name="T57" fmla="*/ 7 h 19"/>
                <a:gd name="T58" fmla="*/ 91 w 91"/>
                <a:gd name="T59" fmla="*/ 7 h 19"/>
                <a:gd name="T60" fmla="*/ 91 w 91"/>
                <a:gd name="T61" fmla="*/ 8 h 19"/>
                <a:gd name="T62" fmla="*/ 91 w 91"/>
                <a:gd name="T63" fmla="*/ 8 h 19"/>
                <a:gd name="T64" fmla="*/ 91 w 91"/>
                <a:gd name="T65" fmla="*/ 8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9">
                  <a:moveTo>
                    <a:pt x="91" y="8"/>
                  </a:moveTo>
                  <a:lnTo>
                    <a:pt x="79" y="13"/>
                  </a:lnTo>
                  <a:lnTo>
                    <a:pt x="68" y="15"/>
                  </a:lnTo>
                  <a:lnTo>
                    <a:pt x="57" y="18"/>
                  </a:lnTo>
                  <a:lnTo>
                    <a:pt x="45" y="19"/>
                  </a:lnTo>
                  <a:lnTo>
                    <a:pt x="33" y="19"/>
                  </a:lnTo>
                  <a:lnTo>
                    <a:pt x="21" y="18"/>
                  </a:lnTo>
                  <a:lnTo>
                    <a:pt x="11" y="15"/>
                  </a:lnTo>
                  <a:lnTo>
                    <a:pt x="1" y="12"/>
                  </a:lnTo>
                  <a:lnTo>
                    <a:pt x="1" y="10"/>
                  </a:lnTo>
                  <a:lnTo>
                    <a:pt x="1" y="9"/>
                  </a:lnTo>
                  <a:lnTo>
                    <a:pt x="1" y="8"/>
                  </a:lnTo>
                  <a:lnTo>
                    <a:pt x="1" y="7"/>
                  </a:lnTo>
                  <a:lnTo>
                    <a:pt x="1" y="5"/>
                  </a:lnTo>
                  <a:lnTo>
                    <a:pt x="1" y="3"/>
                  </a:lnTo>
                  <a:lnTo>
                    <a:pt x="1" y="2"/>
                  </a:lnTo>
                  <a:lnTo>
                    <a:pt x="0" y="0"/>
                  </a:lnTo>
                  <a:lnTo>
                    <a:pt x="10" y="4"/>
                  </a:lnTo>
                  <a:lnTo>
                    <a:pt x="20" y="7"/>
                  </a:lnTo>
                  <a:lnTo>
                    <a:pt x="31" y="7"/>
                  </a:lnTo>
                  <a:lnTo>
                    <a:pt x="43" y="5"/>
                  </a:lnTo>
                  <a:lnTo>
                    <a:pt x="55" y="5"/>
                  </a:lnTo>
                  <a:lnTo>
                    <a:pt x="67" y="4"/>
                  </a:lnTo>
                  <a:lnTo>
                    <a:pt x="79" y="4"/>
                  </a:lnTo>
                  <a:lnTo>
                    <a:pt x="91" y="5"/>
                  </a:lnTo>
                  <a:lnTo>
                    <a:pt x="91" y="7"/>
                  </a:lnTo>
                  <a:lnTo>
                    <a:pt x="91" y="8"/>
                  </a:lnTo>
                  <a:close/>
                </a:path>
              </a:pathLst>
            </a:custGeom>
            <a:solidFill>
              <a:srgbClr val="DE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3" name="Freeform 30">
              <a:extLst>
                <a:ext uri="{FF2B5EF4-FFF2-40B4-BE49-F238E27FC236}">
                  <a16:creationId xmlns:a16="http://schemas.microsoft.com/office/drawing/2014/main" id="{2AC845B7-D3FA-4A96-BF87-AF4BBD16A0B9}"/>
                </a:ext>
              </a:extLst>
            </p:cNvPr>
            <p:cNvSpPr>
              <a:spLocks/>
            </p:cNvSpPr>
            <p:nvPr/>
          </p:nvSpPr>
          <p:spPr bwMode="auto">
            <a:xfrm>
              <a:off x="5506" y="572"/>
              <a:ext cx="24" cy="10"/>
            </a:xfrm>
            <a:custGeom>
              <a:avLst/>
              <a:gdLst>
                <a:gd name="T0" fmla="*/ 24 w 24"/>
                <a:gd name="T1" fmla="*/ 4 h 10"/>
                <a:gd name="T2" fmla="*/ 21 w 24"/>
                <a:gd name="T3" fmla="*/ 6 h 10"/>
                <a:gd name="T4" fmla="*/ 18 w 24"/>
                <a:gd name="T5" fmla="*/ 9 h 10"/>
                <a:gd name="T6" fmla="*/ 16 w 24"/>
                <a:gd name="T7" fmla="*/ 10 h 10"/>
                <a:gd name="T8" fmla="*/ 13 w 24"/>
                <a:gd name="T9" fmla="*/ 10 h 10"/>
                <a:gd name="T10" fmla="*/ 11 w 24"/>
                <a:gd name="T11" fmla="*/ 10 h 10"/>
                <a:gd name="T12" fmla="*/ 8 w 24"/>
                <a:gd name="T13" fmla="*/ 10 h 10"/>
                <a:gd name="T14" fmla="*/ 4 w 24"/>
                <a:gd name="T15" fmla="*/ 9 h 10"/>
                <a:gd name="T16" fmla="*/ 0 w 24"/>
                <a:gd name="T17" fmla="*/ 8 h 10"/>
                <a:gd name="T18" fmla="*/ 3 w 24"/>
                <a:gd name="T19" fmla="*/ 6 h 10"/>
                <a:gd name="T20" fmla="*/ 6 w 24"/>
                <a:gd name="T21" fmla="*/ 5 h 10"/>
                <a:gd name="T22" fmla="*/ 7 w 24"/>
                <a:gd name="T23" fmla="*/ 4 h 10"/>
                <a:gd name="T24" fmla="*/ 9 w 24"/>
                <a:gd name="T25" fmla="*/ 3 h 10"/>
                <a:gd name="T26" fmla="*/ 13 w 24"/>
                <a:gd name="T27" fmla="*/ 1 h 10"/>
                <a:gd name="T28" fmla="*/ 16 w 24"/>
                <a:gd name="T29" fmla="*/ 1 h 10"/>
                <a:gd name="T30" fmla="*/ 19 w 24"/>
                <a:gd name="T31" fmla="*/ 0 h 10"/>
                <a:gd name="T32" fmla="*/ 23 w 24"/>
                <a:gd name="T33" fmla="*/ 0 h 10"/>
                <a:gd name="T34" fmla="*/ 24 w 24"/>
                <a:gd name="T35" fmla="*/ 1 h 10"/>
                <a:gd name="T36" fmla="*/ 24 w 24"/>
                <a:gd name="T37" fmla="*/ 1 h 10"/>
                <a:gd name="T38" fmla="*/ 24 w 24"/>
                <a:gd name="T39" fmla="*/ 3 h 10"/>
                <a:gd name="T40" fmla="*/ 24 w 24"/>
                <a:gd name="T41" fmla="*/ 3 h 10"/>
                <a:gd name="T42" fmla="*/ 24 w 24"/>
                <a:gd name="T43" fmla="*/ 3 h 10"/>
                <a:gd name="T44" fmla="*/ 24 w 24"/>
                <a:gd name="T45" fmla="*/ 3 h 10"/>
                <a:gd name="T46" fmla="*/ 24 w 24"/>
                <a:gd name="T47" fmla="*/ 3 h 10"/>
                <a:gd name="T48" fmla="*/ 24 w 24"/>
                <a:gd name="T49" fmla="*/ 4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10">
                  <a:moveTo>
                    <a:pt x="24" y="4"/>
                  </a:moveTo>
                  <a:lnTo>
                    <a:pt x="21" y="6"/>
                  </a:lnTo>
                  <a:lnTo>
                    <a:pt x="18" y="9"/>
                  </a:lnTo>
                  <a:lnTo>
                    <a:pt x="16" y="10"/>
                  </a:lnTo>
                  <a:lnTo>
                    <a:pt x="13" y="10"/>
                  </a:lnTo>
                  <a:lnTo>
                    <a:pt x="11" y="10"/>
                  </a:lnTo>
                  <a:lnTo>
                    <a:pt x="8" y="10"/>
                  </a:lnTo>
                  <a:lnTo>
                    <a:pt x="4" y="9"/>
                  </a:lnTo>
                  <a:lnTo>
                    <a:pt x="0" y="8"/>
                  </a:lnTo>
                  <a:lnTo>
                    <a:pt x="3" y="6"/>
                  </a:lnTo>
                  <a:lnTo>
                    <a:pt x="6" y="5"/>
                  </a:lnTo>
                  <a:lnTo>
                    <a:pt x="7" y="4"/>
                  </a:lnTo>
                  <a:lnTo>
                    <a:pt x="9" y="3"/>
                  </a:lnTo>
                  <a:lnTo>
                    <a:pt x="13" y="1"/>
                  </a:lnTo>
                  <a:lnTo>
                    <a:pt x="16" y="1"/>
                  </a:lnTo>
                  <a:lnTo>
                    <a:pt x="19" y="0"/>
                  </a:lnTo>
                  <a:lnTo>
                    <a:pt x="23" y="0"/>
                  </a:lnTo>
                  <a:lnTo>
                    <a:pt x="24" y="1"/>
                  </a:lnTo>
                  <a:lnTo>
                    <a:pt x="24" y="3"/>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4" name="Freeform 31">
              <a:extLst>
                <a:ext uri="{FF2B5EF4-FFF2-40B4-BE49-F238E27FC236}">
                  <a16:creationId xmlns:a16="http://schemas.microsoft.com/office/drawing/2014/main" id="{380CD5E4-B4DC-46D7-88AA-005978048B7E}"/>
                </a:ext>
              </a:extLst>
            </p:cNvPr>
            <p:cNvSpPr>
              <a:spLocks/>
            </p:cNvSpPr>
            <p:nvPr/>
          </p:nvSpPr>
          <p:spPr bwMode="auto">
            <a:xfrm>
              <a:off x="5422" y="773"/>
              <a:ext cx="101" cy="123"/>
            </a:xfrm>
            <a:custGeom>
              <a:avLst/>
              <a:gdLst>
                <a:gd name="T0" fmla="*/ 101 w 101"/>
                <a:gd name="T1" fmla="*/ 37 h 123"/>
                <a:gd name="T2" fmla="*/ 100 w 101"/>
                <a:gd name="T3" fmla="*/ 39 h 123"/>
                <a:gd name="T4" fmla="*/ 100 w 101"/>
                <a:gd name="T5" fmla="*/ 40 h 123"/>
                <a:gd name="T6" fmla="*/ 100 w 101"/>
                <a:gd name="T7" fmla="*/ 41 h 123"/>
                <a:gd name="T8" fmla="*/ 97 w 101"/>
                <a:gd name="T9" fmla="*/ 42 h 123"/>
                <a:gd name="T10" fmla="*/ 92 w 101"/>
                <a:gd name="T11" fmla="*/ 42 h 123"/>
                <a:gd name="T12" fmla="*/ 88 w 101"/>
                <a:gd name="T13" fmla="*/ 42 h 123"/>
                <a:gd name="T14" fmla="*/ 84 w 101"/>
                <a:gd name="T15" fmla="*/ 42 h 123"/>
                <a:gd name="T16" fmla="*/ 79 w 101"/>
                <a:gd name="T17" fmla="*/ 56 h 123"/>
                <a:gd name="T18" fmla="*/ 67 w 101"/>
                <a:gd name="T19" fmla="*/ 86 h 123"/>
                <a:gd name="T20" fmla="*/ 53 w 101"/>
                <a:gd name="T21" fmla="*/ 107 h 123"/>
                <a:gd name="T22" fmla="*/ 42 w 101"/>
                <a:gd name="T23" fmla="*/ 117 h 123"/>
                <a:gd name="T24" fmla="*/ 29 w 101"/>
                <a:gd name="T25" fmla="*/ 122 h 123"/>
                <a:gd name="T26" fmla="*/ 15 w 101"/>
                <a:gd name="T27" fmla="*/ 122 h 123"/>
                <a:gd name="T28" fmla="*/ 6 w 101"/>
                <a:gd name="T29" fmla="*/ 117 h 123"/>
                <a:gd name="T30" fmla="*/ 5 w 101"/>
                <a:gd name="T31" fmla="*/ 108 h 123"/>
                <a:gd name="T32" fmla="*/ 6 w 101"/>
                <a:gd name="T33" fmla="*/ 86 h 123"/>
                <a:gd name="T34" fmla="*/ 9 w 101"/>
                <a:gd name="T35" fmla="*/ 56 h 123"/>
                <a:gd name="T36" fmla="*/ 8 w 101"/>
                <a:gd name="T37" fmla="*/ 37 h 123"/>
                <a:gd name="T38" fmla="*/ 3 w 101"/>
                <a:gd name="T39" fmla="*/ 30 h 123"/>
                <a:gd name="T40" fmla="*/ 0 w 101"/>
                <a:gd name="T41" fmla="*/ 23 h 123"/>
                <a:gd name="T42" fmla="*/ 4 w 101"/>
                <a:gd name="T43" fmla="*/ 20 h 123"/>
                <a:gd name="T44" fmla="*/ 11 w 101"/>
                <a:gd name="T45" fmla="*/ 18 h 123"/>
                <a:gd name="T46" fmla="*/ 25 w 101"/>
                <a:gd name="T47" fmla="*/ 17 h 123"/>
                <a:gd name="T48" fmla="*/ 37 w 101"/>
                <a:gd name="T49" fmla="*/ 13 h 123"/>
                <a:gd name="T50" fmla="*/ 45 w 101"/>
                <a:gd name="T51" fmla="*/ 6 h 123"/>
                <a:gd name="T52" fmla="*/ 49 w 101"/>
                <a:gd name="T53" fmla="*/ 0 h 123"/>
                <a:gd name="T54" fmla="*/ 52 w 101"/>
                <a:gd name="T55" fmla="*/ 0 h 123"/>
                <a:gd name="T56" fmla="*/ 53 w 101"/>
                <a:gd name="T57" fmla="*/ 0 h 123"/>
                <a:gd name="T58" fmla="*/ 56 w 101"/>
                <a:gd name="T59" fmla="*/ 0 h 123"/>
                <a:gd name="T60" fmla="*/ 58 w 101"/>
                <a:gd name="T61" fmla="*/ 5 h 123"/>
                <a:gd name="T62" fmla="*/ 62 w 101"/>
                <a:gd name="T63" fmla="*/ 16 h 123"/>
                <a:gd name="T64" fmla="*/ 67 w 101"/>
                <a:gd name="T65" fmla="*/ 25 h 123"/>
                <a:gd name="T66" fmla="*/ 76 w 101"/>
                <a:gd name="T67" fmla="*/ 30 h 123"/>
                <a:gd name="T68" fmla="*/ 81 w 101"/>
                <a:gd name="T69" fmla="*/ 30 h 123"/>
                <a:gd name="T70" fmla="*/ 82 w 101"/>
                <a:gd name="T71" fmla="*/ 28 h 123"/>
                <a:gd name="T72" fmla="*/ 83 w 101"/>
                <a:gd name="T73" fmla="*/ 26 h 123"/>
                <a:gd name="T74" fmla="*/ 87 w 101"/>
                <a:gd name="T75" fmla="*/ 25 h 123"/>
                <a:gd name="T76" fmla="*/ 88 w 101"/>
                <a:gd name="T77" fmla="*/ 25 h 123"/>
                <a:gd name="T78" fmla="*/ 88 w 101"/>
                <a:gd name="T79" fmla="*/ 27 h 123"/>
                <a:gd name="T80" fmla="*/ 88 w 101"/>
                <a:gd name="T81" fmla="*/ 31 h 123"/>
                <a:gd name="T82" fmla="*/ 88 w 101"/>
                <a:gd name="T83" fmla="*/ 34 h 123"/>
                <a:gd name="T84" fmla="*/ 90 w 101"/>
                <a:gd name="T85" fmla="*/ 35 h 123"/>
                <a:gd name="T86" fmla="*/ 93 w 101"/>
                <a:gd name="T87" fmla="*/ 34 h 123"/>
                <a:gd name="T88" fmla="*/ 96 w 101"/>
                <a:gd name="T89" fmla="*/ 34 h 123"/>
                <a:gd name="T90" fmla="*/ 98 w 101"/>
                <a:gd name="T91" fmla="*/ 34 h 123"/>
                <a:gd name="T92" fmla="*/ 101 w 101"/>
                <a:gd name="T93" fmla="*/ 34 h 123"/>
                <a:gd name="T94" fmla="*/ 101 w 101"/>
                <a:gd name="T95" fmla="*/ 35 h 123"/>
                <a:gd name="T96" fmla="*/ 101 w 101"/>
                <a:gd name="T97" fmla="*/ 36 h 123"/>
                <a:gd name="T98" fmla="*/ 101 w 101"/>
                <a:gd name="T99" fmla="*/ 37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 h="123">
                  <a:moveTo>
                    <a:pt x="101" y="37"/>
                  </a:moveTo>
                  <a:lnTo>
                    <a:pt x="101" y="37"/>
                  </a:lnTo>
                  <a:lnTo>
                    <a:pt x="100" y="39"/>
                  </a:lnTo>
                  <a:lnTo>
                    <a:pt x="100" y="40"/>
                  </a:lnTo>
                  <a:lnTo>
                    <a:pt x="100" y="41"/>
                  </a:lnTo>
                  <a:lnTo>
                    <a:pt x="98" y="41"/>
                  </a:lnTo>
                  <a:lnTo>
                    <a:pt x="97" y="42"/>
                  </a:lnTo>
                  <a:lnTo>
                    <a:pt x="95" y="42"/>
                  </a:lnTo>
                  <a:lnTo>
                    <a:pt x="92" y="42"/>
                  </a:lnTo>
                  <a:lnTo>
                    <a:pt x="91" y="42"/>
                  </a:lnTo>
                  <a:lnTo>
                    <a:pt x="88" y="42"/>
                  </a:lnTo>
                  <a:lnTo>
                    <a:pt x="87" y="42"/>
                  </a:lnTo>
                  <a:lnTo>
                    <a:pt x="84" y="42"/>
                  </a:lnTo>
                  <a:lnTo>
                    <a:pt x="83" y="42"/>
                  </a:lnTo>
                  <a:lnTo>
                    <a:pt x="79" y="56"/>
                  </a:lnTo>
                  <a:lnTo>
                    <a:pt x="73" y="71"/>
                  </a:lnTo>
                  <a:lnTo>
                    <a:pt x="67" y="86"/>
                  </a:lnTo>
                  <a:lnTo>
                    <a:pt x="58" y="100"/>
                  </a:lnTo>
                  <a:lnTo>
                    <a:pt x="53" y="107"/>
                  </a:lnTo>
                  <a:lnTo>
                    <a:pt x="48" y="112"/>
                  </a:lnTo>
                  <a:lnTo>
                    <a:pt x="42" y="117"/>
                  </a:lnTo>
                  <a:lnTo>
                    <a:pt x="35" y="119"/>
                  </a:lnTo>
                  <a:lnTo>
                    <a:pt x="29" y="122"/>
                  </a:lnTo>
                  <a:lnTo>
                    <a:pt x="23" y="123"/>
                  </a:lnTo>
                  <a:lnTo>
                    <a:pt x="15" y="122"/>
                  </a:lnTo>
                  <a:lnTo>
                    <a:pt x="8" y="120"/>
                  </a:lnTo>
                  <a:lnTo>
                    <a:pt x="6" y="117"/>
                  </a:lnTo>
                  <a:lnTo>
                    <a:pt x="5" y="113"/>
                  </a:lnTo>
                  <a:lnTo>
                    <a:pt x="5" y="108"/>
                  </a:lnTo>
                  <a:lnTo>
                    <a:pt x="5" y="102"/>
                  </a:lnTo>
                  <a:lnTo>
                    <a:pt x="6" y="86"/>
                  </a:lnTo>
                  <a:lnTo>
                    <a:pt x="8" y="71"/>
                  </a:lnTo>
                  <a:lnTo>
                    <a:pt x="9" y="56"/>
                  </a:lnTo>
                  <a:lnTo>
                    <a:pt x="9" y="42"/>
                  </a:lnTo>
                  <a:lnTo>
                    <a:pt x="8" y="37"/>
                  </a:lnTo>
                  <a:lnTo>
                    <a:pt x="6" y="32"/>
                  </a:lnTo>
                  <a:lnTo>
                    <a:pt x="3" y="30"/>
                  </a:lnTo>
                  <a:lnTo>
                    <a:pt x="0" y="27"/>
                  </a:lnTo>
                  <a:lnTo>
                    <a:pt x="0" y="23"/>
                  </a:lnTo>
                  <a:lnTo>
                    <a:pt x="1" y="21"/>
                  </a:lnTo>
                  <a:lnTo>
                    <a:pt x="4" y="20"/>
                  </a:lnTo>
                  <a:lnTo>
                    <a:pt x="6" y="18"/>
                  </a:lnTo>
                  <a:lnTo>
                    <a:pt x="11" y="18"/>
                  </a:lnTo>
                  <a:lnTo>
                    <a:pt x="18" y="18"/>
                  </a:lnTo>
                  <a:lnTo>
                    <a:pt x="25" y="17"/>
                  </a:lnTo>
                  <a:lnTo>
                    <a:pt x="33" y="16"/>
                  </a:lnTo>
                  <a:lnTo>
                    <a:pt x="37" y="13"/>
                  </a:lnTo>
                  <a:lnTo>
                    <a:pt x="42" y="10"/>
                  </a:lnTo>
                  <a:lnTo>
                    <a:pt x="45" y="6"/>
                  </a:lnTo>
                  <a:lnTo>
                    <a:pt x="49" y="0"/>
                  </a:lnTo>
                  <a:lnTo>
                    <a:pt x="50" y="0"/>
                  </a:lnTo>
                  <a:lnTo>
                    <a:pt x="52" y="0"/>
                  </a:lnTo>
                  <a:lnTo>
                    <a:pt x="53" y="0"/>
                  </a:lnTo>
                  <a:lnTo>
                    <a:pt x="54" y="0"/>
                  </a:lnTo>
                  <a:lnTo>
                    <a:pt x="56" y="0"/>
                  </a:lnTo>
                  <a:lnTo>
                    <a:pt x="57" y="0"/>
                  </a:lnTo>
                  <a:lnTo>
                    <a:pt x="58" y="5"/>
                  </a:lnTo>
                  <a:lnTo>
                    <a:pt x="59" y="10"/>
                  </a:lnTo>
                  <a:lnTo>
                    <a:pt x="62" y="16"/>
                  </a:lnTo>
                  <a:lnTo>
                    <a:pt x="64" y="20"/>
                  </a:lnTo>
                  <a:lnTo>
                    <a:pt x="67" y="25"/>
                  </a:lnTo>
                  <a:lnTo>
                    <a:pt x="71" y="28"/>
                  </a:lnTo>
                  <a:lnTo>
                    <a:pt x="76" y="30"/>
                  </a:lnTo>
                  <a:lnTo>
                    <a:pt x="79" y="31"/>
                  </a:lnTo>
                  <a:lnTo>
                    <a:pt x="81" y="30"/>
                  </a:lnTo>
                  <a:lnTo>
                    <a:pt x="81" y="28"/>
                  </a:lnTo>
                  <a:lnTo>
                    <a:pt x="82" y="28"/>
                  </a:lnTo>
                  <a:lnTo>
                    <a:pt x="82" y="27"/>
                  </a:lnTo>
                  <a:lnTo>
                    <a:pt x="83" y="26"/>
                  </a:lnTo>
                  <a:lnTo>
                    <a:pt x="84" y="25"/>
                  </a:lnTo>
                  <a:lnTo>
                    <a:pt x="87" y="25"/>
                  </a:lnTo>
                  <a:lnTo>
                    <a:pt x="88" y="23"/>
                  </a:lnTo>
                  <a:lnTo>
                    <a:pt x="88" y="25"/>
                  </a:lnTo>
                  <a:lnTo>
                    <a:pt x="88" y="26"/>
                  </a:lnTo>
                  <a:lnTo>
                    <a:pt x="88" y="27"/>
                  </a:lnTo>
                  <a:lnTo>
                    <a:pt x="88" y="30"/>
                  </a:lnTo>
                  <a:lnTo>
                    <a:pt x="88" y="31"/>
                  </a:lnTo>
                  <a:lnTo>
                    <a:pt x="88" y="32"/>
                  </a:lnTo>
                  <a:lnTo>
                    <a:pt x="88" y="34"/>
                  </a:lnTo>
                  <a:lnTo>
                    <a:pt x="87" y="35"/>
                  </a:lnTo>
                  <a:lnTo>
                    <a:pt x="90" y="35"/>
                  </a:lnTo>
                  <a:lnTo>
                    <a:pt x="92" y="34"/>
                  </a:lnTo>
                  <a:lnTo>
                    <a:pt x="93" y="34"/>
                  </a:lnTo>
                  <a:lnTo>
                    <a:pt x="95" y="34"/>
                  </a:lnTo>
                  <a:lnTo>
                    <a:pt x="96" y="34"/>
                  </a:lnTo>
                  <a:lnTo>
                    <a:pt x="97" y="34"/>
                  </a:lnTo>
                  <a:lnTo>
                    <a:pt x="98" y="34"/>
                  </a:lnTo>
                  <a:lnTo>
                    <a:pt x="101" y="34"/>
                  </a:lnTo>
                  <a:lnTo>
                    <a:pt x="101" y="35"/>
                  </a:lnTo>
                  <a:lnTo>
                    <a:pt x="101" y="36"/>
                  </a:lnTo>
                  <a:lnTo>
                    <a:pt x="10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5" name="Freeform 32">
              <a:extLst>
                <a:ext uri="{FF2B5EF4-FFF2-40B4-BE49-F238E27FC236}">
                  <a16:creationId xmlns:a16="http://schemas.microsoft.com/office/drawing/2014/main" id="{D481472F-7D15-4473-9C7E-620027E741B2}"/>
                </a:ext>
              </a:extLst>
            </p:cNvPr>
            <p:cNvSpPr>
              <a:spLocks/>
            </p:cNvSpPr>
            <p:nvPr/>
          </p:nvSpPr>
          <p:spPr bwMode="auto">
            <a:xfrm>
              <a:off x="5278" y="274"/>
              <a:ext cx="234" cy="170"/>
            </a:xfrm>
            <a:custGeom>
              <a:avLst/>
              <a:gdLst>
                <a:gd name="T0" fmla="*/ 234 w 234"/>
                <a:gd name="T1" fmla="*/ 40 h 170"/>
                <a:gd name="T2" fmla="*/ 221 w 234"/>
                <a:gd name="T3" fmla="*/ 46 h 170"/>
                <a:gd name="T4" fmla="*/ 210 w 234"/>
                <a:gd name="T5" fmla="*/ 54 h 170"/>
                <a:gd name="T6" fmla="*/ 197 w 234"/>
                <a:gd name="T7" fmla="*/ 60 h 170"/>
                <a:gd name="T8" fmla="*/ 186 w 234"/>
                <a:gd name="T9" fmla="*/ 66 h 170"/>
                <a:gd name="T10" fmla="*/ 174 w 234"/>
                <a:gd name="T11" fmla="*/ 73 h 170"/>
                <a:gd name="T12" fmla="*/ 163 w 234"/>
                <a:gd name="T13" fmla="*/ 79 h 170"/>
                <a:gd name="T14" fmla="*/ 152 w 234"/>
                <a:gd name="T15" fmla="*/ 85 h 170"/>
                <a:gd name="T16" fmla="*/ 140 w 234"/>
                <a:gd name="T17" fmla="*/ 92 h 170"/>
                <a:gd name="T18" fmla="*/ 129 w 234"/>
                <a:gd name="T19" fmla="*/ 102 h 170"/>
                <a:gd name="T20" fmla="*/ 114 w 234"/>
                <a:gd name="T21" fmla="*/ 113 h 170"/>
                <a:gd name="T22" fmla="*/ 97 w 234"/>
                <a:gd name="T23" fmla="*/ 124 h 170"/>
                <a:gd name="T24" fmla="*/ 80 w 234"/>
                <a:gd name="T25" fmla="*/ 137 h 170"/>
                <a:gd name="T26" fmla="*/ 62 w 234"/>
                <a:gd name="T27" fmla="*/ 148 h 170"/>
                <a:gd name="T28" fmla="*/ 47 w 234"/>
                <a:gd name="T29" fmla="*/ 158 h 170"/>
                <a:gd name="T30" fmla="*/ 33 w 234"/>
                <a:gd name="T31" fmla="*/ 166 h 170"/>
                <a:gd name="T32" fmla="*/ 23 w 234"/>
                <a:gd name="T33" fmla="*/ 170 h 170"/>
                <a:gd name="T34" fmla="*/ 23 w 234"/>
                <a:gd name="T35" fmla="*/ 170 h 170"/>
                <a:gd name="T36" fmla="*/ 23 w 234"/>
                <a:gd name="T37" fmla="*/ 168 h 170"/>
                <a:gd name="T38" fmla="*/ 23 w 234"/>
                <a:gd name="T39" fmla="*/ 168 h 170"/>
                <a:gd name="T40" fmla="*/ 23 w 234"/>
                <a:gd name="T41" fmla="*/ 167 h 170"/>
                <a:gd name="T42" fmla="*/ 23 w 234"/>
                <a:gd name="T43" fmla="*/ 166 h 170"/>
                <a:gd name="T44" fmla="*/ 23 w 234"/>
                <a:gd name="T45" fmla="*/ 166 h 170"/>
                <a:gd name="T46" fmla="*/ 23 w 234"/>
                <a:gd name="T47" fmla="*/ 165 h 170"/>
                <a:gd name="T48" fmla="*/ 22 w 234"/>
                <a:gd name="T49" fmla="*/ 165 h 170"/>
                <a:gd name="T50" fmla="*/ 22 w 234"/>
                <a:gd name="T51" fmla="*/ 165 h 170"/>
                <a:gd name="T52" fmla="*/ 22 w 234"/>
                <a:gd name="T53" fmla="*/ 165 h 170"/>
                <a:gd name="T54" fmla="*/ 21 w 234"/>
                <a:gd name="T55" fmla="*/ 165 h 170"/>
                <a:gd name="T56" fmla="*/ 21 w 234"/>
                <a:gd name="T57" fmla="*/ 165 h 170"/>
                <a:gd name="T58" fmla="*/ 21 w 234"/>
                <a:gd name="T59" fmla="*/ 165 h 170"/>
                <a:gd name="T60" fmla="*/ 19 w 234"/>
                <a:gd name="T61" fmla="*/ 165 h 170"/>
                <a:gd name="T62" fmla="*/ 19 w 234"/>
                <a:gd name="T63" fmla="*/ 165 h 170"/>
                <a:gd name="T64" fmla="*/ 18 w 234"/>
                <a:gd name="T65" fmla="*/ 163 h 170"/>
                <a:gd name="T66" fmla="*/ 11 w 234"/>
                <a:gd name="T67" fmla="*/ 146 h 170"/>
                <a:gd name="T68" fmla="*/ 6 w 234"/>
                <a:gd name="T69" fmla="*/ 128 h 170"/>
                <a:gd name="T70" fmla="*/ 2 w 234"/>
                <a:gd name="T71" fmla="*/ 112 h 170"/>
                <a:gd name="T72" fmla="*/ 0 w 234"/>
                <a:gd name="T73" fmla="*/ 97 h 170"/>
                <a:gd name="T74" fmla="*/ 2 w 234"/>
                <a:gd name="T75" fmla="*/ 81 h 170"/>
                <a:gd name="T76" fmla="*/ 4 w 234"/>
                <a:gd name="T77" fmla="*/ 68 h 170"/>
                <a:gd name="T78" fmla="*/ 9 w 234"/>
                <a:gd name="T79" fmla="*/ 56 h 170"/>
                <a:gd name="T80" fmla="*/ 17 w 234"/>
                <a:gd name="T81" fmla="*/ 45 h 170"/>
                <a:gd name="T82" fmla="*/ 26 w 234"/>
                <a:gd name="T83" fmla="*/ 35 h 170"/>
                <a:gd name="T84" fmla="*/ 37 w 234"/>
                <a:gd name="T85" fmla="*/ 26 h 170"/>
                <a:gd name="T86" fmla="*/ 48 w 234"/>
                <a:gd name="T87" fmla="*/ 17 h 170"/>
                <a:gd name="T88" fmla="*/ 62 w 234"/>
                <a:gd name="T89" fmla="*/ 11 h 170"/>
                <a:gd name="T90" fmla="*/ 77 w 234"/>
                <a:gd name="T91" fmla="*/ 6 h 170"/>
                <a:gd name="T92" fmla="*/ 95 w 234"/>
                <a:gd name="T93" fmla="*/ 3 h 170"/>
                <a:gd name="T94" fmla="*/ 113 w 234"/>
                <a:gd name="T95" fmla="*/ 1 h 170"/>
                <a:gd name="T96" fmla="*/ 133 w 234"/>
                <a:gd name="T97" fmla="*/ 0 h 170"/>
                <a:gd name="T98" fmla="*/ 143 w 234"/>
                <a:gd name="T99" fmla="*/ 1 h 170"/>
                <a:gd name="T100" fmla="*/ 157 w 234"/>
                <a:gd name="T101" fmla="*/ 3 h 170"/>
                <a:gd name="T102" fmla="*/ 173 w 234"/>
                <a:gd name="T103" fmla="*/ 7 h 170"/>
                <a:gd name="T104" fmla="*/ 189 w 234"/>
                <a:gd name="T105" fmla="*/ 11 h 170"/>
                <a:gd name="T106" fmla="*/ 206 w 234"/>
                <a:gd name="T107" fmla="*/ 17 h 170"/>
                <a:gd name="T108" fmla="*/ 220 w 234"/>
                <a:gd name="T109" fmla="*/ 23 h 170"/>
                <a:gd name="T110" fmla="*/ 225 w 234"/>
                <a:gd name="T111" fmla="*/ 27 h 170"/>
                <a:gd name="T112" fmla="*/ 228 w 234"/>
                <a:gd name="T113" fmla="*/ 31 h 170"/>
                <a:gd name="T114" fmla="*/ 232 w 234"/>
                <a:gd name="T115" fmla="*/ 35 h 170"/>
                <a:gd name="T116" fmla="*/ 234 w 234"/>
                <a:gd name="T117" fmla="*/ 40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4" h="170">
                  <a:moveTo>
                    <a:pt x="234" y="40"/>
                  </a:moveTo>
                  <a:lnTo>
                    <a:pt x="221" y="46"/>
                  </a:lnTo>
                  <a:lnTo>
                    <a:pt x="210" y="54"/>
                  </a:lnTo>
                  <a:lnTo>
                    <a:pt x="197" y="60"/>
                  </a:lnTo>
                  <a:lnTo>
                    <a:pt x="186" y="66"/>
                  </a:lnTo>
                  <a:lnTo>
                    <a:pt x="174" y="73"/>
                  </a:lnTo>
                  <a:lnTo>
                    <a:pt x="163" y="79"/>
                  </a:lnTo>
                  <a:lnTo>
                    <a:pt x="152" y="85"/>
                  </a:lnTo>
                  <a:lnTo>
                    <a:pt x="140" y="92"/>
                  </a:lnTo>
                  <a:lnTo>
                    <a:pt x="129" y="102"/>
                  </a:lnTo>
                  <a:lnTo>
                    <a:pt x="114" y="113"/>
                  </a:lnTo>
                  <a:lnTo>
                    <a:pt x="97" y="124"/>
                  </a:lnTo>
                  <a:lnTo>
                    <a:pt x="80" y="137"/>
                  </a:lnTo>
                  <a:lnTo>
                    <a:pt x="62" y="148"/>
                  </a:lnTo>
                  <a:lnTo>
                    <a:pt x="47" y="158"/>
                  </a:lnTo>
                  <a:lnTo>
                    <a:pt x="33" y="166"/>
                  </a:lnTo>
                  <a:lnTo>
                    <a:pt x="23" y="170"/>
                  </a:lnTo>
                  <a:lnTo>
                    <a:pt x="23" y="168"/>
                  </a:lnTo>
                  <a:lnTo>
                    <a:pt x="23" y="167"/>
                  </a:lnTo>
                  <a:lnTo>
                    <a:pt x="23" y="166"/>
                  </a:lnTo>
                  <a:lnTo>
                    <a:pt x="23" y="165"/>
                  </a:lnTo>
                  <a:lnTo>
                    <a:pt x="22" y="165"/>
                  </a:lnTo>
                  <a:lnTo>
                    <a:pt x="21" y="165"/>
                  </a:lnTo>
                  <a:lnTo>
                    <a:pt x="19" y="165"/>
                  </a:lnTo>
                  <a:lnTo>
                    <a:pt x="18" y="163"/>
                  </a:lnTo>
                  <a:lnTo>
                    <a:pt x="11" y="146"/>
                  </a:lnTo>
                  <a:lnTo>
                    <a:pt x="6" y="128"/>
                  </a:lnTo>
                  <a:lnTo>
                    <a:pt x="2" y="112"/>
                  </a:lnTo>
                  <a:lnTo>
                    <a:pt x="0" y="97"/>
                  </a:lnTo>
                  <a:lnTo>
                    <a:pt x="2" y="81"/>
                  </a:lnTo>
                  <a:lnTo>
                    <a:pt x="4" y="68"/>
                  </a:lnTo>
                  <a:lnTo>
                    <a:pt x="9" y="56"/>
                  </a:lnTo>
                  <a:lnTo>
                    <a:pt x="17" y="45"/>
                  </a:lnTo>
                  <a:lnTo>
                    <a:pt x="26" y="35"/>
                  </a:lnTo>
                  <a:lnTo>
                    <a:pt x="37" y="26"/>
                  </a:lnTo>
                  <a:lnTo>
                    <a:pt x="48" y="17"/>
                  </a:lnTo>
                  <a:lnTo>
                    <a:pt x="62" y="11"/>
                  </a:lnTo>
                  <a:lnTo>
                    <a:pt x="77" y="6"/>
                  </a:lnTo>
                  <a:lnTo>
                    <a:pt x="95" y="3"/>
                  </a:lnTo>
                  <a:lnTo>
                    <a:pt x="113" y="1"/>
                  </a:lnTo>
                  <a:lnTo>
                    <a:pt x="133" y="0"/>
                  </a:lnTo>
                  <a:lnTo>
                    <a:pt x="143" y="1"/>
                  </a:lnTo>
                  <a:lnTo>
                    <a:pt x="157" y="3"/>
                  </a:lnTo>
                  <a:lnTo>
                    <a:pt x="173" y="7"/>
                  </a:lnTo>
                  <a:lnTo>
                    <a:pt x="189" y="11"/>
                  </a:lnTo>
                  <a:lnTo>
                    <a:pt x="206" y="17"/>
                  </a:lnTo>
                  <a:lnTo>
                    <a:pt x="220" y="23"/>
                  </a:lnTo>
                  <a:lnTo>
                    <a:pt x="225" y="27"/>
                  </a:lnTo>
                  <a:lnTo>
                    <a:pt x="228" y="31"/>
                  </a:lnTo>
                  <a:lnTo>
                    <a:pt x="232" y="35"/>
                  </a:lnTo>
                  <a:lnTo>
                    <a:pt x="234" y="40"/>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6" name="Freeform 33">
              <a:extLst>
                <a:ext uri="{FF2B5EF4-FFF2-40B4-BE49-F238E27FC236}">
                  <a16:creationId xmlns:a16="http://schemas.microsoft.com/office/drawing/2014/main" id="{03AB2FA0-5698-45A8-9CBA-58EDB5D80311}"/>
                </a:ext>
              </a:extLst>
            </p:cNvPr>
            <p:cNvSpPr>
              <a:spLocks/>
            </p:cNvSpPr>
            <p:nvPr/>
          </p:nvSpPr>
          <p:spPr bwMode="auto">
            <a:xfrm>
              <a:off x="5399" y="635"/>
              <a:ext cx="104" cy="155"/>
            </a:xfrm>
            <a:custGeom>
              <a:avLst/>
              <a:gdLst>
                <a:gd name="T0" fmla="*/ 102 w 104"/>
                <a:gd name="T1" fmla="*/ 15 h 155"/>
                <a:gd name="T2" fmla="*/ 97 w 104"/>
                <a:gd name="T3" fmla="*/ 29 h 155"/>
                <a:gd name="T4" fmla="*/ 92 w 104"/>
                <a:gd name="T5" fmla="*/ 39 h 155"/>
                <a:gd name="T6" fmla="*/ 85 w 104"/>
                <a:gd name="T7" fmla="*/ 47 h 155"/>
                <a:gd name="T8" fmla="*/ 72 w 104"/>
                <a:gd name="T9" fmla="*/ 54 h 155"/>
                <a:gd name="T10" fmla="*/ 50 w 104"/>
                <a:gd name="T11" fmla="*/ 64 h 155"/>
                <a:gd name="T12" fmla="*/ 38 w 104"/>
                <a:gd name="T13" fmla="*/ 76 h 155"/>
                <a:gd name="T14" fmla="*/ 41 w 104"/>
                <a:gd name="T15" fmla="*/ 85 h 155"/>
                <a:gd name="T16" fmla="*/ 43 w 104"/>
                <a:gd name="T17" fmla="*/ 93 h 155"/>
                <a:gd name="T18" fmla="*/ 46 w 104"/>
                <a:gd name="T19" fmla="*/ 102 h 155"/>
                <a:gd name="T20" fmla="*/ 41 w 104"/>
                <a:gd name="T21" fmla="*/ 114 h 155"/>
                <a:gd name="T22" fmla="*/ 31 w 104"/>
                <a:gd name="T23" fmla="*/ 125 h 155"/>
                <a:gd name="T24" fmla="*/ 21 w 104"/>
                <a:gd name="T25" fmla="*/ 138 h 155"/>
                <a:gd name="T26" fmla="*/ 10 w 104"/>
                <a:gd name="T27" fmla="*/ 149 h 155"/>
                <a:gd name="T28" fmla="*/ 4 w 104"/>
                <a:gd name="T29" fmla="*/ 155 h 155"/>
                <a:gd name="T30" fmla="*/ 3 w 104"/>
                <a:gd name="T31" fmla="*/ 155 h 155"/>
                <a:gd name="T32" fmla="*/ 3 w 104"/>
                <a:gd name="T33" fmla="*/ 155 h 155"/>
                <a:gd name="T34" fmla="*/ 2 w 104"/>
                <a:gd name="T35" fmla="*/ 155 h 155"/>
                <a:gd name="T36" fmla="*/ 5 w 104"/>
                <a:gd name="T37" fmla="*/ 132 h 155"/>
                <a:gd name="T38" fmla="*/ 13 w 104"/>
                <a:gd name="T39" fmla="*/ 93 h 155"/>
                <a:gd name="T40" fmla="*/ 22 w 104"/>
                <a:gd name="T41" fmla="*/ 67 h 155"/>
                <a:gd name="T42" fmla="*/ 31 w 104"/>
                <a:gd name="T43" fmla="*/ 51 h 155"/>
                <a:gd name="T44" fmla="*/ 43 w 104"/>
                <a:gd name="T45" fmla="*/ 37 h 155"/>
                <a:gd name="T46" fmla="*/ 62 w 104"/>
                <a:gd name="T47" fmla="*/ 25 h 155"/>
                <a:gd name="T48" fmla="*/ 76 w 104"/>
                <a:gd name="T49" fmla="*/ 17 h 155"/>
                <a:gd name="T50" fmla="*/ 82 w 104"/>
                <a:gd name="T51" fmla="*/ 10 h 155"/>
                <a:gd name="T52" fmla="*/ 90 w 104"/>
                <a:gd name="T53" fmla="*/ 4 h 155"/>
                <a:gd name="T54" fmla="*/ 99 w 104"/>
                <a:gd name="T55" fmla="*/ 0 h 155"/>
                <a:gd name="T56" fmla="*/ 104 w 104"/>
                <a:gd name="T57" fmla="*/ 1 h 155"/>
                <a:gd name="T58" fmla="*/ 104 w 104"/>
                <a:gd name="T59" fmla="*/ 3 h 155"/>
                <a:gd name="T60" fmla="*/ 104 w 104"/>
                <a:gd name="T61" fmla="*/ 4 h 155"/>
                <a:gd name="T62" fmla="*/ 104 w 104"/>
                <a:gd name="T63" fmla="*/ 5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4" h="155">
                  <a:moveTo>
                    <a:pt x="104" y="6"/>
                  </a:moveTo>
                  <a:lnTo>
                    <a:pt x="102" y="15"/>
                  </a:lnTo>
                  <a:lnTo>
                    <a:pt x="100" y="23"/>
                  </a:lnTo>
                  <a:lnTo>
                    <a:pt x="97" y="29"/>
                  </a:lnTo>
                  <a:lnTo>
                    <a:pt x="95" y="34"/>
                  </a:lnTo>
                  <a:lnTo>
                    <a:pt x="92" y="39"/>
                  </a:lnTo>
                  <a:lnTo>
                    <a:pt x="89" y="43"/>
                  </a:lnTo>
                  <a:lnTo>
                    <a:pt x="85" y="47"/>
                  </a:lnTo>
                  <a:lnTo>
                    <a:pt x="81" y="49"/>
                  </a:lnTo>
                  <a:lnTo>
                    <a:pt x="72" y="54"/>
                  </a:lnTo>
                  <a:lnTo>
                    <a:pt x="61" y="59"/>
                  </a:lnTo>
                  <a:lnTo>
                    <a:pt x="50" y="64"/>
                  </a:lnTo>
                  <a:lnTo>
                    <a:pt x="38" y="72"/>
                  </a:lnTo>
                  <a:lnTo>
                    <a:pt x="38" y="76"/>
                  </a:lnTo>
                  <a:lnTo>
                    <a:pt x="38" y="81"/>
                  </a:lnTo>
                  <a:lnTo>
                    <a:pt x="41" y="85"/>
                  </a:lnTo>
                  <a:lnTo>
                    <a:pt x="42" y="90"/>
                  </a:lnTo>
                  <a:lnTo>
                    <a:pt x="43" y="93"/>
                  </a:lnTo>
                  <a:lnTo>
                    <a:pt x="44" y="98"/>
                  </a:lnTo>
                  <a:lnTo>
                    <a:pt x="46" y="102"/>
                  </a:lnTo>
                  <a:lnTo>
                    <a:pt x="46" y="107"/>
                  </a:lnTo>
                  <a:lnTo>
                    <a:pt x="41" y="114"/>
                  </a:lnTo>
                  <a:lnTo>
                    <a:pt x="36" y="119"/>
                  </a:lnTo>
                  <a:lnTo>
                    <a:pt x="31" y="125"/>
                  </a:lnTo>
                  <a:lnTo>
                    <a:pt x="26" y="131"/>
                  </a:lnTo>
                  <a:lnTo>
                    <a:pt x="21" y="138"/>
                  </a:lnTo>
                  <a:lnTo>
                    <a:pt x="16" y="143"/>
                  </a:lnTo>
                  <a:lnTo>
                    <a:pt x="10" y="149"/>
                  </a:lnTo>
                  <a:lnTo>
                    <a:pt x="5" y="155"/>
                  </a:lnTo>
                  <a:lnTo>
                    <a:pt x="4" y="155"/>
                  </a:lnTo>
                  <a:lnTo>
                    <a:pt x="3" y="155"/>
                  </a:lnTo>
                  <a:lnTo>
                    <a:pt x="2" y="155"/>
                  </a:lnTo>
                  <a:lnTo>
                    <a:pt x="0" y="155"/>
                  </a:lnTo>
                  <a:lnTo>
                    <a:pt x="5" y="132"/>
                  </a:lnTo>
                  <a:lnTo>
                    <a:pt x="9" y="112"/>
                  </a:lnTo>
                  <a:lnTo>
                    <a:pt x="13" y="93"/>
                  </a:lnTo>
                  <a:lnTo>
                    <a:pt x="18" y="75"/>
                  </a:lnTo>
                  <a:lnTo>
                    <a:pt x="22" y="67"/>
                  </a:lnTo>
                  <a:lnTo>
                    <a:pt x="26" y="58"/>
                  </a:lnTo>
                  <a:lnTo>
                    <a:pt x="31" y="51"/>
                  </a:lnTo>
                  <a:lnTo>
                    <a:pt x="37" y="44"/>
                  </a:lnTo>
                  <a:lnTo>
                    <a:pt x="43" y="37"/>
                  </a:lnTo>
                  <a:lnTo>
                    <a:pt x="52" y="30"/>
                  </a:lnTo>
                  <a:lnTo>
                    <a:pt x="62" y="25"/>
                  </a:lnTo>
                  <a:lnTo>
                    <a:pt x="72" y="19"/>
                  </a:lnTo>
                  <a:lnTo>
                    <a:pt x="76" y="17"/>
                  </a:lnTo>
                  <a:lnTo>
                    <a:pt x="79" y="14"/>
                  </a:lnTo>
                  <a:lnTo>
                    <a:pt x="82" y="10"/>
                  </a:lnTo>
                  <a:lnTo>
                    <a:pt x="86" y="8"/>
                  </a:lnTo>
                  <a:lnTo>
                    <a:pt x="90" y="4"/>
                  </a:lnTo>
                  <a:lnTo>
                    <a:pt x="94" y="1"/>
                  </a:lnTo>
                  <a:lnTo>
                    <a:pt x="99" y="0"/>
                  </a:lnTo>
                  <a:lnTo>
                    <a:pt x="104" y="0"/>
                  </a:lnTo>
                  <a:lnTo>
                    <a:pt x="104" y="1"/>
                  </a:lnTo>
                  <a:lnTo>
                    <a:pt x="104" y="3"/>
                  </a:lnTo>
                  <a:lnTo>
                    <a:pt x="104" y="4"/>
                  </a:lnTo>
                  <a:lnTo>
                    <a:pt x="104" y="5"/>
                  </a:lnTo>
                  <a:lnTo>
                    <a:pt x="104" y="6"/>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7" name="Freeform 34">
              <a:extLst>
                <a:ext uri="{FF2B5EF4-FFF2-40B4-BE49-F238E27FC236}">
                  <a16:creationId xmlns:a16="http://schemas.microsoft.com/office/drawing/2014/main" id="{02B078E7-FEF3-40D5-A921-E116FE050FF3}"/>
                </a:ext>
              </a:extLst>
            </p:cNvPr>
            <p:cNvSpPr>
              <a:spLocks/>
            </p:cNvSpPr>
            <p:nvPr/>
          </p:nvSpPr>
          <p:spPr bwMode="auto">
            <a:xfrm>
              <a:off x="5435" y="789"/>
              <a:ext cx="63" cy="99"/>
            </a:xfrm>
            <a:custGeom>
              <a:avLst/>
              <a:gdLst>
                <a:gd name="T0" fmla="*/ 61 w 63"/>
                <a:gd name="T1" fmla="*/ 33 h 99"/>
                <a:gd name="T2" fmla="*/ 59 w 63"/>
                <a:gd name="T3" fmla="*/ 43 h 99"/>
                <a:gd name="T4" fmla="*/ 55 w 63"/>
                <a:gd name="T5" fmla="*/ 53 h 99"/>
                <a:gd name="T6" fmla="*/ 51 w 63"/>
                <a:gd name="T7" fmla="*/ 60 h 99"/>
                <a:gd name="T8" fmla="*/ 49 w 63"/>
                <a:gd name="T9" fmla="*/ 65 h 99"/>
                <a:gd name="T10" fmla="*/ 48 w 63"/>
                <a:gd name="T11" fmla="*/ 65 h 99"/>
                <a:gd name="T12" fmla="*/ 46 w 63"/>
                <a:gd name="T13" fmla="*/ 65 h 99"/>
                <a:gd name="T14" fmla="*/ 46 w 63"/>
                <a:gd name="T15" fmla="*/ 65 h 99"/>
                <a:gd name="T16" fmla="*/ 40 w 63"/>
                <a:gd name="T17" fmla="*/ 58 h 99"/>
                <a:gd name="T18" fmla="*/ 36 w 63"/>
                <a:gd name="T19" fmla="*/ 49 h 99"/>
                <a:gd name="T20" fmla="*/ 37 w 63"/>
                <a:gd name="T21" fmla="*/ 43 h 99"/>
                <a:gd name="T22" fmla="*/ 45 w 63"/>
                <a:gd name="T23" fmla="*/ 33 h 99"/>
                <a:gd name="T24" fmla="*/ 48 w 63"/>
                <a:gd name="T25" fmla="*/ 24 h 99"/>
                <a:gd name="T26" fmla="*/ 41 w 63"/>
                <a:gd name="T27" fmla="*/ 28 h 99"/>
                <a:gd name="T28" fmla="*/ 37 w 63"/>
                <a:gd name="T29" fmla="*/ 33 h 99"/>
                <a:gd name="T30" fmla="*/ 34 w 63"/>
                <a:gd name="T31" fmla="*/ 38 h 99"/>
                <a:gd name="T32" fmla="*/ 31 w 63"/>
                <a:gd name="T33" fmla="*/ 39 h 99"/>
                <a:gd name="T34" fmla="*/ 30 w 63"/>
                <a:gd name="T35" fmla="*/ 39 h 99"/>
                <a:gd name="T36" fmla="*/ 29 w 63"/>
                <a:gd name="T37" fmla="*/ 39 h 99"/>
                <a:gd name="T38" fmla="*/ 27 w 63"/>
                <a:gd name="T39" fmla="*/ 39 h 99"/>
                <a:gd name="T40" fmla="*/ 26 w 63"/>
                <a:gd name="T41" fmla="*/ 38 h 99"/>
                <a:gd name="T42" fmla="*/ 24 w 63"/>
                <a:gd name="T43" fmla="*/ 34 h 99"/>
                <a:gd name="T44" fmla="*/ 22 w 63"/>
                <a:gd name="T45" fmla="*/ 31 h 99"/>
                <a:gd name="T46" fmla="*/ 21 w 63"/>
                <a:gd name="T47" fmla="*/ 28 h 99"/>
                <a:gd name="T48" fmla="*/ 16 w 63"/>
                <a:gd name="T49" fmla="*/ 26 h 99"/>
                <a:gd name="T50" fmla="*/ 12 w 63"/>
                <a:gd name="T51" fmla="*/ 28 h 99"/>
                <a:gd name="T52" fmla="*/ 11 w 63"/>
                <a:gd name="T53" fmla="*/ 30 h 99"/>
                <a:gd name="T54" fmla="*/ 11 w 63"/>
                <a:gd name="T55" fmla="*/ 33 h 99"/>
                <a:gd name="T56" fmla="*/ 15 w 63"/>
                <a:gd name="T57" fmla="*/ 36 h 99"/>
                <a:gd name="T58" fmla="*/ 21 w 63"/>
                <a:gd name="T59" fmla="*/ 41 h 99"/>
                <a:gd name="T60" fmla="*/ 21 w 63"/>
                <a:gd name="T61" fmla="*/ 50 h 99"/>
                <a:gd name="T62" fmla="*/ 14 w 63"/>
                <a:gd name="T63" fmla="*/ 60 h 99"/>
                <a:gd name="T64" fmla="*/ 6 w 63"/>
                <a:gd name="T65" fmla="*/ 70 h 99"/>
                <a:gd name="T66" fmla="*/ 6 w 63"/>
                <a:gd name="T67" fmla="*/ 74 h 99"/>
                <a:gd name="T68" fmla="*/ 7 w 63"/>
                <a:gd name="T69" fmla="*/ 74 h 99"/>
                <a:gd name="T70" fmla="*/ 8 w 63"/>
                <a:gd name="T71" fmla="*/ 74 h 99"/>
                <a:gd name="T72" fmla="*/ 10 w 63"/>
                <a:gd name="T73" fmla="*/ 74 h 99"/>
                <a:gd name="T74" fmla="*/ 11 w 63"/>
                <a:gd name="T75" fmla="*/ 73 h 99"/>
                <a:gd name="T76" fmla="*/ 15 w 63"/>
                <a:gd name="T77" fmla="*/ 67 h 99"/>
                <a:gd name="T78" fmla="*/ 20 w 63"/>
                <a:gd name="T79" fmla="*/ 60 h 99"/>
                <a:gd name="T80" fmla="*/ 26 w 63"/>
                <a:gd name="T81" fmla="*/ 55 h 99"/>
                <a:gd name="T82" fmla="*/ 36 w 63"/>
                <a:gd name="T83" fmla="*/ 65 h 99"/>
                <a:gd name="T84" fmla="*/ 40 w 63"/>
                <a:gd name="T85" fmla="*/ 78 h 99"/>
                <a:gd name="T86" fmla="*/ 39 w 63"/>
                <a:gd name="T87" fmla="*/ 86 h 99"/>
                <a:gd name="T88" fmla="*/ 31 w 63"/>
                <a:gd name="T89" fmla="*/ 93 h 99"/>
                <a:gd name="T90" fmla="*/ 15 w 63"/>
                <a:gd name="T91" fmla="*/ 98 h 99"/>
                <a:gd name="T92" fmla="*/ 1 w 63"/>
                <a:gd name="T93" fmla="*/ 93 h 99"/>
                <a:gd name="T94" fmla="*/ 0 w 63"/>
                <a:gd name="T95" fmla="*/ 70 h 99"/>
                <a:gd name="T96" fmla="*/ 1 w 63"/>
                <a:gd name="T97" fmla="*/ 41 h 99"/>
                <a:gd name="T98" fmla="*/ 3 w 63"/>
                <a:gd name="T99" fmla="*/ 18 h 99"/>
                <a:gd name="T100" fmla="*/ 20 w 63"/>
                <a:gd name="T101" fmla="*/ 5 h 99"/>
                <a:gd name="T102" fmla="*/ 35 w 63"/>
                <a:gd name="T103" fmla="*/ 0 h 99"/>
                <a:gd name="T104" fmla="*/ 40 w 63"/>
                <a:gd name="T105" fmla="*/ 2 h 99"/>
                <a:gd name="T106" fmla="*/ 51 w 63"/>
                <a:gd name="T107" fmla="*/ 15 h 99"/>
                <a:gd name="T108" fmla="*/ 63 w 63"/>
                <a:gd name="T109" fmla="*/ 24 h 99"/>
                <a:gd name="T110" fmla="*/ 63 w 63"/>
                <a:gd name="T111" fmla="*/ 25 h 99"/>
                <a:gd name="T112" fmla="*/ 63 w 63"/>
                <a:gd name="T113" fmla="*/ 26 h 99"/>
                <a:gd name="T114" fmla="*/ 63 w 63"/>
                <a:gd name="T115" fmla="*/ 28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 h="99">
                  <a:moveTo>
                    <a:pt x="63" y="28"/>
                  </a:moveTo>
                  <a:lnTo>
                    <a:pt x="61" y="33"/>
                  </a:lnTo>
                  <a:lnTo>
                    <a:pt x="60" y="39"/>
                  </a:lnTo>
                  <a:lnTo>
                    <a:pt x="59" y="43"/>
                  </a:lnTo>
                  <a:lnTo>
                    <a:pt x="56" y="48"/>
                  </a:lnTo>
                  <a:lnTo>
                    <a:pt x="55" y="53"/>
                  </a:lnTo>
                  <a:lnTo>
                    <a:pt x="53" y="57"/>
                  </a:lnTo>
                  <a:lnTo>
                    <a:pt x="51" y="60"/>
                  </a:lnTo>
                  <a:lnTo>
                    <a:pt x="49" y="65"/>
                  </a:lnTo>
                  <a:lnTo>
                    <a:pt x="48" y="65"/>
                  </a:lnTo>
                  <a:lnTo>
                    <a:pt x="46" y="65"/>
                  </a:lnTo>
                  <a:lnTo>
                    <a:pt x="45" y="65"/>
                  </a:lnTo>
                  <a:lnTo>
                    <a:pt x="40" y="58"/>
                  </a:lnTo>
                  <a:lnTo>
                    <a:pt x="37" y="52"/>
                  </a:lnTo>
                  <a:lnTo>
                    <a:pt x="36" y="49"/>
                  </a:lnTo>
                  <a:lnTo>
                    <a:pt x="36" y="45"/>
                  </a:lnTo>
                  <a:lnTo>
                    <a:pt x="37" y="43"/>
                  </a:lnTo>
                  <a:lnTo>
                    <a:pt x="41" y="39"/>
                  </a:lnTo>
                  <a:lnTo>
                    <a:pt x="45" y="33"/>
                  </a:lnTo>
                  <a:lnTo>
                    <a:pt x="51" y="23"/>
                  </a:lnTo>
                  <a:lnTo>
                    <a:pt x="48" y="24"/>
                  </a:lnTo>
                  <a:lnTo>
                    <a:pt x="45" y="25"/>
                  </a:lnTo>
                  <a:lnTo>
                    <a:pt x="41" y="28"/>
                  </a:lnTo>
                  <a:lnTo>
                    <a:pt x="39" y="30"/>
                  </a:lnTo>
                  <a:lnTo>
                    <a:pt x="37" y="33"/>
                  </a:lnTo>
                  <a:lnTo>
                    <a:pt x="35" y="35"/>
                  </a:lnTo>
                  <a:lnTo>
                    <a:pt x="34" y="38"/>
                  </a:lnTo>
                  <a:lnTo>
                    <a:pt x="32" y="40"/>
                  </a:lnTo>
                  <a:lnTo>
                    <a:pt x="31" y="39"/>
                  </a:lnTo>
                  <a:lnTo>
                    <a:pt x="30" y="39"/>
                  </a:lnTo>
                  <a:lnTo>
                    <a:pt x="29" y="39"/>
                  </a:lnTo>
                  <a:lnTo>
                    <a:pt x="27" y="39"/>
                  </a:lnTo>
                  <a:lnTo>
                    <a:pt x="26" y="39"/>
                  </a:lnTo>
                  <a:lnTo>
                    <a:pt x="26" y="38"/>
                  </a:lnTo>
                  <a:lnTo>
                    <a:pt x="25" y="35"/>
                  </a:lnTo>
                  <a:lnTo>
                    <a:pt x="24" y="34"/>
                  </a:lnTo>
                  <a:lnTo>
                    <a:pt x="24" y="33"/>
                  </a:lnTo>
                  <a:lnTo>
                    <a:pt x="22" y="31"/>
                  </a:lnTo>
                  <a:lnTo>
                    <a:pt x="21" y="30"/>
                  </a:lnTo>
                  <a:lnTo>
                    <a:pt x="21" y="28"/>
                  </a:lnTo>
                  <a:lnTo>
                    <a:pt x="20" y="26"/>
                  </a:lnTo>
                  <a:lnTo>
                    <a:pt x="16" y="26"/>
                  </a:lnTo>
                  <a:lnTo>
                    <a:pt x="14" y="26"/>
                  </a:lnTo>
                  <a:lnTo>
                    <a:pt x="12" y="28"/>
                  </a:lnTo>
                  <a:lnTo>
                    <a:pt x="11" y="29"/>
                  </a:lnTo>
                  <a:lnTo>
                    <a:pt x="11" y="30"/>
                  </a:lnTo>
                  <a:lnTo>
                    <a:pt x="11" y="31"/>
                  </a:lnTo>
                  <a:lnTo>
                    <a:pt x="11" y="33"/>
                  </a:lnTo>
                  <a:lnTo>
                    <a:pt x="11" y="34"/>
                  </a:lnTo>
                  <a:lnTo>
                    <a:pt x="15" y="36"/>
                  </a:lnTo>
                  <a:lnTo>
                    <a:pt x="19" y="39"/>
                  </a:lnTo>
                  <a:lnTo>
                    <a:pt x="21" y="41"/>
                  </a:lnTo>
                  <a:lnTo>
                    <a:pt x="21" y="45"/>
                  </a:lnTo>
                  <a:lnTo>
                    <a:pt x="21" y="50"/>
                  </a:lnTo>
                  <a:lnTo>
                    <a:pt x="17" y="55"/>
                  </a:lnTo>
                  <a:lnTo>
                    <a:pt x="14" y="60"/>
                  </a:lnTo>
                  <a:lnTo>
                    <a:pt x="8" y="65"/>
                  </a:lnTo>
                  <a:lnTo>
                    <a:pt x="6" y="70"/>
                  </a:lnTo>
                  <a:lnTo>
                    <a:pt x="6" y="74"/>
                  </a:lnTo>
                  <a:lnTo>
                    <a:pt x="7" y="74"/>
                  </a:lnTo>
                  <a:lnTo>
                    <a:pt x="8" y="74"/>
                  </a:lnTo>
                  <a:lnTo>
                    <a:pt x="10" y="74"/>
                  </a:lnTo>
                  <a:lnTo>
                    <a:pt x="11" y="73"/>
                  </a:lnTo>
                  <a:lnTo>
                    <a:pt x="12" y="70"/>
                  </a:lnTo>
                  <a:lnTo>
                    <a:pt x="15" y="67"/>
                  </a:lnTo>
                  <a:lnTo>
                    <a:pt x="17" y="64"/>
                  </a:lnTo>
                  <a:lnTo>
                    <a:pt x="20" y="60"/>
                  </a:lnTo>
                  <a:lnTo>
                    <a:pt x="22" y="58"/>
                  </a:lnTo>
                  <a:lnTo>
                    <a:pt x="26" y="55"/>
                  </a:lnTo>
                  <a:lnTo>
                    <a:pt x="29" y="55"/>
                  </a:lnTo>
                  <a:lnTo>
                    <a:pt x="36" y="65"/>
                  </a:lnTo>
                  <a:lnTo>
                    <a:pt x="39" y="74"/>
                  </a:lnTo>
                  <a:lnTo>
                    <a:pt x="40" y="78"/>
                  </a:lnTo>
                  <a:lnTo>
                    <a:pt x="39" y="82"/>
                  </a:lnTo>
                  <a:lnTo>
                    <a:pt x="39" y="86"/>
                  </a:lnTo>
                  <a:lnTo>
                    <a:pt x="36" y="88"/>
                  </a:lnTo>
                  <a:lnTo>
                    <a:pt x="31" y="93"/>
                  </a:lnTo>
                  <a:lnTo>
                    <a:pt x="25" y="97"/>
                  </a:lnTo>
                  <a:lnTo>
                    <a:pt x="15" y="98"/>
                  </a:lnTo>
                  <a:lnTo>
                    <a:pt x="3" y="99"/>
                  </a:lnTo>
                  <a:lnTo>
                    <a:pt x="1" y="93"/>
                  </a:lnTo>
                  <a:lnTo>
                    <a:pt x="0" y="83"/>
                  </a:lnTo>
                  <a:lnTo>
                    <a:pt x="0" y="70"/>
                  </a:lnTo>
                  <a:lnTo>
                    <a:pt x="0" y="55"/>
                  </a:lnTo>
                  <a:lnTo>
                    <a:pt x="1" y="41"/>
                  </a:lnTo>
                  <a:lnTo>
                    <a:pt x="2" y="29"/>
                  </a:lnTo>
                  <a:lnTo>
                    <a:pt x="3" y="18"/>
                  </a:lnTo>
                  <a:lnTo>
                    <a:pt x="3" y="10"/>
                  </a:lnTo>
                  <a:lnTo>
                    <a:pt x="20" y="5"/>
                  </a:lnTo>
                  <a:lnTo>
                    <a:pt x="30" y="2"/>
                  </a:lnTo>
                  <a:lnTo>
                    <a:pt x="35" y="0"/>
                  </a:lnTo>
                  <a:lnTo>
                    <a:pt x="39" y="1"/>
                  </a:lnTo>
                  <a:lnTo>
                    <a:pt x="40" y="2"/>
                  </a:lnTo>
                  <a:lnTo>
                    <a:pt x="44" y="7"/>
                  </a:lnTo>
                  <a:lnTo>
                    <a:pt x="51" y="15"/>
                  </a:lnTo>
                  <a:lnTo>
                    <a:pt x="63" y="24"/>
                  </a:lnTo>
                  <a:lnTo>
                    <a:pt x="63" y="25"/>
                  </a:lnTo>
                  <a:lnTo>
                    <a:pt x="63" y="26"/>
                  </a:lnTo>
                  <a:lnTo>
                    <a:pt x="63" y="28"/>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8" name="Freeform 35">
              <a:extLst>
                <a:ext uri="{FF2B5EF4-FFF2-40B4-BE49-F238E27FC236}">
                  <a16:creationId xmlns:a16="http://schemas.microsoft.com/office/drawing/2014/main" id="{E06F198E-8127-42A8-B9C2-128F9EE82AE6}"/>
                </a:ext>
              </a:extLst>
            </p:cNvPr>
            <p:cNvSpPr>
              <a:spLocks/>
            </p:cNvSpPr>
            <p:nvPr/>
          </p:nvSpPr>
          <p:spPr bwMode="auto">
            <a:xfrm>
              <a:off x="5452" y="1875"/>
              <a:ext cx="34" cy="13"/>
            </a:xfrm>
            <a:custGeom>
              <a:avLst/>
              <a:gdLst>
                <a:gd name="T0" fmla="*/ 34 w 34"/>
                <a:gd name="T1" fmla="*/ 4 h 13"/>
                <a:gd name="T2" fmla="*/ 29 w 34"/>
                <a:gd name="T3" fmla="*/ 6 h 13"/>
                <a:gd name="T4" fmla="*/ 26 w 34"/>
                <a:gd name="T5" fmla="*/ 9 h 13"/>
                <a:gd name="T6" fmla="*/ 20 w 34"/>
                <a:gd name="T7" fmla="*/ 11 h 13"/>
                <a:gd name="T8" fmla="*/ 17 w 34"/>
                <a:gd name="T9" fmla="*/ 11 h 13"/>
                <a:gd name="T10" fmla="*/ 12 w 34"/>
                <a:gd name="T11" fmla="*/ 13 h 13"/>
                <a:gd name="T12" fmla="*/ 8 w 34"/>
                <a:gd name="T13" fmla="*/ 13 h 13"/>
                <a:gd name="T14" fmla="*/ 4 w 34"/>
                <a:gd name="T15" fmla="*/ 13 h 13"/>
                <a:gd name="T16" fmla="*/ 0 w 34"/>
                <a:gd name="T17" fmla="*/ 13 h 13"/>
                <a:gd name="T18" fmla="*/ 0 w 34"/>
                <a:gd name="T19" fmla="*/ 13 h 13"/>
                <a:gd name="T20" fmla="*/ 0 w 34"/>
                <a:gd name="T21" fmla="*/ 13 h 13"/>
                <a:gd name="T22" fmla="*/ 0 w 34"/>
                <a:gd name="T23" fmla="*/ 11 h 13"/>
                <a:gd name="T24" fmla="*/ 0 w 34"/>
                <a:gd name="T25" fmla="*/ 11 h 13"/>
                <a:gd name="T26" fmla="*/ 0 w 34"/>
                <a:gd name="T27" fmla="*/ 11 h 13"/>
                <a:gd name="T28" fmla="*/ 0 w 34"/>
                <a:gd name="T29" fmla="*/ 10 h 13"/>
                <a:gd name="T30" fmla="*/ 0 w 34"/>
                <a:gd name="T31" fmla="*/ 10 h 13"/>
                <a:gd name="T32" fmla="*/ 0 w 34"/>
                <a:gd name="T33" fmla="*/ 9 h 13"/>
                <a:gd name="T34" fmla="*/ 7 w 34"/>
                <a:gd name="T35" fmla="*/ 8 h 13"/>
                <a:gd name="T36" fmla="*/ 12 w 34"/>
                <a:gd name="T37" fmla="*/ 6 h 13"/>
                <a:gd name="T38" fmla="*/ 17 w 34"/>
                <a:gd name="T39" fmla="*/ 5 h 13"/>
                <a:gd name="T40" fmla="*/ 22 w 34"/>
                <a:gd name="T41" fmla="*/ 3 h 13"/>
                <a:gd name="T42" fmla="*/ 26 w 34"/>
                <a:gd name="T43" fmla="*/ 3 h 13"/>
                <a:gd name="T44" fmla="*/ 28 w 34"/>
                <a:gd name="T45" fmla="*/ 1 h 13"/>
                <a:gd name="T46" fmla="*/ 32 w 34"/>
                <a:gd name="T47" fmla="*/ 0 h 13"/>
                <a:gd name="T48" fmla="*/ 34 w 34"/>
                <a:gd name="T49" fmla="*/ 0 h 13"/>
                <a:gd name="T50" fmla="*/ 34 w 34"/>
                <a:gd name="T51" fmla="*/ 1 h 13"/>
                <a:gd name="T52" fmla="*/ 34 w 34"/>
                <a:gd name="T53" fmla="*/ 1 h 13"/>
                <a:gd name="T54" fmla="*/ 34 w 34"/>
                <a:gd name="T55" fmla="*/ 1 h 13"/>
                <a:gd name="T56" fmla="*/ 34 w 34"/>
                <a:gd name="T57" fmla="*/ 3 h 13"/>
                <a:gd name="T58" fmla="*/ 34 w 34"/>
                <a:gd name="T59" fmla="*/ 3 h 13"/>
                <a:gd name="T60" fmla="*/ 34 w 34"/>
                <a:gd name="T61" fmla="*/ 3 h 13"/>
                <a:gd name="T62" fmla="*/ 34 w 34"/>
                <a:gd name="T63" fmla="*/ 3 h 13"/>
                <a:gd name="T64" fmla="*/ 34 w 34"/>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 h="13">
                  <a:moveTo>
                    <a:pt x="34" y="4"/>
                  </a:moveTo>
                  <a:lnTo>
                    <a:pt x="29" y="6"/>
                  </a:lnTo>
                  <a:lnTo>
                    <a:pt x="26" y="9"/>
                  </a:lnTo>
                  <a:lnTo>
                    <a:pt x="20" y="11"/>
                  </a:lnTo>
                  <a:lnTo>
                    <a:pt x="17" y="11"/>
                  </a:lnTo>
                  <a:lnTo>
                    <a:pt x="12" y="13"/>
                  </a:lnTo>
                  <a:lnTo>
                    <a:pt x="8" y="13"/>
                  </a:lnTo>
                  <a:lnTo>
                    <a:pt x="4" y="13"/>
                  </a:lnTo>
                  <a:lnTo>
                    <a:pt x="0" y="13"/>
                  </a:lnTo>
                  <a:lnTo>
                    <a:pt x="0" y="11"/>
                  </a:lnTo>
                  <a:lnTo>
                    <a:pt x="0" y="10"/>
                  </a:lnTo>
                  <a:lnTo>
                    <a:pt x="0" y="9"/>
                  </a:lnTo>
                  <a:lnTo>
                    <a:pt x="7" y="8"/>
                  </a:lnTo>
                  <a:lnTo>
                    <a:pt x="12" y="6"/>
                  </a:lnTo>
                  <a:lnTo>
                    <a:pt x="17" y="5"/>
                  </a:lnTo>
                  <a:lnTo>
                    <a:pt x="22" y="3"/>
                  </a:lnTo>
                  <a:lnTo>
                    <a:pt x="26" y="3"/>
                  </a:lnTo>
                  <a:lnTo>
                    <a:pt x="28" y="1"/>
                  </a:lnTo>
                  <a:lnTo>
                    <a:pt x="32" y="0"/>
                  </a:lnTo>
                  <a:lnTo>
                    <a:pt x="34" y="0"/>
                  </a:lnTo>
                  <a:lnTo>
                    <a:pt x="34" y="1"/>
                  </a:lnTo>
                  <a:lnTo>
                    <a:pt x="34" y="3"/>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9" name="Freeform 36">
              <a:extLst>
                <a:ext uri="{FF2B5EF4-FFF2-40B4-BE49-F238E27FC236}">
                  <a16:creationId xmlns:a16="http://schemas.microsoft.com/office/drawing/2014/main" id="{07E208BC-4824-465D-BDE2-297B969D1617}"/>
                </a:ext>
              </a:extLst>
            </p:cNvPr>
            <p:cNvSpPr>
              <a:spLocks/>
            </p:cNvSpPr>
            <p:nvPr/>
          </p:nvSpPr>
          <p:spPr bwMode="auto">
            <a:xfrm>
              <a:off x="5475" y="519"/>
              <a:ext cx="6" cy="8"/>
            </a:xfrm>
            <a:custGeom>
              <a:avLst/>
              <a:gdLst>
                <a:gd name="T0" fmla="*/ 6 w 6"/>
                <a:gd name="T1" fmla="*/ 5 h 8"/>
                <a:gd name="T2" fmla="*/ 5 w 6"/>
                <a:gd name="T3" fmla="*/ 5 h 8"/>
                <a:gd name="T4" fmla="*/ 5 w 6"/>
                <a:gd name="T5" fmla="*/ 5 h 8"/>
                <a:gd name="T6" fmla="*/ 4 w 6"/>
                <a:gd name="T7" fmla="*/ 7 h 8"/>
                <a:gd name="T8" fmla="*/ 3 w 6"/>
                <a:gd name="T9" fmla="*/ 7 h 8"/>
                <a:gd name="T10" fmla="*/ 3 w 6"/>
                <a:gd name="T11" fmla="*/ 7 h 8"/>
                <a:gd name="T12" fmla="*/ 1 w 6"/>
                <a:gd name="T13" fmla="*/ 7 h 8"/>
                <a:gd name="T14" fmla="*/ 0 w 6"/>
                <a:gd name="T15" fmla="*/ 7 h 8"/>
                <a:gd name="T16" fmla="*/ 0 w 6"/>
                <a:gd name="T17" fmla="*/ 8 h 8"/>
                <a:gd name="T18" fmla="*/ 0 w 6"/>
                <a:gd name="T19" fmla="*/ 7 h 8"/>
                <a:gd name="T20" fmla="*/ 0 w 6"/>
                <a:gd name="T21" fmla="*/ 5 h 8"/>
                <a:gd name="T22" fmla="*/ 1 w 6"/>
                <a:gd name="T23" fmla="*/ 5 h 8"/>
                <a:gd name="T24" fmla="*/ 1 w 6"/>
                <a:gd name="T25" fmla="*/ 4 h 8"/>
                <a:gd name="T26" fmla="*/ 1 w 6"/>
                <a:gd name="T27" fmla="*/ 3 h 8"/>
                <a:gd name="T28" fmla="*/ 3 w 6"/>
                <a:gd name="T29" fmla="*/ 2 h 8"/>
                <a:gd name="T30" fmla="*/ 3 w 6"/>
                <a:gd name="T31" fmla="*/ 2 h 8"/>
                <a:gd name="T32" fmla="*/ 3 w 6"/>
                <a:gd name="T33" fmla="*/ 0 h 8"/>
                <a:gd name="T34" fmla="*/ 4 w 6"/>
                <a:gd name="T35" fmla="*/ 0 h 8"/>
                <a:gd name="T36" fmla="*/ 5 w 6"/>
                <a:gd name="T37" fmla="*/ 2 h 8"/>
                <a:gd name="T38" fmla="*/ 5 w 6"/>
                <a:gd name="T39" fmla="*/ 2 h 8"/>
                <a:gd name="T40" fmla="*/ 6 w 6"/>
                <a:gd name="T41" fmla="*/ 3 h 8"/>
                <a:gd name="T42" fmla="*/ 6 w 6"/>
                <a:gd name="T43" fmla="*/ 3 h 8"/>
                <a:gd name="T44" fmla="*/ 6 w 6"/>
                <a:gd name="T45" fmla="*/ 4 h 8"/>
                <a:gd name="T46" fmla="*/ 6 w 6"/>
                <a:gd name="T47" fmla="*/ 4 h 8"/>
                <a:gd name="T48" fmla="*/ 6 w 6"/>
                <a:gd name="T49" fmla="*/ 5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 h="8">
                  <a:moveTo>
                    <a:pt x="6" y="5"/>
                  </a:moveTo>
                  <a:lnTo>
                    <a:pt x="5" y="5"/>
                  </a:lnTo>
                  <a:lnTo>
                    <a:pt x="4" y="7"/>
                  </a:lnTo>
                  <a:lnTo>
                    <a:pt x="3" y="7"/>
                  </a:lnTo>
                  <a:lnTo>
                    <a:pt x="1" y="7"/>
                  </a:lnTo>
                  <a:lnTo>
                    <a:pt x="0" y="7"/>
                  </a:lnTo>
                  <a:lnTo>
                    <a:pt x="0" y="8"/>
                  </a:lnTo>
                  <a:lnTo>
                    <a:pt x="0" y="7"/>
                  </a:lnTo>
                  <a:lnTo>
                    <a:pt x="0" y="5"/>
                  </a:lnTo>
                  <a:lnTo>
                    <a:pt x="1" y="5"/>
                  </a:lnTo>
                  <a:lnTo>
                    <a:pt x="1" y="4"/>
                  </a:lnTo>
                  <a:lnTo>
                    <a:pt x="1" y="3"/>
                  </a:lnTo>
                  <a:lnTo>
                    <a:pt x="3" y="2"/>
                  </a:lnTo>
                  <a:lnTo>
                    <a:pt x="3" y="0"/>
                  </a:lnTo>
                  <a:lnTo>
                    <a:pt x="4" y="0"/>
                  </a:lnTo>
                  <a:lnTo>
                    <a:pt x="5" y="2"/>
                  </a:lnTo>
                  <a:lnTo>
                    <a:pt x="6" y="3"/>
                  </a:lnTo>
                  <a:lnTo>
                    <a:pt x="6" y="4"/>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0" name="Freeform 37">
              <a:extLst>
                <a:ext uri="{FF2B5EF4-FFF2-40B4-BE49-F238E27FC236}">
                  <a16:creationId xmlns:a16="http://schemas.microsoft.com/office/drawing/2014/main" id="{3961FAEC-61EA-4724-A1A4-73942678195B}"/>
                </a:ext>
              </a:extLst>
            </p:cNvPr>
            <p:cNvSpPr>
              <a:spLocks/>
            </p:cNvSpPr>
            <p:nvPr/>
          </p:nvSpPr>
          <p:spPr bwMode="auto">
            <a:xfrm>
              <a:off x="5416" y="620"/>
              <a:ext cx="62" cy="40"/>
            </a:xfrm>
            <a:custGeom>
              <a:avLst/>
              <a:gdLst>
                <a:gd name="T0" fmla="*/ 62 w 62"/>
                <a:gd name="T1" fmla="*/ 20 h 40"/>
                <a:gd name="T2" fmla="*/ 56 w 62"/>
                <a:gd name="T3" fmla="*/ 24 h 40"/>
                <a:gd name="T4" fmla="*/ 51 w 62"/>
                <a:gd name="T5" fmla="*/ 27 h 40"/>
                <a:gd name="T6" fmla="*/ 46 w 62"/>
                <a:gd name="T7" fmla="*/ 30 h 40"/>
                <a:gd name="T8" fmla="*/ 43 w 62"/>
                <a:gd name="T9" fmla="*/ 33 h 40"/>
                <a:gd name="T10" fmla="*/ 38 w 62"/>
                <a:gd name="T11" fmla="*/ 35 h 40"/>
                <a:gd name="T12" fmla="*/ 34 w 62"/>
                <a:gd name="T13" fmla="*/ 37 h 40"/>
                <a:gd name="T14" fmla="*/ 29 w 62"/>
                <a:gd name="T15" fmla="*/ 39 h 40"/>
                <a:gd name="T16" fmla="*/ 25 w 62"/>
                <a:gd name="T17" fmla="*/ 40 h 40"/>
                <a:gd name="T18" fmla="*/ 24 w 62"/>
                <a:gd name="T19" fmla="*/ 35 h 40"/>
                <a:gd name="T20" fmla="*/ 21 w 62"/>
                <a:gd name="T21" fmla="*/ 32 h 40"/>
                <a:gd name="T22" fmla="*/ 19 w 62"/>
                <a:gd name="T23" fmla="*/ 28 h 40"/>
                <a:gd name="T24" fmla="*/ 16 w 62"/>
                <a:gd name="T25" fmla="*/ 27 h 40"/>
                <a:gd name="T26" fmla="*/ 12 w 62"/>
                <a:gd name="T27" fmla="*/ 25 h 40"/>
                <a:gd name="T28" fmla="*/ 9 w 62"/>
                <a:gd name="T29" fmla="*/ 24 h 40"/>
                <a:gd name="T30" fmla="*/ 5 w 62"/>
                <a:gd name="T31" fmla="*/ 23 h 40"/>
                <a:gd name="T32" fmla="*/ 0 w 62"/>
                <a:gd name="T33" fmla="*/ 23 h 40"/>
                <a:gd name="T34" fmla="*/ 0 w 62"/>
                <a:gd name="T35" fmla="*/ 20 h 40"/>
                <a:gd name="T36" fmla="*/ 1 w 62"/>
                <a:gd name="T37" fmla="*/ 18 h 40"/>
                <a:gd name="T38" fmla="*/ 1 w 62"/>
                <a:gd name="T39" fmla="*/ 15 h 40"/>
                <a:gd name="T40" fmla="*/ 2 w 62"/>
                <a:gd name="T41" fmla="*/ 13 h 40"/>
                <a:gd name="T42" fmla="*/ 4 w 62"/>
                <a:gd name="T43" fmla="*/ 10 h 40"/>
                <a:gd name="T44" fmla="*/ 5 w 62"/>
                <a:gd name="T45" fmla="*/ 8 h 40"/>
                <a:gd name="T46" fmla="*/ 6 w 62"/>
                <a:gd name="T47" fmla="*/ 4 h 40"/>
                <a:gd name="T48" fmla="*/ 6 w 62"/>
                <a:gd name="T49" fmla="*/ 0 h 40"/>
                <a:gd name="T50" fmla="*/ 11 w 62"/>
                <a:gd name="T51" fmla="*/ 1 h 40"/>
                <a:gd name="T52" fmla="*/ 19 w 62"/>
                <a:gd name="T53" fmla="*/ 3 h 40"/>
                <a:gd name="T54" fmla="*/ 26 w 62"/>
                <a:gd name="T55" fmla="*/ 4 h 40"/>
                <a:gd name="T56" fmla="*/ 35 w 62"/>
                <a:gd name="T57" fmla="*/ 6 h 40"/>
                <a:gd name="T58" fmla="*/ 43 w 62"/>
                <a:gd name="T59" fmla="*/ 9 h 40"/>
                <a:gd name="T60" fmla="*/ 50 w 62"/>
                <a:gd name="T61" fmla="*/ 10 h 40"/>
                <a:gd name="T62" fmla="*/ 56 w 62"/>
                <a:gd name="T63" fmla="*/ 13 h 40"/>
                <a:gd name="T64" fmla="*/ 62 w 62"/>
                <a:gd name="T65" fmla="*/ 15 h 40"/>
                <a:gd name="T66" fmla="*/ 62 w 62"/>
                <a:gd name="T67" fmla="*/ 15 h 40"/>
                <a:gd name="T68" fmla="*/ 62 w 62"/>
                <a:gd name="T69" fmla="*/ 16 h 40"/>
                <a:gd name="T70" fmla="*/ 62 w 62"/>
                <a:gd name="T71" fmla="*/ 16 h 40"/>
                <a:gd name="T72" fmla="*/ 62 w 62"/>
                <a:gd name="T73" fmla="*/ 18 h 40"/>
                <a:gd name="T74" fmla="*/ 62 w 62"/>
                <a:gd name="T75" fmla="*/ 18 h 40"/>
                <a:gd name="T76" fmla="*/ 62 w 62"/>
                <a:gd name="T77" fmla="*/ 19 h 40"/>
                <a:gd name="T78" fmla="*/ 62 w 62"/>
                <a:gd name="T79" fmla="*/ 19 h 40"/>
                <a:gd name="T80" fmla="*/ 62 w 62"/>
                <a:gd name="T81" fmla="*/ 20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 h="40">
                  <a:moveTo>
                    <a:pt x="62" y="20"/>
                  </a:moveTo>
                  <a:lnTo>
                    <a:pt x="56" y="24"/>
                  </a:lnTo>
                  <a:lnTo>
                    <a:pt x="51" y="27"/>
                  </a:lnTo>
                  <a:lnTo>
                    <a:pt x="46" y="30"/>
                  </a:lnTo>
                  <a:lnTo>
                    <a:pt x="43" y="33"/>
                  </a:lnTo>
                  <a:lnTo>
                    <a:pt x="38" y="35"/>
                  </a:lnTo>
                  <a:lnTo>
                    <a:pt x="34" y="37"/>
                  </a:lnTo>
                  <a:lnTo>
                    <a:pt x="29" y="39"/>
                  </a:lnTo>
                  <a:lnTo>
                    <a:pt x="25" y="40"/>
                  </a:lnTo>
                  <a:lnTo>
                    <a:pt x="24" y="35"/>
                  </a:lnTo>
                  <a:lnTo>
                    <a:pt x="21" y="32"/>
                  </a:lnTo>
                  <a:lnTo>
                    <a:pt x="19" y="28"/>
                  </a:lnTo>
                  <a:lnTo>
                    <a:pt x="16" y="27"/>
                  </a:lnTo>
                  <a:lnTo>
                    <a:pt x="12" y="25"/>
                  </a:lnTo>
                  <a:lnTo>
                    <a:pt x="9" y="24"/>
                  </a:lnTo>
                  <a:lnTo>
                    <a:pt x="5" y="23"/>
                  </a:lnTo>
                  <a:lnTo>
                    <a:pt x="0" y="23"/>
                  </a:lnTo>
                  <a:lnTo>
                    <a:pt x="0" y="20"/>
                  </a:lnTo>
                  <a:lnTo>
                    <a:pt x="1" y="18"/>
                  </a:lnTo>
                  <a:lnTo>
                    <a:pt x="1" y="15"/>
                  </a:lnTo>
                  <a:lnTo>
                    <a:pt x="2" y="13"/>
                  </a:lnTo>
                  <a:lnTo>
                    <a:pt x="4" y="10"/>
                  </a:lnTo>
                  <a:lnTo>
                    <a:pt x="5" y="8"/>
                  </a:lnTo>
                  <a:lnTo>
                    <a:pt x="6" y="4"/>
                  </a:lnTo>
                  <a:lnTo>
                    <a:pt x="6" y="0"/>
                  </a:lnTo>
                  <a:lnTo>
                    <a:pt x="11" y="1"/>
                  </a:lnTo>
                  <a:lnTo>
                    <a:pt x="19" y="3"/>
                  </a:lnTo>
                  <a:lnTo>
                    <a:pt x="26" y="4"/>
                  </a:lnTo>
                  <a:lnTo>
                    <a:pt x="35" y="6"/>
                  </a:lnTo>
                  <a:lnTo>
                    <a:pt x="43" y="9"/>
                  </a:lnTo>
                  <a:lnTo>
                    <a:pt x="50" y="10"/>
                  </a:lnTo>
                  <a:lnTo>
                    <a:pt x="56" y="13"/>
                  </a:lnTo>
                  <a:lnTo>
                    <a:pt x="62" y="15"/>
                  </a:lnTo>
                  <a:lnTo>
                    <a:pt x="62" y="16"/>
                  </a:lnTo>
                  <a:lnTo>
                    <a:pt x="62" y="18"/>
                  </a:lnTo>
                  <a:lnTo>
                    <a:pt x="62" y="19"/>
                  </a:lnTo>
                  <a:lnTo>
                    <a:pt x="62" y="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1" name="Freeform 38">
              <a:extLst>
                <a:ext uri="{FF2B5EF4-FFF2-40B4-BE49-F238E27FC236}">
                  <a16:creationId xmlns:a16="http://schemas.microsoft.com/office/drawing/2014/main" id="{22A43691-E70A-44C6-92EF-5480B635B517}"/>
                </a:ext>
              </a:extLst>
            </p:cNvPr>
            <p:cNvSpPr>
              <a:spLocks/>
            </p:cNvSpPr>
            <p:nvPr/>
          </p:nvSpPr>
          <p:spPr bwMode="auto">
            <a:xfrm>
              <a:off x="5336" y="1743"/>
              <a:ext cx="124" cy="85"/>
            </a:xfrm>
            <a:custGeom>
              <a:avLst/>
              <a:gdLst>
                <a:gd name="T0" fmla="*/ 124 w 124"/>
                <a:gd name="T1" fmla="*/ 16 h 85"/>
                <a:gd name="T2" fmla="*/ 123 w 124"/>
                <a:gd name="T3" fmla="*/ 24 h 85"/>
                <a:gd name="T4" fmla="*/ 120 w 124"/>
                <a:gd name="T5" fmla="*/ 30 h 85"/>
                <a:gd name="T6" fmla="*/ 118 w 124"/>
                <a:gd name="T7" fmla="*/ 35 h 85"/>
                <a:gd name="T8" fmla="*/ 116 w 124"/>
                <a:gd name="T9" fmla="*/ 41 h 85"/>
                <a:gd name="T10" fmla="*/ 113 w 124"/>
                <a:gd name="T11" fmla="*/ 46 h 85"/>
                <a:gd name="T12" fmla="*/ 110 w 124"/>
                <a:gd name="T13" fmla="*/ 51 h 85"/>
                <a:gd name="T14" fmla="*/ 106 w 124"/>
                <a:gd name="T15" fmla="*/ 56 h 85"/>
                <a:gd name="T16" fmla="*/ 102 w 124"/>
                <a:gd name="T17" fmla="*/ 60 h 85"/>
                <a:gd name="T18" fmla="*/ 102 w 124"/>
                <a:gd name="T19" fmla="*/ 61 h 85"/>
                <a:gd name="T20" fmla="*/ 102 w 124"/>
                <a:gd name="T21" fmla="*/ 63 h 85"/>
                <a:gd name="T22" fmla="*/ 102 w 124"/>
                <a:gd name="T23" fmla="*/ 64 h 85"/>
                <a:gd name="T24" fmla="*/ 104 w 124"/>
                <a:gd name="T25" fmla="*/ 65 h 85"/>
                <a:gd name="T26" fmla="*/ 104 w 124"/>
                <a:gd name="T27" fmla="*/ 67 h 85"/>
                <a:gd name="T28" fmla="*/ 104 w 124"/>
                <a:gd name="T29" fmla="*/ 68 h 85"/>
                <a:gd name="T30" fmla="*/ 104 w 124"/>
                <a:gd name="T31" fmla="*/ 68 h 85"/>
                <a:gd name="T32" fmla="*/ 105 w 124"/>
                <a:gd name="T33" fmla="*/ 69 h 85"/>
                <a:gd name="T34" fmla="*/ 92 w 124"/>
                <a:gd name="T35" fmla="*/ 73 h 85"/>
                <a:gd name="T36" fmla="*/ 80 w 124"/>
                <a:gd name="T37" fmla="*/ 77 h 85"/>
                <a:gd name="T38" fmla="*/ 66 w 124"/>
                <a:gd name="T39" fmla="*/ 80 h 85"/>
                <a:gd name="T40" fmla="*/ 52 w 124"/>
                <a:gd name="T41" fmla="*/ 83 h 85"/>
                <a:gd name="T42" fmla="*/ 38 w 124"/>
                <a:gd name="T43" fmla="*/ 84 h 85"/>
                <a:gd name="T44" fmla="*/ 24 w 124"/>
                <a:gd name="T45" fmla="*/ 85 h 85"/>
                <a:gd name="T46" fmla="*/ 12 w 124"/>
                <a:gd name="T47" fmla="*/ 84 h 85"/>
                <a:gd name="T48" fmla="*/ 0 w 124"/>
                <a:gd name="T49" fmla="*/ 80 h 85"/>
                <a:gd name="T50" fmla="*/ 0 w 124"/>
                <a:gd name="T51" fmla="*/ 80 h 85"/>
                <a:gd name="T52" fmla="*/ 0 w 124"/>
                <a:gd name="T53" fmla="*/ 80 h 85"/>
                <a:gd name="T54" fmla="*/ 0 w 124"/>
                <a:gd name="T55" fmla="*/ 79 h 85"/>
                <a:gd name="T56" fmla="*/ 0 w 124"/>
                <a:gd name="T57" fmla="*/ 79 h 85"/>
                <a:gd name="T58" fmla="*/ 0 w 124"/>
                <a:gd name="T59" fmla="*/ 78 h 85"/>
                <a:gd name="T60" fmla="*/ 0 w 124"/>
                <a:gd name="T61" fmla="*/ 78 h 85"/>
                <a:gd name="T62" fmla="*/ 0 w 124"/>
                <a:gd name="T63" fmla="*/ 77 h 85"/>
                <a:gd name="T64" fmla="*/ 0 w 124"/>
                <a:gd name="T65" fmla="*/ 77 h 85"/>
                <a:gd name="T66" fmla="*/ 16 w 124"/>
                <a:gd name="T67" fmla="*/ 72 h 85"/>
                <a:gd name="T68" fmla="*/ 29 w 124"/>
                <a:gd name="T69" fmla="*/ 64 h 85"/>
                <a:gd name="T70" fmla="*/ 43 w 124"/>
                <a:gd name="T71" fmla="*/ 56 h 85"/>
                <a:gd name="T72" fmla="*/ 56 w 124"/>
                <a:gd name="T73" fmla="*/ 46 h 85"/>
                <a:gd name="T74" fmla="*/ 68 w 124"/>
                <a:gd name="T75" fmla="*/ 36 h 85"/>
                <a:gd name="T76" fmla="*/ 81 w 124"/>
                <a:gd name="T77" fmla="*/ 25 h 85"/>
                <a:gd name="T78" fmla="*/ 94 w 124"/>
                <a:gd name="T79" fmla="*/ 12 h 85"/>
                <a:gd name="T80" fmla="*/ 105 w 124"/>
                <a:gd name="T81" fmla="*/ 0 h 85"/>
                <a:gd name="T82" fmla="*/ 107 w 124"/>
                <a:gd name="T83" fmla="*/ 0 h 85"/>
                <a:gd name="T84" fmla="*/ 109 w 124"/>
                <a:gd name="T85" fmla="*/ 0 h 85"/>
                <a:gd name="T86" fmla="*/ 111 w 124"/>
                <a:gd name="T87" fmla="*/ 0 h 85"/>
                <a:gd name="T88" fmla="*/ 113 w 124"/>
                <a:gd name="T89" fmla="*/ 0 h 85"/>
                <a:gd name="T90" fmla="*/ 115 w 124"/>
                <a:gd name="T91" fmla="*/ 0 h 85"/>
                <a:gd name="T92" fmla="*/ 116 w 124"/>
                <a:gd name="T93" fmla="*/ 0 h 85"/>
                <a:gd name="T94" fmla="*/ 119 w 124"/>
                <a:gd name="T95" fmla="*/ 0 h 85"/>
                <a:gd name="T96" fmla="*/ 120 w 124"/>
                <a:gd name="T97" fmla="*/ 0 h 85"/>
                <a:gd name="T98" fmla="*/ 121 w 124"/>
                <a:gd name="T99" fmla="*/ 1 h 85"/>
                <a:gd name="T100" fmla="*/ 123 w 124"/>
                <a:gd name="T101" fmla="*/ 4 h 85"/>
                <a:gd name="T102" fmla="*/ 124 w 124"/>
                <a:gd name="T103" fmla="*/ 6 h 85"/>
                <a:gd name="T104" fmla="*/ 124 w 124"/>
                <a:gd name="T105" fmla="*/ 9 h 85"/>
                <a:gd name="T106" fmla="*/ 124 w 124"/>
                <a:gd name="T107" fmla="*/ 11 h 85"/>
                <a:gd name="T108" fmla="*/ 124 w 124"/>
                <a:gd name="T109" fmla="*/ 12 h 85"/>
                <a:gd name="T110" fmla="*/ 124 w 124"/>
                <a:gd name="T111" fmla="*/ 15 h 85"/>
                <a:gd name="T112" fmla="*/ 124 w 124"/>
                <a:gd name="T113" fmla="*/ 16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4" h="85">
                  <a:moveTo>
                    <a:pt x="124" y="16"/>
                  </a:moveTo>
                  <a:lnTo>
                    <a:pt x="123" y="24"/>
                  </a:lnTo>
                  <a:lnTo>
                    <a:pt x="120" y="30"/>
                  </a:lnTo>
                  <a:lnTo>
                    <a:pt x="118" y="35"/>
                  </a:lnTo>
                  <a:lnTo>
                    <a:pt x="116" y="41"/>
                  </a:lnTo>
                  <a:lnTo>
                    <a:pt x="113" y="46"/>
                  </a:lnTo>
                  <a:lnTo>
                    <a:pt x="110" y="51"/>
                  </a:lnTo>
                  <a:lnTo>
                    <a:pt x="106" y="56"/>
                  </a:lnTo>
                  <a:lnTo>
                    <a:pt x="102" y="60"/>
                  </a:lnTo>
                  <a:lnTo>
                    <a:pt x="102" y="61"/>
                  </a:lnTo>
                  <a:lnTo>
                    <a:pt x="102" y="63"/>
                  </a:lnTo>
                  <a:lnTo>
                    <a:pt x="102" y="64"/>
                  </a:lnTo>
                  <a:lnTo>
                    <a:pt x="104" y="65"/>
                  </a:lnTo>
                  <a:lnTo>
                    <a:pt x="104" y="67"/>
                  </a:lnTo>
                  <a:lnTo>
                    <a:pt x="104" y="68"/>
                  </a:lnTo>
                  <a:lnTo>
                    <a:pt x="105" y="69"/>
                  </a:lnTo>
                  <a:lnTo>
                    <a:pt x="92" y="73"/>
                  </a:lnTo>
                  <a:lnTo>
                    <a:pt x="80" y="77"/>
                  </a:lnTo>
                  <a:lnTo>
                    <a:pt x="66" y="80"/>
                  </a:lnTo>
                  <a:lnTo>
                    <a:pt x="52" y="83"/>
                  </a:lnTo>
                  <a:lnTo>
                    <a:pt x="38" y="84"/>
                  </a:lnTo>
                  <a:lnTo>
                    <a:pt x="24" y="85"/>
                  </a:lnTo>
                  <a:lnTo>
                    <a:pt x="12" y="84"/>
                  </a:lnTo>
                  <a:lnTo>
                    <a:pt x="0" y="80"/>
                  </a:lnTo>
                  <a:lnTo>
                    <a:pt x="0" y="79"/>
                  </a:lnTo>
                  <a:lnTo>
                    <a:pt x="0" y="78"/>
                  </a:lnTo>
                  <a:lnTo>
                    <a:pt x="0" y="77"/>
                  </a:lnTo>
                  <a:lnTo>
                    <a:pt x="16" y="72"/>
                  </a:lnTo>
                  <a:lnTo>
                    <a:pt x="29" y="64"/>
                  </a:lnTo>
                  <a:lnTo>
                    <a:pt x="43" y="56"/>
                  </a:lnTo>
                  <a:lnTo>
                    <a:pt x="56" y="46"/>
                  </a:lnTo>
                  <a:lnTo>
                    <a:pt x="68" y="36"/>
                  </a:lnTo>
                  <a:lnTo>
                    <a:pt x="81" y="25"/>
                  </a:lnTo>
                  <a:lnTo>
                    <a:pt x="94" y="12"/>
                  </a:lnTo>
                  <a:lnTo>
                    <a:pt x="105" y="0"/>
                  </a:lnTo>
                  <a:lnTo>
                    <a:pt x="107" y="0"/>
                  </a:lnTo>
                  <a:lnTo>
                    <a:pt x="109" y="0"/>
                  </a:lnTo>
                  <a:lnTo>
                    <a:pt x="111" y="0"/>
                  </a:lnTo>
                  <a:lnTo>
                    <a:pt x="113" y="0"/>
                  </a:lnTo>
                  <a:lnTo>
                    <a:pt x="115" y="0"/>
                  </a:lnTo>
                  <a:lnTo>
                    <a:pt x="116" y="0"/>
                  </a:lnTo>
                  <a:lnTo>
                    <a:pt x="119" y="0"/>
                  </a:lnTo>
                  <a:lnTo>
                    <a:pt x="120" y="0"/>
                  </a:lnTo>
                  <a:lnTo>
                    <a:pt x="121" y="1"/>
                  </a:lnTo>
                  <a:lnTo>
                    <a:pt x="123" y="4"/>
                  </a:lnTo>
                  <a:lnTo>
                    <a:pt x="124" y="6"/>
                  </a:lnTo>
                  <a:lnTo>
                    <a:pt x="124" y="9"/>
                  </a:lnTo>
                  <a:lnTo>
                    <a:pt x="124" y="11"/>
                  </a:lnTo>
                  <a:lnTo>
                    <a:pt x="124" y="12"/>
                  </a:lnTo>
                  <a:lnTo>
                    <a:pt x="124" y="15"/>
                  </a:lnTo>
                  <a:lnTo>
                    <a:pt x="124"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2" name="Freeform 39">
              <a:extLst>
                <a:ext uri="{FF2B5EF4-FFF2-40B4-BE49-F238E27FC236}">
                  <a16:creationId xmlns:a16="http://schemas.microsoft.com/office/drawing/2014/main" id="{C668725D-2934-4092-AFAE-26AAC49142D4}"/>
                </a:ext>
              </a:extLst>
            </p:cNvPr>
            <p:cNvSpPr>
              <a:spLocks/>
            </p:cNvSpPr>
            <p:nvPr/>
          </p:nvSpPr>
          <p:spPr bwMode="auto">
            <a:xfrm>
              <a:off x="5442" y="514"/>
              <a:ext cx="12" cy="9"/>
            </a:xfrm>
            <a:custGeom>
              <a:avLst/>
              <a:gdLst>
                <a:gd name="T0" fmla="*/ 12 w 12"/>
                <a:gd name="T1" fmla="*/ 5 h 9"/>
                <a:gd name="T2" fmla="*/ 10 w 12"/>
                <a:gd name="T3" fmla="*/ 7 h 9"/>
                <a:gd name="T4" fmla="*/ 9 w 12"/>
                <a:gd name="T5" fmla="*/ 8 h 9"/>
                <a:gd name="T6" fmla="*/ 8 w 12"/>
                <a:gd name="T7" fmla="*/ 9 h 9"/>
                <a:gd name="T8" fmla="*/ 7 w 12"/>
                <a:gd name="T9" fmla="*/ 9 h 9"/>
                <a:gd name="T10" fmla="*/ 5 w 12"/>
                <a:gd name="T11" fmla="*/ 9 h 9"/>
                <a:gd name="T12" fmla="*/ 5 w 12"/>
                <a:gd name="T13" fmla="*/ 9 h 9"/>
                <a:gd name="T14" fmla="*/ 4 w 12"/>
                <a:gd name="T15" fmla="*/ 9 h 9"/>
                <a:gd name="T16" fmla="*/ 3 w 12"/>
                <a:gd name="T17" fmla="*/ 9 h 9"/>
                <a:gd name="T18" fmla="*/ 3 w 12"/>
                <a:gd name="T19" fmla="*/ 9 h 9"/>
                <a:gd name="T20" fmla="*/ 3 w 12"/>
                <a:gd name="T21" fmla="*/ 8 h 9"/>
                <a:gd name="T22" fmla="*/ 3 w 12"/>
                <a:gd name="T23" fmla="*/ 8 h 9"/>
                <a:gd name="T24" fmla="*/ 1 w 12"/>
                <a:gd name="T25" fmla="*/ 7 h 9"/>
                <a:gd name="T26" fmla="*/ 1 w 12"/>
                <a:gd name="T27" fmla="*/ 5 h 9"/>
                <a:gd name="T28" fmla="*/ 1 w 12"/>
                <a:gd name="T29" fmla="*/ 5 h 9"/>
                <a:gd name="T30" fmla="*/ 1 w 12"/>
                <a:gd name="T31" fmla="*/ 4 h 9"/>
                <a:gd name="T32" fmla="*/ 0 w 12"/>
                <a:gd name="T33" fmla="*/ 4 h 9"/>
                <a:gd name="T34" fmla="*/ 1 w 12"/>
                <a:gd name="T35" fmla="*/ 3 h 9"/>
                <a:gd name="T36" fmla="*/ 4 w 12"/>
                <a:gd name="T37" fmla="*/ 1 h 9"/>
                <a:gd name="T38" fmla="*/ 5 w 12"/>
                <a:gd name="T39" fmla="*/ 0 h 9"/>
                <a:gd name="T40" fmla="*/ 7 w 12"/>
                <a:gd name="T41" fmla="*/ 0 h 9"/>
                <a:gd name="T42" fmla="*/ 9 w 12"/>
                <a:gd name="T43" fmla="*/ 0 h 9"/>
                <a:gd name="T44" fmla="*/ 10 w 12"/>
                <a:gd name="T45" fmla="*/ 1 h 9"/>
                <a:gd name="T46" fmla="*/ 10 w 12"/>
                <a:gd name="T47" fmla="*/ 3 h 9"/>
                <a:gd name="T48" fmla="*/ 12 w 12"/>
                <a:gd name="T49" fmla="*/ 5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9">
                  <a:moveTo>
                    <a:pt x="12" y="5"/>
                  </a:moveTo>
                  <a:lnTo>
                    <a:pt x="10" y="7"/>
                  </a:lnTo>
                  <a:lnTo>
                    <a:pt x="9" y="8"/>
                  </a:lnTo>
                  <a:lnTo>
                    <a:pt x="8" y="9"/>
                  </a:lnTo>
                  <a:lnTo>
                    <a:pt x="7" y="9"/>
                  </a:lnTo>
                  <a:lnTo>
                    <a:pt x="5" y="9"/>
                  </a:lnTo>
                  <a:lnTo>
                    <a:pt x="4" y="9"/>
                  </a:lnTo>
                  <a:lnTo>
                    <a:pt x="3" y="9"/>
                  </a:lnTo>
                  <a:lnTo>
                    <a:pt x="3" y="8"/>
                  </a:lnTo>
                  <a:lnTo>
                    <a:pt x="1" y="7"/>
                  </a:lnTo>
                  <a:lnTo>
                    <a:pt x="1" y="5"/>
                  </a:lnTo>
                  <a:lnTo>
                    <a:pt x="1" y="4"/>
                  </a:lnTo>
                  <a:lnTo>
                    <a:pt x="0" y="4"/>
                  </a:lnTo>
                  <a:lnTo>
                    <a:pt x="1" y="3"/>
                  </a:lnTo>
                  <a:lnTo>
                    <a:pt x="4" y="1"/>
                  </a:lnTo>
                  <a:lnTo>
                    <a:pt x="5" y="0"/>
                  </a:lnTo>
                  <a:lnTo>
                    <a:pt x="7" y="0"/>
                  </a:lnTo>
                  <a:lnTo>
                    <a:pt x="9" y="0"/>
                  </a:lnTo>
                  <a:lnTo>
                    <a:pt x="10" y="1"/>
                  </a:lnTo>
                  <a:lnTo>
                    <a:pt x="1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3" name="Freeform 40">
              <a:extLst>
                <a:ext uri="{FF2B5EF4-FFF2-40B4-BE49-F238E27FC236}">
                  <a16:creationId xmlns:a16="http://schemas.microsoft.com/office/drawing/2014/main" id="{9C2C263F-38BE-4FD7-8F69-7142DACFFFA6}"/>
                </a:ext>
              </a:extLst>
            </p:cNvPr>
            <p:cNvSpPr>
              <a:spLocks/>
            </p:cNvSpPr>
            <p:nvPr/>
          </p:nvSpPr>
          <p:spPr bwMode="auto">
            <a:xfrm>
              <a:off x="5350" y="1477"/>
              <a:ext cx="100" cy="302"/>
            </a:xfrm>
            <a:custGeom>
              <a:avLst/>
              <a:gdLst>
                <a:gd name="T0" fmla="*/ 100 w 100"/>
                <a:gd name="T1" fmla="*/ 247 h 302"/>
                <a:gd name="T2" fmla="*/ 92 w 100"/>
                <a:gd name="T3" fmla="*/ 254 h 302"/>
                <a:gd name="T4" fmla="*/ 85 w 100"/>
                <a:gd name="T5" fmla="*/ 262 h 302"/>
                <a:gd name="T6" fmla="*/ 76 w 100"/>
                <a:gd name="T7" fmla="*/ 270 h 302"/>
                <a:gd name="T8" fmla="*/ 68 w 100"/>
                <a:gd name="T9" fmla="*/ 278 h 302"/>
                <a:gd name="T10" fmla="*/ 59 w 100"/>
                <a:gd name="T11" fmla="*/ 286 h 302"/>
                <a:gd name="T12" fmla="*/ 52 w 100"/>
                <a:gd name="T13" fmla="*/ 293 h 302"/>
                <a:gd name="T14" fmla="*/ 44 w 100"/>
                <a:gd name="T15" fmla="*/ 298 h 302"/>
                <a:gd name="T16" fmla="*/ 38 w 100"/>
                <a:gd name="T17" fmla="*/ 302 h 302"/>
                <a:gd name="T18" fmla="*/ 38 w 100"/>
                <a:gd name="T19" fmla="*/ 292 h 302"/>
                <a:gd name="T20" fmla="*/ 39 w 100"/>
                <a:gd name="T21" fmla="*/ 282 h 302"/>
                <a:gd name="T22" fmla="*/ 39 w 100"/>
                <a:gd name="T23" fmla="*/ 275 h 302"/>
                <a:gd name="T24" fmla="*/ 37 w 100"/>
                <a:gd name="T25" fmla="*/ 270 h 302"/>
                <a:gd name="T26" fmla="*/ 36 w 100"/>
                <a:gd name="T27" fmla="*/ 267 h 302"/>
                <a:gd name="T28" fmla="*/ 33 w 100"/>
                <a:gd name="T29" fmla="*/ 266 h 302"/>
                <a:gd name="T30" fmla="*/ 31 w 100"/>
                <a:gd name="T31" fmla="*/ 264 h 302"/>
                <a:gd name="T32" fmla="*/ 27 w 100"/>
                <a:gd name="T33" fmla="*/ 263 h 302"/>
                <a:gd name="T34" fmla="*/ 18 w 100"/>
                <a:gd name="T35" fmla="*/ 263 h 302"/>
                <a:gd name="T36" fmla="*/ 4 w 100"/>
                <a:gd name="T37" fmla="*/ 263 h 302"/>
                <a:gd name="T38" fmla="*/ 4 w 100"/>
                <a:gd name="T39" fmla="*/ 232 h 302"/>
                <a:gd name="T40" fmla="*/ 3 w 100"/>
                <a:gd name="T41" fmla="*/ 200 h 302"/>
                <a:gd name="T42" fmla="*/ 3 w 100"/>
                <a:gd name="T43" fmla="*/ 169 h 302"/>
                <a:gd name="T44" fmla="*/ 2 w 100"/>
                <a:gd name="T45" fmla="*/ 136 h 302"/>
                <a:gd name="T46" fmla="*/ 0 w 100"/>
                <a:gd name="T47" fmla="*/ 103 h 302"/>
                <a:gd name="T48" fmla="*/ 0 w 100"/>
                <a:gd name="T49" fmla="*/ 72 h 302"/>
                <a:gd name="T50" fmla="*/ 0 w 100"/>
                <a:gd name="T51" fmla="*/ 39 h 302"/>
                <a:gd name="T52" fmla="*/ 0 w 100"/>
                <a:gd name="T53" fmla="*/ 5 h 302"/>
                <a:gd name="T54" fmla="*/ 12 w 100"/>
                <a:gd name="T55" fmla="*/ 5 h 302"/>
                <a:gd name="T56" fmla="*/ 22 w 100"/>
                <a:gd name="T57" fmla="*/ 5 h 302"/>
                <a:gd name="T58" fmla="*/ 32 w 100"/>
                <a:gd name="T59" fmla="*/ 4 h 302"/>
                <a:gd name="T60" fmla="*/ 42 w 100"/>
                <a:gd name="T61" fmla="*/ 2 h 302"/>
                <a:gd name="T62" fmla="*/ 52 w 100"/>
                <a:gd name="T63" fmla="*/ 1 h 302"/>
                <a:gd name="T64" fmla="*/ 62 w 100"/>
                <a:gd name="T65" fmla="*/ 0 h 302"/>
                <a:gd name="T66" fmla="*/ 73 w 100"/>
                <a:gd name="T67" fmla="*/ 0 h 302"/>
                <a:gd name="T68" fmla="*/ 83 w 100"/>
                <a:gd name="T69" fmla="*/ 0 h 302"/>
                <a:gd name="T70" fmla="*/ 85 w 100"/>
                <a:gd name="T71" fmla="*/ 1 h 302"/>
                <a:gd name="T72" fmla="*/ 85 w 100"/>
                <a:gd name="T73" fmla="*/ 4 h 302"/>
                <a:gd name="T74" fmla="*/ 85 w 100"/>
                <a:gd name="T75" fmla="*/ 6 h 302"/>
                <a:gd name="T76" fmla="*/ 83 w 100"/>
                <a:gd name="T77" fmla="*/ 9 h 302"/>
                <a:gd name="T78" fmla="*/ 82 w 100"/>
                <a:gd name="T79" fmla="*/ 11 h 302"/>
                <a:gd name="T80" fmla="*/ 81 w 100"/>
                <a:gd name="T81" fmla="*/ 14 h 302"/>
                <a:gd name="T82" fmla="*/ 80 w 100"/>
                <a:gd name="T83" fmla="*/ 15 h 302"/>
                <a:gd name="T84" fmla="*/ 80 w 100"/>
                <a:gd name="T85" fmla="*/ 15 h 302"/>
                <a:gd name="T86" fmla="*/ 86 w 100"/>
                <a:gd name="T87" fmla="*/ 45 h 302"/>
                <a:gd name="T88" fmla="*/ 90 w 100"/>
                <a:gd name="T89" fmla="*/ 74 h 302"/>
                <a:gd name="T90" fmla="*/ 93 w 100"/>
                <a:gd name="T91" fmla="*/ 102 h 302"/>
                <a:gd name="T92" fmla="*/ 96 w 100"/>
                <a:gd name="T93" fmla="*/ 131 h 302"/>
                <a:gd name="T94" fmla="*/ 97 w 100"/>
                <a:gd name="T95" fmla="*/ 160 h 302"/>
                <a:gd name="T96" fmla="*/ 99 w 100"/>
                <a:gd name="T97" fmla="*/ 189 h 302"/>
                <a:gd name="T98" fmla="*/ 100 w 100"/>
                <a:gd name="T99" fmla="*/ 218 h 302"/>
                <a:gd name="T100" fmla="*/ 100 w 100"/>
                <a:gd name="T101" fmla="*/ 247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 h="302">
                  <a:moveTo>
                    <a:pt x="100" y="247"/>
                  </a:moveTo>
                  <a:lnTo>
                    <a:pt x="92" y="254"/>
                  </a:lnTo>
                  <a:lnTo>
                    <a:pt x="85" y="262"/>
                  </a:lnTo>
                  <a:lnTo>
                    <a:pt x="76" y="270"/>
                  </a:lnTo>
                  <a:lnTo>
                    <a:pt x="68" y="278"/>
                  </a:lnTo>
                  <a:lnTo>
                    <a:pt x="59" y="286"/>
                  </a:lnTo>
                  <a:lnTo>
                    <a:pt x="52" y="293"/>
                  </a:lnTo>
                  <a:lnTo>
                    <a:pt x="44" y="298"/>
                  </a:lnTo>
                  <a:lnTo>
                    <a:pt x="38" y="302"/>
                  </a:lnTo>
                  <a:lnTo>
                    <a:pt x="38" y="292"/>
                  </a:lnTo>
                  <a:lnTo>
                    <a:pt x="39" y="282"/>
                  </a:lnTo>
                  <a:lnTo>
                    <a:pt x="39" y="275"/>
                  </a:lnTo>
                  <a:lnTo>
                    <a:pt x="37" y="270"/>
                  </a:lnTo>
                  <a:lnTo>
                    <a:pt x="36" y="267"/>
                  </a:lnTo>
                  <a:lnTo>
                    <a:pt x="33" y="266"/>
                  </a:lnTo>
                  <a:lnTo>
                    <a:pt x="31" y="264"/>
                  </a:lnTo>
                  <a:lnTo>
                    <a:pt x="27" y="263"/>
                  </a:lnTo>
                  <a:lnTo>
                    <a:pt x="18" y="263"/>
                  </a:lnTo>
                  <a:lnTo>
                    <a:pt x="4" y="263"/>
                  </a:lnTo>
                  <a:lnTo>
                    <a:pt x="4" y="232"/>
                  </a:lnTo>
                  <a:lnTo>
                    <a:pt x="3" y="200"/>
                  </a:lnTo>
                  <a:lnTo>
                    <a:pt x="3" y="169"/>
                  </a:lnTo>
                  <a:lnTo>
                    <a:pt x="2" y="136"/>
                  </a:lnTo>
                  <a:lnTo>
                    <a:pt x="0" y="103"/>
                  </a:lnTo>
                  <a:lnTo>
                    <a:pt x="0" y="72"/>
                  </a:lnTo>
                  <a:lnTo>
                    <a:pt x="0" y="39"/>
                  </a:lnTo>
                  <a:lnTo>
                    <a:pt x="0" y="5"/>
                  </a:lnTo>
                  <a:lnTo>
                    <a:pt x="12" y="5"/>
                  </a:lnTo>
                  <a:lnTo>
                    <a:pt x="22" y="5"/>
                  </a:lnTo>
                  <a:lnTo>
                    <a:pt x="32" y="4"/>
                  </a:lnTo>
                  <a:lnTo>
                    <a:pt x="42" y="2"/>
                  </a:lnTo>
                  <a:lnTo>
                    <a:pt x="52" y="1"/>
                  </a:lnTo>
                  <a:lnTo>
                    <a:pt x="62" y="0"/>
                  </a:lnTo>
                  <a:lnTo>
                    <a:pt x="73" y="0"/>
                  </a:lnTo>
                  <a:lnTo>
                    <a:pt x="83" y="0"/>
                  </a:lnTo>
                  <a:lnTo>
                    <a:pt x="85" y="1"/>
                  </a:lnTo>
                  <a:lnTo>
                    <a:pt x="85" y="4"/>
                  </a:lnTo>
                  <a:lnTo>
                    <a:pt x="85" y="6"/>
                  </a:lnTo>
                  <a:lnTo>
                    <a:pt x="83" y="9"/>
                  </a:lnTo>
                  <a:lnTo>
                    <a:pt x="82" y="11"/>
                  </a:lnTo>
                  <a:lnTo>
                    <a:pt x="81" y="14"/>
                  </a:lnTo>
                  <a:lnTo>
                    <a:pt x="80" y="15"/>
                  </a:lnTo>
                  <a:lnTo>
                    <a:pt x="86" y="45"/>
                  </a:lnTo>
                  <a:lnTo>
                    <a:pt x="90" y="74"/>
                  </a:lnTo>
                  <a:lnTo>
                    <a:pt x="93" y="102"/>
                  </a:lnTo>
                  <a:lnTo>
                    <a:pt x="96" y="131"/>
                  </a:lnTo>
                  <a:lnTo>
                    <a:pt x="97" y="160"/>
                  </a:lnTo>
                  <a:lnTo>
                    <a:pt x="99" y="189"/>
                  </a:lnTo>
                  <a:lnTo>
                    <a:pt x="100" y="218"/>
                  </a:lnTo>
                  <a:lnTo>
                    <a:pt x="100" y="247"/>
                  </a:lnTo>
                  <a:close/>
                </a:path>
              </a:pathLst>
            </a:custGeom>
            <a:solidFill>
              <a:srgbClr val="F2F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4" name="Freeform 41">
              <a:extLst>
                <a:ext uri="{FF2B5EF4-FFF2-40B4-BE49-F238E27FC236}">
                  <a16:creationId xmlns:a16="http://schemas.microsoft.com/office/drawing/2014/main" id="{80D7B69E-1F16-4973-8B7B-C096157380D2}"/>
                </a:ext>
              </a:extLst>
            </p:cNvPr>
            <p:cNvSpPr>
              <a:spLocks/>
            </p:cNvSpPr>
            <p:nvPr/>
          </p:nvSpPr>
          <p:spPr bwMode="auto">
            <a:xfrm>
              <a:off x="5437" y="551"/>
              <a:ext cx="10" cy="9"/>
            </a:xfrm>
            <a:custGeom>
              <a:avLst/>
              <a:gdLst>
                <a:gd name="T0" fmla="*/ 10 w 10"/>
                <a:gd name="T1" fmla="*/ 5 h 9"/>
                <a:gd name="T2" fmla="*/ 9 w 10"/>
                <a:gd name="T3" fmla="*/ 6 h 9"/>
                <a:gd name="T4" fmla="*/ 8 w 10"/>
                <a:gd name="T5" fmla="*/ 7 h 9"/>
                <a:gd name="T6" fmla="*/ 6 w 10"/>
                <a:gd name="T7" fmla="*/ 7 h 9"/>
                <a:gd name="T8" fmla="*/ 5 w 10"/>
                <a:gd name="T9" fmla="*/ 7 h 9"/>
                <a:gd name="T10" fmla="*/ 4 w 10"/>
                <a:gd name="T11" fmla="*/ 7 h 9"/>
                <a:gd name="T12" fmla="*/ 3 w 10"/>
                <a:gd name="T13" fmla="*/ 7 h 9"/>
                <a:gd name="T14" fmla="*/ 1 w 10"/>
                <a:gd name="T15" fmla="*/ 7 h 9"/>
                <a:gd name="T16" fmla="*/ 0 w 10"/>
                <a:gd name="T17" fmla="*/ 9 h 9"/>
                <a:gd name="T18" fmla="*/ 0 w 10"/>
                <a:gd name="T19" fmla="*/ 6 h 9"/>
                <a:gd name="T20" fmla="*/ 0 w 10"/>
                <a:gd name="T21" fmla="*/ 4 h 9"/>
                <a:gd name="T22" fmla="*/ 0 w 10"/>
                <a:gd name="T23" fmla="*/ 2 h 9"/>
                <a:gd name="T24" fmla="*/ 0 w 10"/>
                <a:gd name="T25" fmla="*/ 1 h 9"/>
                <a:gd name="T26" fmla="*/ 1 w 10"/>
                <a:gd name="T27" fmla="*/ 0 h 9"/>
                <a:gd name="T28" fmla="*/ 3 w 10"/>
                <a:gd name="T29" fmla="*/ 0 h 9"/>
                <a:gd name="T30" fmla="*/ 6 w 10"/>
                <a:gd name="T31" fmla="*/ 0 h 9"/>
                <a:gd name="T32" fmla="*/ 10 w 10"/>
                <a:gd name="T33" fmla="*/ 0 h 9"/>
                <a:gd name="T34" fmla="*/ 10 w 10"/>
                <a:gd name="T35" fmla="*/ 0 h 9"/>
                <a:gd name="T36" fmla="*/ 10 w 10"/>
                <a:gd name="T37" fmla="*/ 1 h 9"/>
                <a:gd name="T38" fmla="*/ 10 w 10"/>
                <a:gd name="T39" fmla="*/ 2 h 9"/>
                <a:gd name="T40" fmla="*/ 10 w 10"/>
                <a:gd name="T41" fmla="*/ 2 h 9"/>
                <a:gd name="T42" fmla="*/ 10 w 10"/>
                <a:gd name="T43" fmla="*/ 2 h 9"/>
                <a:gd name="T44" fmla="*/ 10 w 10"/>
                <a:gd name="T45" fmla="*/ 4 h 9"/>
                <a:gd name="T46" fmla="*/ 10 w 10"/>
                <a:gd name="T47" fmla="*/ 4 h 9"/>
                <a:gd name="T48" fmla="*/ 10 w 10"/>
                <a:gd name="T49" fmla="*/ 5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9">
                  <a:moveTo>
                    <a:pt x="10" y="5"/>
                  </a:moveTo>
                  <a:lnTo>
                    <a:pt x="9" y="6"/>
                  </a:lnTo>
                  <a:lnTo>
                    <a:pt x="8" y="7"/>
                  </a:lnTo>
                  <a:lnTo>
                    <a:pt x="6" y="7"/>
                  </a:lnTo>
                  <a:lnTo>
                    <a:pt x="5" y="7"/>
                  </a:lnTo>
                  <a:lnTo>
                    <a:pt x="4" y="7"/>
                  </a:lnTo>
                  <a:lnTo>
                    <a:pt x="3" y="7"/>
                  </a:lnTo>
                  <a:lnTo>
                    <a:pt x="1" y="7"/>
                  </a:lnTo>
                  <a:lnTo>
                    <a:pt x="0" y="9"/>
                  </a:lnTo>
                  <a:lnTo>
                    <a:pt x="0" y="6"/>
                  </a:lnTo>
                  <a:lnTo>
                    <a:pt x="0" y="4"/>
                  </a:lnTo>
                  <a:lnTo>
                    <a:pt x="0" y="2"/>
                  </a:lnTo>
                  <a:lnTo>
                    <a:pt x="0" y="1"/>
                  </a:lnTo>
                  <a:lnTo>
                    <a:pt x="1" y="0"/>
                  </a:lnTo>
                  <a:lnTo>
                    <a:pt x="3" y="0"/>
                  </a:lnTo>
                  <a:lnTo>
                    <a:pt x="6" y="0"/>
                  </a:lnTo>
                  <a:lnTo>
                    <a:pt x="10" y="0"/>
                  </a:lnTo>
                  <a:lnTo>
                    <a:pt x="10" y="1"/>
                  </a:lnTo>
                  <a:lnTo>
                    <a:pt x="10" y="2"/>
                  </a:lnTo>
                  <a:lnTo>
                    <a:pt x="10" y="4"/>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5" name="Freeform 42">
              <a:extLst>
                <a:ext uri="{FF2B5EF4-FFF2-40B4-BE49-F238E27FC236}">
                  <a16:creationId xmlns:a16="http://schemas.microsoft.com/office/drawing/2014/main" id="{B0B3777E-767C-44D3-8006-554DB5F4E6F8}"/>
                </a:ext>
              </a:extLst>
            </p:cNvPr>
            <p:cNvSpPr>
              <a:spLocks/>
            </p:cNvSpPr>
            <p:nvPr/>
          </p:nvSpPr>
          <p:spPr bwMode="auto">
            <a:xfrm>
              <a:off x="5348" y="1454"/>
              <a:ext cx="85" cy="23"/>
            </a:xfrm>
            <a:custGeom>
              <a:avLst/>
              <a:gdLst>
                <a:gd name="T0" fmla="*/ 85 w 85"/>
                <a:gd name="T1" fmla="*/ 10 h 23"/>
                <a:gd name="T2" fmla="*/ 74 w 85"/>
                <a:gd name="T3" fmla="*/ 13 h 23"/>
                <a:gd name="T4" fmla="*/ 61 w 85"/>
                <a:gd name="T5" fmla="*/ 17 h 23"/>
                <a:gd name="T6" fmla="*/ 49 w 85"/>
                <a:gd name="T7" fmla="*/ 20 h 23"/>
                <a:gd name="T8" fmla="*/ 35 w 85"/>
                <a:gd name="T9" fmla="*/ 22 h 23"/>
                <a:gd name="T10" fmla="*/ 29 w 85"/>
                <a:gd name="T11" fmla="*/ 23 h 23"/>
                <a:gd name="T12" fmla="*/ 24 w 85"/>
                <a:gd name="T13" fmla="*/ 22 h 23"/>
                <a:gd name="T14" fmla="*/ 17 w 85"/>
                <a:gd name="T15" fmla="*/ 22 h 23"/>
                <a:gd name="T16" fmla="*/ 12 w 85"/>
                <a:gd name="T17" fmla="*/ 20 h 23"/>
                <a:gd name="T18" fmla="*/ 9 w 85"/>
                <a:gd name="T19" fmla="*/ 18 h 23"/>
                <a:gd name="T20" fmla="*/ 5 w 85"/>
                <a:gd name="T21" fmla="*/ 14 h 23"/>
                <a:gd name="T22" fmla="*/ 2 w 85"/>
                <a:gd name="T23" fmla="*/ 10 h 23"/>
                <a:gd name="T24" fmla="*/ 0 w 85"/>
                <a:gd name="T25" fmla="*/ 4 h 23"/>
                <a:gd name="T26" fmla="*/ 11 w 85"/>
                <a:gd name="T27" fmla="*/ 4 h 23"/>
                <a:gd name="T28" fmla="*/ 21 w 85"/>
                <a:gd name="T29" fmla="*/ 4 h 23"/>
                <a:gd name="T30" fmla="*/ 31 w 85"/>
                <a:gd name="T31" fmla="*/ 4 h 23"/>
                <a:gd name="T32" fmla="*/ 41 w 85"/>
                <a:gd name="T33" fmla="*/ 3 h 23"/>
                <a:gd name="T34" fmla="*/ 51 w 85"/>
                <a:gd name="T35" fmla="*/ 1 h 23"/>
                <a:gd name="T36" fmla="*/ 61 w 85"/>
                <a:gd name="T37" fmla="*/ 0 h 23"/>
                <a:gd name="T38" fmla="*/ 72 w 85"/>
                <a:gd name="T39" fmla="*/ 0 h 23"/>
                <a:gd name="T40" fmla="*/ 82 w 85"/>
                <a:gd name="T41" fmla="*/ 0 h 23"/>
                <a:gd name="T42" fmla="*/ 83 w 85"/>
                <a:gd name="T43" fmla="*/ 0 h 23"/>
                <a:gd name="T44" fmla="*/ 83 w 85"/>
                <a:gd name="T45" fmla="*/ 1 h 23"/>
                <a:gd name="T46" fmla="*/ 84 w 85"/>
                <a:gd name="T47" fmla="*/ 1 h 23"/>
                <a:gd name="T48" fmla="*/ 84 w 85"/>
                <a:gd name="T49" fmla="*/ 3 h 23"/>
                <a:gd name="T50" fmla="*/ 84 w 85"/>
                <a:gd name="T51" fmla="*/ 4 h 23"/>
                <a:gd name="T52" fmla="*/ 84 w 85"/>
                <a:gd name="T53" fmla="*/ 5 h 23"/>
                <a:gd name="T54" fmla="*/ 85 w 85"/>
                <a:gd name="T55" fmla="*/ 8 h 23"/>
                <a:gd name="T56" fmla="*/ 85 w 85"/>
                <a:gd name="T57" fmla="*/ 10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5" h="23">
                  <a:moveTo>
                    <a:pt x="85" y="10"/>
                  </a:moveTo>
                  <a:lnTo>
                    <a:pt x="74" y="13"/>
                  </a:lnTo>
                  <a:lnTo>
                    <a:pt x="61" y="17"/>
                  </a:lnTo>
                  <a:lnTo>
                    <a:pt x="49" y="20"/>
                  </a:lnTo>
                  <a:lnTo>
                    <a:pt x="35" y="22"/>
                  </a:lnTo>
                  <a:lnTo>
                    <a:pt x="29" y="23"/>
                  </a:lnTo>
                  <a:lnTo>
                    <a:pt x="24" y="22"/>
                  </a:lnTo>
                  <a:lnTo>
                    <a:pt x="17" y="22"/>
                  </a:lnTo>
                  <a:lnTo>
                    <a:pt x="12" y="20"/>
                  </a:lnTo>
                  <a:lnTo>
                    <a:pt x="9" y="18"/>
                  </a:lnTo>
                  <a:lnTo>
                    <a:pt x="5" y="14"/>
                  </a:lnTo>
                  <a:lnTo>
                    <a:pt x="2" y="10"/>
                  </a:lnTo>
                  <a:lnTo>
                    <a:pt x="0" y="4"/>
                  </a:lnTo>
                  <a:lnTo>
                    <a:pt x="11" y="4"/>
                  </a:lnTo>
                  <a:lnTo>
                    <a:pt x="21" y="4"/>
                  </a:lnTo>
                  <a:lnTo>
                    <a:pt x="31" y="4"/>
                  </a:lnTo>
                  <a:lnTo>
                    <a:pt x="41" y="3"/>
                  </a:lnTo>
                  <a:lnTo>
                    <a:pt x="51" y="1"/>
                  </a:lnTo>
                  <a:lnTo>
                    <a:pt x="61" y="0"/>
                  </a:lnTo>
                  <a:lnTo>
                    <a:pt x="72" y="0"/>
                  </a:lnTo>
                  <a:lnTo>
                    <a:pt x="82" y="0"/>
                  </a:lnTo>
                  <a:lnTo>
                    <a:pt x="83" y="0"/>
                  </a:lnTo>
                  <a:lnTo>
                    <a:pt x="83" y="1"/>
                  </a:lnTo>
                  <a:lnTo>
                    <a:pt x="84" y="1"/>
                  </a:lnTo>
                  <a:lnTo>
                    <a:pt x="84" y="3"/>
                  </a:lnTo>
                  <a:lnTo>
                    <a:pt x="84" y="4"/>
                  </a:lnTo>
                  <a:lnTo>
                    <a:pt x="84" y="5"/>
                  </a:lnTo>
                  <a:lnTo>
                    <a:pt x="85" y="8"/>
                  </a:lnTo>
                  <a:lnTo>
                    <a:pt x="85" y="10"/>
                  </a:lnTo>
                  <a:close/>
                </a:path>
              </a:pathLst>
            </a:custGeom>
            <a:solidFill>
              <a:srgbClr val="DE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6" name="Freeform 43">
              <a:extLst>
                <a:ext uri="{FF2B5EF4-FFF2-40B4-BE49-F238E27FC236}">
                  <a16:creationId xmlns:a16="http://schemas.microsoft.com/office/drawing/2014/main" id="{B984921C-5CA9-4D2C-A5EE-5796E58C3A61}"/>
                </a:ext>
              </a:extLst>
            </p:cNvPr>
            <p:cNvSpPr>
              <a:spLocks/>
            </p:cNvSpPr>
            <p:nvPr/>
          </p:nvSpPr>
          <p:spPr bwMode="auto">
            <a:xfrm>
              <a:off x="5399" y="644"/>
              <a:ext cx="31" cy="55"/>
            </a:xfrm>
            <a:custGeom>
              <a:avLst/>
              <a:gdLst>
                <a:gd name="T0" fmla="*/ 31 w 31"/>
                <a:gd name="T1" fmla="*/ 23 h 55"/>
                <a:gd name="T2" fmla="*/ 27 w 31"/>
                <a:gd name="T3" fmla="*/ 25 h 55"/>
                <a:gd name="T4" fmla="*/ 23 w 31"/>
                <a:gd name="T5" fmla="*/ 29 h 55"/>
                <a:gd name="T6" fmla="*/ 19 w 31"/>
                <a:gd name="T7" fmla="*/ 33 h 55"/>
                <a:gd name="T8" fmla="*/ 17 w 31"/>
                <a:gd name="T9" fmla="*/ 38 h 55"/>
                <a:gd name="T10" fmla="*/ 13 w 31"/>
                <a:gd name="T11" fmla="*/ 43 h 55"/>
                <a:gd name="T12" fmla="*/ 10 w 31"/>
                <a:gd name="T13" fmla="*/ 48 h 55"/>
                <a:gd name="T14" fmla="*/ 8 w 31"/>
                <a:gd name="T15" fmla="*/ 52 h 55"/>
                <a:gd name="T16" fmla="*/ 5 w 31"/>
                <a:gd name="T17" fmla="*/ 55 h 55"/>
                <a:gd name="T18" fmla="*/ 5 w 31"/>
                <a:gd name="T19" fmla="*/ 55 h 55"/>
                <a:gd name="T20" fmla="*/ 4 w 31"/>
                <a:gd name="T21" fmla="*/ 55 h 55"/>
                <a:gd name="T22" fmla="*/ 4 w 31"/>
                <a:gd name="T23" fmla="*/ 55 h 55"/>
                <a:gd name="T24" fmla="*/ 3 w 31"/>
                <a:gd name="T25" fmla="*/ 55 h 55"/>
                <a:gd name="T26" fmla="*/ 3 w 31"/>
                <a:gd name="T27" fmla="*/ 55 h 55"/>
                <a:gd name="T28" fmla="*/ 2 w 31"/>
                <a:gd name="T29" fmla="*/ 55 h 55"/>
                <a:gd name="T30" fmla="*/ 2 w 31"/>
                <a:gd name="T31" fmla="*/ 55 h 55"/>
                <a:gd name="T32" fmla="*/ 0 w 31"/>
                <a:gd name="T33" fmla="*/ 55 h 55"/>
                <a:gd name="T34" fmla="*/ 4 w 31"/>
                <a:gd name="T35" fmla="*/ 47 h 55"/>
                <a:gd name="T36" fmla="*/ 7 w 31"/>
                <a:gd name="T37" fmla="*/ 39 h 55"/>
                <a:gd name="T38" fmla="*/ 8 w 31"/>
                <a:gd name="T39" fmla="*/ 33 h 55"/>
                <a:gd name="T40" fmla="*/ 9 w 31"/>
                <a:gd name="T41" fmla="*/ 28 h 55"/>
                <a:gd name="T42" fmla="*/ 8 w 31"/>
                <a:gd name="T43" fmla="*/ 21 h 55"/>
                <a:gd name="T44" fmla="*/ 7 w 31"/>
                <a:gd name="T45" fmla="*/ 15 h 55"/>
                <a:gd name="T46" fmla="*/ 5 w 31"/>
                <a:gd name="T47" fmla="*/ 9 h 55"/>
                <a:gd name="T48" fmla="*/ 2 w 31"/>
                <a:gd name="T49" fmla="*/ 0 h 55"/>
                <a:gd name="T50" fmla="*/ 8 w 31"/>
                <a:gd name="T51" fmla="*/ 0 h 55"/>
                <a:gd name="T52" fmla="*/ 13 w 31"/>
                <a:gd name="T53" fmla="*/ 1 h 55"/>
                <a:gd name="T54" fmla="*/ 19 w 31"/>
                <a:gd name="T55" fmla="*/ 4 h 55"/>
                <a:gd name="T56" fmla="*/ 23 w 31"/>
                <a:gd name="T57" fmla="*/ 5 h 55"/>
                <a:gd name="T58" fmla="*/ 27 w 31"/>
                <a:gd name="T59" fmla="*/ 8 h 55"/>
                <a:gd name="T60" fmla="*/ 29 w 31"/>
                <a:gd name="T61" fmla="*/ 11 h 55"/>
                <a:gd name="T62" fmla="*/ 31 w 31"/>
                <a:gd name="T63" fmla="*/ 16 h 55"/>
                <a:gd name="T64" fmla="*/ 31 w 31"/>
                <a:gd name="T65" fmla="*/ 23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55">
                  <a:moveTo>
                    <a:pt x="31" y="23"/>
                  </a:moveTo>
                  <a:lnTo>
                    <a:pt x="27" y="25"/>
                  </a:lnTo>
                  <a:lnTo>
                    <a:pt x="23" y="29"/>
                  </a:lnTo>
                  <a:lnTo>
                    <a:pt x="19" y="33"/>
                  </a:lnTo>
                  <a:lnTo>
                    <a:pt x="17" y="38"/>
                  </a:lnTo>
                  <a:lnTo>
                    <a:pt x="13" y="43"/>
                  </a:lnTo>
                  <a:lnTo>
                    <a:pt x="10" y="48"/>
                  </a:lnTo>
                  <a:lnTo>
                    <a:pt x="8" y="52"/>
                  </a:lnTo>
                  <a:lnTo>
                    <a:pt x="5" y="55"/>
                  </a:lnTo>
                  <a:lnTo>
                    <a:pt x="4" y="55"/>
                  </a:lnTo>
                  <a:lnTo>
                    <a:pt x="3" y="55"/>
                  </a:lnTo>
                  <a:lnTo>
                    <a:pt x="2" y="55"/>
                  </a:lnTo>
                  <a:lnTo>
                    <a:pt x="0" y="55"/>
                  </a:lnTo>
                  <a:lnTo>
                    <a:pt x="4" y="47"/>
                  </a:lnTo>
                  <a:lnTo>
                    <a:pt x="7" y="39"/>
                  </a:lnTo>
                  <a:lnTo>
                    <a:pt x="8" y="33"/>
                  </a:lnTo>
                  <a:lnTo>
                    <a:pt x="9" y="28"/>
                  </a:lnTo>
                  <a:lnTo>
                    <a:pt x="8" y="21"/>
                  </a:lnTo>
                  <a:lnTo>
                    <a:pt x="7" y="15"/>
                  </a:lnTo>
                  <a:lnTo>
                    <a:pt x="5" y="9"/>
                  </a:lnTo>
                  <a:lnTo>
                    <a:pt x="2" y="0"/>
                  </a:lnTo>
                  <a:lnTo>
                    <a:pt x="8" y="0"/>
                  </a:lnTo>
                  <a:lnTo>
                    <a:pt x="13" y="1"/>
                  </a:lnTo>
                  <a:lnTo>
                    <a:pt x="19" y="4"/>
                  </a:lnTo>
                  <a:lnTo>
                    <a:pt x="23" y="5"/>
                  </a:lnTo>
                  <a:lnTo>
                    <a:pt x="27" y="8"/>
                  </a:lnTo>
                  <a:lnTo>
                    <a:pt x="29" y="11"/>
                  </a:lnTo>
                  <a:lnTo>
                    <a:pt x="31" y="16"/>
                  </a:lnTo>
                  <a:lnTo>
                    <a:pt x="31" y="23"/>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7" name="Freeform 44">
              <a:extLst>
                <a:ext uri="{FF2B5EF4-FFF2-40B4-BE49-F238E27FC236}">
                  <a16:creationId xmlns:a16="http://schemas.microsoft.com/office/drawing/2014/main" id="{3761FED4-3B4E-4826-8D56-1AFAB93C77EF}"/>
                </a:ext>
              </a:extLst>
            </p:cNvPr>
            <p:cNvSpPr>
              <a:spLocks/>
            </p:cNvSpPr>
            <p:nvPr/>
          </p:nvSpPr>
          <p:spPr bwMode="auto">
            <a:xfrm>
              <a:off x="5325" y="1356"/>
              <a:ext cx="88" cy="98"/>
            </a:xfrm>
            <a:custGeom>
              <a:avLst/>
              <a:gdLst>
                <a:gd name="T0" fmla="*/ 88 w 88"/>
                <a:gd name="T1" fmla="*/ 89 h 98"/>
                <a:gd name="T2" fmla="*/ 72 w 88"/>
                <a:gd name="T3" fmla="*/ 94 h 98"/>
                <a:gd name="T4" fmla="*/ 58 w 88"/>
                <a:gd name="T5" fmla="*/ 97 h 98"/>
                <a:gd name="T6" fmla="*/ 47 w 88"/>
                <a:gd name="T7" fmla="*/ 98 h 98"/>
                <a:gd name="T8" fmla="*/ 35 w 88"/>
                <a:gd name="T9" fmla="*/ 98 h 98"/>
                <a:gd name="T10" fmla="*/ 27 w 88"/>
                <a:gd name="T11" fmla="*/ 96 h 98"/>
                <a:gd name="T12" fmla="*/ 20 w 88"/>
                <a:gd name="T13" fmla="*/ 93 h 98"/>
                <a:gd name="T14" fmla="*/ 14 w 88"/>
                <a:gd name="T15" fmla="*/ 88 h 98"/>
                <a:gd name="T16" fmla="*/ 9 w 88"/>
                <a:gd name="T17" fmla="*/ 83 h 98"/>
                <a:gd name="T18" fmla="*/ 5 w 88"/>
                <a:gd name="T19" fmla="*/ 77 h 98"/>
                <a:gd name="T20" fmla="*/ 3 w 88"/>
                <a:gd name="T21" fmla="*/ 68 h 98"/>
                <a:gd name="T22" fmla="*/ 1 w 88"/>
                <a:gd name="T23" fmla="*/ 59 h 98"/>
                <a:gd name="T24" fmla="*/ 0 w 88"/>
                <a:gd name="T25" fmla="*/ 49 h 98"/>
                <a:gd name="T26" fmla="*/ 0 w 88"/>
                <a:gd name="T27" fmla="*/ 26 h 98"/>
                <a:gd name="T28" fmla="*/ 0 w 88"/>
                <a:gd name="T29" fmla="*/ 0 h 98"/>
                <a:gd name="T30" fmla="*/ 4 w 88"/>
                <a:gd name="T31" fmla="*/ 1 h 98"/>
                <a:gd name="T32" fmla="*/ 6 w 88"/>
                <a:gd name="T33" fmla="*/ 1 h 98"/>
                <a:gd name="T34" fmla="*/ 9 w 88"/>
                <a:gd name="T35" fmla="*/ 2 h 98"/>
                <a:gd name="T36" fmla="*/ 13 w 88"/>
                <a:gd name="T37" fmla="*/ 4 h 98"/>
                <a:gd name="T38" fmla="*/ 15 w 88"/>
                <a:gd name="T39" fmla="*/ 4 h 98"/>
                <a:gd name="T40" fmla="*/ 19 w 88"/>
                <a:gd name="T41" fmla="*/ 5 h 98"/>
                <a:gd name="T42" fmla="*/ 22 w 88"/>
                <a:gd name="T43" fmla="*/ 5 h 98"/>
                <a:gd name="T44" fmla="*/ 24 w 88"/>
                <a:gd name="T45" fmla="*/ 6 h 98"/>
                <a:gd name="T46" fmla="*/ 29 w 88"/>
                <a:gd name="T47" fmla="*/ 10 h 98"/>
                <a:gd name="T48" fmla="*/ 35 w 88"/>
                <a:gd name="T49" fmla="*/ 14 h 98"/>
                <a:gd name="T50" fmla="*/ 43 w 88"/>
                <a:gd name="T51" fmla="*/ 18 h 98"/>
                <a:gd name="T52" fmla="*/ 53 w 88"/>
                <a:gd name="T53" fmla="*/ 21 h 98"/>
                <a:gd name="T54" fmla="*/ 62 w 88"/>
                <a:gd name="T55" fmla="*/ 25 h 98"/>
                <a:gd name="T56" fmla="*/ 71 w 88"/>
                <a:gd name="T57" fmla="*/ 29 h 98"/>
                <a:gd name="T58" fmla="*/ 78 w 88"/>
                <a:gd name="T59" fmla="*/ 34 h 98"/>
                <a:gd name="T60" fmla="*/ 83 w 88"/>
                <a:gd name="T61" fmla="*/ 38 h 98"/>
                <a:gd name="T62" fmla="*/ 82 w 88"/>
                <a:gd name="T63" fmla="*/ 47 h 98"/>
                <a:gd name="T64" fmla="*/ 81 w 88"/>
                <a:gd name="T65" fmla="*/ 54 h 98"/>
                <a:gd name="T66" fmla="*/ 82 w 88"/>
                <a:gd name="T67" fmla="*/ 60 h 98"/>
                <a:gd name="T68" fmla="*/ 83 w 88"/>
                <a:gd name="T69" fmla="*/ 67 h 98"/>
                <a:gd name="T70" fmla="*/ 84 w 88"/>
                <a:gd name="T71" fmla="*/ 73 h 98"/>
                <a:gd name="T72" fmla="*/ 86 w 88"/>
                <a:gd name="T73" fmla="*/ 78 h 98"/>
                <a:gd name="T74" fmla="*/ 87 w 88"/>
                <a:gd name="T75" fmla="*/ 84 h 98"/>
                <a:gd name="T76" fmla="*/ 88 w 88"/>
                <a:gd name="T77" fmla="*/ 89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98">
                  <a:moveTo>
                    <a:pt x="88" y="89"/>
                  </a:moveTo>
                  <a:lnTo>
                    <a:pt x="72" y="94"/>
                  </a:lnTo>
                  <a:lnTo>
                    <a:pt x="58" y="97"/>
                  </a:lnTo>
                  <a:lnTo>
                    <a:pt x="47" y="98"/>
                  </a:lnTo>
                  <a:lnTo>
                    <a:pt x="35" y="98"/>
                  </a:lnTo>
                  <a:lnTo>
                    <a:pt x="27" y="96"/>
                  </a:lnTo>
                  <a:lnTo>
                    <a:pt x="20" y="93"/>
                  </a:lnTo>
                  <a:lnTo>
                    <a:pt x="14" y="88"/>
                  </a:lnTo>
                  <a:lnTo>
                    <a:pt x="9" y="83"/>
                  </a:lnTo>
                  <a:lnTo>
                    <a:pt x="5" y="77"/>
                  </a:lnTo>
                  <a:lnTo>
                    <a:pt x="3" y="68"/>
                  </a:lnTo>
                  <a:lnTo>
                    <a:pt x="1" y="59"/>
                  </a:lnTo>
                  <a:lnTo>
                    <a:pt x="0" y="49"/>
                  </a:lnTo>
                  <a:lnTo>
                    <a:pt x="0" y="26"/>
                  </a:lnTo>
                  <a:lnTo>
                    <a:pt x="0" y="0"/>
                  </a:lnTo>
                  <a:lnTo>
                    <a:pt x="4" y="1"/>
                  </a:lnTo>
                  <a:lnTo>
                    <a:pt x="6" y="1"/>
                  </a:lnTo>
                  <a:lnTo>
                    <a:pt x="9" y="2"/>
                  </a:lnTo>
                  <a:lnTo>
                    <a:pt x="13" y="4"/>
                  </a:lnTo>
                  <a:lnTo>
                    <a:pt x="15" y="4"/>
                  </a:lnTo>
                  <a:lnTo>
                    <a:pt x="19" y="5"/>
                  </a:lnTo>
                  <a:lnTo>
                    <a:pt x="22" y="5"/>
                  </a:lnTo>
                  <a:lnTo>
                    <a:pt x="24" y="6"/>
                  </a:lnTo>
                  <a:lnTo>
                    <a:pt x="29" y="10"/>
                  </a:lnTo>
                  <a:lnTo>
                    <a:pt x="35" y="14"/>
                  </a:lnTo>
                  <a:lnTo>
                    <a:pt x="43" y="18"/>
                  </a:lnTo>
                  <a:lnTo>
                    <a:pt x="53" y="21"/>
                  </a:lnTo>
                  <a:lnTo>
                    <a:pt x="62" y="25"/>
                  </a:lnTo>
                  <a:lnTo>
                    <a:pt x="71" y="29"/>
                  </a:lnTo>
                  <a:lnTo>
                    <a:pt x="78" y="34"/>
                  </a:lnTo>
                  <a:lnTo>
                    <a:pt x="83" y="38"/>
                  </a:lnTo>
                  <a:lnTo>
                    <a:pt x="82" y="47"/>
                  </a:lnTo>
                  <a:lnTo>
                    <a:pt x="81" y="54"/>
                  </a:lnTo>
                  <a:lnTo>
                    <a:pt x="82" y="60"/>
                  </a:lnTo>
                  <a:lnTo>
                    <a:pt x="83" y="67"/>
                  </a:lnTo>
                  <a:lnTo>
                    <a:pt x="84" y="73"/>
                  </a:lnTo>
                  <a:lnTo>
                    <a:pt x="86" y="78"/>
                  </a:lnTo>
                  <a:lnTo>
                    <a:pt x="87" y="84"/>
                  </a:lnTo>
                  <a:lnTo>
                    <a:pt x="88" y="8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8" name="Freeform 45">
              <a:extLst>
                <a:ext uri="{FF2B5EF4-FFF2-40B4-BE49-F238E27FC236}">
                  <a16:creationId xmlns:a16="http://schemas.microsoft.com/office/drawing/2014/main" id="{17685CE4-A5BC-432D-B79D-A620EFAC818B}"/>
                </a:ext>
              </a:extLst>
            </p:cNvPr>
            <p:cNvSpPr>
              <a:spLocks/>
            </p:cNvSpPr>
            <p:nvPr/>
          </p:nvSpPr>
          <p:spPr bwMode="auto">
            <a:xfrm>
              <a:off x="5295" y="703"/>
              <a:ext cx="118" cy="363"/>
            </a:xfrm>
            <a:custGeom>
              <a:avLst/>
              <a:gdLst>
                <a:gd name="T0" fmla="*/ 107 w 118"/>
                <a:gd name="T1" fmla="*/ 51 h 363"/>
                <a:gd name="T2" fmla="*/ 87 w 118"/>
                <a:gd name="T3" fmla="*/ 139 h 363"/>
                <a:gd name="T4" fmla="*/ 69 w 118"/>
                <a:gd name="T5" fmla="*/ 226 h 363"/>
                <a:gd name="T6" fmla="*/ 62 w 118"/>
                <a:gd name="T7" fmla="*/ 290 h 363"/>
                <a:gd name="T8" fmla="*/ 59 w 118"/>
                <a:gd name="T9" fmla="*/ 334 h 363"/>
                <a:gd name="T10" fmla="*/ 53 w 118"/>
                <a:gd name="T11" fmla="*/ 359 h 363"/>
                <a:gd name="T12" fmla="*/ 39 w 118"/>
                <a:gd name="T13" fmla="*/ 363 h 363"/>
                <a:gd name="T14" fmla="*/ 26 w 118"/>
                <a:gd name="T15" fmla="*/ 359 h 363"/>
                <a:gd name="T16" fmla="*/ 15 w 118"/>
                <a:gd name="T17" fmla="*/ 354 h 363"/>
                <a:gd name="T18" fmla="*/ 5 w 118"/>
                <a:gd name="T19" fmla="*/ 335 h 363"/>
                <a:gd name="T20" fmla="*/ 1 w 118"/>
                <a:gd name="T21" fmla="*/ 300 h 363"/>
                <a:gd name="T22" fmla="*/ 1 w 118"/>
                <a:gd name="T23" fmla="*/ 260 h 363"/>
                <a:gd name="T24" fmla="*/ 4 w 118"/>
                <a:gd name="T25" fmla="*/ 218 h 363"/>
                <a:gd name="T26" fmla="*/ 12 w 118"/>
                <a:gd name="T27" fmla="*/ 154 h 363"/>
                <a:gd name="T28" fmla="*/ 30 w 118"/>
                <a:gd name="T29" fmla="*/ 75 h 363"/>
                <a:gd name="T30" fmla="*/ 41 w 118"/>
                <a:gd name="T31" fmla="*/ 49 h 363"/>
                <a:gd name="T32" fmla="*/ 41 w 118"/>
                <a:gd name="T33" fmla="*/ 66 h 363"/>
                <a:gd name="T34" fmla="*/ 40 w 118"/>
                <a:gd name="T35" fmla="*/ 81 h 363"/>
                <a:gd name="T36" fmla="*/ 40 w 118"/>
                <a:gd name="T37" fmla="*/ 93 h 363"/>
                <a:gd name="T38" fmla="*/ 41 w 118"/>
                <a:gd name="T39" fmla="*/ 98 h 363"/>
                <a:gd name="T40" fmla="*/ 43 w 118"/>
                <a:gd name="T41" fmla="*/ 98 h 363"/>
                <a:gd name="T42" fmla="*/ 44 w 118"/>
                <a:gd name="T43" fmla="*/ 98 h 363"/>
                <a:gd name="T44" fmla="*/ 46 w 118"/>
                <a:gd name="T45" fmla="*/ 100 h 363"/>
                <a:gd name="T46" fmla="*/ 55 w 118"/>
                <a:gd name="T47" fmla="*/ 91 h 363"/>
                <a:gd name="T48" fmla="*/ 73 w 118"/>
                <a:gd name="T49" fmla="*/ 68 h 363"/>
                <a:gd name="T50" fmla="*/ 92 w 118"/>
                <a:gd name="T51" fmla="*/ 39 h 363"/>
                <a:gd name="T52" fmla="*/ 108 w 118"/>
                <a:gd name="T53" fmla="*/ 12 h 363"/>
                <a:gd name="T54" fmla="*/ 116 w 118"/>
                <a:gd name="T55" fmla="*/ 1 h 363"/>
                <a:gd name="T56" fmla="*/ 116 w 118"/>
                <a:gd name="T57" fmla="*/ 1 h 363"/>
                <a:gd name="T58" fmla="*/ 117 w 118"/>
                <a:gd name="T59" fmla="*/ 1 h 363"/>
                <a:gd name="T60" fmla="*/ 118 w 118"/>
                <a:gd name="T61" fmla="*/ 1 h 363"/>
                <a:gd name="T62" fmla="*/ 118 w 118"/>
                <a:gd name="T63" fmla="*/ 1 h 363"/>
                <a:gd name="T64" fmla="*/ 118 w 118"/>
                <a:gd name="T65" fmla="*/ 4 h 363"/>
                <a:gd name="T66" fmla="*/ 118 w 118"/>
                <a:gd name="T67" fmla="*/ 5 h 363"/>
                <a:gd name="T68" fmla="*/ 118 w 118"/>
                <a:gd name="T69" fmla="*/ 7 h 3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8" h="363">
                  <a:moveTo>
                    <a:pt x="118" y="8"/>
                  </a:moveTo>
                  <a:lnTo>
                    <a:pt x="107" y="51"/>
                  </a:lnTo>
                  <a:lnTo>
                    <a:pt x="97" y="95"/>
                  </a:lnTo>
                  <a:lnTo>
                    <a:pt x="87" y="139"/>
                  </a:lnTo>
                  <a:lnTo>
                    <a:pt x="77" y="182"/>
                  </a:lnTo>
                  <a:lnTo>
                    <a:pt x="69" y="226"/>
                  </a:lnTo>
                  <a:lnTo>
                    <a:pt x="63" y="269"/>
                  </a:lnTo>
                  <a:lnTo>
                    <a:pt x="62" y="290"/>
                  </a:lnTo>
                  <a:lnTo>
                    <a:pt x="60" y="313"/>
                  </a:lnTo>
                  <a:lnTo>
                    <a:pt x="59" y="334"/>
                  </a:lnTo>
                  <a:lnTo>
                    <a:pt x="60" y="356"/>
                  </a:lnTo>
                  <a:lnTo>
                    <a:pt x="53" y="359"/>
                  </a:lnTo>
                  <a:lnTo>
                    <a:pt x="45" y="362"/>
                  </a:lnTo>
                  <a:lnTo>
                    <a:pt x="39" y="363"/>
                  </a:lnTo>
                  <a:lnTo>
                    <a:pt x="33" y="362"/>
                  </a:lnTo>
                  <a:lnTo>
                    <a:pt x="26" y="359"/>
                  </a:lnTo>
                  <a:lnTo>
                    <a:pt x="21" y="357"/>
                  </a:lnTo>
                  <a:lnTo>
                    <a:pt x="15" y="354"/>
                  </a:lnTo>
                  <a:lnTo>
                    <a:pt x="7" y="352"/>
                  </a:lnTo>
                  <a:lnTo>
                    <a:pt x="5" y="335"/>
                  </a:lnTo>
                  <a:lnTo>
                    <a:pt x="2" y="318"/>
                  </a:lnTo>
                  <a:lnTo>
                    <a:pt x="1" y="300"/>
                  </a:lnTo>
                  <a:lnTo>
                    <a:pt x="0" y="280"/>
                  </a:lnTo>
                  <a:lnTo>
                    <a:pt x="1" y="260"/>
                  </a:lnTo>
                  <a:lnTo>
                    <a:pt x="1" y="240"/>
                  </a:lnTo>
                  <a:lnTo>
                    <a:pt x="4" y="218"/>
                  </a:lnTo>
                  <a:lnTo>
                    <a:pt x="6" y="197"/>
                  </a:lnTo>
                  <a:lnTo>
                    <a:pt x="12" y="154"/>
                  </a:lnTo>
                  <a:lnTo>
                    <a:pt x="20" y="114"/>
                  </a:lnTo>
                  <a:lnTo>
                    <a:pt x="30" y="75"/>
                  </a:lnTo>
                  <a:lnTo>
                    <a:pt x="40" y="41"/>
                  </a:lnTo>
                  <a:lnTo>
                    <a:pt x="41" y="49"/>
                  </a:lnTo>
                  <a:lnTo>
                    <a:pt x="41" y="57"/>
                  </a:lnTo>
                  <a:lnTo>
                    <a:pt x="41" y="66"/>
                  </a:lnTo>
                  <a:lnTo>
                    <a:pt x="41" y="73"/>
                  </a:lnTo>
                  <a:lnTo>
                    <a:pt x="40" y="81"/>
                  </a:lnTo>
                  <a:lnTo>
                    <a:pt x="40" y="87"/>
                  </a:lnTo>
                  <a:lnTo>
                    <a:pt x="40" y="93"/>
                  </a:lnTo>
                  <a:lnTo>
                    <a:pt x="40" y="98"/>
                  </a:lnTo>
                  <a:lnTo>
                    <a:pt x="41" y="98"/>
                  </a:lnTo>
                  <a:lnTo>
                    <a:pt x="43" y="98"/>
                  </a:lnTo>
                  <a:lnTo>
                    <a:pt x="44" y="98"/>
                  </a:lnTo>
                  <a:lnTo>
                    <a:pt x="45" y="98"/>
                  </a:lnTo>
                  <a:lnTo>
                    <a:pt x="46" y="100"/>
                  </a:lnTo>
                  <a:lnTo>
                    <a:pt x="55" y="91"/>
                  </a:lnTo>
                  <a:lnTo>
                    <a:pt x="64" y="81"/>
                  </a:lnTo>
                  <a:lnTo>
                    <a:pt x="73" y="68"/>
                  </a:lnTo>
                  <a:lnTo>
                    <a:pt x="82" y="54"/>
                  </a:lnTo>
                  <a:lnTo>
                    <a:pt x="92" y="39"/>
                  </a:lnTo>
                  <a:lnTo>
                    <a:pt x="101" y="25"/>
                  </a:lnTo>
                  <a:lnTo>
                    <a:pt x="108" y="12"/>
                  </a:lnTo>
                  <a:lnTo>
                    <a:pt x="116" y="0"/>
                  </a:lnTo>
                  <a:lnTo>
                    <a:pt x="116" y="1"/>
                  </a:lnTo>
                  <a:lnTo>
                    <a:pt x="117" y="1"/>
                  </a:lnTo>
                  <a:lnTo>
                    <a:pt x="118" y="1"/>
                  </a:lnTo>
                  <a:lnTo>
                    <a:pt x="118" y="3"/>
                  </a:lnTo>
                  <a:lnTo>
                    <a:pt x="118" y="4"/>
                  </a:lnTo>
                  <a:lnTo>
                    <a:pt x="118" y="5"/>
                  </a:lnTo>
                  <a:lnTo>
                    <a:pt x="118" y="7"/>
                  </a:lnTo>
                  <a:lnTo>
                    <a:pt x="118" y="8"/>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9" name="Freeform 46">
              <a:extLst>
                <a:ext uri="{FF2B5EF4-FFF2-40B4-BE49-F238E27FC236}">
                  <a16:creationId xmlns:a16="http://schemas.microsoft.com/office/drawing/2014/main" id="{D0BA9857-175D-4F75-8578-DB89BD64BC46}"/>
                </a:ext>
              </a:extLst>
            </p:cNvPr>
            <p:cNvSpPr>
              <a:spLocks/>
            </p:cNvSpPr>
            <p:nvPr/>
          </p:nvSpPr>
          <p:spPr bwMode="auto">
            <a:xfrm>
              <a:off x="5357" y="658"/>
              <a:ext cx="45" cy="43"/>
            </a:xfrm>
            <a:custGeom>
              <a:avLst/>
              <a:gdLst>
                <a:gd name="T0" fmla="*/ 45 w 45"/>
                <a:gd name="T1" fmla="*/ 15 h 43"/>
                <a:gd name="T2" fmla="*/ 42 w 45"/>
                <a:gd name="T3" fmla="*/ 23 h 43"/>
                <a:gd name="T4" fmla="*/ 39 w 45"/>
                <a:gd name="T5" fmla="*/ 30 h 43"/>
                <a:gd name="T6" fmla="*/ 34 w 45"/>
                <a:gd name="T7" fmla="*/ 35 h 43"/>
                <a:gd name="T8" fmla="*/ 27 w 45"/>
                <a:gd name="T9" fmla="*/ 40 h 43"/>
                <a:gd name="T10" fmla="*/ 20 w 45"/>
                <a:gd name="T11" fmla="*/ 43 h 43"/>
                <a:gd name="T12" fmla="*/ 13 w 45"/>
                <a:gd name="T13" fmla="*/ 43 h 43"/>
                <a:gd name="T14" fmla="*/ 6 w 45"/>
                <a:gd name="T15" fmla="*/ 43 h 43"/>
                <a:gd name="T16" fmla="*/ 0 w 45"/>
                <a:gd name="T17" fmla="*/ 40 h 43"/>
                <a:gd name="T18" fmla="*/ 1 w 45"/>
                <a:gd name="T19" fmla="*/ 31 h 43"/>
                <a:gd name="T20" fmla="*/ 3 w 45"/>
                <a:gd name="T21" fmla="*/ 24 h 43"/>
                <a:gd name="T22" fmla="*/ 6 w 45"/>
                <a:gd name="T23" fmla="*/ 15 h 43"/>
                <a:gd name="T24" fmla="*/ 10 w 45"/>
                <a:gd name="T25" fmla="*/ 9 h 43"/>
                <a:gd name="T26" fmla="*/ 12 w 45"/>
                <a:gd name="T27" fmla="*/ 6 h 43"/>
                <a:gd name="T28" fmla="*/ 15 w 45"/>
                <a:gd name="T29" fmla="*/ 4 h 43"/>
                <a:gd name="T30" fmla="*/ 18 w 45"/>
                <a:gd name="T31" fmla="*/ 2 h 43"/>
                <a:gd name="T32" fmla="*/ 22 w 45"/>
                <a:gd name="T33" fmla="*/ 1 h 43"/>
                <a:gd name="T34" fmla="*/ 26 w 45"/>
                <a:gd name="T35" fmla="*/ 0 h 43"/>
                <a:gd name="T36" fmla="*/ 31 w 45"/>
                <a:gd name="T37" fmla="*/ 1 h 43"/>
                <a:gd name="T38" fmla="*/ 37 w 45"/>
                <a:gd name="T39" fmla="*/ 1 h 43"/>
                <a:gd name="T40" fmla="*/ 42 w 45"/>
                <a:gd name="T41" fmla="*/ 4 h 43"/>
                <a:gd name="T42" fmla="*/ 44 w 45"/>
                <a:gd name="T43" fmla="*/ 4 h 43"/>
                <a:gd name="T44" fmla="*/ 44 w 45"/>
                <a:gd name="T45" fmla="*/ 5 h 43"/>
                <a:gd name="T46" fmla="*/ 45 w 45"/>
                <a:gd name="T47" fmla="*/ 6 h 43"/>
                <a:gd name="T48" fmla="*/ 45 w 45"/>
                <a:gd name="T49" fmla="*/ 7 h 43"/>
                <a:gd name="T50" fmla="*/ 45 w 45"/>
                <a:gd name="T51" fmla="*/ 9 h 43"/>
                <a:gd name="T52" fmla="*/ 45 w 45"/>
                <a:gd name="T53" fmla="*/ 10 h 43"/>
                <a:gd name="T54" fmla="*/ 45 w 45"/>
                <a:gd name="T55" fmla="*/ 12 h 43"/>
                <a:gd name="T56" fmla="*/ 45 w 45"/>
                <a:gd name="T57" fmla="*/ 15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43">
                  <a:moveTo>
                    <a:pt x="45" y="15"/>
                  </a:moveTo>
                  <a:lnTo>
                    <a:pt x="42" y="23"/>
                  </a:lnTo>
                  <a:lnTo>
                    <a:pt x="39" y="30"/>
                  </a:lnTo>
                  <a:lnTo>
                    <a:pt x="34" y="35"/>
                  </a:lnTo>
                  <a:lnTo>
                    <a:pt x="27" y="40"/>
                  </a:lnTo>
                  <a:lnTo>
                    <a:pt x="20" y="43"/>
                  </a:lnTo>
                  <a:lnTo>
                    <a:pt x="13" y="43"/>
                  </a:lnTo>
                  <a:lnTo>
                    <a:pt x="6" y="43"/>
                  </a:lnTo>
                  <a:lnTo>
                    <a:pt x="0" y="40"/>
                  </a:lnTo>
                  <a:lnTo>
                    <a:pt x="1" y="31"/>
                  </a:lnTo>
                  <a:lnTo>
                    <a:pt x="3" y="24"/>
                  </a:lnTo>
                  <a:lnTo>
                    <a:pt x="6" y="15"/>
                  </a:lnTo>
                  <a:lnTo>
                    <a:pt x="10" y="9"/>
                  </a:lnTo>
                  <a:lnTo>
                    <a:pt x="12" y="6"/>
                  </a:lnTo>
                  <a:lnTo>
                    <a:pt x="15" y="4"/>
                  </a:lnTo>
                  <a:lnTo>
                    <a:pt x="18" y="2"/>
                  </a:lnTo>
                  <a:lnTo>
                    <a:pt x="22" y="1"/>
                  </a:lnTo>
                  <a:lnTo>
                    <a:pt x="26" y="0"/>
                  </a:lnTo>
                  <a:lnTo>
                    <a:pt x="31" y="1"/>
                  </a:lnTo>
                  <a:lnTo>
                    <a:pt x="37" y="1"/>
                  </a:lnTo>
                  <a:lnTo>
                    <a:pt x="42" y="4"/>
                  </a:lnTo>
                  <a:lnTo>
                    <a:pt x="44" y="4"/>
                  </a:lnTo>
                  <a:lnTo>
                    <a:pt x="44" y="5"/>
                  </a:lnTo>
                  <a:lnTo>
                    <a:pt x="45" y="6"/>
                  </a:lnTo>
                  <a:lnTo>
                    <a:pt x="45" y="7"/>
                  </a:lnTo>
                  <a:lnTo>
                    <a:pt x="45" y="9"/>
                  </a:lnTo>
                  <a:lnTo>
                    <a:pt x="45" y="10"/>
                  </a:lnTo>
                  <a:lnTo>
                    <a:pt x="45" y="12"/>
                  </a:lnTo>
                  <a:lnTo>
                    <a:pt x="45"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0" name="Freeform 47">
              <a:extLst>
                <a:ext uri="{FF2B5EF4-FFF2-40B4-BE49-F238E27FC236}">
                  <a16:creationId xmlns:a16="http://schemas.microsoft.com/office/drawing/2014/main" id="{50A7FDB3-9B51-4AD4-96C0-0CC112C7BADF}"/>
                </a:ext>
              </a:extLst>
            </p:cNvPr>
            <p:cNvSpPr>
              <a:spLocks/>
            </p:cNvSpPr>
            <p:nvPr/>
          </p:nvSpPr>
          <p:spPr bwMode="auto">
            <a:xfrm>
              <a:off x="5340" y="707"/>
              <a:ext cx="44" cy="81"/>
            </a:xfrm>
            <a:custGeom>
              <a:avLst/>
              <a:gdLst>
                <a:gd name="T0" fmla="*/ 44 w 44"/>
                <a:gd name="T1" fmla="*/ 5 h 81"/>
                <a:gd name="T2" fmla="*/ 41 w 44"/>
                <a:gd name="T3" fmla="*/ 15 h 81"/>
                <a:gd name="T4" fmla="*/ 35 w 44"/>
                <a:gd name="T5" fmla="*/ 25 h 81"/>
                <a:gd name="T6" fmla="*/ 32 w 44"/>
                <a:gd name="T7" fmla="*/ 35 h 81"/>
                <a:gd name="T8" fmla="*/ 27 w 44"/>
                <a:gd name="T9" fmla="*/ 44 h 81"/>
                <a:gd name="T10" fmla="*/ 23 w 44"/>
                <a:gd name="T11" fmla="*/ 53 h 81"/>
                <a:gd name="T12" fmla="*/ 18 w 44"/>
                <a:gd name="T13" fmla="*/ 62 h 81"/>
                <a:gd name="T14" fmla="*/ 13 w 44"/>
                <a:gd name="T15" fmla="*/ 71 h 81"/>
                <a:gd name="T16" fmla="*/ 8 w 44"/>
                <a:gd name="T17" fmla="*/ 81 h 81"/>
                <a:gd name="T18" fmla="*/ 8 w 44"/>
                <a:gd name="T19" fmla="*/ 81 h 81"/>
                <a:gd name="T20" fmla="*/ 7 w 44"/>
                <a:gd name="T21" fmla="*/ 81 h 81"/>
                <a:gd name="T22" fmla="*/ 7 w 44"/>
                <a:gd name="T23" fmla="*/ 81 h 81"/>
                <a:gd name="T24" fmla="*/ 7 w 44"/>
                <a:gd name="T25" fmla="*/ 81 h 81"/>
                <a:gd name="T26" fmla="*/ 5 w 44"/>
                <a:gd name="T27" fmla="*/ 81 h 81"/>
                <a:gd name="T28" fmla="*/ 5 w 44"/>
                <a:gd name="T29" fmla="*/ 81 h 81"/>
                <a:gd name="T30" fmla="*/ 5 w 44"/>
                <a:gd name="T31" fmla="*/ 81 h 81"/>
                <a:gd name="T32" fmla="*/ 4 w 44"/>
                <a:gd name="T33" fmla="*/ 81 h 81"/>
                <a:gd name="T34" fmla="*/ 4 w 44"/>
                <a:gd name="T35" fmla="*/ 62 h 81"/>
                <a:gd name="T36" fmla="*/ 3 w 44"/>
                <a:gd name="T37" fmla="*/ 47 h 81"/>
                <a:gd name="T38" fmla="*/ 0 w 44"/>
                <a:gd name="T39" fmla="*/ 34 h 81"/>
                <a:gd name="T40" fmla="*/ 0 w 44"/>
                <a:gd name="T41" fmla="*/ 24 h 81"/>
                <a:gd name="T42" fmla="*/ 1 w 44"/>
                <a:gd name="T43" fmla="*/ 19 h 81"/>
                <a:gd name="T44" fmla="*/ 3 w 44"/>
                <a:gd name="T45" fmla="*/ 15 h 81"/>
                <a:gd name="T46" fmla="*/ 5 w 44"/>
                <a:gd name="T47" fmla="*/ 11 h 81"/>
                <a:gd name="T48" fmla="*/ 10 w 44"/>
                <a:gd name="T49" fmla="*/ 9 h 81"/>
                <a:gd name="T50" fmla="*/ 15 w 44"/>
                <a:gd name="T51" fmla="*/ 6 h 81"/>
                <a:gd name="T52" fmla="*/ 23 w 44"/>
                <a:gd name="T53" fmla="*/ 4 h 81"/>
                <a:gd name="T54" fmla="*/ 32 w 44"/>
                <a:gd name="T55" fmla="*/ 1 h 81"/>
                <a:gd name="T56" fmla="*/ 43 w 44"/>
                <a:gd name="T57" fmla="*/ 0 h 81"/>
                <a:gd name="T58" fmla="*/ 43 w 44"/>
                <a:gd name="T59" fmla="*/ 0 h 81"/>
                <a:gd name="T60" fmla="*/ 44 w 44"/>
                <a:gd name="T61" fmla="*/ 1 h 81"/>
                <a:gd name="T62" fmla="*/ 44 w 44"/>
                <a:gd name="T63" fmla="*/ 1 h 81"/>
                <a:gd name="T64" fmla="*/ 44 w 44"/>
                <a:gd name="T65" fmla="*/ 3 h 81"/>
                <a:gd name="T66" fmla="*/ 44 w 44"/>
                <a:gd name="T67" fmla="*/ 3 h 81"/>
                <a:gd name="T68" fmla="*/ 44 w 44"/>
                <a:gd name="T69" fmla="*/ 4 h 81"/>
                <a:gd name="T70" fmla="*/ 44 w 44"/>
                <a:gd name="T71" fmla="*/ 4 h 81"/>
                <a:gd name="T72" fmla="*/ 44 w 44"/>
                <a:gd name="T73" fmla="*/ 5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 h="81">
                  <a:moveTo>
                    <a:pt x="44" y="5"/>
                  </a:moveTo>
                  <a:lnTo>
                    <a:pt x="41" y="15"/>
                  </a:lnTo>
                  <a:lnTo>
                    <a:pt x="35" y="25"/>
                  </a:lnTo>
                  <a:lnTo>
                    <a:pt x="32" y="35"/>
                  </a:lnTo>
                  <a:lnTo>
                    <a:pt x="27" y="44"/>
                  </a:lnTo>
                  <a:lnTo>
                    <a:pt x="23" y="53"/>
                  </a:lnTo>
                  <a:lnTo>
                    <a:pt x="18" y="62"/>
                  </a:lnTo>
                  <a:lnTo>
                    <a:pt x="13" y="71"/>
                  </a:lnTo>
                  <a:lnTo>
                    <a:pt x="8" y="81"/>
                  </a:lnTo>
                  <a:lnTo>
                    <a:pt x="7" y="81"/>
                  </a:lnTo>
                  <a:lnTo>
                    <a:pt x="5" y="81"/>
                  </a:lnTo>
                  <a:lnTo>
                    <a:pt x="4" y="81"/>
                  </a:lnTo>
                  <a:lnTo>
                    <a:pt x="4" y="62"/>
                  </a:lnTo>
                  <a:lnTo>
                    <a:pt x="3" y="47"/>
                  </a:lnTo>
                  <a:lnTo>
                    <a:pt x="0" y="34"/>
                  </a:lnTo>
                  <a:lnTo>
                    <a:pt x="0" y="24"/>
                  </a:lnTo>
                  <a:lnTo>
                    <a:pt x="1" y="19"/>
                  </a:lnTo>
                  <a:lnTo>
                    <a:pt x="3" y="15"/>
                  </a:lnTo>
                  <a:lnTo>
                    <a:pt x="5" y="11"/>
                  </a:lnTo>
                  <a:lnTo>
                    <a:pt x="10" y="9"/>
                  </a:lnTo>
                  <a:lnTo>
                    <a:pt x="15" y="6"/>
                  </a:lnTo>
                  <a:lnTo>
                    <a:pt x="23" y="4"/>
                  </a:lnTo>
                  <a:lnTo>
                    <a:pt x="32" y="1"/>
                  </a:lnTo>
                  <a:lnTo>
                    <a:pt x="43" y="0"/>
                  </a:lnTo>
                  <a:lnTo>
                    <a:pt x="44" y="1"/>
                  </a:lnTo>
                  <a:lnTo>
                    <a:pt x="44" y="3"/>
                  </a:lnTo>
                  <a:lnTo>
                    <a:pt x="44" y="4"/>
                  </a:lnTo>
                  <a:lnTo>
                    <a:pt x="44"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1" name="Freeform 48">
              <a:extLst>
                <a:ext uri="{FF2B5EF4-FFF2-40B4-BE49-F238E27FC236}">
                  <a16:creationId xmlns:a16="http://schemas.microsoft.com/office/drawing/2014/main" id="{BBEF513C-0513-46B0-890B-9E5CCE6CA7F7}"/>
                </a:ext>
              </a:extLst>
            </p:cNvPr>
            <p:cNvSpPr>
              <a:spLocks/>
            </p:cNvSpPr>
            <p:nvPr/>
          </p:nvSpPr>
          <p:spPr bwMode="auto">
            <a:xfrm>
              <a:off x="5222" y="1748"/>
              <a:ext cx="161" cy="126"/>
            </a:xfrm>
            <a:custGeom>
              <a:avLst/>
              <a:gdLst>
                <a:gd name="T0" fmla="*/ 159 w 161"/>
                <a:gd name="T1" fmla="*/ 25 h 126"/>
                <a:gd name="T2" fmla="*/ 148 w 161"/>
                <a:gd name="T3" fmla="*/ 41 h 126"/>
                <a:gd name="T4" fmla="*/ 133 w 161"/>
                <a:gd name="T5" fmla="*/ 54 h 126"/>
                <a:gd name="T6" fmla="*/ 117 w 161"/>
                <a:gd name="T7" fmla="*/ 65 h 126"/>
                <a:gd name="T8" fmla="*/ 87 w 161"/>
                <a:gd name="T9" fmla="*/ 77 h 126"/>
                <a:gd name="T10" fmla="*/ 48 w 161"/>
                <a:gd name="T11" fmla="*/ 85 h 126"/>
                <a:gd name="T12" fmla="*/ 28 w 161"/>
                <a:gd name="T13" fmla="*/ 85 h 126"/>
                <a:gd name="T14" fmla="*/ 22 w 161"/>
                <a:gd name="T15" fmla="*/ 83 h 126"/>
                <a:gd name="T16" fmla="*/ 20 w 161"/>
                <a:gd name="T17" fmla="*/ 82 h 126"/>
                <a:gd name="T18" fmla="*/ 17 w 161"/>
                <a:gd name="T19" fmla="*/ 82 h 126"/>
                <a:gd name="T20" fmla="*/ 16 w 161"/>
                <a:gd name="T21" fmla="*/ 83 h 126"/>
                <a:gd name="T22" fmla="*/ 16 w 161"/>
                <a:gd name="T23" fmla="*/ 84 h 126"/>
                <a:gd name="T24" fmla="*/ 15 w 161"/>
                <a:gd name="T25" fmla="*/ 84 h 126"/>
                <a:gd name="T26" fmla="*/ 15 w 161"/>
                <a:gd name="T27" fmla="*/ 85 h 126"/>
                <a:gd name="T28" fmla="*/ 17 w 161"/>
                <a:gd name="T29" fmla="*/ 89 h 126"/>
                <a:gd name="T30" fmla="*/ 26 w 161"/>
                <a:gd name="T31" fmla="*/ 93 h 126"/>
                <a:gd name="T32" fmla="*/ 38 w 161"/>
                <a:gd name="T33" fmla="*/ 94 h 126"/>
                <a:gd name="T34" fmla="*/ 49 w 161"/>
                <a:gd name="T35" fmla="*/ 93 h 126"/>
                <a:gd name="T36" fmla="*/ 54 w 161"/>
                <a:gd name="T37" fmla="*/ 94 h 126"/>
                <a:gd name="T38" fmla="*/ 54 w 161"/>
                <a:gd name="T39" fmla="*/ 99 h 126"/>
                <a:gd name="T40" fmla="*/ 53 w 161"/>
                <a:gd name="T41" fmla="*/ 108 h 126"/>
                <a:gd name="T42" fmla="*/ 51 w 161"/>
                <a:gd name="T43" fmla="*/ 118 h 126"/>
                <a:gd name="T44" fmla="*/ 38 w 161"/>
                <a:gd name="T45" fmla="*/ 125 h 126"/>
                <a:gd name="T46" fmla="*/ 17 w 161"/>
                <a:gd name="T47" fmla="*/ 125 h 126"/>
                <a:gd name="T48" fmla="*/ 7 w 161"/>
                <a:gd name="T49" fmla="*/ 121 h 126"/>
                <a:gd name="T50" fmla="*/ 4 w 161"/>
                <a:gd name="T51" fmla="*/ 116 h 126"/>
                <a:gd name="T52" fmla="*/ 0 w 161"/>
                <a:gd name="T53" fmla="*/ 102 h 126"/>
                <a:gd name="T54" fmla="*/ 4 w 161"/>
                <a:gd name="T55" fmla="*/ 85 h 126"/>
                <a:gd name="T56" fmla="*/ 19 w 161"/>
                <a:gd name="T57" fmla="*/ 77 h 126"/>
                <a:gd name="T58" fmla="*/ 40 w 161"/>
                <a:gd name="T59" fmla="*/ 67 h 126"/>
                <a:gd name="T60" fmla="*/ 59 w 161"/>
                <a:gd name="T61" fmla="*/ 58 h 126"/>
                <a:gd name="T62" fmla="*/ 69 w 161"/>
                <a:gd name="T63" fmla="*/ 51 h 126"/>
                <a:gd name="T64" fmla="*/ 97 w 161"/>
                <a:gd name="T65" fmla="*/ 27 h 126"/>
                <a:gd name="T66" fmla="*/ 122 w 161"/>
                <a:gd name="T67" fmla="*/ 9 h 126"/>
                <a:gd name="T68" fmla="*/ 140 w 161"/>
                <a:gd name="T69" fmla="*/ 1 h 126"/>
                <a:gd name="T70" fmla="*/ 150 w 161"/>
                <a:gd name="T71" fmla="*/ 0 h 126"/>
                <a:gd name="T72" fmla="*/ 155 w 161"/>
                <a:gd name="T73" fmla="*/ 1 h 126"/>
                <a:gd name="T74" fmla="*/ 159 w 161"/>
                <a:gd name="T75" fmla="*/ 5 h 126"/>
                <a:gd name="T76" fmla="*/ 161 w 161"/>
                <a:gd name="T77" fmla="*/ 12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1" h="126">
                  <a:moveTo>
                    <a:pt x="161" y="16"/>
                  </a:moveTo>
                  <a:lnTo>
                    <a:pt x="159" y="25"/>
                  </a:lnTo>
                  <a:lnTo>
                    <a:pt x="153" y="34"/>
                  </a:lnTo>
                  <a:lnTo>
                    <a:pt x="148" y="41"/>
                  </a:lnTo>
                  <a:lnTo>
                    <a:pt x="142" y="48"/>
                  </a:lnTo>
                  <a:lnTo>
                    <a:pt x="133" y="54"/>
                  </a:lnTo>
                  <a:lnTo>
                    <a:pt x="126" y="60"/>
                  </a:lnTo>
                  <a:lnTo>
                    <a:pt x="117" y="65"/>
                  </a:lnTo>
                  <a:lnTo>
                    <a:pt x="107" y="69"/>
                  </a:lnTo>
                  <a:lnTo>
                    <a:pt x="87" y="77"/>
                  </a:lnTo>
                  <a:lnTo>
                    <a:pt x="67" y="83"/>
                  </a:lnTo>
                  <a:lnTo>
                    <a:pt x="48" y="85"/>
                  </a:lnTo>
                  <a:lnTo>
                    <a:pt x="30" y="87"/>
                  </a:lnTo>
                  <a:lnTo>
                    <a:pt x="28" y="85"/>
                  </a:lnTo>
                  <a:lnTo>
                    <a:pt x="25" y="84"/>
                  </a:lnTo>
                  <a:lnTo>
                    <a:pt x="22" y="83"/>
                  </a:lnTo>
                  <a:lnTo>
                    <a:pt x="21" y="83"/>
                  </a:lnTo>
                  <a:lnTo>
                    <a:pt x="20" y="82"/>
                  </a:lnTo>
                  <a:lnTo>
                    <a:pt x="19" y="82"/>
                  </a:lnTo>
                  <a:lnTo>
                    <a:pt x="17" y="82"/>
                  </a:lnTo>
                  <a:lnTo>
                    <a:pt x="16" y="82"/>
                  </a:lnTo>
                  <a:lnTo>
                    <a:pt x="16" y="83"/>
                  </a:lnTo>
                  <a:lnTo>
                    <a:pt x="16" y="84"/>
                  </a:lnTo>
                  <a:lnTo>
                    <a:pt x="15" y="84"/>
                  </a:lnTo>
                  <a:lnTo>
                    <a:pt x="15" y="85"/>
                  </a:lnTo>
                  <a:lnTo>
                    <a:pt x="14" y="85"/>
                  </a:lnTo>
                  <a:lnTo>
                    <a:pt x="17" y="89"/>
                  </a:lnTo>
                  <a:lnTo>
                    <a:pt x="21" y="92"/>
                  </a:lnTo>
                  <a:lnTo>
                    <a:pt x="26" y="93"/>
                  </a:lnTo>
                  <a:lnTo>
                    <a:pt x="31" y="94"/>
                  </a:lnTo>
                  <a:lnTo>
                    <a:pt x="38" y="94"/>
                  </a:lnTo>
                  <a:lnTo>
                    <a:pt x="43" y="94"/>
                  </a:lnTo>
                  <a:lnTo>
                    <a:pt x="49" y="93"/>
                  </a:lnTo>
                  <a:lnTo>
                    <a:pt x="54" y="92"/>
                  </a:lnTo>
                  <a:lnTo>
                    <a:pt x="54" y="94"/>
                  </a:lnTo>
                  <a:lnTo>
                    <a:pt x="54" y="97"/>
                  </a:lnTo>
                  <a:lnTo>
                    <a:pt x="54" y="99"/>
                  </a:lnTo>
                  <a:lnTo>
                    <a:pt x="54" y="103"/>
                  </a:lnTo>
                  <a:lnTo>
                    <a:pt x="53" y="108"/>
                  </a:lnTo>
                  <a:lnTo>
                    <a:pt x="51" y="112"/>
                  </a:lnTo>
                  <a:lnTo>
                    <a:pt x="51" y="118"/>
                  </a:lnTo>
                  <a:lnTo>
                    <a:pt x="50" y="125"/>
                  </a:lnTo>
                  <a:lnTo>
                    <a:pt x="38" y="125"/>
                  </a:lnTo>
                  <a:lnTo>
                    <a:pt x="26" y="126"/>
                  </a:lnTo>
                  <a:lnTo>
                    <a:pt x="17" y="125"/>
                  </a:lnTo>
                  <a:lnTo>
                    <a:pt x="11" y="123"/>
                  </a:lnTo>
                  <a:lnTo>
                    <a:pt x="7" y="121"/>
                  </a:lnTo>
                  <a:lnTo>
                    <a:pt x="6" y="118"/>
                  </a:lnTo>
                  <a:lnTo>
                    <a:pt x="4" y="116"/>
                  </a:lnTo>
                  <a:lnTo>
                    <a:pt x="2" y="112"/>
                  </a:lnTo>
                  <a:lnTo>
                    <a:pt x="0" y="102"/>
                  </a:lnTo>
                  <a:lnTo>
                    <a:pt x="0" y="89"/>
                  </a:lnTo>
                  <a:lnTo>
                    <a:pt x="4" y="85"/>
                  </a:lnTo>
                  <a:lnTo>
                    <a:pt x="10" y="82"/>
                  </a:lnTo>
                  <a:lnTo>
                    <a:pt x="19" y="77"/>
                  </a:lnTo>
                  <a:lnTo>
                    <a:pt x="30" y="72"/>
                  </a:lnTo>
                  <a:lnTo>
                    <a:pt x="40" y="67"/>
                  </a:lnTo>
                  <a:lnTo>
                    <a:pt x="50" y="62"/>
                  </a:lnTo>
                  <a:lnTo>
                    <a:pt x="59" y="58"/>
                  </a:lnTo>
                  <a:lnTo>
                    <a:pt x="64" y="55"/>
                  </a:lnTo>
                  <a:lnTo>
                    <a:pt x="69" y="51"/>
                  </a:lnTo>
                  <a:lnTo>
                    <a:pt x="80" y="41"/>
                  </a:lnTo>
                  <a:lnTo>
                    <a:pt x="97" y="27"/>
                  </a:lnTo>
                  <a:lnTo>
                    <a:pt x="113" y="15"/>
                  </a:lnTo>
                  <a:lnTo>
                    <a:pt x="122" y="9"/>
                  </a:lnTo>
                  <a:lnTo>
                    <a:pt x="131" y="5"/>
                  </a:lnTo>
                  <a:lnTo>
                    <a:pt x="140" y="1"/>
                  </a:lnTo>
                  <a:lnTo>
                    <a:pt x="146" y="0"/>
                  </a:lnTo>
                  <a:lnTo>
                    <a:pt x="150" y="0"/>
                  </a:lnTo>
                  <a:lnTo>
                    <a:pt x="152" y="0"/>
                  </a:lnTo>
                  <a:lnTo>
                    <a:pt x="155" y="1"/>
                  </a:lnTo>
                  <a:lnTo>
                    <a:pt x="157" y="2"/>
                  </a:lnTo>
                  <a:lnTo>
                    <a:pt x="159" y="5"/>
                  </a:lnTo>
                  <a:lnTo>
                    <a:pt x="160" y="9"/>
                  </a:lnTo>
                  <a:lnTo>
                    <a:pt x="161" y="12"/>
                  </a:lnTo>
                  <a:lnTo>
                    <a:pt x="161"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2" name="Freeform 49">
              <a:extLst>
                <a:ext uri="{FF2B5EF4-FFF2-40B4-BE49-F238E27FC236}">
                  <a16:creationId xmlns:a16="http://schemas.microsoft.com/office/drawing/2014/main" id="{8A1916E7-1AA6-4D5A-9549-06D5EFDE13FF}"/>
                </a:ext>
              </a:extLst>
            </p:cNvPr>
            <p:cNvSpPr>
              <a:spLocks/>
            </p:cNvSpPr>
            <p:nvPr/>
          </p:nvSpPr>
          <p:spPr bwMode="auto">
            <a:xfrm>
              <a:off x="5369" y="638"/>
              <a:ext cx="12" cy="14"/>
            </a:xfrm>
            <a:custGeom>
              <a:avLst/>
              <a:gdLst>
                <a:gd name="T0" fmla="*/ 12 w 12"/>
                <a:gd name="T1" fmla="*/ 5 h 14"/>
                <a:gd name="T2" fmla="*/ 10 w 12"/>
                <a:gd name="T3" fmla="*/ 6 h 14"/>
                <a:gd name="T4" fmla="*/ 10 w 12"/>
                <a:gd name="T5" fmla="*/ 6 h 14"/>
                <a:gd name="T6" fmla="*/ 10 w 12"/>
                <a:gd name="T7" fmla="*/ 7 h 14"/>
                <a:gd name="T8" fmla="*/ 9 w 12"/>
                <a:gd name="T9" fmla="*/ 9 h 14"/>
                <a:gd name="T10" fmla="*/ 9 w 12"/>
                <a:gd name="T11" fmla="*/ 10 h 14"/>
                <a:gd name="T12" fmla="*/ 9 w 12"/>
                <a:gd name="T13" fmla="*/ 10 h 14"/>
                <a:gd name="T14" fmla="*/ 9 w 12"/>
                <a:gd name="T15" fmla="*/ 11 h 14"/>
                <a:gd name="T16" fmla="*/ 8 w 12"/>
                <a:gd name="T17" fmla="*/ 12 h 14"/>
                <a:gd name="T18" fmla="*/ 8 w 12"/>
                <a:gd name="T19" fmla="*/ 12 h 14"/>
                <a:gd name="T20" fmla="*/ 6 w 12"/>
                <a:gd name="T21" fmla="*/ 12 h 14"/>
                <a:gd name="T22" fmla="*/ 5 w 12"/>
                <a:gd name="T23" fmla="*/ 12 h 14"/>
                <a:gd name="T24" fmla="*/ 4 w 12"/>
                <a:gd name="T25" fmla="*/ 12 h 14"/>
                <a:gd name="T26" fmla="*/ 4 w 12"/>
                <a:gd name="T27" fmla="*/ 12 h 14"/>
                <a:gd name="T28" fmla="*/ 3 w 12"/>
                <a:gd name="T29" fmla="*/ 14 h 14"/>
                <a:gd name="T30" fmla="*/ 1 w 12"/>
                <a:gd name="T31" fmla="*/ 14 h 14"/>
                <a:gd name="T32" fmla="*/ 0 w 12"/>
                <a:gd name="T33" fmla="*/ 14 h 14"/>
                <a:gd name="T34" fmla="*/ 1 w 12"/>
                <a:gd name="T35" fmla="*/ 12 h 14"/>
                <a:gd name="T36" fmla="*/ 1 w 12"/>
                <a:gd name="T37" fmla="*/ 10 h 14"/>
                <a:gd name="T38" fmla="*/ 3 w 12"/>
                <a:gd name="T39" fmla="*/ 9 h 14"/>
                <a:gd name="T40" fmla="*/ 3 w 12"/>
                <a:gd name="T41" fmla="*/ 7 h 14"/>
                <a:gd name="T42" fmla="*/ 4 w 12"/>
                <a:gd name="T43" fmla="*/ 5 h 14"/>
                <a:gd name="T44" fmla="*/ 6 w 12"/>
                <a:gd name="T45" fmla="*/ 3 h 14"/>
                <a:gd name="T46" fmla="*/ 8 w 12"/>
                <a:gd name="T47" fmla="*/ 2 h 14"/>
                <a:gd name="T48" fmla="*/ 9 w 12"/>
                <a:gd name="T49" fmla="*/ 0 h 14"/>
                <a:gd name="T50" fmla="*/ 10 w 12"/>
                <a:gd name="T51" fmla="*/ 0 h 14"/>
                <a:gd name="T52" fmla="*/ 10 w 12"/>
                <a:gd name="T53" fmla="*/ 1 h 14"/>
                <a:gd name="T54" fmla="*/ 10 w 12"/>
                <a:gd name="T55" fmla="*/ 1 h 14"/>
                <a:gd name="T56" fmla="*/ 12 w 12"/>
                <a:gd name="T57" fmla="*/ 1 h 14"/>
                <a:gd name="T58" fmla="*/ 12 w 12"/>
                <a:gd name="T59" fmla="*/ 2 h 14"/>
                <a:gd name="T60" fmla="*/ 12 w 12"/>
                <a:gd name="T61" fmla="*/ 2 h 14"/>
                <a:gd name="T62" fmla="*/ 12 w 12"/>
                <a:gd name="T63" fmla="*/ 3 h 14"/>
                <a:gd name="T64" fmla="*/ 12 w 12"/>
                <a:gd name="T65" fmla="*/ 5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14">
                  <a:moveTo>
                    <a:pt x="12" y="5"/>
                  </a:moveTo>
                  <a:lnTo>
                    <a:pt x="10" y="6"/>
                  </a:lnTo>
                  <a:lnTo>
                    <a:pt x="10" y="7"/>
                  </a:lnTo>
                  <a:lnTo>
                    <a:pt x="9" y="9"/>
                  </a:lnTo>
                  <a:lnTo>
                    <a:pt x="9" y="10"/>
                  </a:lnTo>
                  <a:lnTo>
                    <a:pt x="9" y="11"/>
                  </a:lnTo>
                  <a:lnTo>
                    <a:pt x="8" y="12"/>
                  </a:lnTo>
                  <a:lnTo>
                    <a:pt x="6" y="12"/>
                  </a:lnTo>
                  <a:lnTo>
                    <a:pt x="5" y="12"/>
                  </a:lnTo>
                  <a:lnTo>
                    <a:pt x="4" y="12"/>
                  </a:lnTo>
                  <a:lnTo>
                    <a:pt x="3" y="14"/>
                  </a:lnTo>
                  <a:lnTo>
                    <a:pt x="1" y="14"/>
                  </a:lnTo>
                  <a:lnTo>
                    <a:pt x="0" y="14"/>
                  </a:lnTo>
                  <a:lnTo>
                    <a:pt x="1" y="12"/>
                  </a:lnTo>
                  <a:lnTo>
                    <a:pt x="1" y="10"/>
                  </a:lnTo>
                  <a:lnTo>
                    <a:pt x="3" y="9"/>
                  </a:lnTo>
                  <a:lnTo>
                    <a:pt x="3" y="7"/>
                  </a:lnTo>
                  <a:lnTo>
                    <a:pt x="4" y="5"/>
                  </a:lnTo>
                  <a:lnTo>
                    <a:pt x="6" y="3"/>
                  </a:lnTo>
                  <a:lnTo>
                    <a:pt x="8" y="2"/>
                  </a:lnTo>
                  <a:lnTo>
                    <a:pt x="9" y="0"/>
                  </a:lnTo>
                  <a:lnTo>
                    <a:pt x="10" y="0"/>
                  </a:lnTo>
                  <a:lnTo>
                    <a:pt x="10" y="1"/>
                  </a:lnTo>
                  <a:lnTo>
                    <a:pt x="12" y="1"/>
                  </a:lnTo>
                  <a:lnTo>
                    <a:pt x="12" y="2"/>
                  </a:lnTo>
                  <a:lnTo>
                    <a:pt x="12" y="3"/>
                  </a:lnTo>
                  <a:lnTo>
                    <a:pt x="12" y="5"/>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3" name="Freeform 50">
              <a:extLst>
                <a:ext uri="{FF2B5EF4-FFF2-40B4-BE49-F238E27FC236}">
                  <a16:creationId xmlns:a16="http://schemas.microsoft.com/office/drawing/2014/main" id="{6313F4D3-94FE-43F0-BE54-53D37EB83AEF}"/>
                </a:ext>
              </a:extLst>
            </p:cNvPr>
            <p:cNvSpPr>
              <a:spLocks/>
            </p:cNvSpPr>
            <p:nvPr/>
          </p:nvSpPr>
          <p:spPr bwMode="auto">
            <a:xfrm>
              <a:off x="5131" y="523"/>
              <a:ext cx="250" cy="533"/>
            </a:xfrm>
            <a:custGeom>
              <a:avLst/>
              <a:gdLst>
                <a:gd name="T0" fmla="*/ 202 w 250"/>
                <a:gd name="T1" fmla="*/ 147 h 533"/>
                <a:gd name="T2" fmla="*/ 168 w 250"/>
                <a:gd name="T3" fmla="*/ 202 h 533"/>
                <a:gd name="T4" fmla="*/ 176 w 250"/>
                <a:gd name="T5" fmla="*/ 246 h 533"/>
                <a:gd name="T6" fmla="*/ 168 w 250"/>
                <a:gd name="T7" fmla="*/ 281 h 533"/>
                <a:gd name="T8" fmla="*/ 158 w 250"/>
                <a:gd name="T9" fmla="*/ 305 h 533"/>
                <a:gd name="T10" fmla="*/ 160 w 250"/>
                <a:gd name="T11" fmla="*/ 446 h 533"/>
                <a:gd name="T12" fmla="*/ 145 w 250"/>
                <a:gd name="T13" fmla="*/ 533 h 533"/>
                <a:gd name="T14" fmla="*/ 108 w 250"/>
                <a:gd name="T15" fmla="*/ 515 h 533"/>
                <a:gd name="T16" fmla="*/ 82 w 250"/>
                <a:gd name="T17" fmla="*/ 479 h 533"/>
                <a:gd name="T18" fmla="*/ 81 w 250"/>
                <a:gd name="T19" fmla="*/ 455 h 533"/>
                <a:gd name="T20" fmla="*/ 87 w 250"/>
                <a:gd name="T21" fmla="*/ 451 h 533"/>
                <a:gd name="T22" fmla="*/ 96 w 250"/>
                <a:gd name="T23" fmla="*/ 426 h 533"/>
                <a:gd name="T24" fmla="*/ 131 w 250"/>
                <a:gd name="T25" fmla="*/ 377 h 533"/>
                <a:gd name="T26" fmla="*/ 141 w 250"/>
                <a:gd name="T27" fmla="*/ 331 h 533"/>
                <a:gd name="T28" fmla="*/ 144 w 250"/>
                <a:gd name="T29" fmla="*/ 295 h 533"/>
                <a:gd name="T30" fmla="*/ 147 w 250"/>
                <a:gd name="T31" fmla="*/ 266 h 533"/>
                <a:gd name="T32" fmla="*/ 146 w 250"/>
                <a:gd name="T33" fmla="*/ 265 h 533"/>
                <a:gd name="T34" fmla="*/ 145 w 250"/>
                <a:gd name="T35" fmla="*/ 266 h 533"/>
                <a:gd name="T36" fmla="*/ 142 w 250"/>
                <a:gd name="T37" fmla="*/ 267 h 533"/>
                <a:gd name="T38" fmla="*/ 136 w 250"/>
                <a:gd name="T39" fmla="*/ 299 h 533"/>
                <a:gd name="T40" fmla="*/ 132 w 250"/>
                <a:gd name="T41" fmla="*/ 336 h 533"/>
                <a:gd name="T42" fmla="*/ 110 w 250"/>
                <a:gd name="T43" fmla="*/ 398 h 533"/>
                <a:gd name="T44" fmla="*/ 69 w 250"/>
                <a:gd name="T45" fmla="*/ 444 h 533"/>
                <a:gd name="T46" fmla="*/ 53 w 250"/>
                <a:gd name="T47" fmla="*/ 444 h 533"/>
                <a:gd name="T48" fmla="*/ 49 w 250"/>
                <a:gd name="T49" fmla="*/ 435 h 533"/>
                <a:gd name="T50" fmla="*/ 48 w 250"/>
                <a:gd name="T51" fmla="*/ 428 h 533"/>
                <a:gd name="T52" fmla="*/ 44 w 250"/>
                <a:gd name="T53" fmla="*/ 428 h 533"/>
                <a:gd name="T54" fmla="*/ 43 w 250"/>
                <a:gd name="T55" fmla="*/ 432 h 533"/>
                <a:gd name="T56" fmla="*/ 40 w 250"/>
                <a:gd name="T57" fmla="*/ 436 h 533"/>
                <a:gd name="T58" fmla="*/ 11 w 250"/>
                <a:gd name="T59" fmla="*/ 402 h 533"/>
                <a:gd name="T60" fmla="*/ 0 w 250"/>
                <a:gd name="T61" fmla="*/ 319 h 533"/>
                <a:gd name="T62" fmla="*/ 4 w 250"/>
                <a:gd name="T63" fmla="*/ 282 h 533"/>
                <a:gd name="T64" fmla="*/ 9 w 250"/>
                <a:gd name="T65" fmla="*/ 277 h 533"/>
                <a:gd name="T66" fmla="*/ 32 w 250"/>
                <a:gd name="T67" fmla="*/ 198 h 533"/>
                <a:gd name="T68" fmla="*/ 64 w 250"/>
                <a:gd name="T69" fmla="*/ 156 h 533"/>
                <a:gd name="T70" fmla="*/ 69 w 250"/>
                <a:gd name="T71" fmla="*/ 199 h 533"/>
                <a:gd name="T72" fmla="*/ 92 w 250"/>
                <a:gd name="T73" fmla="*/ 237 h 533"/>
                <a:gd name="T74" fmla="*/ 122 w 250"/>
                <a:gd name="T75" fmla="*/ 227 h 533"/>
                <a:gd name="T76" fmla="*/ 140 w 250"/>
                <a:gd name="T77" fmla="*/ 150 h 533"/>
                <a:gd name="T78" fmla="*/ 129 w 250"/>
                <a:gd name="T79" fmla="*/ 151 h 533"/>
                <a:gd name="T80" fmla="*/ 116 w 250"/>
                <a:gd name="T81" fmla="*/ 152 h 533"/>
                <a:gd name="T82" fmla="*/ 105 w 250"/>
                <a:gd name="T83" fmla="*/ 134 h 533"/>
                <a:gd name="T84" fmla="*/ 122 w 250"/>
                <a:gd name="T85" fmla="*/ 129 h 533"/>
                <a:gd name="T86" fmla="*/ 141 w 250"/>
                <a:gd name="T87" fmla="*/ 130 h 533"/>
                <a:gd name="T88" fmla="*/ 144 w 250"/>
                <a:gd name="T89" fmla="*/ 122 h 533"/>
                <a:gd name="T90" fmla="*/ 125 w 250"/>
                <a:gd name="T91" fmla="*/ 118 h 533"/>
                <a:gd name="T92" fmla="*/ 95 w 250"/>
                <a:gd name="T93" fmla="*/ 121 h 533"/>
                <a:gd name="T94" fmla="*/ 95 w 250"/>
                <a:gd name="T95" fmla="*/ 125 h 533"/>
                <a:gd name="T96" fmla="*/ 95 w 250"/>
                <a:gd name="T97" fmla="*/ 127 h 533"/>
                <a:gd name="T98" fmla="*/ 97 w 250"/>
                <a:gd name="T99" fmla="*/ 130 h 533"/>
                <a:gd name="T100" fmla="*/ 88 w 250"/>
                <a:gd name="T101" fmla="*/ 152 h 533"/>
                <a:gd name="T102" fmla="*/ 67 w 250"/>
                <a:gd name="T103" fmla="*/ 147 h 533"/>
                <a:gd name="T104" fmla="*/ 86 w 250"/>
                <a:gd name="T105" fmla="*/ 120 h 533"/>
                <a:gd name="T106" fmla="*/ 105 w 250"/>
                <a:gd name="T107" fmla="*/ 92 h 533"/>
                <a:gd name="T108" fmla="*/ 86 w 250"/>
                <a:gd name="T109" fmla="*/ 76 h 533"/>
                <a:gd name="T110" fmla="*/ 91 w 250"/>
                <a:gd name="T111" fmla="*/ 50 h 533"/>
                <a:gd name="T112" fmla="*/ 126 w 250"/>
                <a:gd name="T113" fmla="*/ 9 h 533"/>
                <a:gd name="T114" fmla="*/ 151 w 250"/>
                <a:gd name="T115" fmla="*/ 13 h 533"/>
                <a:gd name="T116" fmla="*/ 164 w 250"/>
                <a:gd name="T117" fmla="*/ 40 h 533"/>
                <a:gd name="T118" fmla="*/ 199 w 250"/>
                <a:gd name="T119" fmla="*/ 43 h 533"/>
                <a:gd name="T120" fmla="*/ 227 w 250"/>
                <a:gd name="T121" fmla="*/ 48 h 533"/>
                <a:gd name="T122" fmla="*/ 250 w 250"/>
                <a:gd name="T123" fmla="*/ 95 h 533"/>
                <a:gd name="T124" fmla="*/ 250 w 250"/>
                <a:gd name="T125" fmla="*/ 103 h 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0" h="533">
                  <a:moveTo>
                    <a:pt x="250" y="107"/>
                  </a:moveTo>
                  <a:lnTo>
                    <a:pt x="237" y="117"/>
                  </a:lnTo>
                  <a:lnTo>
                    <a:pt x="224" y="127"/>
                  </a:lnTo>
                  <a:lnTo>
                    <a:pt x="213" y="137"/>
                  </a:lnTo>
                  <a:lnTo>
                    <a:pt x="202" y="147"/>
                  </a:lnTo>
                  <a:lnTo>
                    <a:pt x="192" y="158"/>
                  </a:lnTo>
                  <a:lnTo>
                    <a:pt x="182" y="169"/>
                  </a:lnTo>
                  <a:lnTo>
                    <a:pt x="173" y="180"/>
                  </a:lnTo>
                  <a:lnTo>
                    <a:pt x="166" y="193"/>
                  </a:lnTo>
                  <a:lnTo>
                    <a:pt x="168" y="202"/>
                  </a:lnTo>
                  <a:lnTo>
                    <a:pt x="169" y="212"/>
                  </a:lnTo>
                  <a:lnTo>
                    <a:pt x="171" y="221"/>
                  </a:lnTo>
                  <a:lnTo>
                    <a:pt x="174" y="228"/>
                  </a:lnTo>
                  <a:lnTo>
                    <a:pt x="175" y="237"/>
                  </a:lnTo>
                  <a:lnTo>
                    <a:pt x="176" y="246"/>
                  </a:lnTo>
                  <a:lnTo>
                    <a:pt x="176" y="255"/>
                  </a:lnTo>
                  <a:lnTo>
                    <a:pt x="176" y="263"/>
                  </a:lnTo>
                  <a:lnTo>
                    <a:pt x="173" y="271"/>
                  </a:lnTo>
                  <a:lnTo>
                    <a:pt x="170" y="276"/>
                  </a:lnTo>
                  <a:lnTo>
                    <a:pt x="168" y="281"/>
                  </a:lnTo>
                  <a:lnTo>
                    <a:pt x="165" y="285"/>
                  </a:lnTo>
                  <a:lnTo>
                    <a:pt x="164" y="289"/>
                  </a:lnTo>
                  <a:lnTo>
                    <a:pt x="161" y="292"/>
                  </a:lnTo>
                  <a:lnTo>
                    <a:pt x="160" y="299"/>
                  </a:lnTo>
                  <a:lnTo>
                    <a:pt x="158" y="305"/>
                  </a:lnTo>
                  <a:lnTo>
                    <a:pt x="159" y="334"/>
                  </a:lnTo>
                  <a:lnTo>
                    <a:pt x="159" y="362"/>
                  </a:lnTo>
                  <a:lnTo>
                    <a:pt x="160" y="391"/>
                  </a:lnTo>
                  <a:lnTo>
                    <a:pt x="160" y="418"/>
                  </a:lnTo>
                  <a:lnTo>
                    <a:pt x="160" y="446"/>
                  </a:lnTo>
                  <a:lnTo>
                    <a:pt x="159" y="474"/>
                  </a:lnTo>
                  <a:lnTo>
                    <a:pt x="159" y="502"/>
                  </a:lnTo>
                  <a:lnTo>
                    <a:pt x="159" y="529"/>
                  </a:lnTo>
                  <a:lnTo>
                    <a:pt x="153" y="533"/>
                  </a:lnTo>
                  <a:lnTo>
                    <a:pt x="145" y="533"/>
                  </a:lnTo>
                  <a:lnTo>
                    <a:pt x="137" y="533"/>
                  </a:lnTo>
                  <a:lnTo>
                    <a:pt x="130" y="531"/>
                  </a:lnTo>
                  <a:lnTo>
                    <a:pt x="124" y="527"/>
                  </a:lnTo>
                  <a:lnTo>
                    <a:pt x="116" y="522"/>
                  </a:lnTo>
                  <a:lnTo>
                    <a:pt x="108" y="515"/>
                  </a:lnTo>
                  <a:lnTo>
                    <a:pt x="102" y="508"/>
                  </a:lnTo>
                  <a:lnTo>
                    <a:pt x="96" y="500"/>
                  </a:lnTo>
                  <a:lnTo>
                    <a:pt x="91" y="493"/>
                  </a:lnTo>
                  <a:lnTo>
                    <a:pt x="86" y="485"/>
                  </a:lnTo>
                  <a:lnTo>
                    <a:pt x="82" y="479"/>
                  </a:lnTo>
                  <a:lnTo>
                    <a:pt x="79" y="471"/>
                  </a:lnTo>
                  <a:lnTo>
                    <a:pt x="78" y="465"/>
                  </a:lnTo>
                  <a:lnTo>
                    <a:pt x="78" y="460"/>
                  </a:lnTo>
                  <a:lnTo>
                    <a:pt x="79" y="456"/>
                  </a:lnTo>
                  <a:lnTo>
                    <a:pt x="81" y="455"/>
                  </a:lnTo>
                  <a:lnTo>
                    <a:pt x="82" y="455"/>
                  </a:lnTo>
                  <a:lnTo>
                    <a:pt x="83" y="454"/>
                  </a:lnTo>
                  <a:lnTo>
                    <a:pt x="85" y="452"/>
                  </a:lnTo>
                  <a:lnTo>
                    <a:pt x="86" y="451"/>
                  </a:lnTo>
                  <a:lnTo>
                    <a:pt x="87" y="451"/>
                  </a:lnTo>
                  <a:lnTo>
                    <a:pt x="88" y="450"/>
                  </a:lnTo>
                  <a:lnTo>
                    <a:pt x="90" y="449"/>
                  </a:lnTo>
                  <a:lnTo>
                    <a:pt x="90" y="441"/>
                  </a:lnTo>
                  <a:lnTo>
                    <a:pt x="92" y="433"/>
                  </a:lnTo>
                  <a:lnTo>
                    <a:pt x="96" y="426"/>
                  </a:lnTo>
                  <a:lnTo>
                    <a:pt x="100" y="420"/>
                  </a:lnTo>
                  <a:lnTo>
                    <a:pt x="110" y="406"/>
                  </a:lnTo>
                  <a:lnTo>
                    <a:pt x="120" y="392"/>
                  </a:lnTo>
                  <a:lnTo>
                    <a:pt x="126" y="384"/>
                  </a:lnTo>
                  <a:lnTo>
                    <a:pt x="131" y="377"/>
                  </a:lnTo>
                  <a:lnTo>
                    <a:pt x="135" y="369"/>
                  </a:lnTo>
                  <a:lnTo>
                    <a:pt x="139" y="360"/>
                  </a:lnTo>
                  <a:lnTo>
                    <a:pt x="141" y="352"/>
                  </a:lnTo>
                  <a:lnTo>
                    <a:pt x="142" y="341"/>
                  </a:lnTo>
                  <a:lnTo>
                    <a:pt x="141" y="331"/>
                  </a:lnTo>
                  <a:lnTo>
                    <a:pt x="140" y="321"/>
                  </a:lnTo>
                  <a:lnTo>
                    <a:pt x="140" y="315"/>
                  </a:lnTo>
                  <a:lnTo>
                    <a:pt x="141" y="307"/>
                  </a:lnTo>
                  <a:lnTo>
                    <a:pt x="142" y="301"/>
                  </a:lnTo>
                  <a:lnTo>
                    <a:pt x="144" y="295"/>
                  </a:lnTo>
                  <a:lnTo>
                    <a:pt x="146" y="287"/>
                  </a:lnTo>
                  <a:lnTo>
                    <a:pt x="147" y="281"/>
                  </a:lnTo>
                  <a:lnTo>
                    <a:pt x="147" y="273"/>
                  </a:lnTo>
                  <a:lnTo>
                    <a:pt x="149" y="266"/>
                  </a:lnTo>
                  <a:lnTo>
                    <a:pt x="147" y="266"/>
                  </a:lnTo>
                  <a:lnTo>
                    <a:pt x="147" y="265"/>
                  </a:lnTo>
                  <a:lnTo>
                    <a:pt x="146" y="265"/>
                  </a:lnTo>
                  <a:lnTo>
                    <a:pt x="145" y="265"/>
                  </a:lnTo>
                  <a:lnTo>
                    <a:pt x="145" y="266"/>
                  </a:lnTo>
                  <a:lnTo>
                    <a:pt x="144" y="266"/>
                  </a:lnTo>
                  <a:lnTo>
                    <a:pt x="142" y="267"/>
                  </a:lnTo>
                  <a:lnTo>
                    <a:pt x="142" y="273"/>
                  </a:lnTo>
                  <a:lnTo>
                    <a:pt x="141" y="280"/>
                  </a:lnTo>
                  <a:lnTo>
                    <a:pt x="140" y="286"/>
                  </a:lnTo>
                  <a:lnTo>
                    <a:pt x="139" y="292"/>
                  </a:lnTo>
                  <a:lnTo>
                    <a:pt x="136" y="299"/>
                  </a:lnTo>
                  <a:lnTo>
                    <a:pt x="135" y="305"/>
                  </a:lnTo>
                  <a:lnTo>
                    <a:pt x="134" y="310"/>
                  </a:lnTo>
                  <a:lnTo>
                    <a:pt x="132" y="315"/>
                  </a:lnTo>
                  <a:lnTo>
                    <a:pt x="132" y="326"/>
                  </a:lnTo>
                  <a:lnTo>
                    <a:pt x="132" y="336"/>
                  </a:lnTo>
                  <a:lnTo>
                    <a:pt x="131" y="345"/>
                  </a:lnTo>
                  <a:lnTo>
                    <a:pt x="130" y="354"/>
                  </a:lnTo>
                  <a:lnTo>
                    <a:pt x="125" y="370"/>
                  </a:lnTo>
                  <a:lnTo>
                    <a:pt x="119" y="384"/>
                  </a:lnTo>
                  <a:lnTo>
                    <a:pt x="110" y="398"/>
                  </a:lnTo>
                  <a:lnTo>
                    <a:pt x="100" y="412"/>
                  </a:lnTo>
                  <a:lnTo>
                    <a:pt x="88" y="427"/>
                  </a:lnTo>
                  <a:lnTo>
                    <a:pt x="77" y="444"/>
                  </a:lnTo>
                  <a:lnTo>
                    <a:pt x="73" y="444"/>
                  </a:lnTo>
                  <a:lnTo>
                    <a:pt x="69" y="444"/>
                  </a:lnTo>
                  <a:lnTo>
                    <a:pt x="66" y="444"/>
                  </a:lnTo>
                  <a:lnTo>
                    <a:pt x="62" y="445"/>
                  </a:lnTo>
                  <a:lnTo>
                    <a:pt x="59" y="444"/>
                  </a:lnTo>
                  <a:lnTo>
                    <a:pt x="56" y="444"/>
                  </a:lnTo>
                  <a:lnTo>
                    <a:pt x="53" y="444"/>
                  </a:lnTo>
                  <a:lnTo>
                    <a:pt x="51" y="442"/>
                  </a:lnTo>
                  <a:lnTo>
                    <a:pt x="49" y="441"/>
                  </a:lnTo>
                  <a:lnTo>
                    <a:pt x="49" y="439"/>
                  </a:lnTo>
                  <a:lnTo>
                    <a:pt x="49" y="437"/>
                  </a:lnTo>
                  <a:lnTo>
                    <a:pt x="49" y="435"/>
                  </a:lnTo>
                  <a:lnTo>
                    <a:pt x="49" y="433"/>
                  </a:lnTo>
                  <a:lnTo>
                    <a:pt x="49" y="431"/>
                  </a:lnTo>
                  <a:lnTo>
                    <a:pt x="49" y="430"/>
                  </a:lnTo>
                  <a:lnTo>
                    <a:pt x="48" y="428"/>
                  </a:lnTo>
                  <a:lnTo>
                    <a:pt x="47" y="428"/>
                  </a:lnTo>
                  <a:lnTo>
                    <a:pt x="45" y="428"/>
                  </a:lnTo>
                  <a:lnTo>
                    <a:pt x="44" y="428"/>
                  </a:lnTo>
                  <a:lnTo>
                    <a:pt x="43" y="428"/>
                  </a:lnTo>
                  <a:lnTo>
                    <a:pt x="42" y="428"/>
                  </a:lnTo>
                  <a:lnTo>
                    <a:pt x="42" y="430"/>
                  </a:lnTo>
                  <a:lnTo>
                    <a:pt x="42" y="431"/>
                  </a:lnTo>
                  <a:lnTo>
                    <a:pt x="43" y="432"/>
                  </a:lnTo>
                  <a:lnTo>
                    <a:pt x="42" y="433"/>
                  </a:lnTo>
                  <a:lnTo>
                    <a:pt x="42" y="435"/>
                  </a:lnTo>
                  <a:lnTo>
                    <a:pt x="40" y="436"/>
                  </a:lnTo>
                  <a:lnTo>
                    <a:pt x="33" y="432"/>
                  </a:lnTo>
                  <a:lnTo>
                    <a:pt x="27" y="427"/>
                  </a:lnTo>
                  <a:lnTo>
                    <a:pt x="22" y="420"/>
                  </a:lnTo>
                  <a:lnTo>
                    <a:pt x="17" y="411"/>
                  </a:lnTo>
                  <a:lnTo>
                    <a:pt x="11" y="402"/>
                  </a:lnTo>
                  <a:lnTo>
                    <a:pt x="9" y="391"/>
                  </a:lnTo>
                  <a:lnTo>
                    <a:pt x="6" y="379"/>
                  </a:lnTo>
                  <a:lnTo>
                    <a:pt x="4" y="367"/>
                  </a:lnTo>
                  <a:lnTo>
                    <a:pt x="1" y="343"/>
                  </a:lnTo>
                  <a:lnTo>
                    <a:pt x="0" y="319"/>
                  </a:lnTo>
                  <a:lnTo>
                    <a:pt x="0" y="299"/>
                  </a:lnTo>
                  <a:lnTo>
                    <a:pt x="0" y="284"/>
                  </a:lnTo>
                  <a:lnTo>
                    <a:pt x="1" y="282"/>
                  </a:lnTo>
                  <a:lnTo>
                    <a:pt x="3" y="282"/>
                  </a:lnTo>
                  <a:lnTo>
                    <a:pt x="4" y="282"/>
                  </a:lnTo>
                  <a:lnTo>
                    <a:pt x="4" y="281"/>
                  </a:lnTo>
                  <a:lnTo>
                    <a:pt x="5" y="281"/>
                  </a:lnTo>
                  <a:lnTo>
                    <a:pt x="6" y="280"/>
                  </a:lnTo>
                  <a:lnTo>
                    <a:pt x="8" y="278"/>
                  </a:lnTo>
                  <a:lnTo>
                    <a:pt x="9" y="277"/>
                  </a:lnTo>
                  <a:lnTo>
                    <a:pt x="9" y="260"/>
                  </a:lnTo>
                  <a:lnTo>
                    <a:pt x="13" y="243"/>
                  </a:lnTo>
                  <a:lnTo>
                    <a:pt x="18" y="228"/>
                  </a:lnTo>
                  <a:lnTo>
                    <a:pt x="24" y="212"/>
                  </a:lnTo>
                  <a:lnTo>
                    <a:pt x="32" y="198"/>
                  </a:lnTo>
                  <a:lnTo>
                    <a:pt x="40" y="183"/>
                  </a:lnTo>
                  <a:lnTo>
                    <a:pt x="51" y="168"/>
                  </a:lnTo>
                  <a:lnTo>
                    <a:pt x="62" y="154"/>
                  </a:lnTo>
                  <a:lnTo>
                    <a:pt x="63" y="154"/>
                  </a:lnTo>
                  <a:lnTo>
                    <a:pt x="64" y="156"/>
                  </a:lnTo>
                  <a:lnTo>
                    <a:pt x="66" y="160"/>
                  </a:lnTo>
                  <a:lnTo>
                    <a:pt x="66" y="164"/>
                  </a:lnTo>
                  <a:lnTo>
                    <a:pt x="68" y="174"/>
                  </a:lnTo>
                  <a:lnTo>
                    <a:pt x="68" y="187"/>
                  </a:lnTo>
                  <a:lnTo>
                    <a:pt x="69" y="199"/>
                  </a:lnTo>
                  <a:lnTo>
                    <a:pt x="71" y="212"/>
                  </a:lnTo>
                  <a:lnTo>
                    <a:pt x="72" y="221"/>
                  </a:lnTo>
                  <a:lnTo>
                    <a:pt x="73" y="227"/>
                  </a:lnTo>
                  <a:lnTo>
                    <a:pt x="83" y="233"/>
                  </a:lnTo>
                  <a:lnTo>
                    <a:pt x="92" y="237"/>
                  </a:lnTo>
                  <a:lnTo>
                    <a:pt x="100" y="238"/>
                  </a:lnTo>
                  <a:lnTo>
                    <a:pt x="106" y="238"/>
                  </a:lnTo>
                  <a:lnTo>
                    <a:pt x="112" y="236"/>
                  </a:lnTo>
                  <a:lnTo>
                    <a:pt x="117" y="232"/>
                  </a:lnTo>
                  <a:lnTo>
                    <a:pt x="122" y="227"/>
                  </a:lnTo>
                  <a:lnTo>
                    <a:pt x="126" y="221"/>
                  </a:lnTo>
                  <a:lnTo>
                    <a:pt x="131" y="204"/>
                  </a:lnTo>
                  <a:lnTo>
                    <a:pt x="135" y="187"/>
                  </a:lnTo>
                  <a:lnTo>
                    <a:pt x="137" y="168"/>
                  </a:lnTo>
                  <a:lnTo>
                    <a:pt x="140" y="150"/>
                  </a:lnTo>
                  <a:lnTo>
                    <a:pt x="137" y="149"/>
                  </a:lnTo>
                  <a:lnTo>
                    <a:pt x="135" y="149"/>
                  </a:lnTo>
                  <a:lnTo>
                    <a:pt x="134" y="149"/>
                  </a:lnTo>
                  <a:lnTo>
                    <a:pt x="131" y="150"/>
                  </a:lnTo>
                  <a:lnTo>
                    <a:pt x="129" y="151"/>
                  </a:lnTo>
                  <a:lnTo>
                    <a:pt x="127" y="154"/>
                  </a:lnTo>
                  <a:lnTo>
                    <a:pt x="126" y="155"/>
                  </a:lnTo>
                  <a:lnTo>
                    <a:pt x="125" y="155"/>
                  </a:lnTo>
                  <a:lnTo>
                    <a:pt x="121" y="155"/>
                  </a:lnTo>
                  <a:lnTo>
                    <a:pt x="116" y="152"/>
                  </a:lnTo>
                  <a:lnTo>
                    <a:pt x="112" y="150"/>
                  </a:lnTo>
                  <a:lnTo>
                    <a:pt x="110" y="147"/>
                  </a:lnTo>
                  <a:lnTo>
                    <a:pt x="107" y="144"/>
                  </a:lnTo>
                  <a:lnTo>
                    <a:pt x="106" y="139"/>
                  </a:lnTo>
                  <a:lnTo>
                    <a:pt x="105" y="134"/>
                  </a:lnTo>
                  <a:lnTo>
                    <a:pt x="105" y="127"/>
                  </a:lnTo>
                  <a:lnTo>
                    <a:pt x="110" y="127"/>
                  </a:lnTo>
                  <a:lnTo>
                    <a:pt x="113" y="129"/>
                  </a:lnTo>
                  <a:lnTo>
                    <a:pt x="119" y="129"/>
                  </a:lnTo>
                  <a:lnTo>
                    <a:pt x="122" y="129"/>
                  </a:lnTo>
                  <a:lnTo>
                    <a:pt x="127" y="130"/>
                  </a:lnTo>
                  <a:lnTo>
                    <a:pt x="131" y="130"/>
                  </a:lnTo>
                  <a:lnTo>
                    <a:pt x="136" y="130"/>
                  </a:lnTo>
                  <a:lnTo>
                    <a:pt x="140" y="131"/>
                  </a:lnTo>
                  <a:lnTo>
                    <a:pt x="141" y="130"/>
                  </a:lnTo>
                  <a:lnTo>
                    <a:pt x="142" y="129"/>
                  </a:lnTo>
                  <a:lnTo>
                    <a:pt x="142" y="127"/>
                  </a:lnTo>
                  <a:lnTo>
                    <a:pt x="142" y="126"/>
                  </a:lnTo>
                  <a:lnTo>
                    <a:pt x="144" y="125"/>
                  </a:lnTo>
                  <a:lnTo>
                    <a:pt x="144" y="122"/>
                  </a:lnTo>
                  <a:lnTo>
                    <a:pt x="144" y="121"/>
                  </a:lnTo>
                  <a:lnTo>
                    <a:pt x="144" y="118"/>
                  </a:lnTo>
                  <a:lnTo>
                    <a:pt x="137" y="118"/>
                  </a:lnTo>
                  <a:lnTo>
                    <a:pt x="131" y="117"/>
                  </a:lnTo>
                  <a:lnTo>
                    <a:pt x="125" y="118"/>
                  </a:lnTo>
                  <a:lnTo>
                    <a:pt x="119" y="118"/>
                  </a:lnTo>
                  <a:lnTo>
                    <a:pt x="112" y="118"/>
                  </a:lnTo>
                  <a:lnTo>
                    <a:pt x="106" y="120"/>
                  </a:lnTo>
                  <a:lnTo>
                    <a:pt x="100" y="120"/>
                  </a:lnTo>
                  <a:lnTo>
                    <a:pt x="95" y="121"/>
                  </a:lnTo>
                  <a:lnTo>
                    <a:pt x="95" y="122"/>
                  </a:lnTo>
                  <a:lnTo>
                    <a:pt x="95" y="124"/>
                  </a:lnTo>
                  <a:lnTo>
                    <a:pt x="95" y="125"/>
                  </a:lnTo>
                  <a:lnTo>
                    <a:pt x="95" y="126"/>
                  </a:lnTo>
                  <a:lnTo>
                    <a:pt x="95" y="127"/>
                  </a:lnTo>
                  <a:lnTo>
                    <a:pt x="95" y="129"/>
                  </a:lnTo>
                  <a:lnTo>
                    <a:pt x="96" y="129"/>
                  </a:lnTo>
                  <a:lnTo>
                    <a:pt x="96" y="130"/>
                  </a:lnTo>
                  <a:lnTo>
                    <a:pt x="97" y="130"/>
                  </a:lnTo>
                  <a:lnTo>
                    <a:pt x="95" y="140"/>
                  </a:lnTo>
                  <a:lnTo>
                    <a:pt x="93" y="146"/>
                  </a:lnTo>
                  <a:lnTo>
                    <a:pt x="91" y="150"/>
                  </a:lnTo>
                  <a:lnTo>
                    <a:pt x="88" y="152"/>
                  </a:lnTo>
                  <a:lnTo>
                    <a:pt x="85" y="152"/>
                  </a:lnTo>
                  <a:lnTo>
                    <a:pt x="79" y="152"/>
                  </a:lnTo>
                  <a:lnTo>
                    <a:pt x="73" y="152"/>
                  </a:lnTo>
                  <a:lnTo>
                    <a:pt x="66" y="151"/>
                  </a:lnTo>
                  <a:lnTo>
                    <a:pt x="67" y="147"/>
                  </a:lnTo>
                  <a:lnTo>
                    <a:pt x="68" y="144"/>
                  </a:lnTo>
                  <a:lnTo>
                    <a:pt x="69" y="140"/>
                  </a:lnTo>
                  <a:lnTo>
                    <a:pt x="72" y="135"/>
                  </a:lnTo>
                  <a:lnTo>
                    <a:pt x="78" y="127"/>
                  </a:lnTo>
                  <a:lnTo>
                    <a:pt x="86" y="120"/>
                  </a:lnTo>
                  <a:lnTo>
                    <a:pt x="92" y="112"/>
                  </a:lnTo>
                  <a:lnTo>
                    <a:pt x="98" y="105"/>
                  </a:lnTo>
                  <a:lnTo>
                    <a:pt x="101" y="101"/>
                  </a:lnTo>
                  <a:lnTo>
                    <a:pt x="103" y="97"/>
                  </a:lnTo>
                  <a:lnTo>
                    <a:pt x="105" y="92"/>
                  </a:lnTo>
                  <a:lnTo>
                    <a:pt x="105" y="88"/>
                  </a:lnTo>
                  <a:lnTo>
                    <a:pt x="100" y="84"/>
                  </a:lnTo>
                  <a:lnTo>
                    <a:pt x="95" y="81"/>
                  </a:lnTo>
                  <a:lnTo>
                    <a:pt x="90" y="78"/>
                  </a:lnTo>
                  <a:lnTo>
                    <a:pt x="86" y="76"/>
                  </a:lnTo>
                  <a:lnTo>
                    <a:pt x="83" y="73"/>
                  </a:lnTo>
                  <a:lnTo>
                    <a:pt x="82" y="68"/>
                  </a:lnTo>
                  <a:lnTo>
                    <a:pt x="83" y="63"/>
                  </a:lnTo>
                  <a:lnTo>
                    <a:pt x="87" y="55"/>
                  </a:lnTo>
                  <a:lnTo>
                    <a:pt x="91" y="50"/>
                  </a:lnTo>
                  <a:lnTo>
                    <a:pt x="96" y="43"/>
                  </a:lnTo>
                  <a:lnTo>
                    <a:pt x="103" y="35"/>
                  </a:lnTo>
                  <a:lnTo>
                    <a:pt x="111" y="25"/>
                  </a:lnTo>
                  <a:lnTo>
                    <a:pt x="119" y="16"/>
                  </a:lnTo>
                  <a:lnTo>
                    <a:pt x="126" y="9"/>
                  </a:lnTo>
                  <a:lnTo>
                    <a:pt x="134" y="4"/>
                  </a:lnTo>
                  <a:lnTo>
                    <a:pt x="139" y="0"/>
                  </a:lnTo>
                  <a:lnTo>
                    <a:pt x="144" y="6"/>
                  </a:lnTo>
                  <a:lnTo>
                    <a:pt x="147" y="10"/>
                  </a:lnTo>
                  <a:lnTo>
                    <a:pt x="151" y="13"/>
                  </a:lnTo>
                  <a:lnTo>
                    <a:pt x="153" y="15"/>
                  </a:lnTo>
                  <a:lnTo>
                    <a:pt x="155" y="19"/>
                  </a:lnTo>
                  <a:lnTo>
                    <a:pt x="158" y="24"/>
                  </a:lnTo>
                  <a:lnTo>
                    <a:pt x="160" y="30"/>
                  </a:lnTo>
                  <a:lnTo>
                    <a:pt x="164" y="40"/>
                  </a:lnTo>
                  <a:lnTo>
                    <a:pt x="170" y="44"/>
                  </a:lnTo>
                  <a:lnTo>
                    <a:pt x="176" y="45"/>
                  </a:lnTo>
                  <a:lnTo>
                    <a:pt x="183" y="47"/>
                  </a:lnTo>
                  <a:lnTo>
                    <a:pt x="188" y="45"/>
                  </a:lnTo>
                  <a:lnTo>
                    <a:pt x="199" y="43"/>
                  </a:lnTo>
                  <a:lnTo>
                    <a:pt x="208" y="40"/>
                  </a:lnTo>
                  <a:lnTo>
                    <a:pt x="213" y="40"/>
                  </a:lnTo>
                  <a:lnTo>
                    <a:pt x="217" y="40"/>
                  </a:lnTo>
                  <a:lnTo>
                    <a:pt x="222" y="44"/>
                  </a:lnTo>
                  <a:lnTo>
                    <a:pt x="227" y="48"/>
                  </a:lnTo>
                  <a:lnTo>
                    <a:pt x="232" y="55"/>
                  </a:lnTo>
                  <a:lnTo>
                    <a:pt x="237" y="64"/>
                  </a:lnTo>
                  <a:lnTo>
                    <a:pt x="243" y="77"/>
                  </a:lnTo>
                  <a:lnTo>
                    <a:pt x="250" y="93"/>
                  </a:lnTo>
                  <a:lnTo>
                    <a:pt x="250" y="95"/>
                  </a:lnTo>
                  <a:lnTo>
                    <a:pt x="250" y="97"/>
                  </a:lnTo>
                  <a:lnTo>
                    <a:pt x="250" y="98"/>
                  </a:lnTo>
                  <a:lnTo>
                    <a:pt x="250" y="101"/>
                  </a:lnTo>
                  <a:lnTo>
                    <a:pt x="250" y="102"/>
                  </a:lnTo>
                  <a:lnTo>
                    <a:pt x="250" y="103"/>
                  </a:lnTo>
                  <a:lnTo>
                    <a:pt x="250" y="106"/>
                  </a:lnTo>
                  <a:lnTo>
                    <a:pt x="250" y="107"/>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4" name="Freeform 51">
              <a:extLst>
                <a:ext uri="{FF2B5EF4-FFF2-40B4-BE49-F238E27FC236}">
                  <a16:creationId xmlns:a16="http://schemas.microsoft.com/office/drawing/2014/main" id="{1F7D3BFE-0627-4FE6-8ACA-F2DD50DAE737}"/>
                </a:ext>
              </a:extLst>
            </p:cNvPr>
            <p:cNvSpPr>
              <a:spLocks/>
            </p:cNvSpPr>
            <p:nvPr/>
          </p:nvSpPr>
          <p:spPr bwMode="auto">
            <a:xfrm>
              <a:off x="5277" y="410"/>
              <a:ext cx="97" cy="152"/>
            </a:xfrm>
            <a:custGeom>
              <a:avLst/>
              <a:gdLst>
                <a:gd name="T0" fmla="*/ 95 w 97"/>
                <a:gd name="T1" fmla="*/ 19 h 152"/>
                <a:gd name="T2" fmla="*/ 91 w 97"/>
                <a:gd name="T3" fmla="*/ 21 h 152"/>
                <a:gd name="T4" fmla="*/ 86 w 97"/>
                <a:gd name="T5" fmla="*/ 21 h 152"/>
                <a:gd name="T6" fmla="*/ 82 w 97"/>
                <a:gd name="T7" fmla="*/ 21 h 152"/>
                <a:gd name="T8" fmla="*/ 80 w 97"/>
                <a:gd name="T9" fmla="*/ 29 h 152"/>
                <a:gd name="T10" fmla="*/ 82 w 97"/>
                <a:gd name="T11" fmla="*/ 40 h 152"/>
                <a:gd name="T12" fmla="*/ 86 w 97"/>
                <a:gd name="T13" fmla="*/ 53 h 152"/>
                <a:gd name="T14" fmla="*/ 88 w 97"/>
                <a:gd name="T15" fmla="*/ 65 h 152"/>
                <a:gd name="T16" fmla="*/ 85 w 97"/>
                <a:gd name="T17" fmla="*/ 74 h 152"/>
                <a:gd name="T18" fmla="*/ 78 w 97"/>
                <a:gd name="T19" fmla="*/ 75 h 152"/>
                <a:gd name="T20" fmla="*/ 75 w 97"/>
                <a:gd name="T21" fmla="*/ 75 h 152"/>
                <a:gd name="T22" fmla="*/ 71 w 97"/>
                <a:gd name="T23" fmla="*/ 78 h 152"/>
                <a:gd name="T24" fmla="*/ 63 w 97"/>
                <a:gd name="T25" fmla="*/ 83 h 152"/>
                <a:gd name="T26" fmla="*/ 53 w 97"/>
                <a:gd name="T27" fmla="*/ 88 h 152"/>
                <a:gd name="T28" fmla="*/ 47 w 97"/>
                <a:gd name="T29" fmla="*/ 95 h 152"/>
                <a:gd name="T30" fmla="*/ 46 w 97"/>
                <a:gd name="T31" fmla="*/ 105 h 152"/>
                <a:gd name="T32" fmla="*/ 47 w 97"/>
                <a:gd name="T33" fmla="*/ 123 h 152"/>
                <a:gd name="T34" fmla="*/ 51 w 97"/>
                <a:gd name="T35" fmla="*/ 142 h 152"/>
                <a:gd name="T36" fmla="*/ 43 w 97"/>
                <a:gd name="T37" fmla="*/ 150 h 152"/>
                <a:gd name="T38" fmla="*/ 30 w 97"/>
                <a:gd name="T39" fmla="*/ 152 h 152"/>
                <a:gd name="T40" fmla="*/ 24 w 97"/>
                <a:gd name="T41" fmla="*/ 151 h 152"/>
                <a:gd name="T42" fmla="*/ 22 w 97"/>
                <a:gd name="T43" fmla="*/ 146 h 152"/>
                <a:gd name="T44" fmla="*/ 22 w 97"/>
                <a:gd name="T45" fmla="*/ 136 h 152"/>
                <a:gd name="T46" fmla="*/ 25 w 97"/>
                <a:gd name="T47" fmla="*/ 121 h 152"/>
                <a:gd name="T48" fmla="*/ 22 w 97"/>
                <a:gd name="T49" fmla="*/ 116 h 152"/>
                <a:gd name="T50" fmla="*/ 14 w 97"/>
                <a:gd name="T51" fmla="*/ 116 h 152"/>
                <a:gd name="T52" fmla="*/ 9 w 97"/>
                <a:gd name="T53" fmla="*/ 116 h 152"/>
                <a:gd name="T54" fmla="*/ 3 w 97"/>
                <a:gd name="T55" fmla="*/ 113 h 152"/>
                <a:gd name="T56" fmla="*/ 0 w 97"/>
                <a:gd name="T57" fmla="*/ 105 h 152"/>
                <a:gd name="T58" fmla="*/ 4 w 97"/>
                <a:gd name="T59" fmla="*/ 98 h 152"/>
                <a:gd name="T60" fmla="*/ 10 w 97"/>
                <a:gd name="T61" fmla="*/ 95 h 152"/>
                <a:gd name="T62" fmla="*/ 18 w 97"/>
                <a:gd name="T63" fmla="*/ 92 h 152"/>
                <a:gd name="T64" fmla="*/ 22 w 97"/>
                <a:gd name="T65" fmla="*/ 87 h 152"/>
                <a:gd name="T66" fmla="*/ 20 w 97"/>
                <a:gd name="T67" fmla="*/ 85 h 152"/>
                <a:gd name="T68" fmla="*/ 20 w 97"/>
                <a:gd name="T69" fmla="*/ 84 h 152"/>
                <a:gd name="T70" fmla="*/ 20 w 97"/>
                <a:gd name="T71" fmla="*/ 83 h 152"/>
                <a:gd name="T72" fmla="*/ 19 w 97"/>
                <a:gd name="T73" fmla="*/ 83 h 152"/>
                <a:gd name="T74" fmla="*/ 15 w 97"/>
                <a:gd name="T75" fmla="*/ 82 h 152"/>
                <a:gd name="T76" fmla="*/ 13 w 97"/>
                <a:gd name="T77" fmla="*/ 82 h 152"/>
                <a:gd name="T78" fmla="*/ 10 w 97"/>
                <a:gd name="T79" fmla="*/ 82 h 152"/>
                <a:gd name="T80" fmla="*/ 7 w 97"/>
                <a:gd name="T81" fmla="*/ 75 h 152"/>
                <a:gd name="T82" fmla="*/ 9 w 97"/>
                <a:gd name="T83" fmla="*/ 63 h 152"/>
                <a:gd name="T84" fmla="*/ 18 w 97"/>
                <a:gd name="T85" fmla="*/ 50 h 152"/>
                <a:gd name="T86" fmla="*/ 30 w 97"/>
                <a:gd name="T87" fmla="*/ 36 h 152"/>
                <a:gd name="T88" fmla="*/ 54 w 97"/>
                <a:gd name="T89" fmla="*/ 19 h 152"/>
                <a:gd name="T90" fmla="*/ 83 w 97"/>
                <a:gd name="T91" fmla="*/ 2 h 152"/>
                <a:gd name="T92" fmla="*/ 95 w 97"/>
                <a:gd name="T93" fmla="*/ 2 h 152"/>
                <a:gd name="T94" fmla="*/ 96 w 97"/>
                <a:gd name="T95" fmla="*/ 6 h 152"/>
                <a:gd name="T96" fmla="*/ 97 w 97"/>
                <a:gd name="T97" fmla="*/ 10 h 152"/>
                <a:gd name="T98" fmla="*/ 97 w 97"/>
                <a:gd name="T99" fmla="*/ 13 h 1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152">
                  <a:moveTo>
                    <a:pt x="97" y="16"/>
                  </a:moveTo>
                  <a:lnTo>
                    <a:pt x="95" y="19"/>
                  </a:lnTo>
                  <a:lnTo>
                    <a:pt x="92" y="20"/>
                  </a:lnTo>
                  <a:lnTo>
                    <a:pt x="91" y="21"/>
                  </a:lnTo>
                  <a:lnTo>
                    <a:pt x="88" y="21"/>
                  </a:lnTo>
                  <a:lnTo>
                    <a:pt x="86" y="21"/>
                  </a:lnTo>
                  <a:lnTo>
                    <a:pt x="83" y="21"/>
                  </a:lnTo>
                  <a:lnTo>
                    <a:pt x="82" y="21"/>
                  </a:lnTo>
                  <a:lnTo>
                    <a:pt x="80" y="22"/>
                  </a:lnTo>
                  <a:lnTo>
                    <a:pt x="80" y="29"/>
                  </a:lnTo>
                  <a:lnTo>
                    <a:pt x="81" y="35"/>
                  </a:lnTo>
                  <a:lnTo>
                    <a:pt x="82" y="40"/>
                  </a:lnTo>
                  <a:lnTo>
                    <a:pt x="85" y="46"/>
                  </a:lnTo>
                  <a:lnTo>
                    <a:pt x="86" y="53"/>
                  </a:lnTo>
                  <a:lnTo>
                    <a:pt x="87" y="59"/>
                  </a:lnTo>
                  <a:lnTo>
                    <a:pt x="88" y="65"/>
                  </a:lnTo>
                  <a:lnTo>
                    <a:pt x="88" y="73"/>
                  </a:lnTo>
                  <a:lnTo>
                    <a:pt x="85" y="74"/>
                  </a:lnTo>
                  <a:lnTo>
                    <a:pt x="82" y="75"/>
                  </a:lnTo>
                  <a:lnTo>
                    <a:pt x="78" y="75"/>
                  </a:lnTo>
                  <a:lnTo>
                    <a:pt x="77" y="75"/>
                  </a:lnTo>
                  <a:lnTo>
                    <a:pt x="75" y="75"/>
                  </a:lnTo>
                  <a:lnTo>
                    <a:pt x="73" y="75"/>
                  </a:lnTo>
                  <a:lnTo>
                    <a:pt x="71" y="78"/>
                  </a:lnTo>
                  <a:lnTo>
                    <a:pt x="70" y="83"/>
                  </a:lnTo>
                  <a:lnTo>
                    <a:pt x="63" y="83"/>
                  </a:lnTo>
                  <a:lnTo>
                    <a:pt x="57" y="85"/>
                  </a:lnTo>
                  <a:lnTo>
                    <a:pt x="53" y="88"/>
                  </a:lnTo>
                  <a:lnTo>
                    <a:pt x="49" y="92"/>
                  </a:lnTo>
                  <a:lnTo>
                    <a:pt x="47" y="95"/>
                  </a:lnTo>
                  <a:lnTo>
                    <a:pt x="46" y="100"/>
                  </a:lnTo>
                  <a:lnTo>
                    <a:pt x="46" y="105"/>
                  </a:lnTo>
                  <a:lnTo>
                    <a:pt x="46" y="112"/>
                  </a:lnTo>
                  <a:lnTo>
                    <a:pt x="47" y="123"/>
                  </a:lnTo>
                  <a:lnTo>
                    <a:pt x="48" y="133"/>
                  </a:lnTo>
                  <a:lnTo>
                    <a:pt x="51" y="142"/>
                  </a:lnTo>
                  <a:lnTo>
                    <a:pt x="51" y="147"/>
                  </a:lnTo>
                  <a:lnTo>
                    <a:pt x="43" y="150"/>
                  </a:lnTo>
                  <a:lnTo>
                    <a:pt x="36" y="152"/>
                  </a:lnTo>
                  <a:lnTo>
                    <a:pt x="30" y="152"/>
                  </a:lnTo>
                  <a:lnTo>
                    <a:pt x="27" y="152"/>
                  </a:lnTo>
                  <a:lnTo>
                    <a:pt x="24" y="151"/>
                  </a:lnTo>
                  <a:lnTo>
                    <a:pt x="23" y="150"/>
                  </a:lnTo>
                  <a:lnTo>
                    <a:pt x="22" y="146"/>
                  </a:lnTo>
                  <a:lnTo>
                    <a:pt x="22" y="143"/>
                  </a:lnTo>
                  <a:lnTo>
                    <a:pt x="22" y="136"/>
                  </a:lnTo>
                  <a:lnTo>
                    <a:pt x="24" y="128"/>
                  </a:lnTo>
                  <a:lnTo>
                    <a:pt x="25" y="121"/>
                  </a:lnTo>
                  <a:lnTo>
                    <a:pt x="25" y="116"/>
                  </a:lnTo>
                  <a:lnTo>
                    <a:pt x="22" y="116"/>
                  </a:lnTo>
                  <a:lnTo>
                    <a:pt x="18" y="116"/>
                  </a:lnTo>
                  <a:lnTo>
                    <a:pt x="14" y="116"/>
                  </a:lnTo>
                  <a:lnTo>
                    <a:pt x="12" y="116"/>
                  </a:lnTo>
                  <a:lnTo>
                    <a:pt x="9" y="116"/>
                  </a:lnTo>
                  <a:lnTo>
                    <a:pt x="7" y="114"/>
                  </a:lnTo>
                  <a:lnTo>
                    <a:pt x="3" y="113"/>
                  </a:lnTo>
                  <a:lnTo>
                    <a:pt x="0" y="112"/>
                  </a:lnTo>
                  <a:lnTo>
                    <a:pt x="0" y="105"/>
                  </a:lnTo>
                  <a:lnTo>
                    <a:pt x="1" y="100"/>
                  </a:lnTo>
                  <a:lnTo>
                    <a:pt x="4" y="98"/>
                  </a:lnTo>
                  <a:lnTo>
                    <a:pt x="7" y="97"/>
                  </a:lnTo>
                  <a:lnTo>
                    <a:pt x="10" y="95"/>
                  </a:lnTo>
                  <a:lnTo>
                    <a:pt x="14" y="94"/>
                  </a:lnTo>
                  <a:lnTo>
                    <a:pt x="18" y="92"/>
                  </a:lnTo>
                  <a:lnTo>
                    <a:pt x="22" y="88"/>
                  </a:lnTo>
                  <a:lnTo>
                    <a:pt x="22" y="87"/>
                  </a:lnTo>
                  <a:lnTo>
                    <a:pt x="20" y="87"/>
                  </a:lnTo>
                  <a:lnTo>
                    <a:pt x="20" y="85"/>
                  </a:lnTo>
                  <a:lnTo>
                    <a:pt x="20" y="84"/>
                  </a:lnTo>
                  <a:lnTo>
                    <a:pt x="20" y="83"/>
                  </a:lnTo>
                  <a:lnTo>
                    <a:pt x="19" y="83"/>
                  </a:lnTo>
                  <a:lnTo>
                    <a:pt x="17" y="82"/>
                  </a:lnTo>
                  <a:lnTo>
                    <a:pt x="15" y="82"/>
                  </a:lnTo>
                  <a:lnTo>
                    <a:pt x="14" y="82"/>
                  </a:lnTo>
                  <a:lnTo>
                    <a:pt x="13" y="82"/>
                  </a:lnTo>
                  <a:lnTo>
                    <a:pt x="12" y="82"/>
                  </a:lnTo>
                  <a:lnTo>
                    <a:pt x="10" y="82"/>
                  </a:lnTo>
                  <a:lnTo>
                    <a:pt x="8" y="80"/>
                  </a:lnTo>
                  <a:lnTo>
                    <a:pt x="7" y="75"/>
                  </a:lnTo>
                  <a:lnTo>
                    <a:pt x="8" y="69"/>
                  </a:lnTo>
                  <a:lnTo>
                    <a:pt x="9" y="63"/>
                  </a:lnTo>
                  <a:lnTo>
                    <a:pt x="13" y="56"/>
                  </a:lnTo>
                  <a:lnTo>
                    <a:pt x="18" y="50"/>
                  </a:lnTo>
                  <a:lnTo>
                    <a:pt x="24" y="42"/>
                  </a:lnTo>
                  <a:lnTo>
                    <a:pt x="30" y="36"/>
                  </a:lnTo>
                  <a:lnTo>
                    <a:pt x="38" y="30"/>
                  </a:lnTo>
                  <a:lnTo>
                    <a:pt x="54" y="19"/>
                  </a:lnTo>
                  <a:lnTo>
                    <a:pt x="70" y="8"/>
                  </a:lnTo>
                  <a:lnTo>
                    <a:pt x="83" y="2"/>
                  </a:lnTo>
                  <a:lnTo>
                    <a:pt x="92" y="0"/>
                  </a:lnTo>
                  <a:lnTo>
                    <a:pt x="95" y="2"/>
                  </a:lnTo>
                  <a:lnTo>
                    <a:pt x="96" y="5"/>
                  </a:lnTo>
                  <a:lnTo>
                    <a:pt x="96" y="6"/>
                  </a:lnTo>
                  <a:lnTo>
                    <a:pt x="97" y="8"/>
                  </a:lnTo>
                  <a:lnTo>
                    <a:pt x="97" y="10"/>
                  </a:lnTo>
                  <a:lnTo>
                    <a:pt x="97" y="11"/>
                  </a:lnTo>
                  <a:lnTo>
                    <a:pt x="97" y="13"/>
                  </a:lnTo>
                  <a:lnTo>
                    <a:pt x="97"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5" name="Freeform 52">
              <a:extLst>
                <a:ext uri="{FF2B5EF4-FFF2-40B4-BE49-F238E27FC236}">
                  <a16:creationId xmlns:a16="http://schemas.microsoft.com/office/drawing/2014/main" id="{44F984C0-463B-4DB1-AACC-473FF7554310}"/>
                </a:ext>
              </a:extLst>
            </p:cNvPr>
            <p:cNvSpPr>
              <a:spLocks/>
            </p:cNvSpPr>
            <p:nvPr/>
          </p:nvSpPr>
          <p:spPr bwMode="auto">
            <a:xfrm>
              <a:off x="5343" y="509"/>
              <a:ext cx="20" cy="23"/>
            </a:xfrm>
            <a:custGeom>
              <a:avLst/>
              <a:gdLst>
                <a:gd name="T0" fmla="*/ 20 w 20"/>
                <a:gd name="T1" fmla="*/ 20 h 23"/>
                <a:gd name="T2" fmla="*/ 17 w 20"/>
                <a:gd name="T3" fmla="*/ 22 h 23"/>
                <a:gd name="T4" fmla="*/ 15 w 20"/>
                <a:gd name="T5" fmla="*/ 23 h 23"/>
                <a:gd name="T6" fmla="*/ 12 w 20"/>
                <a:gd name="T7" fmla="*/ 23 h 23"/>
                <a:gd name="T8" fmla="*/ 9 w 20"/>
                <a:gd name="T9" fmla="*/ 23 h 23"/>
                <a:gd name="T10" fmla="*/ 6 w 20"/>
                <a:gd name="T11" fmla="*/ 23 h 23"/>
                <a:gd name="T12" fmla="*/ 4 w 20"/>
                <a:gd name="T13" fmla="*/ 23 h 23"/>
                <a:gd name="T14" fmla="*/ 1 w 20"/>
                <a:gd name="T15" fmla="*/ 23 h 23"/>
                <a:gd name="T16" fmla="*/ 0 w 20"/>
                <a:gd name="T17" fmla="*/ 23 h 23"/>
                <a:gd name="T18" fmla="*/ 0 w 20"/>
                <a:gd name="T19" fmla="*/ 19 h 23"/>
                <a:gd name="T20" fmla="*/ 1 w 20"/>
                <a:gd name="T21" fmla="*/ 15 h 23"/>
                <a:gd name="T22" fmla="*/ 2 w 20"/>
                <a:gd name="T23" fmla="*/ 13 h 23"/>
                <a:gd name="T24" fmla="*/ 5 w 20"/>
                <a:gd name="T25" fmla="*/ 9 h 23"/>
                <a:gd name="T26" fmla="*/ 7 w 20"/>
                <a:gd name="T27" fmla="*/ 6 h 23"/>
                <a:gd name="T28" fmla="*/ 11 w 20"/>
                <a:gd name="T29" fmla="*/ 4 h 23"/>
                <a:gd name="T30" fmla="*/ 15 w 20"/>
                <a:gd name="T31" fmla="*/ 1 h 23"/>
                <a:gd name="T32" fmla="*/ 20 w 20"/>
                <a:gd name="T33" fmla="*/ 0 h 23"/>
                <a:gd name="T34" fmla="*/ 20 w 20"/>
                <a:gd name="T35" fmla="*/ 0 h 23"/>
                <a:gd name="T36" fmla="*/ 20 w 20"/>
                <a:gd name="T37" fmla="*/ 1 h 23"/>
                <a:gd name="T38" fmla="*/ 20 w 20"/>
                <a:gd name="T39" fmla="*/ 1 h 23"/>
                <a:gd name="T40" fmla="*/ 20 w 20"/>
                <a:gd name="T41" fmla="*/ 3 h 23"/>
                <a:gd name="T42" fmla="*/ 20 w 20"/>
                <a:gd name="T43" fmla="*/ 3 h 23"/>
                <a:gd name="T44" fmla="*/ 20 w 20"/>
                <a:gd name="T45" fmla="*/ 4 h 23"/>
                <a:gd name="T46" fmla="*/ 20 w 20"/>
                <a:gd name="T47" fmla="*/ 4 h 23"/>
                <a:gd name="T48" fmla="*/ 20 w 20"/>
                <a:gd name="T49" fmla="*/ 5 h 23"/>
                <a:gd name="T50" fmla="*/ 19 w 20"/>
                <a:gd name="T51" fmla="*/ 5 h 23"/>
                <a:gd name="T52" fmla="*/ 19 w 20"/>
                <a:gd name="T53" fmla="*/ 5 h 23"/>
                <a:gd name="T54" fmla="*/ 17 w 20"/>
                <a:gd name="T55" fmla="*/ 6 h 23"/>
                <a:gd name="T56" fmla="*/ 17 w 20"/>
                <a:gd name="T57" fmla="*/ 6 h 23"/>
                <a:gd name="T58" fmla="*/ 17 w 20"/>
                <a:gd name="T59" fmla="*/ 6 h 23"/>
                <a:gd name="T60" fmla="*/ 16 w 20"/>
                <a:gd name="T61" fmla="*/ 6 h 23"/>
                <a:gd name="T62" fmla="*/ 16 w 20"/>
                <a:gd name="T63" fmla="*/ 8 h 23"/>
                <a:gd name="T64" fmla="*/ 15 w 20"/>
                <a:gd name="T65" fmla="*/ 8 h 23"/>
                <a:gd name="T66" fmla="*/ 15 w 20"/>
                <a:gd name="T67" fmla="*/ 8 h 23"/>
                <a:gd name="T68" fmla="*/ 15 w 20"/>
                <a:gd name="T69" fmla="*/ 9 h 23"/>
                <a:gd name="T70" fmla="*/ 15 w 20"/>
                <a:gd name="T71" fmla="*/ 9 h 23"/>
                <a:gd name="T72" fmla="*/ 15 w 20"/>
                <a:gd name="T73" fmla="*/ 10 h 23"/>
                <a:gd name="T74" fmla="*/ 15 w 20"/>
                <a:gd name="T75" fmla="*/ 10 h 23"/>
                <a:gd name="T76" fmla="*/ 15 w 20"/>
                <a:gd name="T77" fmla="*/ 12 h 23"/>
                <a:gd name="T78" fmla="*/ 15 w 20"/>
                <a:gd name="T79" fmla="*/ 12 h 23"/>
                <a:gd name="T80" fmla="*/ 15 w 20"/>
                <a:gd name="T81" fmla="*/ 13 h 23"/>
                <a:gd name="T82" fmla="*/ 16 w 20"/>
                <a:gd name="T83" fmla="*/ 14 h 23"/>
                <a:gd name="T84" fmla="*/ 16 w 20"/>
                <a:gd name="T85" fmla="*/ 14 h 23"/>
                <a:gd name="T86" fmla="*/ 17 w 20"/>
                <a:gd name="T87" fmla="*/ 15 h 23"/>
                <a:gd name="T88" fmla="*/ 19 w 20"/>
                <a:gd name="T89" fmla="*/ 17 h 23"/>
                <a:gd name="T90" fmla="*/ 19 w 20"/>
                <a:gd name="T91" fmla="*/ 17 h 23"/>
                <a:gd name="T92" fmla="*/ 19 w 20"/>
                <a:gd name="T93" fmla="*/ 18 h 23"/>
                <a:gd name="T94" fmla="*/ 20 w 20"/>
                <a:gd name="T95" fmla="*/ 19 h 23"/>
                <a:gd name="T96" fmla="*/ 20 w 20"/>
                <a:gd name="T97" fmla="*/ 20 h 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 h="23">
                  <a:moveTo>
                    <a:pt x="20" y="20"/>
                  </a:moveTo>
                  <a:lnTo>
                    <a:pt x="17" y="22"/>
                  </a:lnTo>
                  <a:lnTo>
                    <a:pt x="15" y="23"/>
                  </a:lnTo>
                  <a:lnTo>
                    <a:pt x="12" y="23"/>
                  </a:lnTo>
                  <a:lnTo>
                    <a:pt x="9" y="23"/>
                  </a:lnTo>
                  <a:lnTo>
                    <a:pt x="6" y="23"/>
                  </a:lnTo>
                  <a:lnTo>
                    <a:pt x="4" y="23"/>
                  </a:lnTo>
                  <a:lnTo>
                    <a:pt x="1" y="23"/>
                  </a:lnTo>
                  <a:lnTo>
                    <a:pt x="0" y="23"/>
                  </a:lnTo>
                  <a:lnTo>
                    <a:pt x="0" y="19"/>
                  </a:lnTo>
                  <a:lnTo>
                    <a:pt x="1" y="15"/>
                  </a:lnTo>
                  <a:lnTo>
                    <a:pt x="2" y="13"/>
                  </a:lnTo>
                  <a:lnTo>
                    <a:pt x="5" y="9"/>
                  </a:lnTo>
                  <a:lnTo>
                    <a:pt x="7" y="6"/>
                  </a:lnTo>
                  <a:lnTo>
                    <a:pt x="11" y="4"/>
                  </a:lnTo>
                  <a:lnTo>
                    <a:pt x="15" y="1"/>
                  </a:lnTo>
                  <a:lnTo>
                    <a:pt x="20" y="0"/>
                  </a:lnTo>
                  <a:lnTo>
                    <a:pt x="20" y="1"/>
                  </a:lnTo>
                  <a:lnTo>
                    <a:pt x="20" y="3"/>
                  </a:lnTo>
                  <a:lnTo>
                    <a:pt x="20" y="4"/>
                  </a:lnTo>
                  <a:lnTo>
                    <a:pt x="20" y="5"/>
                  </a:lnTo>
                  <a:lnTo>
                    <a:pt x="19" y="5"/>
                  </a:lnTo>
                  <a:lnTo>
                    <a:pt x="17" y="6"/>
                  </a:lnTo>
                  <a:lnTo>
                    <a:pt x="16" y="6"/>
                  </a:lnTo>
                  <a:lnTo>
                    <a:pt x="16" y="8"/>
                  </a:lnTo>
                  <a:lnTo>
                    <a:pt x="15" y="8"/>
                  </a:lnTo>
                  <a:lnTo>
                    <a:pt x="15" y="9"/>
                  </a:lnTo>
                  <a:lnTo>
                    <a:pt x="15" y="10"/>
                  </a:lnTo>
                  <a:lnTo>
                    <a:pt x="15" y="12"/>
                  </a:lnTo>
                  <a:lnTo>
                    <a:pt x="15" y="13"/>
                  </a:lnTo>
                  <a:lnTo>
                    <a:pt x="16" y="14"/>
                  </a:lnTo>
                  <a:lnTo>
                    <a:pt x="17" y="15"/>
                  </a:lnTo>
                  <a:lnTo>
                    <a:pt x="19" y="17"/>
                  </a:lnTo>
                  <a:lnTo>
                    <a:pt x="19" y="18"/>
                  </a:lnTo>
                  <a:lnTo>
                    <a:pt x="20" y="19"/>
                  </a:ln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6" name="Freeform 53">
              <a:extLst>
                <a:ext uri="{FF2B5EF4-FFF2-40B4-BE49-F238E27FC236}">
                  <a16:creationId xmlns:a16="http://schemas.microsoft.com/office/drawing/2014/main" id="{DBA276DA-A24C-4836-BE7E-02FBD67B7303}"/>
                </a:ext>
              </a:extLst>
            </p:cNvPr>
            <p:cNvSpPr>
              <a:spLocks/>
            </p:cNvSpPr>
            <p:nvPr/>
          </p:nvSpPr>
          <p:spPr bwMode="auto">
            <a:xfrm>
              <a:off x="5306" y="674"/>
              <a:ext cx="38" cy="82"/>
            </a:xfrm>
            <a:custGeom>
              <a:avLst/>
              <a:gdLst>
                <a:gd name="T0" fmla="*/ 38 w 38"/>
                <a:gd name="T1" fmla="*/ 8 h 82"/>
                <a:gd name="T2" fmla="*/ 35 w 38"/>
                <a:gd name="T3" fmla="*/ 17 h 82"/>
                <a:gd name="T4" fmla="*/ 33 w 38"/>
                <a:gd name="T5" fmla="*/ 27 h 82"/>
                <a:gd name="T6" fmla="*/ 30 w 38"/>
                <a:gd name="T7" fmla="*/ 38 h 82"/>
                <a:gd name="T8" fmla="*/ 27 w 38"/>
                <a:gd name="T9" fmla="*/ 48 h 82"/>
                <a:gd name="T10" fmla="*/ 24 w 38"/>
                <a:gd name="T11" fmla="*/ 58 h 82"/>
                <a:gd name="T12" fmla="*/ 22 w 38"/>
                <a:gd name="T13" fmla="*/ 67 h 82"/>
                <a:gd name="T14" fmla="*/ 19 w 38"/>
                <a:gd name="T15" fmla="*/ 75 h 82"/>
                <a:gd name="T16" fmla="*/ 15 w 38"/>
                <a:gd name="T17" fmla="*/ 82 h 82"/>
                <a:gd name="T18" fmla="*/ 10 w 38"/>
                <a:gd name="T19" fmla="*/ 77 h 82"/>
                <a:gd name="T20" fmla="*/ 5 w 38"/>
                <a:gd name="T21" fmla="*/ 72 h 82"/>
                <a:gd name="T22" fmla="*/ 3 w 38"/>
                <a:gd name="T23" fmla="*/ 66 h 82"/>
                <a:gd name="T24" fmla="*/ 1 w 38"/>
                <a:gd name="T25" fmla="*/ 61 h 82"/>
                <a:gd name="T26" fmla="*/ 0 w 38"/>
                <a:gd name="T27" fmla="*/ 54 h 82"/>
                <a:gd name="T28" fmla="*/ 0 w 38"/>
                <a:gd name="T29" fmla="*/ 49 h 82"/>
                <a:gd name="T30" fmla="*/ 1 w 38"/>
                <a:gd name="T31" fmla="*/ 44 h 82"/>
                <a:gd name="T32" fmla="*/ 4 w 38"/>
                <a:gd name="T33" fmla="*/ 38 h 82"/>
                <a:gd name="T34" fmla="*/ 10 w 38"/>
                <a:gd name="T35" fmla="*/ 28 h 82"/>
                <a:gd name="T36" fmla="*/ 18 w 38"/>
                <a:gd name="T37" fmla="*/ 18 h 82"/>
                <a:gd name="T38" fmla="*/ 27 w 38"/>
                <a:gd name="T39" fmla="*/ 8 h 82"/>
                <a:gd name="T40" fmla="*/ 37 w 38"/>
                <a:gd name="T41" fmla="*/ 0 h 82"/>
                <a:gd name="T42" fmla="*/ 37 w 38"/>
                <a:gd name="T43" fmla="*/ 0 h 82"/>
                <a:gd name="T44" fmla="*/ 37 w 38"/>
                <a:gd name="T45" fmla="*/ 1 h 82"/>
                <a:gd name="T46" fmla="*/ 37 w 38"/>
                <a:gd name="T47" fmla="*/ 1 h 82"/>
                <a:gd name="T48" fmla="*/ 38 w 38"/>
                <a:gd name="T49" fmla="*/ 1 h 82"/>
                <a:gd name="T50" fmla="*/ 38 w 38"/>
                <a:gd name="T51" fmla="*/ 3 h 82"/>
                <a:gd name="T52" fmla="*/ 38 w 38"/>
                <a:gd name="T53" fmla="*/ 4 h 82"/>
                <a:gd name="T54" fmla="*/ 38 w 38"/>
                <a:gd name="T55" fmla="*/ 5 h 82"/>
                <a:gd name="T56" fmla="*/ 38 w 38"/>
                <a:gd name="T57" fmla="*/ 8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82">
                  <a:moveTo>
                    <a:pt x="38" y="8"/>
                  </a:moveTo>
                  <a:lnTo>
                    <a:pt x="35" y="17"/>
                  </a:lnTo>
                  <a:lnTo>
                    <a:pt x="33" y="27"/>
                  </a:lnTo>
                  <a:lnTo>
                    <a:pt x="30" y="38"/>
                  </a:lnTo>
                  <a:lnTo>
                    <a:pt x="27" y="48"/>
                  </a:lnTo>
                  <a:lnTo>
                    <a:pt x="24" y="58"/>
                  </a:lnTo>
                  <a:lnTo>
                    <a:pt x="22" y="67"/>
                  </a:lnTo>
                  <a:lnTo>
                    <a:pt x="19" y="75"/>
                  </a:lnTo>
                  <a:lnTo>
                    <a:pt x="15" y="82"/>
                  </a:lnTo>
                  <a:lnTo>
                    <a:pt x="10" y="77"/>
                  </a:lnTo>
                  <a:lnTo>
                    <a:pt x="5" y="72"/>
                  </a:lnTo>
                  <a:lnTo>
                    <a:pt x="3" y="66"/>
                  </a:lnTo>
                  <a:lnTo>
                    <a:pt x="1" y="61"/>
                  </a:lnTo>
                  <a:lnTo>
                    <a:pt x="0" y="54"/>
                  </a:lnTo>
                  <a:lnTo>
                    <a:pt x="0" y="49"/>
                  </a:lnTo>
                  <a:lnTo>
                    <a:pt x="1" y="44"/>
                  </a:lnTo>
                  <a:lnTo>
                    <a:pt x="4" y="38"/>
                  </a:lnTo>
                  <a:lnTo>
                    <a:pt x="10" y="28"/>
                  </a:lnTo>
                  <a:lnTo>
                    <a:pt x="18" y="18"/>
                  </a:lnTo>
                  <a:lnTo>
                    <a:pt x="27" y="8"/>
                  </a:lnTo>
                  <a:lnTo>
                    <a:pt x="37" y="0"/>
                  </a:lnTo>
                  <a:lnTo>
                    <a:pt x="37" y="1"/>
                  </a:lnTo>
                  <a:lnTo>
                    <a:pt x="38" y="1"/>
                  </a:lnTo>
                  <a:lnTo>
                    <a:pt x="38" y="3"/>
                  </a:lnTo>
                  <a:lnTo>
                    <a:pt x="38" y="4"/>
                  </a:lnTo>
                  <a:lnTo>
                    <a:pt x="38" y="5"/>
                  </a:lnTo>
                  <a:lnTo>
                    <a:pt x="38" y="8"/>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7" name="Freeform 54">
              <a:extLst>
                <a:ext uri="{FF2B5EF4-FFF2-40B4-BE49-F238E27FC236}">
                  <a16:creationId xmlns:a16="http://schemas.microsoft.com/office/drawing/2014/main" id="{CC21DCD2-A54F-4C11-B21F-AB93951AE965}"/>
                </a:ext>
              </a:extLst>
            </p:cNvPr>
            <p:cNvSpPr>
              <a:spLocks/>
            </p:cNvSpPr>
            <p:nvPr/>
          </p:nvSpPr>
          <p:spPr bwMode="auto">
            <a:xfrm>
              <a:off x="5176" y="1743"/>
              <a:ext cx="116" cy="117"/>
            </a:xfrm>
            <a:custGeom>
              <a:avLst/>
              <a:gdLst>
                <a:gd name="T0" fmla="*/ 116 w 116"/>
                <a:gd name="T1" fmla="*/ 45 h 117"/>
                <a:gd name="T2" fmla="*/ 101 w 116"/>
                <a:gd name="T3" fmla="*/ 54 h 117"/>
                <a:gd name="T4" fmla="*/ 86 w 116"/>
                <a:gd name="T5" fmla="*/ 60 h 117"/>
                <a:gd name="T6" fmla="*/ 72 w 116"/>
                <a:gd name="T7" fmla="*/ 65 h 117"/>
                <a:gd name="T8" fmla="*/ 60 w 116"/>
                <a:gd name="T9" fmla="*/ 72 h 117"/>
                <a:gd name="T10" fmla="*/ 55 w 116"/>
                <a:gd name="T11" fmla="*/ 75 h 117"/>
                <a:gd name="T12" fmla="*/ 50 w 116"/>
                <a:gd name="T13" fmla="*/ 79 h 117"/>
                <a:gd name="T14" fmla="*/ 46 w 116"/>
                <a:gd name="T15" fmla="*/ 83 h 117"/>
                <a:gd name="T16" fmla="*/ 42 w 116"/>
                <a:gd name="T17" fmla="*/ 88 h 117"/>
                <a:gd name="T18" fmla="*/ 40 w 116"/>
                <a:gd name="T19" fmla="*/ 94 h 117"/>
                <a:gd name="T20" fmla="*/ 38 w 116"/>
                <a:gd name="T21" fmla="*/ 101 h 117"/>
                <a:gd name="T22" fmla="*/ 37 w 116"/>
                <a:gd name="T23" fmla="*/ 108 h 117"/>
                <a:gd name="T24" fmla="*/ 37 w 116"/>
                <a:gd name="T25" fmla="*/ 117 h 117"/>
                <a:gd name="T26" fmla="*/ 33 w 116"/>
                <a:gd name="T27" fmla="*/ 117 h 117"/>
                <a:gd name="T28" fmla="*/ 28 w 116"/>
                <a:gd name="T29" fmla="*/ 117 h 117"/>
                <a:gd name="T30" fmla="*/ 22 w 116"/>
                <a:gd name="T31" fmla="*/ 117 h 117"/>
                <a:gd name="T32" fmla="*/ 17 w 116"/>
                <a:gd name="T33" fmla="*/ 117 h 117"/>
                <a:gd name="T34" fmla="*/ 12 w 116"/>
                <a:gd name="T35" fmla="*/ 117 h 117"/>
                <a:gd name="T36" fmla="*/ 7 w 116"/>
                <a:gd name="T37" fmla="*/ 116 h 117"/>
                <a:gd name="T38" fmla="*/ 3 w 116"/>
                <a:gd name="T39" fmla="*/ 114 h 117"/>
                <a:gd name="T40" fmla="*/ 0 w 116"/>
                <a:gd name="T41" fmla="*/ 113 h 117"/>
                <a:gd name="T42" fmla="*/ 0 w 116"/>
                <a:gd name="T43" fmla="*/ 107 h 117"/>
                <a:gd name="T44" fmla="*/ 2 w 116"/>
                <a:gd name="T45" fmla="*/ 101 h 117"/>
                <a:gd name="T46" fmla="*/ 3 w 116"/>
                <a:gd name="T47" fmla="*/ 95 h 117"/>
                <a:gd name="T48" fmla="*/ 3 w 116"/>
                <a:gd name="T49" fmla="*/ 89 h 117"/>
                <a:gd name="T50" fmla="*/ 6 w 116"/>
                <a:gd name="T51" fmla="*/ 84 h 117"/>
                <a:gd name="T52" fmla="*/ 8 w 116"/>
                <a:gd name="T53" fmla="*/ 78 h 117"/>
                <a:gd name="T54" fmla="*/ 11 w 116"/>
                <a:gd name="T55" fmla="*/ 72 h 117"/>
                <a:gd name="T56" fmla="*/ 14 w 116"/>
                <a:gd name="T57" fmla="*/ 65 h 117"/>
                <a:gd name="T58" fmla="*/ 19 w 116"/>
                <a:gd name="T59" fmla="*/ 61 h 117"/>
                <a:gd name="T60" fmla="*/ 23 w 116"/>
                <a:gd name="T61" fmla="*/ 56 h 117"/>
                <a:gd name="T62" fmla="*/ 27 w 116"/>
                <a:gd name="T63" fmla="*/ 51 h 117"/>
                <a:gd name="T64" fmla="*/ 29 w 116"/>
                <a:gd name="T65" fmla="*/ 46 h 117"/>
                <a:gd name="T66" fmla="*/ 33 w 116"/>
                <a:gd name="T67" fmla="*/ 36 h 117"/>
                <a:gd name="T68" fmla="*/ 36 w 116"/>
                <a:gd name="T69" fmla="*/ 26 h 117"/>
                <a:gd name="T70" fmla="*/ 38 w 116"/>
                <a:gd name="T71" fmla="*/ 21 h 117"/>
                <a:gd name="T72" fmla="*/ 41 w 116"/>
                <a:gd name="T73" fmla="*/ 16 h 117"/>
                <a:gd name="T74" fmla="*/ 43 w 116"/>
                <a:gd name="T75" fmla="*/ 12 h 117"/>
                <a:gd name="T76" fmla="*/ 47 w 116"/>
                <a:gd name="T77" fmla="*/ 9 h 117"/>
                <a:gd name="T78" fmla="*/ 51 w 116"/>
                <a:gd name="T79" fmla="*/ 5 h 117"/>
                <a:gd name="T80" fmla="*/ 57 w 116"/>
                <a:gd name="T81" fmla="*/ 2 h 117"/>
                <a:gd name="T82" fmla="*/ 65 w 116"/>
                <a:gd name="T83" fmla="*/ 1 h 117"/>
                <a:gd name="T84" fmla="*/ 74 w 116"/>
                <a:gd name="T85" fmla="*/ 0 h 117"/>
                <a:gd name="T86" fmla="*/ 79 w 116"/>
                <a:gd name="T87" fmla="*/ 6 h 117"/>
                <a:gd name="T88" fmla="*/ 82 w 116"/>
                <a:gd name="T89" fmla="*/ 11 h 117"/>
                <a:gd name="T90" fmla="*/ 87 w 116"/>
                <a:gd name="T91" fmla="*/ 17 h 117"/>
                <a:gd name="T92" fmla="*/ 94 w 116"/>
                <a:gd name="T93" fmla="*/ 22 h 117"/>
                <a:gd name="T94" fmla="*/ 99 w 116"/>
                <a:gd name="T95" fmla="*/ 27 h 117"/>
                <a:gd name="T96" fmla="*/ 105 w 116"/>
                <a:gd name="T97" fmla="*/ 32 h 117"/>
                <a:gd name="T98" fmla="*/ 110 w 116"/>
                <a:gd name="T99" fmla="*/ 38 h 117"/>
                <a:gd name="T100" fmla="*/ 116 w 116"/>
                <a:gd name="T101" fmla="*/ 41 h 117"/>
                <a:gd name="T102" fmla="*/ 116 w 116"/>
                <a:gd name="T103" fmla="*/ 43 h 117"/>
                <a:gd name="T104" fmla="*/ 116 w 116"/>
                <a:gd name="T105" fmla="*/ 43 h 117"/>
                <a:gd name="T106" fmla="*/ 116 w 116"/>
                <a:gd name="T107" fmla="*/ 44 h 117"/>
                <a:gd name="T108" fmla="*/ 116 w 116"/>
                <a:gd name="T109" fmla="*/ 44 h 117"/>
                <a:gd name="T110" fmla="*/ 116 w 116"/>
                <a:gd name="T111" fmla="*/ 44 h 117"/>
                <a:gd name="T112" fmla="*/ 116 w 116"/>
                <a:gd name="T113" fmla="*/ 45 h 117"/>
                <a:gd name="T114" fmla="*/ 116 w 116"/>
                <a:gd name="T115" fmla="*/ 45 h 117"/>
                <a:gd name="T116" fmla="*/ 116 w 116"/>
                <a:gd name="T117" fmla="*/ 45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 h="117">
                  <a:moveTo>
                    <a:pt x="116" y="45"/>
                  </a:moveTo>
                  <a:lnTo>
                    <a:pt x="101" y="54"/>
                  </a:lnTo>
                  <a:lnTo>
                    <a:pt x="86" y="60"/>
                  </a:lnTo>
                  <a:lnTo>
                    <a:pt x="72" y="65"/>
                  </a:lnTo>
                  <a:lnTo>
                    <a:pt x="60" y="72"/>
                  </a:lnTo>
                  <a:lnTo>
                    <a:pt x="55" y="75"/>
                  </a:lnTo>
                  <a:lnTo>
                    <a:pt x="50" y="79"/>
                  </a:lnTo>
                  <a:lnTo>
                    <a:pt x="46" y="83"/>
                  </a:lnTo>
                  <a:lnTo>
                    <a:pt x="42" y="88"/>
                  </a:lnTo>
                  <a:lnTo>
                    <a:pt x="40" y="94"/>
                  </a:lnTo>
                  <a:lnTo>
                    <a:pt x="38" y="101"/>
                  </a:lnTo>
                  <a:lnTo>
                    <a:pt x="37" y="108"/>
                  </a:lnTo>
                  <a:lnTo>
                    <a:pt x="37" y="117"/>
                  </a:lnTo>
                  <a:lnTo>
                    <a:pt x="33" y="117"/>
                  </a:lnTo>
                  <a:lnTo>
                    <a:pt x="28" y="117"/>
                  </a:lnTo>
                  <a:lnTo>
                    <a:pt x="22" y="117"/>
                  </a:lnTo>
                  <a:lnTo>
                    <a:pt x="17" y="117"/>
                  </a:lnTo>
                  <a:lnTo>
                    <a:pt x="12" y="117"/>
                  </a:lnTo>
                  <a:lnTo>
                    <a:pt x="7" y="116"/>
                  </a:lnTo>
                  <a:lnTo>
                    <a:pt x="3" y="114"/>
                  </a:lnTo>
                  <a:lnTo>
                    <a:pt x="0" y="113"/>
                  </a:lnTo>
                  <a:lnTo>
                    <a:pt x="0" y="107"/>
                  </a:lnTo>
                  <a:lnTo>
                    <a:pt x="2" y="101"/>
                  </a:lnTo>
                  <a:lnTo>
                    <a:pt x="3" y="95"/>
                  </a:lnTo>
                  <a:lnTo>
                    <a:pt x="3" y="89"/>
                  </a:lnTo>
                  <a:lnTo>
                    <a:pt x="6" y="84"/>
                  </a:lnTo>
                  <a:lnTo>
                    <a:pt x="8" y="78"/>
                  </a:lnTo>
                  <a:lnTo>
                    <a:pt x="11" y="72"/>
                  </a:lnTo>
                  <a:lnTo>
                    <a:pt x="14" y="65"/>
                  </a:lnTo>
                  <a:lnTo>
                    <a:pt x="19" y="61"/>
                  </a:lnTo>
                  <a:lnTo>
                    <a:pt x="23" y="56"/>
                  </a:lnTo>
                  <a:lnTo>
                    <a:pt x="27" y="51"/>
                  </a:lnTo>
                  <a:lnTo>
                    <a:pt x="29" y="46"/>
                  </a:lnTo>
                  <a:lnTo>
                    <a:pt x="33" y="36"/>
                  </a:lnTo>
                  <a:lnTo>
                    <a:pt x="36" y="26"/>
                  </a:lnTo>
                  <a:lnTo>
                    <a:pt x="38" y="21"/>
                  </a:lnTo>
                  <a:lnTo>
                    <a:pt x="41" y="16"/>
                  </a:lnTo>
                  <a:lnTo>
                    <a:pt x="43" y="12"/>
                  </a:lnTo>
                  <a:lnTo>
                    <a:pt x="47" y="9"/>
                  </a:lnTo>
                  <a:lnTo>
                    <a:pt x="51" y="5"/>
                  </a:lnTo>
                  <a:lnTo>
                    <a:pt x="57" y="2"/>
                  </a:lnTo>
                  <a:lnTo>
                    <a:pt x="65" y="1"/>
                  </a:lnTo>
                  <a:lnTo>
                    <a:pt x="74" y="0"/>
                  </a:lnTo>
                  <a:lnTo>
                    <a:pt x="79" y="6"/>
                  </a:lnTo>
                  <a:lnTo>
                    <a:pt x="82" y="11"/>
                  </a:lnTo>
                  <a:lnTo>
                    <a:pt x="87" y="17"/>
                  </a:lnTo>
                  <a:lnTo>
                    <a:pt x="94" y="22"/>
                  </a:lnTo>
                  <a:lnTo>
                    <a:pt x="99" y="27"/>
                  </a:lnTo>
                  <a:lnTo>
                    <a:pt x="105" y="32"/>
                  </a:lnTo>
                  <a:lnTo>
                    <a:pt x="110" y="38"/>
                  </a:lnTo>
                  <a:lnTo>
                    <a:pt x="116" y="41"/>
                  </a:lnTo>
                  <a:lnTo>
                    <a:pt x="116" y="43"/>
                  </a:lnTo>
                  <a:lnTo>
                    <a:pt x="116" y="44"/>
                  </a:lnTo>
                  <a:lnTo>
                    <a:pt x="116" y="4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8" name="Freeform 55">
              <a:extLst>
                <a:ext uri="{FF2B5EF4-FFF2-40B4-BE49-F238E27FC236}">
                  <a16:creationId xmlns:a16="http://schemas.microsoft.com/office/drawing/2014/main" id="{6070253F-E97C-44CA-B7A4-0DD159EBA2AA}"/>
                </a:ext>
              </a:extLst>
            </p:cNvPr>
            <p:cNvSpPr>
              <a:spLocks/>
            </p:cNvSpPr>
            <p:nvPr/>
          </p:nvSpPr>
          <p:spPr bwMode="auto">
            <a:xfrm>
              <a:off x="4945" y="974"/>
              <a:ext cx="342" cy="415"/>
            </a:xfrm>
            <a:custGeom>
              <a:avLst/>
              <a:gdLst>
                <a:gd name="T0" fmla="*/ 332 w 342"/>
                <a:gd name="T1" fmla="*/ 227 h 415"/>
                <a:gd name="T2" fmla="*/ 331 w 342"/>
                <a:gd name="T3" fmla="*/ 358 h 415"/>
                <a:gd name="T4" fmla="*/ 335 w 342"/>
                <a:gd name="T5" fmla="*/ 379 h 415"/>
                <a:gd name="T6" fmla="*/ 327 w 342"/>
                <a:gd name="T7" fmla="*/ 395 h 415"/>
                <a:gd name="T8" fmla="*/ 299 w 342"/>
                <a:gd name="T9" fmla="*/ 407 h 415"/>
                <a:gd name="T10" fmla="*/ 226 w 342"/>
                <a:gd name="T11" fmla="*/ 415 h 415"/>
                <a:gd name="T12" fmla="*/ 179 w 342"/>
                <a:gd name="T13" fmla="*/ 408 h 415"/>
                <a:gd name="T14" fmla="*/ 168 w 342"/>
                <a:gd name="T15" fmla="*/ 401 h 415"/>
                <a:gd name="T16" fmla="*/ 167 w 342"/>
                <a:gd name="T17" fmla="*/ 396 h 415"/>
                <a:gd name="T18" fmla="*/ 168 w 342"/>
                <a:gd name="T19" fmla="*/ 392 h 415"/>
                <a:gd name="T20" fmla="*/ 172 w 342"/>
                <a:gd name="T21" fmla="*/ 389 h 415"/>
                <a:gd name="T22" fmla="*/ 174 w 342"/>
                <a:gd name="T23" fmla="*/ 387 h 415"/>
                <a:gd name="T24" fmla="*/ 174 w 342"/>
                <a:gd name="T25" fmla="*/ 384 h 415"/>
                <a:gd name="T26" fmla="*/ 167 w 342"/>
                <a:gd name="T27" fmla="*/ 387 h 415"/>
                <a:gd name="T28" fmla="*/ 158 w 342"/>
                <a:gd name="T29" fmla="*/ 349 h 415"/>
                <a:gd name="T30" fmla="*/ 152 w 342"/>
                <a:gd name="T31" fmla="*/ 256 h 415"/>
                <a:gd name="T32" fmla="*/ 142 w 342"/>
                <a:gd name="T33" fmla="*/ 237 h 415"/>
                <a:gd name="T34" fmla="*/ 141 w 342"/>
                <a:gd name="T35" fmla="*/ 238 h 415"/>
                <a:gd name="T36" fmla="*/ 148 w 342"/>
                <a:gd name="T37" fmla="*/ 323 h 415"/>
                <a:gd name="T38" fmla="*/ 153 w 342"/>
                <a:gd name="T39" fmla="*/ 391 h 415"/>
                <a:gd name="T40" fmla="*/ 150 w 342"/>
                <a:gd name="T41" fmla="*/ 392 h 415"/>
                <a:gd name="T42" fmla="*/ 147 w 342"/>
                <a:gd name="T43" fmla="*/ 391 h 415"/>
                <a:gd name="T44" fmla="*/ 146 w 342"/>
                <a:gd name="T45" fmla="*/ 389 h 415"/>
                <a:gd name="T46" fmla="*/ 111 w 342"/>
                <a:gd name="T47" fmla="*/ 395 h 415"/>
                <a:gd name="T48" fmla="*/ 89 w 342"/>
                <a:gd name="T49" fmla="*/ 392 h 415"/>
                <a:gd name="T50" fmla="*/ 88 w 342"/>
                <a:gd name="T51" fmla="*/ 389 h 415"/>
                <a:gd name="T52" fmla="*/ 60 w 342"/>
                <a:gd name="T53" fmla="*/ 384 h 415"/>
                <a:gd name="T54" fmla="*/ 38 w 342"/>
                <a:gd name="T55" fmla="*/ 335 h 415"/>
                <a:gd name="T56" fmla="*/ 22 w 342"/>
                <a:gd name="T57" fmla="*/ 187 h 415"/>
                <a:gd name="T58" fmla="*/ 0 w 342"/>
                <a:gd name="T59" fmla="*/ 120 h 415"/>
                <a:gd name="T60" fmla="*/ 22 w 342"/>
                <a:gd name="T61" fmla="*/ 81 h 415"/>
                <a:gd name="T62" fmla="*/ 66 w 342"/>
                <a:gd name="T63" fmla="*/ 38 h 415"/>
                <a:gd name="T64" fmla="*/ 73 w 342"/>
                <a:gd name="T65" fmla="*/ 14 h 415"/>
                <a:gd name="T66" fmla="*/ 92 w 342"/>
                <a:gd name="T67" fmla="*/ 27 h 415"/>
                <a:gd name="T68" fmla="*/ 114 w 342"/>
                <a:gd name="T69" fmla="*/ 33 h 415"/>
                <a:gd name="T70" fmla="*/ 171 w 342"/>
                <a:gd name="T71" fmla="*/ 16 h 415"/>
                <a:gd name="T72" fmla="*/ 213 w 342"/>
                <a:gd name="T73" fmla="*/ 11 h 415"/>
                <a:gd name="T74" fmla="*/ 238 w 342"/>
                <a:gd name="T75" fmla="*/ 1 h 415"/>
                <a:gd name="T76" fmla="*/ 254 w 342"/>
                <a:gd name="T77" fmla="*/ 4 h 415"/>
                <a:gd name="T78" fmla="*/ 255 w 342"/>
                <a:gd name="T79" fmla="*/ 5 h 415"/>
                <a:gd name="T80" fmla="*/ 253 w 342"/>
                <a:gd name="T81" fmla="*/ 10 h 415"/>
                <a:gd name="T82" fmla="*/ 250 w 342"/>
                <a:gd name="T83" fmla="*/ 20 h 415"/>
                <a:gd name="T84" fmla="*/ 258 w 342"/>
                <a:gd name="T85" fmla="*/ 29 h 415"/>
                <a:gd name="T86" fmla="*/ 260 w 342"/>
                <a:gd name="T87" fmla="*/ 40 h 415"/>
                <a:gd name="T88" fmla="*/ 244 w 342"/>
                <a:gd name="T89" fmla="*/ 53 h 415"/>
                <a:gd name="T90" fmla="*/ 229 w 342"/>
                <a:gd name="T91" fmla="*/ 63 h 415"/>
                <a:gd name="T92" fmla="*/ 209 w 342"/>
                <a:gd name="T93" fmla="*/ 125 h 415"/>
                <a:gd name="T94" fmla="*/ 218 w 342"/>
                <a:gd name="T95" fmla="*/ 200 h 415"/>
                <a:gd name="T96" fmla="*/ 240 w 342"/>
                <a:gd name="T97" fmla="*/ 224 h 415"/>
                <a:gd name="T98" fmla="*/ 282 w 342"/>
                <a:gd name="T99" fmla="*/ 219 h 415"/>
                <a:gd name="T100" fmla="*/ 293 w 342"/>
                <a:gd name="T101" fmla="*/ 213 h 415"/>
                <a:gd name="T102" fmla="*/ 283 w 342"/>
                <a:gd name="T103" fmla="*/ 213 h 415"/>
                <a:gd name="T104" fmla="*/ 238 w 342"/>
                <a:gd name="T105" fmla="*/ 213 h 415"/>
                <a:gd name="T106" fmla="*/ 219 w 342"/>
                <a:gd name="T107" fmla="*/ 185 h 415"/>
                <a:gd name="T108" fmla="*/ 221 w 342"/>
                <a:gd name="T109" fmla="*/ 93 h 415"/>
                <a:gd name="T110" fmla="*/ 245 w 342"/>
                <a:gd name="T111" fmla="*/ 64 h 415"/>
                <a:gd name="T112" fmla="*/ 312 w 342"/>
                <a:gd name="T113" fmla="*/ 88 h 415"/>
                <a:gd name="T114" fmla="*/ 341 w 342"/>
                <a:gd name="T115" fmla="*/ 95 h 415"/>
                <a:gd name="T116" fmla="*/ 342 w 342"/>
                <a:gd name="T117" fmla="*/ 97 h 4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2" h="415">
                  <a:moveTo>
                    <a:pt x="342" y="97"/>
                  </a:moveTo>
                  <a:lnTo>
                    <a:pt x="337" y="127"/>
                  </a:lnTo>
                  <a:lnTo>
                    <a:pt x="333" y="159"/>
                  </a:lnTo>
                  <a:lnTo>
                    <a:pt x="332" y="193"/>
                  </a:lnTo>
                  <a:lnTo>
                    <a:pt x="332" y="227"/>
                  </a:lnTo>
                  <a:lnTo>
                    <a:pt x="332" y="261"/>
                  </a:lnTo>
                  <a:lnTo>
                    <a:pt x="332" y="295"/>
                  </a:lnTo>
                  <a:lnTo>
                    <a:pt x="333" y="326"/>
                  </a:lnTo>
                  <a:lnTo>
                    <a:pt x="333" y="355"/>
                  </a:lnTo>
                  <a:lnTo>
                    <a:pt x="331" y="358"/>
                  </a:lnTo>
                  <a:lnTo>
                    <a:pt x="330" y="362"/>
                  </a:lnTo>
                  <a:lnTo>
                    <a:pt x="330" y="364"/>
                  </a:lnTo>
                  <a:lnTo>
                    <a:pt x="331" y="367"/>
                  </a:lnTo>
                  <a:lnTo>
                    <a:pt x="333" y="373"/>
                  </a:lnTo>
                  <a:lnTo>
                    <a:pt x="335" y="379"/>
                  </a:lnTo>
                  <a:lnTo>
                    <a:pt x="336" y="383"/>
                  </a:lnTo>
                  <a:lnTo>
                    <a:pt x="335" y="386"/>
                  </a:lnTo>
                  <a:lnTo>
                    <a:pt x="333" y="388"/>
                  </a:lnTo>
                  <a:lnTo>
                    <a:pt x="331" y="392"/>
                  </a:lnTo>
                  <a:lnTo>
                    <a:pt x="327" y="395"/>
                  </a:lnTo>
                  <a:lnTo>
                    <a:pt x="322" y="397"/>
                  </a:lnTo>
                  <a:lnTo>
                    <a:pt x="315" y="400"/>
                  </a:lnTo>
                  <a:lnTo>
                    <a:pt x="306" y="401"/>
                  </a:lnTo>
                  <a:lnTo>
                    <a:pt x="303" y="405"/>
                  </a:lnTo>
                  <a:lnTo>
                    <a:pt x="299" y="407"/>
                  </a:lnTo>
                  <a:lnTo>
                    <a:pt x="293" y="410"/>
                  </a:lnTo>
                  <a:lnTo>
                    <a:pt x="287" y="411"/>
                  </a:lnTo>
                  <a:lnTo>
                    <a:pt x="268" y="413"/>
                  </a:lnTo>
                  <a:lnTo>
                    <a:pt x="248" y="415"/>
                  </a:lnTo>
                  <a:lnTo>
                    <a:pt x="226" y="415"/>
                  </a:lnTo>
                  <a:lnTo>
                    <a:pt x="208" y="415"/>
                  </a:lnTo>
                  <a:lnTo>
                    <a:pt x="191" y="413"/>
                  </a:lnTo>
                  <a:lnTo>
                    <a:pt x="182" y="412"/>
                  </a:lnTo>
                  <a:lnTo>
                    <a:pt x="181" y="410"/>
                  </a:lnTo>
                  <a:lnTo>
                    <a:pt x="179" y="408"/>
                  </a:lnTo>
                  <a:lnTo>
                    <a:pt x="176" y="406"/>
                  </a:lnTo>
                  <a:lnTo>
                    <a:pt x="175" y="405"/>
                  </a:lnTo>
                  <a:lnTo>
                    <a:pt x="172" y="403"/>
                  </a:lnTo>
                  <a:lnTo>
                    <a:pt x="170" y="401"/>
                  </a:lnTo>
                  <a:lnTo>
                    <a:pt x="168" y="401"/>
                  </a:lnTo>
                  <a:lnTo>
                    <a:pt x="166" y="400"/>
                  </a:lnTo>
                  <a:lnTo>
                    <a:pt x="167" y="398"/>
                  </a:lnTo>
                  <a:lnTo>
                    <a:pt x="167" y="397"/>
                  </a:lnTo>
                  <a:lnTo>
                    <a:pt x="167" y="396"/>
                  </a:lnTo>
                  <a:lnTo>
                    <a:pt x="167" y="395"/>
                  </a:lnTo>
                  <a:lnTo>
                    <a:pt x="167" y="393"/>
                  </a:lnTo>
                  <a:lnTo>
                    <a:pt x="168" y="392"/>
                  </a:lnTo>
                  <a:lnTo>
                    <a:pt x="170" y="392"/>
                  </a:lnTo>
                  <a:lnTo>
                    <a:pt x="170" y="391"/>
                  </a:lnTo>
                  <a:lnTo>
                    <a:pt x="171" y="391"/>
                  </a:lnTo>
                  <a:lnTo>
                    <a:pt x="172" y="389"/>
                  </a:lnTo>
                  <a:lnTo>
                    <a:pt x="174" y="389"/>
                  </a:lnTo>
                  <a:lnTo>
                    <a:pt x="175" y="388"/>
                  </a:lnTo>
                  <a:lnTo>
                    <a:pt x="175" y="387"/>
                  </a:lnTo>
                  <a:lnTo>
                    <a:pt x="174" y="387"/>
                  </a:lnTo>
                  <a:lnTo>
                    <a:pt x="174" y="386"/>
                  </a:lnTo>
                  <a:lnTo>
                    <a:pt x="174" y="384"/>
                  </a:lnTo>
                  <a:lnTo>
                    <a:pt x="172" y="386"/>
                  </a:lnTo>
                  <a:lnTo>
                    <a:pt x="170" y="387"/>
                  </a:lnTo>
                  <a:lnTo>
                    <a:pt x="168" y="387"/>
                  </a:lnTo>
                  <a:lnTo>
                    <a:pt x="167" y="387"/>
                  </a:lnTo>
                  <a:lnTo>
                    <a:pt x="166" y="387"/>
                  </a:lnTo>
                  <a:lnTo>
                    <a:pt x="165" y="386"/>
                  </a:lnTo>
                  <a:lnTo>
                    <a:pt x="163" y="386"/>
                  </a:lnTo>
                  <a:lnTo>
                    <a:pt x="161" y="369"/>
                  </a:lnTo>
                  <a:lnTo>
                    <a:pt x="158" y="349"/>
                  </a:lnTo>
                  <a:lnTo>
                    <a:pt x="158" y="328"/>
                  </a:lnTo>
                  <a:lnTo>
                    <a:pt x="157" y="306"/>
                  </a:lnTo>
                  <a:lnTo>
                    <a:pt x="156" y="284"/>
                  </a:lnTo>
                  <a:lnTo>
                    <a:pt x="153" y="265"/>
                  </a:lnTo>
                  <a:lnTo>
                    <a:pt x="152" y="256"/>
                  </a:lnTo>
                  <a:lnTo>
                    <a:pt x="150" y="248"/>
                  </a:lnTo>
                  <a:lnTo>
                    <a:pt x="147" y="241"/>
                  </a:lnTo>
                  <a:lnTo>
                    <a:pt x="143" y="236"/>
                  </a:lnTo>
                  <a:lnTo>
                    <a:pt x="142" y="237"/>
                  </a:lnTo>
                  <a:lnTo>
                    <a:pt x="141" y="238"/>
                  </a:lnTo>
                  <a:lnTo>
                    <a:pt x="142" y="252"/>
                  </a:lnTo>
                  <a:lnTo>
                    <a:pt x="145" y="274"/>
                  </a:lnTo>
                  <a:lnTo>
                    <a:pt x="147" y="297"/>
                  </a:lnTo>
                  <a:lnTo>
                    <a:pt x="148" y="323"/>
                  </a:lnTo>
                  <a:lnTo>
                    <a:pt x="151" y="347"/>
                  </a:lnTo>
                  <a:lnTo>
                    <a:pt x="152" y="368"/>
                  </a:lnTo>
                  <a:lnTo>
                    <a:pt x="153" y="383"/>
                  </a:lnTo>
                  <a:lnTo>
                    <a:pt x="153" y="391"/>
                  </a:lnTo>
                  <a:lnTo>
                    <a:pt x="152" y="391"/>
                  </a:lnTo>
                  <a:lnTo>
                    <a:pt x="152" y="392"/>
                  </a:lnTo>
                  <a:lnTo>
                    <a:pt x="151" y="392"/>
                  </a:lnTo>
                  <a:lnTo>
                    <a:pt x="150" y="392"/>
                  </a:lnTo>
                  <a:lnTo>
                    <a:pt x="148" y="392"/>
                  </a:lnTo>
                  <a:lnTo>
                    <a:pt x="148" y="391"/>
                  </a:lnTo>
                  <a:lnTo>
                    <a:pt x="147" y="391"/>
                  </a:lnTo>
                  <a:lnTo>
                    <a:pt x="147" y="389"/>
                  </a:lnTo>
                  <a:lnTo>
                    <a:pt x="146" y="389"/>
                  </a:lnTo>
                  <a:lnTo>
                    <a:pt x="138" y="391"/>
                  </a:lnTo>
                  <a:lnTo>
                    <a:pt x="131" y="392"/>
                  </a:lnTo>
                  <a:lnTo>
                    <a:pt x="123" y="393"/>
                  </a:lnTo>
                  <a:lnTo>
                    <a:pt x="117" y="395"/>
                  </a:lnTo>
                  <a:lnTo>
                    <a:pt x="111" y="395"/>
                  </a:lnTo>
                  <a:lnTo>
                    <a:pt x="104" y="395"/>
                  </a:lnTo>
                  <a:lnTo>
                    <a:pt x="97" y="395"/>
                  </a:lnTo>
                  <a:lnTo>
                    <a:pt x="89" y="393"/>
                  </a:lnTo>
                  <a:lnTo>
                    <a:pt x="89" y="392"/>
                  </a:lnTo>
                  <a:lnTo>
                    <a:pt x="89" y="391"/>
                  </a:lnTo>
                  <a:lnTo>
                    <a:pt x="88" y="389"/>
                  </a:lnTo>
                  <a:lnTo>
                    <a:pt x="80" y="388"/>
                  </a:lnTo>
                  <a:lnTo>
                    <a:pt x="73" y="387"/>
                  </a:lnTo>
                  <a:lnTo>
                    <a:pt x="65" y="386"/>
                  </a:lnTo>
                  <a:lnTo>
                    <a:pt x="60" y="384"/>
                  </a:lnTo>
                  <a:lnTo>
                    <a:pt x="54" y="382"/>
                  </a:lnTo>
                  <a:lnTo>
                    <a:pt x="49" y="378"/>
                  </a:lnTo>
                  <a:lnTo>
                    <a:pt x="44" y="373"/>
                  </a:lnTo>
                  <a:lnTo>
                    <a:pt x="39" y="367"/>
                  </a:lnTo>
                  <a:lnTo>
                    <a:pt x="38" y="335"/>
                  </a:lnTo>
                  <a:lnTo>
                    <a:pt x="38" y="304"/>
                  </a:lnTo>
                  <a:lnTo>
                    <a:pt x="36" y="275"/>
                  </a:lnTo>
                  <a:lnTo>
                    <a:pt x="34" y="245"/>
                  </a:lnTo>
                  <a:lnTo>
                    <a:pt x="29" y="216"/>
                  </a:lnTo>
                  <a:lnTo>
                    <a:pt x="22" y="187"/>
                  </a:lnTo>
                  <a:lnTo>
                    <a:pt x="17" y="171"/>
                  </a:lnTo>
                  <a:lnTo>
                    <a:pt x="12" y="158"/>
                  </a:lnTo>
                  <a:lnTo>
                    <a:pt x="6" y="143"/>
                  </a:lnTo>
                  <a:lnTo>
                    <a:pt x="0" y="127"/>
                  </a:lnTo>
                  <a:lnTo>
                    <a:pt x="0" y="120"/>
                  </a:lnTo>
                  <a:lnTo>
                    <a:pt x="1" y="114"/>
                  </a:lnTo>
                  <a:lnTo>
                    <a:pt x="4" y="107"/>
                  </a:lnTo>
                  <a:lnTo>
                    <a:pt x="6" y="101"/>
                  </a:lnTo>
                  <a:lnTo>
                    <a:pt x="14" y="91"/>
                  </a:lnTo>
                  <a:lnTo>
                    <a:pt x="22" y="81"/>
                  </a:lnTo>
                  <a:lnTo>
                    <a:pt x="32" y="72"/>
                  </a:lnTo>
                  <a:lnTo>
                    <a:pt x="43" y="63"/>
                  </a:lnTo>
                  <a:lnTo>
                    <a:pt x="54" y="53"/>
                  </a:lnTo>
                  <a:lnTo>
                    <a:pt x="65" y="43"/>
                  </a:lnTo>
                  <a:lnTo>
                    <a:pt x="66" y="38"/>
                  </a:lnTo>
                  <a:lnTo>
                    <a:pt x="68" y="33"/>
                  </a:lnTo>
                  <a:lnTo>
                    <a:pt x="69" y="27"/>
                  </a:lnTo>
                  <a:lnTo>
                    <a:pt x="70" y="23"/>
                  </a:lnTo>
                  <a:lnTo>
                    <a:pt x="72" y="18"/>
                  </a:lnTo>
                  <a:lnTo>
                    <a:pt x="73" y="14"/>
                  </a:lnTo>
                  <a:lnTo>
                    <a:pt x="74" y="11"/>
                  </a:lnTo>
                  <a:lnTo>
                    <a:pt x="74" y="10"/>
                  </a:lnTo>
                  <a:lnTo>
                    <a:pt x="80" y="18"/>
                  </a:lnTo>
                  <a:lnTo>
                    <a:pt x="85" y="23"/>
                  </a:lnTo>
                  <a:lnTo>
                    <a:pt x="92" y="27"/>
                  </a:lnTo>
                  <a:lnTo>
                    <a:pt x="97" y="30"/>
                  </a:lnTo>
                  <a:lnTo>
                    <a:pt x="100" y="32"/>
                  </a:lnTo>
                  <a:lnTo>
                    <a:pt x="106" y="33"/>
                  </a:lnTo>
                  <a:lnTo>
                    <a:pt x="111" y="33"/>
                  </a:lnTo>
                  <a:lnTo>
                    <a:pt x="114" y="33"/>
                  </a:lnTo>
                  <a:lnTo>
                    <a:pt x="124" y="29"/>
                  </a:lnTo>
                  <a:lnTo>
                    <a:pt x="134" y="25"/>
                  </a:lnTo>
                  <a:lnTo>
                    <a:pt x="147" y="20"/>
                  </a:lnTo>
                  <a:lnTo>
                    <a:pt x="161" y="16"/>
                  </a:lnTo>
                  <a:lnTo>
                    <a:pt x="171" y="16"/>
                  </a:lnTo>
                  <a:lnTo>
                    <a:pt x="180" y="16"/>
                  </a:lnTo>
                  <a:lnTo>
                    <a:pt x="189" y="16"/>
                  </a:lnTo>
                  <a:lnTo>
                    <a:pt x="196" y="16"/>
                  </a:lnTo>
                  <a:lnTo>
                    <a:pt x="205" y="15"/>
                  </a:lnTo>
                  <a:lnTo>
                    <a:pt x="213" y="11"/>
                  </a:lnTo>
                  <a:lnTo>
                    <a:pt x="220" y="6"/>
                  </a:lnTo>
                  <a:lnTo>
                    <a:pt x="228" y="0"/>
                  </a:lnTo>
                  <a:lnTo>
                    <a:pt x="231" y="0"/>
                  </a:lnTo>
                  <a:lnTo>
                    <a:pt x="235" y="0"/>
                  </a:lnTo>
                  <a:lnTo>
                    <a:pt x="238" y="1"/>
                  </a:lnTo>
                  <a:lnTo>
                    <a:pt x="242" y="1"/>
                  </a:lnTo>
                  <a:lnTo>
                    <a:pt x="244" y="1"/>
                  </a:lnTo>
                  <a:lnTo>
                    <a:pt x="248" y="3"/>
                  </a:lnTo>
                  <a:lnTo>
                    <a:pt x="252" y="3"/>
                  </a:lnTo>
                  <a:lnTo>
                    <a:pt x="254" y="4"/>
                  </a:lnTo>
                  <a:lnTo>
                    <a:pt x="255" y="4"/>
                  </a:lnTo>
                  <a:lnTo>
                    <a:pt x="255" y="5"/>
                  </a:lnTo>
                  <a:lnTo>
                    <a:pt x="254" y="8"/>
                  </a:lnTo>
                  <a:lnTo>
                    <a:pt x="253" y="10"/>
                  </a:lnTo>
                  <a:lnTo>
                    <a:pt x="252" y="13"/>
                  </a:lnTo>
                  <a:lnTo>
                    <a:pt x="250" y="14"/>
                  </a:lnTo>
                  <a:lnTo>
                    <a:pt x="250" y="16"/>
                  </a:lnTo>
                  <a:lnTo>
                    <a:pt x="250" y="18"/>
                  </a:lnTo>
                  <a:lnTo>
                    <a:pt x="250" y="20"/>
                  </a:lnTo>
                  <a:lnTo>
                    <a:pt x="250" y="22"/>
                  </a:lnTo>
                  <a:lnTo>
                    <a:pt x="252" y="23"/>
                  </a:lnTo>
                  <a:lnTo>
                    <a:pt x="253" y="25"/>
                  </a:lnTo>
                  <a:lnTo>
                    <a:pt x="255" y="27"/>
                  </a:lnTo>
                  <a:lnTo>
                    <a:pt x="258" y="29"/>
                  </a:lnTo>
                  <a:lnTo>
                    <a:pt x="260" y="32"/>
                  </a:lnTo>
                  <a:lnTo>
                    <a:pt x="262" y="34"/>
                  </a:lnTo>
                  <a:lnTo>
                    <a:pt x="263" y="37"/>
                  </a:lnTo>
                  <a:lnTo>
                    <a:pt x="264" y="38"/>
                  </a:lnTo>
                  <a:lnTo>
                    <a:pt x="260" y="40"/>
                  </a:lnTo>
                  <a:lnTo>
                    <a:pt x="258" y="43"/>
                  </a:lnTo>
                  <a:lnTo>
                    <a:pt x="254" y="45"/>
                  </a:lnTo>
                  <a:lnTo>
                    <a:pt x="252" y="48"/>
                  </a:lnTo>
                  <a:lnTo>
                    <a:pt x="248" y="51"/>
                  </a:lnTo>
                  <a:lnTo>
                    <a:pt x="244" y="53"/>
                  </a:lnTo>
                  <a:lnTo>
                    <a:pt x="242" y="56"/>
                  </a:lnTo>
                  <a:lnTo>
                    <a:pt x="238" y="58"/>
                  </a:lnTo>
                  <a:lnTo>
                    <a:pt x="235" y="58"/>
                  </a:lnTo>
                  <a:lnTo>
                    <a:pt x="231" y="61"/>
                  </a:lnTo>
                  <a:lnTo>
                    <a:pt x="229" y="63"/>
                  </a:lnTo>
                  <a:lnTo>
                    <a:pt x="225" y="67"/>
                  </a:lnTo>
                  <a:lnTo>
                    <a:pt x="220" y="78"/>
                  </a:lnTo>
                  <a:lnTo>
                    <a:pt x="215" y="91"/>
                  </a:lnTo>
                  <a:lnTo>
                    <a:pt x="211" y="107"/>
                  </a:lnTo>
                  <a:lnTo>
                    <a:pt x="209" y="125"/>
                  </a:lnTo>
                  <a:lnTo>
                    <a:pt x="208" y="143"/>
                  </a:lnTo>
                  <a:lnTo>
                    <a:pt x="208" y="160"/>
                  </a:lnTo>
                  <a:lnTo>
                    <a:pt x="210" y="178"/>
                  </a:lnTo>
                  <a:lnTo>
                    <a:pt x="214" y="194"/>
                  </a:lnTo>
                  <a:lnTo>
                    <a:pt x="218" y="200"/>
                  </a:lnTo>
                  <a:lnTo>
                    <a:pt x="220" y="207"/>
                  </a:lnTo>
                  <a:lnTo>
                    <a:pt x="225" y="213"/>
                  </a:lnTo>
                  <a:lnTo>
                    <a:pt x="229" y="218"/>
                  </a:lnTo>
                  <a:lnTo>
                    <a:pt x="235" y="222"/>
                  </a:lnTo>
                  <a:lnTo>
                    <a:pt x="240" y="224"/>
                  </a:lnTo>
                  <a:lnTo>
                    <a:pt x="248" y="226"/>
                  </a:lnTo>
                  <a:lnTo>
                    <a:pt x="255" y="226"/>
                  </a:lnTo>
                  <a:lnTo>
                    <a:pt x="263" y="226"/>
                  </a:lnTo>
                  <a:lnTo>
                    <a:pt x="272" y="223"/>
                  </a:lnTo>
                  <a:lnTo>
                    <a:pt x="282" y="219"/>
                  </a:lnTo>
                  <a:lnTo>
                    <a:pt x="292" y="214"/>
                  </a:lnTo>
                  <a:lnTo>
                    <a:pt x="293" y="213"/>
                  </a:lnTo>
                  <a:lnTo>
                    <a:pt x="293" y="212"/>
                  </a:lnTo>
                  <a:lnTo>
                    <a:pt x="283" y="213"/>
                  </a:lnTo>
                  <a:lnTo>
                    <a:pt x="273" y="214"/>
                  </a:lnTo>
                  <a:lnTo>
                    <a:pt x="264" y="216"/>
                  </a:lnTo>
                  <a:lnTo>
                    <a:pt x="254" y="217"/>
                  </a:lnTo>
                  <a:lnTo>
                    <a:pt x="245" y="216"/>
                  </a:lnTo>
                  <a:lnTo>
                    <a:pt x="238" y="213"/>
                  </a:lnTo>
                  <a:lnTo>
                    <a:pt x="233" y="212"/>
                  </a:lnTo>
                  <a:lnTo>
                    <a:pt x="229" y="209"/>
                  </a:lnTo>
                  <a:lnTo>
                    <a:pt x="225" y="206"/>
                  </a:lnTo>
                  <a:lnTo>
                    <a:pt x="221" y="200"/>
                  </a:lnTo>
                  <a:lnTo>
                    <a:pt x="219" y="185"/>
                  </a:lnTo>
                  <a:lnTo>
                    <a:pt x="218" y="169"/>
                  </a:lnTo>
                  <a:lnTo>
                    <a:pt x="216" y="150"/>
                  </a:lnTo>
                  <a:lnTo>
                    <a:pt x="216" y="131"/>
                  </a:lnTo>
                  <a:lnTo>
                    <a:pt x="219" y="112"/>
                  </a:lnTo>
                  <a:lnTo>
                    <a:pt x="221" y="93"/>
                  </a:lnTo>
                  <a:lnTo>
                    <a:pt x="224" y="85"/>
                  </a:lnTo>
                  <a:lnTo>
                    <a:pt x="228" y="77"/>
                  </a:lnTo>
                  <a:lnTo>
                    <a:pt x="230" y="69"/>
                  </a:lnTo>
                  <a:lnTo>
                    <a:pt x="235" y="63"/>
                  </a:lnTo>
                  <a:lnTo>
                    <a:pt x="245" y="64"/>
                  </a:lnTo>
                  <a:lnTo>
                    <a:pt x="258" y="68"/>
                  </a:lnTo>
                  <a:lnTo>
                    <a:pt x="271" y="72"/>
                  </a:lnTo>
                  <a:lnTo>
                    <a:pt x="284" y="78"/>
                  </a:lnTo>
                  <a:lnTo>
                    <a:pt x="298" y="83"/>
                  </a:lnTo>
                  <a:lnTo>
                    <a:pt x="312" y="88"/>
                  </a:lnTo>
                  <a:lnTo>
                    <a:pt x="327" y="92"/>
                  </a:lnTo>
                  <a:lnTo>
                    <a:pt x="341" y="93"/>
                  </a:lnTo>
                  <a:lnTo>
                    <a:pt x="341" y="95"/>
                  </a:lnTo>
                  <a:lnTo>
                    <a:pt x="341" y="96"/>
                  </a:lnTo>
                  <a:lnTo>
                    <a:pt x="342" y="97"/>
                  </a:lnTo>
                  <a:close/>
                </a:path>
              </a:pathLst>
            </a:custGeom>
            <a:solidFill>
              <a:srgbClr val="D1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59" name="Freeform 56">
              <a:extLst>
                <a:ext uri="{FF2B5EF4-FFF2-40B4-BE49-F238E27FC236}">
                  <a16:creationId xmlns:a16="http://schemas.microsoft.com/office/drawing/2014/main" id="{74A8D81F-B781-4331-9A00-BD682E3EDF80}"/>
                </a:ext>
              </a:extLst>
            </p:cNvPr>
            <p:cNvSpPr>
              <a:spLocks/>
            </p:cNvSpPr>
            <p:nvPr/>
          </p:nvSpPr>
          <p:spPr bwMode="auto">
            <a:xfrm>
              <a:off x="5175" y="1453"/>
              <a:ext cx="101" cy="309"/>
            </a:xfrm>
            <a:custGeom>
              <a:avLst/>
              <a:gdLst>
                <a:gd name="T0" fmla="*/ 101 w 101"/>
                <a:gd name="T1" fmla="*/ 112 h 309"/>
                <a:gd name="T2" fmla="*/ 100 w 101"/>
                <a:gd name="T3" fmla="*/ 135 h 309"/>
                <a:gd name="T4" fmla="*/ 97 w 101"/>
                <a:gd name="T5" fmla="*/ 156 h 309"/>
                <a:gd name="T6" fmla="*/ 93 w 101"/>
                <a:gd name="T7" fmla="*/ 178 h 309"/>
                <a:gd name="T8" fmla="*/ 91 w 101"/>
                <a:gd name="T9" fmla="*/ 198 h 309"/>
                <a:gd name="T10" fmla="*/ 87 w 101"/>
                <a:gd name="T11" fmla="*/ 219 h 309"/>
                <a:gd name="T12" fmla="*/ 85 w 101"/>
                <a:gd name="T13" fmla="*/ 239 h 309"/>
                <a:gd name="T14" fmla="*/ 82 w 101"/>
                <a:gd name="T15" fmla="*/ 259 h 309"/>
                <a:gd name="T16" fmla="*/ 80 w 101"/>
                <a:gd name="T17" fmla="*/ 280 h 309"/>
                <a:gd name="T18" fmla="*/ 71 w 101"/>
                <a:gd name="T19" fmla="*/ 281 h 309"/>
                <a:gd name="T20" fmla="*/ 63 w 101"/>
                <a:gd name="T21" fmla="*/ 282 h 309"/>
                <a:gd name="T22" fmla="*/ 56 w 101"/>
                <a:gd name="T23" fmla="*/ 285 h 309"/>
                <a:gd name="T24" fmla="*/ 49 w 101"/>
                <a:gd name="T25" fmla="*/ 287 h 309"/>
                <a:gd name="T26" fmla="*/ 43 w 101"/>
                <a:gd name="T27" fmla="*/ 291 h 309"/>
                <a:gd name="T28" fmla="*/ 38 w 101"/>
                <a:gd name="T29" fmla="*/ 296 h 309"/>
                <a:gd name="T30" fmla="*/ 34 w 101"/>
                <a:gd name="T31" fmla="*/ 302 h 309"/>
                <a:gd name="T32" fmla="*/ 29 w 101"/>
                <a:gd name="T33" fmla="*/ 309 h 309"/>
                <a:gd name="T34" fmla="*/ 27 w 101"/>
                <a:gd name="T35" fmla="*/ 305 h 309"/>
                <a:gd name="T36" fmla="*/ 24 w 101"/>
                <a:gd name="T37" fmla="*/ 296 h 309"/>
                <a:gd name="T38" fmla="*/ 22 w 101"/>
                <a:gd name="T39" fmla="*/ 282 h 309"/>
                <a:gd name="T40" fmla="*/ 19 w 101"/>
                <a:gd name="T41" fmla="*/ 265 h 309"/>
                <a:gd name="T42" fmla="*/ 14 w 101"/>
                <a:gd name="T43" fmla="*/ 222 h 309"/>
                <a:gd name="T44" fmla="*/ 10 w 101"/>
                <a:gd name="T45" fmla="*/ 171 h 309"/>
                <a:gd name="T46" fmla="*/ 7 w 101"/>
                <a:gd name="T47" fmla="*/ 121 h 309"/>
                <a:gd name="T48" fmla="*/ 4 w 101"/>
                <a:gd name="T49" fmla="*/ 74 h 309"/>
                <a:gd name="T50" fmla="*/ 1 w 101"/>
                <a:gd name="T51" fmla="*/ 38 h 309"/>
                <a:gd name="T52" fmla="*/ 0 w 101"/>
                <a:gd name="T53" fmla="*/ 15 h 309"/>
                <a:gd name="T54" fmla="*/ 10 w 101"/>
                <a:gd name="T55" fmla="*/ 14 h 309"/>
                <a:gd name="T56" fmla="*/ 19 w 101"/>
                <a:gd name="T57" fmla="*/ 11 h 309"/>
                <a:gd name="T58" fmla="*/ 30 w 101"/>
                <a:gd name="T59" fmla="*/ 10 h 309"/>
                <a:gd name="T60" fmla="*/ 41 w 101"/>
                <a:gd name="T61" fmla="*/ 9 h 309"/>
                <a:gd name="T62" fmla="*/ 52 w 101"/>
                <a:gd name="T63" fmla="*/ 6 h 309"/>
                <a:gd name="T64" fmla="*/ 62 w 101"/>
                <a:gd name="T65" fmla="*/ 5 h 309"/>
                <a:gd name="T66" fmla="*/ 73 w 101"/>
                <a:gd name="T67" fmla="*/ 2 h 309"/>
                <a:gd name="T68" fmla="*/ 85 w 101"/>
                <a:gd name="T69" fmla="*/ 0 h 309"/>
                <a:gd name="T70" fmla="*/ 88 w 101"/>
                <a:gd name="T71" fmla="*/ 4 h 309"/>
                <a:gd name="T72" fmla="*/ 91 w 101"/>
                <a:gd name="T73" fmla="*/ 10 h 309"/>
                <a:gd name="T74" fmla="*/ 93 w 101"/>
                <a:gd name="T75" fmla="*/ 15 h 309"/>
                <a:gd name="T76" fmla="*/ 95 w 101"/>
                <a:gd name="T77" fmla="*/ 23 h 309"/>
                <a:gd name="T78" fmla="*/ 97 w 101"/>
                <a:gd name="T79" fmla="*/ 38 h 309"/>
                <a:gd name="T80" fmla="*/ 100 w 101"/>
                <a:gd name="T81" fmla="*/ 55 h 309"/>
                <a:gd name="T82" fmla="*/ 100 w 101"/>
                <a:gd name="T83" fmla="*/ 72 h 309"/>
                <a:gd name="T84" fmla="*/ 101 w 101"/>
                <a:gd name="T85" fmla="*/ 88 h 309"/>
                <a:gd name="T86" fmla="*/ 101 w 101"/>
                <a:gd name="T87" fmla="*/ 102 h 309"/>
                <a:gd name="T88" fmla="*/ 101 w 101"/>
                <a:gd name="T89" fmla="*/ 112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1" h="309">
                  <a:moveTo>
                    <a:pt x="101" y="112"/>
                  </a:moveTo>
                  <a:lnTo>
                    <a:pt x="100" y="135"/>
                  </a:lnTo>
                  <a:lnTo>
                    <a:pt x="97" y="156"/>
                  </a:lnTo>
                  <a:lnTo>
                    <a:pt x="93" y="178"/>
                  </a:lnTo>
                  <a:lnTo>
                    <a:pt x="91" y="198"/>
                  </a:lnTo>
                  <a:lnTo>
                    <a:pt x="87" y="219"/>
                  </a:lnTo>
                  <a:lnTo>
                    <a:pt x="85" y="239"/>
                  </a:lnTo>
                  <a:lnTo>
                    <a:pt x="82" y="259"/>
                  </a:lnTo>
                  <a:lnTo>
                    <a:pt x="80" y="280"/>
                  </a:lnTo>
                  <a:lnTo>
                    <a:pt x="71" y="281"/>
                  </a:lnTo>
                  <a:lnTo>
                    <a:pt x="63" y="282"/>
                  </a:lnTo>
                  <a:lnTo>
                    <a:pt x="56" y="285"/>
                  </a:lnTo>
                  <a:lnTo>
                    <a:pt x="49" y="287"/>
                  </a:lnTo>
                  <a:lnTo>
                    <a:pt x="43" y="291"/>
                  </a:lnTo>
                  <a:lnTo>
                    <a:pt x="38" y="296"/>
                  </a:lnTo>
                  <a:lnTo>
                    <a:pt x="34" y="302"/>
                  </a:lnTo>
                  <a:lnTo>
                    <a:pt x="29" y="309"/>
                  </a:lnTo>
                  <a:lnTo>
                    <a:pt x="27" y="305"/>
                  </a:lnTo>
                  <a:lnTo>
                    <a:pt x="24" y="296"/>
                  </a:lnTo>
                  <a:lnTo>
                    <a:pt x="22" y="282"/>
                  </a:lnTo>
                  <a:lnTo>
                    <a:pt x="19" y="265"/>
                  </a:lnTo>
                  <a:lnTo>
                    <a:pt x="14" y="222"/>
                  </a:lnTo>
                  <a:lnTo>
                    <a:pt x="10" y="171"/>
                  </a:lnTo>
                  <a:lnTo>
                    <a:pt x="7" y="121"/>
                  </a:lnTo>
                  <a:lnTo>
                    <a:pt x="4" y="74"/>
                  </a:lnTo>
                  <a:lnTo>
                    <a:pt x="1" y="38"/>
                  </a:lnTo>
                  <a:lnTo>
                    <a:pt x="0" y="15"/>
                  </a:lnTo>
                  <a:lnTo>
                    <a:pt x="10" y="14"/>
                  </a:lnTo>
                  <a:lnTo>
                    <a:pt x="19" y="11"/>
                  </a:lnTo>
                  <a:lnTo>
                    <a:pt x="30" y="10"/>
                  </a:lnTo>
                  <a:lnTo>
                    <a:pt x="41" y="9"/>
                  </a:lnTo>
                  <a:lnTo>
                    <a:pt x="52" y="6"/>
                  </a:lnTo>
                  <a:lnTo>
                    <a:pt x="62" y="5"/>
                  </a:lnTo>
                  <a:lnTo>
                    <a:pt x="73" y="2"/>
                  </a:lnTo>
                  <a:lnTo>
                    <a:pt x="85" y="0"/>
                  </a:lnTo>
                  <a:lnTo>
                    <a:pt x="88" y="4"/>
                  </a:lnTo>
                  <a:lnTo>
                    <a:pt x="91" y="10"/>
                  </a:lnTo>
                  <a:lnTo>
                    <a:pt x="93" y="15"/>
                  </a:lnTo>
                  <a:lnTo>
                    <a:pt x="95" y="23"/>
                  </a:lnTo>
                  <a:lnTo>
                    <a:pt x="97" y="38"/>
                  </a:lnTo>
                  <a:lnTo>
                    <a:pt x="100" y="55"/>
                  </a:lnTo>
                  <a:lnTo>
                    <a:pt x="100" y="72"/>
                  </a:lnTo>
                  <a:lnTo>
                    <a:pt x="101" y="88"/>
                  </a:lnTo>
                  <a:lnTo>
                    <a:pt x="101" y="102"/>
                  </a:lnTo>
                  <a:lnTo>
                    <a:pt x="101" y="112"/>
                  </a:lnTo>
                  <a:close/>
                </a:path>
              </a:pathLst>
            </a:custGeom>
            <a:solidFill>
              <a:srgbClr val="F2F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0" name="Freeform 57">
              <a:extLst>
                <a:ext uri="{FF2B5EF4-FFF2-40B4-BE49-F238E27FC236}">
                  <a16:creationId xmlns:a16="http://schemas.microsoft.com/office/drawing/2014/main" id="{DE14C08F-52C4-4AA4-80DF-8DC0F5956EC4}"/>
                </a:ext>
              </a:extLst>
            </p:cNvPr>
            <p:cNvSpPr>
              <a:spLocks/>
            </p:cNvSpPr>
            <p:nvPr/>
          </p:nvSpPr>
          <p:spPr bwMode="auto">
            <a:xfrm>
              <a:off x="5170" y="1416"/>
              <a:ext cx="95" cy="44"/>
            </a:xfrm>
            <a:custGeom>
              <a:avLst/>
              <a:gdLst>
                <a:gd name="T0" fmla="*/ 95 w 95"/>
                <a:gd name="T1" fmla="*/ 19 h 44"/>
                <a:gd name="T2" fmla="*/ 93 w 95"/>
                <a:gd name="T3" fmla="*/ 19 h 44"/>
                <a:gd name="T4" fmla="*/ 93 w 95"/>
                <a:gd name="T5" fmla="*/ 21 h 44"/>
                <a:gd name="T6" fmla="*/ 92 w 95"/>
                <a:gd name="T7" fmla="*/ 21 h 44"/>
                <a:gd name="T8" fmla="*/ 91 w 95"/>
                <a:gd name="T9" fmla="*/ 21 h 44"/>
                <a:gd name="T10" fmla="*/ 90 w 95"/>
                <a:gd name="T11" fmla="*/ 21 h 44"/>
                <a:gd name="T12" fmla="*/ 90 w 95"/>
                <a:gd name="T13" fmla="*/ 21 h 44"/>
                <a:gd name="T14" fmla="*/ 88 w 95"/>
                <a:gd name="T15" fmla="*/ 21 h 44"/>
                <a:gd name="T16" fmla="*/ 87 w 95"/>
                <a:gd name="T17" fmla="*/ 21 h 44"/>
                <a:gd name="T18" fmla="*/ 85 w 95"/>
                <a:gd name="T19" fmla="*/ 24 h 44"/>
                <a:gd name="T20" fmla="*/ 80 w 95"/>
                <a:gd name="T21" fmla="*/ 28 h 44"/>
                <a:gd name="T22" fmla="*/ 74 w 95"/>
                <a:gd name="T23" fmla="*/ 32 h 44"/>
                <a:gd name="T24" fmla="*/ 68 w 95"/>
                <a:gd name="T25" fmla="*/ 36 h 44"/>
                <a:gd name="T26" fmla="*/ 61 w 95"/>
                <a:gd name="T27" fmla="*/ 38 h 44"/>
                <a:gd name="T28" fmla="*/ 53 w 95"/>
                <a:gd name="T29" fmla="*/ 41 h 44"/>
                <a:gd name="T30" fmla="*/ 46 w 95"/>
                <a:gd name="T31" fmla="*/ 43 h 44"/>
                <a:gd name="T32" fmla="*/ 38 w 95"/>
                <a:gd name="T33" fmla="*/ 44 h 44"/>
                <a:gd name="T34" fmla="*/ 30 w 95"/>
                <a:gd name="T35" fmla="*/ 44 h 44"/>
                <a:gd name="T36" fmla="*/ 23 w 95"/>
                <a:gd name="T37" fmla="*/ 43 h 44"/>
                <a:gd name="T38" fmla="*/ 17 w 95"/>
                <a:gd name="T39" fmla="*/ 42 h 44"/>
                <a:gd name="T40" fmla="*/ 10 w 95"/>
                <a:gd name="T41" fmla="*/ 39 h 44"/>
                <a:gd name="T42" fmla="*/ 6 w 95"/>
                <a:gd name="T43" fmla="*/ 36 h 44"/>
                <a:gd name="T44" fmla="*/ 3 w 95"/>
                <a:gd name="T45" fmla="*/ 31 h 44"/>
                <a:gd name="T46" fmla="*/ 0 w 95"/>
                <a:gd name="T47" fmla="*/ 24 h 44"/>
                <a:gd name="T48" fmla="*/ 0 w 95"/>
                <a:gd name="T49" fmla="*/ 16 h 44"/>
                <a:gd name="T50" fmla="*/ 12 w 95"/>
                <a:gd name="T51" fmla="*/ 19 h 44"/>
                <a:gd name="T52" fmla="*/ 24 w 95"/>
                <a:gd name="T53" fmla="*/ 23 h 44"/>
                <a:gd name="T54" fmla="*/ 37 w 95"/>
                <a:gd name="T55" fmla="*/ 24 h 44"/>
                <a:gd name="T56" fmla="*/ 49 w 95"/>
                <a:gd name="T57" fmla="*/ 26 h 44"/>
                <a:gd name="T58" fmla="*/ 56 w 95"/>
                <a:gd name="T59" fmla="*/ 24 h 44"/>
                <a:gd name="T60" fmla="*/ 61 w 95"/>
                <a:gd name="T61" fmla="*/ 23 h 44"/>
                <a:gd name="T62" fmla="*/ 67 w 95"/>
                <a:gd name="T63" fmla="*/ 22 h 44"/>
                <a:gd name="T64" fmla="*/ 72 w 95"/>
                <a:gd name="T65" fmla="*/ 19 h 44"/>
                <a:gd name="T66" fmla="*/ 77 w 95"/>
                <a:gd name="T67" fmla="*/ 16 h 44"/>
                <a:gd name="T68" fmla="*/ 82 w 95"/>
                <a:gd name="T69" fmla="*/ 12 h 44"/>
                <a:gd name="T70" fmla="*/ 86 w 95"/>
                <a:gd name="T71" fmla="*/ 7 h 44"/>
                <a:gd name="T72" fmla="*/ 88 w 95"/>
                <a:gd name="T73" fmla="*/ 0 h 44"/>
                <a:gd name="T74" fmla="*/ 90 w 95"/>
                <a:gd name="T75" fmla="*/ 2 h 44"/>
                <a:gd name="T76" fmla="*/ 90 w 95"/>
                <a:gd name="T77" fmla="*/ 2 h 44"/>
                <a:gd name="T78" fmla="*/ 91 w 95"/>
                <a:gd name="T79" fmla="*/ 2 h 44"/>
                <a:gd name="T80" fmla="*/ 91 w 95"/>
                <a:gd name="T81" fmla="*/ 2 h 44"/>
                <a:gd name="T82" fmla="*/ 91 w 95"/>
                <a:gd name="T83" fmla="*/ 2 h 44"/>
                <a:gd name="T84" fmla="*/ 92 w 95"/>
                <a:gd name="T85" fmla="*/ 3 h 44"/>
                <a:gd name="T86" fmla="*/ 92 w 95"/>
                <a:gd name="T87" fmla="*/ 3 h 44"/>
                <a:gd name="T88" fmla="*/ 93 w 95"/>
                <a:gd name="T89" fmla="*/ 3 h 44"/>
                <a:gd name="T90" fmla="*/ 93 w 95"/>
                <a:gd name="T91" fmla="*/ 5 h 44"/>
                <a:gd name="T92" fmla="*/ 93 w 95"/>
                <a:gd name="T93" fmla="*/ 7 h 44"/>
                <a:gd name="T94" fmla="*/ 93 w 95"/>
                <a:gd name="T95" fmla="*/ 9 h 44"/>
                <a:gd name="T96" fmla="*/ 93 w 95"/>
                <a:gd name="T97" fmla="*/ 12 h 44"/>
                <a:gd name="T98" fmla="*/ 95 w 95"/>
                <a:gd name="T99" fmla="*/ 13 h 44"/>
                <a:gd name="T100" fmla="*/ 95 w 95"/>
                <a:gd name="T101" fmla="*/ 16 h 44"/>
                <a:gd name="T102" fmla="*/ 95 w 95"/>
                <a:gd name="T103" fmla="*/ 18 h 44"/>
                <a:gd name="T104" fmla="*/ 95 w 95"/>
                <a:gd name="T105" fmla="*/ 19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5" h="44">
                  <a:moveTo>
                    <a:pt x="95" y="19"/>
                  </a:moveTo>
                  <a:lnTo>
                    <a:pt x="93" y="19"/>
                  </a:lnTo>
                  <a:lnTo>
                    <a:pt x="93" y="21"/>
                  </a:lnTo>
                  <a:lnTo>
                    <a:pt x="92" y="21"/>
                  </a:lnTo>
                  <a:lnTo>
                    <a:pt x="91" y="21"/>
                  </a:lnTo>
                  <a:lnTo>
                    <a:pt x="90" y="21"/>
                  </a:lnTo>
                  <a:lnTo>
                    <a:pt x="88" y="21"/>
                  </a:lnTo>
                  <a:lnTo>
                    <a:pt x="87" y="21"/>
                  </a:lnTo>
                  <a:lnTo>
                    <a:pt x="85" y="24"/>
                  </a:lnTo>
                  <a:lnTo>
                    <a:pt x="80" y="28"/>
                  </a:lnTo>
                  <a:lnTo>
                    <a:pt x="74" y="32"/>
                  </a:lnTo>
                  <a:lnTo>
                    <a:pt x="68" y="36"/>
                  </a:lnTo>
                  <a:lnTo>
                    <a:pt x="61" y="38"/>
                  </a:lnTo>
                  <a:lnTo>
                    <a:pt x="53" y="41"/>
                  </a:lnTo>
                  <a:lnTo>
                    <a:pt x="46" y="43"/>
                  </a:lnTo>
                  <a:lnTo>
                    <a:pt x="38" y="44"/>
                  </a:lnTo>
                  <a:lnTo>
                    <a:pt x="30" y="44"/>
                  </a:lnTo>
                  <a:lnTo>
                    <a:pt x="23" y="43"/>
                  </a:lnTo>
                  <a:lnTo>
                    <a:pt x="17" y="42"/>
                  </a:lnTo>
                  <a:lnTo>
                    <a:pt x="10" y="39"/>
                  </a:lnTo>
                  <a:lnTo>
                    <a:pt x="6" y="36"/>
                  </a:lnTo>
                  <a:lnTo>
                    <a:pt x="3" y="31"/>
                  </a:lnTo>
                  <a:lnTo>
                    <a:pt x="0" y="24"/>
                  </a:lnTo>
                  <a:lnTo>
                    <a:pt x="0" y="16"/>
                  </a:lnTo>
                  <a:lnTo>
                    <a:pt x="12" y="19"/>
                  </a:lnTo>
                  <a:lnTo>
                    <a:pt x="24" y="23"/>
                  </a:lnTo>
                  <a:lnTo>
                    <a:pt x="37" y="24"/>
                  </a:lnTo>
                  <a:lnTo>
                    <a:pt x="49" y="26"/>
                  </a:lnTo>
                  <a:lnTo>
                    <a:pt x="56" y="24"/>
                  </a:lnTo>
                  <a:lnTo>
                    <a:pt x="61" y="23"/>
                  </a:lnTo>
                  <a:lnTo>
                    <a:pt x="67" y="22"/>
                  </a:lnTo>
                  <a:lnTo>
                    <a:pt x="72" y="19"/>
                  </a:lnTo>
                  <a:lnTo>
                    <a:pt x="77" y="16"/>
                  </a:lnTo>
                  <a:lnTo>
                    <a:pt x="82" y="12"/>
                  </a:lnTo>
                  <a:lnTo>
                    <a:pt x="86" y="7"/>
                  </a:lnTo>
                  <a:lnTo>
                    <a:pt x="88" y="0"/>
                  </a:lnTo>
                  <a:lnTo>
                    <a:pt x="90" y="2"/>
                  </a:lnTo>
                  <a:lnTo>
                    <a:pt x="91" y="2"/>
                  </a:lnTo>
                  <a:lnTo>
                    <a:pt x="92" y="3"/>
                  </a:lnTo>
                  <a:lnTo>
                    <a:pt x="93" y="3"/>
                  </a:lnTo>
                  <a:lnTo>
                    <a:pt x="93" y="5"/>
                  </a:lnTo>
                  <a:lnTo>
                    <a:pt x="93" y="7"/>
                  </a:lnTo>
                  <a:lnTo>
                    <a:pt x="93" y="9"/>
                  </a:lnTo>
                  <a:lnTo>
                    <a:pt x="93" y="12"/>
                  </a:lnTo>
                  <a:lnTo>
                    <a:pt x="95" y="13"/>
                  </a:lnTo>
                  <a:lnTo>
                    <a:pt x="95" y="16"/>
                  </a:lnTo>
                  <a:lnTo>
                    <a:pt x="95" y="18"/>
                  </a:lnTo>
                  <a:lnTo>
                    <a:pt x="95" y="19"/>
                  </a:lnTo>
                  <a:close/>
                </a:path>
              </a:pathLst>
            </a:custGeom>
            <a:solidFill>
              <a:srgbClr val="DE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1" name="Freeform 58">
              <a:extLst>
                <a:ext uri="{FF2B5EF4-FFF2-40B4-BE49-F238E27FC236}">
                  <a16:creationId xmlns:a16="http://schemas.microsoft.com/office/drawing/2014/main" id="{71B7125E-5EEB-4766-BA7C-CB638C4478B3}"/>
                </a:ext>
              </a:extLst>
            </p:cNvPr>
            <p:cNvSpPr>
              <a:spLocks/>
            </p:cNvSpPr>
            <p:nvPr/>
          </p:nvSpPr>
          <p:spPr bwMode="auto">
            <a:xfrm>
              <a:off x="4991" y="85"/>
              <a:ext cx="274" cy="171"/>
            </a:xfrm>
            <a:custGeom>
              <a:avLst/>
              <a:gdLst>
                <a:gd name="T0" fmla="*/ 269 w 274"/>
                <a:gd name="T1" fmla="*/ 138 h 171"/>
                <a:gd name="T2" fmla="*/ 259 w 274"/>
                <a:gd name="T3" fmla="*/ 165 h 171"/>
                <a:gd name="T4" fmla="*/ 253 w 274"/>
                <a:gd name="T5" fmla="*/ 171 h 171"/>
                <a:gd name="T6" fmla="*/ 252 w 274"/>
                <a:gd name="T7" fmla="*/ 171 h 171"/>
                <a:gd name="T8" fmla="*/ 243 w 274"/>
                <a:gd name="T9" fmla="*/ 167 h 171"/>
                <a:gd name="T10" fmla="*/ 235 w 274"/>
                <a:gd name="T11" fmla="*/ 167 h 171"/>
                <a:gd name="T12" fmla="*/ 230 w 274"/>
                <a:gd name="T13" fmla="*/ 161 h 171"/>
                <a:gd name="T14" fmla="*/ 226 w 274"/>
                <a:gd name="T15" fmla="*/ 152 h 171"/>
                <a:gd name="T16" fmla="*/ 222 w 274"/>
                <a:gd name="T17" fmla="*/ 151 h 171"/>
                <a:gd name="T18" fmla="*/ 219 w 274"/>
                <a:gd name="T19" fmla="*/ 151 h 171"/>
                <a:gd name="T20" fmla="*/ 216 w 274"/>
                <a:gd name="T21" fmla="*/ 156 h 171"/>
                <a:gd name="T22" fmla="*/ 212 w 274"/>
                <a:gd name="T23" fmla="*/ 162 h 171"/>
                <a:gd name="T24" fmla="*/ 209 w 274"/>
                <a:gd name="T25" fmla="*/ 163 h 171"/>
                <a:gd name="T26" fmla="*/ 207 w 274"/>
                <a:gd name="T27" fmla="*/ 163 h 171"/>
                <a:gd name="T28" fmla="*/ 203 w 274"/>
                <a:gd name="T29" fmla="*/ 152 h 171"/>
                <a:gd name="T30" fmla="*/ 202 w 274"/>
                <a:gd name="T31" fmla="*/ 147 h 171"/>
                <a:gd name="T32" fmla="*/ 196 w 274"/>
                <a:gd name="T33" fmla="*/ 147 h 171"/>
                <a:gd name="T34" fmla="*/ 193 w 274"/>
                <a:gd name="T35" fmla="*/ 148 h 171"/>
                <a:gd name="T36" fmla="*/ 191 w 274"/>
                <a:gd name="T37" fmla="*/ 153 h 171"/>
                <a:gd name="T38" fmla="*/ 189 w 274"/>
                <a:gd name="T39" fmla="*/ 160 h 171"/>
                <a:gd name="T40" fmla="*/ 188 w 274"/>
                <a:gd name="T41" fmla="*/ 161 h 171"/>
                <a:gd name="T42" fmla="*/ 185 w 274"/>
                <a:gd name="T43" fmla="*/ 161 h 171"/>
                <a:gd name="T44" fmla="*/ 169 w 274"/>
                <a:gd name="T45" fmla="*/ 149 h 171"/>
                <a:gd name="T46" fmla="*/ 150 w 274"/>
                <a:gd name="T47" fmla="*/ 129 h 171"/>
                <a:gd name="T48" fmla="*/ 144 w 274"/>
                <a:gd name="T49" fmla="*/ 124 h 171"/>
                <a:gd name="T50" fmla="*/ 140 w 274"/>
                <a:gd name="T51" fmla="*/ 123 h 171"/>
                <a:gd name="T52" fmla="*/ 136 w 274"/>
                <a:gd name="T53" fmla="*/ 132 h 171"/>
                <a:gd name="T54" fmla="*/ 138 w 274"/>
                <a:gd name="T55" fmla="*/ 143 h 171"/>
                <a:gd name="T56" fmla="*/ 134 w 274"/>
                <a:gd name="T57" fmla="*/ 146 h 171"/>
                <a:gd name="T58" fmla="*/ 130 w 274"/>
                <a:gd name="T59" fmla="*/ 146 h 171"/>
                <a:gd name="T60" fmla="*/ 124 w 274"/>
                <a:gd name="T61" fmla="*/ 132 h 171"/>
                <a:gd name="T62" fmla="*/ 116 w 274"/>
                <a:gd name="T63" fmla="*/ 114 h 171"/>
                <a:gd name="T64" fmla="*/ 106 w 274"/>
                <a:gd name="T65" fmla="*/ 129 h 171"/>
                <a:gd name="T66" fmla="*/ 106 w 274"/>
                <a:gd name="T67" fmla="*/ 156 h 171"/>
                <a:gd name="T68" fmla="*/ 88 w 274"/>
                <a:gd name="T69" fmla="*/ 153 h 171"/>
                <a:gd name="T70" fmla="*/ 80 w 274"/>
                <a:gd name="T71" fmla="*/ 129 h 171"/>
                <a:gd name="T72" fmla="*/ 76 w 274"/>
                <a:gd name="T73" fmla="*/ 124 h 171"/>
                <a:gd name="T74" fmla="*/ 72 w 274"/>
                <a:gd name="T75" fmla="*/ 123 h 171"/>
                <a:gd name="T76" fmla="*/ 63 w 274"/>
                <a:gd name="T77" fmla="*/ 133 h 171"/>
                <a:gd name="T78" fmla="*/ 56 w 274"/>
                <a:gd name="T79" fmla="*/ 144 h 171"/>
                <a:gd name="T80" fmla="*/ 49 w 274"/>
                <a:gd name="T81" fmla="*/ 139 h 171"/>
                <a:gd name="T82" fmla="*/ 49 w 274"/>
                <a:gd name="T83" fmla="*/ 128 h 171"/>
                <a:gd name="T84" fmla="*/ 38 w 274"/>
                <a:gd name="T85" fmla="*/ 129 h 171"/>
                <a:gd name="T86" fmla="*/ 23 w 274"/>
                <a:gd name="T87" fmla="*/ 152 h 171"/>
                <a:gd name="T88" fmla="*/ 12 w 274"/>
                <a:gd name="T89" fmla="*/ 162 h 171"/>
                <a:gd name="T90" fmla="*/ 0 w 274"/>
                <a:gd name="T91" fmla="*/ 102 h 171"/>
                <a:gd name="T92" fmla="*/ 15 w 274"/>
                <a:gd name="T93" fmla="*/ 41 h 171"/>
                <a:gd name="T94" fmla="*/ 61 w 274"/>
                <a:gd name="T95" fmla="*/ 7 h 171"/>
                <a:gd name="T96" fmla="*/ 136 w 274"/>
                <a:gd name="T97" fmla="*/ 1 h 171"/>
                <a:gd name="T98" fmla="*/ 172 w 274"/>
                <a:gd name="T99" fmla="*/ 8 h 171"/>
                <a:gd name="T100" fmla="*/ 189 w 274"/>
                <a:gd name="T101" fmla="*/ 16 h 171"/>
                <a:gd name="T102" fmla="*/ 208 w 274"/>
                <a:gd name="T103" fmla="*/ 12 h 171"/>
                <a:gd name="T104" fmla="*/ 232 w 274"/>
                <a:gd name="T105" fmla="*/ 2 h 171"/>
                <a:gd name="T106" fmla="*/ 235 w 274"/>
                <a:gd name="T107" fmla="*/ 15 h 171"/>
                <a:gd name="T108" fmla="*/ 222 w 274"/>
                <a:gd name="T109" fmla="*/ 23 h 171"/>
                <a:gd name="T110" fmla="*/ 218 w 274"/>
                <a:gd name="T111" fmla="*/ 29 h 171"/>
                <a:gd name="T112" fmla="*/ 218 w 274"/>
                <a:gd name="T113" fmla="*/ 31 h 171"/>
                <a:gd name="T114" fmla="*/ 219 w 274"/>
                <a:gd name="T115" fmla="*/ 34 h 171"/>
                <a:gd name="T116" fmla="*/ 222 w 274"/>
                <a:gd name="T117" fmla="*/ 35 h 171"/>
                <a:gd name="T118" fmla="*/ 243 w 274"/>
                <a:gd name="T119" fmla="*/ 32 h 171"/>
                <a:gd name="T120" fmla="*/ 261 w 274"/>
                <a:gd name="T121" fmla="*/ 50 h 171"/>
                <a:gd name="T122" fmla="*/ 272 w 274"/>
                <a:gd name="T123" fmla="*/ 103 h 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171">
                  <a:moveTo>
                    <a:pt x="274" y="115"/>
                  </a:moveTo>
                  <a:lnTo>
                    <a:pt x="271" y="123"/>
                  </a:lnTo>
                  <a:lnTo>
                    <a:pt x="270" y="131"/>
                  </a:lnTo>
                  <a:lnTo>
                    <a:pt x="269" y="138"/>
                  </a:lnTo>
                  <a:lnTo>
                    <a:pt x="266" y="144"/>
                  </a:lnTo>
                  <a:lnTo>
                    <a:pt x="264" y="152"/>
                  </a:lnTo>
                  <a:lnTo>
                    <a:pt x="261" y="158"/>
                  </a:lnTo>
                  <a:lnTo>
                    <a:pt x="259" y="165"/>
                  </a:lnTo>
                  <a:lnTo>
                    <a:pt x="255" y="171"/>
                  </a:lnTo>
                  <a:lnTo>
                    <a:pt x="253" y="171"/>
                  </a:lnTo>
                  <a:lnTo>
                    <a:pt x="252" y="171"/>
                  </a:lnTo>
                  <a:lnTo>
                    <a:pt x="251" y="171"/>
                  </a:lnTo>
                  <a:lnTo>
                    <a:pt x="248" y="170"/>
                  </a:lnTo>
                  <a:lnTo>
                    <a:pt x="246" y="168"/>
                  </a:lnTo>
                  <a:lnTo>
                    <a:pt x="243" y="167"/>
                  </a:lnTo>
                  <a:lnTo>
                    <a:pt x="241" y="167"/>
                  </a:lnTo>
                  <a:lnTo>
                    <a:pt x="238" y="167"/>
                  </a:lnTo>
                  <a:lnTo>
                    <a:pt x="236" y="168"/>
                  </a:lnTo>
                  <a:lnTo>
                    <a:pt x="235" y="167"/>
                  </a:lnTo>
                  <a:lnTo>
                    <a:pt x="232" y="167"/>
                  </a:lnTo>
                  <a:lnTo>
                    <a:pt x="231" y="165"/>
                  </a:lnTo>
                  <a:lnTo>
                    <a:pt x="231" y="163"/>
                  </a:lnTo>
                  <a:lnTo>
                    <a:pt x="230" y="161"/>
                  </a:lnTo>
                  <a:lnTo>
                    <a:pt x="230" y="158"/>
                  </a:lnTo>
                  <a:lnTo>
                    <a:pt x="228" y="157"/>
                  </a:lnTo>
                  <a:lnTo>
                    <a:pt x="227" y="155"/>
                  </a:lnTo>
                  <a:lnTo>
                    <a:pt x="226" y="152"/>
                  </a:lnTo>
                  <a:lnTo>
                    <a:pt x="225" y="149"/>
                  </a:lnTo>
                  <a:lnTo>
                    <a:pt x="223" y="151"/>
                  </a:lnTo>
                  <a:lnTo>
                    <a:pt x="222" y="151"/>
                  </a:lnTo>
                  <a:lnTo>
                    <a:pt x="221" y="151"/>
                  </a:lnTo>
                  <a:lnTo>
                    <a:pt x="219" y="151"/>
                  </a:lnTo>
                  <a:lnTo>
                    <a:pt x="218" y="151"/>
                  </a:lnTo>
                  <a:lnTo>
                    <a:pt x="218" y="152"/>
                  </a:lnTo>
                  <a:lnTo>
                    <a:pt x="217" y="155"/>
                  </a:lnTo>
                  <a:lnTo>
                    <a:pt x="216" y="156"/>
                  </a:lnTo>
                  <a:lnTo>
                    <a:pt x="214" y="157"/>
                  </a:lnTo>
                  <a:lnTo>
                    <a:pt x="214" y="158"/>
                  </a:lnTo>
                  <a:lnTo>
                    <a:pt x="213" y="160"/>
                  </a:lnTo>
                  <a:lnTo>
                    <a:pt x="212" y="162"/>
                  </a:lnTo>
                  <a:lnTo>
                    <a:pt x="211" y="163"/>
                  </a:lnTo>
                  <a:lnTo>
                    <a:pt x="209" y="163"/>
                  </a:lnTo>
                  <a:lnTo>
                    <a:pt x="208" y="163"/>
                  </a:lnTo>
                  <a:lnTo>
                    <a:pt x="207" y="163"/>
                  </a:lnTo>
                  <a:lnTo>
                    <a:pt x="206" y="158"/>
                  </a:lnTo>
                  <a:lnTo>
                    <a:pt x="204" y="155"/>
                  </a:lnTo>
                  <a:lnTo>
                    <a:pt x="203" y="152"/>
                  </a:lnTo>
                  <a:lnTo>
                    <a:pt x="203" y="149"/>
                  </a:lnTo>
                  <a:lnTo>
                    <a:pt x="203" y="148"/>
                  </a:lnTo>
                  <a:lnTo>
                    <a:pt x="202" y="147"/>
                  </a:lnTo>
                  <a:lnTo>
                    <a:pt x="201" y="146"/>
                  </a:lnTo>
                  <a:lnTo>
                    <a:pt x="199" y="147"/>
                  </a:lnTo>
                  <a:lnTo>
                    <a:pt x="197" y="147"/>
                  </a:lnTo>
                  <a:lnTo>
                    <a:pt x="196" y="147"/>
                  </a:lnTo>
                  <a:lnTo>
                    <a:pt x="194" y="148"/>
                  </a:lnTo>
                  <a:lnTo>
                    <a:pt x="193" y="148"/>
                  </a:lnTo>
                  <a:lnTo>
                    <a:pt x="192" y="149"/>
                  </a:lnTo>
                  <a:lnTo>
                    <a:pt x="192" y="151"/>
                  </a:lnTo>
                  <a:lnTo>
                    <a:pt x="191" y="152"/>
                  </a:lnTo>
                  <a:lnTo>
                    <a:pt x="191" y="153"/>
                  </a:lnTo>
                  <a:lnTo>
                    <a:pt x="191" y="155"/>
                  </a:lnTo>
                  <a:lnTo>
                    <a:pt x="191" y="156"/>
                  </a:lnTo>
                  <a:lnTo>
                    <a:pt x="191" y="157"/>
                  </a:lnTo>
                  <a:lnTo>
                    <a:pt x="189" y="160"/>
                  </a:lnTo>
                  <a:lnTo>
                    <a:pt x="189" y="161"/>
                  </a:lnTo>
                  <a:lnTo>
                    <a:pt x="188" y="161"/>
                  </a:lnTo>
                  <a:lnTo>
                    <a:pt x="187" y="161"/>
                  </a:lnTo>
                  <a:lnTo>
                    <a:pt x="185" y="161"/>
                  </a:lnTo>
                  <a:lnTo>
                    <a:pt x="184" y="161"/>
                  </a:lnTo>
                  <a:lnTo>
                    <a:pt x="179" y="157"/>
                  </a:lnTo>
                  <a:lnTo>
                    <a:pt x="174" y="153"/>
                  </a:lnTo>
                  <a:lnTo>
                    <a:pt x="169" y="149"/>
                  </a:lnTo>
                  <a:lnTo>
                    <a:pt x="164" y="144"/>
                  </a:lnTo>
                  <a:lnTo>
                    <a:pt x="159" y="139"/>
                  </a:lnTo>
                  <a:lnTo>
                    <a:pt x="154" y="134"/>
                  </a:lnTo>
                  <a:lnTo>
                    <a:pt x="150" y="129"/>
                  </a:lnTo>
                  <a:lnTo>
                    <a:pt x="148" y="124"/>
                  </a:lnTo>
                  <a:lnTo>
                    <a:pt x="146" y="124"/>
                  </a:lnTo>
                  <a:lnTo>
                    <a:pt x="145" y="124"/>
                  </a:lnTo>
                  <a:lnTo>
                    <a:pt x="144" y="124"/>
                  </a:lnTo>
                  <a:lnTo>
                    <a:pt x="143" y="123"/>
                  </a:lnTo>
                  <a:lnTo>
                    <a:pt x="141" y="123"/>
                  </a:lnTo>
                  <a:lnTo>
                    <a:pt x="140" y="123"/>
                  </a:lnTo>
                  <a:lnTo>
                    <a:pt x="139" y="123"/>
                  </a:lnTo>
                  <a:lnTo>
                    <a:pt x="138" y="126"/>
                  </a:lnTo>
                  <a:lnTo>
                    <a:pt x="136" y="128"/>
                  </a:lnTo>
                  <a:lnTo>
                    <a:pt x="136" y="132"/>
                  </a:lnTo>
                  <a:lnTo>
                    <a:pt x="136" y="134"/>
                  </a:lnTo>
                  <a:lnTo>
                    <a:pt x="138" y="138"/>
                  </a:lnTo>
                  <a:lnTo>
                    <a:pt x="138" y="141"/>
                  </a:lnTo>
                  <a:lnTo>
                    <a:pt x="138" y="143"/>
                  </a:lnTo>
                  <a:lnTo>
                    <a:pt x="136" y="146"/>
                  </a:lnTo>
                  <a:lnTo>
                    <a:pt x="135" y="146"/>
                  </a:lnTo>
                  <a:lnTo>
                    <a:pt x="134" y="146"/>
                  </a:lnTo>
                  <a:lnTo>
                    <a:pt x="133" y="146"/>
                  </a:lnTo>
                  <a:lnTo>
                    <a:pt x="131" y="146"/>
                  </a:lnTo>
                  <a:lnTo>
                    <a:pt x="130" y="146"/>
                  </a:lnTo>
                  <a:lnTo>
                    <a:pt x="129" y="146"/>
                  </a:lnTo>
                  <a:lnTo>
                    <a:pt x="126" y="142"/>
                  </a:lnTo>
                  <a:lnTo>
                    <a:pt x="125" y="137"/>
                  </a:lnTo>
                  <a:lnTo>
                    <a:pt x="124" y="132"/>
                  </a:lnTo>
                  <a:lnTo>
                    <a:pt x="122" y="127"/>
                  </a:lnTo>
                  <a:lnTo>
                    <a:pt x="120" y="122"/>
                  </a:lnTo>
                  <a:lnTo>
                    <a:pt x="119" y="118"/>
                  </a:lnTo>
                  <a:lnTo>
                    <a:pt x="116" y="114"/>
                  </a:lnTo>
                  <a:lnTo>
                    <a:pt x="112" y="113"/>
                  </a:lnTo>
                  <a:lnTo>
                    <a:pt x="110" y="118"/>
                  </a:lnTo>
                  <a:lnTo>
                    <a:pt x="107" y="123"/>
                  </a:lnTo>
                  <a:lnTo>
                    <a:pt x="106" y="129"/>
                  </a:lnTo>
                  <a:lnTo>
                    <a:pt x="106" y="137"/>
                  </a:lnTo>
                  <a:lnTo>
                    <a:pt x="106" y="143"/>
                  </a:lnTo>
                  <a:lnTo>
                    <a:pt x="106" y="151"/>
                  </a:lnTo>
                  <a:lnTo>
                    <a:pt x="106" y="156"/>
                  </a:lnTo>
                  <a:lnTo>
                    <a:pt x="106" y="161"/>
                  </a:lnTo>
                  <a:lnTo>
                    <a:pt x="100" y="160"/>
                  </a:lnTo>
                  <a:lnTo>
                    <a:pt x="94" y="157"/>
                  </a:lnTo>
                  <a:lnTo>
                    <a:pt x="88" y="153"/>
                  </a:lnTo>
                  <a:lnTo>
                    <a:pt x="86" y="148"/>
                  </a:lnTo>
                  <a:lnTo>
                    <a:pt x="82" y="142"/>
                  </a:lnTo>
                  <a:lnTo>
                    <a:pt x="81" y="136"/>
                  </a:lnTo>
                  <a:lnTo>
                    <a:pt x="80" y="129"/>
                  </a:lnTo>
                  <a:lnTo>
                    <a:pt x="78" y="124"/>
                  </a:lnTo>
                  <a:lnTo>
                    <a:pt x="77" y="124"/>
                  </a:lnTo>
                  <a:lnTo>
                    <a:pt x="76" y="124"/>
                  </a:lnTo>
                  <a:lnTo>
                    <a:pt x="75" y="124"/>
                  </a:lnTo>
                  <a:lnTo>
                    <a:pt x="73" y="123"/>
                  </a:lnTo>
                  <a:lnTo>
                    <a:pt x="72" y="123"/>
                  </a:lnTo>
                  <a:lnTo>
                    <a:pt x="71" y="123"/>
                  </a:lnTo>
                  <a:lnTo>
                    <a:pt x="67" y="127"/>
                  </a:lnTo>
                  <a:lnTo>
                    <a:pt x="66" y="129"/>
                  </a:lnTo>
                  <a:lnTo>
                    <a:pt x="63" y="133"/>
                  </a:lnTo>
                  <a:lnTo>
                    <a:pt x="62" y="137"/>
                  </a:lnTo>
                  <a:lnTo>
                    <a:pt x="61" y="139"/>
                  </a:lnTo>
                  <a:lnTo>
                    <a:pt x="60" y="142"/>
                  </a:lnTo>
                  <a:lnTo>
                    <a:pt x="56" y="144"/>
                  </a:lnTo>
                  <a:lnTo>
                    <a:pt x="51" y="146"/>
                  </a:lnTo>
                  <a:lnTo>
                    <a:pt x="51" y="143"/>
                  </a:lnTo>
                  <a:lnTo>
                    <a:pt x="51" y="142"/>
                  </a:lnTo>
                  <a:lnTo>
                    <a:pt x="49" y="139"/>
                  </a:lnTo>
                  <a:lnTo>
                    <a:pt x="49" y="137"/>
                  </a:lnTo>
                  <a:lnTo>
                    <a:pt x="49" y="134"/>
                  </a:lnTo>
                  <a:lnTo>
                    <a:pt x="49" y="131"/>
                  </a:lnTo>
                  <a:lnTo>
                    <a:pt x="49" y="128"/>
                  </a:lnTo>
                  <a:lnTo>
                    <a:pt x="49" y="126"/>
                  </a:lnTo>
                  <a:lnTo>
                    <a:pt x="46" y="126"/>
                  </a:lnTo>
                  <a:lnTo>
                    <a:pt x="42" y="127"/>
                  </a:lnTo>
                  <a:lnTo>
                    <a:pt x="38" y="129"/>
                  </a:lnTo>
                  <a:lnTo>
                    <a:pt x="36" y="132"/>
                  </a:lnTo>
                  <a:lnTo>
                    <a:pt x="31" y="138"/>
                  </a:lnTo>
                  <a:lnTo>
                    <a:pt x="27" y="144"/>
                  </a:lnTo>
                  <a:lnTo>
                    <a:pt x="23" y="152"/>
                  </a:lnTo>
                  <a:lnTo>
                    <a:pt x="18" y="157"/>
                  </a:lnTo>
                  <a:lnTo>
                    <a:pt x="17" y="160"/>
                  </a:lnTo>
                  <a:lnTo>
                    <a:pt x="14" y="161"/>
                  </a:lnTo>
                  <a:lnTo>
                    <a:pt x="12" y="162"/>
                  </a:lnTo>
                  <a:lnTo>
                    <a:pt x="8" y="162"/>
                  </a:lnTo>
                  <a:lnTo>
                    <a:pt x="4" y="141"/>
                  </a:lnTo>
                  <a:lnTo>
                    <a:pt x="2" y="121"/>
                  </a:lnTo>
                  <a:lnTo>
                    <a:pt x="0" y="102"/>
                  </a:lnTo>
                  <a:lnTo>
                    <a:pt x="2" y="84"/>
                  </a:lnTo>
                  <a:lnTo>
                    <a:pt x="4" y="69"/>
                  </a:lnTo>
                  <a:lnTo>
                    <a:pt x="9" y="54"/>
                  </a:lnTo>
                  <a:lnTo>
                    <a:pt x="15" y="41"/>
                  </a:lnTo>
                  <a:lnTo>
                    <a:pt x="24" y="30"/>
                  </a:lnTo>
                  <a:lnTo>
                    <a:pt x="34" y="21"/>
                  </a:lnTo>
                  <a:lnTo>
                    <a:pt x="47" y="13"/>
                  </a:lnTo>
                  <a:lnTo>
                    <a:pt x="61" y="7"/>
                  </a:lnTo>
                  <a:lnTo>
                    <a:pt x="77" y="3"/>
                  </a:lnTo>
                  <a:lnTo>
                    <a:pt x="95" y="1"/>
                  </a:lnTo>
                  <a:lnTo>
                    <a:pt x="115" y="0"/>
                  </a:lnTo>
                  <a:lnTo>
                    <a:pt x="136" y="1"/>
                  </a:lnTo>
                  <a:lnTo>
                    <a:pt x="159" y="3"/>
                  </a:lnTo>
                  <a:lnTo>
                    <a:pt x="164" y="5"/>
                  </a:lnTo>
                  <a:lnTo>
                    <a:pt x="168" y="6"/>
                  </a:lnTo>
                  <a:lnTo>
                    <a:pt x="172" y="8"/>
                  </a:lnTo>
                  <a:lnTo>
                    <a:pt x="177" y="10"/>
                  </a:lnTo>
                  <a:lnTo>
                    <a:pt x="180" y="12"/>
                  </a:lnTo>
                  <a:lnTo>
                    <a:pt x="185" y="13"/>
                  </a:lnTo>
                  <a:lnTo>
                    <a:pt x="189" y="16"/>
                  </a:lnTo>
                  <a:lnTo>
                    <a:pt x="193" y="18"/>
                  </a:lnTo>
                  <a:lnTo>
                    <a:pt x="198" y="17"/>
                  </a:lnTo>
                  <a:lnTo>
                    <a:pt x="203" y="16"/>
                  </a:lnTo>
                  <a:lnTo>
                    <a:pt x="208" y="12"/>
                  </a:lnTo>
                  <a:lnTo>
                    <a:pt x="213" y="10"/>
                  </a:lnTo>
                  <a:lnTo>
                    <a:pt x="219" y="7"/>
                  </a:lnTo>
                  <a:lnTo>
                    <a:pt x="225" y="5"/>
                  </a:lnTo>
                  <a:lnTo>
                    <a:pt x="232" y="2"/>
                  </a:lnTo>
                  <a:lnTo>
                    <a:pt x="238" y="1"/>
                  </a:lnTo>
                  <a:lnTo>
                    <a:pt x="238" y="7"/>
                  </a:lnTo>
                  <a:lnTo>
                    <a:pt x="237" y="12"/>
                  </a:lnTo>
                  <a:lnTo>
                    <a:pt x="235" y="15"/>
                  </a:lnTo>
                  <a:lnTo>
                    <a:pt x="232" y="18"/>
                  </a:lnTo>
                  <a:lnTo>
                    <a:pt x="230" y="20"/>
                  </a:lnTo>
                  <a:lnTo>
                    <a:pt x="226" y="22"/>
                  </a:lnTo>
                  <a:lnTo>
                    <a:pt x="222" y="23"/>
                  </a:lnTo>
                  <a:lnTo>
                    <a:pt x="218" y="26"/>
                  </a:lnTo>
                  <a:lnTo>
                    <a:pt x="218" y="27"/>
                  </a:lnTo>
                  <a:lnTo>
                    <a:pt x="218" y="29"/>
                  </a:lnTo>
                  <a:lnTo>
                    <a:pt x="218" y="30"/>
                  </a:lnTo>
                  <a:lnTo>
                    <a:pt x="218" y="31"/>
                  </a:lnTo>
                  <a:lnTo>
                    <a:pt x="218" y="32"/>
                  </a:lnTo>
                  <a:lnTo>
                    <a:pt x="219" y="32"/>
                  </a:lnTo>
                  <a:lnTo>
                    <a:pt x="219" y="34"/>
                  </a:lnTo>
                  <a:lnTo>
                    <a:pt x="221" y="34"/>
                  </a:lnTo>
                  <a:lnTo>
                    <a:pt x="222" y="35"/>
                  </a:lnTo>
                  <a:lnTo>
                    <a:pt x="230" y="32"/>
                  </a:lnTo>
                  <a:lnTo>
                    <a:pt x="237" y="31"/>
                  </a:lnTo>
                  <a:lnTo>
                    <a:pt x="243" y="32"/>
                  </a:lnTo>
                  <a:lnTo>
                    <a:pt x="250" y="35"/>
                  </a:lnTo>
                  <a:lnTo>
                    <a:pt x="253" y="40"/>
                  </a:lnTo>
                  <a:lnTo>
                    <a:pt x="259" y="45"/>
                  </a:lnTo>
                  <a:lnTo>
                    <a:pt x="261" y="50"/>
                  </a:lnTo>
                  <a:lnTo>
                    <a:pt x="265" y="58"/>
                  </a:lnTo>
                  <a:lnTo>
                    <a:pt x="269" y="71"/>
                  </a:lnTo>
                  <a:lnTo>
                    <a:pt x="271" y="88"/>
                  </a:lnTo>
                  <a:lnTo>
                    <a:pt x="272" y="103"/>
                  </a:lnTo>
                  <a:lnTo>
                    <a:pt x="274" y="115"/>
                  </a:lnTo>
                  <a:close/>
                </a:path>
              </a:pathLst>
            </a:custGeom>
            <a:solidFill>
              <a:srgbClr val="CEB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2" name="Freeform 59">
              <a:extLst>
                <a:ext uri="{FF2B5EF4-FFF2-40B4-BE49-F238E27FC236}">
                  <a16:creationId xmlns:a16="http://schemas.microsoft.com/office/drawing/2014/main" id="{17C75749-80D6-4BBD-92E4-DD42276B765B}"/>
                </a:ext>
              </a:extLst>
            </p:cNvPr>
            <p:cNvSpPr>
              <a:spLocks/>
            </p:cNvSpPr>
            <p:nvPr/>
          </p:nvSpPr>
          <p:spPr bwMode="auto">
            <a:xfrm>
              <a:off x="5207" y="675"/>
              <a:ext cx="54" cy="79"/>
            </a:xfrm>
            <a:custGeom>
              <a:avLst/>
              <a:gdLst>
                <a:gd name="T0" fmla="*/ 50 w 54"/>
                <a:gd name="T1" fmla="*/ 40 h 79"/>
                <a:gd name="T2" fmla="*/ 48 w 54"/>
                <a:gd name="T3" fmla="*/ 51 h 79"/>
                <a:gd name="T4" fmla="*/ 46 w 54"/>
                <a:gd name="T5" fmla="*/ 56 h 79"/>
                <a:gd name="T6" fmla="*/ 44 w 54"/>
                <a:gd name="T7" fmla="*/ 56 h 79"/>
                <a:gd name="T8" fmla="*/ 43 w 54"/>
                <a:gd name="T9" fmla="*/ 56 h 79"/>
                <a:gd name="T10" fmla="*/ 40 w 54"/>
                <a:gd name="T11" fmla="*/ 55 h 79"/>
                <a:gd name="T12" fmla="*/ 35 w 54"/>
                <a:gd name="T13" fmla="*/ 50 h 79"/>
                <a:gd name="T14" fmla="*/ 31 w 54"/>
                <a:gd name="T15" fmla="*/ 43 h 79"/>
                <a:gd name="T16" fmla="*/ 31 w 54"/>
                <a:gd name="T17" fmla="*/ 37 h 79"/>
                <a:gd name="T18" fmla="*/ 37 w 54"/>
                <a:gd name="T19" fmla="*/ 28 h 79"/>
                <a:gd name="T20" fmla="*/ 41 w 54"/>
                <a:gd name="T21" fmla="*/ 19 h 79"/>
                <a:gd name="T22" fmla="*/ 40 w 54"/>
                <a:gd name="T23" fmla="*/ 19 h 79"/>
                <a:gd name="T24" fmla="*/ 40 w 54"/>
                <a:gd name="T25" fmla="*/ 18 h 79"/>
                <a:gd name="T26" fmla="*/ 36 w 54"/>
                <a:gd name="T27" fmla="*/ 21 h 79"/>
                <a:gd name="T28" fmla="*/ 30 w 54"/>
                <a:gd name="T29" fmla="*/ 27 h 79"/>
                <a:gd name="T30" fmla="*/ 24 w 54"/>
                <a:gd name="T31" fmla="*/ 32 h 79"/>
                <a:gd name="T32" fmla="*/ 19 w 54"/>
                <a:gd name="T33" fmla="*/ 29 h 79"/>
                <a:gd name="T34" fmla="*/ 15 w 54"/>
                <a:gd name="T35" fmla="*/ 26 h 79"/>
                <a:gd name="T36" fmla="*/ 11 w 54"/>
                <a:gd name="T37" fmla="*/ 21 h 79"/>
                <a:gd name="T38" fmla="*/ 7 w 54"/>
                <a:gd name="T39" fmla="*/ 22 h 79"/>
                <a:gd name="T40" fmla="*/ 6 w 54"/>
                <a:gd name="T41" fmla="*/ 22 h 79"/>
                <a:gd name="T42" fmla="*/ 6 w 54"/>
                <a:gd name="T43" fmla="*/ 26 h 79"/>
                <a:gd name="T44" fmla="*/ 11 w 54"/>
                <a:gd name="T45" fmla="*/ 32 h 79"/>
                <a:gd name="T46" fmla="*/ 16 w 54"/>
                <a:gd name="T47" fmla="*/ 37 h 79"/>
                <a:gd name="T48" fmla="*/ 15 w 54"/>
                <a:gd name="T49" fmla="*/ 43 h 79"/>
                <a:gd name="T50" fmla="*/ 11 w 54"/>
                <a:gd name="T51" fmla="*/ 50 h 79"/>
                <a:gd name="T52" fmla="*/ 6 w 54"/>
                <a:gd name="T53" fmla="*/ 55 h 79"/>
                <a:gd name="T54" fmla="*/ 7 w 54"/>
                <a:gd name="T55" fmla="*/ 56 h 79"/>
                <a:gd name="T56" fmla="*/ 7 w 54"/>
                <a:gd name="T57" fmla="*/ 57 h 79"/>
                <a:gd name="T58" fmla="*/ 9 w 54"/>
                <a:gd name="T59" fmla="*/ 57 h 79"/>
                <a:gd name="T60" fmla="*/ 11 w 54"/>
                <a:gd name="T61" fmla="*/ 57 h 79"/>
                <a:gd name="T62" fmla="*/ 15 w 54"/>
                <a:gd name="T63" fmla="*/ 58 h 79"/>
                <a:gd name="T64" fmla="*/ 16 w 54"/>
                <a:gd name="T65" fmla="*/ 56 h 79"/>
                <a:gd name="T66" fmla="*/ 19 w 54"/>
                <a:gd name="T67" fmla="*/ 51 h 79"/>
                <a:gd name="T68" fmla="*/ 22 w 54"/>
                <a:gd name="T69" fmla="*/ 46 h 79"/>
                <a:gd name="T70" fmla="*/ 31 w 54"/>
                <a:gd name="T71" fmla="*/ 55 h 79"/>
                <a:gd name="T72" fmla="*/ 34 w 54"/>
                <a:gd name="T73" fmla="*/ 58 h 79"/>
                <a:gd name="T74" fmla="*/ 37 w 54"/>
                <a:gd name="T75" fmla="*/ 62 h 79"/>
                <a:gd name="T76" fmla="*/ 40 w 54"/>
                <a:gd name="T77" fmla="*/ 63 h 79"/>
                <a:gd name="T78" fmla="*/ 41 w 54"/>
                <a:gd name="T79" fmla="*/ 65 h 79"/>
                <a:gd name="T80" fmla="*/ 36 w 54"/>
                <a:gd name="T81" fmla="*/ 72 h 79"/>
                <a:gd name="T82" fmla="*/ 27 w 54"/>
                <a:gd name="T83" fmla="*/ 79 h 79"/>
                <a:gd name="T84" fmla="*/ 19 w 54"/>
                <a:gd name="T85" fmla="*/ 79 h 79"/>
                <a:gd name="T86" fmla="*/ 2 w 54"/>
                <a:gd name="T87" fmla="*/ 65 h 79"/>
                <a:gd name="T88" fmla="*/ 0 w 54"/>
                <a:gd name="T89" fmla="*/ 46 h 79"/>
                <a:gd name="T90" fmla="*/ 2 w 54"/>
                <a:gd name="T91" fmla="*/ 28 h 79"/>
                <a:gd name="T92" fmla="*/ 3 w 54"/>
                <a:gd name="T93" fmla="*/ 11 h 79"/>
                <a:gd name="T94" fmla="*/ 21 w 54"/>
                <a:gd name="T95" fmla="*/ 2 h 79"/>
                <a:gd name="T96" fmla="*/ 29 w 54"/>
                <a:gd name="T97" fmla="*/ 3 h 79"/>
                <a:gd name="T98" fmla="*/ 43 w 54"/>
                <a:gd name="T99" fmla="*/ 13 h 79"/>
                <a:gd name="T100" fmla="*/ 48 w 54"/>
                <a:gd name="T101" fmla="*/ 13 h 79"/>
                <a:gd name="T102" fmla="*/ 51 w 54"/>
                <a:gd name="T103" fmla="*/ 13 h 79"/>
                <a:gd name="T104" fmla="*/ 53 w 54"/>
                <a:gd name="T105" fmla="*/ 16 h 79"/>
                <a:gd name="T106" fmla="*/ 53 w 54"/>
                <a:gd name="T107" fmla="*/ 21 h 79"/>
                <a:gd name="T108" fmla="*/ 54 w 54"/>
                <a:gd name="T109" fmla="*/ 24 h 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 h="79">
                  <a:moveTo>
                    <a:pt x="54" y="24"/>
                  </a:moveTo>
                  <a:lnTo>
                    <a:pt x="51" y="33"/>
                  </a:lnTo>
                  <a:lnTo>
                    <a:pt x="50" y="40"/>
                  </a:lnTo>
                  <a:lnTo>
                    <a:pt x="50" y="45"/>
                  </a:lnTo>
                  <a:lnTo>
                    <a:pt x="49" y="48"/>
                  </a:lnTo>
                  <a:lnTo>
                    <a:pt x="48" y="51"/>
                  </a:lnTo>
                  <a:lnTo>
                    <a:pt x="48" y="52"/>
                  </a:lnTo>
                  <a:lnTo>
                    <a:pt x="46" y="53"/>
                  </a:lnTo>
                  <a:lnTo>
                    <a:pt x="46" y="56"/>
                  </a:lnTo>
                  <a:lnTo>
                    <a:pt x="45" y="56"/>
                  </a:lnTo>
                  <a:lnTo>
                    <a:pt x="44" y="56"/>
                  </a:lnTo>
                  <a:lnTo>
                    <a:pt x="43" y="56"/>
                  </a:lnTo>
                  <a:lnTo>
                    <a:pt x="41" y="56"/>
                  </a:lnTo>
                  <a:lnTo>
                    <a:pt x="40" y="55"/>
                  </a:lnTo>
                  <a:lnTo>
                    <a:pt x="39" y="53"/>
                  </a:lnTo>
                  <a:lnTo>
                    <a:pt x="37" y="51"/>
                  </a:lnTo>
                  <a:lnTo>
                    <a:pt x="35" y="50"/>
                  </a:lnTo>
                  <a:lnTo>
                    <a:pt x="34" y="47"/>
                  </a:lnTo>
                  <a:lnTo>
                    <a:pt x="32" y="46"/>
                  </a:lnTo>
                  <a:lnTo>
                    <a:pt x="31" y="43"/>
                  </a:lnTo>
                  <a:lnTo>
                    <a:pt x="30" y="42"/>
                  </a:lnTo>
                  <a:lnTo>
                    <a:pt x="30" y="40"/>
                  </a:lnTo>
                  <a:lnTo>
                    <a:pt x="31" y="37"/>
                  </a:lnTo>
                  <a:lnTo>
                    <a:pt x="34" y="35"/>
                  </a:lnTo>
                  <a:lnTo>
                    <a:pt x="35" y="31"/>
                  </a:lnTo>
                  <a:lnTo>
                    <a:pt x="37" y="28"/>
                  </a:lnTo>
                  <a:lnTo>
                    <a:pt x="39" y="24"/>
                  </a:lnTo>
                  <a:lnTo>
                    <a:pt x="40" y="22"/>
                  </a:lnTo>
                  <a:lnTo>
                    <a:pt x="41" y="19"/>
                  </a:lnTo>
                  <a:lnTo>
                    <a:pt x="40" y="19"/>
                  </a:lnTo>
                  <a:lnTo>
                    <a:pt x="40" y="18"/>
                  </a:lnTo>
                  <a:lnTo>
                    <a:pt x="39" y="18"/>
                  </a:lnTo>
                  <a:lnTo>
                    <a:pt x="36" y="21"/>
                  </a:lnTo>
                  <a:lnTo>
                    <a:pt x="34" y="23"/>
                  </a:lnTo>
                  <a:lnTo>
                    <a:pt x="32" y="26"/>
                  </a:lnTo>
                  <a:lnTo>
                    <a:pt x="30" y="27"/>
                  </a:lnTo>
                  <a:lnTo>
                    <a:pt x="27" y="29"/>
                  </a:lnTo>
                  <a:lnTo>
                    <a:pt x="25" y="31"/>
                  </a:lnTo>
                  <a:lnTo>
                    <a:pt x="24" y="32"/>
                  </a:lnTo>
                  <a:lnTo>
                    <a:pt x="21" y="32"/>
                  </a:lnTo>
                  <a:lnTo>
                    <a:pt x="20" y="31"/>
                  </a:lnTo>
                  <a:lnTo>
                    <a:pt x="19" y="29"/>
                  </a:lnTo>
                  <a:lnTo>
                    <a:pt x="17" y="28"/>
                  </a:lnTo>
                  <a:lnTo>
                    <a:pt x="16" y="27"/>
                  </a:lnTo>
                  <a:lnTo>
                    <a:pt x="15" y="26"/>
                  </a:lnTo>
                  <a:lnTo>
                    <a:pt x="14" y="24"/>
                  </a:lnTo>
                  <a:lnTo>
                    <a:pt x="12" y="23"/>
                  </a:lnTo>
                  <a:lnTo>
                    <a:pt x="11" y="21"/>
                  </a:lnTo>
                  <a:lnTo>
                    <a:pt x="10" y="21"/>
                  </a:lnTo>
                  <a:lnTo>
                    <a:pt x="9" y="22"/>
                  </a:lnTo>
                  <a:lnTo>
                    <a:pt x="7" y="22"/>
                  </a:lnTo>
                  <a:lnTo>
                    <a:pt x="6" y="22"/>
                  </a:lnTo>
                  <a:lnTo>
                    <a:pt x="5" y="23"/>
                  </a:lnTo>
                  <a:lnTo>
                    <a:pt x="6" y="26"/>
                  </a:lnTo>
                  <a:lnTo>
                    <a:pt x="9" y="27"/>
                  </a:lnTo>
                  <a:lnTo>
                    <a:pt x="10" y="29"/>
                  </a:lnTo>
                  <a:lnTo>
                    <a:pt x="11" y="32"/>
                  </a:lnTo>
                  <a:lnTo>
                    <a:pt x="14" y="33"/>
                  </a:lnTo>
                  <a:lnTo>
                    <a:pt x="15" y="36"/>
                  </a:lnTo>
                  <a:lnTo>
                    <a:pt x="16" y="37"/>
                  </a:lnTo>
                  <a:lnTo>
                    <a:pt x="17" y="40"/>
                  </a:lnTo>
                  <a:lnTo>
                    <a:pt x="16" y="41"/>
                  </a:lnTo>
                  <a:lnTo>
                    <a:pt x="15" y="43"/>
                  </a:lnTo>
                  <a:lnTo>
                    <a:pt x="14" y="46"/>
                  </a:lnTo>
                  <a:lnTo>
                    <a:pt x="12" y="47"/>
                  </a:lnTo>
                  <a:lnTo>
                    <a:pt x="11" y="50"/>
                  </a:lnTo>
                  <a:lnTo>
                    <a:pt x="10" y="51"/>
                  </a:lnTo>
                  <a:lnTo>
                    <a:pt x="9" y="52"/>
                  </a:lnTo>
                  <a:lnTo>
                    <a:pt x="6" y="55"/>
                  </a:lnTo>
                  <a:lnTo>
                    <a:pt x="7" y="55"/>
                  </a:lnTo>
                  <a:lnTo>
                    <a:pt x="7" y="56"/>
                  </a:lnTo>
                  <a:lnTo>
                    <a:pt x="7" y="57"/>
                  </a:lnTo>
                  <a:lnTo>
                    <a:pt x="9" y="57"/>
                  </a:lnTo>
                  <a:lnTo>
                    <a:pt x="10" y="57"/>
                  </a:lnTo>
                  <a:lnTo>
                    <a:pt x="11" y="57"/>
                  </a:lnTo>
                  <a:lnTo>
                    <a:pt x="12" y="58"/>
                  </a:lnTo>
                  <a:lnTo>
                    <a:pt x="14" y="58"/>
                  </a:lnTo>
                  <a:lnTo>
                    <a:pt x="15" y="58"/>
                  </a:lnTo>
                  <a:lnTo>
                    <a:pt x="15" y="57"/>
                  </a:lnTo>
                  <a:lnTo>
                    <a:pt x="16" y="56"/>
                  </a:lnTo>
                  <a:lnTo>
                    <a:pt x="16" y="55"/>
                  </a:lnTo>
                  <a:lnTo>
                    <a:pt x="17" y="53"/>
                  </a:lnTo>
                  <a:lnTo>
                    <a:pt x="19" y="51"/>
                  </a:lnTo>
                  <a:lnTo>
                    <a:pt x="20" y="50"/>
                  </a:lnTo>
                  <a:lnTo>
                    <a:pt x="21" y="48"/>
                  </a:lnTo>
                  <a:lnTo>
                    <a:pt x="22" y="46"/>
                  </a:lnTo>
                  <a:lnTo>
                    <a:pt x="26" y="50"/>
                  </a:lnTo>
                  <a:lnTo>
                    <a:pt x="29" y="52"/>
                  </a:lnTo>
                  <a:lnTo>
                    <a:pt x="31" y="55"/>
                  </a:lnTo>
                  <a:lnTo>
                    <a:pt x="32" y="56"/>
                  </a:lnTo>
                  <a:lnTo>
                    <a:pt x="34" y="57"/>
                  </a:lnTo>
                  <a:lnTo>
                    <a:pt x="34" y="58"/>
                  </a:lnTo>
                  <a:lnTo>
                    <a:pt x="35" y="60"/>
                  </a:lnTo>
                  <a:lnTo>
                    <a:pt x="35" y="62"/>
                  </a:lnTo>
                  <a:lnTo>
                    <a:pt x="37" y="62"/>
                  </a:lnTo>
                  <a:lnTo>
                    <a:pt x="39" y="62"/>
                  </a:lnTo>
                  <a:lnTo>
                    <a:pt x="40" y="63"/>
                  </a:lnTo>
                  <a:lnTo>
                    <a:pt x="41" y="63"/>
                  </a:lnTo>
                  <a:lnTo>
                    <a:pt x="41" y="65"/>
                  </a:lnTo>
                  <a:lnTo>
                    <a:pt x="39" y="69"/>
                  </a:lnTo>
                  <a:lnTo>
                    <a:pt x="36" y="72"/>
                  </a:lnTo>
                  <a:lnTo>
                    <a:pt x="34" y="75"/>
                  </a:lnTo>
                  <a:lnTo>
                    <a:pt x="31" y="77"/>
                  </a:lnTo>
                  <a:lnTo>
                    <a:pt x="27" y="79"/>
                  </a:lnTo>
                  <a:lnTo>
                    <a:pt x="25" y="79"/>
                  </a:lnTo>
                  <a:lnTo>
                    <a:pt x="21" y="79"/>
                  </a:lnTo>
                  <a:lnTo>
                    <a:pt x="19" y="79"/>
                  </a:lnTo>
                  <a:lnTo>
                    <a:pt x="12" y="76"/>
                  </a:lnTo>
                  <a:lnTo>
                    <a:pt x="7" y="71"/>
                  </a:lnTo>
                  <a:lnTo>
                    <a:pt x="2" y="65"/>
                  </a:lnTo>
                  <a:lnTo>
                    <a:pt x="0" y="57"/>
                  </a:lnTo>
                  <a:lnTo>
                    <a:pt x="0" y="51"/>
                  </a:lnTo>
                  <a:lnTo>
                    <a:pt x="0" y="46"/>
                  </a:lnTo>
                  <a:lnTo>
                    <a:pt x="1" y="40"/>
                  </a:lnTo>
                  <a:lnTo>
                    <a:pt x="1" y="35"/>
                  </a:lnTo>
                  <a:lnTo>
                    <a:pt x="2" y="28"/>
                  </a:lnTo>
                  <a:lnTo>
                    <a:pt x="2" y="22"/>
                  </a:lnTo>
                  <a:lnTo>
                    <a:pt x="2" y="17"/>
                  </a:lnTo>
                  <a:lnTo>
                    <a:pt x="3" y="11"/>
                  </a:lnTo>
                  <a:lnTo>
                    <a:pt x="12" y="7"/>
                  </a:lnTo>
                  <a:lnTo>
                    <a:pt x="17" y="4"/>
                  </a:lnTo>
                  <a:lnTo>
                    <a:pt x="21" y="2"/>
                  </a:lnTo>
                  <a:lnTo>
                    <a:pt x="24" y="0"/>
                  </a:lnTo>
                  <a:lnTo>
                    <a:pt x="25" y="0"/>
                  </a:lnTo>
                  <a:lnTo>
                    <a:pt x="29" y="3"/>
                  </a:lnTo>
                  <a:lnTo>
                    <a:pt x="34" y="7"/>
                  </a:lnTo>
                  <a:lnTo>
                    <a:pt x="41" y="13"/>
                  </a:lnTo>
                  <a:lnTo>
                    <a:pt x="43" y="13"/>
                  </a:lnTo>
                  <a:lnTo>
                    <a:pt x="45" y="13"/>
                  </a:lnTo>
                  <a:lnTo>
                    <a:pt x="46" y="13"/>
                  </a:lnTo>
                  <a:lnTo>
                    <a:pt x="48" y="13"/>
                  </a:lnTo>
                  <a:lnTo>
                    <a:pt x="49" y="13"/>
                  </a:lnTo>
                  <a:lnTo>
                    <a:pt x="50" y="13"/>
                  </a:lnTo>
                  <a:lnTo>
                    <a:pt x="51" y="13"/>
                  </a:lnTo>
                  <a:lnTo>
                    <a:pt x="53" y="13"/>
                  </a:lnTo>
                  <a:lnTo>
                    <a:pt x="53" y="14"/>
                  </a:lnTo>
                  <a:lnTo>
                    <a:pt x="53" y="16"/>
                  </a:lnTo>
                  <a:lnTo>
                    <a:pt x="53" y="17"/>
                  </a:lnTo>
                  <a:lnTo>
                    <a:pt x="53" y="18"/>
                  </a:lnTo>
                  <a:lnTo>
                    <a:pt x="53" y="21"/>
                  </a:lnTo>
                  <a:lnTo>
                    <a:pt x="53" y="22"/>
                  </a:lnTo>
                  <a:lnTo>
                    <a:pt x="54" y="23"/>
                  </a:lnTo>
                  <a:lnTo>
                    <a:pt x="54" y="2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3" name="Freeform 60">
              <a:extLst>
                <a:ext uri="{FF2B5EF4-FFF2-40B4-BE49-F238E27FC236}">
                  <a16:creationId xmlns:a16="http://schemas.microsoft.com/office/drawing/2014/main" id="{6F8A3001-526D-4731-8B09-1936F3A29E4E}"/>
                </a:ext>
              </a:extLst>
            </p:cNvPr>
            <p:cNvSpPr>
              <a:spLocks/>
            </p:cNvSpPr>
            <p:nvPr/>
          </p:nvSpPr>
          <p:spPr bwMode="auto">
            <a:xfrm>
              <a:off x="5159" y="1390"/>
              <a:ext cx="96" cy="43"/>
            </a:xfrm>
            <a:custGeom>
              <a:avLst/>
              <a:gdLst>
                <a:gd name="T0" fmla="*/ 96 w 96"/>
                <a:gd name="T1" fmla="*/ 13 h 43"/>
                <a:gd name="T2" fmla="*/ 92 w 96"/>
                <a:gd name="T3" fmla="*/ 21 h 43"/>
                <a:gd name="T4" fmla="*/ 87 w 96"/>
                <a:gd name="T5" fmla="*/ 28 h 43"/>
                <a:gd name="T6" fmla="*/ 80 w 96"/>
                <a:gd name="T7" fmla="*/ 33 h 43"/>
                <a:gd name="T8" fmla="*/ 74 w 96"/>
                <a:gd name="T9" fmla="*/ 38 h 43"/>
                <a:gd name="T10" fmla="*/ 67 w 96"/>
                <a:gd name="T11" fmla="*/ 40 h 43"/>
                <a:gd name="T12" fmla="*/ 59 w 96"/>
                <a:gd name="T13" fmla="*/ 43 h 43"/>
                <a:gd name="T14" fmla="*/ 51 w 96"/>
                <a:gd name="T15" fmla="*/ 43 h 43"/>
                <a:gd name="T16" fmla="*/ 43 w 96"/>
                <a:gd name="T17" fmla="*/ 43 h 43"/>
                <a:gd name="T18" fmla="*/ 35 w 96"/>
                <a:gd name="T19" fmla="*/ 42 h 43"/>
                <a:gd name="T20" fmla="*/ 28 w 96"/>
                <a:gd name="T21" fmla="*/ 39 h 43"/>
                <a:gd name="T22" fmla="*/ 21 w 96"/>
                <a:gd name="T23" fmla="*/ 36 h 43"/>
                <a:gd name="T24" fmla="*/ 14 w 96"/>
                <a:gd name="T25" fmla="*/ 33 h 43"/>
                <a:gd name="T26" fmla="*/ 9 w 96"/>
                <a:gd name="T27" fmla="*/ 28 h 43"/>
                <a:gd name="T28" fmla="*/ 5 w 96"/>
                <a:gd name="T29" fmla="*/ 23 h 43"/>
                <a:gd name="T30" fmla="*/ 1 w 96"/>
                <a:gd name="T31" fmla="*/ 16 h 43"/>
                <a:gd name="T32" fmla="*/ 0 w 96"/>
                <a:gd name="T33" fmla="*/ 10 h 43"/>
                <a:gd name="T34" fmla="*/ 11 w 96"/>
                <a:gd name="T35" fmla="*/ 10 h 43"/>
                <a:gd name="T36" fmla="*/ 23 w 96"/>
                <a:gd name="T37" fmla="*/ 10 h 43"/>
                <a:gd name="T38" fmla="*/ 34 w 96"/>
                <a:gd name="T39" fmla="*/ 9 h 43"/>
                <a:gd name="T40" fmla="*/ 45 w 96"/>
                <a:gd name="T41" fmla="*/ 7 h 43"/>
                <a:gd name="T42" fmla="*/ 57 w 96"/>
                <a:gd name="T43" fmla="*/ 6 h 43"/>
                <a:gd name="T44" fmla="*/ 68 w 96"/>
                <a:gd name="T45" fmla="*/ 5 h 43"/>
                <a:gd name="T46" fmla="*/ 79 w 96"/>
                <a:gd name="T47" fmla="*/ 2 h 43"/>
                <a:gd name="T48" fmla="*/ 92 w 96"/>
                <a:gd name="T49" fmla="*/ 0 h 43"/>
                <a:gd name="T50" fmla="*/ 93 w 96"/>
                <a:gd name="T51" fmla="*/ 0 h 43"/>
                <a:gd name="T52" fmla="*/ 93 w 96"/>
                <a:gd name="T53" fmla="*/ 1 h 43"/>
                <a:gd name="T54" fmla="*/ 93 w 96"/>
                <a:gd name="T55" fmla="*/ 1 h 43"/>
                <a:gd name="T56" fmla="*/ 94 w 96"/>
                <a:gd name="T57" fmla="*/ 2 h 43"/>
                <a:gd name="T58" fmla="*/ 94 w 96"/>
                <a:gd name="T59" fmla="*/ 4 h 43"/>
                <a:gd name="T60" fmla="*/ 94 w 96"/>
                <a:gd name="T61" fmla="*/ 6 h 43"/>
                <a:gd name="T62" fmla="*/ 94 w 96"/>
                <a:gd name="T63" fmla="*/ 9 h 43"/>
                <a:gd name="T64" fmla="*/ 96 w 96"/>
                <a:gd name="T65" fmla="*/ 13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 h="43">
                  <a:moveTo>
                    <a:pt x="96" y="13"/>
                  </a:moveTo>
                  <a:lnTo>
                    <a:pt x="92" y="21"/>
                  </a:lnTo>
                  <a:lnTo>
                    <a:pt x="87" y="28"/>
                  </a:lnTo>
                  <a:lnTo>
                    <a:pt x="80" y="33"/>
                  </a:lnTo>
                  <a:lnTo>
                    <a:pt x="74" y="38"/>
                  </a:lnTo>
                  <a:lnTo>
                    <a:pt x="67" y="40"/>
                  </a:lnTo>
                  <a:lnTo>
                    <a:pt x="59" y="43"/>
                  </a:lnTo>
                  <a:lnTo>
                    <a:pt x="51" y="43"/>
                  </a:lnTo>
                  <a:lnTo>
                    <a:pt x="43" y="43"/>
                  </a:lnTo>
                  <a:lnTo>
                    <a:pt x="35" y="42"/>
                  </a:lnTo>
                  <a:lnTo>
                    <a:pt x="28" y="39"/>
                  </a:lnTo>
                  <a:lnTo>
                    <a:pt x="21" y="36"/>
                  </a:lnTo>
                  <a:lnTo>
                    <a:pt x="14" y="33"/>
                  </a:lnTo>
                  <a:lnTo>
                    <a:pt x="9" y="28"/>
                  </a:lnTo>
                  <a:lnTo>
                    <a:pt x="5" y="23"/>
                  </a:lnTo>
                  <a:lnTo>
                    <a:pt x="1" y="16"/>
                  </a:lnTo>
                  <a:lnTo>
                    <a:pt x="0" y="10"/>
                  </a:lnTo>
                  <a:lnTo>
                    <a:pt x="11" y="10"/>
                  </a:lnTo>
                  <a:lnTo>
                    <a:pt x="23" y="10"/>
                  </a:lnTo>
                  <a:lnTo>
                    <a:pt x="34" y="9"/>
                  </a:lnTo>
                  <a:lnTo>
                    <a:pt x="45" y="7"/>
                  </a:lnTo>
                  <a:lnTo>
                    <a:pt x="57" y="6"/>
                  </a:lnTo>
                  <a:lnTo>
                    <a:pt x="68" y="5"/>
                  </a:lnTo>
                  <a:lnTo>
                    <a:pt x="79" y="2"/>
                  </a:lnTo>
                  <a:lnTo>
                    <a:pt x="92" y="0"/>
                  </a:lnTo>
                  <a:lnTo>
                    <a:pt x="93" y="0"/>
                  </a:lnTo>
                  <a:lnTo>
                    <a:pt x="93" y="1"/>
                  </a:lnTo>
                  <a:lnTo>
                    <a:pt x="94" y="2"/>
                  </a:lnTo>
                  <a:lnTo>
                    <a:pt x="94" y="4"/>
                  </a:lnTo>
                  <a:lnTo>
                    <a:pt x="94" y="6"/>
                  </a:lnTo>
                  <a:lnTo>
                    <a:pt x="94" y="9"/>
                  </a:lnTo>
                  <a:lnTo>
                    <a:pt x="96" y="1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4" name="Freeform 61">
              <a:extLst>
                <a:ext uri="{FF2B5EF4-FFF2-40B4-BE49-F238E27FC236}">
                  <a16:creationId xmlns:a16="http://schemas.microsoft.com/office/drawing/2014/main" id="{D6BC8F8F-93A4-4923-BEFA-2564A340A535}"/>
                </a:ext>
              </a:extLst>
            </p:cNvPr>
            <p:cNvSpPr>
              <a:spLocks/>
            </p:cNvSpPr>
            <p:nvPr/>
          </p:nvSpPr>
          <p:spPr bwMode="auto">
            <a:xfrm>
              <a:off x="5140" y="507"/>
              <a:ext cx="115" cy="238"/>
            </a:xfrm>
            <a:custGeom>
              <a:avLst/>
              <a:gdLst>
                <a:gd name="T0" fmla="*/ 107 w 115"/>
                <a:gd name="T1" fmla="*/ 29 h 238"/>
                <a:gd name="T2" fmla="*/ 91 w 115"/>
                <a:gd name="T3" fmla="*/ 46 h 238"/>
                <a:gd name="T4" fmla="*/ 73 w 115"/>
                <a:gd name="T5" fmla="*/ 65 h 238"/>
                <a:gd name="T6" fmla="*/ 65 w 115"/>
                <a:gd name="T7" fmla="*/ 79 h 238"/>
                <a:gd name="T8" fmla="*/ 62 w 115"/>
                <a:gd name="T9" fmla="*/ 88 h 238"/>
                <a:gd name="T10" fmla="*/ 63 w 115"/>
                <a:gd name="T11" fmla="*/ 94 h 238"/>
                <a:gd name="T12" fmla="*/ 65 w 115"/>
                <a:gd name="T13" fmla="*/ 97 h 238"/>
                <a:gd name="T14" fmla="*/ 70 w 115"/>
                <a:gd name="T15" fmla="*/ 99 h 238"/>
                <a:gd name="T16" fmla="*/ 78 w 115"/>
                <a:gd name="T17" fmla="*/ 103 h 238"/>
                <a:gd name="T18" fmla="*/ 83 w 115"/>
                <a:gd name="T19" fmla="*/ 113 h 238"/>
                <a:gd name="T20" fmla="*/ 76 w 115"/>
                <a:gd name="T21" fmla="*/ 126 h 238"/>
                <a:gd name="T22" fmla="*/ 65 w 115"/>
                <a:gd name="T23" fmla="*/ 141 h 238"/>
                <a:gd name="T24" fmla="*/ 57 w 115"/>
                <a:gd name="T25" fmla="*/ 152 h 238"/>
                <a:gd name="T26" fmla="*/ 45 w 115"/>
                <a:gd name="T27" fmla="*/ 167 h 238"/>
                <a:gd name="T28" fmla="*/ 31 w 115"/>
                <a:gd name="T29" fmla="*/ 187 h 238"/>
                <a:gd name="T30" fmla="*/ 19 w 115"/>
                <a:gd name="T31" fmla="*/ 208 h 238"/>
                <a:gd name="T32" fmla="*/ 8 w 115"/>
                <a:gd name="T33" fmla="*/ 228 h 238"/>
                <a:gd name="T34" fmla="*/ 1 w 115"/>
                <a:gd name="T35" fmla="*/ 238 h 238"/>
                <a:gd name="T36" fmla="*/ 0 w 115"/>
                <a:gd name="T37" fmla="*/ 238 h 238"/>
                <a:gd name="T38" fmla="*/ 0 w 115"/>
                <a:gd name="T39" fmla="*/ 237 h 238"/>
                <a:gd name="T40" fmla="*/ 0 w 115"/>
                <a:gd name="T41" fmla="*/ 237 h 238"/>
                <a:gd name="T42" fmla="*/ 6 w 115"/>
                <a:gd name="T43" fmla="*/ 209 h 238"/>
                <a:gd name="T44" fmla="*/ 25 w 115"/>
                <a:gd name="T45" fmla="*/ 148 h 238"/>
                <a:gd name="T46" fmla="*/ 50 w 115"/>
                <a:gd name="T47" fmla="*/ 84 h 238"/>
                <a:gd name="T48" fmla="*/ 79 w 115"/>
                <a:gd name="T49" fmla="*/ 25 h 238"/>
                <a:gd name="T50" fmla="*/ 94 w 115"/>
                <a:gd name="T51" fmla="*/ 0 h 238"/>
                <a:gd name="T52" fmla="*/ 94 w 115"/>
                <a:gd name="T53" fmla="*/ 0 h 238"/>
                <a:gd name="T54" fmla="*/ 96 w 115"/>
                <a:gd name="T55" fmla="*/ 0 h 238"/>
                <a:gd name="T56" fmla="*/ 97 w 115"/>
                <a:gd name="T57" fmla="*/ 0 h 238"/>
                <a:gd name="T58" fmla="*/ 101 w 115"/>
                <a:gd name="T59" fmla="*/ 2 h 238"/>
                <a:gd name="T60" fmla="*/ 106 w 115"/>
                <a:gd name="T61" fmla="*/ 7 h 238"/>
                <a:gd name="T62" fmla="*/ 108 w 115"/>
                <a:gd name="T63" fmla="*/ 10 h 238"/>
                <a:gd name="T64" fmla="*/ 112 w 115"/>
                <a:gd name="T65" fmla="*/ 12 h 238"/>
                <a:gd name="T66" fmla="*/ 115 w 115"/>
                <a:gd name="T67" fmla="*/ 15 h 238"/>
                <a:gd name="T68" fmla="*/ 115 w 115"/>
                <a:gd name="T69" fmla="*/ 16 h 238"/>
                <a:gd name="T70" fmla="*/ 115 w 115"/>
                <a:gd name="T71" fmla="*/ 17 h 238"/>
                <a:gd name="T72" fmla="*/ 115 w 115"/>
                <a:gd name="T73" fmla="*/ 19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 h="238">
                  <a:moveTo>
                    <a:pt x="115" y="20"/>
                  </a:moveTo>
                  <a:lnTo>
                    <a:pt x="107" y="29"/>
                  </a:lnTo>
                  <a:lnTo>
                    <a:pt x="98" y="37"/>
                  </a:lnTo>
                  <a:lnTo>
                    <a:pt x="91" y="46"/>
                  </a:lnTo>
                  <a:lnTo>
                    <a:pt x="82" y="55"/>
                  </a:lnTo>
                  <a:lnTo>
                    <a:pt x="73" y="65"/>
                  </a:lnTo>
                  <a:lnTo>
                    <a:pt x="67" y="74"/>
                  </a:lnTo>
                  <a:lnTo>
                    <a:pt x="65" y="79"/>
                  </a:lnTo>
                  <a:lnTo>
                    <a:pt x="63" y="84"/>
                  </a:lnTo>
                  <a:lnTo>
                    <a:pt x="62" y="88"/>
                  </a:lnTo>
                  <a:lnTo>
                    <a:pt x="62" y="93"/>
                  </a:lnTo>
                  <a:lnTo>
                    <a:pt x="63" y="94"/>
                  </a:lnTo>
                  <a:lnTo>
                    <a:pt x="64" y="95"/>
                  </a:lnTo>
                  <a:lnTo>
                    <a:pt x="65" y="97"/>
                  </a:lnTo>
                  <a:lnTo>
                    <a:pt x="68" y="98"/>
                  </a:lnTo>
                  <a:lnTo>
                    <a:pt x="70" y="99"/>
                  </a:lnTo>
                  <a:lnTo>
                    <a:pt x="73" y="102"/>
                  </a:lnTo>
                  <a:lnTo>
                    <a:pt x="78" y="103"/>
                  </a:lnTo>
                  <a:lnTo>
                    <a:pt x="84" y="107"/>
                  </a:lnTo>
                  <a:lnTo>
                    <a:pt x="83" y="113"/>
                  </a:lnTo>
                  <a:lnTo>
                    <a:pt x="81" y="119"/>
                  </a:lnTo>
                  <a:lnTo>
                    <a:pt x="76" y="126"/>
                  </a:lnTo>
                  <a:lnTo>
                    <a:pt x="70" y="133"/>
                  </a:lnTo>
                  <a:lnTo>
                    <a:pt x="65" y="141"/>
                  </a:lnTo>
                  <a:lnTo>
                    <a:pt x="60" y="147"/>
                  </a:lnTo>
                  <a:lnTo>
                    <a:pt x="57" y="152"/>
                  </a:lnTo>
                  <a:lnTo>
                    <a:pt x="54" y="157"/>
                  </a:lnTo>
                  <a:lnTo>
                    <a:pt x="45" y="167"/>
                  </a:lnTo>
                  <a:lnTo>
                    <a:pt x="38" y="179"/>
                  </a:lnTo>
                  <a:lnTo>
                    <a:pt x="31" y="187"/>
                  </a:lnTo>
                  <a:lnTo>
                    <a:pt x="25" y="197"/>
                  </a:lnTo>
                  <a:lnTo>
                    <a:pt x="19" y="208"/>
                  </a:lnTo>
                  <a:lnTo>
                    <a:pt x="13" y="218"/>
                  </a:lnTo>
                  <a:lnTo>
                    <a:pt x="8" y="228"/>
                  </a:lnTo>
                  <a:lnTo>
                    <a:pt x="1" y="238"/>
                  </a:lnTo>
                  <a:lnTo>
                    <a:pt x="0" y="238"/>
                  </a:lnTo>
                  <a:lnTo>
                    <a:pt x="0" y="237"/>
                  </a:lnTo>
                  <a:lnTo>
                    <a:pt x="6" y="209"/>
                  </a:lnTo>
                  <a:lnTo>
                    <a:pt x="15" y="180"/>
                  </a:lnTo>
                  <a:lnTo>
                    <a:pt x="25" y="148"/>
                  </a:lnTo>
                  <a:lnTo>
                    <a:pt x="38" y="116"/>
                  </a:lnTo>
                  <a:lnTo>
                    <a:pt x="50" y="84"/>
                  </a:lnTo>
                  <a:lnTo>
                    <a:pt x="64" y="53"/>
                  </a:lnTo>
                  <a:lnTo>
                    <a:pt x="79" y="25"/>
                  </a:lnTo>
                  <a:lnTo>
                    <a:pt x="93" y="0"/>
                  </a:lnTo>
                  <a:lnTo>
                    <a:pt x="94" y="0"/>
                  </a:lnTo>
                  <a:lnTo>
                    <a:pt x="96" y="0"/>
                  </a:lnTo>
                  <a:lnTo>
                    <a:pt x="97" y="0"/>
                  </a:lnTo>
                  <a:lnTo>
                    <a:pt x="101" y="2"/>
                  </a:lnTo>
                  <a:lnTo>
                    <a:pt x="103" y="5"/>
                  </a:lnTo>
                  <a:lnTo>
                    <a:pt x="106" y="7"/>
                  </a:lnTo>
                  <a:lnTo>
                    <a:pt x="107" y="8"/>
                  </a:lnTo>
                  <a:lnTo>
                    <a:pt x="108" y="10"/>
                  </a:lnTo>
                  <a:lnTo>
                    <a:pt x="111" y="11"/>
                  </a:lnTo>
                  <a:lnTo>
                    <a:pt x="112" y="12"/>
                  </a:lnTo>
                  <a:lnTo>
                    <a:pt x="115" y="14"/>
                  </a:lnTo>
                  <a:lnTo>
                    <a:pt x="115" y="15"/>
                  </a:lnTo>
                  <a:lnTo>
                    <a:pt x="115" y="16"/>
                  </a:lnTo>
                  <a:lnTo>
                    <a:pt x="115" y="17"/>
                  </a:lnTo>
                  <a:lnTo>
                    <a:pt x="115" y="19"/>
                  </a:lnTo>
                  <a:lnTo>
                    <a:pt x="115" y="20"/>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5" name="Freeform 62">
              <a:extLst>
                <a:ext uri="{FF2B5EF4-FFF2-40B4-BE49-F238E27FC236}">
                  <a16:creationId xmlns:a16="http://schemas.microsoft.com/office/drawing/2014/main" id="{DA5B228C-EE99-4EAA-A0E2-959B4699DEE1}"/>
                </a:ext>
              </a:extLst>
            </p:cNvPr>
            <p:cNvSpPr>
              <a:spLocks/>
            </p:cNvSpPr>
            <p:nvPr/>
          </p:nvSpPr>
          <p:spPr bwMode="auto">
            <a:xfrm>
              <a:off x="5019" y="218"/>
              <a:ext cx="219" cy="300"/>
            </a:xfrm>
            <a:custGeom>
              <a:avLst/>
              <a:gdLst>
                <a:gd name="T0" fmla="*/ 214 w 219"/>
                <a:gd name="T1" fmla="*/ 91 h 300"/>
                <a:gd name="T2" fmla="*/ 197 w 219"/>
                <a:gd name="T3" fmla="*/ 103 h 300"/>
                <a:gd name="T4" fmla="*/ 181 w 219"/>
                <a:gd name="T5" fmla="*/ 107 h 300"/>
                <a:gd name="T6" fmla="*/ 179 w 219"/>
                <a:gd name="T7" fmla="*/ 127 h 300"/>
                <a:gd name="T8" fmla="*/ 169 w 219"/>
                <a:gd name="T9" fmla="*/ 195 h 300"/>
                <a:gd name="T10" fmla="*/ 120 w 219"/>
                <a:gd name="T11" fmla="*/ 281 h 300"/>
                <a:gd name="T12" fmla="*/ 100 w 219"/>
                <a:gd name="T13" fmla="*/ 300 h 300"/>
                <a:gd name="T14" fmla="*/ 96 w 219"/>
                <a:gd name="T15" fmla="*/ 295 h 300"/>
                <a:gd name="T16" fmla="*/ 94 w 219"/>
                <a:gd name="T17" fmla="*/ 266 h 300"/>
                <a:gd name="T18" fmla="*/ 111 w 219"/>
                <a:gd name="T19" fmla="*/ 243 h 300"/>
                <a:gd name="T20" fmla="*/ 163 w 219"/>
                <a:gd name="T21" fmla="*/ 164 h 300"/>
                <a:gd name="T22" fmla="*/ 170 w 219"/>
                <a:gd name="T23" fmla="*/ 132 h 300"/>
                <a:gd name="T24" fmla="*/ 168 w 219"/>
                <a:gd name="T25" fmla="*/ 130 h 300"/>
                <a:gd name="T26" fmla="*/ 130 w 219"/>
                <a:gd name="T27" fmla="*/ 204 h 300"/>
                <a:gd name="T28" fmla="*/ 86 w 219"/>
                <a:gd name="T29" fmla="*/ 247 h 300"/>
                <a:gd name="T30" fmla="*/ 50 w 219"/>
                <a:gd name="T31" fmla="*/ 247 h 300"/>
                <a:gd name="T32" fmla="*/ 8 w 219"/>
                <a:gd name="T33" fmla="*/ 154 h 300"/>
                <a:gd name="T34" fmla="*/ 0 w 219"/>
                <a:gd name="T35" fmla="*/ 95 h 300"/>
                <a:gd name="T36" fmla="*/ 8 w 219"/>
                <a:gd name="T37" fmla="*/ 47 h 300"/>
                <a:gd name="T38" fmla="*/ 11 w 219"/>
                <a:gd name="T39" fmla="*/ 20 h 300"/>
                <a:gd name="T40" fmla="*/ 18 w 219"/>
                <a:gd name="T41" fmla="*/ 20 h 300"/>
                <a:gd name="T42" fmla="*/ 26 w 219"/>
                <a:gd name="T43" fmla="*/ 24 h 300"/>
                <a:gd name="T44" fmla="*/ 37 w 219"/>
                <a:gd name="T45" fmla="*/ 15 h 300"/>
                <a:gd name="T46" fmla="*/ 57 w 219"/>
                <a:gd name="T47" fmla="*/ 22 h 300"/>
                <a:gd name="T48" fmla="*/ 88 w 219"/>
                <a:gd name="T49" fmla="*/ 38 h 300"/>
                <a:gd name="T50" fmla="*/ 86 w 219"/>
                <a:gd name="T51" fmla="*/ 15 h 300"/>
                <a:gd name="T52" fmla="*/ 93 w 219"/>
                <a:gd name="T53" fmla="*/ 11 h 300"/>
                <a:gd name="T54" fmla="*/ 110 w 219"/>
                <a:gd name="T55" fmla="*/ 24 h 300"/>
                <a:gd name="T56" fmla="*/ 118 w 219"/>
                <a:gd name="T57" fmla="*/ 6 h 300"/>
                <a:gd name="T58" fmla="*/ 141 w 219"/>
                <a:gd name="T59" fmla="*/ 25 h 300"/>
                <a:gd name="T60" fmla="*/ 131 w 219"/>
                <a:gd name="T61" fmla="*/ 33 h 300"/>
                <a:gd name="T62" fmla="*/ 101 w 219"/>
                <a:gd name="T63" fmla="*/ 44 h 300"/>
                <a:gd name="T64" fmla="*/ 86 w 219"/>
                <a:gd name="T65" fmla="*/ 53 h 300"/>
                <a:gd name="T66" fmla="*/ 73 w 219"/>
                <a:gd name="T67" fmla="*/ 49 h 300"/>
                <a:gd name="T68" fmla="*/ 48 w 219"/>
                <a:gd name="T69" fmla="*/ 40 h 300"/>
                <a:gd name="T70" fmla="*/ 15 w 219"/>
                <a:gd name="T71" fmla="*/ 57 h 300"/>
                <a:gd name="T72" fmla="*/ 8 w 219"/>
                <a:gd name="T73" fmla="*/ 88 h 300"/>
                <a:gd name="T74" fmla="*/ 21 w 219"/>
                <a:gd name="T75" fmla="*/ 103 h 300"/>
                <a:gd name="T76" fmla="*/ 57 w 219"/>
                <a:gd name="T77" fmla="*/ 106 h 300"/>
                <a:gd name="T78" fmla="*/ 58 w 219"/>
                <a:gd name="T79" fmla="*/ 117 h 300"/>
                <a:gd name="T80" fmla="*/ 69 w 219"/>
                <a:gd name="T81" fmla="*/ 127 h 300"/>
                <a:gd name="T82" fmla="*/ 98 w 219"/>
                <a:gd name="T83" fmla="*/ 121 h 300"/>
                <a:gd name="T84" fmla="*/ 83 w 219"/>
                <a:gd name="T85" fmla="*/ 120 h 300"/>
                <a:gd name="T86" fmla="*/ 67 w 219"/>
                <a:gd name="T87" fmla="*/ 110 h 300"/>
                <a:gd name="T88" fmla="*/ 72 w 219"/>
                <a:gd name="T89" fmla="*/ 81 h 300"/>
                <a:gd name="T90" fmla="*/ 81 w 219"/>
                <a:gd name="T91" fmla="*/ 66 h 300"/>
                <a:gd name="T92" fmla="*/ 86 w 219"/>
                <a:gd name="T93" fmla="*/ 63 h 300"/>
                <a:gd name="T94" fmla="*/ 94 w 219"/>
                <a:gd name="T95" fmla="*/ 92 h 300"/>
                <a:gd name="T96" fmla="*/ 134 w 219"/>
                <a:gd name="T97" fmla="*/ 106 h 300"/>
                <a:gd name="T98" fmla="*/ 160 w 219"/>
                <a:gd name="T99" fmla="*/ 79 h 300"/>
                <a:gd name="T100" fmla="*/ 171 w 219"/>
                <a:gd name="T101" fmla="*/ 66 h 300"/>
                <a:gd name="T102" fmla="*/ 207 w 219"/>
                <a:gd name="T103" fmla="*/ 57 h 300"/>
                <a:gd name="T104" fmla="*/ 210 w 219"/>
                <a:gd name="T105" fmla="*/ 45 h 300"/>
                <a:gd name="T106" fmla="*/ 218 w 219"/>
                <a:gd name="T107" fmla="*/ 47 h 300"/>
                <a:gd name="T108" fmla="*/ 219 w 219"/>
                <a:gd name="T109" fmla="*/ 52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9" h="300">
                  <a:moveTo>
                    <a:pt x="219" y="52"/>
                  </a:moveTo>
                  <a:lnTo>
                    <a:pt x="218" y="63"/>
                  </a:lnTo>
                  <a:lnTo>
                    <a:pt x="217" y="73"/>
                  </a:lnTo>
                  <a:lnTo>
                    <a:pt x="215" y="82"/>
                  </a:lnTo>
                  <a:lnTo>
                    <a:pt x="214" y="91"/>
                  </a:lnTo>
                  <a:lnTo>
                    <a:pt x="212" y="93"/>
                  </a:lnTo>
                  <a:lnTo>
                    <a:pt x="210" y="97"/>
                  </a:lnTo>
                  <a:lnTo>
                    <a:pt x="208" y="100"/>
                  </a:lnTo>
                  <a:lnTo>
                    <a:pt x="204" y="101"/>
                  </a:lnTo>
                  <a:lnTo>
                    <a:pt x="197" y="103"/>
                  </a:lnTo>
                  <a:lnTo>
                    <a:pt x="185" y="105"/>
                  </a:lnTo>
                  <a:lnTo>
                    <a:pt x="184" y="106"/>
                  </a:lnTo>
                  <a:lnTo>
                    <a:pt x="183" y="106"/>
                  </a:lnTo>
                  <a:lnTo>
                    <a:pt x="183" y="107"/>
                  </a:lnTo>
                  <a:lnTo>
                    <a:pt x="181" y="107"/>
                  </a:lnTo>
                  <a:lnTo>
                    <a:pt x="181" y="108"/>
                  </a:lnTo>
                  <a:lnTo>
                    <a:pt x="181" y="110"/>
                  </a:lnTo>
                  <a:lnTo>
                    <a:pt x="180" y="111"/>
                  </a:lnTo>
                  <a:lnTo>
                    <a:pt x="180" y="112"/>
                  </a:lnTo>
                  <a:lnTo>
                    <a:pt x="179" y="127"/>
                  </a:lnTo>
                  <a:lnTo>
                    <a:pt x="179" y="142"/>
                  </a:lnTo>
                  <a:lnTo>
                    <a:pt x="176" y="156"/>
                  </a:lnTo>
                  <a:lnTo>
                    <a:pt x="175" y="170"/>
                  </a:lnTo>
                  <a:lnTo>
                    <a:pt x="171" y="183"/>
                  </a:lnTo>
                  <a:lnTo>
                    <a:pt x="169" y="195"/>
                  </a:lnTo>
                  <a:lnTo>
                    <a:pt x="164" y="207"/>
                  </a:lnTo>
                  <a:lnTo>
                    <a:pt x="160" y="218"/>
                  </a:lnTo>
                  <a:lnTo>
                    <a:pt x="149" y="241"/>
                  </a:lnTo>
                  <a:lnTo>
                    <a:pt x="135" y="261"/>
                  </a:lnTo>
                  <a:lnTo>
                    <a:pt x="120" y="281"/>
                  </a:lnTo>
                  <a:lnTo>
                    <a:pt x="102" y="300"/>
                  </a:lnTo>
                  <a:lnTo>
                    <a:pt x="101" y="300"/>
                  </a:lnTo>
                  <a:lnTo>
                    <a:pt x="100" y="300"/>
                  </a:lnTo>
                  <a:lnTo>
                    <a:pt x="98" y="300"/>
                  </a:lnTo>
                  <a:lnTo>
                    <a:pt x="97" y="300"/>
                  </a:lnTo>
                  <a:lnTo>
                    <a:pt x="96" y="295"/>
                  </a:lnTo>
                  <a:lnTo>
                    <a:pt x="94" y="290"/>
                  </a:lnTo>
                  <a:lnTo>
                    <a:pt x="94" y="285"/>
                  </a:lnTo>
                  <a:lnTo>
                    <a:pt x="94" y="279"/>
                  </a:lnTo>
                  <a:lnTo>
                    <a:pt x="94" y="272"/>
                  </a:lnTo>
                  <a:lnTo>
                    <a:pt x="94" y="266"/>
                  </a:lnTo>
                  <a:lnTo>
                    <a:pt x="94" y="260"/>
                  </a:lnTo>
                  <a:lnTo>
                    <a:pt x="93" y="253"/>
                  </a:lnTo>
                  <a:lnTo>
                    <a:pt x="100" y="252"/>
                  </a:lnTo>
                  <a:lnTo>
                    <a:pt x="105" y="248"/>
                  </a:lnTo>
                  <a:lnTo>
                    <a:pt x="111" y="243"/>
                  </a:lnTo>
                  <a:lnTo>
                    <a:pt x="117" y="237"/>
                  </a:lnTo>
                  <a:lnTo>
                    <a:pt x="130" y="221"/>
                  </a:lnTo>
                  <a:lnTo>
                    <a:pt x="142" y="203"/>
                  </a:lnTo>
                  <a:lnTo>
                    <a:pt x="154" y="183"/>
                  </a:lnTo>
                  <a:lnTo>
                    <a:pt x="163" y="164"/>
                  </a:lnTo>
                  <a:lnTo>
                    <a:pt x="169" y="146"/>
                  </a:lnTo>
                  <a:lnTo>
                    <a:pt x="173" y="134"/>
                  </a:lnTo>
                  <a:lnTo>
                    <a:pt x="171" y="132"/>
                  </a:lnTo>
                  <a:lnTo>
                    <a:pt x="170" y="132"/>
                  </a:lnTo>
                  <a:lnTo>
                    <a:pt x="170" y="131"/>
                  </a:lnTo>
                  <a:lnTo>
                    <a:pt x="169" y="131"/>
                  </a:lnTo>
                  <a:lnTo>
                    <a:pt x="169" y="130"/>
                  </a:lnTo>
                  <a:lnTo>
                    <a:pt x="168" y="130"/>
                  </a:lnTo>
                  <a:lnTo>
                    <a:pt x="161" y="148"/>
                  </a:lnTo>
                  <a:lnTo>
                    <a:pt x="150" y="170"/>
                  </a:lnTo>
                  <a:lnTo>
                    <a:pt x="144" y="182"/>
                  </a:lnTo>
                  <a:lnTo>
                    <a:pt x="137" y="193"/>
                  </a:lnTo>
                  <a:lnTo>
                    <a:pt x="130" y="204"/>
                  </a:lnTo>
                  <a:lnTo>
                    <a:pt x="122" y="216"/>
                  </a:lnTo>
                  <a:lnTo>
                    <a:pt x="113" y="226"/>
                  </a:lnTo>
                  <a:lnTo>
                    <a:pt x="105" y="233"/>
                  </a:lnTo>
                  <a:lnTo>
                    <a:pt x="94" y="241"/>
                  </a:lnTo>
                  <a:lnTo>
                    <a:pt x="86" y="247"/>
                  </a:lnTo>
                  <a:lnTo>
                    <a:pt x="76" y="250"/>
                  </a:lnTo>
                  <a:lnTo>
                    <a:pt x="66" y="251"/>
                  </a:lnTo>
                  <a:lnTo>
                    <a:pt x="60" y="251"/>
                  </a:lnTo>
                  <a:lnTo>
                    <a:pt x="55" y="250"/>
                  </a:lnTo>
                  <a:lnTo>
                    <a:pt x="50" y="247"/>
                  </a:lnTo>
                  <a:lnTo>
                    <a:pt x="45" y="245"/>
                  </a:lnTo>
                  <a:lnTo>
                    <a:pt x="34" y="223"/>
                  </a:lnTo>
                  <a:lnTo>
                    <a:pt x="24" y="200"/>
                  </a:lnTo>
                  <a:lnTo>
                    <a:pt x="15" y="178"/>
                  </a:lnTo>
                  <a:lnTo>
                    <a:pt x="8" y="154"/>
                  </a:lnTo>
                  <a:lnTo>
                    <a:pt x="4" y="142"/>
                  </a:lnTo>
                  <a:lnTo>
                    <a:pt x="3" y="131"/>
                  </a:lnTo>
                  <a:lnTo>
                    <a:pt x="0" y="119"/>
                  </a:lnTo>
                  <a:lnTo>
                    <a:pt x="0" y="106"/>
                  </a:lnTo>
                  <a:lnTo>
                    <a:pt x="0" y="95"/>
                  </a:lnTo>
                  <a:lnTo>
                    <a:pt x="1" y="82"/>
                  </a:lnTo>
                  <a:lnTo>
                    <a:pt x="3" y="69"/>
                  </a:lnTo>
                  <a:lnTo>
                    <a:pt x="6" y="57"/>
                  </a:lnTo>
                  <a:lnTo>
                    <a:pt x="6" y="52"/>
                  </a:lnTo>
                  <a:lnTo>
                    <a:pt x="8" y="47"/>
                  </a:lnTo>
                  <a:lnTo>
                    <a:pt x="8" y="42"/>
                  </a:lnTo>
                  <a:lnTo>
                    <a:pt x="9" y="35"/>
                  </a:lnTo>
                  <a:lnTo>
                    <a:pt x="10" y="30"/>
                  </a:lnTo>
                  <a:lnTo>
                    <a:pt x="10" y="25"/>
                  </a:lnTo>
                  <a:lnTo>
                    <a:pt x="11" y="20"/>
                  </a:lnTo>
                  <a:lnTo>
                    <a:pt x="11" y="15"/>
                  </a:lnTo>
                  <a:lnTo>
                    <a:pt x="14" y="16"/>
                  </a:lnTo>
                  <a:lnTo>
                    <a:pt x="15" y="19"/>
                  </a:lnTo>
                  <a:lnTo>
                    <a:pt x="16" y="20"/>
                  </a:lnTo>
                  <a:lnTo>
                    <a:pt x="18" y="20"/>
                  </a:lnTo>
                  <a:lnTo>
                    <a:pt x="19" y="22"/>
                  </a:lnTo>
                  <a:lnTo>
                    <a:pt x="20" y="23"/>
                  </a:lnTo>
                  <a:lnTo>
                    <a:pt x="21" y="24"/>
                  </a:lnTo>
                  <a:lnTo>
                    <a:pt x="24" y="25"/>
                  </a:lnTo>
                  <a:lnTo>
                    <a:pt x="26" y="24"/>
                  </a:lnTo>
                  <a:lnTo>
                    <a:pt x="29" y="23"/>
                  </a:lnTo>
                  <a:lnTo>
                    <a:pt x="32" y="22"/>
                  </a:lnTo>
                  <a:lnTo>
                    <a:pt x="33" y="19"/>
                  </a:lnTo>
                  <a:lnTo>
                    <a:pt x="34" y="18"/>
                  </a:lnTo>
                  <a:lnTo>
                    <a:pt x="37" y="15"/>
                  </a:lnTo>
                  <a:lnTo>
                    <a:pt x="38" y="13"/>
                  </a:lnTo>
                  <a:lnTo>
                    <a:pt x="40" y="9"/>
                  </a:lnTo>
                  <a:lnTo>
                    <a:pt x="47" y="13"/>
                  </a:lnTo>
                  <a:lnTo>
                    <a:pt x="52" y="16"/>
                  </a:lnTo>
                  <a:lnTo>
                    <a:pt x="57" y="22"/>
                  </a:lnTo>
                  <a:lnTo>
                    <a:pt x="62" y="27"/>
                  </a:lnTo>
                  <a:lnTo>
                    <a:pt x="67" y="32"/>
                  </a:lnTo>
                  <a:lnTo>
                    <a:pt x="73" y="35"/>
                  </a:lnTo>
                  <a:lnTo>
                    <a:pt x="81" y="38"/>
                  </a:lnTo>
                  <a:lnTo>
                    <a:pt x="88" y="38"/>
                  </a:lnTo>
                  <a:lnTo>
                    <a:pt x="88" y="34"/>
                  </a:lnTo>
                  <a:lnTo>
                    <a:pt x="88" y="29"/>
                  </a:lnTo>
                  <a:lnTo>
                    <a:pt x="87" y="25"/>
                  </a:lnTo>
                  <a:lnTo>
                    <a:pt x="86" y="20"/>
                  </a:lnTo>
                  <a:lnTo>
                    <a:pt x="86" y="15"/>
                  </a:lnTo>
                  <a:lnTo>
                    <a:pt x="84" y="10"/>
                  </a:lnTo>
                  <a:lnTo>
                    <a:pt x="84" y="5"/>
                  </a:lnTo>
                  <a:lnTo>
                    <a:pt x="84" y="0"/>
                  </a:lnTo>
                  <a:lnTo>
                    <a:pt x="88" y="5"/>
                  </a:lnTo>
                  <a:lnTo>
                    <a:pt x="93" y="11"/>
                  </a:lnTo>
                  <a:lnTo>
                    <a:pt x="97" y="16"/>
                  </a:lnTo>
                  <a:lnTo>
                    <a:pt x="102" y="22"/>
                  </a:lnTo>
                  <a:lnTo>
                    <a:pt x="105" y="23"/>
                  </a:lnTo>
                  <a:lnTo>
                    <a:pt x="107" y="24"/>
                  </a:lnTo>
                  <a:lnTo>
                    <a:pt x="110" y="24"/>
                  </a:lnTo>
                  <a:lnTo>
                    <a:pt x="111" y="23"/>
                  </a:lnTo>
                  <a:lnTo>
                    <a:pt x="113" y="20"/>
                  </a:lnTo>
                  <a:lnTo>
                    <a:pt x="115" y="16"/>
                  </a:lnTo>
                  <a:lnTo>
                    <a:pt x="117" y="13"/>
                  </a:lnTo>
                  <a:lnTo>
                    <a:pt x="118" y="6"/>
                  </a:lnTo>
                  <a:lnTo>
                    <a:pt x="122" y="9"/>
                  </a:lnTo>
                  <a:lnTo>
                    <a:pt x="126" y="13"/>
                  </a:lnTo>
                  <a:lnTo>
                    <a:pt x="131" y="16"/>
                  </a:lnTo>
                  <a:lnTo>
                    <a:pt x="136" y="22"/>
                  </a:lnTo>
                  <a:lnTo>
                    <a:pt x="141" y="25"/>
                  </a:lnTo>
                  <a:lnTo>
                    <a:pt x="146" y="29"/>
                  </a:lnTo>
                  <a:lnTo>
                    <a:pt x="149" y="34"/>
                  </a:lnTo>
                  <a:lnTo>
                    <a:pt x="150" y="38"/>
                  </a:lnTo>
                  <a:lnTo>
                    <a:pt x="140" y="34"/>
                  </a:lnTo>
                  <a:lnTo>
                    <a:pt x="131" y="33"/>
                  </a:lnTo>
                  <a:lnTo>
                    <a:pt x="123" y="32"/>
                  </a:lnTo>
                  <a:lnTo>
                    <a:pt x="117" y="33"/>
                  </a:lnTo>
                  <a:lnTo>
                    <a:pt x="112" y="34"/>
                  </a:lnTo>
                  <a:lnTo>
                    <a:pt x="107" y="38"/>
                  </a:lnTo>
                  <a:lnTo>
                    <a:pt x="101" y="44"/>
                  </a:lnTo>
                  <a:lnTo>
                    <a:pt x="94" y="52"/>
                  </a:lnTo>
                  <a:lnTo>
                    <a:pt x="92" y="52"/>
                  </a:lnTo>
                  <a:lnTo>
                    <a:pt x="91" y="52"/>
                  </a:lnTo>
                  <a:lnTo>
                    <a:pt x="88" y="53"/>
                  </a:lnTo>
                  <a:lnTo>
                    <a:pt x="86" y="53"/>
                  </a:lnTo>
                  <a:lnTo>
                    <a:pt x="83" y="53"/>
                  </a:lnTo>
                  <a:lnTo>
                    <a:pt x="82" y="53"/>
                  </a:lnTo>
                  <a:lnTo>
                    <a:pt x="79" y="53"/>
                  </a:lnTo>
                  <a:lnTo>
                    <a:pt x="77" y="53"/>
                  </a:lnTo>
                  <a:lnTo>
                    <a:pt x="73" y="49"/>
                  </a:lnTo>
                  <a:lnTo>
                    <a:pt x="68" y="45"/>
                  </a:lnTo>
                  <a:lnTo>
                    <a:pt x="63" y="43"/>
                  </a:lnTo>
                  <a:lnTo>
                    <a:pt x="58" y="42"/>
                  </a:lnTo>
                  <a:lnTo>
                    <a:pt x="53" y="40"/>
                  </a:lnTo>
                  <a:lnTo>
                    <a:pt x="48" y="40"/>
                  </a:lnTo>
                  <a:lnTo>
                    <a:pt x="43" y="40"/>
                  </a:lnTo>
                  <a:lnTo>
                    <a:pt x="38" y="42"/>
                  </a:lnTo>
                  <a:lnTo>
                    <a:pt x="30" y="45"/>
                  </a:lnTo>
                  <a:lnTo>
                    <a:pt x="21" y="51"/>
                  </a:lnTo>
                  <a:lnTo>
                    <a:pt x="15" y="57"/>
                  </a:lnTo>
                  <a:lnTo>
                    <a:pt x="10" y="64"/>
                  </a:lnTo>
                  <a:lnTo>
                    <a:pt x="8" y="73"/>
                  </a:lnTo>
                  <a:lnTo>
                    <a:pt x="6" y="81"/>
                  </a:lnTo>
                  <a:lnTo>
                    <a:pt x="6" y="85"/>
                  </a:lnTo>
                  <a:lnTo>
                    <a:pt x="8" y="88"/>
                  </a:lnTo>
                  <a:lnTo>
                    <a:pt x="9" y="92"/>
                  </a:lnTo>
                  <a:lnTo>
                    <a:pt x="11" y="96"/>
                  </a:lnTo>
                  <a:lnTo>
                    <a:pt x="14" y="98"/>
                  </a:lnTo>
                  <a:lnTo>
                    <a:pt x="18" y="101"/>
                  </a:lnTo>
                  <a:lnTo>
                    <a:pt x="21" y="103"/>
                  </a:lnTo>
                  <a:lnTo>
                    <a:pt x="28" y="106"/>
                  </a:lnTo>
                  <a:lnTo>
                    <a:pt x="33" y="106"/>
                  </a:lnTo>
                  <a:lnTo>
                    <a:pt x="40" y="107"/>
                  </a:lnTo>
                  <a:lnTo>
                    <a:pt x="48" y="107"/>
                  </a:lnTo>
                  <a:lnTo>
                    <a:pt x="57" y="106"/>
                  </a:lnTo>
                  <a:lnTo>
                    <a:pt x="57" y="108"/>
                  </a:lnTo>
                  <a:lnTo>
                    <a:pt x="57" y="111"/>
                  </a:lnTo>
                  <a:lnTo>
                    <a:pt x="58" y="112"/>
                  </a:lnTo>
                  <a:lnTo>
                    <a:pt x="58" y="115"/>
                  </a:lnTo>
                  <a:lnTo>
                    <a:pt x="58" y="117"/>
                  </a:lnTo>
                  <a:lnTo>
                    <a:pt x="58" y="119"/>
                  </a:lnTo>
                  <a:lnTo>
                    <a:pt x="58" y="121"/>
                  </a:lnTo>
                  <a:lnTo>
                    <a:pt x="59" y="124"/>
                  </a:lnTo>
                  <a:lnTo>
                    <a:pt x="63" y="126"/>
                  </a:lnTo>
                  <a:lnTo>
                    <a:pt x="69" y="127"/>
                  </a:lnTo>
                  <a:lnTo>
                    <a:pt x="76" y="129"/>
                  </a:lnTo>
                  <a:lnTo>
                    <a:pt x="82" y="129"/>
                  </a:lnTo>
                  <a:lnTo>
                    <a:pt x="88" y="127"/>
                  </a:lnTo>
                  <a:lnTo>
                    <a:pt x="93" y="125"/>
                  </a:lnTo>
                  <a:lnTo>
                    <a:pt x="98" y="121"/>
                  </a:lnTo>
                  <a:lnTo>
                    <a:pt x="100" y="115"/>
                  </a:lnTo>
                  <a:lnTo>
                    <a:pt x="96" y="116"/>
                  </a:lnTo>
                  <a:lnTo>
                    <a:pt x="91" y="117"/>
                  </a:lnTo>
                  <a:lnTo>
                    <a:pt x="87" y="119"/>
                  </a:lnTo>
                  <a:lnTo>
                    <a:pt x="83" y="120"/>
                  </a:lnTo>
                  <a:lnTo>
                    <a:pt x="78" y="120"/>
                  </a:lnTo>
                  <a:lnTo>
                    <a:pt x="74" y="120"/>
                  </a:lnTo>
                  <a:lnTo>
                    <a:pt x="71" y="119"/>
                  </a:lnTo>
                  <a:lnTo>
                    <a:pt x="67" y="117"/>
                  </a:lnTo>
                  <a:lnTo>
                    <a:pt x="67" y="110"/>
                  </a:lnTo>
                  <a:lnTo>
                    <a:pt x="67" y="103"/>
                  </a:lnTo>
                  <a:lnTo>
                    <a:pt x="68" y="98"/>
                  </a:lnTo>
                  <a:lnTo>
                    <a:pt x="68" y="92"/>
                  </a:lnTo>
                  <a:lnTo>
                    <a:pt x="69" y="87"/>
                  </a:lnTo>
                  <a:lnTo>
                    <a:pt x="72" y="81"/>
                  </a:lnTo>
                  <a:lnTo>
                    <a:pt x="74" y="74"/>
                  </a:lnTo>
                  <a:lnTo>
                    <a:pt x="77" y="67"/>
                  </a:lnTo>
                  <a:lnTo>
                    <a:pt x="78" y="66"/>
                  </a:lnTo>
                  <a:lnTo>
                    <a:pt x="79" y="66"/>
                  </a:lnTo>
                  <a:lnTo>
                    <a:pt x="81" y="66"/>
                  </a:lnTo>
                  <a:lnTo>
                    <a:pt x="82" y="64"/>
                  </a:lnTo>
                  <a:lnTo>
                    <a:pt x="83" y="64"/>
                  </a:lnTo>
                  <a:lnTo>
                    <a:pt x="84" y="64"/>
                  </a:lnTo>
                  <a:lnTo>
                    <a:pt x="86" y="63"/>
                  </a:lnTo>
                  <a:lnTo>
                    <a:pt x="89" y="68"/>
                  </a:lnTo>
                  <a:lnTo>
                    <a:pt x="92" y="74"/>
                  </a:lnTo>
                  <a:lnTo>
                    <a:pt x="92" y="81"/>
                  </a:lnTo>
                  <a:lnTo>
                    <a:pt x="93" y="86"/>
                  </a:lnTo>
                  <a:lnTo>
                    <a:pt x="94" y="92"/>
                  </a:lnTo>
                  <a:lnTo>
                    <a:pt x="98" y="97"/>
                  </a:lnTo>
                  <a:lnTo>
                    <a:pt x="105" y="102"/>
                  </a:lnTo>
                  <a:lnTo>
                    <a:pt x="113" y="106"/>
                  </a:lnTo>
                  <a:lnTo>
                    <a:pt x="125" y="107"/>
                  </a:lnTo>
                  <a:lnTo>
                    <a:pt x="134" y="106"/>
                  </a:lnTo>
                  <a:lnTo>
                    <a:pt x="141" y="105"/>
                  </a:lnTo>
                  <a:lnTo>
                    <a:pt x="146" y="101"/>
                  </a:lnTo>
                  <a:lnTo>
                    <a:pt x="151" y="96"/>
                  </a:lnTo>
                  <a:lnTo>
                    <a:pt x="156" y="88"/>
                  </a:lnTo>
                  <a:lnTo>
                    <a:pt x="160" y="79"/>
                  </a:lnTo>
                  <a:lnTo>
                    <a:pt x="164" y="68"/>
                  </a:lnTo>
                  <a:lnTo>
                    <a:pt x="165" y="67"/>
                  </a:lnTo>
                  <a:lnTo>
                    <a:pt x="166" y="67"/>
                  </a:lnTo>
                  <a:lnTo>
                    <a:pt x="168" y="66"/>
                  </a:lnTo>
                  <a:lnTo>
                    <a:pt x="171" y="66"/>
                  </a:lnTo>
                  <a:lnTo>
                    <a:pt x="176" y="64"/>
                  </a:lnTo>
                  <a:lnTo>
                    <a:pt x="183" y="63"/>
                  </a:lnTo>
                  <a:lnTo>
                    <a:pt x="193" y="61"/>
                  </a:lnTo>
                  <a:lnTo>
                    <a:pt x="205" y="58"/>
                  </a:lnTo>
                  <a:lnTo>
                    <a:pt x="207" y="57"/>
                  </a:lnTo>
                  <a:lnTo>
                    <a:pt x="207" y="54"/>
                  </a:lnTo>
                  <a:lnTo>
                    <a:pt x="207" y="52"/>
                  </a:lnTo>
                  <a:lnTo>
                    <a:pt x="207" y="51"/>
                  </a:lnTo>
                  <a:lnTo>
                    <a:pt x="208" y="48"/>
                  </a:lnTo>
                  <a:lnTo>
                    <a:pt x="210" y="45"/>
                  </a:lnTo>
                  <a:lnTo>
                    <a:pt x="213" y="45"/>
                  </a:lnTo>
                  <a:lnTo>
                    <a:pt x="215" y="44"/>
                  </a:lnTo>
                  <a:lnTo>
                    <a:pt x="217" y="45"/>
                  </a:lnTo>
                  <a:lnTo>
                    <a:pt x="218" y="47"/>
                  </a:lnTo>
                  <a:lnTo>
                    <a:pt x="218" y="48"/>
                  </a:lnTo>
                  <a:lnTo>
                    <a:pt x="218" y="49"/>
                  </a:lnTo>
                  <a:lnTo>
                    <a:pt x="219" y="51"/>
                  </a:lnTo>
                  <a:lnTo>
                    <a:pt x="219" y="5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6" name="Freeform 63">
              <a:extLst>
                <a:ext uri="{FF2B5EF4-FFF2-40B4-BE49-F238E27FC236}">
                  <a16:creationId xmlns:a16="http://schemas.microsoft.com/office/drawing/2014/main" id="{57808AFA-FE6D-4D7C-BEA5-56C3B2C3C5C2}"/>
                </a:ext>
              </a:extLst>
            </p:cNvPr>
            <p:cNvSpPr>
              <a:spLocks/>
            </p:cNvSpPr>
            <p:nvPr/>
          </p:nvSpPr>
          <p:spPr bwMode="auto">
            <a:xfrm>
              <a:off x="5200" y="1019"/>
              <a:ext cx="36" cy="29"/>
            </a:xfrm>
            <a:custGeom>
              <a:avLst/>
              <a:gdLst>
                <a:gd name="T0" fmla="*/ 36 w 36"/>
                <a:gd name="T1" fmla="*/ 29 h 29"/>
                <a:gd name="T2" fmla="*/ 31 w 36"/>
                <a:gd name="T3" fmla="*/ 28 h 29"/>
                <a:gd name="T4" fmla="*/ 26 w 36"/>
                <a:gd name="T5" fmla="*/ 27 h 29"/>
                <a:gd name="T6" fmla="*/ 21 w 36"/>
                <a:gd name="T7" fmla="*/ 26 h 29"/>
                <a:gd name="T8" fmla="*/ 17 w 36"/>
                <a:gd name="T9" fmla="*/ 24 h 29"/>
                <a:gd name="T10" fmla="*/ 13 w 36"/>
                <a:gd name="T11" fmla="*/ 22 h 29"/>
                <a:gd name="T12" fmla="*/ 9 w 36"/>
                <a:gd name="T13" fmla="*/ 19 h 29"/>
                <a:gd name="T14" fmla="*/ 4 w 36"/>
                <a:gd name="T15" fmla="*/ 16 h 29"/>
                <a:gd name="T16" fmla="*/ 0 w 36"/>
                <a:gd name="T17" fmla="*/ 13 h 29"/>
                <a:gd name="T18" fmla="*/ 0 w 36"/>
                <a:gd name="T19" fmla="*/ 13 h 29"/>
                <a:gd name="T20" fmla="*/ 0 w 36"/>
                <a:gd name="T21" fmla="*/ 12 h 29"/>
                <a:gd name="T22" fmla="*/ 0 w 36"/>
                <a:gd name="T23" fmla="*/ 12 h 29"/>
                <a:gd name="T24" fmla="*/ 0 w 36"/>
                <a:gd name="T25" fmla="*/ 12 h 29"/>
                <a:gd name="T26" fmla="*/ 0 w 36"/>
                <a:gd name="T27" fmla="*/ 11 h 29"/>
                <a:gd name="T28" fmla="*/ 0 w 36"/>
                <a:gd name="T29" fmla="*/ 11 h 29"/>
                <a:gd name="T30" fmla="*/ 0 w 36"/>
                <a:gd name="T31" fmla="*/ 9 h 29"/>
                <a:gd name="T32" fmla="*/ 0 w 36"/>
                <a:gd name="T33" fmla="*/ 9 h 29"/>
                <a:gd name="T34" fmla="*/ 2 w 36"/>
                <a:gd name="T35" fmla="*/ 8 h 29"/>
                <a:gd name="T36" fmla="*/ 3 w 36"/>
                <a:gd name="T37" fmla="*/ 7 h 29"/>
                <a:gd name="T38" fmla="*/ 4 w 36"/>
                <a:gd name="T39" fmla="*/ 6 h 29"/>
                <a:gd name="T40" fmla="*/ 7 w 36"/>
                <a:gd name="T41" fmla="*/ 4 h 29"/>
                <a:gd name="T42" fmla="*/ 9 w 36"/>
                <a:gd name="T43" fmla="*/ 3 h 29"/>
                <a:gd name="T44" fmla="*/ 12 w 36"/>
                <a:gd name="T45" fmla="*/ 0 h 29"/>
                <a:gd name="T46" fmla="*/ 13 w 36"/>
                <a:gd name="T47" fmla="*/ 0 h 29"/>
                <a:gd name="T48" fmla="*/ 16 w 36"/>
                <a:gd name="T49" fmla="*/ 0 h 29"/>
                <a:gd name="T50" fmla="*/ 18 w 36"/>
                <a:gd name="T51" fmla="*/ 3 h 29"/>
                <a:gd name="T52" fmla="*/ 21 w 36"/>
                <a:gd name="T53" fmla="*/ 7 h 29"/>
                <a:gd name="T54" fmla="*/ 23 w 36"/>
                <a:gd name="T55" fmla="*/ 11 h 29"/>
                <a:gd name="T56" fmla="*/ 26 w 36"/>
                <a:gd name="T57" fmla="*/ 14 h 29"/>
                <a:gd name="T58" fmla="*/ 28 w 36"/>
                <a:gd name="T59" fmla="*/ 18 h 29"/>
                <a:gd name="T60" fmla="*/ 31 w 36"/>
                <a:gd name="T61" fmla="*/ 22 h 29"/>
                <a:gd name="T62" fmla="*/ 33 w 36"/>
                <a:gd name="T63" fmla="*/ 26 h 29"/>
                <a:gd name="T64" fmla="*/ 36 w 36"/>
                <a:gd name="T65" fmla="*/ 29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29">
                  <a:moveTo>
                    <a:pt x="36" y="29"/>
                  </a:moveTo>
                  <a:lnTo>
                    <a:pt x="31" y="28"/>
                  </a:lnTo>
                  <a:lnTo>
                    <a:pt x="26" y="27"/>
                  </a:lnTo>
                  <a:lnTo>
                    <a:pt x="21" y="26"/>
                  </a:lnTo>
                  <a:lnTo>
                    <a:pt x="17" y="24"/>
                  </a:lnTo>
                  <a:lnTo>
                    <a:pt x="13" y="22"/>
                  </a:lnTo>
                  <a:lnTo>
                    <a:pt x="9" y="19"/>
                  </a:lnTo>
                  <a:lnTo>
                    <a:pt x="4" y="16"/>
                  </a:lnTo>
                  <a:lnTo>
                    <a:pt x="0" y="13"/>
                  </a:lnTo>
                  <a:lnTo>
                    <a:pt x="0" y="12"/>
                  </a:lnTo>
                  <a:lnTo>
                    <a:pt x="0" y="11"/>
                  </a:lnTo>
                  <a:lnTo>
                    <a:pt x="0" y="9"/>
                  </a:lnTo>
                  <a:lnTo>
                    <a:pt x="2" y="8"/>
                  </a:lnTo>
                  <a:lnTo>
                    <a:pt x="3" y="7"/>
                  </a:lnTo>
                  <a:lnTo>
                    <a:pt x="4" y="6"/>
                  </a:lnTo>
                  <a:lnTo>
                    <a:pt x="7" y="4"/>
                  </a:lnTo>
                  <a:lnTo>
                    <a:pt x="9" y="3"/>
                  </a:lnTo>
                  <a:lnTo>
                    <a:pt x="12" y="0"/>
                  </a:lnTo>
                  <a:lnTo>
                    <a:pt x="13" y="0"/>
                  </a:lnTo>
                  <a:lnTo>
                    <a:pt x="16" y="0"/>
                  </a:lnTo>
                  <a:lnTo>
                    <a:pt x="18" y="3"/>
                  </a:lnTo>
                  <a:lnTo>
                    <a:pt x="21" y="7"/>
                  </a:lnTo>
                  <a:lnTo>
                    <a:pt x="23" y="11"/>
                  </a:lnTo>
                  <a:lnTo>
                    <a:pt x="26" y="14"/>
                  </a:lnTo>
                  <a:lnTo>
                    <a:pt x="28" y="18"/>
                  </a:lnTo>
                  <a:lnTo>
                    <a:pt x="31" y="22"/>
                  </a:lnTo>
                  <a:lnTo>
                    <a:pt x="33" y="26"/>
                  </a:lnTo>
                  <a:lnTo>
                    <a:pt x="36" y="2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7" name="Freeform 64">
              <a:extLst>
                <a:ext uri="{FF2B5EF4-FFF2-40B4-BE49-F238E27FC236}">
                  <a16:creationId xmlns:a16="http://schemas.microsoft.com/office/drawing/2014/main" id="{5F631173-7ED9-42E1-99DD-EED9FA0DC85C}"/>
                </a:ext>
              </a:extLst>
            </p:cNvPr>
            <p:cNvSpPr>
              <a:spLocks/>
            </p:cNvSpPr>
            <p:nvPr/>
          </p:nvSpPr>
          <p:spPr bwMode="auto">
            <a:xfrm>
              <a:off x="5019" y="489"/>
              <a:ext cx="207" cy="508"/>
            </a:xfrm>
            <a:custGeom>
              <a:avLst/>
              <a:gdLst>
                <a:gd name="T0" fmla="*/ 198 w 207"/>
                <a:gd name="T1" fmla="*/ 40 h 508"/>
                <a:gd name="T2" fmla="*/ 178 w 207"/>
                <a:gd name="T3" fmla="*/ 78 h 508"/>
                <a:gd name="T4" fmla="*/ 163 w 207"/>
                <a:gd name="T5" fmla="*/ 117 h 508"/>
                <a:gd name="T6" fmla="*/ 123 w 207"/>
                <a:gd name="T7" fmla="*/ 226 h 508"/>
                <a:gd name="T8" fmla="*/ 106 w 207"/>
                <a:gd name="T9" fmla="*/ 300 h 508"/>
                <a:gd name="T10" fmla="*/ 101 w 207"/>
                <a:gd name="T11" fmla="*/ 373 h 508"/>
                <a:gd name="T12" fmla="*/ 108 w 207"/>
                <a:gd name="T13" fmla="*/ 418 h 508"/>
                <a:gd name="T14" fmla="*/ 122 w 207"/>
                <a:gd name="T15" fmla="*/ 449 h 508"/>
                <a:gd name="T16" fmla="*/ 142 w 207"/>
                <a:gd name="T17" fmla="*/ 475 h 508"/>
                <a:gd name="T18" fmla="*/ 142 w 207"/>
                <a:gd name="T19" fmla="*/ 478 h 508"/>
                <a:gd name="T20" fmla="*/ 142 w 207"/>
                <a:gd name="T21" fmla="*/ 480 h 508"/>
                <a:gd name="T22" fmla="*/ 136 w 207"/>
                <a:gd name="T23" fmla="*/ 486 h 508"/>
                <a:gd name="T24" fmla="*/ 113 w 207"/>
                <a:gd name="T25" fmla="*/ 491 h 508"/>
                <a:gd name="T26" fmla="*/ 92 w 207"/>
                <a:gd name="T27" fmla="*/ 490 h 508"/>
                <a:gd name="T28" fmla="*/ 66 w 207"/>
                <a:gd name="T29" fmla="*/ 501 h 508"/>
                <a:gd name="T30" fmla="*/ 42 w 207"/>
                <a:gd name="T31" fmla="*/ 508 h 508"/>
                <a:gd name="T32" fmla="*/ 24 w 207"/>
                <a:gd name="T33" fmla="*/ 505 h 508"/>
                <a:gd name="T34" fmla="*/ 11 w 207"/>
                <a:gd name="T35" fmla="*/ 494 h 508"/>
                <a:gd name="T36" fmla="*/ 1 w 207"/>
                <a:gd name="T37" fmla="*/ 461 h 508"/>
                <a:gd name="T38" fmla="*/ 1 w 207"/>
                <a:gd name="T39" fmla="*/ 411 h 508"/>
                <a:gd name="T40" fmla="*/ 8 w 207"/>
                <a:gd name="T41" fmla="*/ 330 h 508"/>
                <a:gd name="T42" fmla="*/ 16 w 207"/>
                <a:gd name="T43" fmla="*/ 271 h 508"/>
                <a:gd name="T44" fmla="*/ 32 w 207"/>
                <a:gd name="T45" fmla="*/ 188 h 508"/>
                <a:gd name="T46" fmla="*/ 43 w 207"/>
                <a:gd name="T47" fmla="*/ 163 h 508"/>
                <a:gd name="T48" fmla="*/ 47 w 207"/>
                <a:gd name="T49" fmla="*/ 176 h 508"/>
                <a:gd name="T50" fmla="*/ 49 w 207"/>
                <a:gd name="T51" fmla="*/ 223 h 508"/>
                <a:gd name="T52" fmla="*/ 54 w 207"/>
                <a:gd name="T53" fmla="*/ 260 h 508"/>
                <a:gd name="T54" fmla="*/ 66 w 207"/>
                <a:gd name="T55" fmla="*/ 255 h 508"/>
                <a:gd name="T56" fmla="*/ 91 w 207"/>
                <a:gd name="T57" fmla="*/ 229 h 508"/>
                <a:gd name="T58" fmla="*/ 111 w 207"/>
                <a:gd name="T59" fmla="*/ 197 h 508"/>
                <a:gd name="T60" fmla="*/ 116 w 207"/>
                <a:gd name="T61" fmla="*/ 180 h 508"/>
                <a:gd name="T62" fmla="*/ 103 w 207"/>
                <a:gd name="T63" fmla="*/ 146 h 508"/>
                <a:gd name="T64" fmla="*/ 94 w 207"/>
                <a:gd name="T65" fmla="*/ 112 h 508"/>
                <a:gd name="T66" fmla="*/ 94 w 207"/>
                <a:gd name="T67" fmla="*/ 86 h 508"/>
                <a:gd name="T68" fmla="*/ 102 w 207"/>
                <a:gd name="T69" fmla="*/ 79 h 508"/>
                <a:gd name="T70" fmla="*/ 110 w 207"/>
                <a:gd name="T71" fmla="*/ 73 h 508"/>
                <a:gd name="T72" fmla="*/ 115 w 207"/>
                <a:gd name="T73" fmla="*/ 73 h 508"/>
                <a:gd name="T74" fmla="*/ 118 w 207"/>
                <a:gd name="T75" fmla="*/ 77 h 508"/>
                <a:gd name="T76" fmla="*/ 123 w 207"/>
                <a:gd name="T77" fmla="*/ 78 h 508"/>
                <a:gd name="T78" fmla="*/ 151 w 207"/>
                <a:gd name="T79" fmla="*/ 50 h 508"/>
                <a:gd name="T80" fmla="*/ 180 w 207"/>
                <a:gd name="T81" fmla="*/ 23 h 508"/>
                <a:gd name="T82" fmla="*/ 202 w 207"/>
                <a:gd name="T83" fmla="*/ 1 h 508"/>
                <a:gd name="T84" fmla="*/ 205 w 207"/>
                <a:gd name="T85" fmla="*/ 6 h 508"/>
                <a:gd name="T86" fmla="*/ 207 w 207"/>
                <a:gd name="T87" fmla="*/ 13 h 5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7" h="508">
                  <a:moveTo>
                    <a:pt x="207" y="15"/>
                  </a:moveTo>
                  <a:lnTo>
                    <a:pt x="203" y="28"/>
                  </a:lnTo>
                  <a:lnTo>
                    <a:pt x="198" y="40"/>
                  </a:lnTo>
                  <a:lnTo>
                    <a:pt x="191" y="53"/>
                  </a:lnTo>
                  <a:lnTo>
                    <a:pt x="184" y="66"/>
                  </a:lnTo>
                  <a:lnTo>
                    <a:pt x="178" y="78"/>
                  </a:lnTo>
                  <a:lnTo>
                    <a:pt x="171" y="91"/>
                  </a:lnTo>
                  <a:lnTo>
                    <a:pt x="166" y="105"/>
                  </a:lnTo>
                  <a:lnTo>
                    <a:pt x="163" y="117"/>
                  </a:lnTo>
                  <a:lnTo>
                    <a:pt x="146" y="156"/>
                  </a:lnTo>
                  <a:lnTo>
                    <a:pt x="131" y="202"/>
                  </a:lnTo>
                  <a:lnTo>
                    <a:pt x="123" y="226"/>
                  </a:lnTo>
                  <a:lnTo>
                    <a:pt x="116" y="249"/>
                  </a:lnTo>
                  <a:lnTo>
                    <a:pt x="110" y="275"/>
                  </a:lnTo>
                  <a:lnTo>
                    <a:pt x="106" y="300"/>
                  </a:lnTo>
                  <a:lnTo>
                    <a:pt x="102" y="325"/>
                  </a:lnTo>
                  <a:lnTo>
                    <a:pt x="101" y="349"/>
                  </a:lnTo>
                  <a:lnTo>
                    <a:pt x="101" y="373"/>
                  </a:lnTo>
                  <a:lnTo>
                    <a:pt x="103" y="397"/>
                  </a:lnTo>
                  <a:lnTo>
                    <a:pt x="106" y="407"/>
                  </a:lnTo>
                  <a:lnTo>
                    <a:pt x="108" y="418"/>
                  </a:lnTo>
                  <a:lnTo>
                    <a:pt x="112" y="428"/>
                  </a:lnTo>
                  <a:lnTo>
                    <a:pt x="117" y="438"/>
                  </a:lnTo>
                  <a:lnTo>
                    <a:pt x="122" y="449"/>
                  </a:lnTo>
                  <a:lnTo>
                    <a:pt x="127" y="457"/>
                  </a:lnTo>
                  <a:lnTo>
                    <a:pt x="135" y="466"/>
                  </a:lnTo>
                  <a:lnTo>
                    <a:pt x="142" y="475"/>
                  </a:lnTo>
                  <a:lnTo>
                    <a:pt x="142" y="476"/>
                  </a:lnTo>
                  <a:lnTo>
                    <a:pt x="142" y="478"/>
                  </a:lnTo>
                  <a:lnTo>
                    <a:pt x="142" y="479"/>
                  </a:lnTo>
                  <a:lnTo>
                    <a:pt x="142" y="480"/>
                  </a:lnTo>
                  <a:lnTo>
                    <a:pt x="144" y="481"/>
                  </a:lnTo>
                  <a:lnTo>
                    <a:pt x="136" y="486"/>
                  </a:lnTo>
                  <a:lnTo>
                    <a:pt x="129" y="490"/>
                  </a:lnTo>
                  <a:lnTo>
                    <a:pt x="121" y="491"/>
                  </a:lnTo>
                  <a:lnTo>
                    <a:pt x="113" y="491"/>
                  </a:lnTo>
                  <a:lnTo>
                    <a:pt x="106" y="491"/>
                  </a:lnTo>
                  <a:lnTo>
                    <a:pt x="100" y="491"/>
                  </a:lnTo>
                  <a:lnTo>
                    <a:pt x="92" y="490"/>
                  </a:lnTo>
                  <a:lnTo>
                    <a:pt x="84" y="491"/>
                  </a:lnTo>
                  <a:lnTo>
                    <a:pt x="74" y="496"/>
                  </a:lnTo>
                  <a:lnTo>
                    <a:pt x="66" y="501"/>
                  </a:lnTo>
                  <a:lnTo>
                    <a:pt x="57" y="505"/>
                  </a:lnTo>
                  <a:lnTo>
                    <a:pt x="48" y="507"/>
                  </a:lnTo>
                  <a:lnTo>
                    <a:pt x="42" y="508"/>
                  </a:lnTo>
                  <a:lnTo>
                    <a:pt x="34" y="508"/>
                  </a:lnTo>
                  <a:lnTo>
                    <a:pt x="29" y="507"/>
                  </a:lnTo>
                  <a:lnTo>
                    <a:pt x="24" y="505"/>
                  </a:lnTo>
                  <a:lnTo>
                    <a:pt x="19" y="501"/>
                  </a:lnTo>
                  <a:lnTo>
                    <a:pt x="15" y="498"/>
                  </a:lnTo>
                  <a:lnTo>
                    <a:pt x="11" y="494"/>
                  </a:lnTo>
                  <a:lnTo>
                    <a:pt x="9" y="489"/>
                  </a:lnTo>
                  <a:lnTo>
                    <a:pt x="5" y="476"/>
                  </a:lnTo>
                  <a:lnTo>
                    <a:pt x="1" y="461"/>
                  </a:lnTo>
                  <a:lnTo>
                    <a:pt x="0" y="446"/>
                  </a:lnTo>
                  <a:lnTo>
                    <a:pt x="0" y="428"/>
                  </a:lnTo>
                  <a:lnTo>
                    <a:pt x="1" y="411"/>
                  </a:lnTo>
                  <a:lnTo>
                    <a:pt x="3" y="393"/>
                  </a:lnTo>
                  <a:lnTo>
                    <a:pt x="5" y="359"/>
                  </a:lnTo>
                  <a:lnTo>
                    <a:pt x="8" y="330"/>
                  </a:lnTo>
                  <a:lnTo>
                    <a:pt x="9" y="319"/>
                  </a:lnTo>
                  <a:lnTo>
                    <a:pt x="13" y="297"/>
                  </a:lnTo>
                  <a:lnTo>
                    <a:pt x="16" y="271"/>
                  </a:lnTo>
                  <a:lnTo>
                    <a:pt x="21" y="242"/>
                  </a:lnTo>
                  <a:lnTo>
                    <a:pt x="26" y="214"/>
                  </a:lnTo>
                  <a:lnTo>
                    <a:pt x="32" y="188"/>
                  </a:lnTo>
                  <a:lnTo>
                    <a:pt x="37" y="169"/>
                  </a:lnTo>
                  <a:lnTo>
                    <a:pt x="42" y="160"/>
                  </a:lnTo>
                  <a:lnTo>
                    <a:pt x="43" y="163"/>
                  </a:lnTo>
                  <a:lnTo>
                    <a:pt x="44" y="166"/>
                  </a:lnTo>
                  <a:lnTo>
                    <a:pt x="45" y="170"/>
                  </a:lnTo>
                  <a:lnTo>
                    <a:pt x="47" y="176"/>
                  </a:lnTo>
                  <a:lnTo>
                    <a:pt x="48" y="190"/>
                  </a:lnTo>
                  <a:lnTo>
                    <a:pt x="49" y="207"/>
                  </a:lnTo>
                  <a:lnTo>
                    <a:pt x="49" y="223"/>
                  </a:lnTo>
                  <a:lnTo>
                    <a:pt x="50" y="238"/>
                  </a:lnTo>
                  <a:lnTo>
                    <a:pt x="52" y="251"/>
                  </a:lnTo>
                  <a:lnTo>
                    <a:pt x="54" y="260"/>
                  </a:lnTo>
                  <a:lnTo>
                    <a:pt x="58" y="258"/>
                  </a:lnTo>
                  <a:lnTo>
                    <a:pt x="62" y="257"/>
                  </a:lnTo>
                  <a:lnTo>
                    <a:pt x="66" y="255"/>
                  </a:lnTo>
                  <a:lnTo>
                    <a:pt x="71" y="251"/>
                  </a:lnTo>
                  <a:lnTo>
                    <a:pt x="81" y="241"/>
                  </a:lnTo>
                  <a:lnTo>
                    <a:pt x="91" y="229"/>
                  </a:lnTo>
                  <a:lnTo>
                    <a:pt x="101" y="217"/>
                  </a:lnTo>
                  <a:lnTo>
                    <a:pt x="108" y="203"/>
                  </a:lnTo>
                  <a:lnTo>
                    <a:pt x="111" y="197"/>
                  </a:lnTo>
                  <a:lnTo>
                    <a:pt x="113" y="192"/>
                  </a:lnTo>
                  <a:lnTo>
                    <a:pt x="115" y="185"/>
                  </a:lnTo>
                  <a:lnTo>
                    <a:pt x="116" y="180"/>
                  </a:lnTo>
                  <a:lnTo>
                    <a:pt x="112" y="169"/>
                  </a:lnTo>
                  <a:lnTo>
                    <a:pt x="108" y="158"/>
                  </a:lnTo>
                  <a:lnTo>
                    <a:pt x="103" y="146"/>
                  </a:lnTo>
                  <a:lnTo>
                    <a:pt x="100" y="135"/>
                  </a:lnTo>
                  <a:lnTo>
                    <a:pt x="97" y="123"/>
                  </a:lnTo>
                  <a:lnTo>
                    <a:pt x="94" y="112"/>
                  </a:lnTo>
                  <a:lnTo>
                    <a:pt x="92" y="101"/>
                  </a:lnTo>
                  <a:lnTo>
                    <a:pt x="92" y="88"/>
                  </a:lnTo>
                  <a:lnTo>
                    <a:pt x="94" y="86"/>
                  </a:lnTo>
                  <a:lnTo>
                    <a:pt x="97" y="84"/>
                  </a:lnTo>
                  <a:lnTo>
                    <a:pt x="100" y="82"/>
                  </a:lnTo>
                  <a:lnTo>
                    <a:pt x="102" y="79"/>
                  </a:lnTo>
                  <a:lnTo>
                    <a:pt x="105" y="78"/>
                  </a:lnTo>
                  <a:lnTo>
                    <a:pt x="107" y="76"/>
                  </a:lnTo>
                  <a:lnTo>
                    <a:pt x="110" y="73"/>
                  </a:lnTo>
                  <a:lnTo>
                    <a:pt x="112" y="72"/>
                  </a:lnTo>
                  <a:lnTo>
                    <a:pt x="113" y="73"/>
                  </a:lnTo>
                  <a:lnTo>
                    <a:pt x="115" y="73"/>
                  </a:lnTo>
                  <a:lnTo>
                    <a:pt x="116" y="74"/>
                  </a:lnTo>
                  <a:lnTo>
                    <a:pt x="117" y="76"/>
                  </a:lnTo>
                  <a:lnTo>
                    <a:pt x="118" y="77"/>
                  </a:lnTo>
                  <a:lnTo>
                    <a:pt x="120" y="77"/>
                  </a:lnTo>
                  <a:lnTo>
                    <a:pt x="121" y="77"/>
                  </a:lnTo>
                  <a:lnTo>
                    <a:pt x="123" y="78"/>
                  </a:lnTo>
                  <a:lnTo>
                    <a:pt x="132" y="68"/>
                  </a:lnTo>
                  <a:lnTo>
                    <a:pt x="142" y="59"/>
                  </a:lnTo>
                  <a:lnTo>
                    <a:pt x="151" y="50"/>
                  </a:lnTo>
                  <a:lnTo>
                    <a:pt x="161" y="42"/>
                  </a:lnTo>
                  <a:lnTo>
                    <a:pt x="171" y="33"/>
                  </a:lnTo>
                  <a:lnTo>
                    <a:pt x="180" y="23"/>
                  </a:lnTo>
                  <a:lnTo>
                    <a:pt x="190" y="11"/>
                  </a:lnTo>
                  <a:lnTo>
                    <a:pt x="198" y="0"/>
                  </a:lnTo>
                  <a:lnTo>
                    <a:pt x="202" y="1"/>
                  </a:lnTo>
                  <a:lnTo>
                    <a:pt x="203" y="3"/>
                  </a:lnTo>
                  <a:lnTo>
                    <a:pt x="204" y="4"/>
                  </a:lnTo>
                  <a:lnTo>
                    <a:pt x="205" y="6"/>
                  </a:lnTo>
                  <a:lnTo>
                    <a:pt x="205" y="8"/>
                  </a:lnTo>
                  <a:lnTo>
                    <a:pt x="207" y="10"/>
                  </a:lnTo>
                  <a:lnTo>
                    <a:pt x="207" y="13"/>
                  </a:lnTo>
                  <a:lnTo>
                    <a:pt x="207" y="15"/>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8" name="Freeform 65">
              <a:extLst>
                <a:ext uri="{FF2B5EF4-FFF2-40B4-BE49-F238E27FC236}">
                  <a16:creationId xmlns:a16="http://schemas.microsoft.com/office/drawing/2014/main" id="{35F2F248-8CE0-4B64-9E6E-0948EB1623A1}"/>
                </a:ext>
              </a:extLst>
            </p:cNvPr>
            <p:cNvSpPr>
              <a:spLocks/>
            </p:cNvSpPr>
            <p:nvPr/>
          </p:nvSpPr>
          <p:spPr bwMode="auto">
            <a:xfrm>
              <a:off x="5131" y="440"/>
              <a:ext cx="88" cy="99"/>
            </a:xfrm>
            <a:custGeom>
              <a:avLst/>
              <a:gdLst>
                <a:gd name="T0" fmla="*/ 88 w 88"/>
                <a:gd name="T1" fmla="*/ 16 h 99"/>
                <a:gd name="T2" fmla="*/ 85 w 88"/>
                <a:gd name="T3" fmla="*/ 30 h 99"/>
                <a:gd name="T4" fmla="*/ 77 w 88"/>
                <a:gd name="T5" fmla="*/ 45 h 99"/>
                <a:gd name="T6" fmla="*/ 67 w 88"/>
                <a:gd name="T7" fmla="*/ 62 h 99"/>
                <a:gd name="T8" fmla="*/ 56 w 88"/>
                <a:gd name="T9" fmla="*/ 77 h 99"/>
                <a:gd name="T10" fmla="*/ 49 w 88"/>
                <a:gd name="T11" fmla="*/ 84 h 99"/>
                <a:gd name="T12" fmla="*/ 43 w 88"/>
                <a:gd name="T13" fmla="*/ 89 h 99"/>
                <a:gd name="T14" fmla="*/ 37 w 88"/>
                <a:gd name="T15" fmla="*/ 94 h 99"/>
                <a:gd name="T16" fmla="*/ 32 w 88"/>
                <a:gd name="T17" fmla="*/ 98 h 99"/>
                <a:gd name="T18" fmla="*/ 25 w 88"/>
                <a:gd name="T19" fmla="*/ 99 h 99"/>
                <a:gd name="T20" fmla="*/ 20 w 88"/>
                <a:gd name="T21" fmla="*/ 99 h 99"/>
                <a:gd name="T22" fmla="*/ 15 w 88"/>
                <a:gd name="T23" fmla="*/ 98 h 99"/>
                <a:gd name="T24" fmla="*/ 11 w 88"/>
                <a:gd name="T25" fmla="*/ 94 h 99"/>
                <a:gd name="T26" fmla="*/ 10 w 88"/>
                <a:gd name="T27" fmla="*/ 93 h 99"/>
                <a:gd name="T28" fmla="*/ 9 w 88"/>
                <a:gd name="T29" fmla="*/ 92 h 99"/>
                <a:gd name="T30" fmla="*/ 8 w 88"/>
                <a:gd name="T31" fmla="*/ 92 h 99"/>
                <a:gd name="T32" fmla="*/ 6 w 88"/>
                <a:gd name="T33" fmla="*/ 91 h 99"/>
                <a:gd name="T34" fmla="*/ 5 w 88"/>
                <a:gd name="T35" fmla="*/ 89 h 99"/>
                <a:gd name="T36" fmla="*/ 4 w 88"/>
                <a:gd name="T37" fmla="*/ 89 h 99"/>
                <a:gd name="T38" fmla="*/ 1 w 88"/>
                <a:gd name="T39" fmla="*/ 88 h 99"/>
                <a:gd name="T40" fmla="*/ 0 w 88"/>
                <a:gd name="T41" fmla="*/ 87 h 99"/>
                <a:gd name="T42" fmla="*/ 1 w 88"/>
                <a:gd name="T43" fmla="*/ 83 h 99"/>
                <a:gd name="T44" fmla="*/ 4 w 88"/>
                <a:gd name="T45" fmla="*/ 78 h 99"/>
                <a:gd name="T46" fmla="*/ 6 w 88"/>
                <a:gd name="T47" fmla="*/ 73 h 99"/>
                <a:gd name="T48" fmla="*/ 10 w 88"/>
                <a:gd name="T49" fmla="*/ 68 h 99"/>
                <a:gd name="T50" fmla="*/ 22 w 88"/>
                <a:gd name="T51" fmla="*/ 57 h 99"/>
                <a:gd name="T52" fmla="*/ 33 w 88"/>
                <a:gd name="T53" fmla="*/ 45 h 99"/>
                <a:gd name="T54" fmla="*/ 44 w 88"/>
                <a:gd name="T55" fmla="*/ 34 h 99"/>
                <a:gd name="T56" fmla="*/ 54 w 88"/>
                <a:gd name="T57" fmla="*/ 23 h 99"/>
                <a:gd name="T58" fmla="*/ 58 w 88"/>
                <a:gd name="T59" fmla="*/ 18 h 99"/>
                <a:gd name="T60" fmla="*/ 61 w 88"/>
                <a:gd name="T61" fmla="*/ 12 h 99"/>
                <a:gd name="T62" fmla="*/ 62 w 88"/>
                <a:gd name="T63" fmla="*/ 9 h 99"/>
                <a:gd name="T64" fmla="*/ 62 w 88"/>
                <a:gd name="T65" fmla="*/ 4 h 99"/>
                <a:gd name="T66" fmla="*/ 62 w 88"/>
                <a:gd name="T67" fmla="*/ 4 h 99"/>
                <a:gd name="T68" fmla="*/ 61 w 88"/>
                <a:gd name="T69" fmla="*/ 4 h 99"/>
                <a:gd name="T70" fmla="*/ 61 w 88"/>
                <a:gd name="T71" fmla="*/ 4 h 99"/>
                <a:gd name="T72" fmla="*/ 61 w 88"/>
                <a:gd name="T73" fmla="*/ 4 h 99"/>
                <a:gd name="T74" fmla="*/ 59 w 88"/>
                <a:gd name="T75" fmla="*/ 2 h 99"/>
                <a:gd name="T76" fmla="*/ 59 w 88"/>
                <a:gd name="T77" fmla="*/ 2 h 99"/>
                <a:gd name="T78" fmla="*/ 59 w 88"/>
                <a:gd name="T79" fmla="*/ 2 h 99"/>
                <a:gd name="T80" fmla="*/ 58 w 88"/>
                <a:gd name="T81" fmla="*/ 2 h 99"/>
                <a:gd name="T82" fmla="*/ 63 w 88"/>
                <a:gd name="T83" fmla="*/ 1 h 99"/>
                <a:gd name="T84" fmla="*/ 68 w 88"/>
                <a:gd name="T85" fmla="*/ 0 h 99"/>
                <a:gd name="T86" fmla="*/ 72 w 88"/>
                <a:gd name="T87" fmla="*/ 0 h 99"/>
                <a:gd name="T88" fmla="*/ 77 w 88"/>
                <a:gd name="T89" fmla="*/ 1 h 99"/>
                <a:gd name="T90" fmla="*/ 82 w 88"/>
                <a:gd name="T91" fmla="*/ 4 h 99"/>
                <a:gd name="T92" fmla="*/ 85 w 88"/>
                <a:gd name="T93" fmla="*/ 6 h 99"/>
                <a:gd name="T94" fmla="*/ 87 w 88"/>
                <a:gd name="T95" fmla="*/ 11 h 99"/>
                <a:gd name="T96" fmla="*/ 88 w 88"/>
                <a:gd name="T97" fmla="*/ 16 h 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99">
                  <a:moveTo>
                    <a:pt x="88" y="16"/>
                  </a:moveTo>
                  <a:lnTo>
                    <a:pt x="85" y="30"/>
                  </a:lnTo>
                  <a:lnTo>
                    <a:pt x="77" y="45"/>
                  </a:lnTo>
                  <a:lnTo>
                    <a:pt x="67" y="62"/>
                  </a:lnTo>
                  <a:lnTo>
                    <a:pt x="56" y="77"/>
                  </a:lnTo>
                  <a:lnTo>
                    <a:pt x="49" y="84"/>
                  </a:lnTo>
                  <a:lnTo>
                    <a:pt x="43" y="89"/>
                  </a:lnTo>
                  <a:lnTo>
                    <a:pt x="37" y="94"/>
                  </a:lnTo>
                  <a:lnTo>
                    <a:pt x="32" y="98"/>
                  </a:lnTo>
                  <a:lnTo>
                    <a:pt x="25" y="99"/>
                  </a:lnTo>
                  <a:lnTo>
                    <a:pt x="20" y="99"/>
                  </a:lnTo>
                  <a:lnTo>
                    <a:pt x="15" y="98"/>
                  </a:lnTo>
                  <a:lnTo>
                    <a:pt x="11" y="94"/>
                  </a:lnTo>
                  <a:lnTo>
                    <a:pt x="10" y="93"/>
                  </a:lnTo>
                  <a:lnTo>
                    <a:pt x="9" y="92"/>
                  </a:lnTo>
                  <a:lnTo>
                    <a:pt x="8" y="92"/>
                  </a:lnTo>
                  <a:lnTo>
                    <a:pt x="6" y="91"/>
                  </a:lnTo>
                  <a:lnTo>
                    <a:pt x="5" y="89"/>
                  </a:lnTo>
                  <a:lnTo>
                    <a:pt x="4" y="89"/>
                  </a:lnTo>
                  <a:lnTo>
                    <a:pt x="1" y="88"/>
                  </a:lnTo>
                  <a:lnTo>
                    <a:pt x="0" y="87"/>
                  </a:lnTo>
                  <a:lnTo>
                    <a:pt x="1" y="83"/>
                  </a:lnTo>
                  <a:lnTo>
                    <a:pt x="4" y="78"/>
                  </a:lnTo>
                  <a:lnTo>
                    <a:pt x="6" y="73"/>
                  </a:lnTo>
                  <a:lnTo>
                    <a:pt x="10" y="68"/>
                  </a:lnTo>
                  <a:lnTo>
                    <a:pt x="22" y="57"/>
                  </a:lnTo>
                  <a:lnTo>
                    <a:pt x="33" y="45"/>
                  </a:lnTo>
                  <a:lnTo>
                    <a:pt x="44" y="34"/>
                  </a:lnTo>
                  <a:lnTo>
                    <a:pt x="54" y="23"/>
                  </a:lnTo>
                  <a:lnTo>
                    <a:pt x="58" y="18"/>
                  </a:lnTo>
                  <a:lnTo>
                    <a:pt x="61" y="12"/>
                  </a:lnTo>
                  <a:lnTo>
                    <a:pt x="62" y="9"/>
                  </a:lnTo>
                  <a:lnTo>
                    <a:pt x="62" y="4"/>
                  </a:lnTo>
                  <a:lnTo>
                    <a:pt x="61" y="4"/>
                  </a:lnTo>
                  <a:lnTo>
                    <a:pt x="59" y="2"/>
                  </a:lnTo>
                  <a:lnTo>
                    <a:pt x="58" y="2"/>
                  </a:lnTo>
                  <a:lnTo>
                    <a:pt x="63" y="1"/>
                  </a:lnTo>
                  <a:lnTo>
                    <a:pt x="68" y="0"/>
                  </a:lnTo>
                  <a:lnTo>
                    <a:pt x="72" y="0"/>
                  </a:lnTo>
                  <a:lnTo>
                    <a:pt x="77" y="1"/>
                  </a:lnTo>
                  <a:lnTo>
                    <a:pt x="82" y="4"/>
                  </a:lnTo>
                  <a:lnTo>
                    <a:pt x="85" y="6"/>
                  </a:lnTo>
                  <a:lnTo>
                    <a:pt x="87" y="11"/>
                  </a:lnTo>
                  <a:lnTo>
                    <a:pt x="88" y="16"/>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69" name="Freeform 66">
              <a:extLst>
                <a:ext uri="{FF2B5EF4-FFF2-40B4-BE49-F238E27FC236}">
                  <a16:creationId xmlns:a16="http://schemas.microsoft.com/office/drawing/2014/main" id="{BCF650DA-04F0-4D8C-BB64-FC3B8B8B338A}"/>
                </a:ext>
              </a:extLst>
            </p:cNvPr>
            <p:cNvSpPr>
              <a:spLocks/>
            </p:cNvSpPr>
            <p:nvPr/>
          </p:nvSpPr>
          <p:spPr bwMode="auto">
            <a:xfrm>
              <a:off x="5179" y="250"/>
              <a:ext cx="39" cy="24"/>
            </a:xfrm>
            <a:custGeom>
              <a:avLst/>
              <a:gdLst>
                <a:gd name="T0" fmla="*/ 39 w 39"/>
                <a:gd name="T1" fmla="*/ 19 h 24"/>
                <a:gd name="T2" fmla="*/ 38 w 39"/>
                <a:gd name="T3" fmla="*/ 19 h 24"/>
                <a:gd name="T4" fmla="*/ 37 w 39"/>
                <a:gd name="T5" fmla="*/ 20 h 24"/>
                <a:gd name="T6" fmla="*/ 35 w 39"/>
                <a:gd name="T7" fmla="*/ 20 h 24"/>
                <a:gd name="T8" fmla="*/ 33 w 39"/>
                <a:gd name="T9" fmla="*/ 20 h 24"/>
                <a:gd name="T10" fmla="*/ 28 w 39"/>
                <a:gd name="T11" fmla="*/ 21 h 24"/>
                <a:gd name="T12" fmla="*/ 23 w 39"/>
                <a:gd name="T13" fmla="*/ 21 h 24"/>
                <a:gd name="T14" fmla="*/ 15 w 39"/>
                <a:gd name="T15" fmla="*/ 22 h 24"/>
                <a:gd name="T16" fmla="*/ 4 w 39"/>
                <a:gd name="T17" fmla="*/ 24 h 24"/>
                <a:gd name="T18" fmla="*/ 3 w 39"/>
                <a:gd name="T19" fmla="*/ 21 h 24"/>
                <a:gd name="T20" fmla="*/ 1 w 39"/>
                <a:gd name="T21" fmla="*/ 19 h 24"/>
                <a:gd name="T22" fmla="*/ 0 w 39"/>
                <a:gd name="T23" fmla="*/ 15 h 24"/>
                <a:gd name="T24" fmla="*/ 0 w 39"/>
                <a:gd name="T25" fmla="*/ 11 h 24"/>
                <a:gd name="T26" fmla="*/ 1 w 39"/>
                <a:gd name="T27" fmla="*/ 8 h 24"/>
                <a:gd name="T28" fmla="*/ 3 w 39"/>
                <a:gd name="T29" fmla="*/ 5 h 24"/>
                <a:gd name="T30" fmla="*/ 5 w 39"/>
                <a:gd name="T31" fmla="*/ 2 h 24"/>
                <a:gd name="T32" fmla="*/ 9 w 39"/>
                <a:gd name="T33" fmla="*/ 0 h 24"/>
                <a:gd name="T34" fmla="*/ 10 w 39"/>
                <a:gd name="T35" fmla="*/ 1 h 24"/>
                <a:gd name="T36" fmla="*/ 11 w 39"/>
                <a:gd name="T37" fmla="*/ 3 h 24"/>
                <a:gd name="T38" fmla="*/ 13 w 39"/>
                <a:gd name="T39" fmla="*/ 5 h 24"/>
                <a:gd name="T40" fmla="*/ 14 w 39"/>
                <a:gd name="T41" fmla="*/ 7 h 24"/>
                <a:gd name="T42" fmla="*/ 15 w 39"/>
                <a:gd name="T43" fmla="*/ 8 h 24"/>
                <a:gd name="T44" fmla="*/ 18 w 39"/>
                <a:gd name="T45" fmla="*/ 11 h 24"/>
                <a:gd name="T46" fmla="*/ 19 w 39"/>
                <a:gd name="T47" fmla="*/ 12 h 24"/>
                <a:gd name="T48" fmla="*/ 20 w 39"/>
                <a:gd name="T49" fmla="*/ 15 h 24"/>
                <a:gd name="T50" fmla="*/ 20 w 39"/>
                <a:gd name="T51" fmla="*/ 15 h 24"/>
                <a:gd name="T52" fmla="*/ 21 w 39"/>
                <a:gd name="T53" fmla="*/ 15 h 24"/>
                <a:gd name="T54" fmla="*/ 21 w 39"/>
                <a:gd name="T55" fmla="*/ 15 h 24"/>
                <a:gd name="T56" fmla="*/ 23 w 39"/>
                <a:gd name="T57" fmla="*/ 15 h 24"/>
                <a:gd name="T58" fmla="*/ 23 w 39"/>
                <a:gd name="T59" fmla="*/ 15 h 24"/>
                <a:gd name="T60" fmla="*/ 23 w 39"/>
                <a:gd name="T61" fmla="*/ 15 h 24"/>
                <a:gd name="T62" fmla="*/ 24 w 39"/>
                <a:gd name="T63" fmla="*/ 15 h 24"/>
                <a:gd name="T64" fmla="*/ 24 w 39"/>
                <a:gd name="T65" fmla="*/ 15 h 24"/>
                <a:gd name="T66" fmla="*/ 26 w 39"/>
                <a:gd name="T67" fmla="*/ 12 h 24"/>
                <a:gd name="T68" fmla="*/ 28 w 39"/>
                <a:gd name="T69" fmla="*/ 10 h 24"/>
                <a:gd name="T70" fmla="*/ 29 w 39"/>
                <a:gd name="T71" fmla="*/ 7 h 24"/>
                <a:gd name="T72" fmla="*/ 29 w 39"/>
                <a:gd name="T73" fmla="*/ 6 h 24"/>
                <a:gd name="T74" fmla="*/ 30 w 39"/>
                <a:gd name="T75" fmla="*/ 5 h 24"/>
                <a:gd name="T76" fmla="*/ 30 w 39"/>
                <a:gd name="T77" fmla="*/ 5 h 24"/>
                <a:gd name="T78" fmla="*/ 30 w 39"/>
                <a:gd name="T79" fmla="*/ 3 h 24"/>
                <a:gd name="T80" fmla="*/ 30 w 39"/>
                <a:gd name="T81" fmla="*/ 2 h 24"/>
                <a:gd name="T82" fmla="*/ 31 w 39"/>
                <a:gd name="T83" fmla="*/ 2 h 24"/>
                <a:gd name="T84" fmla="*/ 31 w 39"/>
                <a:gd name="T85" fmla="*/ 2 h 24"/>
                <a:gd name="T86" fmla="*/ 33 w 39"/>
                <a:gd name="T87" fmla="*/ 2 h 24"/>
                <a:gd name="T88" fmla="*/ 33 w 39"/>
                <a:gd name="T89" fmla="*/ 2 h 24"/>
                <a:gd name="T90" fmla="*/ 33 w 39"/>
                <a:gd name="T91" fmla="*/ 2 h 24"/>
                <a:gd name="T92" fmla="*/ 34 w 39"/>
                <a:gd name="T93" fmla="*/ 2 h 24"/>
                <a:gd name="T94" fmla="*/ 34 w 39"/>
                <a:gd name="T95" fmla="*/ 3 h 24"/>
                <a:gd name="T96" fmla="*/ 35 w 39"/>
                <a:gd name="T97" fmla="*/ 3 h 24"/>
                <a:gd name="T98" fmla="*/ 35 w 39"/>
                <a:gd name="T99" fmla="*/ 6 h 24"/>
                <a:gd name="T100" fmla="*/ 37 w 39"/>
                <a:gd name="T101" fmla="*/ 8 h 24"/>
                <a:gd name="T102" fmla="*/ 37 w 39"/>
                <a:gd name="T103" fmla="*/ 11 h 24"/>
                <a:gd name="T104" fmla="*/ 38 w 39"/>
                <a:gd name="T105" fmla="*/ 12 h 24"/>
                <a:gd name="T106" fmla="*/ 38 w 39"/>
                <a:gd name="T107" fmla="*/ 15 h 24"/>
                <a:gd name="T108" fmla="*/ 38 w 39"/>
                <a:gd name="T109" fmla="*/ 16 h 24"/>
                <a:gd name="T110" fmla="*/ 39 w 39"/>
                <a:gd name="T111" fmla="*/ 17 h 24"/>
                <a:gd name="T112" fmla="*/ 39 w 39"/>
                <a:gd name="T113" fmla="*/ 19 h 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24">
                  <a:moveTo>
                    <a:pt x="39" y="19"/>
                  </a:moveTo>
                  <a:lnTo>
                    <a:pt x="38" y="19"/>
                  </a:lnTo>
                  <a:lnTo>
                    <a:pt x="37" y="20"/>
                  </a:lnTo>
                  <a:lnTo>
                    <a:pt x="35" y="20"/>
                  </a:lnTo>
                  <a:lnTo>
                    <a:pt x="33" y="20"/>
                  </a:lnTo>
                  <a:lnTo>
                    <a:pt x="28" y="21"/>
                  </a:lnTo>
                  <a:lnTo>
                    <a:pt x="23" y="21"/>
                  </a:lnTo>
                  <a:lnTo>
                    <a:pt x="15" y="22"/>
                  </a:lnTo>
                  <a:lnTo>
                    <a:pt x="4" y="24"/>
                  </a:lnTo>
                  <a:lnTo>
                    <a:pt x="3" y="21"/>
                  </a:lnTo>
                  <a:lnTo>
                    <a:pt x="1" y="19"/>
                  </a:lnTo>
                  <a:lnTo>
                    <a:pt x="0" y="15"/>
                  </a:lnTo>
                  <a:lnTo>
                    <a:pt x="0" y="11"/>
                  </a:lnTo>
                  <a:lnTo>
                    <a:pt x="1" y="8"/>
                  </a:lnTo>
                  <a:lnTo>
                    <a:pt x="3" y="5"/>
                  </a:lnTo>
                  <a:lnTo>
                    <a:pt x="5" y="2"/>
                  </a:lnTo>
                  <a:lnTo>
                    <a:pt x="9" y="0"/>
                  </a:lnTo>
                  <a:lnTo>
                    <a:pt x="10" y="1"/>
                  </a:lnTo>
                  <a:lnTo>
                    <a:pt x="11" y="3"/>
                  </a:lnTo>
                  <a:lnTo>
                    <a:pt x="13" y="5"/>
                  </a:lnTo>
                  <a:lnTo>
                    <a:pt x="14" y="7"/>
                  </a:lnTo>
                  <a:lnTo>
                    <a:pt x="15" y="8"/>
                  </a:lnTo>
                  <a:lnTo>
                    <a:pt x="18" y="11"/>
                  </a:lnTo>
                  <a:lnTo>
                    <a:pt x="19" y="12"/>
                  </a:lnTo>
                  <a:lnTo>
                    <a:pt x="20" y="15"/>
                  </a:lnTo>
                  <a:lnTo>
                    <a:pt x="21" y="15"/>
                  </a:lnTo>
                  <a:lnTo>
                    <a:pt x="23" y="15"/>
                  </a:lnTo>
                  <a:lnTo>
                    <a:pt x="24" y="15"/>
                  </a:lnTo>
                  <a:lnTo>
                    <a:pt x="26" y="12"/>
                  </a:lnTo>
                  <a:lnTo>
                    <a:pt x="28" y="10"/>
                  </a:lnTo>
                  <a:lnTo>
                    <a:pt x="29" y="7"/>
                  </a:lnTo>
                  <a:lnTo>
                    <a:pt x="29" y="6"/>
                  </a:lnTo>
                  <a:lnTo>
                    <a:pt x="30" y="5"/>
                  </a:lnTo>
                  <a:lnTo>
                    <a:pt x="30" y="3"/>
                  </a:lnTo>
                  <a:lnTo>
                    <a:pt x="30" y="2"/>
                  </a:lnTo>
                  <a:lnTo>
                    <a:pt x="31" y="2"/>
                  </a:lnTo>
                  <a:lnTo>
                    <a:pt x="33" y="2"/>
                  </a:lnTo>
                  <a:lnTo>
                    <a:pt x="34" y="2"/>
                  </a:lnTo>
                  <a:lnTo>
                    <a:pt x="34" y="3"/>
                  </a:lnTo>
                  <a:lnTo>
                    <a:pt x="35" y="3"/>
                  </a:lnTo>
                  <a:lnTo>
                    <a:pt x="35" y="6"/>
                  </a:lnTo>
                  <a:lnTo>
                    <a:pt x="37" y="8"/>
                  </a:lnTo>
                  <a:lnTo>
                    <a:pt x="37" y="11"/>
                  </a:lnTo>
                  <a:lnTo>
                    <a:pt x="38" y="12"/>
                  </a:lnTo>
                  <a:lnTo>
                    <a:pt x="38" y="15"/>
                  </a:lnTo>
                  <a:lnTo>
                    <a:pt x="38" y="16"/>
                  </a:lnTo>
                  <a:lnTo>
                    <a:pt x="39" y="17"/>
                  </a:lnTo>
                  <a:lnTo>
                    <a:pt x="39" y="1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0" name="Freeform 67">
              <a:extLst>
                <a:ext uri="{FF2B5EF4-FFF2-40B4-BE49-F238E27FC236}">
                  <a16:creationId xmlns:a16="http://schemas.microsoft.com/office/drawing/2014/main" id="{F73E06F5-5E7F-463D-98DA-B74C01E33933}"/>
                </a:ext>
              </a:extLst>
            </p:cNvPr>
            <p:cNvSpPr>
              <a:spLocks/>
            </p:cNvSpPr>
            <p:nvPr/>
          </p:nvSpPr>
          <p:spPr bwMode="auto">
            <a:xfrm>
              <a:off x="5116" y="260"/>
              <a:ext cx="58" cy="58"/>
            </a:xfrm>
            <a:custGeom>
              <a:avLst/>
              <a:gdLst>
                <a:gd name="T0" fmla="*/ 55 w 58"/>
                <a:gd name="T1" fmla="*/ 34 h 58"/>
                <a:gd name="T2" fmla="*/ 49 w 58"/>
                <a:gd name="T3" fmla="*/ 44 h 58"/>
                <a:gd name="T4" fmla="*/ 42 w 58"/>
                <a:gd name="T5" fmla="*/ 51 h 58"/>
                <a:gd name="T6" fmla="*/ 34 w 58"/>
                <a:gd name="T7" fmla="*/ 55 h 58"/>
                <a:gd name="T8" fmla="*/ 25 w 58"/>
                <a:gd name="T9" fmla="*/ 58 h 58"/>
                <a:gd name="T10" fmla="*/ 16 w 58"/>
                <a:gd name="T11" fmla="*/ 56 h 58"/>
                <a:gd name="T12" fmla="*/ 10 w 58"/>
                <a:gd name="T13" fmla="*/ 51 h 58"/>
                <a:gd name="T14" fmla="*/ 5 w 58"/>
                <a:gd name="T15" fmla="*/ 44 h 58"/>
                <a:gd name="T16" fmla="*/ 5 w 58"/>
                <a:gd name="T17" fmla="*/ 39 h 58"/>
                <a:gd name="T18" fmla="*/ 9 w 58"/>
                <a:gd name="T19" fmla="*/ 39 h 58"/>
                <a:gd name="T20" fmla="*/ 11 w 58"/>
                <a:gd name="T21" fmla="*/ 39 h 58"/>
                <a:gd name="T22" fmla="*/ 15 w 58"/>
                <a:gd name="T23" fmla="*/ 37 h 58"/>
                <a:gd name="T24" fmla="*/ 16 w 58"/>
                <a:gd name="T25" fmla="*/ 36 h 58"/>
                <a:gd name="T26" fmla="*/ 16 w 58"/>
                <a:gd name="T27" fmla="*/ 34 h 58"/>
                <a:gd name="T28" fmla="*/ 18 w 58"/>
                <a:gd name="T29" fmla="*/ 31 h 58"/>
                <a:gd name="T30" fmla="*/ 18 w 58"/>
                <a:gd name="T31" fmla="*/ 30 h 58"/>
                <a:gd name="T32" fmla="*/ 16 w 58"/>
                <a:gd name="T33" fmla="*/ 27 h 58"/>
                <a:gd name="T34" fmla="*/ 15 w 58"/>
                <a:gd name="T35" fmla="*/ 27 h 58"/>
                <a:gd name="T36" fmla="*/ 14 w 58"/>
                <a:gd name="T37" fmla="*/ 26 h 58"/>
                <a:gd name="T38" fmla="*/ 13 w 58"/>
                <a:gd name="T39" fmla="*/ 25 h 58"/>
                <a:gd name="T40" fmla="*/ 10 w 58"/>
                <a:gd name="T41" fmla="*/ 25 h 58"/>
                <a:gd name="T42" fmla="*/ 8 w 58"/>
                <a:gd name="T43" fmla="*/ 26 h 58"/>
                <a:gd name="T44" fmla="*/ 5 w 58"/>
                <a:gd name="T45" fmla="*/ 27 h 58"/>
                <a:gd name="T46" fmla="*/ 1 w 58"/>
                <a:gd name="T47" fmla="*/ 29 h 58"/>
                <a:gd name="T48" fmla="*/ 1 w 58"/>
                <a:gd name="T49" fmla="*/ 24 h 58"/>
                <a:gd name="T50" fmla="*/ 6 w 58"/>
                <a:gd name="T51" fmla="*/ 12 h 58"/>
                <a:gd name="T52" fmla="*/ 14 w 58"/>
                <a:gd name="T53" fmla="*/ 5 h 58"/>
                <a:gd name="T54" fmla="*/ 23 w 58"/>
                <a:gd name="T55" fmla="*/ 1 h 58"/>
                <a:gd name="T56" fmla="*/ 33 w 58"/>
                <a:gd name="T57" fmla="*/ 0 h 58"/>
                <a:gd name="T58" fmla="*/ 43 w 58"/>
                <a:gd name="T59" fmla="*/ 2 h 58"/>
                <a:gd name="T60" fmla="*/ 50 w 58"/>
                <a:gd name="T61" fmla="*/ 10 h 58"/>
                <a:gd name="T62" fmla="*/ 57 w 58"/>
                <a:gd name="T63" fmla="*/ 21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58">
                  <a:moveTo>
                    <a:pt x="58" y="29"/>
                  </a:moveTo>
                  <a:lnTo>
                    <a:pt x="55" y="34"/>
                  </a:lnTo>
                  <a:lnTo>
                    <a:pt x="53" y="39"/>
                  </a:lnTo>
                  <a:lnTo>
                    <a:pt x="49" y="44"/>
                  </a:lnTo>
                  <a:lnTo>
                    <a:pt x="47" y="48"/>
                  </a:lnTo>
                  <a:lnTo>
                    <a:pt x="42" y="51"/>
                  </a:lnTo>
                  <a:lnTo>
                    <a:pt x="38" y="54"/>
                  </a:lnTo>
                  <a:lnTo>
                    <a:pt x="34" y="55"/>
                  </a:lnTo>
                  <a:lnTo>
                    <a:pt x="29" y="56"/>
                  </a:lnTo>
                  <a:lnTo>
                    <a:pt x="25" y="58"/>
                  </a:lnTo>
                  <a:lnTo>
                    <a:pt x="20" y="56"/>
                  </a:lnTo>
                  <a:lnTo>
                    <a:pt x="16" y="56"/>
                  </a:lnTo>
                  <a:lnTo>
                    <a:pt x="13" y="54"/>
                  </a:lnTo>
                  <a:lnTo>
                    <a:pt x="10" y="51"/>
                  </a:lnTo>
                  <a:lnTo>
                    <a:pt x="6" y="48"/>
                  </a:lnTo>
                  <a:lnTo>
                    <a:pt x="5" y="44"/>
                  </a:lnTo>
                  <a:lnTo>
                    <a:pt x="3" y="39"/>
                  </a:lnTo>
                  <a:lnTo>
                    <a:pt x="5" y="39"/>
                  </a:lnTo>
                  <a:lnTo>
                    <a:pt x="8" y="39"/>
                  </a:lnTo>
                  <a:lnTo>
                    <a:pt x="9" y="39"/>
                  </a:lnTo>
                  <a:lnTo>
                    <a:pt x="10" y="39"/>
                  </a:lnTo>
                  <a:lnTo>
                    <a:pt x="11" y="39"/>
                  </a:lnTo>
                  <a:lnTo>
                    <a:pt x="13" y="39"/>
                  </a:lnTo>
                  <a:lnTo>
                    <a:pt x="15" y="37"/>
                  </a:lnTo>
                  <a:lnTo>
                    <a:pt x="16" y="37"/>
                  </a:lnTo>
                  <a:lnTo>
                    <a:pt x="16" y="36"/>
                  </a:lnTo>
                  <a:lnTo>
                    <a:pt x="16" y="35"/>
                  </a:lnTo>
                  <a:lnTo>
                    <a:pt x="16" y="34"/>
                  </a:lnTo>
                  <a:lnTo>
                    <a:pt x="16" y="32"/>
                  </a:lnTo>
                  <a:lnTo>
                    <a:pt x="18" y="31"/>
                  </a:lnTo>
                  <a:lnTo>
                    <a:pt x="18" y="30"/>
                  </a:lnTo>
                  <a:lnTo>
                    <a:pt x="18" y="29"/>
                  </a:lnTo>
                  <a:lnTo>
                    <a:pt x="16" y="27"/>
                  </a:lnTo>
                  <a:lnTo>
                    <a:pt x="15" y="27"/>
                  </a:lnTo>
                  <a:lnTo>
                    <a:pt x="15" y="26"/>
                  </a:lnTo>
                  <a:lnTo>
                    <a:pt x="14" y="26"/>
                  </a:lnTo>
                  <a:lnTo>
                    <a:pt x="13" y="25"/>
                  </a:lnTo>
                  <a:lnTo>
                    <a:pt x="11" y="25"/>
                  </a:lnTo>
                  <a:lnTo>
                    <a:pt x="10" y="25"/>
                  </a:lnTo>
                  <a:lnTo>
                    <a:pt x="9" y="26"/>
                  </a:lnTo>
                  <a:lnTo>
                    <a:pt x="8" y="26"/>
                  </a:lnTo>
                  <a:lnTo>
                    <a:pt x="6" y="27"/>
                  </a:lnTo>
                  <a:lnTo>
                    <a:pt x="5" y="27"/>
                  </a:lnTo>
                  <a:lnTo>
                    <a:pt x="4" y="29"/>
                  </a:lnTo>
                  <a:lnTo>
                    <a:pt x="1" y="29"/>
                  </a:lnTo>
                  <a:lnTo>
                    <a:pt x="0" y="30"/>
                  </a:lnTo>
                  <a:lnTo>
                    <a:pt x="1" y="24"/>
                  </a:lnTo>
                  <a:lnTo>
                    <a:pt x="3" y="17"/>
                  </a:lnTo>
                  <a:lnTo>
                    <a:pt x="6" y="12"/>
                  </a:lnTo>
                  <a:lnTo>
                    <a:pt x="9" y="9"/>
                  </a:lnTo>
                  <a:lnTo>
                    <a:pt x="14" y="5"/>
                  </a:lnTo>
                  <a:lnTo>
                    <a:pt x="18" y="2"/>
                  </a:lnTo>
                  <a:lnTo>
                    <a:pt x="23" y="1"/>
                  </a:lnTo>
                  <a:lnTo>
                    <a:pt x="28" y="0"/>
                  </a:lnTo>
                  <a:lnTo>
                    <a:pt x="33" y="0"/>
                  </a:lnTo>
                  <a:lnTo>
                    <a:pt x="38" y="1"/>
                  </a:lnTo>
                  <a:lnTo>
                    <a:pt x="43" y="2"/>
                  </a:lnTo>
                  <a:lnTo>
                    <a:pt x="47" y="6"/>
                  </a:lnTo>
                  <a:lnTo>
                    <a:pt x="50" y="10"/>
                  </a:lnTo>
                  <a:lnTo>
                    <a:pt x="54" y="15"/>
                  </a:lnTo>
                  <a:lnTo>
                    <a:pt x="57" y="21"/>
                  </a:lnTo>
                  <a:lnTo>
                    <a:pt x="5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1" name="Freeform 68">
              <a:extLst>
                <a:ext uri="{FF2B5EF4-FFF2-40B4-BE49-F238E27FC236}">
                  <a16:creationId xmlns:a16="http://schemas.microsoft.com/office/drawing/2014/main" id="{27744E78-A81A-445C-9C3A-54124DC60752}"/>
                </a:ext>
              </a:extLst>
            </p:cNvPr>
            <p:cNvSpPr>
              <a:spLocks/>
            </p:cNvSpPr>
            <p:nvPr/>
          </p:nvSpPr>
          <p:spPr bwMode="auto">
            <a:xfrm>
              <a:off x="5052" y="363"/>
              <a:ext cx="93" cy="68"/>
            </a:xfrm>
            <a:custGeom>
              <a:avLst/>
              <a:gdLst>
                <a:gd name="T0" fmla="*/ 90 w 93"/>
                <a:gd name="T1" fmla="*/ 11 h 68"/>
                <a:gd name="T2" fmla="*/ 85 w 93"/>
                <a:gd name="T3" fmla="*/ 18 h 68"/>
                <a:gd name="T4" fmla="*/ 79 w 93"/>
                <a:gd name="T5" fmla="*/ 23 h 68"/>
                <a:gd name="T6" fmla="*/ 74 w 93"/>
                <a:gd name="T7" fmla="*/ 28 h 68"/>
                <a:gd name="T8" fmla="*/ 68 w 93"/>
                <a:gd name="T9" fmla="*/ 37 h 68"/>
                <a:gd name="T10" fmla="*/ 64 w 93"/>
                <a:gd name="T11" fmla="*/ 50 h 68"/>
                <a:gd name="T12" fmla="*/ 58 w 93"/>
                <a:gd name="T13" fmla="*/ 62 h 68"/>
                <a:gd name="T14" fmla="*/ 48 w 93"/>
                <a:gd name="T15" fmla="*/ 68 h 68"/>
                <a:gd name="T16" fmla="*/ 40 w 93"/>
                <a:gd name="T17" fmla="*/ 67 h 68"/>
                <a:gd name="T18" fmla="*/ 40 w 93"/>
                <a:gd name="T19" fmla="*/ 64 h 68"/>
                <a:gd name="T20" fmla="*/ 40 w 93"/>
                <a:gd name="T21" fmla="*/ 63 h 68"/>
                <a:gd name="T22" fmla="*/ 41 w 93"/>
                <a:gd name="T23" fmla="*/ 60 h 68"/>
                <a:gd name="T24" fmla="*/ 39 w 93"/>
                <a:gd name="T25" fmla="*/ 58 h 68"/>
                <a:gd name="T26" fmla="*/ 33 w 93"/>
                <a:gd name="T27" fmla="*/ 57 h 68"/>
                <a:gd name="T28" fmla="*/ 26 w 93"/>
                <a:gd name="T29" fmla="*/ 55 h 68"/>
                <a:gd name="T30" fmla="*/ 20 w 93"/>
                <a:gd name="T31" fmla="*/ 55 h 68"/>
                <a:gd name="T32" fmla="*/ 16 w 93"/>
                <a:gd name="T33" fmla="*/ 54 h 68"/>
                <a:gd name="T34" fmla="*/ 12 w 93"/>
                <a:gd name="T35" fmla="*/ 44 h 68"/>
                <a:gd name="T36" fmla="*/ 7 w 93"/>
                <a:gd name="T37" fmla="*/ 30 h 68"/>
                <a:gd name="T38" fmla="*/ 2 w 93"/>
                <a:gd name="T39" fmla="*/ 18 h 68"/>
                <a:gd name="T40" fmla="*/ 6 w 93"/>
                <a:gd name="T41" fmla="*/ 14 h 68"/>
                <a:gd name="T42" fmla="*/ 16 w 93"/>
                <a:gd name="T43" fmla="*/ 19 h 68"/>
                <a:gd name="T44" fmla="*/ 25 w 93"/>
                <a:gd name="T45" fmla="*/ 23 h 68"/>
                <a:gd name="T46" fmla="*/ 39 w 93"/>
                <a:gd name="T47" fmla="*/ 21 h 68"/>
                <a:gd name="T48" fmla="*/ 54 w 93"/>
                <a:gd name="T49" fmla="*/ 19 h 68"/>
                <a:gd name="T50" fmla="*/ 64 w 93"/>
                <a:gd name="T51" fmla="*/ 18 h 68"/>
                <a:gd name="T52" fmla="*/ 75 w 93"/>
                <a:gd name="T53" fmla="*/ 16 h 68"/>
                <a:gd name="T54" fmla="*/ 83 w 93"/>
                <a:gd name="T55" fmla="*/ 9 h 68"/>
                <a:gd name="T56" fmla="*/ 87 w 93"/>
                <a:gd name="T57" fmla="*/ 3 h 68"/>
                <a:gd name="T58" fmla="*/ 88 w 93"/>
                <a:gd name="T59" fmla="*/ 1 h 68"/>
                <a:gd name="T60" fmla="*/ 90 w 93"/>
                <a:gd name="T61" fmla="*/ 1 h 68"/>
                <a:gd name="T62" fmla="*/ 92 w 93"/>
                <a:gd name="T63" fmla="*/ 1 h 68"/>
                <a:gd name="T64" fmla="*/ 92 w 93"/>
                <a:gd name="T65" fmla="*/ 1 h 68"/>
                <a:gd name="T66" fmla="*/ 92 w 93"/>
                <a:gd name="T67" fmla="*/ 3 h 68"/>
                <a:gd name="T68" fmla="*/ 93 w 93"/>
                <a:gd name="T69" fmla="*/ 4 h 68"/>
                <a:gd name="T70" fmla="*/ 93 w 93"/>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3" h="68">
                  <a:moveTo>
                    <a:pt x="93" y="6"/>
                  </a:moveTo>
                  <a:lnTo>
                    <a:pt x="90" y="11"/>
                  </a:lnTo>
                  <a:lnTo>
                    <a:pt x="88" y="15"/>
                  </a:lnTo>
                  <a:lnTo>
                    <a:pt x="85" y="18"/>
                  </a:lnTo>
                  <a:lnTo>
                    <a:pt x="82" y="20"/>
                  </a:lnTo>
                  <a:lnTo>
                    <a:pt x="79" y="23"/>
                  </a:lnTo>
                  <a:lnTo>
                    <a:pt x="77" y="25"/>
                  </a:lnTo>
                  <a:lnTo>
                    <a:pt x="74" y="28"/>
                  </a:lnTo>
                  <a:lnTo>
                    <a:pt x="70" y="30"/>
                  </a:lnTo>
                  <a:lnTo>
                    <a:pt x="68" y="37"/>
                  </a:lnTo>
                  <a:lnTo>
                    <a:pt x="67" y="43"/>
                  </a:lnTo>
                  <a:lnTo>
                    <a:pt x="64" y="50"/>
                  </a:lnTo>
                  <a:lnTo>
                    <a:pt x="61" y="57"/>
                  </a:lnTo>
                  <a:lnTo>
                    <a:pt x="58" y="62"/>
                  </a:lnTo>
                  <a:lnTo>
                    <a:pt x="53" y="66"/>
                  </a:lnTo>
                  <a:lnTo>
                    <a:pt x="48" y="68"/>
                  </a:lnTo>
                  <a:lnTo>
                    <a:pt x="40" y="68"/>
                  </a:lnTo>
                  <a:lnTo>
                    <a:pt x="40" y="67"/>
                  </a:lnTo>
                  <a:lnTo>
                    <a:pt x="40" y="66"/>
                  </a:lnTo>
                  <a:lnTo>
                    <a:pt x="40" y="64"/>
                  </a:lnTo>
                  <a:lnTo>
                    <a:pt x="40" y="63"/>
                  </a:lnTo>
                  <a:lnTo>
                    <a:pt x="40" y="62"/>
                  </a:lnTo>
                  <a:lnTo>
                    <a:pt x="41" y="60"/>
                  </a:lnTo>
                  <a:lnTo>
                    <a:pt x="41" y="59"/>
                  </a:lnTo>
                  <a:lnTo>
                    <a:pt x="39" y="58"/>
                  </a:lnTo>
                  <a:lnTo>
                    <a:pt x="36" y="57"/>
                  </a:lnTo>
                  <a:lnTo>
                    <a:pt x="33" y="57"/>
                  </a:lnTo>
                  <a:lnTo>
                    <a:pt x="30" y="55"/>
                  </a:lnTo>
                  <a:lnTo>
                    <a:pt x="26" y="55"/>
                  </a:lnTo>
                  <a:lnTo>
                    <a:pt x="22" y="55"/>
                  </a:lnTo>
                  <a:lnTo>
                    <a:pt x="20" y="55"/>
                  </a:lnTo>
                  <a:lnTo>
                    <a:pt x="17" y="55"/>
                  </a:lnTo>
                  <a:lnTo>
                    <a:pt x="16" y="54"/>
                  </a:lnTo>
                  <a:lnTo>
                    <a:pt x="15" y="49"/>
                  </a:lnTo>
                  <a:lnTo>
                    <a:pt x="12" y="44"/>
                  </a:lnTo>
                  <a:lnTo>
                    <a:pt x="10" y="38"/>
                  </a:lnTo>
                  <a:lnTo>
                    <a:pt x="7" y="30"/>
                  </a:lnTo>
                  <a:lnTo>
                    <a:pt x="5" y="24"/>
                  </a:lnTo>
                  <a:lnTo>
                    <a:pt x="2" y="18"/>
                  </a:lnTo>
                  <a:lnTo>
                    <a:pt x="0" y="14"/>
                  </a:lnTo>
                  <a:lnTo>
                    <a:pt x="6" y="14"/>
                  </a:lnTo>
                  <a:lnTo>
                    <a:pt x="11" y="16"/>
                  </a:lnTo>
                  <a:lnTo>
                    <a:pt x="16" y="19"/>
                  </a:lnTo>
                  <a:lnTo>
                    <a:pt x="20" y="20"/>
                  </a:lnTo>
                  <a:lnTo>
                    <a:pt x="25" y="23"/>
                  </a:lnTo>
                  <a:lnTo>
                    <a:pt x="31" y="23"/>
                  </a:lnTo>
                  <a:lnTo>
                    <a:pt x="39" y="21"/>
                  </a:lnTo>
                  <a:lnTo>
                    <a:pt x="48" y="18"/>
                  </a:lnTo>
                  <a:lnTo>
                    <a:pt x="54" y="19"/>
                  </a:lnTo>
                  <a:lnTo>
                    <a:pt x="59" y="19"/>
                  </a:lnTo>
                  <a:lnTo>
                    <a:pt x="64" y="18"/>
                  </a:lnTo>
                  <a:lnTo>
                    <a:pt x="70" y="18"/>
                  </a:lnTo>
                  <a:lnTo>
                    <a:pt x="75" y="16"/>
                  </a:lnTo>
                  <a:lnTo>
                    <a:pt x="79" y="13"/>
                  </a:lnTo>
                  <a:lnTo>
                    <a:pt x="83" y="9"/>
                  </a:lnTo>
                  <a:lnTo>
                    <a:pt x="87" y="3"/>
                  </a:lnTo>
                  <a:lnTo>
                    <a:pt x="88" y="3"/>
                  </a:lnTo>
                  <a:lnTo>
                    <a:pt x="88" y="1"/>
                  </a:lnTo>
                  <a:lnTo>
                    <a:pt x="89" y="1"/>
                  </a:lnTo>
                  <a:lnTo>
                    <a:pt x="90" y="1"/>
                  </a:lnTo>
                  <a:lnTo>
                    <a:pt x="92" y="1"/>
                  </a:lnTo>
                  <a:lnTo>
                    <a:pt x="92" y="0"/>
                  </a:lnTo>
                  <a:lnTo>
                    <a:pt x="92" y="1"/>
                  </a:lnTo>
                  <a:lnTo>
                    <a:pt x="92" y="3"/>
                  </a:lnTo>
                  <a:lnTo>
                    <a:pt x="92" y="4"/>
                  </a:lnTo>
                  <a:lnTo>
                    <a:pt x="93" y="4"/>
                  </a:lnTo>
                  <a:lnTo>
                    <a:pt x="93" y="5"/>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2" name="Freeform 69">
              <a:extLst>
                <a:ext uri="{FF2B5EF4-FFF2-40B4-BE49-F238E27FC236}">
                  <a16:creationId xmlns:a16="http://schemas.microsoft.com/office/drawing/2014/main" id="{8BB40F40-95A2-45A9-938D-2C10A4EAFE9D}"/>
                </a:ext>
              </a:extLst>
            </p:cNvPr>
            <p:cNvSpPr>
              <a:spLocks/>
            </p:cNvSpPr>
            <p:nvPr/>
          </p:nvSpPr>
          <p:spPr bwMode="auto">
            <a:xfrm>
              <a:off x="5135" y="546"/>
              <a:ext cx="5" cy="7"/>
            </a:xfrm>
            <a:custGeom>
              <a:avLst/>
              <a:gdLst>
                <a:gd name="T0" fmla="*/ 5 w 5"/>
                <a:gd name="T1" fmla="*/ 5 h 7"/>
                <a:gd name="T2" fmla="*/ 4 w 5"/>
                <a:gd name="T3" fmla="*/ 5 h 7"/>
                <a:gd name="T4" fmla="*/ 4 w 5"/>
                <a:gd name="T5" fmla="*/ 5 h 7"/>
                <a:gd name="T6" fmla="*/ 2 w 5"/>
                <a:gd name="T7" fmla="*/ 6 h 7"/>
                <a:gd name="T8" fmla="*/ 2 w 5"/>
                <a:gd name="T9" fmla="*/ 6 h 7"/>
                <a:gd name="T10" fmla="*/ 1 w 5"/>
                <a:gd name="T11" fmla="*/ 6 h 7"/>
                <a:gd name="T12" fmla="*/ 1 w 5"/>
                <a:gd name="T13" fmla="*/ 6 h 7"/>
                <a:gd name="T14" fmla="*/ 1 w 5"/>
                <a:gd name="T15" fmla="*/ 7 h 7"/>
                <a:gd name="T16" fmla="*/ 0 w 5"/>
                <a:gd name="T17" fmla="*/ 7 h 7"/>
                <a:gd name="T18" fmla="*/ 0 w 5"/>
                <a:gd name="T19" fmla="*/ 5 h 7"/>
                <a:gd name="T20" fmla="*/ 1 w 5"/>
                <a:gd name="T21" fmla="*/ 3 h 7"/>
                <a:gd name="T22" fmla="*/ 1 w 5"/>
                <a:gd name="T23" fmla="*/ 3 h 7"/>
                <a:gd name="T24" fmla="*/ 1 w 5"/>
                <a:gd name="T25" fmla="*/ 2 h 7"/>
                <a:gd name="T26" fmla="*/ 1 w 5"/>
                <a:gd name="T27" fmla="*/ 2 h 7"/>
                <a:gd name="T28" fmla="*/ 2 w 5"/>
                <a:gd name="T29" fmla="*/ 1 h 7"/>
                <a:gd name="T30" fmla="*/ 2 w 5"/>
                <a:gd name="T31" fmla="*/ 0 h 7"/>
                <a:gd name="T32" fmla="*/ 4 w 5"/>
                <a:gd name="T33" fmla="*/ 0 h 7"/>
                <a:gd name="T34" fmla="*/ 4 w 5"/>
                <a:gd name="T35" fmla="*/ 0 h 7"/>
                <a:gd name="T36" fmla="*/ 4 w 5"/>
                <a:gd name="T37" fmla="*/ 1 h 7"/>
                <a:gd name="T38" fmla="*/ 4 w 5"/>
                <a:gd name="T39" fmla="*/ 1 h 7"/>
                <a:gd name="T40" fmla="*/ 4 w 5"/>
                <a:gd name="T41" fmla="*/ 2 h 7"/>
                <a:gd name="T42" fmla="*/ 4 w 5"/>
                <a:gd name="T43" fmla="*/ 2 h 7"/>
                <a:gd name="T44" fmla="*/ 4 w 5"/>
                <a:gd name="T45" fmla="*/ 3 h 7"/>
                <a:gd name="T46" fmla="*/ 5 w 5"/>
                <a:gd name="T47" fmla="*/ 3 h 7"/>
                <a:gd name="T48" fmla="*/ 5 w 5"/>
                <a:gd name="T49" fmla="*/ 5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 h="7">
                  <a:moveTo>
                    <a:pt x="5" y="5"/>
                  </a:moveTo>
                  <a:lnTo>
                    <a:pt x="4" y="5"/>
                  </a:lnTo>
                  <a:lnTo>
                    <a:pt x="2" y="6"/>
                  </a:lnTo>
                  <a:lnTo>
                    <a:pt x="1" y="6"/>
                  </a:lnTo>
                  <a:lnTo>
                    <a:pt x="1" y="7"/>
                  </a:lnTo>
                  <a:lnTo>
                    <a:pt x="0" y="7"/>
                  </a:lnTo>
                  <a:lnTo>
                    <a:pt x="0" y="5"/>
                  </a:lnTo>
                  <a:lnTo>
                    <a:pt x="1" y="3"/>
                  </a:lnTo>
                  <a:lnTo>
                    <a:pt x="1" y="2"/>
                  </a:lnTo>
                  <a:lnTo>
                    <a:pt x="2" y="1"/>
                  </a:lnTo>
                  <a:lnTo>
                    <a:pt x="2" y="0"/>
                  </a:lnTo>
                  <a:lnTo>
                    <a:pt x="4" y="0"/>
                  </a:lnTo>
                  <a:lnTo>
                    <a:pt x="4" y="1"/>
                  </a:lnTo>
                  <a:lnTo>
                    <a:pt x="4" y="2"/>
                  </a:lnTo>
                  <a:lnTo>
                    <a:pt x="4" y="3"/>
                  </a:lnTo>
                  <a:lnTo>
                    <a:pt x="5" y="3"/>
                  </a:lnTo>
                  <a:lnTo>
                    <a:pt x="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3" name="Freeform 70">
              <a:extLst>
                <a:ext uri="{FF2B5EF4-FFF2-40B4-BE49-F238E27FC236}">
                  <a16:creationId xmlns:a16="http://schemas.microsoft.com/office/drawing/2014/main" id="{E6B02FC3-89FE-4A68-98A4-16DFC0E2BBC7}"/>
                </a:ext>
              </a:extLst>
            </p:cNvPr>
            <p:cNvSpPr>
              <a:spLocks/>
            </p:cNvSpPr>
            <p:nvPr/>
          </p:nvSpPr>
          <p:spPr bwMode="auto">
            <a:xfrm>
              <a:off x="4874" y="1775"/>
              <a:ext cx="256" cy="101"/>
            </a:xfrm>
            <a:custGeom>
              <a:avLst/>
              <a:gdLst>
                <a:gd name="T0" fmla="*/ 255 w 256"/>
                <a:gd name="T1" fmla="*/ 77 h 101"/>
                <a:gd name="T2" fmla="*/ 250 w 256"/>
                <a:gd name="T3" fmla="*/ 90 h 101"/>
                <a:gd name="T4" fmla="*/ 242 w 256"/>
                <a:gd name="T5" fmla="*/ 98 h 101"/>
                <a:gd name="T6" fmla="*/ 233 w 256"/>
                <a:gd name="T7" fmla="*/ 101 h 101"/>
                <a:gd name="T8" fmla="*/ 218 w 256"/>
                <a:gd name="T9" fmla="*/ 101 h 101"/>
                <a:gd name="T10" fmla="*/ 195 w 256"/>
                <a:gd name="T11" fmla="*/ 96 h 101"/>
                <a:gd name="T12" fmla="*/ 179 w 256"/>
                <a:gd name="T13" fmla="*/ 95 h 101"/>
                <a:gd name="T14" fmla="*/ 168 w 256"/>
                <a:gd name="T15" fmla="*/ 96 h 101"/>
                <a:gd name="T16" fmla="*/ 158 w 256"/>
                <a:gd name="T17" fmla="*/ 98 h 101"/>
                <a:gd name="T18" fmla="*/ 149 w 256"/>
                <a:gd name="T19" fmla="*/ 99 h 101"/>
                <a:gd name="T20" fmla="*/ 144 w 256"/>
                <a:gd name="T21" fmla="*/ 98 h 101"/>
                <a:gd name="T22" fmla="*/ 143 w 256"/>
                <a:gd name="T23" fmla="*/ 98 h 101"/>
                <a:gd name="T24" fmla="*/ 141 w 256"/>
                <a:gd name="T25" fmla="*/ 96 h 101"/>
                <a:gd name="T26" fmla="*/ 140 w 256"/>
                <a:gd name="T27" fmla="*/ 95 h 101"/>
                <a:gd name="T28" fmla="*/ 125 w 256"/>
                <a:gd name="T29" fmla="*/ 92 h 101"/>
                <a:gd name="T30" fmla="*/ 85 w 256"/>
                <a:gd name="T31" fmla="*/ 86 h 101"/>
                <a:gd name="T32" fmla="*/ 40 w 256"/>
                <a:gd name="T33" fmla="*/ 76 h 101"/>
                <a:gd name="T34" fmla="*/ 15 w 256"/>
                <a:gd name="T35" fmla="*/ 65 h 101"/>
                <a:gd name="T36" fmla="*/ 3 w 256"/>
                <a:gd name="T37" fmla="*/ 57 h 101"/>
                <a:gd name="T38" fmla="*/ 5 w 256"/>
                <a:gd name="T39" fmla="*/ 47 h 101"/>
                <a:gd name="T40" fmla="*/ 20 w 256"/>
                <a:gd name="T41" fmla="*/ 40 h 101"/>
                <a:gd name="T42" fmla="*/ 39 w 256"/>
                <a:gd name="T43" fmla="*/ 37 h 101"/>
                <a:gd name="T44" fmla="*/ 58 w 256"/>
                <a:gd name="T45" fmla="*/ 35 h 101"/>
                <a:gd name="T46" fmla="*/ 77 w 256"/>
                <a:gd name="T47" fmla="*/ 29 h 101"/>
                <a:gd name="T48" fmla="*/ 96 w 256"/>
                <a:gd name="T49" fmla="*/ 21 h 101"/>
                <a:gd name="T50" fmla="*/ 115 w 256"/>
                <a:gd name="T51" fmla="*/ 13 h 101"/>
                <a:gd name="T52" fmla="*/ 134 w 256"/>
                <a:gd name="T53" fmla="*/ 4 h 101"/>
                <a:gd name="T54" fmla="*/ 150 w 256"/>
                <a:gd name="T55" fmla="*/ 6 h 101"/>
                <a:gd name="T56" fmla="*/ 163 w 256"/>
                <a:gd name="T57" fmla="*/ 13 h 101"/>
                <a:gd name="T58" fmla="*/ 178 w 256"/>
                <a:gd name="T59" fmla="*/ 21 h 101"/>
                <a:gd name="T60" fmla="*/ 193 w 256"/>
                <a:gd name="T61" fmla="*/ 24 h 101"/>
                <a:gd name="T62" fmla="*/ 214 w 256"/>
                <a:gd name="T63" fmla="*/ 22 h 101"/>
                <a:gd name="T64" fmla="*/ 229 w 256"/>
                <a:gd name="T65" fmla="*/ 23 h 101"/>
                <a:gd name="T66" fmla="*/ 238 w 256"/>
                <a:gd name="T67" fmla="*/ 26 h 101"/>
                <a:gd name="T68" fmla="*/ 245 w 256"/>
                <a:gd name="T69" fmla="*/ 31 h 101"/>
                <a:gd name="T70" fmla="*/ 250 w 256"/>
                <a:gd name="T71" fmla="*/ 38 h 101"/>
                <a:gd name="T72" fmla="*/ 255 w 256"/>
                <a:gd name="T73" fmla="*/ 55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101">
                  <a:moveTo>
                    <a:pt x="256" y="70"/>
                  </a:moveTo>
                  <a:lnTo>
                    <a:pt x="255" y="77"/>
                  </a:lnTo>
                  <a:lnTo>
                    <a:pt x="252" y="84"/>
                  </a:lnTo>
                  <a:lnTo>
                    <a:pt x="250" y="90"/>
                  </a:lnTo>
                  <a:lnTo>
                    <a:pt x="246" y="94"/>
                  </a:lnTo>
                  <a:lnTo>
                    <a:pt x="242" y="98"/>
                  </a:lnTo>
                  <a:lnTo>
                    <a:pt x="238" y="100"/>
                  </a:lnTo>
                  <a:lnTo>
                    <a:pt x="233" y="101"/>
                  </a:lnTo>
                  <a:lnTo>
                    <a:pt x="228" y="101"/>
                  </a:lnTo>
                  <a:lnTo>
                    <a:pt x="218" y="101"/>
                  </a:lnTo>
                  <a:lnTo>
                    <a:pt x="207" y="99"/>
                  </a:lnTo>
                  <a:lnTo>
                    <a:pt x="195" y="96"/>
                  </a:lnTo>
                  <a:lnTo>
                    <a:pt x="184" y="94"/>
                  </a:lnTo>
                  <a:lnTo>
                    <a:pt x="179" y="95"/>
                  </a:lnTo>
                  <a:lnTo>
                    <a:pt x="174" y="96"/>
                  </a:lnTo>
                  <a:lnTo>
                    <a:pt x="168" y="96"/>
                  </a:lnTo>
                  <a:lnTo>
                    <a:pt x="163" y="98"/>
                  </a:lnTo>
                  <a:lnTo>
                    <a:pt x="158" y="98"/>
                  </a:lnTo>
                  <a:lnTo>
                    <a:pt x="154" y="99"/>
                  </a:lnTo>
                  <a:lnTo>
                    <a:pt x="149" y="99"/>
                  </a:lnTo>
                  <a:lnTo>
                    <a:pt x="144" y="99"/>
                  </a:lnTo>
                  <a:lnTo>
                    <a:pt x="144" y="98"/>
                  </a:lnTo>
                  <a:lnTo>
                    <a:pt x="143" y="98"/>
                  </a:lnTo>
                  <a:lnTo>
                    <a:pt x="141" y="96"/>
                  </a:lnTo>
                  <a:lnTo>
                    <a:pt x="140" y="95"/>
                  </a:lnTo>
                  <a:lnTo>
                    <a:pt x="139" y="94"/>
                  </a:lnTo>
                  <a:lnTo>
                    <a:pt x="125" y="92"/>
                  </a:lnTo>
                  <a:lnTo>
                    <a:pt x="106" y="90"/>
                  </a:lnTo>
                  <a:lnTo>
                    <a:pt x="85" y="86"/>
                  </a:lnTo>
                  <a:lnTo>
                    <a:pt x="62" y="81"/>
                  </a:lnTo>
                  <a:lnTo>
                    <a:pt x="40" y="76"/>
                  </a:lnTo>
                  <a:lnTo>
                    <a:pt x="23" y="69"/>
                  </a:lnTo>
                  <a:lnTo>
                    <a:pt x="15" y="65"/>
                  </a:lnTo>
                  <a:lnTo>
                    <a:pt x="8" y="61"/>
                  </a:lnTo>
                  <a:lnTo>
                    <a:pt x="3" y="57"/>
                  </a:lnTo>
                  <a:lnTo>
                    <a:pt x="0" y="52"/>
                  </a:lnTo>
                  <a:lnTo>
                    <a:pt x="5" y="47"/>
                  </a:lnTo>
                  <a:lnTo>
                    <a:pt x="13" y="43"/>
                  </a:lnTo>
                  <a:lnTo>
                    <a:pt x="20" y="40"/>
                  </a:lnTo>
                  <a:lnTo>
                    <a:pt x="29" y="38"/>
                  </a:lnTo>
                  <a:lnTo>
                    <a:pt x="39" y="37"/>
                  </a:lnTo>
                  <a:lnTo>
                    <a:pt x="48" y="36"/>
                  </a:lnTo>
                  <a:lnTo>
                    <a:pt x="58" y="35"/>
                  </a:lnTo>
                  <a:lnTo>
                    <a:pt x="67" y="33"/>
                  </a:lnTo>
                  <a:lnTo>
                    <a:pt x="77" y="29"/>
                  </a:lnTo>
                  <a:lnTo>
                    <a:pt x="86" y="24"/>
                  </a:lnTo>
                  <a:lnTo>
                    <a:pt x="96" y="21"/>
                  </a:lnTo>
                  <a:lnTo>
                    <a:pt x="105" y="17"/>
                  </a:lnTo>
                  <a:lnTo>
                    <a:pt x="115" y="13"/>
                  </a:lnTo>
                  <a:lnTo>
                    <a:pt x="124" y="8"/>
                  </a:lnTo>
                  <a:lnTo>
                    <a:pt x="134" y="4"/>
                  </a:lnTo>
                  <a:lnTo>
                    <a:pt x="143" y="0"/>
                  </a:lnTo>
                  <a:lnTo>
                    <a:pt x="150" y="6"/>
                  </a:lnTo>
                  <a:lnTo>
                    <a:pt x="156" y="9"/>
                  </a:lnTo>
                  <a:lnTo>
                    <a:pt x="163" y="13"/>
                  </a:lnTo>
                  <a:lnTo>
                    <a:pt x="170" y="17"/>
                  </a:lnTo>
                  <a:lnTo>
                    <a:pt x="178" y="21"/>
                  </a:lnTo>
                  <a:lnTo>
                    <a:pt x="185" y="22"/>
                  </a:lnTo>
                  <a:lnTo>
                    <a:pt x="193" y="24"/>
                  </a:lnTo>
                  <a:lnTo>
                    <a:pt x="202" y="24"/>
                  </a:lnTo>
                  <a:lnTo>
                    <a:pt x="214" y="22"/>
                  </a:lnTo>
                  <a:lnTo>
                    <a:pt x="224" y="22"/>
                  </a:lnTo>
                  <a:lnTo>
                    <a:pt x="229" y="23"/>
                  </a:lnTo>
                  <a:lnTo>
                    <a:pt x="233" y="24"/>
                  </a:lnTo>
                  <a:lnTo>
                    <a:pt x="238" y="26"/>
                  </a:lnTo>
                  <a:lnTo>
                    <a:pt x="241" y="28"/>
                  </a:lnTo>
                  <a:lnTo>
                    <a:pt x="245" y="31"/>
                  </a:lnTo>
                  <a:lnTo>
                    <a:pt x="247" y="35"/>
                  </a:lnTo>
                  <a:lnTo>
                    <a:pt x="250" y="38"/>
                  </a:lnTo>
                  <a:lnTo>
                    <a:pt x="252" y="43"/>
                  </a:lnTo>
                  <a:lnTo>
                    <a:pt x="255" y="55"/>
                  </a:lnTo>
                  <a:lnTo>
                    <a:pt x="256" y="7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4" name="Freeform 71">
              <a:extLst>
                <a:ext uri="{FF2B5EF4-FFF2-40B4-BE49-F238E27FC236}">
                  <a16:creationId xmlns:a16="http://schemas.microsoft.com/office/drawing/2014/main" id="{BF61FDDC-CDFA-4B35-AD43-F752F217EB8C}"/>
                </a:ext>
              </a:extLst>
            </p:cNvPr>
            <p:cNvSpPr>
              <a:spLocks/>
            </p:cNvSpPr>
            <p:nvPr/>
          </p:nvSpPr>
          <p:spPr bwMode="auto">
            <a:xfrm>
              <a:off x="5085" y="529"/>
              <a:ext cx="44" cy="47"/>
            </a:xfrm>
            <a:custGeom>
              <a:avLst/>
              <a:gdLst>
                <a:gd name="T0" fmla="*/ 44 w 44"/>
                <a:gd name="T1" fmla="*/ 18 h 47"/>
                <a:gd name="T2" fmla="*/ 40 w 44"/>
                <a:gd name="T3" fmla="*/ 24 h 47"/>
                <a:gd name="T4" fmla="*/ 36 w 44"/>
                <a:gd name="T5" fmla="*/ 29 h 47"/>
                <a:gd name="T6" fmla="*/ 32 w 44"/>
                <a:gd name="T7" fmla="*/ 33 h 47"/>
                <a:gd name="T8" fmla="*/ 27 w 44"/>
                <a:gd name="T9" fmla="*/ 37 h 47"/>
                <a:gd name="T10" fmla="*/ 23 w 44"/>
                <a:gd name="T11" fmla="*/ 39 h 47"/>
                <a:gd name="T12" fmla="*/ 20 w 44"/>
                <a:gd name="T13" fmla="*/ 41 h 47"/>
                <a:gd name="T14" fmla="*/ 16 w 44"/>
                <a:gd name="T15" fmla="*/ 44 h 47"/>
                <a:gd name="T16" fmla="*/ 12 w 44"/>
                <a:gd name="T17" fmla="*/ 47 h 47"/>
                <a:gd name="T18" fmla="*/ 12 w 44"/>
                <a:gd name="T19" fmla="*/ 47 h 47"/>
                <a:gd name="T20" fmla="*/ 11 w 44"/>
                <a:gd name="T21" fmla="*/ 47 h 47"/>
                <a:gd name="T22" fmla="*/ 10 w 44"/>
                <a:gd name="T23" fmla="*/ 47 h 47"/>
                <a:gd name="T24" fmla="*/ 8 w 44"/>
                <a:gd name="T25" fmla="*/ 47 h 47"/>
                <a:gd name="T26" fmla="*/ 7 w 44"/>
                <a:gd name="T27" fmla="*/ 47 h 47"/>
                <a:gd name="T28" fmla="*/ 7 w 44"/>
                <a:gd name="T29" fmla="*/ 47 h 47"/>
                <a:gd name="T30" fmla="*/ 6 w 44"/>
                <a:gd name="T31" fmla="*/ 47 h 47"/>
                <a:gd name="T32" fmla="*/ 5 w 44"/>
                <a:gd name="T33" fmla="*/ 47 h 47"/>
                <a:gd name="T34" fmla="*/ 2 w 44"/>
                <a:gd name="T35" fmla="*/ 42 h 47"/>
                <a:gd name="T36" fmla="*/ 0 w 44"/>
                <a:gd name="T37" fmla="*/ 33 h 47"/>
                <a:gd name="T38" fmla="*/ 0 w 44"/>
                <a:gd name="T39" fmla="*/ 24 h 47"/>
                <a:gd name="T40" fmla="*/ 0 w 44"/>
                <a:gd name="T41" fmla="*/ 14 h 47"/>
                <a:gd name="T42" fmla="*/ 1 w 44"/>
                <a:gd name="T43" fmla="*/ 10 h 47"/>
                <a:gd name="T44" fmla="*/ 2 w 44"/>
                <a:gd name="T45" fmla="*/ 7 h 47"/>
                <a:gd name="T46" fmla="*/ 3 w 44"/>
                <a:gd name="T47" fmla="*/ 3 h 47"/>
                <a:gd name="T48" fmla="*/ 6 w 44"/>
                <a:gd name="T49" fmla="*/ 2 h 47"/>
                <a:gd name="T50" fmla="*/ 10 w 44"/>
                <a:gd name="T51" fmla="*/ 0 h 47"/>
                <a:gd name="T52" fmla="*/ 13 w 44"/>
                <a:gd name="T53" fmla="*/ 0 h 47"/>
                <a:gd name="T54" fmla="*/ 18 w 44"/>
                <a:gd name="T55" fmla="*/ 0 h 47"/>
                <a:gd name="T56" fmla="*/ 23 w 44"/>
                <a:gd name="T57" fmla="*/ 4 h 47"/>
                <a:gd name="T58" fmla="*/ 27 w 44"/>
                <a:gd name="T59" fmla="*/ 4 h 47"/>
                <a:gd name="T60" fmla="*/ 31 w 44"/>
                <a:gd name="T61" fmla="*/ 4 h 47"/>
                <a:gd name="T62" fmla="*/ 35 w 44"/>
                <a:gd name="T63" fmla="*/ 5 h 47"/>
                <a:gd name="T64" fmla="*/ 37 w 44"/>
                <a:gd name="T65" fmla="*/ 7 h 47"/>
                <a:gd name="T66" fmla="*/ 40 w 44"/>
                <a:gd name="T67" fmla="*/ 8 h 47"/>
                <a:gd name="T68" fmla="*/ 41 w 44"/>
                <a:gd name="T69" fmla="*/ 10 h 47"/>
                <a:gd name="T70" fmla="*/ 42 w 44"/>
                <a:gd name="T71" fmla="*/ 13 h 47"/>
                <a:gd name="T72" fmla="*/ 44 w 44"/>
                <a:gd name="T73" fmla="*/ 18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 h="47">
                  <a:moveTo>
                    <a:pt x="44" y="18"/>
                  </a:moveTo>
                  <a:lnTo>
                    <a:pt x="40" y="24"/>
                  </a:lnTo>
                  <a:lnTo>
                    <a:pt x="36" y="29"/>
                  </a:lnTo>
                  <a:lnTo>
                    <a:pt x="32" y="33"/>
                  </a:lnTo>
                  <a:lnTo>
                    <a:pt x="27" y="37"/>
                  </a:lnTo>
                  <a:lnTo>
                    <a:pt x="23" y="39"/>
                  </a:lnTo>
                  <a:lnTo>
                    <a:pt x="20" y="41"/>
                  </a:lnTo>
                  <a:lnTo>
                    <a:pt x="16" y="44"/>
                  </a:lnTo>
                  <a:lnTo>
                    <a:pt x="12" y="47"/>
                  </a:lnTo>
                  <a:lnTo>
                    <a:pt x="11" y="47"/>
                  </a:lnTo>
                  <a:lnTo>
                    <a:pt x="10" y="47"/>
                  </a:lnTo>
                  <a:lnTo>
                    <a:pt x="8" y="47"/>
                  </a:lnTo>
                  <a:lnTo>
                    <a:pt x="7" y="47"/>
                  </a:lnTo>
                  <a:lnTo>
                    <a:pt x="6" y="47"/>
                  </a:lnTo>
                  <a:lnTo>
                    <a:pt x="5" y="47"/>
                  </a:lnTo>
                  <a:lnTo>
                    <a:pt x="2" y="42"/>
                  </a:lnTo>
                  <a:lnTo>
                    <a:pt x="0" y="33"/>
                  </a:lnTo>
                  <a:lnTo>
                    <a:pt x="0" y="24"/>
                  </a:lnTo>
                  <a:lnTo>
                    <a:pt x="0" y="14"/>
                  </a:lnTo>
                  <a:lnTo>
                    <a:pt x="1" y="10"/>
                  </a:lnTo>
                  <a:lnTo>
                    <a:pt x="2" y="7"/>
                  </a:lnTo>
                  <a:lnTo>
                    <a:pt x="3" y="3"/>
                  </a:lnTo>
                  <a:lnTo>
                    <a:pt x="6" y="2"/>
                  </a:lnTo>
                  <a:lnTo>
                    <a:pt x="10" y="0"/>
                  </a:lnTo>
                  <a:lnTo>
                    <a:pt x="13" y="0"/>
                  </a:lnTo>
                  <a:lnTo>
                    <a:pt x="18" y="0"/>
                  </a:lnTo>
                  <a:lnTo>
                    <a:pt x="23" y="4"/>
                  </a:lnTo>
                  <a:lnTo>
                    <a:pt x="27" y="4"/>
                  </a:lnTo>
                  <a:lnTo>
                    <a:pt x="31" y="4"/>
                  </a:lnTo>
                  <a:lnTo>
                    <a:pt x="35" y="5"/>
                  </a:lnTo>
                  <a:lnTo>
                    <a:pt x="37" y="7"/>
                  </a:lnTo>
                  <a:lnTo>
                    <a:pt x="40" y="8"/>
                  </a:lnTo>
                  <a:lnTo>
                    <a:pt x="41" y="10"/>
                  </a:lnTo>
                  <a:lnTo>
                    <a:pt x="42" y="13"/>
                  </a:lnTo>
                  <a:lnTo>
                    <a:pt x="4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5" name="Freeform 72">
              <a:extLst>
                <a:ext uri="{FF2B5EF4-FFF2-40B4-BE49-F238E27FC236}">
                  <a16:creationId xmlns:a16="http://schemas.microsoft.com/office/drawing/2014/main" id="{D34812D9-F805-4302-B8F2-3B3F5D2017A3}"/>
                </a:ext>
              </a:extLst>
            </p:cNvPr>
            <p:cNvSpPr>
              <a:spLocks/>
            </p:cNvSpPr>
            <p:nvPr/>
          </p:nvSpPr>
          <p:spPr bwMode="auto">
            <a:xfrm>
              <a:off x="5071" y="585"/>
              <a:ext cx="55" cy="146"/>
            </a:xfrm>
            <a:custGeom>
              <a:avLst/>
              <a:gdLst>
                <a:gd name="T0" fmla="*/ 55 w 55"/>
                <a:gd name="T1" fmla="*/ 96 h 146"/>
                <a:gd name="T2" fmla="*/ 51 w 55"/>
                <a:gd name="T3" fmla="*/ 103 h 146"/>
                <a:gd name="T4" fmla="*/ 48 w 55"/>
                <a:gd name="T5" fmla="*/ 111 h 146"/>
                <a:gd name="T6" fmla="*/ 42 w 55"/>
                <a:gd name="T7" fmla="*/ 117 h 146"/>
                <a:gd name="T8" fmla="*/ 36 w 55"/>
                <a:gd name="T9" fmla="*/ 123 h 146"/>
                <a:gd name="T10" fmla="*/ 31 w 55"/>
                <a:gd name="T11" fmla="*/ 128 h 146"/>
                <a:gd name="T12" fmla="*/ 25 w 55"/>
                <a:gd name="T13" fmla="*/ 135 h 146"/>
                <a:gd name="T14" fmla="*/ 20 w 55"/>
                <a:gd name="T15" fmla="*/ 140 h 146"/>
                <a:gd name="T16" fmla="*/ 14 w 55"/>
                <a:gd name="T17" fmla="*/ 146 h 146"/>
                <a:gd name="T18" fmla="*/ 14 w 55"/>
                <a:gd name="T19" fmla="*/ 145 h 146"/>
                <a:gd name="T20" fmla="*/ 14 w 55"/>
                <a:gd name="T21" fmla="*/ 145 h 146"/>
                <a:gd name="T22" fmla="*/ 12 w 55"/>
                <a:gd name="T23" fmla="*/ 145 h 146"/>
                <a:gd name="T24" fmla="*/ 12 w 55"/>
                <a:gd name="T25" fmla="*/ 145 h 146"/>
                <a:gd name="T26" fmla="*/ 11 w 55"/>
                <a:gd name="T27" fmla="*/ 145 h 146"/>
                <a:gd name="T28" fmla="*/ 11 w 55"/>
                <a:gd name="T29" fmla="*/ 143 h 146"/>
                <a:gd name="T30" fmla="*/ 10 w 55"/>
                <a:gd name="T31" fmla="*/ 143 h 146"/>
                <a:gd name="T32" fmla="*/ 10 w 55"/>
                <a:gd name="T33" fmla="*/ 143 h 146"/>
                <a:gd name="T34" fmla="*/ 6 w 55"/>
                <a:gd name="T35" fmla="*/ 123 h 146"/>
                <a:gd name="T36" fmla="*/ 3 w 55"/>
                <a:gd name="T37" fmla="*/ 103 h 146"/>
                <a:gd name="T38" fmla="*/ 1 w 55"/>
                <a:gd name="T39" fmla="*/ 85 h 146"/>
                <a:gd name="T40" fmla="*/ 0 w 55"/>
                <a:gd name="T41" fmla="*/ 68 h 146"/>
                <a:gd name="T42" fmla="*/ 1 w 55"/>
                <a:gd name="T43" fmla="*/ 60 h 146"/>
                <a:gd name="T44" fmla="*/ 1 w 55"/>
                <a:gd name="T45" fmla="*/ 51 h 146"/>
                <a:gd name="T46" fmla="*/ 3 w 55"/>
                <a:gd name="T47" fmla="*/ 43 h 146"/>
                <a:gd name="T48" fmla="*/ 6 w 55"/>
                <a:gd name="T49" fmla="*/ 34 h 146"/>
                <a:gd name="T50" fmla="*/ 10 w 55"/>
                <a:gd name="T51" fmla="*/ 26 h 146"/>
                <a:gd name="T52" fmla="*/ 15 w 55"/>
                <a:gd name="T53" fmla="*/ 17 h 146"/>
                <a:gd name="T54" fmla="*/ 21 w 55"/>
                <a:gd name="T55" fmla="*/ 9 h 146"/>
                <a:gd name="T56" fmla="*/ 27 w 55"/>
                <a:gd name="T57" fmla="*/ 0 h 146"/>
                <a:gd name="T58" fmla="*/ 30 w 55"/>
                <a:gd name="T59" fmla="*/ 4 h 146"/>
                <a:gd name="T60" fmla="*/ 34 w 55"/>
                <a:gd name="T61" fmla="*/ 15 h 146"/>
                <a:gd name="T62" fmla="*/ 39 w 55"/>
                <a:gd name="T63" fmla="*/ 29 h 146"/>
                <a:gd name="T64" fmla="*/ 42 w 55"/>
                <a:gd name="T65" fmla="*/ 45 h 146"/>
                <a:gd name="T66" fmla="*/ 48 w 55"/>
                <a:gd name="T67" fmla="*/ 62 h 146"/>
                <a:gd name="T68" fmla="*/ 51 w 55"/>
                <a:gd name="T69" fmla="*/ 77 h 146"/>
                <a:gd name="T70" fmla="*/ 54 w 55"/>
                <a:gd name="T71" fmla="*/ 88 h 146"/>
                <a:gd name="T72" fmla="*/ 55 w 55"/>
                <a:gd name="T73" fmla="*/ 96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 h="146">
                  <a:moveTo>
                    <a:pt x="55" y="96"/>
                  </a:moveTo>
                  <a:lnTo>
                    <a:pt x="51" y="103"/>
                  </a:lnTo>
                  <a:lnTo>
                    <a:pt x="48" y="111"/>
                  </a:lnTo>
                  <a:lnTo>
                    <a:pt x="42" y="117"/>
                  </a:lnTo>
                  <a:lnTo>
                    <a:pt x="36" y="123"/>
                  </a:lnTo>
                  <a:lnTo>
                    <a:pt x="31" y="128"/>
                  </a:lnTo>
                  <a:lnTo>
                    <a:pt x="25" y="135"/>
                  </a:lnTo>
                  <a:lnTo>
                    <a:pt x="20" y="140"/>
                  </a:lnTo>
                  <a:lnTo>
                    <a:pt x="14" y="146"/>
                  </a:lnTo>
                  <a:lnTo>
                    <a:pt x="14" y="145"/>
                  </a:lnTo>
                  <a:lnTo>
                    <a:pt x="12" y="145"/>
                  </a:lnTo>
                  <a:lnTo>
                    <a:pt x="11" y="145"/>
                  </a:lnTo>
                  <a:lnTo>
                    <a:pt x="11" y="143"/>
                  </a:lnTo>
                  <a:lnTo>
                    <a:pt x="10" y="143"/>
                  </a:lnTo>
                  <a:lnTo>
                    <a:pt x="6" y="123"/>
                  </a:lnTo>
                  <a:lnTo>
                    <a:pt x="3" y="103"/>
                  </a:lnTo>
                  <a:lnTo>
                    <a:pt x="1" y="85"/>
                  </a:lnTo>
                  <a:lnTo>
                    <a:pt x="0" y="68"/>
                  </a:lnTo>
                  <a:lnTo>
                    <a:pt x="1" y="60"/>
                  </a:lnTo>
                  <a:lnTo>
                    <a:pt x="1" y="51"/>
                  </a:lnTo>
                  <a:lnTo>
                    <a:pt x="3" y="43"/>
                  </a:lnTo>
                  <a:lnTo>
                    <a:pt x="6" y="34"/>
                  </a:lnTo>
                  <a:lnTo>
                    <a:pt x="10" y="26"/>
                  </a:lnTo>
                  <a:lnTo>
                    <a:pt x="15" y="17"/>
                  </a:lnTo>
                  <a:lnTo>
                    <a:pt x="21" y="9"/>
                  </a:lnTo>
                  <a:lnTo>
                    <a:pt x="27" y="0"/>
                  </a:lnTo>
                  <a:lnTo>
                    <a:pt x="30" y="4"/>
                  </a:lnTo>
                  <a:lnTo>
                    <a:pt x="34" y="15"/>
                  </a:lnTo>
                  <a:lnTo>
                    <a:pt x="39" y="29"/>
                  </a:lnTo>
                  <a:lnTo>
                    <a:pt x="42" y="45"/>
                  </a:lnTo>
                  <a:lnTo>
                    <a:pt x="48" y="62"/>
                  </a:lnTo>
                  <a:lnTo>
                    <a:pt x="51" y="77"/>
                  </a:lnTo>
                  <a:lnTo>
                    <a:pt x="54" y="88"/>
                  </a:lnTo>
                  <a:lnTo>
                    <a:pt x="55" y="9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6" name="Freeform 73">
              <a:extLst>
                <a:ext uri="{FF2B5EF4-FFF2-40B4-BE49-F238E27FC236}">
                  <a16:creationId xmlns:a16="http://schemas.microsoft.com/office/drawing/2014/main" id="{9E2E3F5D-7ADA-4902-B923-888239042757}"/>
                </a:ext>
              </a:extLst>
            </p:cNvPr>
            <p:cNvSpPr>
              <a:spLocks/>
            </p:cNvSpPr>
            <p:nvPr/>
          </p:nvSpPr>
          <p:spPr bwMode="auto">
            <a:xfrm>
              <a:off x="5010" y="1463"/>
              <a:ext cx="115" cy="328"/>
            </a:xfrm>
            <a:custGeom>
              <a:avLst/>
              <a:gdLst>
                <a:gd name="T0" fmla="*/ 115 w 115"/>
                <a:gd name="T1" fmla="*/ 184 h 328"/>
                <a:gd name="T2" fmla="*/ 111 w 115"/>
                <a:gd name="T3" fmla="*/ 203 h 328"/>
                <a:gd name="T4" fmla="*/ 107 w 115"/>
                <a:gd name="T5" fmla="*/ 221 h 328"/>
                <a:gd name="T6" fmla="*/ 101 w 115"/>
                <a:gd name="T7" fmla="*/ 237 h 328"/>
                <a:gd name="T8" fmla="*/ 96 w 115"/>
                <a:gd name="T9" fmla="*/ 253 h 328"/>
                <a:gd name="T10" fmla="*/ 90 w 115"/>
                <a:gd name="T11" fmla="*/ 270 h 328"/>
                <a:gd name="T12" fmla="*/ 85 w 115"/>
                <a:gd name="T13" fmla="*/ 287 h 328"/>
                <a:gd name="T14" fmla="*/ 81 w 115"/>
                <a:gd name="T15" fmla="*/ 305 h 328"/>
                <a:gd name="T16" fmla="*/ 78 w 115"/>
                <a:gd name="T17" fmla="*/ 323 h 328"/>
                <a:gd name="T18" fmla="*/ 72 w 115"/>
                <a:gd name="T19" fmla="*/ 325 h 328"/>
                <a:gd name="T20" fmla="*/ 67 w 115"/>
                <a:gd name="T21" fmla="*/ 328 h 328"/>
                <a:gd name="T22" fmla="*/ 62 w 115"/>
                <a:gd name="T23" fmla="*/ 328 h 328"/>
                <a:gd name="T24" fmla="*/ 57 w 115"/>
                <a:gd name="T25" fmla="*/ 328 h 328"/>
                <a:gd name="T26" fmla="*/ 53 w 115"/>
                <a:gd name="T27" fmla="*/ 328 h 328"/>
                <a:gd name="T28" fmla="*/ 48 w 115"/>
                <a:gd name="T29" fmla="*/ 326 h 328"/>
                <a:gd name="T30" fmla="*/ 44 w 115"/>
                <a:gd name="T31" fmla="*/ 324 h 328"/>
                <a:gd name="T32" fmla="*/ 42 w 115"/>
                <a:gd name="T33" fmla="*/ 321 h 328"/>
                <a:gd name="T34" fmla="*/ 35 w 115"/>
                <a:gd name="T35" fmla="*/ 314 h 328"/>
                <a:gd name="T36" fmla="*/ 30 w 115"/>
                <a:gd name="T37" fmla="*/ 305 h 328"/>
                <a:gd name="T38" fmla="*/ 27 w 115"/>
                <a:gd name="T39" fmla="*/ 295 h 328"/>
                <a:gd name="T40" fmla="*/ 24 w 115"/>
                <a:gd name="T41" fmla="*/ 284 h 328"/>
                <a:gd name="T42" fmla="*/ 20 w 115"/>
                <a:gd name="T43" fmla="*/ 258 h 328"/>
                <a:gd name="T44" fmla="*/ 18 w 115"/>
                <a:gd name="T45" fmla="*/ 233 h 328"/>
                <a:gd name="T46" fmla="*/ 17 w 115"/>
                <a:gd name="T47" fmla="*/ 212 h 328"/>
                <a:gd name="T48" fmla="*/ 17 w 115"/>
                <a:gd name="T49" fmla="*/ 197 h 328"/>
                <a:gd name="T50" fmla="*/ 14 w 115"/>
                <a:gd name="T51" fmla="*/ 178 h 328"/>
                <a:gd name="T52" fmla="*/ 12 w 115"/>
                <a:gd name="T53" fmla="*/ 154 h 328"/>
                <a:gd name="T54" fmla="*/ 8 w 115"/>
                <a:gd name="T55" fmla="*/ 129 h 328"/>
                <a:gd name="T56" fmla="*/ 5 w 115"/>
                <a:gd name="T57" fmla="*/ 101 h 328"/>
                <a:gd name="T58" fmla="*/ 3 w 115"/>
                <a:gd name="T59" fmla="*/ 73 h 328"/>
                <a:gd name="T60" fmla="*/ 0 w 115"/>
                <a:gd name="T61" fmla="*/ 47 h 328"/>
                <a:gd name="T62" fmla="*/ 0 w 115"/>
                <a:gd name="T63" fmla="*/ 21 h 328"/>
                <a:gd name="T64" fmla="*/ 1 w 115"/>
                <a:gd name="T65" fmla="*/ 0 h 328"/>
                <a:gd name="T66" fmla="*/ 12 w 115"/>
                <a:gd name="T67" fmla="*/ 0 h 328"/>
                <a:gd name="T68" fmla="*/ 22 w 115"/>
                <a:gd name="T69" fmla="*/ 0 h 328"/>
                <a:gd name="T70" fmla="*/ 30 w 115"/>
                <a:gd name="T71" fmla="*/ 0 h 328"/>
                <a:gd name="T72" fmla="*/ 41 w 115"/>
                <a:gd name="T73" fmla="*/ 0 h 328"/>
                <a:gd name="T74" fmla="*/ 51 w 115"/>
                <a:gd name="T75" fmla="*/ 0 h 328"/>
                <a:gd name="T76" fmla="*/ 59 w 115"/>
                <a:gd name="T77" fmla="*/ 0 h 328"/>
                <a:gd name="T78" fmla="*/ 69 w 115"/>
                <a:gd name="T79" fmla="*/ 0 h 328"/>
                <a:gd name="T80" fmla="*/ 80 w 115"/>
                <a:gd name="T81" fmla="*/ 0 h 328"/>
                <a:gd name="T82" fmla="*/ 85 w 115"/>
                <a:gd name="T83" fmla="*/ 24 h 328"/>
                <a:gd name="T84" fmla="*/ 90 w 115"/>
                <a:gd name="T85" fmla="*/ 48 h 328"/>
                <a:gd name="T86" fmla="*/ 95 w 115"/>
                <a:gd name="T87" fmla="*/ 69 h 328"/>
                <a:gd name="T88" fmla="*/ 101 w 115"/>
                <a:gd name="T89" fmla="*/ 91 h 328"/>
                <a:gd name="T90" fmla="*/ 105 w 115"/>
                <a:gd name="T91" fmla="*/ 113 h 328"/>
                <a:gd name="T92" fmla="*/ 110 w 115"/>
                <a:gd name="T93" fmla="*/ 135 h 328"/>
                <a:gd name="T94" fmla="*/ 112 w 115"/>
                <a:gd name="T95" fmla="*/ 159 h 328"/>
                <a:gd name="T96" fmla="*/ 115 w 115"/>
                <a:gd name="T97" fmla="*/ 184 h 3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5" h="328">
                  <a:moveTo>
                    <a:pt x="115" y="184"/>
                  </a:moveTo>
                  <a:lnTo>
                    <a:pt x="111" y="203"/>
                  </a:lnTo>
                  <a:lnTo>
                    <a:pt x="107" y="221"/>
                  </a:lnTo>
                  <a:lnTo>
                    <a:pt x="101" y="237"/>
                  </a:lnTo>
                  <a:lnTo>
                    <a:pt x="96" y="253"/>
                  </a:lnTo>
                  <a:lnTo>
                    <a:pt x="90" y="270"/>
                  </a:lnTo>
                  <a:lnTo>
                    <a:pt x="85" y="287"/>
                  </a:lnTo>
                  <a:lnTo>
                    <a:pt x="81" y="305"/>
                  </a:lnTo>
                  <a:lnTo>
                    <a:pt x="78" y="323"/>
                  </a:lnTo>
                  <a:lnTo>
                    <a:pt x="72" y="325"/>
                  </a:lnTo>
                  <a:lnTo>
                    <a:pt x="67" y="328"/>
                  </a:lnTo>
                  <a:lnTo>
                    <a:pt x="62" y="328"/>
                  </a:lnTo>
                  <a:lnTo>
                    <a:pt x="57" y="328"/>
                  </a:lnTo>
                  <a:lnTo>
                    <a:pt x="53" y="328"/>
                  </a:lnTo>
                  <a:lnTo>
                    <a:pt x="48" y="326"/>
                  </a:lnTo>
                  <a:lnTo>
                    <a:pt x="44" y="324"/>
                  </a:lnTo>
                  <a:lnTo>
                    <a:pt x="42" y="321"/>
                  </a:lnTo>
                  <a:lnTo>
                    <a:pt x="35" y="314"/>
                  </a:lnTo>
                  <a:lnTo>
                    <a:pt x="30" y="305"/>
                  </a:lnTo>
                  <a:lnTo>
                    <a:pt x="27" y="295"/>
                  </a:lnTo>
                  <a:lnTo>
                    <a:pt x="24" y="284"/>
                  </a:lnTo>
                  <a:lnTo>
                    <a:pt x="20" y="258"/>
                  </a:lnTo>
                  <a:lnTo>
                    <a:pt x="18" y="233"/>
                  </a:lnTo>
                  <a:lnTo>
                    <a:pt x="17" y="212"/>
                  </a:lnTo>
                  <a:lnTo>
                    <a:pt x="17" y="197"/>
                  </a:lnTo>
                  <a:lnTo>
                    <a:pt x="14" y="178"/>
                  </a:lnTo>
                  <a:lnTo>
                    <a:pt x="12" y="154"/>
                  </a:lnTo>
                  <a:lnTo>
                    <a:pt x="8" y="129"/>
                  </a:lnTo>
                  <a:lnTo>
                    <a:pt x="5" y="101"/>
                  </a:lnTo>
                  <a:lnTo>
                    <a:pt x="3" y="73"/>
                  </a:lnTo>
                  <a:lnTo>
                    <a:pt x="0" y="47"/>
                  </a:lnTo>
                  <a:lnTo>
                    <a:pt x="0" y="21"/>
                  </a:lnTo>
                  <a:lnTo>
                    <a:pt x="1" y="0"/>
                  </a:lnTo>
                  <a:lnTo>
                    <a:pt x="12" y="0"/>
                  </a:lnTo>
                  <a:lnTo>
                    <a:pt x="22" y="0"/>
                  </a:lnTo>
                  <a:lnTo>
                    <a:pt x="30" y="0"/>
                  </a:lnTo>
                  <a:lnTo>
                    <a:pt x="41" y="0"/>
                  </a:lnTo>
                  <a:lnTo>
                    <a:pt x="51" y="0"/>
                  </a:lnTo>
                  <a:lnTo>
                    <a:pt x="59" y="0"/>
                  </a:lnTo>
                  <a:lnTo>
                    <a:pt x="69" y="0"/>
                  </a:lnTo>
                  <a:lnTo>
                    <a:pt x="80" y="0"/>
                  </a:lnTo>
                  <a:lnTo>
                    <a:pt x="85" y="24"/>
                  </a:lnTo>
                  <a:lnTo>
                    <a:pt x="90" y="48"/>
                  </a:lnTo>
                  <a:lnTo>
                    <a:pt x="95" y="69"/>
                  </a:lnTo>
                  <a:lnTo>
                    <a:pt x="101" y="91"/>
                  </a:lnTo>
                  <a:lnTo>
                    <a:pt x="105" y="113"/>
                  </a:lnTo>
                  <a:lnTo>
                    <a:pt x="110" y="135"/>
                  </a:lnTo>
                  <a:lnTo>
                    <a:pt x="112" y="159"/>
                  </a:lnTo>
                  <a:lnTo>
                    <a:pt x="115" y="184"/>
                  </a:lnTo>
                  <a:close/>
                </a:path>
              </a:pathLst>
            </a:custGeom>
            <a:solidFill>
              <a:srgbClr val="F2F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7" name="Freeform 74">
              <a:extLst>
                <a:ext uri="{FF2B5EF4-FFF2-40B4-BE49-F238E27FC236}">
                  <a16:creationId xmlns:a16="http://schemas.microsoft.com/office/drawing/2014/main" id="{45867E96-0D23-41FC-BF50-FBAFFFB422E3}"/>
                </a:ext>
              </a:extLst>
            </p:cNvPr>
            <p:cNvSpPr>
              <a:spLocks/>
            </p:cNvSpPr>
            <p:nvPr/>
          </p:nvSpPr>
          <p:spPr bwMode="auto">
            <a:xfrm>
              <a:off x="5074" y="391"/>
              <a:ext cx="41" cy="17"/>
            </a:xfrm>
            <a:custGeom>
              <a:avLst/>
              <a:gdLst>
                <a:gd name="T0" fmla="*/ 41 w 41"/>
                <a:gd name="T1" fmla="*/ 4 h 17"/>
                <a:gd name="T2" fmla="*/ 39 w 41"/>
                <a:gd name="T3" fmla="*/ 5 h 17"/>
                <a:gd name="T4" fmla="*/ 38 w 41"/>
                <a:gd name="T5" fmla="*/ 6 h 17"/>
                <a:gd name="T6" fmla="*/ 37 w 41"/>
                <a:gd name="T7" fmla="*/ 9 h 17"/>
                <a:gd name="T8" fmla="*/ 37 w 41"/>
                <a:gd name="T9" fmla="*/ 10 h 17"/>
                <a:gd name="T10" fmla="*/ 36 w 41"/>
                <a:gd name="T11" fmla="*/ 11 h 17"/>
                <a:gd name="T12" fmla="*/ 34 w 41"/>
                <a:gd name="T13" fmla="*/ 12 h 17"/>
                <a:gd name="T14" fmla="*/ 34 w 41"/>
                <a:gd name="T15" fmla="*/ 15 h 17"/>
                <a:gd name="T16" fmla="*/ 33 w 41"/>
                <a:gd name="T17" fmla="*/ 16 h 17"/>
                <a:gd name="T18" fmla="*/ 32 w 41"/>
                <a:gd name="T19" fmla="*/ 16 h 17"/>
                <a:gd name="T20" fmla="*/ 32 w 41"/>
                <a:gd name="T21" fmla="*/ 16 h 17"/>
                <a:gd name="T22" fmla="*/ 31 w 41"/>
                <a:gd name="T23" fmla="*/ 16 h 17"/>
                <a:gd name="T24" fmla="*/ 31 w 41"/>
                <a:gd name="T25" fmla="*/ 16 h 17"/>
                <a:gd name="T26" fmla="*/ 29 w 41"/>
                <a:gd name="T27" fmla="*/ 16 h 17"/>
                <a:gd name="T28" fmla="*/ 28 w 41"/>
                <a:gd name="T29" fmla="*/ 17 h 17"/>
                <a:gd name="T30" fmla="*/ 28 w 41"/>
                <a:gd name="T31" fmla="*/ 17 h 17"/>
                <a:gd name="T32" fmla="*/ 27 w 41"/>
                <a:gd name="T33" fmla="*/ 17 h 17"/>
                <a:gd name="T34" fmla="*/ 27 w 41"/>
                <a:gd name="T35" fmla="*/ 16 h 17"/>
                <a:gd name="T36" fmla="*/ 27 w 41"/>
                <a:gd name="T37" fmla="*/ 15 h 17"/>
                <a:gd name="T38" fmla="*/ 27 w 41"/>
                <a:gd name="T39" fmla="*/ 15 h 17"/>
                <a:gd name="T40" fmla="*/ 27 w 41"/>
                <a:gd name="T41" fmla="*/ 14 h 17"/>
                <a:gd name="T42" fmla="*/ 27 w 41"/>
                <a:gd name="T43" fmla="*/ 12 h 17"/>
                <a:gd name="T44" fmla="*/ 27 w 41"/>
                <a:gd name="T45" fmla="*/ 12 h 17"/>
                <a:gd name="T46" fmla="*/ 27 w 41"/>
                <a:gd name="T47" fmla="*/ 11 h 17"/>
                <a:gd name="T48" fmla="*/ 26 w 41"/>
                <a:gd name="T49" fmla="*/ 10 h 17"/>
                <a:gd name="T50" fmla="*/ 23 w 41"/>
                <a:gd name="T51" fmla="*/ 11 h 17"/>
                <a:gd name="T52" fmla="*/ 21 w 41"/>
                <a:gd name="T53" fmla="*/ 11 h 17"/>
                <a:gd name="T54" fmla="*/ 17 w 41"/>
                <a:gd name="T55" fmla="*/ 12 h 17"/>
                <a:gd name="T56" fmla="*/ 14 w 41"/>
                <a:gd name="T57" fmla="*/ 14 h 17"/>
                <a:gd name="T58" fmla="*/ 11 w 41"/>
                <a:gd name="T59" fmla="*/ 15 h 17"/>
                <a:gd name="T60" fmla="*/ 8 w 41"/>
                <a:gd name="T61" fmla="*/ 16 h 17"/>
                <a:gd name="T62" fmla="*/ 5 w 41"/>
                <a:gd name="T63" fmla="*/ 16 h 17"/>
                <a:gd name="T64" fmla="*/ 2 w 41"/>
                <a:gd name="T65" fmla="*/ 17 h 17"/>
                <a:gd name="T66" fmla="*/ 2 w 41"/>
                <a:gd name="T67" fmla="*/ 16 h 17"/>
                <a:gd name="T68" fmla="*/ 2 w 41"/>
                <a:gd name="T69" fmla="*/ 15 h 17"/>
                <a:gd name="T70" fmla="*/ 2 w 41"/>
                <a:gd name="T71" fmla="*/ 12 h 17"/>
                <a:gd name="T72" fmla="*/ 2 w 41"/>
                <a:gd name="T73" fmla="*/ 11 h 17"/>
                <a:gd name="T74" fmla="*/ 2 w 41"/>
                <a:gd name="T75" fmla="*/ 10 h 17"/>
                <a:gd name="T76" fmla="*/ 2 w 41"/>
                <a:gd name="T77" fmla="*/ 9 h 17"/>
                <a:gd name="T78" fmla="*/ 0 w 41"/>
                <a:gd name="T79" fmla="*/ 7 h 17"/>
                <a:gd name="T80" fmla="*/ 0 w 41"/>
                <a:gd name="T81" fmla="*/ 6 h 17"/>
                <a:gd name="T82" fmla="*/ 5 w 41"/>
                <a:gd name="T83" fmla="*/ 6 h 17"/>
                <a:gd name="T84" fmla="*/ 9 w 41"/>
                <a:gd name="T85" fmla="*/ 5 h 17"/>
                <a:gd name="T86" fmla="*/ 14 w 41"/>
                <a:gd name="T87" fmla="*/ 4 h 17"/>
                <a:gd name="T88" fmla="*/ 19 w 41"/>
                <a:gd name="T89" fmla="*/ 4 h 17"/>
                <a:gd name="T90" fmla="*/ 24 w 41"/>
                <a:gd name="T91" fmla="*/ 2 h 17"/>
                <a:gd name="T92" fmla="*/ 29 w 41"/>
                <a:gd name="T93" fmla="*/ 1 h 17"/>
                <a:gd name="T94" fmla="*/ 34 w 41"/>
                <a:gd name="T95" fmla="*/ 0 h 17"/>
                <a:gd name="T96" fmla="*/ 39 w 41"/>
                <a:gd name="T97" fmla="*/ 0 h 17"/>
                <a:gd name="T98" fmla="*/ 41 w 41"/>
                <a:gd name="T99" fmla="*/ 1 h 17"/>
                <a:gd name="T100" fmla="*/ 41 w 41"/>
                <a:gd name="T101" fmla="*/ 1 h 17"/>
                <a:gd name="T102" fmla="*/ 41 w 41"/>
                <a:gd name="T103" fmla="*/ 1 h 17"/>
                <a:gd name="T104" fmla="*/ 41 w 41"/>
                <a:gd name="T105" fmla="*/ 2 h 17"/>
                <a:gd name="T106" fmla="*/ 41 w 41"/>
                <a:gd name="T107" fmla="*/ 2 h 17"/>
                <a:gd name="T108" fmla="*/ 41 w 41"/>
                <a:gd name="T109" fmla="*/ 2 h 17"/>
                <a:gd name="T110" fmla="*/ 41 w 41"/>
                <a:gd name="T111" fmla="*/ 2 h 17"/>
                <a:gd name="T112" fmla="*/ 41 w 41"/>
                <a:gd name="T113" fmla="*/ 4 h 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 h="17">
                  <a:moveTo>
                    <a:pt x="41" y="4"/>
                  </a:moveTo>
                  <a:lnTo>
                    <a:pt x="39" y="5"/>
                  </a:lnTo>
                  <a:lnTo>
                    <a:pt x="38" y="6"/>
                  </a:lnTo>
                  <a:lnTo>
                    <a:pt x="37" y="9"/>
                  </a:lnTo>
                  <a:lnTo>
                    <a:pt x="37" y="10"/>
                  </a:lnTo>
                  <a:lnTo>
                    <a:pt x="36" y="11"/>
                  </a:lnTo>
                  <a:lnTo>
                    <a:pt x="34" y="12"/>
                  </a:lnTo>
                  <a:lnTo>
                    <a:pt x="34" y="15"/>
                  </a:lnTo>
                  <a:lnTo>
                    <a:pt x="33" y="16"/>
                  </a:lnTo>
                  <a:lnTo>
                    <a:pt x="32" y="16"/>
                  </a:lnTo>
                  <a:lnTo>
                    <a:pt x="31" y="16"/>
                  </a:lnTo>
                  <a:lnTo>
                    <a:pt x="29" y="16"/>
                  </a:lnTo>
                  <a:lnTo>
                    <a:pt x="28" y="17"/>
                  </a:lnTo>
                  <a:lnTo>
                    <a:pt x="27" y="17"/>
                  </a:lnTo>
                  <a:lnTo>
                    <a:pt x="27" y="16"/>
                  </a:lnTo>
                  <a:lnTo>
                    <a:pt x="27" y="15"/>
                  </a:lnTo>
                  <a:lnTo>
                    <a:pt x="27" y="14"/>
                  </a:lnTo>
                  <a:lnTo>
                    <a:pt x="27" y="12"/>
                  </a:lnTo>
                  <a:lnTo>
                    <a:pt x="27" y="11"/>
                  </a:lnTo>
                  <a:lnTo>
                    <a:pt x="26" y="10"/>
                  </a:lnTo>
                  <a:lnTo>
                    <a:pt x="23" y="11"/>
                  </a:lnTo>
                  <a:lnTo>
                    <a:pt x="21" y="11"/>
                  </a:lnTo>
                  <a:lnTo>
                    <a:pt x="17" y="12"/>
                  </a:lnTo>
                  <a:lnTo>
                    <a:pt x="14" y="14"/>
                  </a:lnTo>
                  <a:lnTo>
                    <a:pt x="11" y="15"/>
                  </a:lnTo>
                  <a:lnTo>
                    <a:pt x="8" y="16"/>
                  </a:lnTo>
                  <a:lnTo>
                    <a:pt x="5" y="16"/>
                  </a:lnTo>
                  <a:lnTo>
                    <a:pt x="2" y="17"/>
                  </a:lnTo>
                  <a:lnTo>
                    <a:pt x="2" y="16"/>
                  </a:lnTo>
                  <a:lnTo>
                    <a:pt x="2" y="15"/>
                  </a:lnTo>
                  <a:lnTo>
                    <a:pt x="2" y="12"/>
                  </a:lnTo>
                  <a:lnTo>
                    <a:pt x="2" y="11"/>
                  </a:lnTo>
                  <a:lnTo>
                    <a:pt x="2" y="10"/>
                  </a:lnTo>
                  <a:lnTo>
                    <a:pt x="2" y="9"/>
                  </a:lnTo>
                  <a:lnTo>
                    <a:pt x="0" y="7"/>
                  </a:lnTo>
                  <a:lnTo>
                    <a:pt x="0" y="6"/>
                  </a:lnTo>
                  <a:lnTo>
                    <a:pt x="5" y="6"/>
                  </a:lnTo>
                  <a:lnTo>
                    <a:pt x="9" y="5"/>
                  </a:lnTo>
                  <a:lnTo>
                    <a:pt x="14" y="4"/>
                  </a:lnTo>
                  <a:lnTo>
                    <a:pt x="19" y="4"/>
                  </a:lnTo>
                  <a:lnTo>
                    <a:pt x="24" y="2"/>
                  </a:lnTo>
                  <a:lnTo>
                    <a:pt x="29" y="1"/>
                  </a:lnTo>
                  <a:lnTo>
                    <a:pt x="34" y="0"/>
                  </a:lnTo>
                  <a:lnTo>
                    <a:pt x="39" y="0"/>
                  </a:lnTo>
                  <a:lnTo>
                    <a:pt x="41" y="1"/>
                  </a:lnTo>
                  <a:lnTo>
                    <a:pt x="41" y="2"/>
                  </a:lnTo>
                  <a:lnTo>
                    <a:pt x="4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8" name="Freeform 75">
              <a:extLst>
                <a:ext uri="{FF2B5EF4-FFF2-40B4-BE49-F238E27FC236}">
                  <a16:creationId xmlns:a16="http://schemas.microsoft.com/office/drawing/2014/main" id="{715CB027-39A8-49E5-9FEB-517932EDA4CD}"/>
                </a:ext>
              </a:extLst>
            </p:cNvPr>
            <p:cNvSpPr>
              <a:spLocks/>
            </p:cNvSpPr>
            <p:nvPr/>
          </p:nvSpPr>
          <p:spPr bwMode="auto">
            <a:xfrm>
              <a:off x="4996" y="1369"/>
              <a:ext cx="117" cy="66"/>
            </a:xfrm>
            <a:custGeom>
              <a:avLst/>
              <a:gdLst>
                <a:gd name="T0" fmla="*/ 117 w 117"/>
                <a:gd name="T1" fmla="*/ 20 h 66"/>
                <a:gd name="T2" fmla="*/ 114 w 117"/>
                <a:gd name="T3" fmla="*/ 25 h 66"/>
                <a:gd name="T4" fmla="*/ 111 w 117"/>
                <a:gd name="T5" fmla="*/ 30 h 66"/>
                <a:gd name="T6" fmla="*/ 109 w 117"/>
                <a:gd name="T7" fmla="*/ 35 h 66"/>
                <a:gd name="T8" fmla="*/ 106 w 117"/>
                <a:gd name="T9" fmla="*/ 39 h 66"/>
                <a:gd name="T10" fmla="*/ 104 w 117"/>
                <a:gd name="T11" fmla="*/ 44 h 66"/>
                <a:gd name="T12" fmla="*/ 102 w 117"/>
                <a:gd name="T13" fmla="*/ 47 h 66"/>
                <a:gd name="T14" fmla="*/ 100 w 117"/>
                <a:gd name="T15" fmla="*/ 52 h 66"/>
                <a:gd name="T16" fmla="*/ 99 w 117"/>
                <a:gd name="T17" fmla="*/ 56 h 66"/>
                <a:gd name="T18" fmla="*/ 99 w 117"/>
                <a:gd name="T19" fmla="*/ 56 h 66"/>
                <a:gd name="T20" fmla="*/ 97 w 117"/>
                <a:gd name="T21" fmla="*/ 56 h 66"/>
                <a:gd name="T22" fmla="*/ 97 w 117"/>
                <a:gd name="T23" fmla="*/ 57 h 66"/>
                <a:gd name="T24" fmla="*/ 96 w 117"/>
                <a:gd name="T25" fmla="*/ 57 h 66"/>
                <a:gd name="T26" fmla="*/ 96 w 117"/>
                <a:gd name="T27" fmla="*/ 57 h 66"/>
                <a:gd name="T28" fmla="*/ 95 w 117"/>
                <a:gd name="T29" fmla="*/ 57 h 66"/>
                <a:gd name="T30" fmla="*/ 95 w 117"/>
                <a:gd name="T31" fmla="*/ 57 h 66"/>
                <a:gd name="T32" fmla="*/ 94 w 117"/>
                <a:gd name="T33" fmla="*/ 57 h 66"/>
                <a:gd name="T34" fmla="*/ 91 w 117"/>
                <a:gd name="T35" fmla="*/ 60 h 66"/>
                <a:gd name="T36" fmla="*/ 86 w 117"/>
                <a:gd name="T37" fmla="*/ 63 h 66"/>
                <a:gd name="T38" fmla="*/ 80 w 117"/>
                <a:gd name="T39" fmla="*/ 65 h 66"/>
                <a:gd name="T40" fmla="*/ 72 w 117"/>
                <a:gd name="T41" fmla="*/ 66 h 66"/>
                <a:gd name="T42" fmla="*/ 63 w 117"/>
                <a:gd name="T43" fmla="*/ 66 h 66"/>
                <a:gd name="T44" fmla="*/ 55 w 117"/>
                <a:gd name="T45" fmla="*/ 65 h 66"/>
                <a:gd name="T46" fmla="*/ 44 w 117"/>
                <a:gd name="T47" fmla="*/ 64 h 66"/>
                <a:gd name="T48" fmla="*/ 36 w 117"/>
                <a:gd name="T49" fmla="*/ 61 h 66"/>
                <a:gd name="T50" fmla="*/ 27 w 117"/>
                <a:gd name="T51" fmla="*/ 57 h 66"/>
                <a:gd name="T52" fmla="*/ 18 w 117"/>
                <a:gd name="T53" fmla="*/ 54 h 66"/>
                <a:gd name="T54" fmla="*/ 12 w 117"/>
                <a:gd name="T55" fmla="*/ 47 h 66"/>
                <a:gd name="T56" fmla="*/ 5 w 117"/>
                <a:gd name="T57" fmla="*/ 41 h 66"/>
                <a:gd name="T58" fmla="*/ 3 w 117"/>
                <a:gd name="T59" fmla="*/ 32 h 66"/>
                <a:gd name="T60" fmla="*/ 0 w 117"/>
                <a:gd name="T61" fmla="*/ 23 h 66"/>
                <a:gd name="T62" fmla="*/ 2 w 117"/>
                <a:gd name="T63" fmla="*/ 12 h 66"/>
                <a:gd name="T64" fmla="*/ 5 w 117"/>
                <a:gd name="T65" fmla="*/ 0 h 66"/>
                <a:gd name="T66" fmla="*/ 18 w 117"/>
                <a:gd name="T67" fmla="*/ 2 h 66"/>
                <a:gd name="T68" fmla="*/ 31 w 117"/>
                <a:gd name="T69" fmla="*/ 3 h 66"/>
                <a:gd name="T70" fmla="*/ 42 w 117"/>
                <a:gd name="T71" fmla="*/ 5 h 66"/>
                <a:gd name="T72" fmla="*/ 52 w 117"/>
                <a:gd name="T73" fmla="*/ 5 h 66"/>
                <a:gd name="T74" fmla="*/ 63 w 117"/>
                <a:gd name="T75" fmla="*/ 6 h 66"/>
                <a:gd name="T76" fmla="*/ 75 w 117"/>
                <a:gd name="T77" fmla="*/ 6 h 66"/>
                <a:gd name="T78" fmla="*/ 87 w 117"/>
                <a:gd name="T79" fmla="*/ 6 h 66"/>
                <a:gd name="T80" fmla="*/ 100 w 117"/>
                <a:gd name="T81" fmla="*/ 6 h 66"/>
                <a:gd name="T82" fmla="*/ 102 w 117"/>
                <a:gd name="T83" fmla="*/ 7 h 66"/>
                <a:gd name="T84" fmla="*/ 105 w 117"/>
                <a:gd name="T85" fmla="*/ 8 h 66"/>
                <a:gd name="T86" fmla="*/ 107 w 117"/>
                <a:gd name="T87" fmla="*/ 11 h 66"/>
                <a:gd name="T88" fmla="*/ 110 w 117"/>
                <a:gd name="T89" fmla="*/ 12 h 66"/>
                <a:gd name="T90" fmla="*/ 112 w 117"/>
                <a:gd name="T91" fmla="*/ 13 h 66"/>
                <a:gd name="T92" fmla="*/ 115 w 117"/>
                <a:gd name="T93" fmla="*/ 16 h 66"/>
                <a:gd name="T94" fmla="*/ 116 w 117"/>
                <a:gd name="T95" fmla="*/ 17 h 66"/>
                <a:gd name="T96" fmla="*/ 117 w 117"/>
                <a:gd name="T97" fmla="*/ 20 h 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7" h="66">
                  <a:moveTo>
                    <a:pt x="117" y="20"/>
                  </a:moveTo>
                  <a:lnTo>
                    <a:pt x="114" y="25"/>
                  </a:lnTo>
                  <a:lnTo>
                    <a:pt x="111" y="30"/>
                  </a:lnTo>
                  <a:lnTo>
                    <a:pt x="109" y="35"/>
                  </a:lnTo>
                  <a:lnTo>
                    <a:pt x="106" y="39"/>
                  </a:lnTo>
                  <a:lnTo>
                    <a:pt x="104" y="44"/>
                  </a:lnTo>
                  <a:lnTo>
                    <a:pt x="102" y="47"/>
                  </a:lnTo>
                  <a:lnTo>
                    <a:pt x="100" y="52"/>
                  </a:lnTo>
                  <a:lnTo>
                    <a:pt x="99" y="56"/>
                  </a:lnTo>
                  <a:lnTo>
                    <a:pt x="97" y="56"/>
                  </a:lnTo>
                  <a:lnTo>
                    <a:pt x="97" y="57"/>
                  </a:lnTo>
                  <a:lnTo>
                    <a:pt x="96" y="57"/>
                  </a:lnTo>
                  <a:lnTo>
                    <a:pt x="95" y="57"/>
                  </a:lnTo>
                  <a:lnTo>
                    <a:pt x="94" y="57"/>
                  </a:lnTo>
                  <a:lnTo>
                    <a:pt x="91" y="60"/>
                  </a:lnTo>
                  <a:lnTo>
                    <a:pt x="86" y="63"/>
                  </a:lnTo>
                  <a:lnTo>
                    <a:pt x="80" y="65"/>
                  </a:lnTo>
                  <a:lnTo>
                    <a:pt x="72" y="66"/>
                  </a:lnTo>
                  <a:lnTo>
                    <a:pt x="63" y="66"/>
                  </a:lnTo>
                  <a:lnTo>
                    <a:pt x="55" y="65"/>
                  </a:lnTo>
                  <a:lnTo>
                    <a:pt x="44" y="64"/>
                  </a:lnTo>
                  <a:lnTo>
                    <a:pt x="36" y="61"/>
                  </a:lnTo>
                  <a:lnTo>
                    <a:pt x="27" y="57"/>
                  </a:lnTo>
                  <a:lnTo>
                    <a:pt x="18" y="54"/>
                  </a:lnTo>
                  <a:lnTo>
                    <a:pt x="12" y="47"/>
                  </a:lnTo>
                  <a:lnTo>
                    <a:pt x="5" y="41"/>
                  </a:lnTo>
                  <a:lnTo>
                    <a:pt x="3" y="32"/>
                  </a:lnTo>
                  <a:lnTo>
                    <a:pt x="0" y="23"/>
                  </a:lnTo>
                  <a:lnTo>
                    <a:pt x="2" y="12"/>
                  </a:lnTo>
                  <a:lnTo>
                    <a:pt x="5" y="0"/>
                  </a:lnTo>
                  <a:lnTo>
                    <a:pt x="18" y="2"/>
                  </a:lnTo>
                  <a:lnTo>
                    <a:pt x="31" y="3"/>
                  </a:lnTo>
                  <a:lnTo>
                    <a:pt x="42" y="5"/>
                  </a:lnTo>
                  <a:lnTo>
                    <a:pt x="52" y="5"/>
                  </a:lnTo>
                  <a:lnTo>
                    <a:pt x="63" y="6"/>
                  </a:lnTo>
                  <a:lnTo>
                    <a:pt x="75" y="6"/>
                  </a:lnTo>
                  <a:lnTo>
                    <a:pt x="87" y="6"/>
                  </a:lnTo>
                  <a:lnTo>
                    <a:pt x="100" y="6"/>
                  </a:lnTo>
                  <a:lnTo>
                    <a:pt x="102" y="7"/>
                  </a:lnTo>
                  <a:lnTo>
                    <a:pt x="105" y="8"/>
                  </a:lnTo>
                  <a:lnTo>
                    <a:pt x="107" y="11"/>
                  </a:lnTo>
                  <a:lnTo>
                    <a:pt x="110" y="12"/>
                  </a:lnTo>
                  <a:lnTo>
                    <a:pt x="112" y="13"/>
                  </a:lnTo>
                  <a:lnTo>
                    <a:pt x="115" y="16"/>
                  </a:lnTo>
                  <a:lnTo>
                    <a:pt x="116" y="17"/>
                  </a:lnTo>
                  <a:lnTo>
                    <a:pt x="117" y="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79" name="Freeform 76">
              <a:extLst>
                <a:ext uri="{FF2B5EF4-FFF2-40B4-BE49-F238E27FC236}">
                  <a16:creationId xmlns:a16="http://schemas.microsoft.com/office/drawing/2014/main" id="{64574D0C-92AF-4EAC-842F-92D18F000988}"/>
                </a:ext>
              </a:extLst>
            </p:cNvPr>
            <p:cNvSpPr>
              <a:spLocks/>
            </p:cNvSpPr>
            <p:nvPr/>
          </p:nvSpPr>
          <p:spPr bwMode="auto">
            <a:xfrm>
              <a:off x="5078" y="492"/>
              <a:ext cx="28" cy="36"/>
            </a:xfrm>
            <a:custGeom>
              <a:avLst/>
              <a:gdLst>
                <a:gd name="T0" fmla="*/ 28 w 28"/>
                <a:gd name="T1" fmla="*/ 7 h 36"/>
                <a:gd name="T2" fmla="*/ 27 w 28"/>
                <a:gd name="T3" fmla="*/ 8 h 36"/>
                <a:gd name="T4" fmla="*/ 25 w 28"/>
                <a:gd name="T5" fmla="*/ 11 h 36"/>
                <a:gd name="T6" fmla="*/ 24 w 28"/>
                <a:gd name="T7" fmla="*/ 12 h 36"/>
                <a:gd name="T8" fmla="*/ 24 w 28"/>
                <a:gd name="T9" fmla="*/ 13 h 36"/>
                <a:gd name="T10" fmla="*/ 23 w 28"/>
                <a:gd name="T11" fmla="*/ 13 h 36"/>
                <a:gd name="T12" fmla="*/ 22 w 28"/>
                <a:gd name="T13" fmla="*/ 15 h 36"/>
                <a:gd name="T14" fmla="*/ 22 w 28"/>
                <a:gd name="T15" fmla="*/ 15 h 36"/>
                <a:gd name="T16" fmla="*/ 20 w 28"/>
                <a:gd name="T17" fmla="*/ 16 h 36"/>
                <a:gd name="T18" fmla="*/ 20 w 28"/>
                <a:gd name="T19" fmla="*/ 16 h 36"/>
                <a:gd name="T20" fmla="*/ 20 w 28"/>
                <a:gd name="T21" fmla="*/ 17 h 36"/>
                <a:gd name="T22" fmla="*/ 20 w 28"/>
                <a:gd name="T23" fmla="*/ 18 h 36"/>
                <a:gd name="T24" fmla="*/ 20 w 28"/>
                <a:gd name="T25" fmla="*/ 20 h 36"/>
                <a:gd name="T26" fmla="*/ 20 w 28"/>
                <a:gd name="T27" fmla="*/ 21 h 36"/>
                <a:gd name="T28" fmla="*/ 20 w 28"/>
                <a:gd name="T29" fmla="*/ 21 h 36"/>
                <a:gd name="T30" fmla="*/ 20 w 28"/>
                <a:gd name="T31" fmla="*/ 22 h 36"/>
                <a:gd name="T32" fmla="*/ 20 w 28"/>
                <a:gd name="T33" fmla="*/ 23 h 36"/>
                <a:gd name="T34" fmla="*/ 17 w 28"/>
                <a:gd name="T35" fmla="*/ 25 h 36"/>
                <a:gd name="T36" fmla="*/ 14 w 28"/>
                <a:gd name="T37" fmla="*/ 27 h 36"/>
                <a:gd name="T38" fmla="*/ 12 w 28"/>
                <a:gd name="T39" fmla="*/ 29 h 36"/>
                <a:gd name="T40" fmla="*/ 9 w 28"/>
                <a:gd name="T41" fmla="*/ 31 h 36"/>
                <a:gd name="T42" fmla="*/ 7 w 28"/>
                <a:gd name="T43" fmla="*/ 32 h 36"/>
                <a:gd name="T44" fmla="*/ 4 w 28"/>
                <a:gd name="T45" fmla="*/ 35 h 36"/>
                <a:gd name="T46" fmla="*/ 3 w 28"/>
                <a:gd name="T47" fmla="*/ 35 h 36"/>
                <a:gd name="T48" fmla="*/ 0 w 28"/>
                <a:gd name="T49" fmla="*/ 36 h 36"/>
                <a:gd name="T50" fmla="*/ 0 w 28"/>
                <a:gd name="T51" fmla="*/ 31 h 36"/>
                <a:gd name="T52" fmla="*/ 1 w 28"/>
                <a:gd name="T53" fmla="*/ 25 h 36"/>
                <a:gd name="T54" fmla="*/ 1 w 28"/>
                <a:gd name="T55" fmla="*/ 17 h 36"/>
                <a:gd name="T56" fmla="*/ 4 w 28"/>
                <a:gd name="T57" fmla="*/ 11 h 36"/>
                <a:gd name="T58" fmla="*/ 8 w 28"/>
                <a:gd name="T59" fmla="*/ 6 h 36"/>
                <a:gd name="T60" fmla="*/ 12 w 28"/>
                <a:gd name="T61" fmla="*/ 2 h 36"/>
                <a:gd name="T62" fmla="*/ 15 w 28"/>
                <a:gd name="T63" fmla="*/ 1 h 36"/>
                <a:gd name="T64" fmla="*/ 19 w 28"/>
                <a:gd name="T65" fmla="*/ 0 h 36"/>
                <a:gd name="T66" fmla="*/ 23 w 28"/>
                <a:gd name="T67" fmla="*/ 0 h 36"/>
                <a:gd name="T68" fmla="*/ 28 w 28"/>
                <a:gd name="T69" fmla="*/ 1 h 36"/>
                <a:gd name="T70" fmla="*/ 28 w 28"/>
                <a:gd name="T71" fmla="*/ 1 h 36"/>
                <a:gd name="T72" fmla="*/ 28 w 28"/>
                <a:gd name="T73" fmla="*/ 2 h 36"/>
                <a:gd name="T74" fmla="*/ 28 w 28"/>
                <a:gd name="T75" fmla="*/ 3 h 36"/>
                <a:gd name="T76" fmla="*/ 28 w 28"/>
                <a:gd name="T77" fmla="*/ 3 h 36"/>
                <a:gd name="T78" fmla="*/ 28 w 28"/>
                <a:gd name="T79" fmla="*/ 5 h 36"/>
                <a:gd name="T80" fmla="*/ 28 w 28"/>
                <a:gd name="T81" fmla="*/ 6 h 36"/>
                <a:gd name="T82" fmla="*/ 28 w 28"/>
                <a:gd name="T83" fmla="*/ 6 h 36"/>
                <a:gd name="T84" fmla="*/ 28 w 28"/>
                <a:gd name="T85" fmla="*/ 7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 h="36">
                  <a:moveTo>
                    <a:pt x="28" y="7"/>
                  </a:moveTo>
                  <a:lnTo>
                    <a:pt x="27" y="8"/>
                  </a:lnTo>
                  <a:lnTo>
                    <a:pt x="25" y="11"/>
                  </a:lnTo>
                  <a:lnTo>
                    <a:pt x="24" y="12"/>
                  </a:lnTo>
                  <a:lnTo>
                    <a:pt x="24" y="13"/>
                  </a:lnTo>
                  <a:lnTo>
                    <a:pt x="23" y="13"/>
                  </a:lnTo>
                  <a:lnTo>
                    <a:pt x="22" y="15"/>
                  </a:lnTo>
                  <a:lnTo>
                    <a:pt x="20" y="16"/>
                  </a:lnTo>
                  <a:lnTo>
                    <a:pt x="20" y="17"/>
                  </a:lnTo>
                  <a:lnTo>
                    <a:pt x="20" y="18"/>
                  </a:lnTo>
                  <a:lnTo>
                    <a:pt x="20" y="20"/>
                  </a:lnTo>
                  <a:lnTo>
                    <a:pt x="20" y="21"/>
                  </a:lnTo>
                  <a:lnTo>
                    <a:pt x="20" y="22"/>
                  </a:lnTo>
                  <a:lnTo>
                    <a:pt x="20" y="23"/>
                  </a:lnTo>
                  <a:lnTo>
                    <a:pt x="17" y="25"/>
                  </a:lnTo>
                  <a:lnTo>
                    <a:pt x="14" y="27"/>
                  </a:lnTo>
                  <a:lnTo>
                    <a:pt x="12" y="29"/>
                  </a:lnTo>
                  <a:lnTo>
                    <a:pt x="9" y="31"/>
                  </a:lnTo>
                  <a:lnTo>
                    <a:pt x="7" y="32"/>
                  </a:lnTo>
                  <a:lnTo>
                    <a:pt x="4" y="35"/>
                  </a:lnTo>
                  <a:lnTo>
                    <a:pt x="3" y="35"/>
                  </a:lnTo>
                  <a:lnTo>
                    <a:pt x="0" y="36"/>
                  </a:lnTo>
                  <a:lnTo>
                    <a:pt x="0" y="31"/>
                  </a:lnTo>
                  <a:lnTo>
                    <a:pt x="1" y="25"/>
                  </a:lnTo>
                  <a:lnTo>
                    <a:pt x="1" y="17"/>
                  </a:lnTo>
                  <a:lnTo>
                    <a:pt x="4" y="11"/>
                  </a:lnTo>
                  <a:lnTo>
                    <a:pt x="8" y="6"/>
                  </a:lnTo>
                  <a:lnTo>
                    <a:pt x="12" y="2"/>
                  </a:lnTo>
                  <a:lnTo>
                    <a:pt x="15" y="1"/>
                  </a:lnTo>
                  <a:lnTo>
                    <a:pt x="19" y="0"/>
                  </a:lnTo>
                  <a:lnTo>
                    <a:pt x="23" y="0"/>
                  </a:lnTo>
                  <a:lnTo>
                    <a:pt x="28" y="1"/>
                  </a:lnTo>
                  <a:lnTo>
                    <a:pt x="28" y="2"/>
                  </a:lnTo>
                  <a:lnTo>
                    <a:pt x="28" y="3"/>
                  </a:lnTo>
                  <a:lnTo>
                    <a:pt x="28" y="5"/>
                  </a:lnTo>
                  <a:lnTo>
                    <a:pt x="28" y="6"/>
                  </a:lnTo>
                  <a:lnTo>
                    <a:pt x="28" y="7"/>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0" name="Freeform 77">
              <a:extLst>
                <a:ext uri="{FF2B5EF4-FFF2-40B4-BE49-F238E27FC236}">
                  <a16:creationId xmlns:a16="http://schemas.microsoft.com/office/drawing/2014/main" id="{589C06B5-D3A8-49DC-9957-318F3316D5BF}"/>
                </a:ext>
              </a:extLst>
            </p:cNvPr>
            <p:cNvSpPr>
              <a:spLocks/>
            </p:cNvSpPr>
            <p:nvPr/>
          </p:nvSpPr>
          <p:spPr bwMode="auto">
            <a:xfrm>
              <a:off x="5010" y="1433"/>
              <a:ext cx="82" cy="21"/>
            </a:xfrm>
            <a:custGeom>
              <a:avLst/>
              <a:gdLst>
                <a:gd name="T0" fmla="*/ 82 w 82"/>
                <a:gd name="T1" fmla="*/ 17 h 21"/>
                <a:gd name="T2" fmla="*/ 73 w 82"/>
                <a:gd name="T3" fmla="*/ 20 h 21"/>
                <a:gd name="T4" fmla="*/ 63 w 82"/>
                <a:gd name="T5" fmla="*/ 21 h 21"/>
                <a:gd name="T6" fmla="*/ 53 w 82"/>
                <a:gd name="T7" fmla="*/ 21 h 21"/>
                <a:gd name="T8" fmla="*/ 42 w 82"/>
                <a:gd name="T9" fmla="*/ 21 h 21"/>
                <a:gd name="T10" fmla="*/ 32 w 82"/>
                <a:gd name="T11" fmla="*/ 21 h 21"/>
                <a:gd name="T12" fmla="*/ 22 w 82"/>
                <a:gd name="T13" fmla="*/ 21 h 21"/>
                <a:gd name="T14" fmla="*/ 12 w 82"/>
                <a:gd name="T15" fmla="*/ 20 h 21"/>
                <a:gd name="T16" fmla="*/ 3 w 82"/>
                <a:gd name="T17" fmla="*/ 19 h 21"/>
                <a:gd name="T18" fmla="*/ 3 w 82"/>
                <a:gd name="T19" fmla="*/ 17 h 21"/>
                <a:gd name="T20" fmla="*/ 1 w 82"/>
                <a:gd name="T21" fmla="*/ 15 h 21"/>
                <a:gd name="T22" fmla="*/ 0 w 82"/>
                <a:gd name="T23" fmla="*/ 12 h 21"/>
                <a:gd name="T24" fmla="*/ 0 w 82"/>
                <a:gd name="T25" fmla="*/ 10 h 21"/>
                <a:gd name="T26" fmla="*/ 0 w 82"/>
                <a:gd name="T27" fmla="*/ 7 h 21"/>
                <a:gd name="T28" fmla="*/ 1 w 82"/>
                <a:gd name="T29" fmla="*/ 4 h 21"/>
                <a:gd name="T30" fmla="*/ 3 w 82"/>
                <a:gd name="T31" fmla="*/ 2 h 21"/>
                <a:gd name="T32" fmla="*/ 5 w 82"/>
                <a:gd name="T33" fmla="*/ 0 h 21"/>
                <a:gd name="T34" fmla="*/ 15 w 82"/>
                <a:gd name="T35" fmla="*/ 4 h 21"/>
                <a:gd name="T36" fmla="*/ 24 w 82"/>
                <a:gd name="T37" fmla="*/ 6 h 21"/>
                <a:gd name="T38" fmla="*/ 33 w 82"/>
                <a:gd name="T39" fmla="*/ 7 h 21"/>
                <a:gd name="T40" fmla="*/ 42 w 82"/>
                <a:gd name="T41" fmla="*/ 9 h 21"/>
                <a:gd name="T42" fmla="*/ 52 w 82"/>
                <a:gd name="T43" fmla="*/ 9 h 21"/>
                <a:gd name="T44" fmla="*/ 62 w 82"/>
                <a:gd name="T45" fmla="*/ 10 h 21"/>
                <a:gd name="T46" fmla="*/ 72 w 82"/>
                <a:gd name="T47" fmla="*/ 10 h 21"/>
                <a:gd name="T48" fmla="*/ 82 w 82"/>
                <a:gd name="T49" fmla="*/ 10 h 21"/>
                <a:gd name="T50" fmla="*/ 82 w 82"/>
                <a:gd name="T51" fmla="*/ 11 h 21"/>
                <a:gd name="T52" fmla="*/ 82 w 82"/>
                <a:gd name="T53" fmla="*/ 11 h 21"/>
                <a:gd name="T54" fmla="*/ 82 w 82"/>
                <a:gd name="T55" fmla="*/ 12 h 21"/>
                <a:gd name="T56" fmla="*/ 82 w 82"/>
                <a:gd name="T57" fmla="*/ 14 h 21"/>
                <a:gd name="T58" fmla="*/ 82 w 82"/>
                <a:gd name="T59" fmla="*/ 15 h 21"/>
                <a:gd name="T60" fmla="*/ 82 w 82"/>
                <a:gd name="T61" fmla="*/ 16 h 21"/>
                <a:gd name="T62" fmla="*/ 82 w 82"/>
                <a:gd name="T63" fmla="*/ 17 h 21"/>
                <a:gd name="T64" fmla="*/ 82 w 82"/>
                <a:gd name="T65" fmla="*/ 1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21">
                  <a:moveTo>
                    <a:pt x="82" y="17"/>
                  </a:moveTo>
                  <a:lnTo>
                    <a:pt x="73" y="20"/>
                  </a:lnTo>
                  <a:lnTo>
                    <a:pt x="63" y="21"/>
                  </a:lnTo>
                  <a:lnTo>
                    <a:pt x="53" y="21"/>
                  </a:lnTo>
                  <a:lnTo>
                    <a:pt x="42" y="21"/>
                  </a:lnTo>
                  <a:lnTo>
                    <a:pt x="32" y="21"/>
                  </a:lnTo>
                  <a:lnTo>
                    <a:pt x="22" y="21"/>
                  </a:lnTo>
                  <a:lnTo>
                    <a:pt x="12" y="20"/>
                  </a:lnTo>
                  <a:lnTo>
                    <a:pt x="3" y="19"/>
                  </a:lnTo>
                  <a:lnTo>
                    <a:pt x="3" y="17"/>
                  </a:lnTo>
                  <a:lnTo>
                    <a:pt x="1" y="15"/>
                  </a:lnTo>
                  <a:lnTo>
                    <a:pt x="0" y="12"/>
                  </a:lnTo>
                  <a:lnTo>
                    <a:pt x="0" y="10"/>
                  </a:lnTo>
                  <a:lnTo>
                    <a:pt x="0" y="7"/>
                  </a:lnTo>
                  <a:lnTo>
                    <a:pt x="1" y="4"/>
                  </a:lnTo>
                  <a:lnTo>
                    <a:pt x="3" y="2"/>
                  </a:lnTo>
                  <a:lnTo>
                    <a:pt x="5" y="0"/>
                  </a:lnTo>
                  <a:lnTo>
                    <a:pt x="15" y="4"/>
                  </a:lnTo>
                  <a:lnTo>
                    <a:pt x="24" y="6"/>
                  </a:lnTo>
                  <a:lnTo>
                    <a:pt x="33" y="7"/>
                  </a:lnTo>
                  <a:lnTo>
                    <a:pt x="42" y="9"/>
                  </a:lnTo>
                  <a:lnTo>
                    <a:pt x="52" y="9"/>
                  </a:lnTo>
                  <a:lnTo>
                    <a:pt x="62" y="10"/>
                  </a:lnTo>
                  <a:lnTo>
                    <a:pt x="72" y="10"/>
                  </a:lnTo>
                  <a:lnTo>
                    <a:pt x="82" y="10"/>
                  </a:lnTo>
                  <a:lnTo>
                    <a:pt x="82" y="11"/>
                  </a:lnTo>
                  <a:lnTo>
                    <a:pt x="82" y="12"/>
                  </a:lnTo>
                  <a:lnTo>
                    <a:pt x="82" y="14"/>
                  </a:lnTo>
                  <a:lnTo>
                    <a:pt x="82" y="15"/>
                  </a:lnTo>
                  <a:lnTo>
                    <a:pt x="82" y="16"/>
                  </a:lnTo>
                  <a:lnTo>
                    <a:pt x="82" y="17"/>
                  </a:lnTo>
                  <a:close/>
                </a:path>
              </a:pathLst>
            </a:custGeom>
            <a:solidFill>
              <a:srgbClr val="DE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1" name="Freeform 78">
              <a:extLst>
                <a:ext uri="{FF2B5EF4-FFF2-40B4-BE49-F238E27FC236}">
                  <a16:creationId xmlns:a16="http://schemas.microsoft.com/office/drawing/2014/main" id="{6DF3B6DA-B0F4-4D2A-8003-D01248F2317E}"/>
                </a:ext>
              </a:extLst>
            </p:cNvPr>
            <p:cNvSpPr>
              <a:spLocks/>
            </p:cNvSpPr>
            <p:nvPr/>
          </p:nvSpPr>
          <p:spPr bwMode="auto">
            <a:xfrm>
              <a:off x="5034" y="269"/>
              <a:ext cx="54" cy="49"/>
            </a:xfrm>
            <a:custGeom>
              <a:avLst/>
              <a:gdLst>
                <a:gd name="T0" fmla="*/ 54 w 54"/>
                <a:gd name="T1" fmla="*/ 18 h 49"/>
                <a:gd name="T2" fmla="*/ 47 w 54"/>
                <a:gd name="T3" fmla="*/ 31 h 49"/>
                <a:gd name="T4" fmla="*/ 39 w 54"/>
                <a:gd name="T5" fmla="*/ 40 h 49"/>
                <a:gd name="T6" fmla="*/ 32 w 54"/>
                <a:gd name="T7" fmla="*/ 45 h 49"/>
                <a:gd name="T8" fmla="*/ 24 w 54"/>
                <a:gd name="T9" fmla="*/ 49 h 49"/>
                <a:gd name="T10" fmla="*/ 18 w 54"/>
                <a:gd name="T11" fmla="*/ 49 h 49"/>
                <a:gd name="T12" fmla="*/ 13 w 54"/>
                <a:gd name="T13" fmla="*/ 46 h 49"/>
                <a:gd name="T14" fmla="*/ 8 w 54"/>
                <a:gd name="T15" fmla="*/ 44 h 49"/>
                <a:gd name="T16" fmla="*/ 4 w 54"/>
                <a:gd name="T17" fmla="*/ 39 h 49"/>
                <a:gd name="T18" fmla="*/ 1 w 54"/>
                <a:gd name="T19" fmla="*/ 32 h 49"/>
                <a:gd name="T20" fmla="*/ 0 w 54"/>
                <a:gd name="T21" fmla="*/ 26 h 49"/>
                <a:gd name="T22" fmla="*/ 1 w 54"/>
                <a:gd name="T23" fmla="*/ 20 h 49"/>
                <a:gd name="T24" fmla="*/ 4 w 54"/>
                <a:gd name="T25" fmla="*/ 13 h 49"/>
                <a:gd name="T26" fmla="*/ 9 w 54"/>
                <a:gd name="T27" fmla="*/ 8 h 49"/>
                <a:gd name="T28" fmla="*/ 15 w 54"/>
                <a:gd name="T29" fmla="*/ 3 h 49"/>
                <a:gd name="T30" fmla="*/ 24 w 54"/>
                <a:gd name="T31" fmla="*/ 1 h 49"/>
                <a:gd name="T32" fmla="*/ 35 w 54"/>
                <a:gd name="T33" fmla="*/ 0 h 49"/>
                <a:gd name="T34" fmla="*/ 39 w 54"/>
                <a:gd name="T35" fmla="*/ 1 h 49"/>
                <a:gd name="T36" fmla="*/ 42 w 54"/>
                <a:gd name="T37" fmla="*/ 2 h 49"/>
                <a:gd name="T38" fmla="*/ 44 w 54"/>
                <a:gd name="T39" fmla="*/ 5 h 49"/>
                <a:gd name="T40" fmla="*/ 48 w 54"/>
                <a:gd name="T41" fmla="*/ 6 h 49"/>
                <a:gd name="T42" fmla="*/ 51 w 54"/>
                <a:gd name="T43" fmla="*/ 8 h 49"/>
                <a:gd name="T44" fmla="*/ 52 w 54"/>
                <a:gd name="T45" fmla="*/ 11 h 49"/>
                <a:gd name="T46" fmla="*/ 53 w 54"/>
                <a:gd name="T47" fmla="*/ 15 h 49"/>
                <a:gd name="T48" fmla="*/ 54 w 54"/>
                <a:gd name="T49" fmla="*/ 1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49">
                  <a:moveTo>
                    <a:pt x="54" y="18"/>
                  </a:moveTo>
                  <a:lnTo>
                    <a:pt x="47" y="31"/>
                  </a:lnTo>
                  <a:lnTo>
                    <a:pt x="39" y="40"/>
                  </a:lnTo>
                  <a:lnTo>
                    <a:pt x="32" y="45"/>
                  </a:lnTo>
                  <a:lnTo>
                    <a:pt x="24" y="49"/>
                  </a:lnTo>
                  <a:lnTo>
                    <a:pt x="18" y="49"/>
                  </a:lnTo>
                  <a:lnTo>
                    <a:pt x="13" y="46"/>
                  </a:lnTo>
                  <a:lnTo>
                    <a:pt x="8" y="44"/>
                  </a:lnTo>
                  <a:lnTo>
                    <a:pt x="4" y="39"/>
                  </a:lnTo>
                  <a:lnTo>
                    <a:pt x="1" y="32"/>
                  </a:lnTo>
                  <a:lnTo>
                    <a:pt x="0" y="26"/>
                  </a:lnTo>
                  <a:lnTo>
                    <a:pt x="1" y="20"/>
                  </a:lnTo>
                  <a:lnTo>
                    <a:pt x="4" y="13"/>
                  </a:lnTo>
                  <a:lnTo>
                    <a:pt x="9" y="8"/>
                  </a:lnTo>
                  <a:lnTo>
                    <a:pt x="15" y="3"/>
                  </a:lnTo>
                  <a:lnTo>
                    <a:pt x="24" y="1"/>
                  </a:lnTo>
                  <a:lnTo>
                    <a:pt x="35" y="0"/>
                  </a:lnTo>
                  <a:lnTo>
                    <a:pt x="39" y="1"/>
                  </a:lnTo>
                  <a:lnTo>
                    <a:pt x="42" y="2"/>
                  </a:lnTo>
                  <a:lnTo>
                    <a:pt x="44" y="5"/>
                  </a:lnTo>
                  <a:lnTo>
                    <a:pt x="48" y="6"/>
                  </a:lnTo>
                  <a:lnTo>
                    <a:pt x="51" y="8"/>
                  </a:lnTo>
                  <a:lnTo>
                    <a:pt x="52" y="11"/>
                  </a:lnTo>
                  <a:lnTo>
                    <a:pt x="53" y="15"/>
                  </a:lnTo>
                  <a:lnTo>
                    <a:pt x="5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2" name="Freeform 79">
              <a:extLst>
                <a:ext uri="{FF2B5EF4-FFF2-40B4-BE49-F238E27FC236}">
                  <a16:creationId xmlns:a16="http://schemas.microsoft.com/office/drawing/2014/main" id="{DCB49C1B-69A2-4617-847C-C28635B87F29}"/>
                </a:ext>
              </a:extLst>
            </p:cNvPr>
            <p:cNvSpPr>
              <a:spLocks/>
            </p:cNvSpPr>
            <p:nvPr/>
          </p:nvSpPr>
          <p:spPr bwMode="auto">
            <a:xfrm>
              <a:off x="5068" y="571"/>
              <a:ext cx="14" cy="35"/>
            </a:xfrm>
            <a:custGeom>
              <a:avLst/>
              <a:gdLst>
                <a:gd name="T0" fmla="*/ 14 w 14"/>
                <a:gd name="T1" fmla="*/ 13 h 35"/>
                <a:gd name="T2" fmla="*/ 13 w 14"/>
                <a:gd name="T3" fmla="*/ 16 h 35"/>
                <a:gd name="T4" fmla="*/ 13 w 14"/>
                <a:gd name="T5" fmla="*/ 20 h 35"/>
                <a:gd name="T6" fmla="*/ 11 w 14"/>
                <a:gd name="T7" fmla="*/ 23 h 35"/>
                <a:gd name="T8" fmla="*/ 10 w 14"/>
                <a:gd name="T9" fmla="*/ 25 h 35"/>
                <a:gd name="T10" fmla="*/ 9 w 14"/>
                <a:gd name="T11" fmla="*/ 28 h 35"/>
                <a:gd name="T12" fmla="*/ 8 w 14"/>
                <a:gd name="T13" fmla="*/ 30 h 35"/>
                <a:gd name="T14" fmla="*/ 6 w 14"/>
                <a:gd name="T15" fmla="*/ 33 h 35"/>
                <a:gd name="T16" fmla="*/ 5 w 14"/>
                <a:gd name="T17" fmla="*/ 35 h 35"/>
                <a:gd name="T18" fmla="*/ 4 w 14"/>
                <a:gd name="T19" fmla="*/ 35 h 35"/>
                <a:gd name="T20" fmla="*/ 4 w 14"/>
                <a:gd name="T21" fmla="*/ 35 h 35"/>
                <a:gd name="T22" fmla="*/ 3 w 14"/>
                <a:gd name="T23" fmla="*/ 35 h 35"/>
                <a:gd name="T24" fmla="*/ 3 w 14"/>
                <a:gd name="T25" fmla="*/ 35 h 35"/>
                <a:gd name="T26" fmla="*/ 3 w 14"/>
                <a:gd name="T27" fmla="*/ 35 h 35"/>
                <a:gd name="T28" fmla="*/ 1 w 14"/>
                <a:gd name="T29" fmla="*/ 35 h 35"/>
                <a:gd name="T30" fmla="*/ 1 w 14"/>
                <a:gd name="T31" fmla="*/ 35 h 35"/>
                <a:gd name="T32" fmla="*/ 0 w 14"/>
                <a:gd name="T33" fmla="*/ 35 h 35"/>
                <a:gd name="T34" fmla="*/ 1 w 14"/>
                <a:gd name="T35" fmla="*/ 31 h 35"/>
                <a:gd name="T36" fmla="*/ 3 w 14"/>
                <a:gd name="T37" fmla="*/ 26 h 35"/>
                <a:gd name="T38" fmla="*/ 4 w 14"/>
                <a:gd name="T39" fmla="*/ 23 h 35"/>
                <a:gd name="T40" fmla="*/ 5 w 14"/>
                <a:gd name="T41" fmla="*/ 18 h 35"/>
                <a:gd name="T42" fmla="*/ 5 w 14"/>
                <a:gd name="T43" fmla="*/ 14 h 35"/>
                <a:gd name="T44" fmla="*/ 6 w 14"/>
                <a:gd name="T45" fmla="*/ 9 h 35"/>
                <a:gd name="T46" fmla="*/ 8 w 14"/>
                <a:gd name="T47" fmla="*/ 4 h 35"/>
                <a:gd name="T48" fmla="*/ 9 w 14"/>
                <a:gd name="T49" fmla="*/ 0 h 35"/>
                <a:gd name="T50" fmla="*/ 10 w 14"/>
                <a:gd name="T51" fmla="*/ 1 h 35"/>
                <a:gd name="T52" fmla="*/ 11 w 14"/>
                <a:gd name="T53" fmla="*/ 2 h 35"/>
                <a:gd name="T54" fmla="*/ 13 w 14"/>
                <a:gd name="T55" fmla="*/ 5 h 35"/>
                <a:gd name="T56" fmla="*/ 13 w 14"/>
                <a:gd name="T57" fmla="*/ 6 h 35"/>
                <a:gd name="T58" fmla="*/ 13 w 14"/>
                <a:gd name="T59" fmla="*/ 9 h 35"/>
                <a:gd name="T60" fmla="*/ 14 w 14"/>
                <a:gd name="T61" fmla="*/ 10 h 35"/>
                <a:gd name="T62" fmla="*/ 14 w 14"/>
                <a:gd name="T63" fmla="*/ 11 h 35"/>
                <a:gd name="T64" fmla="*/ 14 w 14"/>
                <a:gd name="T65" fmla="*/ 13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 h="35">
                  <a:moveTo>
                    <a:pt x="14" y="13"/>
                  </a:moveTo>
                  <a:lnTo>
                    <a:pt x="13" y="16"/>
                  </a:lnTo>
                  <a:lnTo>
                    <a:pt x="13" y="20"/>
                  </a:lnTo>
                  <a:lnTo>
                    <a:pt x="11" y="23"/>
                  </a:lnTo>
                  <a:lnTo>
                    <a:pt x="10" y="25"/>
                  </a:lnTo>
                  <a:lnTo>
                    <a:pt x="9" y="28"/>
                  </a:lnTo>
                  <a:lnTo>
                    <a:pt x="8" y="30"/>
                  </a:lnTo>
                  <a:lnTo>
                    <a:pt x="6" y="33"/>
                  </a:lnTo>
                  <a:lnTo>
                    <a:pt x="5" y="35"/>
                  </a:lnTo>
                  <a:lnTo>
                    <a:pt x="4" y="35"/>
                  </a:lnTo>
                  <a:lnTo>
                    <a:pt x="3" y="35"/>
                  </a:lnTo>
                  <a:lnTo>
                    <a:pt x="1" y="35"/>
                  </a:lnTo>
                  <a:lnTo>
                    <a:pt x="0" y="35"/>
                  </a:lnTo>
                  <a:lnTo>
                    <a:pt x="1" y="31"/>
                  </a:lnTo>
                  <a:lnTo>
                    <a:pt x="3" y="26"/>
                  </a:lnTo>
                  <a:lnTo>
                    <a:pt x="4" y="23"/>
                  </a:lnTo>
                  <a:lnTo>
                    <a:pt x="5" y="18"/>
                  </a:lnTo>
                  <a:lnTo>
                    <a:pt x="5" y="14"/>
                  </a:lnTo>
                  <a:lnTo>
                    <a:pt x="6" y="9"/>
                  </a:lnTo>
                  <a:lnTo>
                    <a:pt x="8" y="4"/>
                  </a:lnTo>
                  <a:lnTo>
                    <a:pt x="9" y="0"/>
                  </a:lnTo>
                  <a:lnTo>
                    <a:pt x="10" y="1"/>
                  </a:lnTo>
                  <a:lnTo>
                    <a:pt x="11" y="2"/>
                  </a:lnTo>
                  <a:lnTo>
                    <a:pt x="13" y="5"/>
                  </a:lnTo>
                  <a:lnTo>
                    <a:pt x="13" y="6"/>
                  </a:lnTo>
                  <a:lnTo>
                    <a:pt x="13" y="9"/>
                  </a:lnTo>
                  <a:lnTo>
                    <a:pt x="14" y="10"/>
                  </a:lnTo>
                  <a:lnTo>
                    <a:pt x="14" y="11"/>
                  </a:lnTo>
                  <a:lnTo>
                    <a:pt x="14" y="13"/>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3" name="Freeform 80">
              <a:extLst>
                <a:ext uri="{FF2B5EF4-FFF2-40B4-BE49-F238E27FC236}">
                  <a16:creationId xmlns:a16="http://schemas.microsoft.com/office/drawing/2014/main" id="{A0DA1635-DCE5-4040-8CD0-C0B0919A7C7B}"/>
                </a:ext>
              </a:extLst>
            </p:cNvPr>
            <p:cNvSpPr>
              <a:spLocks/>
            </p:cNvSpPr>
            <p:nvPr/>
          </p:nvSpPr>
          <p:spPr bwMode="auto">
            <a:xfrm>
              <a:off x="5017" y="518"/>
              <a:ext cx="54" cy="203"/>
            </a:xfrm>
            <a:custGeom>
              <a:avLst/>
              <a:gdLst>
                <a:gd name="T0" fmla="*/ 50 w 54"/>
                <a:gd name="T1" fmla="*/ 40 h 203"/>
                <a:gd name="T2" fmla="*/ 42 w 54"/>
                <a:gd name="T3" fmla="*/ 87 h 203"/>
                <a:gd name="T4" fmla="*/ 35 w 54"/>
                <a:gd name="T5" fmla="*/ 134 h 203"/>
                <a:gd name="T6" fmla="*/ 25 w 54"/>
                <a:gd name="T7" fmla="*/ 180 h 203"/>
                <a:gd name="T8" fmla="*/ 18 w 54"/>
                <a:gd name="T9" fmla="*/ 203 h 203"/>
                <a:gd name="T10" fmla="*/ 17 w 54"/>
                <a:gd name="T11" fmla="*/ 203 h 203"/>
                <a:gd name="T12" fmla="*/ 16 w 54"/>
                <a:gd name="T13" fmla="*/ 203 h 203"/>
                <a:gd name="T14" fmla="*/ 16 w 54"/>
                <a:gd name="T15" fmla="*/ 203 h 203"/>
                <a:gd name="T16" fmla="*/ 15 w 54"/>
                <a:gd name="T17" fmla="*/ 193 h 203"/>
                <a:gd name="T18" fmla="*/ 12 w 54"/>
                <a:gd name="T19" fmla="*/ 176 h 203"/>
                <a:gd name="T20" fmla="*/ 6 w 54"/>
                <a:gd name="T21" fmla="*/ 159 h 203"/>
                <a:gd name="T22" fmla="*/ 1 w 54"/>
                <a:gd name="T23" fmla="*/ 145 h 203"/>
                <a:gd name="T24" fmla="*/ 0 w 54"/>
                <a:gd name="T25" fmla="*/ 136 h 203"/>
                <a:gd name="T26" fmla="*/ 3 w 54"/>
                <a:gd name="T27" fmla="*/ 123 h 203"/>
                <a:gd name="T28" fmla="*/ 12 w 54"/>
                <a:gd name="T29" fmla="*/ 107 h 203"/>
                <a:gd name="T30" fmla="*/ 23 w 54"/>
                <a:gd name="T31" fmla="*/ 89 h 203"/>
                <a:gd name="T32" fmla="*/ 27 w 54"/>
                <a:gd name="T33" fmla="*/ 78 h 203"/>
                <a:gd name="T34" fmla="*/ 26 w 54"/>
                <a:gd name="T35" fmla="*/ 69 h 203"/>
                <a:gd name="T36" fmla="*/ 23 w 54"/>
                <a:gd name="T37" fmla="*/ 62 h 203"/>
                <a:gd name="T38" fmla="*/ 15 w 54"/>
                <a:gd name="T39" fmla="*/ 54 h 203"/>
                <a:gd name="T40" fmla="*/ 7 w 54"/>
                <a:gd name="T41" fmla="*/ 44 h 203"/>
                <a:gd name="T42" fmla="*/ 5 w 54"/>
                <a:gd name="T43" fmla="*/ 37 h 203"/>
                <a:gd name="T44" fmla="*/ 10 w 54"/>
                <a:gd name="T45" fmla="*/ 29 h 203"/>
                <a:gd name="T46" fmla="*/ 20 w 54"/>
                <a:gd name="T47" fmla="*/ 25 h 203"/>
                <a:gd name="T48" fmla="*/ 30 w 54"/>
                <a:gd name="T49" fmla="*/ 20 h 203"/>
                <a:gd name="T50" fmla="*/ 37 w 54"/>
                <a:gd name="T51" fmla="*/ 13 h 203"/>
                <a:gd name="T52" fmla="*/ 41 w 54"/>
                <a:gd name="T53" fmla="*/ 5 h 203"/>
                <a:gd name="T54" fmla="*/ 46 w 54"/>
                <a:gd name="T55" fmla="*/ 3 h 203"/>
                <a:gd name="T56" fmla="*/ 49 w 54"/>
                <a:gd name="T57" fmla="*/ 0 h 203"/>
                <a:gd name="T58" fmla="*/ 51 w 54"/>
                <a:gd name="T59" fmla="*/ 0 h 203"/>
                <a:gd name="T60" fmla="*/ 52 w 54"/>
                <a:gd name="T61" fmla="*/ 1 h 203"/>
                <a:gd name="T62" fmla="*/ 52 w 54"/>
                <a:gd name="T63" fmla="*/ 6 h 203"/>
                <a:gd name="T64" fmla="*/ 52 w 54"/>
                <a:gd name="T65" fmla="*/ 10 h 203"/>
                <a:gd name="T66" fmla="*/ 54 w 54"/>
                <a:gd name="T67" fmla="*/ 14 h 2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 h="203">
                  <a:moveTo>
                    <a:pt x="54" y="16"/>
                  </a:moveTo>
                  <a:lnTo>
                    <a:pt x="50" y="40"/>
                  </a:lnTo>
                  <a:lnTo>
                    <a:pt x="46" y="63"/>
                  </a:lnTo>
                  <a:lnTo>
                    <a:pt x="42" y="87"/>
                  </a:lnTo>
                  <a:lnTo>
                    <a:pt x="39" y="111"/>
                  </a:lnTo>
                  <a:lnTo>
                    <a:pt x="35" y="134"/>
                  </a:lnTo>
                  <a:lnTo>
                    <a:pt x="30" y="157"/>
                  </a:lnTo>
                  <a:lnTo>
                    <a:pt x="25" y="180"/>
                  </a:lnTo>
                  <a:lnTo>
                    <a:pt x="18" y="203"/>
                  </a:lnTo>
                  <a:lnTo>
                    <a:pt x="17" y="203"/>
                  </a:lnTo>
                  <a:lnTo>
                    <a:pt x="16" y="203"/>
                  </a:lnTo>
                  <a:lnTo>
                    <a:pt x="15" y="203"/>
                  </a:lnTo>
                  <a:lnTo>
                    <a:pt x="15" y="193"/>
                  </a:lnTo>
                  <a:lnTo>
                    <a:pt x="13" y="184"/>
                  </a:lnTo>
                  <a:lnTo>
                    <a:pt x="12" y="176"/>
                  </a:lnTo>
                  <a:lnTo>
                    <a:pt x="10" y="169"/>
                  </a:lnTo>
                  <a:lnTo>
                    <a:pt x="6" y="159"/>
                  </a:lnTo>
                  <a:lnTo>
                    <a:pt x="2" y="150"/>
                  </a:lnTo>
                  <a:lnTo>
                    <a:pt x="1" y="145"/>
                  </a:lnTo>
                  <a:lnTo>
                    <a:pt x="0" y="141"/>
                  </a:lnTo>
                  <a:lnTo>
                    <a:pt x="0" y="136"/>
                  </a:lnTo>
                  <a:lnTo>
                    <a:pt x="1" y="130"/>
                  </a:lnTo>
                  <a:lnTo>
                    <a:pt x="3" y="123"/>
                  </a:lnTo>
                  <a:lnTo>
                    <a:pt x="7" y="116"/>
                  </a:lnTo>
                  <a:lnTo>
                    <a:pt x="12" y="107"/>
                  </a:lnTo>
                  <a:lnTo>
                    <a:pt x="20" y="97"/>
                  </a:lnTo>
                  <a:lnTo>
                    <a:pt x="23" y="89"/>
                  </a:lnTo>
                  <a:lnTo>
                    <a:pt x="26" y="83"/>
                  </a:lnTo>
                  <a:lnTo>
                    <a:pt x="27" y="78"/>
                  </a:lnTo>
                  <a:lnTo>
                    <a:pt x="27" y="73"/>
                  </a:lnTo>
                  <a:lnTo>
                    <a:pt x="26" y="69"/>
                  </a:lnTo>
                  <a:lnTo>
                    <a:pt x="25" y="66"/>
                  </a:lnTo>
                  <a:lnTo>
                    <a:pt x="23" y="62"/>
                  </a:lnTo>
                  <a:lnTo>
                    <a:pt x="21" y="59"/>
                  </a:lnTo>
                  <a:lnTo>
                    <a:pt x="15" y="54"/>
                  </a:lnTo>
                  <a:lnTo>
                    <a:pt x="10" y="48"/>
                  </a:lnTo>
                  <a:lnTo>
                    <a:pt x="7" y="44"/>
                  </a:lnTo>
                  <a:lnTo>
                    <a:pt x="6" y="40"/>
                  </a:lnTo>
                  <a:lnTo>
                    <a:pt x="5" y="37"/>
                  </a:lnTo>
                  <a:lnTo>
                    <a:pt x="5" y="31"/>
                  </a:lnTo>
                  <a:lnTo>
                    <a:pt x="10" y="29"/>
                  </a:lnTo>
                  <a:lnTo>
                    <a:pt x="15" y="26"/>
                  </a:lnTo>
                  <a:lnTo>
                    <a:pt x="20" y="25"/>
                  </a:lnTo>
                  <a:lnTo>
                    <a:pt x="25" y="23"/>
                  </a:lnTo>
                  <a:lnTo>
                    <a:pt x="30" y="20"/>
                  </a:lnTo>
                  <a:lnTo>
                    <a:pt x="34" y="18"/>
                  </a:lnTo>
                  <a:lnTo>
                    <a:pt x="37" y="13"/>
                  </a:lnTo>
                  <a:lnTo>
                    <a:pt x="39" y="8"/>
                  </a:lnTo>
                  <a:lnTo>
                    <a:pt x="41" y="5"/>
                  </a:lnTo>
                  <a:lnTo>
                    <a:pt x="44" y="4"/>
                  </a:lnTo>
                  <a:lnTo>
                    <a:pt x="46" y="3"/>
                  </a:lnTo>
                  <a:lnTo>
                    <a:pt x="47" y="1"/>
                  </a:lnTo>
                  <a:lnTo>
                    <a:pt x="49" y="0"/>
                  </a:lnTo>
                  <a:lnTo>
                    <a:pt x="50" y="0"/>
                  </a:lnTo>
                  <a:lnTo>
                    <a:pt x="51" y="0"/>
                  </a:lnTo>
                  <a:lnTo>
                    <a:pt x="52" y="0"/>
                  </a:lnTo>
                  <a:lnTo>
                    <a:pt x="52" y="1"/>
                  </a:lnTo>
                  <a:lnTo>
                    <a:pt x="52" y="4"/>
                  </a:lnTo>
                  <a:lnTo>
                    <a:pt x="52" y="6"/>
                  </a:lnTo>
                  <a:lnTo>
                    <a:pt x="52" y="8"/>
                  </a:lnTo>
                  <a:lnTo>
                    <a:pt x="52" y="10"/>
                  </a:lnTo>
                  <a:lnTo>
                    <a:pt x="54" y="13"/>
                  </a:lnTo>
                  <a:lnTo>
                    <a:pt x="54" y="14"/>
                  </a:lnTo>
                  <a:lnTo>
                    <a:pt x="54" y="16"/>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4" name="Freeform 81">
              <a:extLst>
                <a:ext uri="{FF2B5EF4-FFF2-40B4-BE49-F238E27FC236}">
                  <a16:creationId xmlns:a16="http://schemas.microsoft.com/office/drawing/2014/main" id="{AA615C51-0D3E-46E2-B6D0-C2B11454180E}"/>
                </a:ext>
              </a:extLst>
            </p:cNvPr>
            <p:cNvSpPr>
              <a:spLocks/>
            </p:cNvSpPr>
            <p:nvPr/>
          </p:nvSpPr>
          <p:spPr bwMode="auto">
            <a:xfrm>
              <a:off x="5047" y="294"/>
              <a:ext cx="16" cy="15"/>
            </a:xfrm>
            <a:custGeom>
              <a:avLst/>
              <a:gdLst>
                <a:gd name="T0" fmla="*/ 16 w 16"/>
                <a:gd name="T1" fmla="*/ 11 h 15"/>
                <a:gd name="T2" fmla="*/ 14 w 16"/>
                <a:gd name="T3" fmla="*/ 12 h 15"/>
                <a:gd name="T4" fmla="*/ 12 w 16"/>
                <a:gd name="T5" fmla="*/ 14 h 15"/>
                <a:gd name="T6" fmla="*/ 10 w 16"/>
                <a:gd name="T7" fmla="*/ 15 h 15"/>
                <a:gd name="T8" fmla="*/ 9 w 16"/>
                <a:gd name="T9" fmla="*/ 15 h 15"/>
                <a:gd name="T10" fmla="*/ 7 w 16"/>
                <a:gd name="T11" fmla="*/ 15 h 15"/>
                <a:gd name="T12" fmla="*/ 6 w 16"/>
                <a:gd name="T13" fmla="*/ 15 h 15"/>
                <a:gd name="T14" fmla="*/ 5 w 16"/>
                <a:gd name="T15" fmla="*/ 15 h 15"/>
                <a:gd name="T16" fmla="*/ 4 w 16"/>
                <a:gd name="T17" fmla="*/ 15 h 15"/>
                <a:gd name="T18" fmla="*/ 2 w 16"/>
                <a:gd name="T19" fmla="*/ 14 h 15"/>
                <a:gd name="T20" fmla="*/ 2 w 16"/>
                <a:gd name="T21" fmla="*/ 12 h 15"/>
                <a:gd name="T22" fmla="*/ 1 w 16"/>
                <a:gd name="T23" fmla="*/ 11 h 15"/>
                <a:gd name="T24" fmla="*/ 1 w 16"/>
                <a:gd name="T25" fmla="*/ 10 h 15"/>
                <a:gd name="T26" fmla="*/ 1 w 16"/>
                <a:gd name="T27" fmla="*/ 10 h 15"/>
                <a:gd name="T28" fmla="*/ 1 w 16"/>
                <a:gd name="T29" fmla="*/ 7 h 15"/>
                <a:gd name="T30" fmla="*/ 0 w 16"/>
                <a:gd name="T31" fmla="*/ 6 h 15"/>
                <a:gd name="T32" fmla="*/ 0 w 16"/>
                <a:gd name="T33" fmla="*/ 3 h 15"/>
                <a:gd name="T34" fmla="*/ 4 w 16"/>
                <a:gd name="T35" fmla="*/ 1 h 15"/>
                <a:gd name="T36" fmla="*/ 6 w 16"/>
                <a:gd name="T37" fmla="*/ 0 h 15"/>
                <a:gd name="T38" fmla="*/ 9 w 16"/>
                <a:gd name="T39" fmla="*/ 0 h 15"/>
                <a:gd name="T40" fmla="*/ 11 w 16"/>
                <a:gd name="T41" fmla="*/ 0 h 15"/>
                <a:gd name="T42" fmla="*/ 12 w 16"/>
                <a:gd name="T43" fmla="*/ 1 h 15"/>
                <a:gd name="T44" fmla="*/ 14 w 16"/>
                <a:gd name="T45" fmla="*/ 3 h 15"/>
                <a:gd name="T46" fmla="*/ 15 w 16"/>
                <a:gd name="T47" fmla="*/ 7 h 15"/>
                <a:gd name="T48" fmla="*/ 16 w 16"/>
                <a:gd name="T49" fmla="*/ 11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15">
                  <a:moveTo>
                    <a:pt x="16" y="11"/>
                  </a:moveTo>
                  <a:lnTo>
                    <a:pt x="14" y="12"/>
                  </a:lnTo>
                  <a:lnTo>
                    <a:pt x="12" y="14"/>
                  </a:lnTo>
                  <a:lnTo>
                    <a:pt x="10" y="15"/>
                  </a:lnTo>
                  <a:lnTo>
                    <a:pt x="9" y="15"/>
                  </a:lnTo>
                  <a:lnTo>
                    <a:pt x="7" y="15"/>
                  </a:lnTo>
                  <a:lnTo>
                    <a:pt x="6" y="15"/>
                  </a:lnTo>
                  <a:lnTo>
                    <a:pt x="5" y="15"/>
                  </a:lnTo>
                  <a:lnTo>
                    <a:pt x="4" y="15"/>
                  </a:lnTo>
                  <a:lnTo>
                    <a:pt x="2" y="14"/>
                  </a:lnTo>
                  <a:lnTo>
                    <a:pt x="2" y="12"/>
                  </a:lnTo>
                  <a:lnTo>
                    <a:pt x="1" y="11"/>
                  </a:lnTo>
                  <a:lnTo>
                    <a:pt x="1" y="10"/>
                  </a:lnTo>
                  <a:lnTo>
                    <a:pt x="1" y="7"/>
                  </a:lnTo>
                  <a:lnTo>
                    <a:pt x="0" y="6"/>
                  </a:lnTo>
                  <a:lnTo>
                    <a:pt x="0" y="3"/>
                  </a:lnTo>
                  <a:lnTo>
                    <a:pt x="4" y="1"/>
                  </a:lnTo>
                  <a:lnTo>
                    <a:pt x="6" y="0"/>
                  </a:lnTo>
                  <a:lnTo>
                    <a:pt x="9" y="0"/>
                  </a:lnTo>
                  <a:lnTo>
                    <a:pt x="11" y="0"/>
                  </a:lnTo>
                  <a:lnTo>
                    <a:pt x="12" y="1"/>
                  </a:lnTo>
                  <a:lnTo>
                    <a:pt x="14" y="3"/>
                  </a:lnTo>
                  <a:lnTo>
                    <a:pt x="15" y="7"/>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5" name="Freeform 82">
              <a:extLst>
                <a:ext uri="{FF2B5EF4-FFF2-40B4-BE49-F238E27FC236}">
                  <a16:creationId xmlns:a16="http://schemas.microsoft.com/office/drawing/2014/main" id="{1B1B5598-5171-4850-B154-6D63B891FDDD}"/>
                </a:ext>
              </a:extLst>
            </p:cNvPr>
            <p:cNvSpPr>
              <a:spLocks/>
            </p:cNvSpPr>
            <p:nvPr/>
          </p:nvSpPr>
          <p:spPr bwMode="auto">
            <a:xfrm>
              <a:off x="5035" y="1095"/>
              <a:ext cx="14" cy="183"/>
            </a:xfrm>
            <a:custGeom>
              <a:avLst/>
              <a:gdLst>
                <a:gd name="T0" fmla="*/ 14 w 14"/>
                <a:gd name="T1" fmla="*/ 15 h 183"/>
                <a:gd name="T2" fmla="*/ 12 w 14"/>
                <a:gd name="T3" fmla="*/ 37 h 183"/>
                <a:gd name="T4" fmla="*/ 10 w 14"/>
                <a:gd name="T5" fmla="*/ 58 h 183"/>
                <a:gd name="T6" fmla="*/ 9 w 14"/>
                <a:gd name="T7" fmla="*/ 79 h 183"/>
                <a:gd name="T8" fmla="*/ 8 w 14"/>
                <a:gd name="T9" fmla="*/ 100 h 183"/>
                <a:gd name="T10" fmla="*/ 7 w 14"/>
                <a:gd name="T11" fmla="*/ 121 h 183"/>
                <a:gd name="T12" fmla="*/ 5 w 14"/>
                <a:gd name="T13" fmla="*/ 141 h 183"/>
                <a:gd name="T14" fmla="*/ 5 w 14"/>
                <a:gd name="T15" fmla="*/ 163 h 183"/>
                <a:gd name="T16" fmla="*/ 4 w 14"/>
                <a:gd name="T17" fmla="*/ 183 h 183"/>
                <a:gd name="T18" fmla="*/ 4 w 14"/>
                <a:gd name="T19" fmla="*/ 183 h 183"/>
                <a:gd name="T20" fmla="*/ 4 w 14"/>
                <a:gd name="T21" fmla="*/ 183 h 183"/>
                <a:gd name="T22" fmla="*/ 3 w 14"/>
                <a:gd name="T23" fmla="*/ 183 h 183"/>
                <a:gd name="T24" fmla="*/ 3 w 14"/>
                <a:gd name="T25" fmla="*/ 183 h 183"/>
                <a:gd name="T26" fmla="*/ 2 w 14"/>
                <a:gd name="T27" fmla="*/ 183 h 183"/>
                <a:gd name="T28" fmla="*/ 2 w 14"/>
                <a:gd name="T29" fmla="*/ 183 h 183"/>
                <a:gd name="T30" fmla="*/ 2 w 14"/>
                <a:gd name="T31" fmla="*/ 183 h 183"/>
                <a:gd name="T32" fmla="*/ 0 w 14"/>
                <a:gd name="T33" fmla="*/ 183 h 183"/>
                <a:gd name="T34" fmla="*/ 0 w 14"/>
                <a:gd name="T35" fmla="*/ 161 h 183"/>
                <a:gd name="T36" fmla="*/ 2 w 14"/>
                <a:gd name="T37" fmla="*/ 139 h 183"/>
                <a:gd name="T38" fmla="*/ 3 w 14"/>
                <a:gd name="T39" fmla="*/ 117 h 183"/>
                <a:gd name="T40" fmla="*/ 4 w 14"/>
                <a:gd name="T41" fmla="*/ 95 h 183"/>
                <a:gd name="T42" fmla="*/ 5 w 14"/>
                <a:gd name="T43" fmla="*/ 71 h 183"/>
                <a:gd name="T44" fmla="*/ 8 w 14"/>
                <a:gd name="T45" fmla="*/ 48 h 183"/>
                <a:gd name="T46" fmla="*/ 8 w 14"/>
                <a:gd name="T47" fmla="*/ 25 h 183"/>
                <a:gd name="T48" fmla="*/ 9 w 14"/>
                <a:gd name="T49" fmla="*/ 3 h 183"/>
                <a:gd name="T50" fmla="*/ 9 w 14"/>
                <a:gd name="T51" fmla="*/ 3 h 183"/>
                <a:gd name="T52" fmla="*/ 10 w 14"/>
                <a:gd name="T53" fmla="*/ 3 h 183"/>
                <a:gd name="T54" fmla="*/ 10 w 14"/>
                <a:gd name="T55" fmla="*/ 1 h 183"/>
                <a:gd name="T56" fmla="*/ 12 w 14"/>
                <a:gd name="T57" fmla="*/ 1 h 183"/>
                <a:gd name="T58" fmla="*/ 13 w 14"/>
                <a:gd name="T59" fmla="*/ 1 h 183"/>
                <a:gd name="T60" fmla="*/ 13 w 14"/>
                <a:gd name="T61" fmla="*/ 1 h 183"/>
                <a:gd name="T62" fmla="*/ 14 w 14"/>
                <a:gd name="T63" fmla="*/ 0 h 183"/>
                <a:gd name="T64" fmla="*/ 14 w 14"/>
                <a:gd name="T65" fmla="*/ 0 h 183"/>
                <a:gd name="T66" fmla="*/ 14 w 14"/>
                <a:gd name="T67" fmla="*/ 3 h 183"/>
                <a:gd name="T68" fmla="*/ 14 w 14"/>
                <a:gd name="T69" fmla="*/ 4 h 183"/>
                <a:gd name="T70" fmla="*/ 14 w 14"/>
                <a:gd name="T71" fmla="*/ 6 h 183"/>
                <a:gd name="T72" fmla="*/ 14 w 14"/>
                <a:gd name="T73" fmla="*/ 8 h 183"/>
                <a:gd name="T74" fmla="*/ 14 w 14"/>
                <a:gd name="T75" fmla="*/ 10 h 183"/>
                <a:gd name="T76" fmla="*/ 14 w 14"/>
                <a:gd name="T77" fmla="*/ 11 h 183"/>
                <a:gd name="T78" fmla="*/ 14 w 14"/>
                <a:gd name="T79" fmla="*/ 14 h 183"/>
                <a:gd name="T80" fmla="*/ 14 w 14"/>
                <a:gd name="T81" fmla="*/ 15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 h="183">
                  <a:moveTo>
                    <a:pt x="14" y="15"/>
                  </a:moveTo>
                  <a:lnTo>
                    <a:pt x="12" y="37"/>
                  </a:lnTo>
                  <a:lnTo>
                    <a:pt x="10" y="58"/>
                  </a:lnTo>
                  <a:lnTo>
                    <a:pt x="9" y="79"/>
                  </a:lnTo>
                  <a:lnTo>
                    <a:pt x="8" y="100"/>
                  </a:lnTo>
                  <a:lnTo>
                    <a:pt x="7" y="121"/>
                  </a:lnTo>
                  <a:lnTo>
                    <a:pt x="5" y="141"/>
                  </a:lnTo>
                  <a:lnTo>
                    <a:pt x="5" y="163"/>
                  </a:lnTo>
                  <a:lnTo>
                    <a:pt x="4" y="183"/>
                  </a:lnTo>
                  <a:lnTo>
                    <a:pt x="3" y="183"/>
                  </a:lnTo>
                  <a:lnTo>
                    <a:pt x="2" y="183"/>
                  </a:lnTo>
                  <a:lnTo>
                    <a:pt x="0" y="183"/>
                  </a:lnTo>
                  <a:lnTo>
                    <a:pt x="0" y="161"/>
                  </a:lnTo>
                  <a:lnTo>
                    <a:pt x="2" y="139"/>
                  </a:lnTo>
                  <a:lnTo>
                    <a:pt x="3" y="117"/>
                  </a:lnTo>
                  <a:lnTo>
                    <a:pt x="4" y="95"/>
                  </a:lnTo>
                  <a:lnTo>
                    <a:pt x="5" y="71"/>
                  </a:lnTo>
                  <a:lnTo>
                    <a:pt x="8" y="48"/>
                  </a:lnTo>
                  <a:lnTo>
                    <a:pt x="8" y="25"/>
                  </a:lnTo>
                  <a:lnTo>
                    <a:pt x="9" y="3"/>
                  </a:lnTo>
                  <a:lnTo>
                    <a:pt x="10" y="3"/>
                  </a:lnTo>
                  <a:lnTo>
                    <a:pt x="10" y="1"/>
                  </a:lnTo>
                  <a:lnTo>
                    <a:pt x="12" y="1"/>
                  </a:lnTo>
                  <a:lnTo>
                    <a:pt x="13" y="1"/>
                  </a:lnTo>
                  <a:lnTo>
                    <a:pt x="14" y="0"/>
                  </a:lnTo>
                  <a:lnTo>
                    <a:pt x="14" y="3"/>
                  </a:lnTo>
                  <a:lnTo>
                    <a:pt x="14" y="4"/>
                  </a:lnTo>
                  <a:lnTo>
                    <a:pt x="14" y="6"/>
                  </a:lnTo>
                  <a:lnTo>
                    <a:pt x="14" y="8"/>
                  </a:lnTo>
                  <a:lnTo>
                    <a:pt x="14" y="10"/>
                  </a:lnTo>
                  <a:lnTo>
                    <a:pt x="14" y="11"/>
                  </a:lnTo>
                  <a:lnTo>
                    <a:pt x="14" y="14"/>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6" name="Freeform 83">
              <a:extLst>
                <a:ext uri="{FF2B5EF4-FFF2-40B4-BE49-F238E27FC236}">
                  <a16:creationId xmlns:a16="http://schemas.microsoft.com/office/drawing/2014/main" id="{360BF320-B94B-491A-BB75-819F6E1D69C8}"/>
                </a:ext>
              </a:extLst>
            </p:cNvPr>
            <p:cNvSpPr>
              <a:spLocks/>
            </p:cNvSpPr>
            <p:nvPr/>
          </p:nvSpPr>
          <p:spPr bwMode="auto">
            <a:xfrm>
              <a:off x="4946" y="553"/>
              <a:ext cx="89" cy="290"/>
            </a:xfrm>
            <a:custGeom>
              <a:avLst/>
              <a:gdLst>
                <a:gd name="T0" fmla="*/ 89 w 89"/>
                <a:gd name="T1" fmla="*/ 48 h 290"/>
                <a:gd name="T2" fmla="*/ 77 w 89"/>
                <a:gd name="T3" fmla="*/ 65 h 290"/>
                <a:gd name="T4" fmla="*/ 68 w 89"/>
                <a:gd name="T5" fmla="*/ 77 h 290"/>
                <a:gd name="T6" fmla="*/ 62 w 89"/>
                <a:gd name="T7" fmla="*/ 86 h 290"/>
                <a:gd name="T8" fmla="*/ 58 w 89"/>
                <a:gd name="T9" fmla="*/ 95 h 290"/>
                <a:gd name="T10" fmla="*/ 57 w 89"/>
                <a:gd name="T11" fmla="*/ 99 h 290"/>
                <a:gd name="T12" fmla="*/ 58 w 89"/>
                <a:gd name="T13" fmla="*/ 104 h 290"/>
                <a:gd name="T14" fmla="*/ 59 w 89"/>
                <a:gd name="T15" fmla="*/ 109 h 290"/>
                <a:gd name="T16" fmla="*/ 60 w 89"/>
                <a:gd name="T17" fmla="*/ 114 h 290"/>
                <a:gd name="T18" fmla="*/ 67 w 89"/>
                <a:gd name="T19" fmla="*/ 129 h 290"/>
                <a:gd name="T20" fmla="*/ 76 w 89"/>
                <a:gd name="T21" fmla="*/ 150 h 290"/>
                <a:gd name="T22" fmla="*/ 76 w 89"/>
                <a:gd name="T23" fmla="*/ 157 h 290"/>
                <a:gd name="T24" fmla="*/ 77 w 89"/>
                <a:gd name="T25" fmla="*/ 163 h 290"/>
                <a:gd name="T26" fmla="*/ 77 w 89"/>
                <a:gd name="T27" fmla="*/ 170 h 290"/>
                <a:gd name="T28" fmla="*/ 78 w 89"/>
                <a:gd name="T29" fmla="*/ 178 h 290"/>
                <a:gd name="T30" fmla="*/ 78 w 89"/>
                <a:gd name="T31" fmla="*/ 185 h 290"/>
                <a:gd name="T32" fmla="*/ 79 w 89"/>
                <a:gd name="T33" fmla="*/ 191 h 290"/>
                <a:gd name="T34" fmla="*/ 81 w 89"/>
                <a:gd name="T35" fmla="*/ 196 h 290"/>
                <a:gd name="T36" fmla="*/ 83 w 89"/>
                <a:gd name="T37" fmla="*/ 199 h 290"/>
                <a:gd name="T38" fmla="*/ 82 w 89"/>
                <a:gd name="T39" fmla="*/ 207 h 290"/>
                <a:gd name="T40" fmla="*/ 81 w 89"/>
                <a:gd name="T41" fmla="*/ 216 h 290"/>
                <a:gd name="T42" fmla="*/ 79 w 89"/>
                <a:gd name="T43" fmla="*/ 223 h 290"/>
                <a:gd name="T44" fmla="*/ 78 w 89"/>
                <a:gd name="T45" fmla="*/ 231 h 290"/>
                <a:gd name="T46" fmla="*/ 77 w 89"/>
                <a:gd name="T47" fmla="*/ 238 h 290"/>
                <a:gd name="T48" fmla="*/ 76 w 89"/>
                <a:gd name="T49" fmla="*/ 247 h 290"/>
                <a:gd name="T50" fmla="*/ 74 w 89"/>
                <a:gd name="T51" fmla="*/ 255 h 290"/>
                <a:gd name="T52" fmla="*/ 73 w 89"/>
                <a:gd name="T53" fmla="*/ 262 h 290"/>
                <a:gd name="T54" fmla="*/ 63 w 89"/>
                <a:gd name="T55" fmla="*/ 264 h 290"/>
                <a:gd name="T56" fmla="*/ 55 w 89"/>
                <a:gd name="T57" fmla="*/ 266 h 290"/>
                <a:gd name="T58" fmla="*/ 48 w 89"/>
                <a:gd name="T59" fmla="*/ 270 h 290"/>
                <a:gd name="T60" fmla="*/ 40 w 89"/>
                <a:gd name="T61" fmla="*/ 275 h 290"/>
                <a:gd name="T62" fmla="*/ 34 w 89"/>
                <a:gd name="T63" fmla="*/ 280 h 290"/>
                <a:gd name="T64" fmla="*/ 26 w 89"/>
                <a:gd name="T65" fmla="*/ 285 h 290"/>
                <a:gd name="T66" fmla="*/ 16 w 89"/>
                <a:gd name="T67" fmla="*/ 288 h 290"/>
                <a:gd name="T68" fmla="*/ 5 w 89"/>
                <a:gd name="T69" fmla="*/ 290 h 290"/>
                <a:gd name="T70" fmla="*/ 4 w 89"/>
                <a:gd name="T71" fmla="*/ 285 h 290"/>
                <a:gd name="T72" fmla="*/ 1 w 89"/>
                <a:gd name="T73" fmla="*/ 276 h 290"/>
                <a:gd name="T74" fmla="*/ 0 w 89"/>
                <a:gd name="T75" fmla="*/ 265 h 290"/>
                <a:gd name="T76" fmla="*/ 0 w 89"/>
                <a:gd name="T77" fmla="*/ 250 h 290"/>
                <a:gd name="T78" fmla="*/ 0 w 89"/>
                <a:gd name="T79" fmla="*/ 216 h 290"/>
                <a:gd name="T80" fmla="*/ 0 w 89"/>
                <a:gd name="T81" fmla="*/ 175 h 290"/>
                <a:gd name="T82" fmla="*/ 3 w 89"/>
                <a:gd name="T83" fmla="*/ 136 h 290"/>
                <a:gd name="T84" fmla="*/ 4 w 89"/>
                <a:gd name="T85" fmla="*/ 100 h 290"/>
                <a:gd name="T86" fmla="*/ 6 w 89"/>
                <a:gd name="T87" fmla="*/ 71 h 290"/>
                <a:gd name="T88" fmla="*/ 8 w 89"/>
                <a:gd name="T89" fmla="*/ 53 h 290"/>
                <a:gd name="T90" fmla="*/ 10 w 89"/>
                <a:gd name="T91" fmla="*/ 42 h 290"/>
                <a:gd name="T92" fmla="*/ 13 w 89"/>
                <a:gd name="T93" fmla="*/ 32 h 290"/>
                <a:gd name="T94" fmla="*/ 16 w 89"/>
                <a:gd name="T95" fmla="*/ 23 h 290"/>
                <a:gd name="T96" fmla="*/ 21 w 89"/>
                <a:gd name="T97" fmla="*/ 15 h 290"/>
                <a:gd name="T98" fmla="*/ 28 w 89"/>
                <a:gd name="T99" fmla="*/ 9 h 290"/>
                <a:gd name="T100" fmla="*/ 37 w 89"/>
                <a:gd name="T101" fmla="*/ 4 h 290"/>
                <a:gd name="T102" fmla="*/ 48 w 89"/>
                <a:gd name="T103" fmla="*/ 2 h 290"/>
                <a:gd name="T104" fmla="*/ 60 w 89"/>
                <a:gd name="T105" fmla="*/ 0 h 290"/>
                <a:gd name="T106" fmla="*/ 67 w 89"/>
                <a:gd name="T107" fmla="*/ 7 h 290"/>
                <a:gd name="T108" fmla="*/ 72 w 89"/>
                <a:gd name="T109" fmla="*/ 12 h 290"/>
                <a:gd name="T110" fmla="*/ 77 w 89"/>
                <a:gd name="T111" fmla="*/ 17 h 290"/>
                <a:gd name="T112" fmla="*/ 81 w 89"/>
                <a:gd name="T113" fmla="*/ 22 h 290"/>
                <a:gd name="T114" fmla="*/ 84 w 89"/>
                <a:gd name="T115" fmla="*/ 28 h 290"/>
                <a:gd name="T116" fmla="*/ 87 w 89"/>
                <a:gd name="T117" fmla="*/ 33 h 290"/>
                <a:gd name="T118" fmla="*/ 88 w 89"/>
                <a:gd name="T119" fmla="*/ 41 h 290"/>
                <a:gd name="T120" fmla="*/ 89 w 89"/>
                <a:gd name="T121" fmla="*/ 48 h 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 h="290">
                  <a:moveTo>
                    <a:pt x="89" y="48"/>
                  </a:moveTo>
                  <a:lnTo>
                    <a:pt x="77" y="65"/>
                  </a:lnTo>
                  <a:lnTo>
                    <a:pt x="68" y="77"/>
                  </a:lnTo>
                  <a:lnTo>
                    <a:pt x="62" y="86"/>
                  </a:lnTo>
                  <a:lnTo>
                    <a:pt x="58" y="95"/>
                  </a:lnTo>
                  <a:lnTo>
                    <a:pt x="57" y="99"/>
                  </a:lnTo>
                  <a:lnTo>
                    <a:pt x="58" y="104"/>
                  </a:lnTo>
                  <a:lnTo>
                    <a:pt x="59" y="109"/>
                  </a:lnTo>
                  <a:lnTo>
                    <a:pt x="60" y="114"/>
                  </a:lnTo>
                  <a:lnTo>
                    <a:pt x="67" y="129"/>
                  </a:lnTo>
                  <a:lnTo>
                    <a:pt x="76" y="150"/>
                  </a:lnTo>
                  <a:lnTo>
                    <a:pt x="76" y="157"/>
                  </a:lnTo>
                  <a:lnTo>
                    <a:pt x="77" y="163"/>
                  </a:lnTo>
                  <a:lnTo>
                    <a:pt x="77" y="170"/>
                  </a:lnTo>
                  <a:lnTo>
                    <a:pt x="78" y="178"/>
                  </a:lnTo>
                  <a:lnTo>
                    <a:pt x="78" y="185"/>
                  </a:lnTo>
                  <a:lnTo>
                    <a:pt x="79" y="191"/>
                  </a:lnTo>
                  <a:lnTo>
                    <a:pt x="81" y="196"/>
                  </a:lnTo>
                  <a:lnTo>
                    <a:pt x="83" y="199"/>
                  </a:lnTo>
                  <a:lnTo>
                    <a:pt x="82" y="207"/>
                  </a:lnTo>
                  <a:lnTo>
                    <a:pt x="81" y="216"/>
                  </a:lnTo>
                  <a:lnTo>
                    <a:pt x="79" y="223"/>
                  </a:lnTo>
                  <a:lnTo>
                    <a:pt x="78" y="231"/>
                  </a:lnTo>
                  <a:lnTo>
                    <a:pt x="77" y="238"/>
                  </a:lnTo>
                  <a:lnTo>
                    <a:pt x="76" y="247"/>
                  </a:lnTo>
                  <a:lnTo>
                    <a:pt x="74" y="255"/>
                  </a:lnTo>
                  <a:lnTo>
                    <a:pt x="73" y="262"/>
                  </a:lnTo>
                  <a:lnTo>
                    <a:pt x="63" y="264"/>
                  </a:lnTo>
                  <a:lnTo>
                    <a:pt x="55" y="266"/>
                  </a:lnTo>
                  <a:lnTo>
                    <a:pt x="48" y="270"/>
                  </a:lnTo>
                  <a:lnTo>
                    <a:pt x="40" y="275"/>
                  </a:lnTo>
                  <a:lnTo>
                    <a:pt x="34" y="280"/>
                  </a:lnTo>
                  <a:lnTo>
                    <a:pt x="26" y="285"/>
                  </a:lnTo>
                  <a:lnTo>
                    <a:pt x="16" y="288"/>
                  </a:lnTo>
                  <a:lnTo>
                    <a:pt x="5" y="290"/>
                  </a:lnTo>
                  <a:lnTo>
                    <a:pt x="4" y="285"/>
                  </a:lnTo>
                  <a:lnTo>
                    <a:pt x="1" y="276"/>
                  </a:lnTo>
                  <a:lnTo>
                    <a:pt x="0" y="265"/>
                  </a:lnTo>
                  <a:lnTo>
                    <a:pt x="0" y="250"/>
                  </a:lnTo>
                  <a:lnTo>
                    <a:pt x="0" y="216"/>
                  </a:lnTo>
                  <a:lnTo>
                    <a:pt x="0" y="175"/>
                  </a:lnTo>
                  <a:lnTo>
                    <a:pt x="3" y="136"/>
                  </a:lnTo>
                  <a:lnTo>
                    <a:pt x="4" y="100"/>
                  </a:lnTo>
                  <a:lnTo>
                    <a:pt x="6" y="71"/>
                  </a:lnTo>
                  <a:lnTo>
                    <a:pt x="8" y="53"/>
                  </a:lnTo>
                  <a:lnTo>
                    <a:pt x="10" y="42"/>
                  </a:lnTo>
                  <a:lnTo>
                    <a:pt x="13" y="32"/>
                  </a:lnTo>
                  <a:lnTo>
                    <a:pt x="16" y="23"/>
                  </a:lnTo>
                  <a:lnTo>
                    <a:pt x="21" y="15"/>
                  </a:lnTo>
                  <a:lnTo>
                    <a:pt x="28" y="9"/>
                  </a:lnTo>
                  <a:lnTo>
                    <a:pt x="37" y="4"/>
                  </a:lnTo>
                  <a:lnTo>
                    <a:pt x="48" y="2"/>
                  </a:lnTo>
                  <a:lnTo>
                    <a:pt x="60" y="0"/>
                  </a:lnTo>
                  <a:lnTo>
                    <a:pt x="67" y="7"/>
                  </a:lnTo>
                  <a:lnTo>
                    <a:pt x="72" y="12"/>
                  </a:lnTo>
                  <a:lnTo>
                    <a:pt x="77" y="17"/>
                  </a:lnTo>
                  <a:lnTo>
                    <a:pt x="81" y="22"/>
                  </a:lnTo>
                  <a:lnTo>
                    <a:pt x="84" y="28"/>
                  </a:lnTo>
                  <a:lnTo>
                    <a:pt x="87" y="33"/>
                  </a:lnTo>
                  <a:lnTo>
                    <a:pt x="88" y="41"/>
                  </a:lnTo>
                  <a:lnTo>
                    <a:pt x="89" y="48"/>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7" name="Freeform 84">
              <a:extLst>
                <a:ext uri="{FF2B5EF4-FFF2-40B4-BE49-F238E27FC236}">
                  <a16:creationId xmlns:a16="http://schemas.microsoft.com/office/drawing/2014/main" id="{5FC67566-FA58-436E-99CC-52F16CAAB57E}"/>
                </a:ext>
              </a:extLst>
            </p:cNvPr>
            <p:cNvSpPr>
              <a:spLocks/>
            </p:cNvSpPr>
            <p:nvPr/>
          </p:nvSpPr>
          <p:spPr bwMode="auto">
            <a:xfrm>
              <a:off x="4917" y="844"/>
              <a:ext cx="101" cy="247"/>
            </a:xfrm>
            <a:custGeom>
              <a:avLst/>
              <a:gdLst>
                <a:gd name="T0" fmla="*/ 100 w 101"/>
                <a:gd name="T1" fmla="*/ 19 h 247"/>
                <a:gd name="T2" fmla="*/ 98 w 101"/>
                <a:gd name="T3" fmla="*/ 46 h 247"/>
                <a:gd name="T4" fmla="*/ 96 w 101"/>
                <a:gd name="T5" fmla="*/ 72 h 247"/>
                <a:gd name="T6" fmla="*/ 94 w 101"/>
                <a:gd name="T7" fmla="*/ 99 h 247"/>
                <a:gd name="T8" fmla="*/ 94 w 101"/>
                <a:gd name="T9" fmla="*/ 111 h 247"/>
                <a:gd name="T10" fmla="*/ 94 w 101"/>
                <a:gd name="T11" fmla="*/ 111 h 247"/>
                <a:gd name="T12" fmla="*/ 94 w 101"/>
                <a:gd name="T13" fmla="*/ 112 h 247"/>
                <a:gd name="T14" fmla="*/ 96 w 101"/>
                <a:gd name="T15" fmla="*/ 112 h 247"/>
                <a:gd name="T16" fmla="*/ 94 w 101"/>
                <a:gd name="T17" fmla="*/ 116 h 247"/>
                <a:gd name="T18" fmla="*/ 93 w 101"/>
                <a:gd name="T19" fmla="*/ 124 h 247"/>
                <a:gd name="T20" fmla="*/ 92 w 101"/>
                <a:gd name="T21" fmla="*/ 134 h 247"/>
                <a:gd name="T22" fmla="*/ 91 w 101"/>
                <a:gd name="T23" fmla="*/ 152 h 247"/>
                <a:gd name="T24" fmla="*/ 79 w 101"/>
                <a:gd name="T25" fmla="*/ 177 h 247"/>
                <a:gd name="T26" fmla="*/ 60 w 101"/>
                <a:gd name="T27" fmla="*/ 196 h 247"/>
                <a:gd name="T28" fmla="*/ 43 w 101"/>
                <a:gd name="T29" fmla="*/ 212 h 247"/>
                <a:gd name="T30" fmla="*/ 28 w 101"/>
                <a:gd name="T31" fmla="*/ 233 h 247"/>
                <a:gd name="T32" fmla="*/ 20 w 101"/>
                <a:gd name="T33" fmla="*/ 247 h 247"/>
                <a:gd name="T34" fmla="*/ 19 w 101"/>
                <a:gd name="T35" fmla="*/ 247 h 247"/>
                <a:gd name="T36" fmla="*/ 18 w 101"/>
                <a:gd name="T37" fmla="*/ 247 h 247"/>
                <a:gd name="T38" fmla="*/ 18 w 101"/>
                <a:gd name="T39" fmla="*/ 247 h 247"/>
                <a:gd name="T40" fmla="*/ 14 w 101"/>
                <a:gd name="T41" fmla="*/ 241 h 247"/>
                <a:gd name="T42" fmla="*/ 8 w 101"/>
                <a:gd name="T43" fmla="*/ 227 h 247"/>
                <a:gd name="T44" fmla="*/ 3 w 101"/>
                <a:gd name="T45" fmla="*/ 212 h 247"/>
                <a:gd name="T46" fmla="*/ 0 w 101"/>
                <a:gd name="T47" fmla="*/ 197 h 247"/>
                <a:gd name="T48" fmla="*/ 8 w 101"/>
                <a:gd name="T49" fmla="*/ 184 h 247"/>
                <a:gd name="T50" fmla="*/ 28 w 101"/>
                <a:gd name="T51" fmla="*/ 173 h 247"/>
                <a:gd name="T52" fmla="*/ 50 w 101"/>
                <a:gd name="T53" fmla="*/ 158 h 247"/>
                <a:gd name="T54" fmla="*/ 62 w 101"/>
                <a:gd name="T55" fmla="*/ 145 h 247"/>
                <a:gd name="T56" fmla="*/ 66 w 101"/>
                <a:gd name="T57" fmla="*/ 136 h 247"/>
                <a:gd name="T58" fmla="*/ 63 w 101"/>
                <a:gd name="T59" fmla="*/ 128 h 247"/>
                <a:gd name="T60" fmla="*/ 58 w 101"/>
                <a:gd name="T61" fmla="*/ 125 h 247"/>
                <a:gd name="T62" fmla="*/ 54 w 101"/>
                <a:gd name="T63" fmla="*/ 123 h 247"/>
                <a:gd name="T64" fmla="*/ 50 w 101"/>
                <a:gd name="T65" fmla="*/ 116 h 247"/>
                <a:gd name="T66" fmla="*/ 38 w 101"/>
                <a:gd name="T67" fmla="*/ 107 h 247"/>
                <a:gd name="T68" fmla="*/ 24 w 101"/>
                <a:gd name="T69" fmla="*/ 109 h 247"/>
                <a:gd name="T70" fmla="*/ 16 w 101"/>
                <a:gd name="T71" fmla="*/ 114 h 247"/>
                <a:gd name="T72" fmla="*/ 9 w 101"/>
                <a:gd name="T73" fmla="*/ 124 h 247"/>
                <a:gd name="T74" fmla="*/ 3 w 101"/>
                <a:gd name="T75" fmla="*/ 124 h 247"/>
                <a:gd name="T76" fmla="*/ 4 w 101"/>
                <a:gd name="T77" fmla="*/ 112 h 247"/>
                <a:gd name="T78" fmla="*/ 5 w 101"/>
                <a:gd name="T79" fmla="*/ 100 h 247"/>
                <a:gd name="T80" fmla="*/ 8 w 101"/>
                <a:gd name="T81" fmla="*/ 87 h 247"/>
                <a:gd name="T82" fmla="*/ 18 w 101"/>
                <a:gd name="T83" fmla="*/ 80 h 247"/>
                <a:gd name="T84" fmla="*/ 37 w 101"/>
                <a:gd name="T85" fmla="*/ 71 h 247"/>
                <a:gd name="T86" fmla="*/ 55 w 101"/>
                <a:gd name="T87" fmla="*/ 57 h 247"/>
                <a:gd name="T88" fmla="*/ 66 w 101"/>
                <a:gd name="T89" fmla="*/ 44 h 247"/>
                <a:gd name="T90" fmla="*/ 68 w 101"/>
                <a:gd name="T91" fmla="*/ 36 h 247"/>
                <a:gd name="T92" fmla="*/ 68 w 101"/>
                <a:gd name="T93" fmla="*/ 31 h 247"/>
                <a:gd name="T94" fmla="*/ 68 w 101"/>
                <a:gd name="T95" fmla="*/ 29 h 247"/>
                <a:gd name="T96" fmla="*/ 67 w 101"/>
                <a:gd name="T97" fmla="*/ 29 h 247"/>
                <a:gd name="T98" fmla="*/ 67 w 101"/>
                <a:gd name="T99" fmla="*/ 28 h 247"/>
                <a:gd name="T100" fmla="*/ 68 w 101"/>
                <a:gd name="T101" fmla="*/ 26 h 247"/>
                <a:gd name="T102" fmla="*/ 74 w 101"/>
                <a:gd name="T103" fmla="*/ 17 h 247"/>
                <a:gd name="T104" fmla="*/ 83 w 101"/>
                <a:gd name="T105" fmla="*/ 7 h 247"/>
                <a:gd name="T106" fmla="*/ 94 w 101"/>
                <a:gd name="T107" fmla="*/ 0 h 247"/>
                <a:gd name="T108" fmla="*/ 100 w 101"/>
                <a:gd name="T109" fmla="*/ 2 h 247"/>
                <a:gd name="T110" fmla="*/ 101 w 101"/>
                <a:gd name="T111" fmla="*/ 3 h 247"/>
                <a:gd name="T112" fmla="*/ 101 w 101"/>
                <a:gd name="T113" fmla="*/ 4 h 247"/>
                <a:gd name="T114" fmla="*/ 101 w 101"/>
                <a:gd name="T115" fmla="*/ 5 h 2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 h="247">
                  <a:moveTo>
                    <a:pt x="101" y="5"/>
                  </a:moveTo>
                  <a:lnTo>
                    <a:pt x="100" y="19"/>
                  </a:lnTo>
                  <a:lnTo>
                    <a:pt x="98" y="32"/>
                  </a:lnTo>
                  <a:lnTo>
                    <a:pt x="98" y="46"/>
                  </a:lnTo>
                  <a:lnTo>
                    <a:pt x="97" y="58"/>
                  </a:lnTo>
                  <a:lnTo>
                    <a:pt x="96" y="72"/>
                  </a:lnTo>
                  <a:lnTo>
                    <a:pt x="96" y="85"/>
                  </a:lnTo>
                  <a:lnTo>
                    <a:pt x="94" y="99"/>
                  </a:lnTo>
                  <a:lnTo>
                    <a:pt x="94" y="111"/>
                  </a:lnTo>
                  <a:lnTo>
                    <a:pt x="94" y="112"/>
                  </a:lnTo>
                  <a:lnTo>
                    <a:pt x="96" y="112"/>
                  </a:lnTo>
                  <a:lnTo>
                    <a:pt x="94" y="116"/>
                  </a:lnTo>
                  <a:lnTo>
                    <a:pt x="94" y="120"/>
                  </a:lnTo>
                  <a:lnTo>
                    <a:pt x="93" y="124"/>
                  </a:lnTo>
                  <a:lnTo>
                    <a:pt x="93" y="129"/>
                  </a:lnTo>
                  <a:lnTo>
                    <a:pt x="92" y="134"/>
                  </a:lnTo>
                  <a:lnTo>
                    <a:pt x="92" y="141"/>
                  </a:lnTo>
                  <a:lnTo>
                    <a:pt x="91" y="152"/>
                  </a:lnTo>
                  <a:lnTo>
                    <a:pt x="91" y="165"/>
                  </a:lnTo>
                  <a:lnTo>
                    <a:pt x="79" y="177"/>
                  </a:lnTo>
                  <a:lnTo>
                    <a:pt x="69" y="187"/>
                  </a:lnTo>
                  <a:lnTo>
                    <a:pt x="60" y="196"/>
                  </a:lnTo>
                  <a:lnTo>
                    <a:pt x="52" y="204"/>
                  </a:lnTo>
                  <a:lnTo>
                    <a:pt x="43" y="212"/>
                  </a:lnTo>
                  <a:lnTo>
                    <a:pt x="35" y="222"/>
                  </a:lnTo>
                  <a:lnTo>
                    <a:pt x="28" y="233"/>
                  </a:lnTo>
                  <a:lnTo>
                    <a:pt x="20" y="247"/>
                  </a:lnTo>
                  <a:lnTo>
                    <a:pt x="19" y="247"/>
                  </a:lnTo>
                  <a:lnTo>
                    <a:pt x="18" y="247"/>
                  </a:lnTo>
                  <a:lnTo>
                    <a:pt x="16" y="247"/>
                  </a:lnTo>
                  <a:lnTo>
                    <a:pt x="14" y="241"/>
                  </a:lnTo>
                  <a:lnTo>
                    <a:pt x="11" y="233"/>
                  </a:lnTo>
                  <a:lnTo>
                    <a:pt x="8" y="227"/>
                  </a:lnTo>
                  <a:lnTo>
                    <a:pt x="5" y="220"/>
                  </a:lnTo>
                  <a:lnTo>
                    <a:pt x="3" y="212"/>
                  </a:lnTo>
                  <a:lnTo>
                    <a:pt x="1" y="204"/>
                  </a:lnTo>
                  <a:lnTo>
                    <a:pt x="0" y="197"/>
                  </a:lnTo>
                  <a:lnTo>
                    <a:pt x="0" y="188"/>
                  </a:lnTo>
                  <a:lnTo>
                    <a:pt x="8" y="184"/>
                  </a:lnTo>
                  <a:lnTo>
                    <a:pt x="18" y="179"/>
                  </a:lnTo>
                  <a:lnTo>
                    <a:pt x="28" y="173"/>
                  </a:lnTo>
                  <a:lnTo>
                    <a:pt x="39" y="165"/>
                  </a:lnTo>
                  <a:lnTo>
                    <a:pt x="50" y="158"/>
                  </a:lnTo>
                  <a:lnTo>
                    <a:pt x="58" y="150"/>
                  </a:lnTo>
                  <a:lnTo>
                    <a:pt x="62" y="145"/>
                  </a:lnTo>
                  <a:lnTo>
                    <a:pt x="64" y="141"/>
                  </a:lnTo>
                  <a:lnTo>
                    <a:pt x="66" y="136"/>
                  </a:lnTo>
                  <a:lnTo>
                    <a:pt x="67" y="131"/>
                  </a:lnTo>
                  <a:lnTo>
                    <a:pt x="63" y="128"/>
                  </a:lnTo>
                  <a:lnTo>
                    <a:pt x="60" y="126"/>
                  </a:lnTo>
                  <a:lnTo>
                    <a:pt x="58" y="125"/>
                  </a:lnTo>
                  <a:lnTo>
                    <a:pt x="55" y="124"/>
                  </a:lnTo>
                  <a:lnTo>
                    <a:pt x="54" y="123"/>
                  </a:lnTo>
                  <a:lnTo>
                    <a:pt x="53" y="120"/>
                  </a:lnTo>
                  <a:lnTo>
                    <a:pt x="50" y="116"/>
                  </a:lnTo>
                  <a:lnTo>
                    <a:pt x="49" y="110"/>
                  </a:lnTo>
                  <a:lnTo>
                    <a:pt x="38" y="107"/>
                  </a:lnTo>
                  <a:lnTo>
                    <a:pt x="29" y="107"/>
                  </a:lnTo>
                  <a:lnTo>
                    <a:pt x="24" y="109"/>
                  </a:lnTo>
                  <a:lnTo>
                    <a:pt x="19" y="111"/>
                  </a:lnTo>
                  <a:lnTo>
                    <a:pt x="16" y="114"/>
                  </a:lnTo>
                  <a:lnTo>
                    <a:pt x="13" y="119"/>
                  </a:lnTo>
                  <a:lnTo>
                    <a:pt x="9" y="124"/>
                  </a:lnTo>
                  <a:lnTo>
                    <a:pt x="3" y="129"/>
                  </a:lnTo>
                  <a:lnTo>
                    <a:pt x="3" y="124"/>
                  </a:lnTo>
                  <a:lnTo>
                    <a:pt x="3" y="119"/>
                  </a:lnTo>
                  <a:lnTo>
                    <a:pt x="4" y="112"/>
                  </a:lnTo>
                  <a:lnTo>
                    <a:pt x="4" y="106"/>
                  </a:lnTo>
                  <a:lnTo>
                    <a:pt x="5" y="100"/>
                  </a:lnTo>
                  <a:lnTo>
                    <a:pt x="6" y="94"/>
                  </a:lnTo>
                  <a:lnTo>
                    <a:pt x="8" y="87"/>
                  </a:lnTo>
                  <a:lnTo>
                    <a:pt x="10" y="82"/>
                  </a:lnTo>
                  <a:lnTo>
                    <a:pt x="18" y="80"/>
                  </a:lnTo>
                  <a:lnTo>
                    <a:pt x="26" y="76"/>
                  </a:lnTo>
                  <a:lnTo>
                    <a:pt x="37" y="71"/>
                  </a:lnTo>
                  <a:lnTo>
                    <a:pt x="47" y="65"/>
                  </a:lnTo>
                  <a:lnTo>
                    <a:pt x="55" y="57"/>
                  </a:lnTo>
                  <a:lnTo>
                    <a:pt x="63" y="48"/>
                  </a:lnTo>
                  <a:lnTo>
                    <a:pt x="66" y="44"/>
                  </a:lnTo>
                  <a:lnTo>
                    <a:pt x="67" y="39"/>
                  </a:lnTo>
                  <a:lnTo>
                    <a:pt x="68" y="36"/>
                  </a:lnTo>
                  <a:lnTo>
                    <a:pt x="69" y="31"/>
                  </a:lnTo>
                  <a:lnTo>
                    <a:pt x="68" y="31"/>
                  </a:lnTo>
                  <a:lnTo>
                    <a:pt x="68" y="29"/>
                  </a:lnTo>
                  <a:lnTo>
                    <a:pt x="67" y="29"/>
                  </a:lnTo>
                  <a:lnTo>
                    <a:pt x="67" y="28"/>
                  </a:lnTo>
                  <a:lnTo>
                    <a:pt x="68" y="26"/>
                  </a:lnTo>
                  <a:lnTo>
                    <a:pt x="71" y="20"/>
                  </a:lnTo>
                  <a:lnTo>
                    <a:pt x="74" y="17"/>
                  </a:lnTo>
                  <a:lnTo>
                    <a:pt x="78" y="12"/>
                  </a:lnTo>
                  <a:lnTo>
                    <a:pt x="83" y="7"/>
                  </a:lnTo>
                  <a:lnTo>
                    <a:pt x="88" y="3"/>
                  </a:lnTo>
                  <a:lnTo>
                    <a:pt x="94" y="0"/>
                  </a:lnTo>
                  <a:lnTo>
                    <a:pt x="98" y="0"/>
                  </a:lnTo>
                  <a:lnTo>
                    <a:pt x="100" y="2"/>
                  </a:lnTo>
                  <a:lnTo>
                    <a:pt x="100" y="3"/>
                  </a:lnTo>
                  <a:lnTo>
                    <a:pt x="101" y="3"/>
                  </a:lnTo>
                  <a:lnTo>
                    <a:pt x="101" y="4"/>
                  </a:lnTo>
                  <a:lnTo>
                    <a:pt x="101" y="5"/>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8" name="Freeform 85">
              <a:extLst>
                <a:ext uri="{FF2B5EF4-FFF2-40B4-BE49-F238E27FC236}">
                  <a16:creationId xmlns:a16="http://schemas.microsoft.com/office/drawing/2014/main" id="{9BAA17E4-D5C8-4BA8-B0C4-188889E97601}"/>
                </a:ext>
              </a:extLst>
            </p:cNvPr>
            <p:cNvSpPr>
              <a:spLocks/>
            </p:cNvSpPr>
            <p:nvPr/>
          </p:nvSpPr>
          <p:spPr bwMode="auto">
            <a:xfrm>
              <a:off x="4741" y="1835"/>
              <a:ext cx="276" cy="113"/>
            </a:xfrm>
            <a:custGeom>
              <a:avLst/>
              <a:gdLst>
                <a:gd name="T0" fmla="*/ 264 w 276"/>
                <a:gd name="T1" fmla="*/ 77 h 113"/>
                <a:gd name="T2" fmla="*/ 242 w 276"/>
                <a:gd name="T3" fmla="*/ 90 h 113"/>
                <a:gd name="T4" fmla="*/ 220 w 276"/>
                <a:gd name="T5" fmla="*/ 98 h 113"/>
                <a:gd name="T6" fmla="*/ 197 w 276"/>
                <a:gd name="T7" fmla="*/ 99 h 113"/>
                <a:gd name="T8" fmla="*/ 165 w 276"/>
                <a:gd name="T9" fmla="*/ 95 h 113"/>
                <a:gd name="T10" fmla="*/ 119 w 276"/>
                <a:gd name="T11" fmla="*/ 88 h 113"/>
                <a:gd name="T12" fmla="*/ 84 w 276"/>
                <a:gd name="T13" fmla="*/ 97 h 113"/>
                <a:gd name="T14" fmla="*/ 71 w 276"/>
                <a:gd name="T15" fmla="*/ 108 h 113"/>
                <a:gd name="T16" fmla="*/ 63 w 276"/>
                <a:gd name="T17" fmla="*/ 112 h 113"/>
                <a:gd name="T18" fmla="*/ 43 w 276"/>
                <a:gd name="T19" fmla="*/ 113 h 113"/>
                <a:gd name="T20" fmla="*/ 20 w 276"/>
                <a:gd name="T21" fmla="*/ 103 h 113"/>
                <a:gd name="T22" fmla="*/ 8 w 276"/>
                <a:gd name="T23" fmla="*/ 83 h 113"/>
                <a:gd name="T24" fmla="*/ 2 w 276"/>
                <a:gd name="T25" fmla="*/ 68 h 113"/>
                <a:gd name="T26" fmla="*/ 0 w 276"/>
                <a:gd name="T27" fmla="*/ 59 h 113"/>
                <a:gd name="T28" fmla="*/ 3 w 276"/>
                <a:gd name="T29" fmla="*/ 49 h 113"/>
                <a:gd name="T30" fmla="*/ 11 w 276"/>
                <a:gd name="T31" fmla="*/ 39 h 113"/>
                <a:gd name="T32" fmla="*/ 30 w 276"/>
                <a:gd name="T33" fmla="*/ 35 h 113"/>
                <a:gd name="T34" fmla="*/ 53 w 276"/>
                <a:gd name="T35" fmla="*/ 34 h 113"/>
                <a:gd name="T36" fmla="*/ 75 w 276"/>
                <a:gd name="T37" fmla="*/ 31 h 113"/>
                <a:gd name="T38" fmla="*/ 98 w 276"/>
                <a:gd name="T39" fmla="*/ 25 h 113"/>
                <a:gd name="T40" fmla="*/ 111 w 276"/>
                <a:gd name="T41" fmla="*/ 19 h 113"/>
                <a:gd name="T42" fmla="*/ 112 w 276"/>
                <a:gd name="T43" fmla="*/ 14 h 113"/>
                <a:gd name="T44" fmla="*/ 113 w 276"/>
                <a:gd name="T45" fmla="*/ 9 h 113"/>
                <a:gd name="T46" fmla="*/ 114 w 276"/>
                <a:gd name="T47" fmla="*/ 2 h 113"/>
                <a:gd name="T48" fmla="*/ 134 w 276"/>
                <a:gd name="T49" fmla="*/ 7 h 113"/>
                <a:gd name="T50" fmla="*/ 170 w 276"/>
                <a:gd name="T51" fmla="*/ 20 h 113"/>
                <a:gd name="T52" fmla="*/ 206 w 276"/>
                <a:gd name="T53" fmla="*/ 32 h 113"/>
                <a:gd name="T54" fmla="*/ 243 w 276"/>
                <a:gd name="T55" fmla="*/ 40 h 113"/>
                <a:gd name="T56" fmla="*/ 265 w 276"/>
                <a:gd name="T57" fmla="*/ 44 h 113"/>
                <a:gd name="T58" fmla="*/ 268 w 276"/>
                <a:gd name="T59" fmla="*/ 46 h 113"/>
                <a:gd name="T60" fmla="*/ 270 w 276"/>
                <a:gd name="T61" fmla="*/ 48 h 113"/>
                <a:gd name="T62" fmla="*/ 273 w 276"/>
                <a:gd name="T63" fmla="*/ 50 h 113"/>
                <a:gd name="T64" fmla="*/ 274 w 276"/>
                <a:gd name="T65" fmla="*/ 53 h 113"/>
                <a:gd name="T66" fmla="*/ 274 w 276"/>
                <a:gd name="T67" fmla="*/ 56 h 113"/>
                <a:gd name="T68" fmla="*/ 274 w 276"/>
                <a:gd name="T69" fmla="*/ 60 h 113"/>
                <a:gd name="T70" fmla="*/ 276 w 276"/>
                <a:gd name="T71" fmla="*/ 64 h 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6" h="113">
                  <a:moveTo>
                    <a:pt x="276" y="66"/>
                  </a:moveTo>
                  <a:lnTo>
                    <a:pt x="264" y="77"/>
                  </a:lnTo>
                  <a:lnTo>
                    <a:pt x="253" y="84"/>
                  </a:lnTo>
                  <a:lnTo>
                    <a:pt x="242" y="90"/>
                  </a:lnTo>
                  <a:lnTo>
                    <a:pt x="230" y="94"/>
                  </a:lnTo>
                  <a:lnTo>
                    <a:pt x="220" y="98"/>
                  </a:lnTo>
                  <a:lnTo>
                    <a:pt x="209" y="99"/>
                  </a:lnTo>
                  <a:lnTo>
                    <a:pt x="197" y="99"/>
                  </a:lnTo>
                  <a:lnTo>
                    <a:pt x="187" y="99"/>
                  </a:lnTo>
                  <a:lnTo>
                    <a:pt x="165" y="95"/>
                  </a:lnTo>
                  <a:lnTo>
                    <a:pt x="142" y="92"/>
                  </a:lnTo>
                  <a:lnTo>
                    <a:pt x="119" y="88"/>
                  </a:lnTo>
                  <a:lnTo>
                    <a:pt x="95" y="87"/>
                  </a:lnTo>
                  <a:lnTo>
                    <a:pt x="84" y="97"/>
                  </a:lnTo>
                  <a:lnTo>
                    <a:pt x="77" y="103"/>
                  </a:lnTo>
                  <a:lnTo>
                    <a:pt x="71" y="108"/>
                  </a:lnTo>
                  <a:lnTo>
                    <a:pt x="68" y="111"/>
                  </a:lnTo>
                  <a:lnTo>
                    <a:pt x="63" y="112"/>
                  </a:lnTo>
                  <a:lnTo>
                    <a:pt x="54" y="113"/>
                  </a:lnTo>
                  <a:lnTo>
                    <a:pt x="43" y="113"/>
                  </a:lnTo>
                  <a:lnTo>
                    <a:pt x="24" y="113"/>
                  </a:lnTo>
                  <a:lnTo>
                    <a:pt x="20" y="103"/>
                  </a:lnTo>
                  <a:lnTo>
                    <a:pt x="15" y="93"/>
                  </a:lnTo>
                  <a:lnTo>
                    <a:pt x="8" y="83"/>
                  </a:lnTo>
                  <a:lnTo>
                    <a:pt x="3" y="73"/>
                  </a:lnTo>
                  <a:lnTo>
                    <a:pt x="2" y="68"/>
                  </a:lnTo>
                  <a:lnTo>
                    <a:pt x="1" y="63"/>
                  </a:lnTo>
                  <a:lnTo>
                    <a:pt x="0" y="59"/>
                  </a:lnTo>
                  <a:lnTo>
                    <a:pt x="1" y="54"/>
                  </a:lnTo>
                  <a:lnTo>
                    <a:pt x="3" y="49"/>
                  </a:lnTo>
                  <a:lnTo>
                    <a:pt x="6" y="44"/>
                  </a:lnTo>
                  <a:lnTo>
                    <a:pt x="11" y="39"/>
                  </a:lnTo>
                  <a:lnTo>
                    <a:pt x="17" y="34"/>
                  </a:lnTo>
                  <a:lnTo>
                    <a:pt x="30" y="35"/>
                  </a:lnTo>
                  <a:lnTo>
                    <a:pt x="41" y="35"/>
                  </a:lnTo>
                  <a:lnTo>
                    <a:pt x="53" y="34"/>
                  </a:lnTo>
                  <a:lnTo>
                    <a:pt x="64" y="32"/>
                  </a:lnTo>
                  <a:lnTo>
                    <a:pt x="75" y="31"/>
                  </a:lnTo>
                  <a:lnTo>
                    <a:pt x="87" y="29"/>
                  </a:lnTo>
                  <a:lnTo>
                    <a:pt x="98" y="25"/>
                  </a:lnTo>
                  <a:lnTo>
                    <a:pt x="109" y="21"/>
                  </a:lnTo>
                  <a:lnTo>
                    <a:pt x="111" y="19"/>
                  </a:lnTo>
                  <a:lnTo>
                    <a:pt x="111" y="16"/>
                  </a:lnTo>
                  <a:lnTo>
                    <a:pt x="112" y="14"/>
                  </a:lnTo>
                  <a:lnTo>
                    <a:pt x="113" y="11"/>
                  </a:lnTo>
                  <a:lnTo>
                    <a:pt x="113" y="9"/>
                  </a:lnTo>
                  <a:lnTo>
                    <a:pt x="114" y="6"/>
                  </a:lnTo>
                  <a:lnTo>
                    <a:pt x="114" y="2"/>
                  </a:lnTo>
                  <a:lnTo>
                    <a:pt x="116" y="0"/>
                  </a:lnTo>
                  <a:lnTo>
                    <a:pt x="134" y="7"/>
                  </a:lnTo>
                  <a:lnTo>
                    <a:pt x="152" y="14"/>
                  </a:lnTo>
                  <a:lnTo>
                    <a:pt x="170" y="20"/>
                  </a:lnTo>
                  <a:lnTo>
                    <a:pt x="189" y="26"/>
                  </a:lnTo>
                  <a:lnTo>
                    <a:pt x="206" y="32"/>
                  </a:lnTo>
                  <a:lnTo>
                    <a:pt x="224" y="36"/>
                  </a:lnTo>
                  <a:lnTo>
                    <a:pt x="243" y="40"/>
                  </a:lnTo>
                  <a:lnTo>
                    <a:pt x="263" y="43"/>
                  </a:lnTo>
                  <a:lnTo>
                    <a:pt x="265" y="44"/>
                  </a:lnTo>
                  <a:lnTo>
                    <a:pt x="267" y="45"/>
                  </a:lnTo>
                  <a:lnTo>
                    <a:pt x="268" y="46"/>
                  </a:lnTo>
                  <a:lnTo>
                    <a:pt x="269" y="46"/>
                  </a:lnTo>
                  <a:lnTo>
                    <a:pt x="270" y="48"/>
                  </a:lnTo>
                  <a:lnTo>
                    <a:pt x="272" y="49"/>
                  </a:lnTo>
                  <a:lnTo>
                    <a:pt x="273" y="50"/>
                  </a:lnTo>
                  <a:lnTo>
                    <a:pt x="274" y="51"/>
                  </a:lnTo>
                  <a:lnTo>
                    <a:pt x="274" y="53"/>
                  </a:lnTo>
                  <a:lnTo>
                    <a:pt x="274" y="55"/>
                  </a:lnTo>
                  <a:lnTo>
                    <a:pt x="274" y="56"/>
                  </a:lnTo>
                  <a:lnTo>
                    <a:pt x="274" y="59"/>
                  </a:lnTo>
                  <a:lnTo>
                    <a:pt x="274" y="60"/>
                  </a:lnTo>
                  <a:lnTo>
                    <a:pt x="274" y="63"/>
                  </a:lnTo>
                  <a:lnTo>
                    <a:pt x="276" y="64"/>
                  </a:lnTo>
                  <a:lnTo>
                    <a:pt x="276" y="6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89" name="Freeform 86">
              <a:extLst>
                <a:ext uri="{FF2B5EF4-FFF2-40B4-BE49-F238E27FC236}">
                  <a16:creationId xmlns:a16="http://schemas.microsoft.com/office/drawing/2014/main" id="{D308DD4E-62DA-4317-98DD-BFA82D5680D2}"/>
                </a:ext>
              </a:extLst>
            </p:cNvPr>
            <p:cNvSpPr>
              <a:spLocks/>
            </p:cNvSpPr>
            <p:nvPr/>
          </p:nvSpPr>
          <p:spPr bwMode="auto">
            <a:xfrm>
              <a:off x="4854" y="824"/>
              <a:ext cx="156" cy="96"/>
            </a:xfrm>
            <a:custGeom>
              <a:avLst/>
              <a:gdLst>
                <a:gd name="T0" fmla="*/ 156 w 156"/>
                <a:gd name="T1" fmla="*/ 10 h 96"/>
                <a:gd name="T2" fmla="*/ 150 w 156"/>
                <a:gd name="T3" fmla="*/ 17 h 96"/>
                <a:gd name="T4" fmla="*/ 142 w 156"/>
                <a:gd name="T5" fmla="*/ 24 h 96"/>
                <a:gd name="T6" fmla="*/ 134 w 156"/>
                <a:gd name="T7" fmla="*/ 33 h 96"/>
                <a:gd name="T8" fmla="*/ 123 w 156"/>
                <a:gd name="T9" fmla="*/ 43 h 96"/>
                <a:gd name="T10" fmla="*/ 113 w 156"/>
                <a:gd name="T11" fmla="*/ 52 h 96"/>
                <a:gd name="T12" fmla="*/ 103 w 156"/>
                <a:gd name="T13" fmla="*/ 58 h 96"/>
                <a:gd name="T14" fmla="*/ 96 w 156"/>
                <a:gd name="T15" fmla="*/ 64 h 96"/>
                <a:gd name="T16" fmla="*/ 91 w 156"/>
                <a:gd name="T17" fmla="*/ 66 h 96"/>
                <a:gd name="T18" fmla="*/ 81 w 156"/>
                <a:gd name="T19" fmla="*/ 76 h 96"/>
                <a:gd name="T20" fmla="*/ 71 w 156"/>
                <a:gd name="T21" fmla="*/ 83 h 96"/>
                <a:gd name="T22" fmla="*/ 59 w 156"/>
                <a:gd name="T23" fmla="*/ 90 h 96"/>
                <a:gd name="T24" fmla="*/ 48 w 156"/>
                <a:gd name="T25" fmla="*/ 93 h 96"/>
                <a:gd name="T26" fmla="*/ 37 w 156"/>
                <a:gd name="T27" fmla="*/ 96 h 96"/>
                <a:gd name="T28" fmla="*/ 25 w 156"/>
                <a:gd name="T29" fmla="*/ 96 h 96"/>
                <a:gd name="T30" fmla="*/ 13 w 156"/>
                <a:gd name="T31" fmla="*/ 96 h 96"/>
                <a:gd name="T32" fmla="*/ 0 w 156"/>
                <a:gd name="T33" fmla="*/ 93 h 96"/>
                <a:gd name="T34" fmla="*/ 1 w 156"/>
                <a:gd name="T35" fmla="*/ 88 h 96"/>
                <a:gd name="T36" fmla="*/ 3 w 156"/>
                <a:gd name="T37" fmla="*/ 83 h 96"/>
                <a:gd name="T38" fmla="*/ 6 w 156"/>
                <a:gd name="T39" fmla="*/ 80 h 96"/>
                <a:gd name="T40" fmla="*/ 10 w 156"/>
                <a:gd name="T41" fmla="*/ 77 h 96"/>
                <a:gd name="T42" fmla="*/ 20 w 156"/>
                <a:gd name="T43" fmla="*/ 72 h 96"/>
                <a:gd name="T44" fmla="*/ 33 w 156"/>
                <a:gd name="T45" fmla="*/ 69 h 96"/>
                <a:gd name="T46" fmla="*/ 47 w 156"/>
                <a:gd name="T47" fmla="*/ 67 h 96"/>
                <a:gd name="T48" fmla="*/ 60 w 156"/>
                <a:gd name="T49" fmla="*/ 63 h 96"/>
                <a:gd name="T50" fmla="*/ 68 w 156"/>
                <a:gd name="T51" fmla="*/ 61 h 96"/>
                <a:gd name="T52" fmla="*/ 74 w 156"/>
                <a:gd name="T53" fmla="*/ 58 h 96"/>
                <a:gd name="T54" fmla="*/ 81 w 156"/>
                <a:gd name="T55" fmla="*/ 54 h 96"/>
                <a:gd name="T56" fmla="*/ 87 w 156"/>
                <a:gd name="T57" fmla="*/ 51 h 96"/>
                <a:gd name="T58" fmla="*/ 93 w 156"/>
                <a:gd name="T59" fmla="*/ 40 h 96"/>
                <a:gd name="T60" fmla="*/ 98 w 156"/>
                <a:gd name="T61" fmla="*/ 35 h 96"/>
                <a:gd name="T62" fmla="*/ 103 w 156"/>
                <a:gd name="T63" fmla="*/ 32 h 96"/>
                <a:gd name="T64" fmla="*/ 107 w 156"/>
                <a:gd name="T65" fmla="*/ 29 h 96"/>
                <a:gd name="T66" fmla="*/ 112 w 156"/>
                <a:gd name="T67" fmla="*/ 28 h 96"/>
                <a:gd name="T68" fmla="*/ 117 w 156"/>
                <a:gd name="T69" fmla="*/ 25 h 96"/>
                <a:gd name="T70" fmla="*/ 123 w 156"/>
                <a:gd name="T71" fmla="*/ 23 h 96"/>
                <a:gd name="T72" fmla="*/ 132 w 156"/>
                <a:gd name="T73" fmla="*/ 19 h 96"/>
                <a:gd name="T74" fmla="*/ 139 w 156"/>
                <a:gd name="T75" fmla="*/ 13 h 96"/>
                <a:gd name="T76" fmla="*/ 144 w 156"/>
                <a:gd name="T77" fmla="*/ 8 h 96"/>
                <a:gd name="T78" fmla="*/ 147 w 156"/>
                <a:gd name="T79" fmla="*/ 4 h 96"/>
                <a:gd name="T80" fmla="*/ 150 w 156"/>
                <a:gd name="T81" fmla="*/ 3 h 96"/>
                <a:gd name="T82" fmla="*/ 151 w 156"/>
                <a:gd name="T83" fmla="*/ 0 h 96"/>
                <a:gd name="T84" fmla="*/ 152 w 156"/>
                <a:gd name="T85" fmla="*/ 0 h 96"/>
                <a:gd name="T86" fmla="*/ 154 w 156"/>
                <a:gd name="T87" fmla="*/ 0 h 96"/>
                <a:gd name="T88" fmla="*/ 154 w 156"/>
                <a:gd name="T89" fmla="*/ 0 h 96"/>
                <a:gd name="T90" fmla="*/ 155 w 156"/>
                <a:gd name="T91" fmla="*/ 0 h 96"/>
                <a:gd name="T92" fmla="*/ 155 w 156"/>
                <a:gd name="T93" fmla="*/ 1 h 96"/>
                <a:gd name="T94" fmla="*/ 155 w 156"/>
                <a:gd name="T95" fmla="*/ 3 h 96"/>
                <a:gd name="T96" fmla="*/ 156 w 156"/>
                <a:gd name="T97" fmla="*/ 3 h 96"/>
                <a:gd name="T98" fmla="*/ 156 w 156"/>
                <a:gd name="T99" fmla="*/ 4 h 96"/>
                <a:gd name="T100" fmla="*/ 156 w 156"/>
                <a:gd name="T101" fmla="*/ 6 h 96"/>
                <a:gd name="T102" fmla="*/ 156 w 156"/>
                <a:gd name="T103" fmla="*/ 8 h 96"/>
                <a:gd name="T104" fmla="*/ 156 w 156"/>
                <a:gd name="T105" fmla="*/ 10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6" h="96">
                  <a:moveTo>
                    <a:pt x="156" y="10"/>
                  </a:moveTo>
                  <a:lnTo>
                    <a:pt x="150" y="17"/>
                  </a:lnTo>
                  <a:lnTo>
                    <a:pt x="142" y="24"/>
                  </a:lnTo>
                  <a:lnTo>
                    <a:pt x="134" y="33"/>
                  </a:lnTo>
                  <a:lnTo>
                    <a:pt x="123" y="43"/>
                  </a:lnTo>
                  <a:lnTo>
                    <a:pt x="113" y="52"/>
                  </a:lnTo>
                  <a:lnTo>
                    <a:pt x="103" y="58"/>
                  </a:lnTo>
                  <a:lnTo>
                    <a:pt x="96" y="64"/>
                  </a:lnTo>
                  <a:lnTo>
                    <a:pt x="91" y="66"/>
                  </a:lnTo>
                  <a:lnTo>
                    <a:pt x="81" y="76"/>
                  </a:lnTo>
                  <a:lnTo>
                    <a:pt x="71" y="83"/>
                  </a:lnTo>
                  <a:lnTo>
                    <a:pt x="59" y="90"/>
                  </a:lnTo>
                  <a:lnTo>
                    <a:pt x="48" y="93"/>
                  </a:lnTo>
                  <a:lnTo>
                    <a:pt x="37" y="96"/>
                  </a:lnTo>
                  <a:lnTo>
                    <a:pt x="25" y="96"/>
                  </a:lnTo>
                  <a:lnTo>
                    <a:pt x="13" y="96"/>
                  </a:lnTo>
                  <a:lnTo>
                    <a:pt x="0" y="93"/>
                  </a:lnTo>
                  <a:lnTo>
                    <a:pt x="1" y="88"/>
                  </a:lnTo>
                  <a:lnTo>
                    <a:pt x="3" y="83"/>
                  </a:lnTo>
                  <a:lnTo>
                    <a:pt x="6" y="80"/>
                  </a:lnTo>
                  <a:lnTo>
                    <a:pt x="10" y="77"/>
                  </a:lnTo>
                  <a:lnTo>
                    <a:pt x="20" y="72"/>
                  </a:lnTo>
                  <a:lnTo>
                    <a:pt x="33" y="69"/>
                  </a:lnTo>
                  <a:lnTo>
                    <a:pt x="47" y="67"/>
                  </a:lnTo>
                  <a:lnTo>
                    <a:pt x="60" y="63"/>
                  </a:lnTo>
                  <a:lnTo>
                    <a:pt x="68" y="61"/>
                  </a:lnTo>
                  <a:lnTo>
                    <a:pt x="74" y="58"/>
                  </a:lnTo>
                  <a:lnTo>
                    <a:pt x="81" y="54"/>
                  </a:lnTo>
                  <a:lnTo>
                    <a:pt x="87" y="51"/>
                  </a:lnTo>
                  <a:lnTo>
                    <a:pt x="93" y="40"/>
                  </a:lnTo>
                  <a:lnTo>
                    <a:pt x="98" y="35"/>
                  </a:lnTo>
                  <a:lnTo>
                    <a:pt x="103" y="32"/>
                  </a:lnTo>
                  <a:lnTo>
                    <a:pt x="107" y="29"/>
                  </a:lnTo>
                  <a:lnTo>
                    <a:pt x="112" y="28"/>
                  </a:lnTo>
                  <a:lnTo>
                    <a:pt x="117" y="25"/>
                  </a:lnTo>
                  <a:lnTo>
                    <a:pt x="123" y="23"/>
                  </a:lnTo>
                  <a:lnTo>
                    <a:pt x="132" y="19"/>
                  </a:lnTo>
                  <a:lnTo>
                    <a:pt x="139" y="13"/>
                  </a:lnTo>
                  <a:lnTo>
                    <a:pt x="144" y="8"/>
                  </a:lnTo>
                  <a:lnTo>
                    <a:pt x="147" y="4"/>
                  </a:lnTo>
                  <a:lnTo>
                    <a:pt x="150" y="3"/>
                  </a:lnTo>
                  <a:lnTo>
                    <a:pt x="151" y="0"/>
                  </a:lnTo>
                  <a:lnTo>
                    <a:pt x="152" y="0"/>
                  </a:lnTo>
                  <a:lnTo>
                    <a:pt x="154" y="0"/>
                  </a:lnTo>
                  <a:lnTo>
                    <a:pt x="155" y="0"/>
                  </a:lnTo>
                  <a:lnTo>
                    <a:pt x="155" y="1"/>
                  </a:lnTo>
                  <a:lnTo>
                    <a:pt x="155" y="3"/>
                  </a:lnTo>
                  <a:lnTo>
                    <a:pt x="156" y="3"/>
                  </a:lnTo>
                  <a:lnTo>
                    <a:pt x="156" y="4"/>
                  </a:lnTo>
                  <a:lnTo>
                    <a:pt x="156" y="6"/>
                  </a:lnTo>
                  <a:lnTo>
                    <a:pt x="156" y="8"/>
                  </a:lnTo>
                  <a:lnTo>
                    <a:pt x="156" y="1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0" name="Freeform 87">
              <a:extLst>
                <a:ext uri="{FF2B5EF4-FFF2-40B4-BE49-F238E27FC236}">
                  <a16:creationId xmlns:a16="http://schemas.microsoft.com/office/drawing/2014/main" id="{E2CEDDFF-8308-4510-8740-9CC4D796953C}"/>
                </a:ext>
              </a:extLst>
            </p:cNvPr>
            <p:cNvSpPr>
              <a:spLocks/>
            </p:cNvSpPr>
            <p:nvPr/>
          </p:nvSpPr>
          <p:spPr bwMode="auto">
            <a:xfrm>
              <a:off x="4960" y="880"/>
              <a:ext cx="16" cy="16"/>
            </a:xfrm>
            <a:custGeom>
              <a:avLst/>
              <a:gdLst>
                <a:gd name="T0" fmla="*/ 16 w 16"/>
                <a:gd name="T1" fmla="*/ 7 h 16"/>
                <a:gd name="T2" fmla="*/ 14 w 16"/>
                <a:gd name="T3" fmla="*/ 10 h 16"/>
                <a:gd name="T4" fmla="*/ 11 w 16"/>
                <a:gd name="T5" fmla="*/ 12 h 16"/>
                <a:gd name="T6" fmla="*/ 9 w 16"/>
                <a:gd name="T7" fmla="*/ 13 h 16"/>
                <a:gd name="T8" fmla="*/ 7 w 16"/>
                <a:gd name="T9" fmla="*/ 15 h 16"/>
                <a:gd name="T10" fmla="*/ 6 w 16"/>
                <a:gd name="T11" fmla="*/ 15 h 16"/>
                <a:gd name="T12" fmla="*/ 4 w 16"/>
                <a:gd name="T13" fmla="*/ 15 h 16"/>
                <a:gd name="T14" fmla="*/ 2 w 16"/>
                <a:gd name="T15" fmla="*/ 16 h 16"/>
                <a:gd name="T16" fmla="*/ 0 w 16"/>
                <a:gd name="T17" fmla="*/ 16 h 16"/>
                <a:gd name="T18" fmla="*/ 1 w 16"/>
                <a:gd name="T19" fmla="*/ 13 h 16"/>
                <a:gd name="T20" fmla="*/ 1 w 16"/>
                <a:gd name="T21" fmla="*/ 12 h 16"/>
                <a:gd name="T22" fmla="*/ 2 w 16"/>
                <a:gd name="T23" fmla="*/ 10 h 16"/>
                <a:gd name="T24" fmla="*/ 4 w 16"/>
                <a:gd name="T25" fmla="*/ 7 h 16"/>
                <a:gd name="T26" fmla="*/ 5 w 16"/>
                <a:gd name="T27" fmla="*/ 6 h 16"/>
                <a:gd name="T28" fmla="*/ 7 w 16"/>
                <a:gd name="T29" fmla="*/ 3 h 16"/>
                <a:gd name="T30" fmla="*/ 10 w 16"/>
                <a:gd name="T31" fmla="*/ 1 h 16"/>
                <a:gd name="T32" fmla="*/ 12 w 16"/>
                <a:gd name="T33" fmla="*/ 0 h 16"/>
                <a:gd name="T34" fmla="*/ 14 w 16"/>
                <a:gd name="T35" fmla="*/ 0 h 16"/>
                <a:gd name="T36" fmla="*/ 14 w 16"/>
                <a:gd name="T37" fmla="*/ 1 h 16"/>
                <a:gd name="T38" fmla="*/ 14 w 16"/>
                <a:gd name="T39" fmla="*/ 1 h 16"/>
                <a:gd name="T40" fmla="*/ 14 w 16"/>
                <a:gd name="T41" fmla="*/ 1 h 16"/>
                <a:gd name="T42" fmla="*/ 15 w 16"/>
                <a:gd name="T43" fmla="*/ 1 h 16"/>
                <a:gd name="T44" fmla="*/ 15 w 16"/>
                <a:gd name="T45" fmla="*/ 1 h 16"/>
                <a:gd name="T46" fmla="*/ 15 w 16"/>
                <a:gd name="T47" fmla="*/ 2 h 16"/>
                <a:gd name="T48" fmla="*/ 16 w 16"/>
                <a:gd name="T49" fmla="*/ 2 h 16"/>
                <a:gd name="T50" fmla="*/ 16 w 16"/>
                <a:gd name="T51" fmla="*/ 2 h 16"/>
                <a:gd name="T52" fmla="*/ 16 w 16"/>
                <a:gd name="T53" fmla="*/ 3 h 16"/>
                <a:gd name="T54" fmla="*/ 16 w 16"/>
                <a:gd name="T55" fmla="*/ 5 h 16"/>
                <a:gd name="T56" fmla="*/ 16 w 16"/>
                <a:gd name="T57" fmla="*/ 5 h 16"/>
                <a:gd name="T58" fmla="*/ 16 w 16"/>
                <a:gd name="T59" fmla="*/ 6 h 16"/>
                <a:gd name="T60" fmla="*/ 16 w 16"/>
                <a:gd name="T61" fmla="*/ 6 h 16"/>
                <a:gd name="T62" fmla="*/ 16 w 16"/>
                <a:gd name="T63" fmla="*/ 7 h 16"/>
                <a:gd name="T64" fmla="*/ 16 w 16"/>
                <a:gd name="T65" fmla="*/ 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16">
                  <a:moveTo>
                    <a:pt x="16" y="7"/>
                  </a:moveTo>
                  <a:lnTo>
                    <a:pt x="14" y="10"/>
                  </a:lnTo>
                  <a:lnTo>
                    <a:pt x="11" y="12"/>
                  </a:lnTo>
                  <a:lnTo>
                    <a:pt x="9" y="13"/>
                  </a:lnTo>
                  <a:lnTo>
                    <a:pt x="7" y="15"/>
                  </a:lnTo>
                  <a:lnTo>
                    <a:pt x="6" y="15"/>
                  </a:lnTo>
                  <a:lnTo>
                    <a:pt x="4" y="15"/>
                  </a:lnTo>
                  <a:lnTo>
                    <a:pt x="2" y="16"/>
                  </a:lnTo>
                  <a:lnTo>
                    <a:pt x="0" y="16"/>
                  </a:lnTo>
                  <a:lnTo>
                    <a:pt x="1" y="13"/>
                  </a:lnTo>
                  <a:lnTo>
                    <a:pt x="1" y="12"/>
                  </a:lnTo>
                  <a:lnTo>
                    <a:pt x="2" y="10"/>
                  </a:lnTo>
                  <a:lnTo>
                    <a:pt x="4" y="7"/>
                  </a:lnTo>
                  <a:lnTo>
                    <a:pt x="5" y="6"/>
                  </a:lnTo>
                  <a:lnTo>
                    <a:pt x="7" y="3"/>
                  </a:lnTo>
                  <a:lnTo>
                    <a:pt x="10" y="1"/>
                  </a:lnTo>
                  <a:lnTo>
                    <a:pt x="12" y="0"/>
                  </a:lnTo>
                  <a:lnTo>
                    <a:pt x="14" y="0"/>
                  </a:lnTo>
                  <a:lnTo>
                    <a:pt x="14" y="1"/>
                  </a:lnTo>
                  <a:lnTo>
                    <a:pt x="15" y="1"/>
                  </a:lnTo>
                  <a:lnTo>
                    <a:pt x="15" y="2"/>
                  </a:lnTo>
                  <a:lnTo>
                    <a:pt x="16" y="2"/>
                  </a:lnTo>
                  <a:lnTo>
                    <a:pt x="16" y="3"/>
                  </a:lnTo>
                  <a:lnTo>
                    <a:pt x="16" y="5"/>
                  </a:lnTo>
                  <a:lnTo>
                    <a:pt x="16" y="6"/>
                  </a:lnTo>
                  <a:lnTo>
                    <a:pt x="16" y="7"/>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1" name="Freeform 88">
              <a:extLst>
                <a:ext uri="{FF2B5EF4-FFF2-40B4-BE49-F238E27FC236}">
                  <a16:creationId xmlns:a16="http://schemas.microsoft.com/office/drawing/2014/main" id="{2C849B89-7F1E-44C0-83F1-8FF48ABB4924}"/>
                </a:ext>
              </a:extLst>
            </p:cNvPr>
            <p:cNvSpPr>
              <a:spLocks/>
            </p:cNvSpPr>
            <p:nvPr/>
          </p:nvSpPr>
          <p:spPr bwMode="auto">
            <a:xfrm>
              <a:off x="4776" y="949"/>
              <a:ext cx="198" cy="83"/>
            </a:xfrm>
            <a:custGeom>
              <a:avLst/>
              <a:gdLst>
                <a:gd name="T0" fmla="*/ 183 w 198"/>
                <a:gd name="T1" fmla="*/ 47 h 83"/>
                <a:gd name="T2" fmla="*/ 159 w 198"/>
                <a:gd name="T3" fmla="*/ 65 h 83"/>
                <a:gd name="T4" fmla="*/ 136 w 198"/>
                <a:gd name="T5" fmla="*/ 77 h 83"/>
                <a:gd name="T6" fmla="*/ 116 w 198"/>
                <a:gd name="T7" fmla="*/ 82 h 83"/>
                <a:gd name="T8" fmla="*/ 86 w 198"/>
                <a:gd name="T9" fmla="*/ 83 h 83"/>
                <a:gd name="T10" fmla="*/ 35 w 198"/>
                <a:gd name="T11" fmla="*/ 76 h 83"/>
                <a:gd name="T12" fmla="*/ 1 w 198"/>
                <a:gd name="T13" fmla="*/ 58 h 83"/>
                <a:gd name="T14" fmla="*/ 0 w 198"/>
                <a:gd name="T15" fmla="*/ 43 h 83"/>
                <a:gd name="T16" fmla="*/ 0 w 198"/>
                <a:gd name="T17" fmla="*/ 35 h 83"/>
                <a:gd name="T18" fmla="*/ 0 w 198"/>
                <a:gd name="T19" fmla="*/ 31 h 83"/>
                <a:gd name="T20" fmla="*/ 8 w 198"/>
                <a:gd name="T21" fmla="*/ 29 h 83"/>
                <a:gd name="T22" fmla="*/ 19 w 198"/>
                <a:gd name="T23" fmla="*/ 23 h 83"/>
                <a:gd name="T24" fmla="*/ 28 w 198"/>
                <a:gd name="T25" fmla="*/ 14 h 83"/>
                <a:gd name="T26" fmla="*/ 36 w 198"/>
                <a:gd name="T27" fmla="*/ 5 h 83"/>
                <a:gd name="T28" fmla="*/ 53 w 198"/>
                <a:gd name="T29" fmla="*/ 1 h 83"/>
                <a:gd name="T30" fmla="*/ 72 w 198"/>
                <a:gd name="T31" fmla="*/ 4 h 83"/>
                <a:gd name="T32" fmla="*/ 89 w 198"/>
                <a:gd name="T33" fmla="*/ 6 h 83"/>
                <a:gd name="T34" fmla="*/ 110 w 198"/>
                <a:gd name="T35" fmla="*/ 7 h 83"/>
                <a:gd name="T36" fmla="*/ 121 w 198"/>
                <a:gd name="T37" fmla="*/ 7 h 83"/>
                <a:gd name="T38" fmla="*/ 122 w 198"/>
                <a:gd name="T39" fmla="*/ 7 h 83"/>
                <a:gd name="T40" fmla="*/ 122 w 198"/>
                <a:gd name="T41" fmla="*/ 9 h 83"/>
                <a:gd name="T42" fmla="*/ 122 w 198"/>
                <a:gd name="T43" fmla="*/ 9 h 83"/>
                <a:gd name="T44" fmla="*/ 116 w 198"/>
                <a:gd name="T45" fmla="*/ 16 h 83"/>
                <a:gd name="T46" fmla="*/ 103 w 198"/>
                <a:gd name="T47" fmla="*/ 24 h 83"/>
                <a:gd name="T48" fmla="*/ 91 w 198"/>
                <a:gd name="T49" fmla="*/ 24 h 83"/>
                <a:gd name="T50" fmla="*/ 79 w 198"/>
                <a:gd name="T51" fmla="*/ 26 h 83"/>
                <a:gd name="T52" fmla="*/ 83 w 198"/>
                <a:gd name="T53" fmla="*/ 41 h 83"/>
                <a:gd name="T54" fmla="*/ 103 w 198"/>
                <a:gd name="T55" fmla="*/ 57 h 83"/>
                <a:gd name="T56" fmla="*/ 120 w 198"/>
                <a:gd name="T57" fmla="*/ 60 h 83"/>
                <a:gd name="T58" fmla="*/ 135 w 198"/>
                <a:gd name="T59" fmla="*/ 57 h 83"/>
                <a:gd name="T60" fmla="*/ 156 w 198"/>
                <a:gd name="T61" fmla="*/ 43 h 83"/>
                <a:gd name="T62" fmla="*/ 176 w 198"/>
                <a:gd name="T63" fmla="*/ 30 h 83"/>
                <a:gd name="T64" fmla="*/ 190 w 198"/>
                <a:gd name="T65" fmla="*/ 29 h 83"/>
                <a:gd name="T66" fmla="*/ 198 w 198"/>
                <a:gd name="T67" fmla="*/ 31 h 83"/>
                <a:gd name="T68" fmla="*/ 198 w 198"/>
                <a:gd name="T69" fmla="*/ 33 h 83"/>
                <a:gd name="T70" fmla="*/ 198 w 198"/>
                <a:gd name="T71" fmla="*/ 34 h 83"/>
                <a:gd name="T72" fmla="*/ 198 w 198"/>
                <a:gd name="T73" fmla="*/ 35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83">
                  <a:moveTo>
                    <a:pt x="198" y="35"/>
                  </a:moveTo>
                  <a:lnTo>
                    <a:pt x="183" y="47"/>
                  </a:lnTo>
                  <a:lnTo>
                    <a:pt x="170" y="57"/>
                  </a:lnTo>
                  <a:lnTo>
                    <a:pt x="159" y="65"/>
                  </a:lnTo>
                  <a:lnTo>
                    <a:pt x="147" y="72"/>
                  </a:lnTo>
                  <a:lnTo>
                    <a:pt x="136" y="77"/>
                  </a:lnTo>
                  <a:lnTo>
                    <a:pt x="126" y="81"/>
                  </a:lnTo>
                  <a:lnTo>
                    <a:pt x="116" y="82"/>
                  </a:lnTo>
                  <a:lnTo>
                    <a:pt x="106" y="83"/>
                  </a:lnTo>
                  <a:lnTo>
                    <a:pt x="86" y="83"/>
                  </a:lnTo>
                  <a:lnTo>
                    <a:pt x="62" y="79"/>
                  </a:lnTo>
                  <a:lnTo>
                    <a:pt x="35" y="76"/>
                  </a:lnTo>
                  <a:lnTo>
                    <a:pt x="1" y="70"/>
                  </a:lnTo>
                  <a:lnTo>
                    <a:pt x="1" y="58"/>
                  </a:lnTo>
                  <a:lnTo>
                    <a:pt x="0" y="49"/>
                  </a:lnTo>
                  <a:lnTo>
                    <a:pt x="0" y="43"/>
                  </a:lnTo>
                  <a:lnTo>
                    <a:pt x="0" y="39"/>
                  </a:lnTo>
                  <a:lnTo>
                    <a:pt x="0" y="35"/>
                  </a:lnTo>
                  <a:lnTo>
                    <a:pt x="0" y="33"/>
                  </a:lnTo>
                  <a:lnTo>
                    <a:pt x="0" y="31"/>
                  </a:lnTo>
                  <a:lnTo>
                    <a:pt x="0" y="29"/>
                  </a:lnTo>
                  <a:lnTo>
                    <a:pt x="8" y="29"/>
                  </a:lnTo>
                  <a:lnTo>
                    <a:pt x="14" y="26"/>
                  </a:lnTo>
                  <a:lnTo>
                    <a:pt x="19" y="23"/>
                  </a:lnTo>
                  <a:lnTo>
                    <a:pt x="24" y="19"/>
                  </a:lnTo>
                  <a:lnTo>
                    <a:pt x="28" y="14"/>
                  </a:lnTo>
                  <a:lnTo>
                    <a:pt x="31" y="10"/>
                  </a:lnTo>
                  <a:lnTo>
                    <a:pt x="36" y="5"/>
                  </a:lnTo>
                  <a:lnTo>
                    <a:pt x="43" y="0"/>
                  </a:lnTo>
                  <a:lnTo>
                    <a:pt x="53" y="1"/>
                  </a:lnTo>
                  <a:lnTo>
                    <a:pt x="62" y="2"/>
                  </a:lnTo>
                  <a:lnTo>
                    <a:pt x="72" y="4"/>
                  </a:lnTo>
                  <a:lnTo>
                    <a:pt x="81" y="5"/>
                  </a:lnTo>
                  <a:lnTo>
                    <a:pt x="89" y="6"/>
                  </a:lnTo>
                  <a:lnTo>
                    <a:pt x="99" y="7"/>
                  </a:lnTo>
                  <a:lnTo>
                    <a:pt x="110" y="7"/>
                  </a:lnTo>
                  <a:lnTo>
                    <a:pt x="121" y="7"/>
                  </a:lnTo>
                  <a:lnTo>
                    <a:pt x="122" y="7"/>
                  </a:lnTo>
                  <a:lnTo>
                    <a:pt x="122" y="9"/>
                  </a:lnTo>
                  <a:lnTo>
                    <a:pt x="116" y="16"/>
                  </a:lnTo>
                  <a:lnTo>
                    <a:pt x="110" y="21"/>
                  </a:lnTo>
                  <a:lnTo>
                    <a:pt x="103" y="24"/>
                  </a:lnTo>
                  <a:lnTo>
                    <a:pt x="97" y="24"/>
                  </a:lnTo>
                  <a:lnTo>
                    <a:pt x="91" y="24"/>
                  </a:lnTo>
                  <a:lnTo>
                    <a:pt x="84" y="24"/>
                  </a:lnTo>
                  <a:lnTo>
                    <a:pt x="79" y="26"/>
                  </a:lnTo>
                  <a:lnTo>
                    <a:pt x="73" y="29"/>
                  </a:lnTo>
                  <a:lnTo>
                    <a:pt x="83" y="41"/>
                  </a:lnTo>
                  <a:lnTo>
                    <a:pt x="93" y="52"/>
                  </a:lnTo>
                  <a:lnTo>
                    <a:pt x="103" y="57"/>
                  </a:lnTo>
                  <a:lnTo>
                    <a:pt x="111" y="60"/>
                  </a:lnTo>
                  <a:lnTo>
                    <a:pt x="120" y="60"/>
                  </a:lnTo>
                  <a:lnTo>
                    <a:pt x="127" y="59"/>
                  </a:lnTo>
                  <a:lnTo>
                    <a:pt x="135" y="57"/>
                  </a:lnTo>
                  <a:lnTo>
                    <a:pt x="142" y="53"/>
                  </a:lnTo>
                  <a:lnTo>
                    <a:pt x="156" y="43"/>
                  </a:lnTo>
                  <a:lnTo>
                    <a:pt x="170" y="34"/>
                  </a:lnTo>
                  <a:lnTo>
                    <a:pt x="176" y="30"/>
                  </a:lnTo>
                  <a:lnTo>
                    <a:pt x="183" y="29"/>
                  </a:lnTo>
                  <a:lnTo>
                    <a:pt x="190" y="29"/>
                  </a:lnTo>
                  <a:lnTo>
                    <a:pt x="198" y="31"/>
                  </a:lnTo>
                  <a:lnTo>
                    <a:pt x="198" y="33"/>
                  </a:lnTo>
                  <a:lnTo>
                    <a:pt x="198" y="34"/>
                  </a:lnTo>
                  <a:lnTo>
                    <a:pt x="198" y="3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2" name="Freeform 89">
              <a:extLst>
                <a:ext uri="{FF2B5EF4-FFF2-40B4-BE49-F238E27FC236}">
                  <a16:creationId xmlns:a16="http://schemas.microsoft.com/office/drawing/2014/main" id="{3B075DCF-B784-4283-83FF-380BFFBC691C}"/>
                </a:ext>
              </a:extLst>
            </p:cNvPr>
            <p:cNvSpPr>
              <a:spLocks/>
            </p:cNvSpPr>
            <p:nvPr/>
          </p:nvSpPr>
          <p:spPr bwMode="auto">
            <a:xfrm>
              <a:off x="4909" y="959"/>
              <a:ext cx="50" cy="40"/>
            </a:xfrm>
            <a:custGeom>
              <a:avLst/>
              <a:gdLst>
                <a:gd name="T0" fmla="*/ 50 w 50"/>
                <a:gd name="T1" fmla="*/ 6 h 40"/>
                <a:gd name="T2" fmla="*/ 43 w 50"/>
                <a:gd name="T3" fmla="*/ 11 h 40"/>
                <a:gd name="T4" fmla="*/ 37 w 50"/>
                <a:gd name="T5" fmla="*/ 16 h 40"/>
                <a:gd name="T6" fmla="*/ 31 w 50"/>
                <a:gd name="T7" fmla="*/ 21 h 40"/>
                <a:gd name="T8" fmla="*/ 24 w 50"/>
                <a:gd name="T9" fmla="*/ 26 h 40"/>
                <a:gd name="T10" fmla="*/ 18 w 50"/>
                <a:gd name="T11" fmla="*/ 31 h 40"/>
                <a:gd name="T12" fmla="*/ 12 w 50"/>
                <a:gd name="T13" fmla="*/ 35 h 40"/>
                <a:gd name="T14" fmla="*/ 7 w 50"/>
                <a:gd name="T15" fmla="*/ 39 h 40"/>
                <a:gd name="T16" fmla="*/ 0 w 50"/>
                <a:gd name="T17" fmla="*/ 40 h 40"/>
                <a:gd name="T18" fmla="*/ 0 w 50"/>
                <a:gd name="T19" fmla="*/ 39 h 40"/>
                <a:gd name="T20" fmla="*/ 0 w 50"/>
                <a:gd name="T21" fmla="*/ 39 h 40"/>
                <a:gd name="T22" fmla="*/ 0 w 50"/>
                <a:gd name="T23" fmla="*/ 39 h 40"/>
                <a:gd name="T24" fmla="*/ 0 w 50"/>
                <a:gd name="T25" fmla="*/ 38 h 40"/>
                <a:gd name="T26" fmla="*/ 0 w 50"/>
                <a:gd name="T27" fmla="*/ 38 h 40"/>
                <a:gd name="T28" fmla="*/ 0 w 50"/>
                <a:gd name="T29" fmla="*/ 37 h 40"/>
                <a:gd name="T30" fmla="*/ 0 w 50"/>
                <a:gd name="T31" fmla="*/ 37 h 40"/>
                <a:gd name="T32" fmla="*/ 0 w 50"/>
                <a:gd name="T33" fmla="*/ 35 h 40"/>
                <a:gd name="T34" fmla="*/ 7 w 50"/>
                <a:gd name="T35" fmla="*/ 33 h 40"/>
                <a:gd name="T36" fmla="*/ 12 w 50"/>
                <a:gd name="T37" fmla="*/ 26 h 40"/>
                <a:gd name="T38" fmla="*/ 17 w 50"/>
                <a:gd name="T39" fmla="*/ 20 h 40"/>
                <a:gd name="T40" fmla="*/ 22 w 50"/>
                <a:gd name="T41" fmla="*/ 13 h 40"/>
                <a:gd name="T42" fmla="*/ 27 w 50"/>
                <a:gd name="T43" fmla="*/ 6 h 40"/>
                <a:gd name="T44" fmla="*/ 32 w 50"/>
                <a:gd name="T45" fmla="*/ 1 h 40"/>
                <a:gd name="T46" fmla="*/ 36 w 50"/>
                <a:gd name="T47" fmla="*/ 0 h 40"/>
                <a:gd name="T48" fmla="*/ 40 w 50"/>
                <a:gd name="T49" fmla="*/ 0 h 40"/>
                <a:gd name="T50" fmla="*/ 45 w 50"/>
                <a:gd name="T51" fmla="*/ 0 h 40"/>
                <a:gd name="T52" fmla="*/ 48 w 50"/>
                <a:gd name="T53" fmla="*/ 3 h 40"/>
                <a:gd name="T54" fmla="*/ 48 w 50"/>
                <a:gd name="T55" fmla="*/ 3 h 40"/>
                <a:gd name="T56" fmla="*/ 48 w 50"/>
                <a:gd name="T57" fmla="*/ 4 h 40"/>
                <a:gd name="T58" fmla="*/ 48 w 50"/>
                <a:gd name="T59" fmla="*/ 4 h 40"/>
                <a:gd name="T60" fmla="*/ 48 w 50"/>
                <a:gd name="T61" fmla="*/ 4 h 40"/>
                <a:gd name="T62" fmla="*/ 48 w 50"/>
                <a:gd name="T63" fmla="*/ 5 h 40"/>
                <a:gd name="T64" fmla="*/ 48 w 50"/>
                <a:gd name="T65" fmla="*/ 5 h 40"/>
                <a:gd name="T66" fmla="*/ 48 w 50"/>
                <a:gd name="T67" fmla="*/ 6 h 40"/>
                <a:gd name="T68" fmla="*/ 50 w 50"/>
                <a:gd name="T69" fmla="*/ 6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 h="40">
                  <a:moveTo>
                    <a:pt x="50" y="6"/>
                  </a:moveTo>
                  <a:lnTo>
                    <a:pt x="43" y="11"/>
                  </a:lnTo>
                  <a:lnTo>
                    <a:pt x="37" y="16"/>
                  </a:lnTo>
                  <a:lnTo>
                    <a:pt x="31" y="21"/>
                  </a:lnTo>
                  <a:lnTo>
                    <a:pt x="24" y="26"/>
                  </a:lnTo>
                  <a:lnTo>
                    <a:pt x="18" y="31"/>
                  </a:lnTo>
                  <a:lnTo>
                    <a:pt x="12" y="35"/>
                  </a:lnTo>
                  <a:lnTo>
                    <a:pt x="7" y="39"/>
                  </a:lnTo>
                  <a:lnTo>
                    <a:pt x="0" y="40"/>
                  </a:lnTo>
                  <a:lnTo>
                    <a:pt x="0" y="39"/>
                  </a:lnTo>
                  <a:lnTo>
                    <a:pt x="0" y="38"/>
                  </a:lnTo>
                  <a:lnTo>
                    <a:pt x="0" y="37"/>
                  </a:lnTo>
                  <a:lnTo>
                    <a:pt x="0" y="35"/>
                  </a:lnTo>
                  <a:lnTo>
                    <a:pt x="7" y="33"/>
                  </a:lnTo>
                  <a:lnTo>
                    <a:pt x="12" y="26"/>
                  </a:lnTo>
                  <a:lnTo>
                    <a:pt x="17" y="20"/>
                  </a:lnTo>
                  <a:lnTo>
                    <a:pt x="22" y="13"/>
                  </a:lnTo>
                  <a:lnTo>
                    <a:pt x="27" y="6"/>
                  </a:lnTo>
                  <a:lnTo>
                    <a:pt x="32" y="1"/>
                  </a:lnTo>
                  <a:lnTo>
                    <a:pt x="36" y="0"/>
                  </a:lnTo>
                  <a:lnTo>
                    <a:pt x="40" y="0"/>
                  </a:lnTo>
                  <a:lnTo>
                    <a:pt x="45" y="0"/>
                  </a:lnTo>
                  <a:lnTo>
                    <a:pt x="48" y="3"/>
                  </a:lnTo>
                  <a:lnTo>
                    <a:pt x="48" y="4"/>
                  </a:lnTo>
                  <a:lnTo>
                    <a:pt x="48" y="5"/>
                  </a:lnTo>
                  <a:lnTo>
                    <a:pt x="48" y="6"/>
                  </a:lnTo>
                  <a:lnTo>
                    <a:pt x="50" y="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3" name="Freeform 90">
              <a:extLst>
                <a:ext uri="{FF2B5EF4-FFF2-40B4-BE49-F238E27FC236}">
                  <a16:creationId xmlns:a16="http://schemas.microsoft.com/office/drawing/2014/main" id="{B477758C-C875-4777-A203-6351392DD11B}"/>
                </a:ext>
              </a:extLst>
            </p:cNvPr>
            <p:cNvSpPr>
              <a:spLocks/>
            </p:cNvSpPr>
            <p:nvPr/>
          </p:nvSpPr>
          <p:spPr bwMode="auto">
            <a:xfrm>
              <a:off x="4503" y="1077"/>
              <a:ext cx="454" cy="462"/>
            </a:xfrm>
            <a:custGeom>
              <a:avLst/>
              <a:gdLst>
                <a:gd name="T0" fmla="*/ 453 w 454"/>
                <a:gd name="T1" fmla="*/ 349 h 462"/>
                <a:gd name="T2" fmla="*/ 447 w 454"/>
                <a:gd name="T3" fmla="*/ 357 h 462"/>
                <a:gd name="T4" fmla="*/ 433 w 454"/>
                <a:gd name="T5" fmla="*/ 366 h 462"/>
                <a:gd name="T6" fmla="*/ 410 w 454"/>
                <a:gd name="T7" fmla="*/ 377 h 462"/>
                <a:gd name="T8" fmla="*/ 389 w 454"/>
                <a:gd name="T9" fmla="*/ 385 h 462"/>
                <a:gd name="T10" fmla="*/ 370 w 454"/>
                <a:gd name="T11" fmla="*/ 386 h 462"/>
                <a:gd name="T12" fmla="*/ 347 w 454"/>
                <a:gd name="T13" fmla="*/ 382 h 462"/>
                <a:gd name="T14" fmla="*/ 325 w 454"/>
                <a:gd name="T15" fmla="*/ 376 h 462"/>
                <a:gd name="T16" fmla="*/ 303 w 454"/>
                <a:gd name="T17" fmla="*/ 370 h 462"/>
                <a:gd name="T18" fmla="*/ 289 w 454"/>
                <a:gd name="T19" fmla="*/ 344 h 462"/>
                <a:gd name="T20" fmla="*/ 289 w 454"/>
                <a:gd name="T21" fmla="*/ 298 h 462"/>
                <a:gd name="T22" fmla="*/ 292 w 454"/>
                <a:gd name="T23" fmla="*/ 252 h 462"/>
                <a:gd name="T24" fmla="*/ 293 w 454"/>
                <a:gd name="T25" fmla="*/ 207 h 462"/>
                <a:gd name="T26" fmla="*/ 292 w 454"/>
                <a:gd name="T27" fmla="*/ 183 h 462"/>
                <a:gd name="T28" fmla="*/ 289 w 454"/>
                <a:gd name="T29" fmla="*/ 186 h 462"/>
                <a:gd name="T30" fmla="*/ 286 w 454"/>
                <a:gd name="T31" fmla="*/ 196 h 462"/>
                <a:gd name="T32" fmla="*/ 282 w 454"/>
                <a:gd name="T33" fmla="*/ 236 h 462"/>
                <a:gd name="T34" fmla="*/ 281 w 454"/>
                <a:gd name="T35" fmla="*/ 309 h 462"/>
                <a:gd name="T36" fmla="*/ 281 w 454"/>
                <a:gd name="T37" fmla="*/ 371 h 462"/>
                <a:gd name="T38" fmla="*/ 269 w 454"/>
                <a:gd name="T39" fmla="*/ 395 h 462"/>
                <a:gd name="T40" fmla="*/ 239 w 454"/>
                <a:gd name="T41" fmla="*/ 419 h 462"/>
                <a:gd name="T42" fmla="*/ 200 w 454"/>
                <a:gd name="T43" fmla="*/ 444 h 462"/>
                <a:gd name="T44" fmla="*/ 173 w 454"/>
                <a:gd name="T45" fmla="*/ 457 h 462"/>
                <a:gd name="T46" fmla="*/ 158 w 454"/>
                <a:gd name="T47" fmla="*/ 462 h 462"/>
                <a:gd name="T48" fmla="*/ 143 w 454"/>
                <a:gd name="T49" fmla="*/ 459 h 462"/>
                <a:gd name="T50" fmla="*/ 119 w 454"/>
                <a:gd name="T51" fmla="*/ 450 h 462"/>
                <a:gd name="T52" fmla="*/ 92 w 454"/>
                <a:gd name="T53" fmla="*/ 441 h 462"/>
                <a:gd name="T54" fmla="*/ 70 w 454"/>
                <a:gd name="T55" fmla="*/ 430 h 462"/>
                <a:gd name="T56" fmla="*/ 47 w 454"/>
                <a:gd name="T57" fmla="*/ 423 h 462"/>
                <a:gd name="T58" fmla="*/ 24 w 454"/>
                <a:gd name="T59" fmla="*/ 418 h 462"/>
                <a:gd name="T60" fmla="*/ 10 w 454"/>
                <a:gd name="T61" fmla="*/ 407 h 462"/>
                <a:gd name="T62" fmla="*/ 2 w 454"/>
                <a:gd name="T63" fmla="*/ 394 h 462"/>
                <a:gd name="T64" fmla="*/ 0 w 454"/>
                <a:gd name="T65" fmla="*/ 376 h 462"/>
                <a:gd name="T66" fmla="*/ 1 w 454"/>
                <a:gd name="T67" fmla="*/ 356 h 462"/>
                <a:gd name="T68" fmla="*/ 7 w 454"/>
                <a:gd name="T69" fmla="*/ 323 h 462"/>
                <a:gd name="T70" fmla="*/ 11 w 454"/>
                <a:gd name="T71" fmla="*/ 284 h 462"/>
                <a:gd name="T72" fmla="*/ 15 w 454"/>
                <a:gd name="T73" fmla="*/ 252 h 462"/>
                <a:gd name="T74" fmla="*/ 19 w 454"/>
                <a:gd name="T75" fmla="*/ 221 h 462"/>
                <a:gd name="T76" fmla="*/ 21 w 454"/>
                <a:gd name="T77" fmla="*/ 188 h 462"/>
                <a:gd name="T78" fmla="*/ 58 w 454"/>
                <a:gd name="T79" fmla="*/ 184 h 462"/>
                <a:gd name="T80" fmla="*/ 98 w 454"/>
                <a:gd name="T81" fmla="*/ 194 h 462"/>
                <a:gd name="T82" fmla="*/ 122 w 454"/>
                <a:gd name="T83" fmla="*/ 197 h 462"/>
                <a:gd name="T84" fmla="*/ 143 w 454"/>
                <a:gd name="T85" fmla="*/ 194 h 462"/>
                <a:gd name="T86" fmla="*/ 167 w 454"/>
                <a:gd name="T87" fmla="*/ 187 h 462"/>
                <a:gd name="T88" fmla="*/ 206 w 454"/>
                <a:gd name="T89" fmla="*/ 168 h 462"/>
                <a:gd name="T90" fmla="*/ 244 w 454"/>
                <a:gd name="T91" fmla="*/ 143 h 462"/>
                <a:gd name="T92" fmla="*/ 250 w 454"/>
                <a:gd name="T93" fmla="*/ 125 h 462"/>
                <a:gd name="T94" fmla="*/ 253 w 454"/>
                <a:gd name="T95" fmla="*/ 106 h 462"/>
                <a:gd name="T96" fmla="*/ 254 w 454"/>
                <a:gd name="T97" fmla="*/ 86 h 462"/>
                <a:gd name="T98" fmla="*/ 274 w 454"/>
                <a:gd name="T99" fmla="*/ 74 h 462"/>
                <a:gd name="T100" fmla="*/ 308 w 454"/>
                <a:gd name="T101" fmla="*/ 63 h 462"/>
                <a:gd name="T102" fmla="*/ 327 w 454"/>
                <a:gd name="T103" fmla="*/ 52 h 462"/>
                <a:gd name="T104" fmla="*/ 338 w 454"/>
                <a:gd name="T105" fmla="*/ 41 h 462"/>
                <a:gd name="T106" fmla="*/ 354 w 454"/>
                <a:gd name="T107" fmla="*/ 19 h 462"/>
                <a:gd name="T108" fmla="*/ 370 w 454"/>
                <a:gd name="T109" fmla="*/ 7 h 462"/>
                <a:gd name="T110" fmla="*/ 381 w 454"/>
                <a:gd name="T111" fmla="*/ 24 h 462"/>
                <a:gd name="T112" fmla="*/ 394 w 454"/>
                <a:gd name="T113" fmla="*/ 57 h 462"/>
                <a:gd name="T114" fmla="*/ 405 w 454"/>
                <a:gd name="T115" fmla="*/ 109 h 462"/>
                <a:gd name="T116" fmla="*/ 415 w 454"/>
                <a:gd name="T117" fmla="*/ 157 h 462"/>
                <a:gd name="T118" fmla="*/ 427 w 454"/>
                <a:gd name="T119" fmla="*/ 196 h 462"/>
                <a:gd name="T120" fmla="*/ 437 w 454"/>
                <a:gd name="T121" fmla="*/ 239 h 462"/>
                <a:gd name="T122" fmla="*/ 447 w 454"/>
                <a:gd name="T123" fmla="*/ 284 h 462"/>
                <a:gd name="T124" fmla="*/ 453 w 454"/>
                <a:gd name="T125" fmla="*/ 327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4" h="462">
                  <a:moveTo>
                    <a:pt x="454" y="346"/>
                  </a:moveTo>
                  <a:lnTo>
                    <a:pt x="453" y="349"/>
                  </a:lnTo>
                  <a:lnTo>
                    <a:pt x="451" y="353"/>
                  </a:lnTo>
                  <a:lnTo>
                    <a:pt x="447" y="357"/>
                  </a:lnTo>
                  <a:lnTo>
                    <a:pt x="443" y="360"/>
                  </a:lnTo>
                  <a:lnTo>
                    <a:pt x="433" y="366"/>
                  </a:lnTo>
                  <a:lnTo>
                    <a:pt x="422" y="372"/>
                  </a:lnTo>
                  <a:lnTo>
                    <a:pt x="410" y="377"/>
                  </a:lnTo>
                  <a:lnTo>
                    <a:pt x="399" y="381"/>
                  </a:lnTo>
                  <a:lnTo>
                    <a:pt x="389" y="385"/>
                  </a:lnTo>
                  <a:lnTo>
                    <a:pt x="383" y="387"/>
                  </a:lnTo>
                  <a:lnTo>
                    <a:pt x="370" y="386"/>
                  </a:lnTo>
                  <a:lnTo>
                    <a:pt x="359" y="385"/>
                  </a:lnTo>
                  <a:lnTo>
                    <a:pt x="347" y="382"/>
                  </a:lnTo>
                  <a:lnTo>
                    <a:pt x="336" y="380"/>
                  </a:lnTo>
                  <a:lnTo>
                    <a:pt x="325" y="376"/>
                  </a:lnTo>
                  <a:lnTo>
                    <a:pt x="313" y="372"/>
                  </a:lnTo>
                  <a:lnTo>
                    <a:pt x="303" y="370"/>
                  </a:lnTo>
                  <a:lnTo>
                    <a:pt x="291" y="367"/>
                  </a:lnTo>
                  <a:lnTo>
                    <a:pt x="289" y="344"/>
                  </a:lnTo>
                  <a:lnTo>
                    <a:pt x="288" y="320"/>
                  </a:lnTo>
                  <a:lnTo>
                    <a:pt x="289" y="298"/>
                  </a:lnTo>
                  <a:lnTo>
                    <a:pt x="291" y="275"/>
                  </a:lnTo>
                  <a:lnTo>
                    <a:pt x="292" y="252"/>
                  </a:lnTo>
                  <a:lnTo>
                    <a:pt x="293" y="230"/>
                  </a:lnTo>
                  <a:lnTo>
                    <a:pt x="293" y="207"/>
                  </a:lnTo>
                  <a:lnTo>
                    <a:pt x="294" y="183"/>
                  </a:lnTo>
                  <a:lnTo>
                    <a:pt x="292" y="183"/>
                  </a:lnTo>
                  <a:lnTo>
                    <a:pt x="291" y="183"/>
                  </a:lnTo>
                  <a:lnTo>
                    <a:pt x="289" y="186"/>
                  </a:lnTo>
                  <a:lnTo>
                    <a:pt x="288" y="188"/>
                  </a:lnTo>
                  <a:lnTo>
                    <a:pt x="286" y="196"/>
                  </a:lnTo>
                  <a:lnTo>
                    <a:pt x="284" y="207"/>
                  </a:lnTo>
                  <a:lnTo>
                    <a:pt x="282" y="236"/>
                  </a:lnTo>
                  <a:lnTo>
                    <a:pt x="282" y="273"/>
                  </a:lnTo>
                  <a:lnTo>
                    <a:pt x="281" y="309"/>
                  </a:lnTo>
                  <a:lnTo>
                    <a:pt x="281" y="343"/>
                  </a:lnTo>
                  <a:lnTo>
                    <a:pt x="281" y="371"/>
                  </a:lnTo>
                  <a:lnTo>
                    <a:pt x="279" y="386"/>
                  </a:lnTo>
                  <a:lnTo>
                    <a:pt x="269" y="395"/>
                  </a:lnTo>
                  <a:lnTo>
                    <a:pt x="255" y="406"/>
                  </a:lnTo>
                  <a:lnTo>
                    <a:pt x="239" y="419"/>
                  </a:lnTo>
                  <a:lnTo>
                    <a:pt x="220" y="433"/>
                  </a:lnTo>
                  <a:lnTo>
                    <a:pt x="200" y="444"/>
                  </a:lnTo>
                  <a:lnTo>
                    <a:pt x="181" y="454"/>
                  </a:lnTo>
                  <a:lnTo>
                    <a:pt x="173" y="457"/>
                  </a:lnTo>
                  <a:lnTo>
                    <a:pt x="165" y="460"/>
                  </a:lnTo>
                  <a:lnTo>
                    <a:pt x="158" y="462"/>
                  </a:lnTo>
                  <a:lnTo>
                    <a:pt x="152" y="462"/>
                  </a:lnTo>
                  <a:lnTo>
                    <a:pt x="143" y="459"/>
                  </a:lnTo>
                  <a:lnTo>
                    <a:pt x="132" y="455"/>
                  </a:lnTo>
                  <a:lnTo>
                    <a:pt x="119" y="450"/>
                  </a:lnTo>
                  <a:lnTo>
                    <a:pt x="105" y="446"/>
                  </a:lnTo>
                  <a:lnTo>
                    <a:pt x="92" y="441"/>
                  </a:lnTo>
                  <a:lnTo>
                    <a:pt x="80" y="435"/>
                  </a:lnTo>
                  <a:lnTo>
                    <a:pt x="70" y="430"/>
                  </a:lnTo>
                  <a:lnTo>
                    <a:pt x="63" y="424"/>
                  </a:lnTo>
                  <a:lnTo>
                    <a:pt x="47" y="423"/>
                  </a:lnTo>
                  <a:lnTo>
                    <a:pt x="35" y="421"/>
                  </a:lnTo>
                  <a:lnTo>
                    <a:pt x="24" y="418"/>
                  </a:lnTo>
                  <a:lnTo>
                    <a:pt x="16" y="414"/>
                  </a:lnTo>
                  <a:lnTo>
                    <a:pt x="10" y="407"/>
                  </a:lnTo>
                  <a:lnTo>
                    <a:pt x="5" y="401"/>
                  </a:lnTo>
                  <a:lnTo>
                    <a:pt x="2" y="394"/>
                  </a:lnTo>
                  <a:lnTo>
                    <a:pt x="0" y="385"/>
                  </a:lnTo>
                  <a:lnTo>
                    <a:pt x="0" y="376"/>
                  </a:lnTo>
                  <a:lnTo>
                    <a:pt x="0" y="367"/>
                  </a:lnTo>
                  <a:lnTo>
                    <a:pt x="1" y="356"/>
                  </a:lnTo>
                  <a:lnTo>
                    <a:pt x="2" y="346"/>
                  </a:lnTo>
                  <a:lnTo>
                    <a:pt x="7" y="323"/>
                  </a:lnTo>
                  <a:lnTo>
                    <a:pt x="11" y="299"/>
                  </a:lnTo>
                  <a:lnTo>
                    <a:pt x="11" y="284"/>
                  </a:lnTo>
                  <a:lnTo>
                    <a:pt x="13" y="268"/>
                  </a:lnTo>
                  <a:lnTo>
                    <a:pt x="15" y="252"/>
                  </a:lnTo>
                  <a:lnTo>
                    <a:pt x="16" y="236"/>
                  </a:lnTo>
                  <a:lnTo>
                    <a:pt x="19" y="221"/>
                  </a:lnTo>
                  <a:lnTo>
                    <a:pt x="20" y="205"/>
                  </a:lnTo>
                  <a:lnTo>
                    <a:pt x="21" y="188"/>
                  </a:lnTo>
                  <a:lnTo>
                    <a:pt x="22" y="172"/>
                  </a:lnTo>
                  <a:lnTo>
                    <a:pt x="58" y="184"/>
                  </a:lnTo>
                  <a:lnTo>
                    <a:pt x="85" y="192"/>
                  </a:lnTo>
                  <a:lnTo>
                    <a:pt x="98" y="194"/>
                  </a:lnTo>
                  <a:lnTo>
                    <a:pt x="110" y="196"/>
                  </a:lnTo>
                  <a:lnTo>
                    <a:pt x="122" y="197"/>
                  </a:lnTo>
                  <a:lnTo>
                    <a:pt x="133" y="196"/>
                  </a:lnTo>
                  <a:lnTo>
                    <a:pt x="143" y="194"/>
                  </a:lnTo>
                  <a:lnTo>
                    <a:pt x="155" y="191"/>
                  </a:lnTo>
                  <a:lnTo>
                    <a:pt x="167" y="187"/>
                  </a:lnTo>
                  <a:lnTo>
                    <a:pt x="178" y="182"/>
                  </a:lnTo>
                  <a:lnTo>
                    <a:pt x="206" y="168"/>
                  </a:lnTo>
                  <a:lnTo>
                    <a:pt x="239" y="150"/>
                  </a:lnTo>
                  <a:lnTo>
                    <a:pt x="244" y="143"/>
                  </a:lnTo>
                  <a:lnTo>
                    <a:pt x="248" y="134"/>
                  </a:lnTo>
                  <a:lnTo>
                    <a:pt x="250" y="125"/>
                  </a:lnTo>
                  <a:lnTo>
                    <a:pt x="252" y="116"/>
                  </a:lnTo>
                  <a:lnTo>
                    <a:pt x="253" y="106"/>
                  </a:lnTo>
                  <a:lnTo>
                    <a:pt x="253" y="96"/>
                  </a:lnTo>
                  <a:lnTo>
                    <a:pt x="254" y="86"/>
                  </a:lnTo>
                  <a:lnTo>
                    <a:pt x="254" y="76"/>
                  </a:lnTo>
                  <a:lnTo>
                    <a:pt x="274" y="74"/>
                  </a:lnTo>
                  <a:lnTo>
                    <a:pt x="292" y="68"/>
                  </a:lnTo>
                  <a:lnTo>
                    <a:pt x="308" y="63"/>
                  </a:lnTo>
                  <a:lnTo>
                    <a:pt x="321" y="56"/>
                  </a:lnTo>
                  <a:lnTo>
                    <a:pt x="327" y="52"/>
                  </a:lnTo>
                  <a:lnTo>
                    <a:pt x="332" y="47"/>
                  </a:lnTo>
                  <a:lnTo>
                    <a:pt x="338" y="41"/>
                  </a:lnTo>
                  <a:lnTo>
                    <a:pt x="343" y="34"/>
                  </a:lnTo>
                  <a:lnTo>
                    <a:pt x="354" y="19"/>
                  </a:lnTo>
                  <a:lnTo>
                    <a:pt x="364" y="0"/>
                  </a:lnTo>
                  <a:lnTo>
                    <a:pt x="370" y="7"/>
                  </a:lnTo>
                  <a:lnTo>
                    <a:pt x="376" y="14"/>
                  </a:lnTo>
                  <a:lnTo>
                    <a:pt x="381" y="24"/>
                  </a:lnTo>
                  <a:lnTo>
                    <a:pt x="385" y="34"/>
                  </a:lnTo>
                  <a:lnTo>
                    <a:pt x="394" y="57"/>
                  </a:lnTo>
                  <a:lnTo>
                    <a:pt x="399" y="82"/>
                  </a:lnTo>
                  <a:lnTo>
                    <a:pt x="405" y="109"/>
                  </a:lnTo>
                  <a:lnTo>
                    <a:pt x="410" y="134"/>
                  </a:lnTo>
                  <a:lnTo>
                    <a:pt x="415" y="157"/>
                  </a:lnTo>
                  <a:lnTo>
                    <a:pt x="423" y="176"/>
                  </a:lnTo>
                  <a:lnTo>
                    <a:pt x="427" y="196"/>
                  </a:lnTo>
                  <a:lnTo>
                    <a:pt x="432" y="217"/>
                  </a:lnTo>
                  <a:lnTo>
                    <a:pt x="437" y="239"/>
                  </a:lnTo>
                  <a:lnTo>
                    <a:pt x="442" y="261"/>
                  </a:lnTo>
                  <a:lnTo>
                    <a:pt x="447" y="284"/>
                  </a:lnTo>
                  <a:lnTo>
                    <a:pt x="451" y="305"/>
                  </a:lnTo>
                  <a:lnTo>
                    <a:pt x="453" y="327"/>
                  </a:lnTo>
                  <a:lnTo>
                    <a:pt x="454" y="346"/>
                  </a:lnTo>
                  <a:close/>
                </a:path>
              </a:pathLst>
            </a:custGeom>
            <a:solidFill>
              <a:srgbClr val="D1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4" name="Freeform 91">
              <a:extLst>
                <a:ext uri="{FF2B5EF4-FFF2-40B4-BE49-F238E27FC236}">
                  <a16:creationId xmlns:a16="http://schemas.microsoft.com/office/drawing/2014/main" id="{AEE06FC2-CA0C-4724-A7EF-772A13BDC171}"/>
                </a:ext>
              </a:extLst>
            </p:cNvPr>
            <p:cNvSpPr>
              <a:spLocks/>
            </p:cNvSpPr>
            <p:nvPr/>
          </p:nvSpPr>
          <p:spPr bwMode="auto">
            <a:xfrm>
              <a:off x="4933" y="901"/>
              <a:ext cx="19" cy="15"/>
            </a:xfrm>
            <a:custGeom>
              <a:avLst/>
              <a:gdLst>
                <a:gd name="T0" fmla="*/ 19 w 19"/>
                <a:gd name="T1" fmla="*/ 6 h 15"/>
                <a:gd name="T2" fmla="*/ 16 w 19"/>
                <a:gd name="T3" fmla="*/ 10 h 15"/>
                <a:gd name="T4" fmla="*/ 13 w 19"/>
                <a:gd name="T5" fmla="*/ 11 h 15"/>
                <a:gd name="T6" fmla="*/ 12 w 19"/>
                <a:gd name="T7" fmla="*/ 14 h 15"/>
                <a:gd name="T8" fmla="*/ 9 w 19"/>
                <a:gd name="T9" fmla="*/ 15 h 15"/>
                <a:gd name="T10" fmla="*/ 8 w 19"/>
                <a:gd name="T11" fmla="*/ 15 h 15"/>
                <a:gd name="T12" fmla="*/ 5 w 19"/>
                <a:gd name="T13" fmla="*/ 15 h 15"/>
                <a:gd name="T14" fmla="*/ 3 w 19"/>
                <a:gd name="T15" fmla="*/ 15 h 15"/>
                <a:gd name="T16" fmla="*/ 0 w 19"/>
                <a:gd name="T17" fmla="*/ 15 h 15"/>
                <a:gd name="T18" fmla="*/ 0 w 19"/>
                <a:gd name="T19" fmla="*/ 14 h 15"/>
                <a:gd name="T20" fmla="*/ 0 w 19"/>
                <a:gd name="T21" fmla="*/ 13 h 15"/>
                <a:gd name="T22" fmla="*/ 0 w 19"/>
                <a:gd name="T23" fmla="*/ 13 h 15"/>
                <a:gd name="T24" fmla="*/ 0 w 19"/>
                <a:gd name="T25" fmla="*/ 11 h 15"/>
                <a:gd name="T26" fmla="*/ 0 w 19"/>
                <a:gd name="T27" fmla="*/ 10 h 15"/>
                <a:gd name="T28" fmla="*/ 0 w 19"/>
                <a:gd name="T29" fmla="*/ 9 h 15"/>
                <a:gd name="T30" fmla="*/ 0 w 19"/>
                <a:gd name="T31" fmla="*/ 9 h 15"/>
                <a:gd name="T32" fmla="*/ 0 w 19"/>
                <a:gd name="T33" fmla="*/ 8 h 15"/>
                <a:gd name="T34" fmla="*/ 2 w 19"/>
                <a:gd name="T35" fmla="*/ 6 h 15"/>
                <a:gd name="T36" fmla="*/ 3 w 19"/>
                <a:gd name="T37" fmla="*/ 5 h 15"/>
                <a:gd name="T38" fmla="*/ 5 w 19"/>
                <a:gd name="T39" fmla="*/ 4 h 15"/>
                <a:gd name="T40" fmla="*/ 7 w 19"/>
                <a:gd name="T41" fmla="*/ 3 h 15"/>
                <a:gd name="T42" fmla="*/ 8 w 19"/>
                <a:gd name="T43" fmla="*/ 1 h 15"/>
                <a:gd name="T44" fmla="*/ 10 w 19"/>
                <a:gd name="T45" fmla="*/ 1 h 15"/>
                <a:gd name="T46" fmla="*/ 14 w 19"/>
                <a:gd name="T47" fmla="*/ 0 h 15"/>
                <a:gd name="T48" fmla="*/ 17 w 19"/>
                <a:gd name="T49" fmla="*/ 0 h 15"/>
                <a:gd name="T50" fmla="*/ 18 w 19"/>
                <a:gd name="T51" fmla="*/ 0 h 15"/>
                <a:gd name="T52" fmla="*/ 18 w 19"/>
                <a:gd name="T53" fmla="*/ 1 h 15"/>
                <a:gd name="T54" fmla="*/ 18 w 19"/>
                <a:gd name="T55" fmla="*/ 1 h 15"/>
                <a:gd name="T56" fmla="*/ 19 w 19"/>
                <a:gd name="T57" fmla="*/ 1 h 15"/>
                <a:gd name="T58" fmla="*/ 19 w 19"/>
                <a:gd name="T59" fmla="*/ 3 h 15"/>
                <a:gd name="T60" fmla="*/ 19 w 19"/>
                <a:gd name="T61" fmla="*/ 4 h 15"/>
                <a:gd name="T62" fmla="*/ 19 w 19"/>
                <a:gd name="T63" fmla="*/ 5 h 15"/>
                <a:gd name="T64" fmla="*/ 19 w 19"/>
                <a:gd name="T65" fmla="*/ 6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 h="15">
                  <a:moveTo>
                    <a:pt x="19" y="6"/>
                  </a:moveTo>
                  <a:lnTo>
                    <a:pt x="16" y="10"/>
                  </a:lnTo>
                  <a:lnTo>
                    <a:pt x="13" y="11"/>
                  </a:lnTo>
                  <a:lnTo>
                    <a:pt x="12" y="14"/>
                  </a:lnTo>
                  <a:lnTo>
                    <a:pt x="9" y="15"/>
                  </a:lnTo>
                  <a:lnTo>
                    <a:pt x="8" y="15"/>
                  </a:lnTo>
                  <a:lnTo>
                    <a:pt x="5" y="15"/>
                  </a:lnTo>
                  <a:lnTo>
                    <a:pt x="3" y="15"/>
                  </a:lnTo>
                  <a:lnTo>
                    <a:pt x="0" y="15"/>
                  </a:lnTo>
                  <a:lnTo>
                    <a:pt x="0" y="14"/>
                  </a:lnTo>
                  <a:lnTo>
                    <a:pt x="0" y="13"/>
                  </a:lnTo>
                  <a:lnTo>
                    <a:pt x="0" y="11"/>
                  </a:lnTo>
                  <a:lnTo>
                    <a:pt x="0" y="10"/>
                  </a:lnTo>
                  <a:lnTo>
                    <a:pt x="0" y="9"/>
                  </a:lnTo>
                  <a:lnTo>
                    <a:pt x="0" y="8"/>
                  </a:lnTo>
                  <a:lnTo>
                    <a:pt x="2" y="6"/>
                  </a:lnTo>
                  <a:lnTo>
                    <a:pt x="3" y="5"/>
                  </a:lnTo>
                  <a:lnTo>
                    <a:pt x="5" y="4"/>
                  </a:lnTo>
                  <a:lnTo>
                    <a:pt x="7" y="3"/>
                  </a:lnTo>
                  <a:lnTo>
                    <a:pt x="8" y="1"/>
                  </a:lnTo>
                  <a:lnTo>
                    <a:pt x="10" y="1"/>
                  </a:lnTo>
                  <a:lnTo>
                    <a:pt x="14" y="0"/>
                  </a:lnTo>
                  <a:lnTo>
                    <a:pt x="17" y="0"/>
                  </a:lnTo>
                  <a:lnTo>
                    <a:pt x="18" y="0"/>
                  </a:lnTo>
                  <a:lnTo>
                    <a:pt x="18" y="1"/>
                  </a:lnTo>
                  <a:lnTo>
                    <a:pt x="19" y="1"/>
                  </a:lnTo>
                  <a:lnTo>
                    <a:pt x="19" y="3"/>
                  </a:lnTo>
                  <a:lnTo>
                    <a:pt x="19" y="4"/>
                  </a:lnTo>
                  <a:lnTo>
                    <a:pt x="19" y="5"/>
                  </a:lnTo>
                  <a:lnTo>
                    <a:pt x="19" y="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5" name="Freeform 92">
              <a:extLst>
                <a:ext uri="{FF2B5EF4-FFF2-40B4-BE49-F238E27FC236}">
                  <a16:creationId xmlns:a16="http://schemas.microsoft.com/office/drawing/2014/main" id="{D36EDB85-7C23-4B9D-8637-94B9F23617F2}"/>
                </a:ext>
              </a:extLst>
            </p:cNvPr>
            <p:cNvSpPr>
              <a:spLocks/>
            </p:cNvSpPr>
            <p:nvPr/>
          </p:nvSpPr>
          <p:spPr bwMode="auto">
            <a:xfrm>
              <a:off x="4804" y="675"/>
              <a:ext cx="141" cy="234"/>
            </a:xfrm>
            <a:custGeom>
              <a:avLst/>
              <a:gdLst>
                <a:gd name="T0" fmla="*/ 134 w 141"/>
                <a:gd name="T1" fmla="*/ 187 h 234"/>
                <a:gd name="T2" fmla="*/ 122 w 141"/>
                <a:gd name="T3" fmla="*/ 198 h 234"/>
                <a:gd name="T4" fmla="*/ 102 w 141"/>
                <a:gd name="T5" fmla="*/ 208 h 234"/>
                <a:gd name="T6" fmla="*/ 75 w 141"/>
                <a:gd name="T7" fmla="*/ 213 h 234"/>
                <a:gd name="T8" fmla="*/ 58 w 141"/>
                <a:gd name="T9" fmla="*/ 220 h 234"/>
                <a:gd name="T10" fmla="*/ 49 w 141"/>
                <a:gd name="T11" fmla="*/ 227 h 234"/>
                <a:gd name="T12" fmla="*/ 44 w 141"/>
                <a:gd name="T13" fmla="*/ 232 h 234"/>
                <a:gd name="T14" fmla="*/ 42 w 141"/>
                <a:gd name="T15" fmla="*/ 232 h 234"/>
                <a:gd name="T16" fmla="*/ 41 w 141"/>
                <a:gd name="T17" fmla="*/ 234 h 234"/>
                <a:gd name="T18" fmla="*/ 40 w 141"/>
                <a:gd name="T19" fmla="*/ 234 h 234"/>
                <a:gd name="T20" fmla="*/ 35 w 141"/>
                <a:gd name="T21" fmla="*/ 212 h 234"/>
                <a:gd name="T22" fmla="*/ 27 w 141"/>
                <a:gd name="T23" fmla="*/ 167 h 234"/>
                <a:gd name="T24" fmla="*/ 22 w 141"/>
                <a:gd name="T25" fmla="*/ 119 h 234"/>
                <a:gd name="T26" fmla="*/ 21 w 141"/>
                <a:gd name="T27" fmla="*/ 72 h 234"/>
                <a:gd name="T28" fmla="*/ 21 w 141"/>
                <a:gd name="T29" fmla="*/ 46 h 234"/>
                <a:gd name="T30" fmla="*/ 17 w 141"/>
                <a:gd name="T31" fmla="*/ 40 h 234"/>
                <a:gd name="T32" fmla="*/ 12 w 141"/>
                <a:gd name="T33" fmla="*/ 36 h 234"/>
                <a:gd name="T34" fmla="*/ 3 w 141"/>
                <a:gd name="T35" fmla="*/ 35 h 234"/>
                <a:gd name="T36" fmla="*/ 0 w 141"/>
                <a:gd name="T37" fmla="*/ 29 h 234"/>
                <a:gd name="T38" fmla="*/ 0 w 141"/>
                <a:gd name="T39" fmla="*/ 24 h 234"/>
                <a:gd name="T40" fmla="*/ 1 w 141"/>
                <a:gd name="T41" fmla="*/ 18 h 234"/>
                <a:gd name="T42" fmla="*/ 2 w 141"/>
                <a:gd name="T43" fmla="*/ 12 h 234"/>
                <a:gd name="T44" fmla="*/ 2 w 141"/>
                <a:gd name="T45" fmla="*/ 7 h 234"/>
                <a:gd name="T46" fmla="*/ 1 w 141"/>
                <a:gd name="T47" fmla="*/ 7 h 234"/>
                <a:gd name="T48" fmla="*/ 0 w 141"/>
                <a:gd name="T49" fmla="*/ 6 h 234"/>
                <a:gd name="T50" fmla="*/ 0 w 141"/>
                <a:gd name="T51" fmla="*/ 3 h 234"/>
                <a:gd name="T52" fmla="*/ 17 w 141"/>
                <a:gd name="T53" fmla="*/ 9 h 234"/>
                <a:gd name="T54" fmla="*/ 40 w 141"/>
                <a:gd name="T55" fmla="*/ 21 h 234"/>
                <a:gd name="T56" fmla="*/ 55 w 141"/>
                <a:gd name="T57" fmla="*/ 32 h 234"/>
                <a:gd name="T58" fmla="*/ 69 w 141"/>
                <a:gd name="T59" fmla="*/ 55 h 234"/>
                <a:gd name="T60" fmla="*/ 84 w 141"/>
                <a:gd name="T61" fmla="*/ 80 h 234"/>
                <a:gd name="T62" fmla="*/ 103 w 141"/>
                <a:gd name="T63" fmla="*/ 110 h 234"/>
                <a:gd name="T64" fmla="*/ 123 w 141"/>
                <a:gd name="T65" fmla="*/ 148 h 234"/>
                <a:gd name="T66" fmla="*/ 138 w 141"/>
                <a:gd name="T67" fmla="*/ 174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1" h="234">
                  <a:moveTo>
                    <a:pt x="141" y="179"/>
                  </a:moveTo>
                  <a:lnTo>
                    <a:pt x="134" y="187"/>
                  </a:lnTo>
                  <a:lnTo>
                    <a:pt x="128" y="193"/>
                  </a:lnTo>
                  <a:lnTo>
                    <a:pt x="122" y="198"/>
                  </a:lnTo>
                  <a:lnTo>
                    <a:pt x="116" y="203"/>
                  </a:lnTo>
                  <a:lnTo>
                    <a:pt x="102" y="208"/>
                  </a:lnTo>
                  <a:lnTo>
                    <a:pt x="88" y="211"/>
                  </a:lnTo>
                  <a:lnTo>
                    <a:pt x="75" y="213"/>
                  </a:lnTo>
                  <a:lnTo>
                    <a:pt x="64" y="217"/>
                  </a:lnTo>
                  <a:lnTo>
                    <a:pt x="58" y="220"/>
                  </a:lnTo>
                  <a:lnTo>
                    <a:pt x="53" y="222"/>
                  </a:lnTo>
                  <a:lnTo>
                    <a:pt x="49" y="227"/>
                  </a:lnTo>
                  <a:lnTo>
                    <a:pt x="44" y="232"/>
                  </a:lnTo>
                  <a:lnTo>
                    <a:pt x="42" y="232"/>
                  </a:lnTo>
                  <a:lnTo>
                    <a:pt x="41" y="232"/>
                  </a:lnTo>
                  <a:lnTo>
                    <a:pt x="41" y="234"/>
                  </a:lnTo>
                  <a:lnTo>
                    <a:pt x="40" y="234"/>
                  </a:lnTo>
                  <a:lnTo>
                    <a:pt x="39" y="234"/>
                  </a:lnTo>
                  <a:lnTo>
                    <a:pt x="35" y="212"/>
                  </a:lnTo>
                  <a:lnTo>
                    <a:pt x="30" y="189"/>
                  </a:lnTo>
                  <a:lnTo>
                    <a:pt x="27" y="167"/>
                  </a:lnTo>
                  <a:lnTo>
                    <a:pt x="24" y="143"/>
                  </a:lnTo>
                  <a:lnTo>
                    <a:pt x="22" y="119"/>
                  </a:lnTo>
                  <a:lnTo>
                    <a:pt x="21" y="96"/>
                  </a:lnTo>
                  <a:lnTo>
                    <a:pt x="21" y="72"/>
                  </a:lnTo>
                  <a:lnTo>
                    <a:pt x="24" y="51"/>
                  </a:lnTo>
                  <a:lnTo>
                    <a:pt x="21" y="46"/>
                  </a:lnTo>
                  <a:lnTo>
                    <a:pt x="20" y="42"/>
                  </a:lnTo>
                  <a:lnTo>
                    <a:pt x="17" y="40"/>
                  </a:lnTo>
                  <a:lnTo>
                    <a:pt x="15" y="37"/>
                  </a:lnTo>
                  <a:lnTo>
                    <a:pt x="12" y="36"/>
                  </a:lnTo>
                  <a:lnTo>
                    <a:pt x="8" y="35"/>
                  </a:lnTo>
                  <a:lnTo>
                    <a:pt x="3" y="35"/>
                  </a:lnTo>
                  <a:lnTo>
                    <a:pt x="0" y="33"/>
                  </a:lnTo>
                  <a:lnTo>
                    <a:pt x="0" y="29"/>
                  </a:lnTo>
                  <a:lnTo>
                    <a:pt x="0" y="27"/>
                  </a:lnTo>
                  <a:lnTo>
                    <a:pt x="0" y="24"/>
                  </a:lnTo>
                  <a:lnTo>
                    <a:pt x="1" y="21"/>
                  </a:lnTo>
                  <a:lnTo>
                    <a:pt x="1" y="18"/>
                  </a:lnTo>
                  <a:lnTo>
                    <a:pt x="2" y="14"/>
                  </a:lnTo>
                  <a:lnTo>
                    <a:pt x="2" y="12"/>
                  </a:lnTo>
                  <a:lnTo>
                    <a:pt x="3" y="8"/>
                  </a:lnTo>
                  <a:lnTo>
                    <a:pt x="2" y="7"/>
                  </a:lnTo>
                  <a:lnTo>
                    <a:pt x="1" y="7"/>
                  </a:lnTo>
                  <a:lnTo>
                    <a:pt x="0" y="6"/>
                  </a:lnTo>
                  <a:lnTo>
                    <a:pt x="0" y="4"/>
                  </a:lnTo>
                  <a:lnTo>
                    <a:pt x="0" y="3"/>
                  </a:lnTo>
                  <a:lnTo>
                    <a:pt x="0" y="0"/>
                  </a:lnTo>
                  <a:lnTo>
                    <a:pt x="17" y="9"/>
                  </a:lnTo>
                  <a:lnTo>
                    <a:pt x="30" y="16"/>
                  </a:lnTo>
                  <a:lnTo>
                    <a:pt x="40" y="21"/>
                  </a:lnTo>
                  <a:lnTo>
                    <a:pt x="49" y="26"/>
                  </a:lnTo>
                  <a:lnTo>
                    <a:pt x="55" y="32"/>
                  </a:lnTo>
                  <a:lnTo>
                    <a:pt x="63" y="41"/>
                  </a:lnTo>
                  <a:lnTo>
                    <a:pt x="69" y="55"/>
                  </a:lnTo>
                  <a:lnTo>
                    <a:pt x="79" y="72"/>
                  </a:lnTo>
                  <a:lnTo>
                    <a:pt x="84" y="80"/>
                  </a:lnTo>
                  <a:lnTo>
                    <a:pt x="93" y="94"/>
                  </a:lnTo>
                  <a:lnTo>
                    <a:pt x="103" y="110"/>
                  </a:lnTo>
                  <a:lnTo>
                    <a:pt x="113" y="129"/>
                  </a:lnTo>
                  <a:lnTo>
                    <a:pt x="123" y="148"/>
                  </a:lnTo>
                  <a:lnTo>
                    <a:pt x="132" y="163"/>
                  </a:lnTo>
                  <a:lnTo>
                    <a:pt x="138" y="174"/>
                  </a:lnTo>
                  <a:lnTo>
                    <a:pt x="141" y="179"/>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6" name="Freeform 93">
              <a:extLst>
                <a:ext uri="{FF2B5EF4-FFF2-40B4-BE49-F238E27FC236}">
                  <a16:creationId xmlns:a16="http://schemas.microsoft.com/office/drawing/2014/main" id="{9B40CE45-ACAE-4ADC-A7FB-64D6DB4BDF11}"/>
                </a:ext>
              </a:extLst>
            </p:cNvPr>
            <p:cNvSpPr>
              <a:spLocks/>
            </p:cNvSpPr>
            <p:nvPr/>
          </p:nvSpPr>
          <p:spPr bwMode="auto">
            <a:xfrm>
              <a:off x="4869" y="1037"/>
              <a:ext cx="53" cy="134"/>
            </a:xfrm>
            <a:custGeom>
              <a:avLst/>
              <a:gdLst>
                <a:gd name="T0" fmla="*/ 53 w 53"/>
                <a:gd name="T1" fmla="*/ 125 h 134"/>
                <a:gd name="T2" fmla="*/ 52 w 53"/>
                <a:gd name="T3" fmla="*/ 126 h 134"/>
                <a:gd name="T4" fmla="*/ 52 w 53"/>
                <a:gd name="T5" fmla="*/ 127 h 134"/>
                <a:gd name="T6" fmla="*/ 52 w 53"/>
                <a:gd name="T7" fmla="*/ 129 h 134"/>
                <a:gd name="T8" fmla="*/ 51 w 53"/>
                <a:gd name="T9" fmla="*/ 130 h 134"/>
                <a:gd name="T10" fmla="*/ 51 w 53"/>
                <a:gd name="T11" fmla="*/ 131 h 134"/>
                <a:gd name="T12" fmla="*/ 51 w 53"/>
                <a:gd name="T13" fmla="*/ 131 h 134"/>
                <a:gd name="T14" fmla="*/ 51 w 53"/>
                <a:gd name="T15" fmla="*/ 132 h 134"/>
                <a:gd name="T16" fmla="*/ 49 w 53"/>
                <a:gd name="T17" fmla="*/ 134 h 134"/>
                <a:gd name="T18" fmla="*/ 49 w 53"/>
                <a:gd name="T19" fmla="*/ 134 h 134"/>
                <a:gd name="T20" fmla="*/ 48 w 53"/>
                <a:gd name="T21" fmla="*/ 134 h 134"/>
                <a:gd name="T22" fmla="*/ 47 w 53"/>
                <a:gd name="T23" fmla="*/ 134 h 134"/>
                <a:gd name="T24" fmla="*/ 45 w 53"/>
                <a:gd name="T25" fmla="*/ 134 h 134"/>
                <a:gd name="T26" fmla="*/ 45 w 53"/>
                <a:gd name="T27" fmla="*/ 134 h 134"/>
                <a:gd name="T28" fmla="*/ 44 w 53"/>
                <a:gd name="T29" fmla="*/ 134 h 134"/>
                <a:gd name="T30" fmla="*/ 43 w 53"/>
                <a:gd name="T31" fmla="*/ 134 h 134"/>
                <a:gd name="T32" fmla="*/ 42 w 53"/>
                <a:gd name="T33" fmla="*/ 134 h 134"/>
                <a:gd name="T34" fmla="*/ 39 w 53"/>
                <a:gd name="T35" fmla="*/ 119 h 134"/>
                <a:gd name="T36" fmla="*/ 33 w 53"/>
                <a:gd name="T37" fmla="*/ 102 h 134"/>
                <a:gd name="T38" fmla="*/ 25 w 53"/>
                <a:gd name="T39" fmla="*/ 86 h 134"/>
                <a:gd name="T40" fmla="*/ 18 w 53"/>
                <a:gd name="T41" fmla="*/ 68 h 134"/>
                <a:gd name="T42" fmla="*/ 10 w 53"/>
                <a:gd name="T43" fmla="*/ 51 h 134"/>
                <a:gd name="T44" fmla="*/ 4 w 53"/>
                <a:gd name="T45" fmla="*/ 35 h 134"/>
                <a:gd name="T46" fmla="*/ 1 w 53"/>
                <a:gd name="T47" fmla="*/ 28 h 134"/>
                <a:gd name="T48" fmla="*/ 0 w 53"/>
                <a:gd name="T49" fmla="*/ 22 h 134"/>
                <a:gd name="T50" fmla="*/ 0 w 53"/>
                <a:gd name="T51" fmla="*/ 15 h 134"/>
                <a:gd name="T52" fmla="*/ 0 w 53"/>
                <a:gd name="T53" fmla="*/ 9 h 134"/>
                <a:gd name="T54" fmla="*/ 4 w 53"/>
                <a:gd name="T55" fmla="*/ 8 h 134"/>
                <a:gd name="T56" fmla="*/ 8 w 53"/>
                <a:gd name="T57" fmla="*/ 6 h 134"/>
                <a:gd name="T58" fmla="*/ 11 w 53"/>
                <a:gd name="T59" fmla="*/ 5 h 134"/>
                <a:gd name="T60" fmla="*/ 14 w 53"/>
                <a:gd name="T61" fmla="*/ 5 h 134"/>
                <a:gd name="T62" fmla="*/ 19 w 53"/>
                <a:gd name="T63" fmla="*/ 4 h 134"/>
                <a:gd name="T64" fmla="*/ 24 w 53"/>
                <a:gd name="T65" fmla="*/ 3 h 134"/>
                <a:gd name="T66" fmla="*/ 30 w 53"/>
                <a:gd name="T67" fmla="*/ 1 h 134"/>
                <a:gd name="T68" fmla="*/ 38 w 53"/>
                <a:gd name="T69" fmla="*/ 0 h 134"/>
                <a:gd name="T70" fmla="*/ 39 w 53"/>
                <a:gd name="T71" fmla="*/ 1 h 134"/>
                <a:gd name="T72" fmla="*/ 39 w 53"/>
                <a:gd name="T73" fmla="*/ 6 h 134"/>
                <a:gd name="T74" fmla="*/ 39 w 53"/>
                <a:gd name="T75" fmla="*/ 14 h 134"/>
                <a:gd name="T76" fmla="*/ 39 w 53"/>
                <a:gd name="T77" fmla="*/ 22 h 134"/>
                <a:gd name="T78" fmla="*/ 40 w 53"/>
                <a:gd name="T79" fmla="*/ 29 h 134"/>
                <a:gd name="T80" fmla="*/ 40 w 53"/>
                <a:gd name="T81" fmla="*/ 35 h 134"/>
                <a:gd name="T82" fmla="*/ 40 w 53"/>
                <a:gd name="T83" fmla="*/ 40 h 134"/>
                <a:gd name="T84" fmla="*/ 40 w 53"/>
                <a:gd name="T85" fmla="*/ 43 h 134"/>
                <a:gd name="T86" fmla="*/ 42 w 53"/>
                <a:gd name="T87" fmla="*/ 53 h 134"/>
                <a:gd name="T88" fmla="*/ 44 w 53"/>
                <a:gd name="T89" fmla="*/ 63 h 134"/>
                <a:gd name="T90" fmla="*/ 45 w 53"/>
                <a:gd name="T91" fmla="*/ 74 h 134"/>
                <a:gd name="T92" fmla="*/ 48 w 53"/>
                <a:gd name="T93" fmla="*/ 85 h 134"/>
                <a:gd name="T94" fmla="*/ 49 w 53"/>
                <a:gd name="T95" fmla="*/ 95 h 134"/>
                <a:gd name="T96" fmla="*/ 52 w 53"/>
                <a:gd name="T97" fmla="*/ 105 h 134"/>
                <a:gd name="T98" fmla="*/ 52 w 53"/>
                <a:gd name="T99" fmla="*/ 115 h 134"/>
                <a:gd name="T100" fmla="*/ 53 w 53"/>
                <a:gd name="T101" fmla="*/ 125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134">
                  <a:moveTo>
                    <a:pt x="53" y="125"/>
                  </a:moveTo>
                  <a:lnTo>
                    <a:pt x="52" y="126"/>
                  </a:lnTo>
                  <a:lnTo>
                    <a:pt x="52" y="127"/>
                  </a:lnTo>
                  <a:lnTo>
                    <a:pt x="52" y="129"/>
                  </a:lnTo>
                  <a:lnTo>
                    <a:pt x="51" y="130"/>
                  </a:lnTo>
                  <a:lnTo>
                    <a:pt x="51" y="131"/>
                  </a:lnTo>
                  <a:lnTo>
                    <a:pt x="51" y="132"/>
                  </a:lnTo>
                  <a:lnTo>
                    <a:pt x="49" y="134"/>
                  </a:lnTo>
                  <a:lnTo>
                    <a:pt x="48" y="134"/>
                  </a:lnTo>
                  <a:lnTo>
                    <a:pt x="47" y="134"/>
                  </a:lnTo>
                  <a:lnTo>
                    <a:pt x="45" y="134"/>
                  </a:lnTo>
                  <a:lnTo>
                    <a:pt x="44" y="134"/>
                  </a:lnTo>
                  <a:lnTo>
                    <a:pt x="43" y="134"/>
                  </a:lnTo>
                  <a:lnTo>
                    <a:pt x="42" y="134"/>
                  </a:lnTo>
                  <a:lnTo>
                    <a:pt x="39" y="119"/>
                  </a:lnTo>
                  <a:lnTo>
                    <a:pt x="33" y="102"/>
                  </a:lnTo>
                  <a:lnTo>
                    <a:pt x="25" y="86"/>
                  </a:lnTo>
                  <a:lnTo>
                    <a:pt x="18" y="68"/>
                  </a:lnTo>
                  <a:lnTo>
                    <a:pt x="10" y="51"/>
                  </a:lnTo>
                  <a:lnTo>
                    <a:pt x="4" y="35"/>
                  </a:lnTo>
                  <a:lnTo>
                    <a:pt x="1" y="28"/>
                  </a:lnTo>
                  <a:lnTo>
                    <a:pt x="0" y="22"/>
                  </a:lnTo>
                  <a:lnTo>
                    <a:pt x="0" y="15"/>
                  </a:lnTo>
                  <a:lnTo>
                    <a:pt x="0" y="9"/>
                  </a:lnTo>
                  <a:lnTo>
                    <a:pt x="4" y="8"/>
                  </a:lnTo>
                  <a:lnTo>
                    <a:pt x="8" y="6"/>
                  </a:lnTo>
                  <a:lnTo>
                    <a:pt x="11" y="5"/>
                  </a:lnTo>
                  <a:lnTo>
                    <a:pt x="14" y="5"/>
                  </a:lnTo>
                  <a:lnTo>
                    <a:pt x="19" y="4"/>
                  </a:lnTo>
                  <a:lnTo>
                    <a:pt x="24" y="3"/>
                  </a:lnTo>
                  <a:lnTo>
                    <a:pt x="30" y="1"/>
                  </a:lnTo>
                  <a:lnTo>
                    <a:pt x="38" y="0"/>
                  </a:lnTo>
                  <a:lnTo>
                    <a:pt x="39" y="1"/>
                  </a:lnTo>
                  <a:lnTo>
                    <a:pt x="39" y="6"/>
                  </a:lnTo>
                  <a:lnTo>
                    <a:pt x="39" y="14"/>
                  </a:lnTo>
                  <a:lnTo>
                    <a:pt x="39" y="22"/>
                  </a:lnTo>
                  <a:lnTo>
                    <a:pt x="40" y="29"/>
                  </a:lnTo>
                  <a:lnTo>
                    <a:pt x="40" y="35"/>
                  </a:lnTo>
                  <a:lnTo>
                    <a:pt x="40" y="40"/>
                  </a:lnTo>
                  <a:lnTo>
                    <a:pt x="40" y="43"/>
                  </a:lnTo>
                  <a:lnTo>
                    <a:pt x="42" y="53"/>
                  </a:lnTo>
                  <a:lnTo>
                    <a:pt x="44" y="63"/>
                  </a:lnTo>
                  <a:lnTo>
                    <a:pt x="45" y="74"/>
                  </a:lnTo>
                  <a:lnTo>
                    <a:pt x="48" y="85"/>
                  </a:lnTo>
                  <a:lnTo>
                    <a:pt x="49" y="95"/>
                  </a:lnTo>
                  <a:lnTo>
                    <a:pt x="52" y="105"/>
                  </a:lnTo>
                  <a:lnTo>
                    <a:pt x="52" y="115"/>
                  </a:lnTo>
                  <a:lnTo>
                    <a:pt x="53" y="125"/>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7" name="Freeform 94">
              <a:extLst>
                <a:ext uri="{FF2B5EF4-FFF2-40B4-BE49-F238E27FC236}">
                  <a16:creationId xmlns:a16="http://schemas.microsoft.com/office/drawing/2014/main" id="{7E8A05DA-0AEC-418D-9FC5-D84EAB13ADCA}"/>
                </a:ext>
              </a:extLst>
            </p:cNvPr>
            <p:cNvSpPr>
              <a:spLocks/>
            </p:cNvSpPr>
            <p:nvPr/>
          </p:nvSpPr>
          <p:spPr bwMode="auto">
            <a:xfrm>
              <a:off x="4897" y="920"/>
              <a:ext cx="23" cy="13"/>
            </a:xfrm>
            <a:custGeom>
              <a:avLst/>
              <a:gdLst>
                <a:gd name="T0" fmla="*/ 21 w 23"/>
                <a:gd name="T1" fmla="*/ 5 h 13"/>
                <a:gd name="T2" fmla="*/ 17 w 23"/>
                <a:gd name="T3" fmla="*/ 7 h 13"/>
                <a:gd name="T4" fmla="*/ 15 w 23"/>
                <a:gd name="T5" fmla="*/ 9 h 13"/>
                <a:gd name="T6" fmla="*/ 12 w 23"/>
                <a:gd name="T7" fmla="*/ 10 h 13"/>
                <a:gd name="T8" fmla="*/ 10 w 23"/>
                <a:gd name="T9" fmla="*/ 11 h 13"/>
                <a:gd name="T10" fmla="*/ 9 w 23"/>
                <a:gd name="T11" fmla="*/ 13 h 13"/>
                <a:gd name="T12" fmla="*/ 6 w 23"/>
                <a:gd name="T13" fmla="*/ 13 h 13"/>
                <a:gd name="T14" fmla="*/ 4 w 23"/>
                <a:gd name="T15" fmla="*/ 13 h 13"/>
                <a:gd name="T16" fmla="*/ 0 w 23"/>
                <a:gd name="T17" fmla="*/ 13 h 13"/>
                <a:gd name="T18" fmla="*/ 0 w 23"/>
                <a:gd name="T19" fmla="*/ 11 h 13"/>
                <a:gd name="T20" fmla="*/ 0 w 23"/>
                <a:gd name="T21" fmla="*/ 11 h 13"/>
                <a:gd name="T22" fmla="*/ 0 w 23"/>
                <a:gd name="T23" fmla="*/ 10 h 13"/>
                <a:gd name="T24" fmla="*/ 0 w 23"/>
                <a:gd name="T25" fmla="*/ 9 h 13"/>
                <a:gd name="T26" fmla="*/ 0 w 23"/>
                <a:gd name="T27" fmla="*/ 7 h 13"/>
                <a:gd name="T28" fmla="*/ 0 w 23"/>
                <a:gd name="T29" fmla="*/ 7 h 13"/>
                <a:gd name="T30" fmla="*/ 0 w 23"/>
                <a:gd name="T31" fmla="*/ 6 h 13"/>
                <a:gd name="T32" fmla="*/ 0 w 23"/>
                <a:gd name="T33" fmla="*/ 5 h 13"/>
                <a:gd name="T34" fmla="*/ 1 w 23"/>
                <a:gd name="T35" fmla="*/ 4 h 13"/>
                <a:gd name="T36" fmla="*/ 4 w 23"/>
                <a:gd name="T37" fmla="*/ 2 h 13"/>
                <a:gd name="T38" fmla="*/ 6 w 23"/>
                <a:gd name="T39" fmla="*/ 1 h 13"/>
                <a:gd name="T40" fmla="*/ 9 w 23"/>
                <a:gd name="T41" fmla="*/ 1 h 13"/>
                <a:gd name="T42" fmla="*/ 11 w 23"/>
                <a:gd name="T43" fmla="*/ 0 h 13"/>
                <a:gd name="T44" fmla="*/ 14 w 23"/>
                <a:gd name="T45" fmla="*/ 0 h 13"/>
                <a:gd name="T46" fmla="*/ 17 w 23"/>
                <a:gd name="T47" fmla="*/ 0 h 13"/>
                <a:gd name="T48" fmla="*/ 23 w 23"/>
                <a:gd name="T49" fmla="*/ 1 h 13"/>
                <a:gd name="T50" fmla="*/ 23 w 23"/>
                <a:gd name="T51" fmla="*/ 2 h 13"/>
                <a:gd name="T52" fmla="*/ 21 w 23"/>
                <a:gd name="T53" fmla="*/ 2 h 13"/>
                <a:gd name="T54" fmla="*/ 21 w 23"/>
                <a:gd name="T55" fmla="*/ 2 h 13"/>
                <a:gd name="T56" fmla="*/ 21 w 23"/>
                <a:gd name="T57" fmla="*/ 4 h 13"/>
                <a:gd name="T58" fmla="*/ 21 w 23"/>
                <a:gd name="T59" fmla="*/ 4 h 13"/>
                <a:gd name="T60" fmla="*/ 21 w 23"/>
                <a:gd name="T61" fmla="*/ 4 h 13"/>
                <a:gd name="T62" fmla="*/ 21 w 23"/>
                <a:gd name="T63" fmla="*/ 5 h 13"/>
                <a:gd name="T64" fmla="*/ 21 w 23"/>
                <a:gd name="T65" fmla="*/ 5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 h="13">
                  <a:moveTo>
                    <a:pt x="21" y="5"/>
                  </a:moveTo>
                  <a:lnTo>
                    <a:pt x="17" y="7"/>
                  </a:lnTo>
                  <a:lnTo>
                    <a:pt x="15" y="9"/>
                  </a:lnTo>
                  <a:lnTo>
                    <a:pt x="12" y="10"/>
                  </a:lnTo>
                  <a:lnTo>
                    <a:pt x="10" y="11"/>
                  </a:lnTo>
                  <a:lnTo>
                    <a:pt x="9" y="13"/>
                  </a:lnTo>
                  <a:lnTo>
                    <a:pt x="6" y="13"/>
                  </a:lnTo>
                  <a:lnTo>
                    <a:pt x="4" y="13"/>
                  </a:lnTo>
                  <a:lnTo>
                    <a:pt x="0" y="13"/>
                  </a:lnTo>
                  <a:lnTo>
                    <a:pt x="0" y="11"/>
                  </a:lnTo>
                  <a:lnTo>
                    <a:pt x="0" y="10"/>
                  </a:lnTo>
                  <a:lnTo>
                    <a:pt x="0" y="9"/>
                  </a:lnTo>
                  <a:lnTo>
                    <a:pt x="0" y="7"/>
                  </a:lnTo>
                  <a:lnTo>
                    <a:pt x="0" y="6"/>
                  </a:lnTo>
                  <a:lnTo>
                    <a:pt x="0" y="5"/>
                  </a:lnTo>
                  <a:lnTo>
                    <a:pt x="1" y="4"/>
                  </a:lnTo>
                  <a:lnTo>
                    <a:pt x="4" y="2"/>
                  </a:lnTo>
                  <a:lnTo>
                    <a:pt x="6" y="1"/>
                  </a:lnTo>
                  <a:lnTo>
                    <a:pt x="9" y="1"/>
                  </a:lnTo>
                  <a:lnTo>
                    <a:pt x="11" y="0"/>
                  </a:lnTo>
                  <a:lnTo>
                    <a:pt x="14" y="0"/>
                  </a:lnTo>
                  <a:lnTo>
                    <a:pt x="17" y="0"/>
                  </a:lnTo>
                  <a:lnTo>
                    <a:pt x="23" y="1"/>
                  </a:lnTo>
                  <a:lnTo>
                    <a:pt x="23" y="2"/>
                  </a:lnTo>
                  <a:lnTo>
                    <a:pt x="21" y="2"/>
                  </a:lnTo>
                  <a:lnTo>
                    <a:pt x="21" y="4"/>
                  </a:lnTo>
                  <a:lnTo>
                    <a:pt x="21" y="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8" name="Freeform 95">
              <a:extLst>
                <a:ext uri="{FF2B5EF4-FFF2-40B4-BE49-F238E27FC236}">
                  <a16:creationId xmlns:a16="http://schemas.microsoft.com/office/drawing/2014/main" id="{5FFA7487-87C5-49E5-BF46-1344FC62C1C2}"/>
                </a:ext>
              </a:extLst>
            </p:cNvPr>
            <p:cNvSpPr>
              <a:spLocks/>
            </p:cNvSpPr>
            <p:nvPr/>
          </p:nvSpPr>
          <p:spPr bwMode="auto">
            <a:xfrm>
              <a:off x="4864" y="938"/>
              <a:ext cx="52" cy="63"/>
            </a:xfrm>
            <a:custGeom>
              <a:avLst/>
              <a:gdLst>
                <a:gd name="T0" fmla="*/ 52 w 52"/>
                <a:gd name="T1" fmla="*/ 3 h 63"/>
                <a:gd name="T2" fmla="*/ 50 w 52"/>
                <a:gd name="T3" fmla="*/ 11 h 63"/>
                <a:gd name="T4" fmla="*/ 49 w 52"/>
                <a:gd name="T5" fmla="*/ 20 h 63"/>
                <a:gd name="T6" fmla="*/ 49 w 52"/>
                <a:gd name="T7" fmla="*/ 29 h 63"/>
                <a:gd name="T8" fmla="*/ 48 w 52"/>
                <a:gd name="T9" fmla="*/ 36 h 63"/>
                <a:gd name="T10" fmla="*/ 45 w 52"/>
                <a:gd name="T11" fmla="*/ 44 h 63"/>
                <a:gd name="T12" fmla="*/ 43 w 52"/>
                <a:gd name="T13" fmla="*/ 50 h 63"/>
                <a:gd name="T14" fmla="*/ 38 w 52"/>
                <a:gd name="T15" fmla="*/ 55 h 63"/>
                <a:gd name="T16" fmla="*/ 32 w 52"/>
                <a:gd name="T17" fmla="*/ 59 h 63"/>
                <a:gd name="T18" fmla="*/ 32 w 52"/>
                <a:gd name="T19" fmla="*/ 59 h 63"/>
                <a:gd name="T20" fmla="*/ 32 w 52"/>
                <a:gd name="T21" fmla="*/ 59 h 63"/>
                <a:gd name="T22" fmla="*/ 32 w 52"/>
                <a:gd name="T23" fmla="*/ 60 h 63"/>
                <a:gd name="T24" fmla="*/ 30 w 52"/>
                <a:gd name="T25" fmla="*/ 60 h 63"/>
                <a:gd name="T26" fmla="*/ 30 w 52"/>
                <a:gd name="T27" fmla="*/ 61 h 63"/>
                <a:gd name="T28" fmla="*/ 30 w 52"/>
                <a:gd name="T29" fmla="*/ 61 h 63"/>
                <a:gd name="T30" fmla="*/ 30 w 52"/>
                <a:gd name="T31" fmla="*/ 63 h 63"/>
                <a:gd name="T32" fmla="*/ 30 w 52"/>
                <a:gd name="T33" fmla="*/ 63 h 63"/>
                <a:gd name="T34" fmla="*/ 25 w 52"/>
                <a:gd name="T35" fmla="*/ 63 h 63"/>
                <a:gd name="T36" fmla="*/ 20 w 52"/>
                <a:gd name="T37" fmla="*/ 61 h 63"/>
                <a:gd name="T38" fmla="*/ 15 w 52"/>
                <a:gd name="T39" fmla="*/ 60 h 63"/>
                <a:gd name="T40" fmla="*/ 10 w 52"/>
                <a:gd name="T41" fmla="*/ 58 h 63"/>
                <a:gd name="T42" fmla="*/ 8 w 52"/>
                <a:gd name="T43" fmla="*/ 55 h 63"/>
                <a:gd name="T44" fmla="*/ 4 w 52"/>
                <a:gd name="T45" fmla="*/ 51 h 63"/>
                <a:gd name="T46" fmla="*/ 1 w 52"/>
                <a:gd name="T47" fmla="*/ 47 h 63"/>
                <a:gd name="T48" fmla="*/ 0 w 52"/>
                <a:gd name="T49" fmla="*/ 42 h 63"/>
                <a:gd name="T50" fmla="*/ 8 w 52"/>
                <a:gd name="T51" fmla="*/ 41 h 63"/>
                <a:gd name="T52" fmla="*/ 15 w 52"/>
                <a:gd name="T53" fmla="*/ 41 h 63"/>
                <a:gd name="T54" fmla="*/ 22 w 52"/>
                <a:gd name="T55" fmla="*/ 39 h 63"/>
                <a:gd name="T56" fmla="*/ 28 w 52"/>
                <a:gd name="T57" fmla="*/ 36 h 63"/>
                <a:gd name="T58" fmla="*/ 33 w 52"/>
                <a:gd name="T59" fmla="*/ 32 h 63"/>
                <a:gd name="T60" fmla="*/ 38 w 52"/>
                <a:gd name="T61" fmla="*/ 26 h 63"/>
                <a:gd name="T62" fmla="*/ 40 w 52"/>
                <a:gd name="T63" fmla="*/ 20 h 63"/>
                <a:gd name="T64" fmla="*/ 43 w 52"/>
                <a:gd name="T65" fmla="*/ 10 h 63"/>
                <a:gd name="T66" fmla="*/ 39 w 52"/>
                <a:gd name="T67" fmla="*/ 10 h 63"/>
                <a:gd name="T68" fmla="*/ 34 w 52"/>
                <a:gd name="T69" fmla="*/ 10 h 63"/>
                <a:gd name="T70" fmla="*/ 29 w 52"/>
                <a:gd name="T71" fmla="*/ 10 h 63"/>
                <a:gd name="T72" fmla="*/ 24 w 52"/>
                <a:gd name="T73" fmla="*/ 11 h 63"/>
                <a:gd name="T74" fmla="*/ 19 w 52"/>
                <a:gd name="T75" fmla="*/ 11 h 63"/>
                <a:gd name="T76" fmla="*/ 13 w 52"/>
                <a:gd name="T77" fmla="*/ 11 h 63"/>
                <a:gd name="T78" fmla="*/ 6 w 52"/>
                <a:gd name="T79" fmla="*/ 11 h 63"/>
                <a:gd name="T80" fmla="*/ 0 w 52"/>
                <a:gd name="T81" fmla="*/ 11 h 63"/>
                <a:gd name="T82" fmla="*/ 5 w 52"/>
                <a:gd name="T83" fmla="*/ 7 h 63"/>
                <a:gd name="T84" fmla="*/ 10 w 52"/>
                <a:gd name="T85" fmla="*/ 5 h 63"/>
                <a:gd name="T86" fmla="*/ 16 w 52"/>
                <a:gd name="T87" fmla="*/ 3 h 63"/>
                <a:gd name="T88" fmla="*/ 24 w 52"/>
                <a:gd name="T89" fmla="*/ 2 h 63"/>
                <a:gd name="T90" fmla="*/ 30 w 52"/>
                <a:gd name="T91" fmla="*/ 2 h 63"/>
                <a:gd name="T92" fmla="*/ 38 w 52"/>
                <a:gd name="T93" fmla="*/ 1 h 63"/>
                <a:gd name="T94" fmla="*/ 44 w 52"/>
                <a:gd name="T95" fmla="*/ 1 h 63"/>
                <a:gd name="T96" fmla="*/ 50 w 52"/>
                <a:gd name="T97" fmla="*/ 0 h 63"/>
                <a:gd name="T98" fmla="*/ 50 w 52"/>
                <a:gd name="T99" fmla="*/ 0 h 63"/>
                <a:gd name="T100" fmla="*/ 50 w 52"/>
                <a:gd name="T101" fmla="*/ 1 h 63"/>
                <a:gd name="T102" fmla="*/ 50 w 52"/>
                <a:gd name="T103" fmla="*/ 1 h 63"/>
                <a:gd name="T104" fmla="*/ 50 w 52"/>
                <a:gd name="T105" fmla="*/ 1 h 63"/>
                <a:gd name="T106" fmla="*/ 50 w 52"/>
                <a:gd name="T107" fmla="*/ 2 h 63"/>
                <a:gd name="T108" fmla="*/ 50 w 52"/>
                <a:gd name="T109" fmla="*/ 2 h 63"/>
                <a:gd name="T110" fmla="*/ 52 w 52"/>
                <a:gd name="T111" fmla="*/ 3 h 63"/>
                <a:gd name="T112" fmla="*/ 52 w 52"/>
                <a:gd name="T113" fmla="*/ 3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 h="63">
                  <a:moveTo>
                    <a:pt x="52" y="3"/>
                  </a:moveTo>
                  <a:lnTo>
                    <a:pt x="50" y="11"/>
                  </a:lnTo>
                  <a:lnTo>
                    <a:pt x="49" y="20"/>
                  </a:lnTo>
                  <a:lnTo>
                    <a:pt x="49" y="29"/>
                  </a:lnTo>
                  <a:lnTo>
                    <a:pt x="48" y="36"/>
                  </a:lnTo>
                  <a:lnTo>
                    <a:pt x="45" y="44"/>
                  </a:lnTo>
                  <a:lnTo>
                    <a:pt x="43" y="50"/>
                  </a:lnTo>
                  <a:lnTo>
                    <a:pt x="38" y="55"/>
                  </a:lnTo>
                  <a:lnTo>
                    <a:pt x="32" y="59"/>
                  </a:lnTo>
                  <a:lnTo>
                    <a:pt x="32" y="60"/>
                  </a:lnTo>
                  <a:lnTo>
                    <a:pt x="30" y="60"/>
                  </a:lnTo>
                  <a:lnTo>
                    <a:pt x="30" y="61"/>
                  </a:lnTo>
                  <a:lnTo>
                    <a:pt x="30" y="63"/>
                  </a:lnTo>
                  <a:lnTo>
                    <a:pt x="25" y="63"/>
                  </a:lnTo>
                  <a:lnTo>
                    <a:pt x="20" y="61"/>
                  </a:lnTo>
                  <a:lnTo>
                    <a:pt x="15" y="60"/>
                  </a:lnTo>
                  <a:lnTo>
                    <a:pt x="10" y="58"/>
                  </a:lnTo>
                  <a:lnTo>
                    <a:pt x="8" y="55"/>
                  </a:lnTo>
                  <a:lnTo>
                    <a:pt x="4" y="51"/>
                  </a:lnTo>
                  <a:lnTo>
                    <a:pt x="1" y="47"/>
                  </a:lnTo>
                  <a:lnTo>
                    <a:pt x="0" y="42"/>
                  </a:lnTo>
                  <a:lnTo>
                    <a:pt x="8" y="41"/>
                  </a:lnTo>
                  <a:lnTo>
                    <a:pt x="15" y="41"/>
                  </a:lnTo>
                  <a:lnTo>
                    <a:pt x="22" y="39"/>
                  </a:lnTo>
                  <a:lnTo>
                    <a:pt x="28" y="36"/>
                  </a:lnTo>
                  <a:lnTo>
                    <a:pt x="33" y="32"/>
                  </a:lnTo>
                  <a:lnTo>
                    <a:pt x="38" y="26"/>
                  </a:lnTo>
                  <a:lnTo>
                    <a:pt x="40" y="20"/>
                  </a:lnTo>
                  <a:lnTo>
                    <a:pt x="43" y="10"/>
                  </a:lnTo>
                  <a:lnTo>
                    <a:pt x="39" y="10"/>
                  </a:lnTo>
                  <a:lnTo>
                    <a:pt x="34" y="10"/>
                  </a:lnTo>
                  <a:lnTo>
                    <a:pt x="29" y="10"/>
                  </a:lnTo>
                  <a:lnTo>
                    <a:pt x="24" y="11"/>
                  </a:lnTo>
                  <a:lnTo>
                    <a:pt x="19" y="11"/>
                  </a:lnTo>
                  <a:lnTo>
                    <a:pt x="13" y="11"/>
                  </a:lnTo>
                  <a:lnTo>
                    <a:pt x="6" y="11"/>
                  </a:lnTo>
                  <a:lnTo>
                    <a:pt x="0" y="11"/>
                  </a:lnTo>
                  <a:lnTo>
                    <a:pt x="5" y="7"/>
                  </a:lnTo>
                  <a:lnTo>
                    <a:pt x="10" y="5"/>
                  </a:lnTo>
                  <a:lnTo>
                    <a:pt x="16" y="3"/>
                  </a:lnTo>
                  <a:lnTo>
                    <a:pt x="24" y="2"/>
                  </a:lnTo>
                  <a:lnTo>
                    <a:pt x="30" y="2"/>
                  </a:lnTo>
                  <a:lnTo>
                    <a:pt x="38" y="1"/>
                  </a:lnTo>
                  <a:lnTo>
                    <a:pt x="44" y="1"/>
                  </a:lnTo>
                  <a:lnTo>
                    <a:pt x="50" y="0"/>
                  </a:lnTo>
                  <a:lnTo>
                    <a:pt x="50" y="1"/>
                  </a:lnTo>
                  <a:lnTo>
                    <a:pt x="50" y="2"/>
                  </a:lnTo>
                  <a:lnTo>
                    <a:pt x="52" y="3"/>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99" name="Freeform 96">
              <a:extLst>
                <a:ext uri="{FF2B5EF4-FFF2-40B4-BE49-F238E27FC236}">
                  <a16:creationId xmlns:a16="http://schemas.microsoft.com/office/drawing/2014/main" id="{B530DC42-4DE6-44F9-BDCE-40C90AF23627}"/>
                </a:ext>
              </a:extLst>
            </p:cNvPr>
            <p:cNvSpPr>
              <a:spLocks/>
            </p:cNvSpPr>
            <p:nvPr/>
          </p:nvSpPr>
          <p:spPr bwMode="auto">
            <a:xfrm>
              <a:off x="4868" y="1255"/>
              <a:ext cx="18" cy="141"/>
            </a:xfrm>
            <a:custGeom>
              <a:avLst/>
              <a:gdLst>
                <a:gd name="T0" fmla="*/ 18 w 18"/>
                <a:gd name="T1" fmla="*/ 141 h 141"/>
                <a:gd name="T2" fmla="*/ 16 w 18"/>
                <a:gd name="T3" fmla="*/ 141 h 141"/>
                <a:gd name="T4" fmla="*/ 16 w 18"/>
                <a:gd name="T5" fmla="*/ 141 h 141"/>
                <a:gd name="T6" fmla="*/ 15 w 18"/>
                <a:gd name="T7" fmla="*/ 141 h 141"/>
                <a:gd name="T8" fmla="*/ 14 w 18"/>
                <a:gd name="T9" fmla="*/ 141 h 141"/>
                <a:gd name="T10" fmla="*/ 14 w 18"/>
                <a:gd name="T11" fmla="*/ 141 h 141"/>
                <a:gd name="T12" fmla="*/ 12 w 18"/>
                <a:gd name="T13" fmla="*/ 141 h 141"/>
                <a:gd name="T14" fmla="*/ 12 w 18"/>
                <a:gd name="T15" fmla="*/ 141 h 141"/>
                <a:gd name="T16" fmla="*/ 11 w 18"/>
                <a:gd name="T17" fmla="*/ 141 h 141"/>
                <a:gd name="T18" fmla="*/ 10 w 18"/>
                <a:gd name="T19" fmla="*/ 134 h 141"/>
                <a:gd name="T20" fmla="*/ 9 w 18"/>
                <a:gd name="T21" fmla="*/ 117 h 141"/>
                <a:gd name="T22" fmla="*/ 6 w 18"/>
                <a:gd name="T23" fmla="*/ 96 h 141"/>
                <a:gd name="T24" fmla="*/ 4 w 18"/>
                <a:gd name="T25" fmla="*/ 71 h 141"/>
                <a:gd name="T26" fmla="*/ 2 w 18"/>
                <a:gd name="T27" fmla="*/ 45 h 141"/>
                <a:gd name="T28" fmla="*/ 1 w 18"/>
                <a:gd name="T29" fmla="*/ 23 h 141"/>
                <a:gd name="T30" fmla="*/ 0 w 18"/>
                <a:gd name="T31" fmla="*/ 6 h 141"/>
                <a:gd name="T32" fmla="*/ 0 w 18"/>
                <a:gd name="T33" fmla="*/ 0 h 141"/>
                <a:gd name="T34" fmla="*/ 1 w 18"/>
                <a:gd name="T35" fmla="*/ 0 h 141"/>
                <a:gd name="T36" fmla="*/ 1 w 18"/>
                <a:gd name="T37" fmla="*/ 0 h 141"/>
                <a:gd name="T38" fmla="*/ 2 w 18"/>
                <a:gd name="T39" fmla="*/ 0 h 141"/>
                <a:gd name="T40" fmla="*/ 2 w 18"/>
                <a:gd name="T41" fmla="*/ 0 h 141"/>
                <a:gd name="T42" fmla="*/ 2 w 18"/>
                <a:gd name="T43" fmla="*/ 0 h 141"/>
                <a:gd name="T44" fmla="*/ 4 w 18"/>
                <a:gd name="T45" fmla="*/ 0 h 141"/>
                <a:gd name="T46" fmla="*/ 4 w 18"/>
                <a:gd name="T47" fmla="*/ 0 h 141"/>
                <a:gd name="T48" fmla="*/ 5 w 18"/>
                <a:gd name="T49" fmla="*/ 0 h 141"/>
                <a:gd name="T50" fmla="*/ 6 w 18"/>
                <a:gd name="T51" fmla="*/ 19 h 141"/>
                <a:gd name="T52" fmla="*/ 7 w 18"/>
                <a:gd name="T53" fmla="*/ 37 h 141"/>
                <a:gd name="T54" fmla="*/ 9 w 18"/>
                <a:gd name="T55" fmla="*/ 54 h 141"/>
                <a:gd name="T56" fmla="*/ 10 w 18"/>
                <a:gd name="T57" fmla="*/ 72 h 141"/>
                <a:gd name="T58" fmla="*/ 11 w 18"/>
                <a:gd name="T59" fmla="*/ 90 h 141"/>
                <a:gd name="T60" fmla="*/ 12 w 18"/>
                <a:gd name="T61" fmla="*/ 107 h 141"/>
                <a:gd name="T62" fmla="*/ 15 w 18"/>
                <a:gd name="T63" fmla="*/ 125 h 141"/>
                <a:gd name="T64" fmla="*/ 18 w 18"/>
                <a:gd name="T65" fmla="*/ 14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41">
                  <a:moveTo>
                    <a:pt x="18" y="141"/>
                  </a:moveTo>
                  <a:lnTo>
                    <a:pt x="16" y="141"/>
                  </a:lnTo>
                  <a:lnTo>
                    <a:pt x="15" y="141"/>
                  </a:lnTo>
                  <a:lnTo>
                    <a:pt x="14" y="141"/>
                  </a:lnTo>
                  <a:lnTo>
                    <a:pt x="12" y="141"/>
                  </a:lnTo>
                  <a:lnTo>
                    <a:pt x="11" y="141"/>
                  </a:lnTo>
                  <a:lnTo>
                    <a:pt x="10" y="134"/>
                  </a:lnTo>
                  <a:lnTo>
                    <a:pt x="9" y="117"/>
                  </a:lnTo>
                  <a:lnTo>
                    <a:pt x="6" y="96"/>
                  </a:lnTo>
                  <a:lnTo>
                    <a:pt x="4" y="71"/>
                  </a:lnTo>
                  <a:lnTo>
                    <a:pt x="2" y="45"/>
                  </a:lnTo>
                  <a:lnTo>
                    <a:pt x="1" y="23"/>
                  </a:lnTo>
                  <a:lnTo>
                    <a:pt x="0" y="6"/>
                  </a:lnTo>
                  <a:lnTo>
                    <a:pt x="0" y="0"/>
                  </a:lnTo>
                  <a:lnTo>
                    <a:pt x="1" y="0"/>
                  </a:lnTo>
                  <a:lnTo>
                    <a:pt x="2" y="0"/>
                  </a:lnTo>
                  <a:lnTo>
                    <a:pt x="4" y="0"/>
                  </a:lnTo>
                  <a:lnTo>
                    <a:pt x="5" y="0"/>
                  </a:lnTo>
                  <a:lnTo>
                    <a:pt x="6" y="19"/>
                  </a:lnTo>
                  <a:lnTo>
                    <a:pt x="7" y="37"/>
                  </a:lnTo>
                  <a:lnTo>
                    <a:pt x="9" y="54"/>
                  </a:lnTo>
                  <a:lnTo>
                    <a:pt x="10" y="72"/>
                  </a:lnTo>
                  <a:lnTo>
                    <a:pt x="11" y="90"/>
                  </a:lnTo>
                  <a:lnTo>
                    <a:pt x="12" y="107"/>
                  </a:lnTo>
                  <a:lnTo>
                    <a:pt x="15" y="125"/>
                  </a:lnTo>
                  <a:lnTo>
                    <a:pt x="1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0" name="Freeform 97">
              <a:extLst>
                <a:ext uri="{FF2B5EF4-FFF2-40B4-BE49-F238E27FC236}">
                  <a16:creationId xmlns:a16="http://schemas.microsoft.com/office/drawing/2014/main" id="{1AED123C-2B4F-42A6-A886-4B5FC8DAEF89}"/>
                </a:ext>
              </a:extLst>
            </p:cNvPr>
            <p:cNvSpPr>
              <a:spLocks/>
            </p:cNvSpPr>
            <p:nvPr/>
          </p:nvSpPr>
          <p:spPr bwMode="auto">
            <a:xfrm>
              <a:off x="4846" y="927"/>
              <a:ext cx="36" cy="11"/>
            </a:xfrm>
            <a:custGeom>
              <a:avLst/>
              <a:gdLst>
                <a:gd name="T0" fmla="*/ 36 w 36"/>
                <a:gd name="T1" fmla="*/ 6 h 11"/>
                <a:gd name="T2" fmla="*/ 31 w 36"/>
                <a:gd name="T3" fmla="*/ 8 h 11"/>
                <a:gd name="T4" fmla="*/ 26 w 36"/>
                <a:gd name="T5" fmla="*/ 11 h 11"/>
                <a:gd name="T6" fmla="*/ 22 w 36"/>
                <a:gd name="T7" fmla="*/ 11 h 11"/>
                <a:gd name="T8" fmla="*/ 17 w 36"/>
                <a:gd name="T9" fmla="*/ 11 h 11"/>
                <a:gd name="T10" fmla="*/ 13 w 36"/>
                <a:gd name="T11" fmla="*/ 11 h 11"/>
                <a:gd name="T12" fmla="*/ 9 w 36"/>
                <a:gd name="T13" fmla="*/ 9 h 11"/>
                <a:gd name="T14" fmla="*/ 6 w 36"/>
                <a:gd name="T15" fmla="*/ 8 h 11"/>
                <a:gd name="T16" fmla="*/ 2 w 36"/>
                <a:gd name="T17" fmla="*/ 7 h 11"/>
                <a:gd name="T18" fmla="*/ 2 w 36"/>
                <a:gd name="T19" fmla="*/ 7 h 11"/>
                <a:gd name="T20" fmla="*/ 0 w 36"/>
                <a:gd name="T21" fmla="*/ 6 h 11"/>
                <a:gd name="T22" fmla="*/ 0 w 36"/>
                <a:gd name="T23" fmla="*/ 6 h 11"/>
                <a:gd name="T24" fmla="*/ 0 w 36"/>
                <a:gd name="T25" fmla="*/ 4 h 11"/>
                <a:gd name="T26" fmla="*/ 0 w 36"/>
                <a:gd name="T27" fmla="*/ 4 h 11"/>
                <a:gd name="T28" fmla="*/ 0 w 36"/>
                <a:gd name="T29" fmla="*/ 3 h 11"/>
                <a:gd name="T30" fmla="*/ 0 w 36"/>
                <a:gd name="T31" fmla="*/ 3 h 11"/>
                <a:gd name="T32" fmla="*/ 0 w 36"/>
                <a:gd name="T33" fmla="*/ 2 h 11"/>
                <a:gd name="T34" fmla="*/ 4 w 36"/>
                <a:gd name="T35" fmla="*/ 2 h 11"/>
                <a:gd name="T36" fmla="*/ 8 w 36"/>
                <a:gd name="T37" fmla="*/ 0 h 11"/>
                <a:gd name="T38" fmla="*/ 12 w 36"/>
                <a:gd name="T39" fmla="*/ 0 h 11"/>
                <a:gd name="T40" fmla="*/ 17 w 36"/>
                <a:gd name="T41" fmla="*/ 0 h 11"/>
                <a:gd name="T42" fmla="*/ 22 w 36"/>
                <a:gd name="T43" fmla="*/ 0 h 11"/>
                <a:gd name="T44" fmla="*/ 27 w 36"/>
                <a:gd name="T45" fmla="*/ 0 h 11"/>
                <a:gd name="T46" fmla="*/ 31 w 36"/>
                <a:gd name="T47" fmla="*/ 0 h 11"/>
                <a:gd name="T48" fmla="*/ 34 w 36"/>
                <a:gd name="T49" fmla="*/ 0 h 11"/>
                <a:gd name="T50" fmla="*/ 34 w 36"/>
                <a:gd name="T51" fmla="*/ 2 h 11"/>
                <a:gd name="T52" fmla="*/ 34 w 36"/>
                <a:gd name="T53" fmla="*/ 2 h 11"/>
                <a:gd name="T54" fmla="*/ 34 w 36"/>
                <a:gd name="T55" fmla="*/ 3 h 11"/>
                <a:gd name="T56" fmla="*/ 34 w 36"/>
                <a:gd name="T57" fmla="*/ 3 h 11"/>
                <a:gd name="T58" fmla="*/ 34 w 36"/>
                <a:gd name="T59" fmla="*/ 4 h 11"/>
                <a:gd name="T60" fmla="*/ 34 w 36"/>
                <a:gd name="T61" fmla="*/ 4 h 11"/>
                <a:gd name="T62" fmla="*/ 36 w 36"/>
                <a:gd name="T63" fmla="*/ 6 h 11"/>
                <a:gd name="T64" fmla="*/ 36 w 36"/>
                <a:gd name="T65" fmla="*/ 6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11">
                  <a:moveTo>
                    <a:pt x="36" y="6"/>
                  </a:moveTo>
                  <a:lnTo>
                    <a:pt x="31" y="8"/>
                  </a:lnTo>
                  <a:lnTo>
                    <a:pt x="26" y="11"/>
                  </a:lnTo>
                  <a:lnTo>
                    <a:pt x="22" y="11"/>
                  </a:lnTo>
                  <a:lnTo>
                    <a:pt x="17" y="11"/>
                  </a:lnTo>
                  <a:lnTo>
                    <a:pt x="13" y="11"/>
                  </a:lnTo>
                  <a:lnTo>
                    <a:pt x="9" y="9"/>
                  </a:lnTo>
                  <a:lnTo>
                    <a:pt x="6" y="8"/>
                  </a:lnTo>
                  <a:lnTo>
                    <a:pt x="2" y="7"/>
                  </a:lnTo>
                  <a:lnTo>
                    <a:pt x="0" y="6"/>
                  </a:lnTo>
                  <a:lnTo>
                    <a:pt x="0" y="4"/>
                  </a:lnTo>
                  <a:lnTo>
                    <a:pt x="0" y="3"/>
                  </a:lnTo>
                  <a:lnTo>
                    <a:pt x="0" y="2"/>
                  </a:lnTo>
                  <a:lnTo>
                    <a:pt x="4" y="2"/>
                  </a:lnTo>
                  <a:lnTo>
                    <a:pt x="8" y="0"/>
                  </a:lnTo>
                  <a:lnTo>
                    <a:pt x="12" y="0"/>
                  </a:lnTo>
                  <a:lnTo>
                    <a:pt x="17" y="0"/>
                  </a:lnTo>
                  <a:lnTo>
                    <a:pt x="22" y="0"/>
                  </a:lnTo>
                  <a:lnTo>
                    <a:pt x="27" y="0"/>
                  </a:lnTo>
                  <a:lnTo>
                    <a:pt x="31" y="0"/>
                  </a:lnTo>
                  <a:lnTo>
                    <a:pt x="34" y="0"/>
                  </a:lnTo>
                  <a:lnTo>
                    <a:pt x="34" y="2"/>
                  </a:lnTo>
                  <a:lnTo>
                    <a:pt x="34" y="3"/>
                  </a:lnTo>
                  <a:lnTo>
                    <a:pt x="34" y="4"/>
                  </a:lnTo>
                  <a:lnTo>
                    <a:pt x="36" y="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1" name="Freeform 98">
              <a:extLst>
                <a:ext uri="{FF2B5EF4-FFF2-40B4-BE49-F238E27FC236}">
                  <a16:creationId xmlns:a16="http://schemas.microsoft.com/office/drawing/2014/main" id="{96834C8E-6910-402C-B8F6-5ACBA524AF5D}"/>
                </a:ext>
              </a:extLst>
            </p:cNvPr>
            <p:cNvSpPr>
              <a:spLocks/>
            </p:cNvSpPr>
            <p:nvPr/>
          </p:nvSpPr>
          <p:spPr bwMode="auto">
            <a:xfrm>
              <a:off x="4742" y="1452"/>
              <a:ext cx="137" cy="97"/>
            </a:xfrm>
            <a:custGeom>
              <a:avLst/>
              <a:gdLst>
                <a:gd name="T0" fmla="*/ 137 w 137"/>
                <a:gd name="T1" fmla="*/ 35 h 97"/>
                <a:gd name="T2" fmla="*/ 133 w 137"/>
                <a:gd name="T3" fmla="*/ 44 h 97"/>
                <a:gd name="T4" fmla="*/ 130 w 137"/>
                <a:gd name="T5" fmla="*/ 53 h 97"/>
                <a:gd name="T6" fmla="*/ 125 w 137"/>
                <a:gd name="T7" fmla="*/ 60 h 97"/>
                <a:gd name="T8" fmla="*/ 118 w 137"/>
                <a:gd name="T9" fmla="*/ 68 h 97"/>
                <a:gd name="T10" fmla="*/ 112 w 137"/>
                <a:gd name="T11" fmla="*/ 74 h 97"/>
                <a:gd name="T12" fmla="*/ 103 w 137"/>
                <a:gd name="T13" fmla="*/ 79 h 97"/>
                <a:gd name="T14" fmla="*/ 96 w 137"/>
                <a:gd name="T15" fmla="*/ 84 h 97"/>
                <a:gd name="T16" fmla="*/ 87 w 137"/>
                <a:gd name="T17" fmla="*/ 88 h 97"/>
                <a:gd name="T18" fmla="*/ 77 w 137"/>
                <a:gd name="T19" fmla="*/ 92 h 97"/>
                <a:gd name="T20" fmla="*/ 68 w 137"/>
                <a:gd name="T21" fmla="*/ 94 h 97"/>
                <a:gd name="T22" fmla="*/ 58 w 137"/>
                <a:gd name="T23" fmla="*/ 95 h 97"/>
                <a:gd name="T24" fmla="*/ 49 w 137"/>
                <a:gd name="T25" fmla="*/ 97 h 97"/>
                <a:gd name="T26" fmla="*/ 39 w 137"/>
                <a:gd name="T27" fmla="*/ 97 h 97"/>
                <a:gd name="T28" fmla="*/ 30 w 137"/>
                <a:gd name="T29" fmla="*/ 95 h 97"/>
                <a:gd name="T30" fmla="*/ 23 w 137"/>
                <a:gd name="T31" fmla="*/ 93 h 97"/>
                <a:gd name="T32" fmla="*/ 14 w 137"/>
                <a:gd name="T33" fmla="*/ 90 h 97"/>
                <a:gd name="T34" fmla="*/ 13 w 137"/>
                <a:gd name="T35" fmla="*/ 87 h 97"/>
                <a:gd name="T36" fmla="*/ 11 w 137"/>
                <a:gd name="T37" fmla="*/ 82 h 97"/>
                <a:gd name="T38" fmla="*/ 9 w 137"/>
                <a:gd name="T39" fmla="*/ 77 h 97"/>
                <a:gd name="T40" fmla="*/ 6 w 137"/>
                <a:gd name="T41" fmla="*/ 71 h 97"/>
                <a:gd name="T42" fmla="*/ 4 w 137"/>
                <a:gd name="T43" fmla="*/ 65 h 97"/>
                <a:gd name="T44" fmla="*/ 1 w 137"/>
                <a:gd name="T45" fmla="*/ 60 h 97"/>
                <a:gd name="T46" fmla="*/ 0 w 137"/>
                <a:gd name="T47" fmla="*/ 56 h 97"/>
                <a:gd name="T48" fmla="*/ 0 w 137"/>
                <a:gd name="T49" fmla="*/ 53 h 97"/>
                <a:gd name="T50" fmla="*/ 9 w 137"/>
                <a:gd name="T51" fmla="*/ 48 h 97"/>
                <a:gd name="T52" fmla="*/ 18 w 137"/>
                <a:gd name="T53" fmla="*/ 43 h 97"/>
                <a:gd name="T54" fmla="*/ 25 w 137"/>
                <a:gd name="T55" fmla="*/ 37 h 97"/>
                <a:gd name="T56" fmla="*/ 33 w 137"/>
                <a:gd name="T57" fmla="*/ 32 h 97"/>
                <a:gd name="T58" fmla="*/ 39 w 137"/>
                <a:gd name="T59" fmla="*/ 27 h 97"/>
                <a:gd name="T60" fmla="*/ 44 w 137"/>
                <a:gd name="T61" fmla="*/ 20 h 97"/>
                <a:gd name="T62" fmla="*/ 48 w 137"/>
                <a:gd name="T63" fmla="*/ 11 h 97"/>
                <a:gd name="T64" fmla="*/ 50 w 137"/>
                <a:gd name="T65" fmla="*/ 0 h 97"/>
                <a:gd name="T66" fmla="*/ 60 w 137"/>
                <a:gd name="T67" fmla="*/ 2 h 97"/>
                <a:gd name="T68" fmla="*/ 72 w 137"/>
                <a:gd name="T69" fmla="*/ 5 h 97"/>
                <a:gd name="T70" fmla="*/ 82 w 137"/>
                <a:gd name="T71" fmla="*/ 8 h 97"/>
                <a:gd name="T72" fmla="*/ 93 w 137"/>
                <a:gd name="T73" fmla="*/ 12 h 97"/>
                <a:gd name="T74" fmla="*/ 103 w 137"/>
                <a:gd name="T75" fmla="*/ 16 h 97"/>
                <a:gd name="T76" fmla="*/ 115 w 137"/>
                <a:gd name="T77" fmla="*/ 20 h 97"/>
                <a:gd name="T78" fmla="*/ 126 w 137"/>
                <a:gd name="T79" fmla="*/ 22 h 97"/>
                <a:gd name="T80" fmla="*/ 137 w 137"/>
                <a:gd name="T81" fmla="*/ 25 h 97"/>
                <a:gd name="T82" fmla="*/ 137 w 137"/>
                <a:gd name="T83" fmla="*/ 26 h 97"/>
                <a:gd name="T84" fmla="*/ 137 w 137"/>
                <a:gd name="T85" fmla="*/ 27 h 97"/>
                <a:gd name="T86" fmla="*/ 137 w 137"/>
                <a:gd name="T87" fmla="*/ 29 h 97"/>
                <a:gd name="T88" fmla="*/ 137 w 137"/>
                <a:gd name="T89" fmla="*/ 30 h 97"/>
                <a:gd name="T90" fmla="*/ 137 w 137"/>
                <a:gd name="T91" fmla="*/ 31 h 97"/>
                <a:gd name="T92" fmla="*/ 137 w 137"/>
                <a:gd name="T93" fmla="*/ 32 h 97"/>
                <a:gd name="T94" fmla="*/ 137 w 137"/>
                <a:gd name="T95" fmla="*/ 34 h 97"/>
                <a:gd name="T96" fmla="*/ 137 w 137"/>
                <a:gd name="T97" fmla="*/ 35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7" h="97">
                  <a:moveTo>
                    <a:pt x="137" y="35"/>
                  </a:moveTo>
                  <a:lnTo>
                    <a:pt x="133" y="44"/>
                  </a:lnTo>
                  <a:lnTo>
                    <a:pt x="130" y="53"/>
                  </a:lnTo>
                  <a:lnTo>
                    <a:pt x="125" y="60"/>
                  </a:lnTo>
                  <a:lnTo>
                    <a:pt x="118" y="68"/>
                  </a:lnTo>
                  <a:lnTo>
                    <a:pt x="112" y="74"/>
                  </a:lnTo>
                  <a:lnTo>
                    <a:pt x="103" y="79"/>
                  </a:lnTo>
                  <a:lnTo>
                    <a:pt x="96" y="84"/>
                  </a:lnTo>
                  <a:lnTo>
                    <a:pt x="87" y="88"/>
                  </a:lnTo>
                  <a:lnTo>
                    <a:pt x="77" y="92"/>
                  </a:lnTo>
                  <a:lnTo>
                    <a:pt x="68" y="94"/>
                  </a:lnTo>
                  <a:lnTo>
                    <a:pt x="58" y="95"/>
                  </a:lnTo>
                  <a:lnTo>
                    <a:pt x="49" y="97"/>
                  </a:lnTo>
                  <a:lnTo>
                    <a:pt x="39" y="97"/>
                  </a:lnTo>
                  <a:lnTo>
                    <a:pt x="30" y="95"/>
                  </a:lnTo>
                  <a:lnTo>
                    <a:pt x="23" y="93"/>
                  </a:lnTo>
                  <a:lnTo>
                    <a:pt x="14" y="90"/>
                  </a:lnTo>
                  <a:lnTo>
                    <a:pt x="13" y="87"/>
                  </a:lnTo>
                  <a:lnTo>
                    <a:pt x="11" y="82"/>
                  </a:lnTo>
                  <a:lnTo>
                    <a:pt x="9" y="77"/>
                  </a:lnTo>
                  <a:lnTo>
                    <a:pt x="6" y="71"/>
                  </a:lnTo>
                  <a:lnTo>
                    <a:pt x="4" y="65"/>
                  </a:lnTo>
                  <a:lnTo>
                    <a:pt x="1" y="60"/>
                  </a:lnTo>
                  <a:lnTo>
                    <a:pt x="0" y="56"/>
                  </a:lnTo>
                  <a:lnTo>
                    <a:pt x="0" y="53"/>
                  </a:lnTo>
                  <a:lnTo>
                    <a:pt x="9" y="48"/>
                  </a:lnTo>
                  <a:lnTo>
                    <a:pt x="18" y="43"/>
                  </a:lnTo>
                  <a:lnTo>
                    <a:pt x="25" y="37"/>
                  </a:lnTo>
                  <a:lnTo>
                    <a:pt x="33" y="32"/>
                  </a:lnTo>
                  <a:lnTo>
                    <a:pt x="39" y="27"/>
                  </a:lnTo>
                  <a:lnTo>
                    <a:pt x="44" y="20"/>
                  </a:lnTo>
                  <a:lnTo>
                    <a:pt x="48" y="11"/>
                  </a:lnTo>
                  <a:lnTo>
                    <a:pt x="50" y="0"/>
                  </a:lnTo>
                  <a:lnTo>
                    <a:pt x="60" y="2"/>
                  </a:lnTo>
                  <a:lnTo>
                    <a:pt x="72" y="5"/>
                  </a:lnTo>
                  <a:lnTo>
                    <a:pt x="82" y="8"/>
                  </a:lnTo>
                  <a:lnTo>
                    <a:pt x="93" y="12"/>
                  </a:lnTo>
                  <a:lnTo>
                    <a:pt x="103" y="16"/>
                  </a:lnTo>
                  <a:lnTo>
                    <a:pt x="115" y="20"/>
                  </a:lnTo>
                  <a:lnTo>
                    <a:pt x="126" y="22"/>
                  </a:lnTo>
                  <a:lnTo>
                    <a:pt x="137" y="25"/>
                  </a:lnTo>
                  <a:lnTo>
                    <a:pt x="137" y="26"/>
                  </a:lnTo>
                  <a:lnTo>
                    <a:pt x="137" y="27"/>
                  </a:lnTo>
                  <a:lnTo>
                    <a:pt x="137" y="29"/>
                  </a:lnTo>
                  <a:lnTo>
                    <a:pt x="137" y="30"/>
                  </a:lnTo>
                  <a:lnTo>
                    <a:pt x="137" y="31"/>
                  </a:lnTo>
                  <a:lnTo>
                    <a:pt x="137" y="32"/>
                  </a:lnTo>
                  <a:lnTo>
                    <a:pt x="137" y="34"/>
                  </a:lnTo>
                  <a:lnTo>
                    <a:pt x="137" y="3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2" name="Freeform 99">
              <a:extLst>
                <a:ext uri="{FF2B5EF4-FFF2-40B4-BE49-F238E27FC236}">
                  <a16:creationId xmlns:a16="http://schemas.microsoft.com/office/drawing/2014/main" id="{2C362430-2077-49F9-BB7A-454252EB3974}"/>
                </a:ext>
              </a:extLst>
            </p:cNvPr>
            <p:cNvSpPr>
              <a:spLocks/>
            </p:cNvSpPr>
            <p:nvPr/>
          </p:nvSpPr>
          <p:spPr bwMode="auto">
            <a:xfrm>
              <a:off x="4732" y="1564"/>
              <a:ext cx="132" cy="297"/>
            </a:xfrm>
            <a:custGeom>
              <a:avLst/>
              <a:gdLst>
                <a:gd name="T0" fmla="*/ 132 w 132"/>
                <a:gd name="T1" fmla="*/ 45 h 297"/>
                <a:gd name="T2" fmla="*/ 131 w 132"/>
                <a:gd name="T3" fmla="*/ 75 h 297"/>
                <a:gd name="T4" fmla="*/ 131 w 132"/>
                <a:gd name="T5" fmla="*/ 106 h 297"/>
                <a:gd name="T6" fmla="*/ 130 w 132"/>
                <a:gd name="T7" fmla="*/ 135 h 297"/>
                <a:gd name="T8" fmla="*/ 128 w 132"/>
                <a:gd name="T9" fmla="*/ 165 h 297"/>
                <a:gd name="T10" fmla="*/ 126 w 132"/>
                <a:gd name="T11" fmla="*/ 194 h 297"/>
                <a:gd name="T12" fmla="*/ 123 w 132"/>
                <a:gd name="T13" fmla="*/ 223 h 297"/>
                <a:gd name="T14" fmla="*/ 120 w 132"/>
                <a:gd name="T15" fmla="*/ 252 h 297"/>
                <a:gd name="T16" fmla="*/ 114 w 132"/>
                <a:gd name="T17" fmla="*/ 281 h 297"/>
                <a:gd name="T18" fmla="*/ 107 w 132"/>
                <a:gd name="T19" fmla="*/ 286 h 297"/>
                <a:gd name="T20" fmla="*/ 98 w 132"/>
                <a:gd name="T21" fmla="*/ 290 h 297"/>
                <a:gd name="T22" fmla="*/ 88 w 132"/>
                <a:gd name="T23" fmla="*/ 293 h 297"/>
                <a:gd name="T24" fmla="*/ 77 w 132"/>
                <a:gd name="T25" fmla="*/ 296 h 297"/>
                <a:gd name="T26" fmla="*/ 65 w 132"/>
                <a:gd name="T27" fmla="*/ 297 h 297"/>
                <a:gd name="T28" fmla="*/ 55 w 132"/>
                <a:gd name="T29" fmla="*/ 297 h 297"/>
                <a:gd name="T30" fmla="*/ 46 w 132"/>
                <a:gd name="T31" fmla="*/ 296 h 297"/>
                <a:gd name="T32" fmla="*/ 40 w 132"/>
                <a:gd name="T33" fmla="*/ 293 h 297"/>
                <a:gd name="T34" fmla="*/ 40 w 132"/>
                <a:gd name="T35" fmla="*/ 283 h 297"/>
                <a:gd name="T36" fmla="*/ 38 w 132"/>
                <a:gd name="T37" fmla="*/ 272 h 297"/>
                <a:gd name="T38" fmla="*/ 35 w 132"/>
                <a:gd name="T39" fmla="*/ 262 h 297"/>
                <a:gd name="T40" fmla="*/ 33 w 132"/>
                <a:gd name="T41" fmla="*/ 252 h 297"/>
                <a:gd name="T42" fmla="*/ 26 w 132"/>
                <a:gd name="T43" fmla="*/ 232 h 297"/>
                <a:gd name="T44" fmla="*/ 19 w 132"/>
                <a:gd name="T45" fmla="*/ 211 h 297"/>
                <a:gd name="T46" fmla="*/ 11 w 132"/>
                <a:gd name="T47" fmla="*/ 193 h 297"/>
                <a:gd name="T48" fmla="*/ 5 w 132"/>
                <a:gd name="T49" fmla="*/ 171 h 297"/>
                <a:gd name="T50" fmla="*/ 2 w 132"/>
                <a:gd name="T51" fmla="*/ 161 h 297"/>
                <a:gd name="T52" fmla="*/ 1 w 132"/>
                <a:gd name="T53" fmla="*/ 150 h 297"/>
                <a:gd name="T54" fmla="*/ 0 w 132"/>
                <a:gd name="T55" fmla="*/ 138 h 297"/>
                <a:gd name="T56" fmla="*/ 0 w 132"/>
                <a:gd name="T57" fmla="*/ 127 h 297"/>
                <a:gd name="T58" fmla="*/ 1 w 132"/>
                <a:gd name="T59" fmla="*/ 113 h 297"/>
                <a:gd name="T60" fmla="*/ 5 w 132"/>
                <a:gd name="T61" fmla="*/ 101 h 297"/>
                <a:gd name="T62" fmla="*/ 7 w 132"/>
                <a:gd name="T63" fmla="*/ 87 h 297"/>
                <a:gd name="T64" fmla="*/ 11 w 132"/>
                <a:gd name="T65" fmla="*/ 73 h 297"/>
                <a:gd name="T66" fmla="*/ 15 w 132"/>
                <a:gd name="T67" fmla="*/ 59 h 297"/>
                <a:gd name="T68" fmla="*/ 17 w 132"/>
                <a:gd name="T69" fmla="*/ 45 h 297"/>
                <a:gd name="T70" fmla="*/ 20 w 132"/>
                <a:gd name="T71" fmla="*/ 30 h 297"/>
                <a:gd name="T72" fmla="*/ 21 w 132"/>
                <a:gd name="T73" fmla="*/ 15 h 297"/>
                <a:gd name="T74" fmla="*/ 31 w 132"/>
                <a:gd name="T75" fmla="*/ 16 h 297"/>
                <a:gd name="T76" fmla="*/ 41 w 132"/>
                <a:gd name="T77" fmla="*/ 17 h 297"/>
                <a:gd name="T78" fmla="*/ 52 w 132"/>
                <a:gd name="T79" fmla="*/ 17 h 297"/>
                <a:gd name="T80" fmla="*/ 62 w 132"/>
                <a:gd name="T81" fmla="*/ 19 h 297"/>
                <a:gd name="T82" fmla="*/ 72 w 132"/>
                <a:gd name="T83" fmla="*/ 19 h 297"/>
                <a:gd name="T84" fmla="*/ 82 w 132"/>
                <a:gd name="T85" fmla="*/ 17 h 297"/>
                <a:gd name="T86" fmla="*/ 93 w 132"/>
                <a:gd name="T87" fmla="*/ 16 h 297"/>
                <a:gd name="T88" fmla="*/ 103 w 132"/>
                <a:gd name="T89" fmla="*/ 15 h 297"/>
                <a:gd name="T90" fmla="*/ 111 w 132"/>
                <a:gd name="T91" fmla="*/ 10 h 297"/>
                <a:gd name="T92" fmla="*/ 116 w 132"/>
                <a:gd name="T93" fmla="*/ 6 h 297"/>
                <a:gd name="T94" fmla="*/ 118 w 132"/>
                <a:gd name="T95" fmla="*/ 4 h 297"/>
                <a:gd name="T96" fmla="*/ 122 w 132"/>
                <a:gd name="T97" fmla="*/ 1 h 297"/>
                <a:gd name="T98" fmla="*/ 123 w 132"/>
                <a:gd name="T99" fmla="*/ 0 h 297"/>
                <a:gd name="T100" fmla="*/ 125 w 132"/>
                <a:gd name="T101" fmla="*/ 0 h 297"/>
                <a:gd name="T102" fmla="*/ 126 w 132"/>
                <a:gd name="T103" fmla="*/ 0 h 297"/>
                <a:gd name="T104" fmla="*/ 126 w 132"/>
                <a:gd name="T105" fmla="*/ 0 h 297"/>
                <a:gd name="T106" fmla="*/ 128 w 132"/>
                <a:gd name="T107" fmla="*/ 4 h 297"/>
                <a:gd name="T108" fmla="*/ 130 w 132"/>
                <a:gd name="T109" fmla="*/ 10 h 297"/>
                <a:gd name="T110" fmla="*/ 131 w 132"/>
                <a:gd name="T111" fmla="*/ 16 h 297"/>
                <a:gd name="T112" fmla="*/ 131 w 132"/>
                <a:gd name="T113" fmla="*/ 22 h 297"/>
                <a:gd name="T114" fmla="*/ 131 w 132"/>
                <a:gd name="T115" fmla="*/ 29 h 297"/>
                <a:gd name="T116" fmla="*/ 131 w 132"/>
                <a:gd name="T117" fmla="*/ 35 h 297"/>
                <a:gd name="T118" fmla="*/ 131 w 132"/>
                <a:gd name="T119" fmla="*/ 41 h 297"/>
                <a:gd name="T120" fmla="*/ 132 w 132"/>
                <a:gd name="T121" fmla="*/ 45 h 2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2" h="297">
                  <a:moveTo>
                    <a:pt x="132" y="45"/>
                  </a:moveTo>
                  <a:lnTo>
                    <a:pt x="131" y="75"/>
                  </a:lnTo>
                  <a:lnTo>
                    <a:pt x="131" y="106"/>
                  </a:lnTo>
                  <a:lnTo>
                    <a:pt x="130" y="135"/>
                  </a:lnTo>
                  <a:lnTo>
                    <a:pt x="128" y="165"/>
                  </a:lnTo>
                  <a:lnTo>
                    <a:pt x="126" y="194"/>
                  </a:lnTo>
                  <a:lnTo>
                    <a:pt x="123" y="223"/>
                  </a:lnTo>
                  <a:lnTo>
                    <a:pt x="120" y="252"/>
                  </a:lnTo>
                  <a:lnTo>
                    <a:pt x="114" y="281"/>
                  </a:lnTo>
                  <a:lnTo>
                    <a:pt x="107" y="286"/>
                  </a:lnTo>
                  <a:lnTo>
                    <a:pt x="98" y="290"/>
                  </a:lnTo>
                  <a:lnTo>
                    <a:pt x="88" y="293"/>
                  </a:lnTo>
                  <a:lnTo>
                    <a:pt x="77" y="296"/>
                  </a:lnTo>
                  <a:lnTo>
                    <a:pt x="65" y="297"/>
                  </a:lnTo>
                  <a:lnTo>
                    <a:pt x="55" y="297"/>
                  </a:lnTo>
                  <a:lnTo>
                    <a:pt x="46" y="296"/>
                  </a:lnTo>
                  <a:lnTo>
                    <a:pt x="40" y="293"/>
                  </a:lnTo>
                  <a:lnTo>
                    <a:pt x="40" y="283"/>
                  </a:lnTo>
                  <a:lnTo>
                    <a:pt x="38" y="272"/>
                  </a:lnTo>
                  <a:lnTo>
                    <a:pt x="35" y="262"/>
                  </a:lnTo>
                  <a:lnTo>
                    <a:pt x="33" y="252"/>
                  </a:lnTo>
                  <a:lnTo>
                    <a:pt x="26" y="232"/>
                  </a:lnTo>
                  <a:lnTo>
                    <a:pt x="19" y="211"/>
                  </a:lnTo>
                  <a:lnTo>
                    <a:pt x="11" y="193"/>
                  </a:lnTo>
                  <a:lnTo>
                    <a:pt x="5" y="171"/>
                  </a:lnTo>
                  <a:lnTo>
                    <a:pt x="2" y="161"/>
                  </a:lnTo>
                  <a:lnTo>
                    <a:pt x="1" y="150"/>
                  </a:lnTo>
                  <a:lnTo>
                    <a:pt x="0" y="138"/>
                  </a:lnTo>
                  <a:lnTo>
                    <a:pt x="0" y="127"/>
                  </a:lnTo>
                  <a:lnTo>
                    <a:pt x="1" y="113"/>
                  </a:lnTo>
                  <a:lnTo>
                    <a:pt x="5" y="101"/>
                  </a:lnTo>
                  <a:lnTo>
                    <a:pt x="7" y="87"/>
                  </a:lnTo>
                  <a:lnTo>
                    <a:pt x="11" y="73"/>
                  </a:lnTo>
                  <a:lnTo>
                    <a:pt x="15" y="59"/>
                  </a:lnTo>
                  <a:lnTo>
                    <a:pt x="17" y="45"/>
                  </a:lnTo>
                  <a:lnTo>
                    <a:pt x="20" y="30"/>
                  </a:lnTo>
                  <a:lnTo>
                    <a:pt x="21" y="15"/>
                  </a:lnTo>
                  <a:lnTo>
                    <a:pt x="31" y="16"/>
                  </a:lnTo>
                  <a:lnTo>
                    <a:pt x="41" y="17"/>
                  </a:lnTo>
                  <a:lnTo>
                    <a:pt x="52" y="17"/>
                  </a:lnTo>
                  <a:lnTo>
                    <a:pt x="62" y="19"/>
                  </a:lnTo>
                  <a:lnTo>
                    <a:pt x="72" y="19"/>
                  </a:lnTo>
                  <a:lnTo>
                    <a:pt x="82" y="17"/>
                  </a:lnTo>
                  <a:lnTo>
                    <a:pt x="93" y="16"/>
                  </a:lnTo>
                  <a:lnTo>
                    <a:pt x="103" y="15"/>
                  </a:lnTo>
                  <a:lnTo>
                    <a:pt x="111" y="10"/>
                  </a:lnTo>
                  <a:lnTo>
                    <a:pt x="116" y="6"/>
                  </a:lnTo>
                  <a:lnTo>
                    <a:pt x="118" y="4"/>
                  </a:lnTo>
                  <a:lnTo>
                    <a:pt x="122" y="1"/>
                  </a:lnTo>
                  <a:lnTo>
                    <a:pt x="123" y="0"/>
                  </a:lnTo>
                  <a:lnTo>
                    <a:pt x="125" y="0"/>
                  </a:lnTo>
                  <a:lnTo>
                    <a:pt x="126" y="0"/>
                  </a:lnTo>
                  <a:lnTo>
                    <a:pt x="128" y="4"/>
                  </a:lnTo>
                  <a:lnTo>
                    <a:pt x="130" y="10"/>
                  </a:lnTo>
                  <a:lnTo>
                    <a:pt x="131" y="16"/>
                  </a:lnTo>
                  <a:lnTo>
                    <a:pt x="131" y="22"/>
                  </a:lnTo>
                  <a:lnTo>
                    <a:pt x="131" y="29"/>
                  </a:lnTo>
                  <a:lnTo>
                    <a:pt x="131" y="35"/>
                  </a:lnTo>
                  <a:lnTo>
                    <a:pt x="131" y="41"/>
                  </a:lnTo>
                  <a:lnTo>
                    <a:pt x="132" y="45"/>
                  </a:lnTo>
                  <a:close/>
                </a:path>
              </a:pathLst>
            </a:custGeom>
            <a:solidFill>
              <a:srgbClr val="F2F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3" name="Freeform 100">
              <a:extLst>
                <a:ext uri="{FF2B5EF4-FFF2-40B4-BE49-F238E27FC236}">
                  <a16:creationId xmlns:a16="http://schemas.microsoft.com/office/drawing/2014/main" id="{C6191FFF-F4AB-4D82-811E-6909FFE4FE63}"/>
                </a:ext>
              </a:extLst>
            </p:cNvPr>
            <p:cNvSpPr>
              <a:spLocks/>
            </p:cNvSpPr>
            <p:nvPr/>
          </p:nvSpPr>
          <p:spPr bwMode="auto">
            <a:xfrm>
              <a:off x="4755" y="1530"/>
              <a:ext cx="109" cy="45"/>
            </a:xfrm>
            <a:custGeom>
              <a:avLst/>
              <a:gdLst>
                <a:gd name="T0" fmla="*/ 109 w 109"/>
                <a:gd name="T1" fmla="*/ 6 h 45"/>
                <a:gd name="T2" fmla="*/ 105 w 109"/>
                <a:gd name="T3" fmla="*/ 15 h 45"/>
                <a:gd name="T4" fmla="*/ 100 w 109"/>
                <a:gd name="T5" fmla="*/ 22 h 45"/>
                <a:gd name="T6" fmla="*/ 95 w 109"/>
                <a:gd name="T7" fmla="*/ 28 h 45"/>
                <a:gd name="T8" fmla="*/ 90 w 109"/>
                <a:gd name="T9" fmla="*/ 33 h 45"/>
                <a:gd name="T10" fmla="*/ 84 w 109"/>
                <a:gd name="T11" fmla="*/ 38 h 45"/>
                <a:gd name="T12" fmla="*/ 76 w 109"/>
                <a:gd name="T13" fmla="*/ 40 h 45"/>
                <a:gd name="T14" fmla="*/ 70 w 109"/>
                <a:gd name="T15" fmla="*/ 43 h 45"/>
                <a:gd name="T16" fmla="*/ 63 w 109"/>
                <a:gd name="T17" fmla="*/ 44 h 45"/>
                <a:gd name="T18" fmla="*/ 46 w 109"/>
                <a:gd name="T19" fmla="*/ 45 h 45"/>
                <a:gd name="T20" fmla="*/ 30 w 109"/>
                <a:gd name="T21" fmla="*/ 44 h 45"/>
                <a:gd name="T22" fmla="*/ 15 w 109"/>
                <a:gd name="T23" fmla="*/ 41 h 45"/>
                <a:gd name="T24" fmla="*/ 0 w 109"/>
                <a:gd name="T25" fmla="*/ 39 h 45"/>
                <a:gd name="T26" fmla="*/ 0 w 109"/>
                <a:gd name="T27" fmla="*/ 38 h 45"/>
                <a:gd name="T28" fmla="*/ 0 w 109"/>
                <a:gd name="T29" fmla="*/ 36 h 45"/>
                <a:gd name="T30" fmla="*/ 0 w 109"/>
                <a:gd name="T31" fmla="*/ 35 h 45"/>
                <a:gd name="T32" fmla="*/ 0 w 109"/>
                <a:gd name="T33" fmla="*/ 34 h 45"/>
                <a:gd name="T34" fmla="*/ 0 w 109"/>
                <a:gd name="T35" fmla="*/ 33 h 45"/>
                <a:gd name="T36" fmla="*/ 0 w 109"/>
                <a:gd name="T37" fmla="*/ 31 h 45"/>
                <a:gd name="T38" fmla="*/ 1 w 109"/>
                <a:gd name="T39" fmla="*/ 29 h 45"/>
                <a:gd name="T40" fmla="*/ 2 w 109"/>
                <a:gd name="T41" fmla="*/ 26 h 45"/>
                <a:gd name="T42" fmla="*/ 17 w 109"/>
                <a:gd name="T43" fmla="*/ 25 h 45"/>
                <a:gd name="T44" fmla="*/ 30 w 109"/>
                <a:gd name="T45" fmla="*/ 25 h 45"/>
                <a:gd name="T46" fmla="*/ 42 w 109"/>
                <a:gd name="T47" fmla="*/ 25 h 45"/>
                <a:gd name="T48" fmla="*/ 52 w 109"/>
                <a:gd name="T49" fmla="*/ 24 h 45"/>
                <a:gd name="T50" fmla="*/ 64 w 109"/>
                <a:gd name="T51" fmla="*/ 21 h 45"/>
                <a:gd name="T52" fmla="*/ 76 w 109"/>
                <a:gd name="T53" fmla="*/ 16 h 45"/>
                <a:gd name="T54" fmla="*/ 90 w 109"/>
                <a:gd name="T55" fmla="*/ 10 h 45"/>
                <a:gd name="T56" fmla="*/ 105 w 109"/>
                <a:gd name="T57" fmla="*/ 0 h 45"/>
                <a:gd name="T58" fmla="*/ 105 w 109"/>
                <a:gd name="T59" fmla="*/ 0 h 45"/>
                <a:gd name="T60" fmla="*/ 107 w 109"/>
                <a:gd name="T61" fmla="*/ 0 h 45"/>
                <a:gd name="T62" fmla="*/ 107 w 109"/>
                <a:gd name="T63" fmla="*/ 0 h 45"/>
                <a:gd name="T64" fmla="*/ 107 w 109"/>
                <a:gd name="T65" fmla="*/ 0 h 45"/>
                <a:gd name="T66" fmla="*/ 108 w 109"/>
                <a:gd name="T67" fmla="*/ 0 h 45"/>
                <a:gd name="T68" fmla="*/ 108 w 109"/>
                <a:gd name="T69" fmla="*/ 0 h 45"/>
                <a:gd name="T70" fmla="*/ 108 w 109"/>
                <a:gd name="T71" fmla="*/ 0 h 45"/>
                <a:gd name="T72" fmla="*/ 109 w 109"/>
                <a:gd name="T73" fmla="*/ 0 h 45"/>
                <a:gd name="T74" fmla="*/ 109 w 109"/>
                <a:gd name="T75" fmla="*/ 1 h 45"/>
                <a:gd name="T76" fmla="*/ 109 w 109"/>
                <a:gd name="T77" fmla="*/ 2 h 45"/>
                <a:gd name="T78" fmla="*/ 109 w 109"/>
                <a:gd name="T79" fmla="*/ 2 h 45"/>
                <a:gd name="T80" fmla="*/ 109 w 109"/>
                <a:gd name="T81" fmla="*/ 4 h 45"/>
                <a:gd name="T82" fmla="*/ 109 w 109"/>
                <a:gd name="T83" fmla="*/ 4 h 45"/>
                <a:gd name="T84" fmla="*/ 109 w 109"/>
                <a:gd name="T85" fmla="*/ 5 h 45"/>
                <a:gd name="T86" fmla="*/ 109 w 109"/>
                <a:gd name="T87" fmla="*/ 6 h 45"/>
                <a:gd name="T88" fmla="*/ 109 w 109"/>
                <a:gd name="T89" fmla="*/ 6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9" h="45">
                  <a:moveTo>
                    <a:pt x="109" y="6"/>
                  </a:moveTo>
                  <a:lnTo>
                    <a:pt x="105" y="15"/>
                  </a:lnTo>
                  <a:lnTo>
                    <a:pt x="100" y="22"/>
                  </a:lnTo>
                  <a:lnTo>
                    <a:pt x="95" y="28"/>
                  </a:lnTo>
                  <a:lnTo>
                    <a:pt x="90" y="33"/>
                  </a:lnTo>
                  <a:lnTo>
                    <a:pt x="84" y="38"/>
                  </a:lnTo>
                  <a:lnTo>
                    <a:pt x="76" y="40"/>
                  </a:lnTo>
                  <a:lnTo>
                    <a:pt x="70" y="43"/>
                  </a:lnTo>
                  <a:lnTo>
                    <a:pt x="63" y="44"/>
                  </a:lnTo>
                  <a:lnTo>
                    <a:pt x="46" y="45"/>
                  </a:lnTo>
                  <a:lnTo>
                    <a:pt x="30" y="44"/>
                  </a:lnTo>
                  <a:lnTo>
                    <a:pt x="15" y="41"/>
                  </a:lnTo>
                  <a:lnTo>
                    <a:pt x="0" y="39"/>
                  </a:lnTo>
                  <a:lnTo>
                    <a:pt x="0" y="38"/>
                  </a:lnTo>
                  <a:lnTo>
                    <a:pt x="0" y="36"/>
                  </a:lnTo>
                  <a:lnTo>
                    <a:pt x="0" y="35"/>
                  </a:lnTo>
                  <a:lnTo>
                    <a:pt x="0" y="34"/>
                  </a:lnTo>
                  <a:lnTo>
                    <a:pt x="0" y="33"/>
                  </a:lnTo>
                  <a:lnTo>
                    <a:pt x="0" y="31"/>
                  </a:lnTo>
                  <a:lnTo>
                    <a:pt x="1" y="29"/>
                  </a:lnTo>
                  <a:lnTo>
                    <a:pt x="2" y="26"/>
                  </a:lnTo>
                  <a:lnTo>
                    <a:pt x="17" y="25"/>
                  </a:lnTo>
                  <a:lnTo>
                    <a:pt x="30" y="25"/>
                  </a:lnTo>
                  <a:lnTo>
                    <a:pt x="42" y="25"/>
                  </a:lnTo>
                  <a:lnTo>
                    <a:pt x="52" y="24"/>
                  </a:lnTo>
                  <a:lnTo>
                    <a:pt x="64" y="21"/>
                  </a:lnTo>
                  <a:lnTo>
                    <a:pt x="76" y="16"/>
                  </a:lnTo>
                  <a:lnTo>
                    <a:pt x="90" y="10"/>
                  </a:lnTo>
                  <a:lnTo>
                    <a:pt x="105" y="0"/>
                  </a:lnTo>
                  <a:lnTo>
                    <a:pt x="107" y="0"/>
                  </a:lnTo>
                  <a:lnTo>
                    <a:pt x="108" y="0"/>
                  </a:lnTo>
                  <a:lnTo>
                    <a:pt x="109" y="0"/>
                  </a:lnTo>
                  <a:lnTo>
                    <a:pt x="109" y="1"/>
                  </a:lnTo>
                  <a:lnTo>
                    <a:pt x="109" y="2"/>
                  </a:lnTo>
                  <a:lnTo>
                    <a:pt x="109" y="4"/>
                  </a:lnTo>
                  <a:lnTo>
                    <a:pt x="109" y="5"/>
                  </a:lnTo>
                  <a:lnTo>
                    <a:pt x="109" y="6"/>
                  </a:lnTo>
                  <a:close/>
                </a:path>
              </a:pathLst>
            </a:custGeom>
            <a:solidFill>
              <a:srgbClr val="DE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4" name="Freeform 101">
              <a:extLst>
                <a:ext uri="{FF2B5EF4-FFF2-40B4-BE49-F238E27FC236}">
                  <a16:creationId xmlns:a16="http://schemas.microsoft.com/office/drawing/2014/main" id="{E2CE3A61-AC18-4745-A364-76417FB750B8}"/>
                </a:ext>
              </a:extLst>
            </p:cNvPr>
            <p:cNvSpPr>
              <a:spLocks/>
            </p:cNvSpPr>
            <p:nvPr/>
          </p:nvSpPr>
          <p:spPr bwMode="auto">
            <a:xfrm>
              <a:off x="4755" y="1028"/>
              <a:ext cx="105" cy="116"/>
            </a:xfrm>
            <a:custGeom>
              <a:avLst/>
              <a:gdLst>
                <a:gd name="T0" fmla="*/ 105 w 105"/>
                <a:gd name="T1" fmla="*/ 43 h 116"/>
                <a:gd name="T2" fmla="*/ 103 w 105"/>
                <a:gd name="T3" fmla="*/ 52 h 116"/>
                <a:gd name="T4" fmla="*/ 99 w 105"/>
                <a:gd name="T5" fmla="*/ 60 h 116"/>
                <a:gd name="T6" fmla="*/ 95 w 105"/>
                <a:gd name="T7" fmla="*/ 67 h 116"/>
                <a:gd name="T8" fmla="*/ 90 w 105"/>
                <a:gd name="T9" fmla="*/ 75 h 116"/>
                <a:gd name="T10" fmla="*/ 85 w 105"/>
                <a:gd name="T11" fmla="*/ 81 h 116"/>
                <a:gd name="T12" fmla="*/ 79 w 105"/>
                <a:gd name="T13" fmla="*/ 87 h 116"/>
                <a:gd name="T14" fmla="*/ 73 w 105"/>
                <a:gd name="T15" fmla="*/ 94 h 116"/>
                <a:gd name="T16" fmla="*/ 66 w 105"/>
                <a:gd name="T17" fmla="*/ 99 h 116"/>
                <a:gd name="T18" fmla="*/ 59 w 105"/>
                <a:gd name="T19" fmla="*/ 102 h 116"/>
                <a:gd name="T20" fmla="*/ 51 w 105"/>
                <a:gd name="T21" fmla="*/ 106 h 116"/>
                <a:gd name="T22" fmla="*/ 42 w 105"/>
                <a:gd name="T23" fmla="*/ 110 h 116"/>
                <a:gd name="T24" fmla="*/ 35 w 105"/>
                <a:gd name="T25" fmla="*/ 112 h 116"/>
                <a:gd name="T26" fmla="*/ 27 w 105"/>
                <a:gd name="T27" fmla="*/ 115 h 116"/>
                <a:gd name="T28" fmla="*/ 18 w 105"/>
                <a:gd name="T29" fmla="*/ 115 h 116"/>
                <a:gd name="T30" fmla="*/ 11 w 105"/>
                <a:gd name="T31" fmla="*/ 116 h 116"/>
                <a:gd name="T32" fmla="*/ 2 w 105"/>
                <a:gd name="T33" fmla="*/ 115 h 116"/>
                <a:gd name="T34" fmla="*/ 2 w 105"/>
                <a:gd name="T35" fmla="*/ 109 h 116"/>
                <a:gd name="T36" fmla="*/ 1 w 105"/>
                <a:gd name="T37" fmla="*/ 100 h 116"/>
                <a:gd name="T38" fmla="*/ 1 w 105"/>
                <a:gd name="T39" fmla="*/ 91 h 116"/>
                <a:gd name="T40" fmla="*/ 0 w 105"/>
                <a:gd name="T41" fmla="*/ 81 h 116"/>
                <a:gd name="T42" fmla="*/ 1 w 105"/>
                <a:gd name="T43" fmla="*/ 71 h 116"/>
                <a:gd name="T44" fmla="*/ 1 w 105"/>
                <a:gd name="T45" fmla="*/ 62 h 116"/>
                <a:gd name="T46" fmla="*/ 3 w 105"/>
                <a:gd name="T47" fmla="*/ 53 h 116"/>
                <a:gd name="T48" fmla="*/ 7 w 105"/>
                <a:gd name="T49" fmla="*/ 47 h 116"/>
                <a:gd name="T50" fmla="*/ 15 w 105"/>
                <a:gd name="T51" fmla="*/ 44 h 116"/>
                <a:gd name="T52" fmla="*/ 20 w 105"/>
                <a:gd name="T53" fmla="*/ 42 h 116"/>
                <a:gd name="T54" fmla="*/ 22 w 105"/>
                <a:gd name="T55" fmla="*/ 37 h 116"/>
                <a:gd name="T56" fmla="*/ 23 w 105"/>
                <a:gd name="T57" fmla="*/ 32 h 116"/>
                <a:gd name="T58" fmla="*/ 23 w 105"/>
                <a:gd name="T59" fmla="*/ 26 h 116"/>
                <a:gd name="T60" fmla="*/ 22 w 105"/>
                <a:gd name="T61" fmla="*/ 19 h 116"/>
                <a:gd name="T62" fmla="*/ 22 w 105"/>
                <a:gd name="T63" fmla="*/ 12 h 116"/>
                <a:gd name="T64" fmla="*/ 22 w 105"/>
                <a:gd name="T65" fmla="*/ 3 h 116"/>
                <a:gd name="T66" fmla="*/ 29 w 105"/>
                <a:gd name="T67" fmla="*/ 2 h 116"/>
                <a:gd name="T68" fmla="*/ 39 w 105"/>
                <a:gd name="T69" fmla="*/ 0 h 116"/>
                <a:gd name="T70" fmla="*/ 50 w 105"/>
                <a:gd name="T71" fmla="*/ 2 h 116"/>
                <a:gd name="T72" fmla="*/ 61 w 105"/>
                <a:gd name="T73" fmla="*/ 4 h 116"/>
                <a:gd name="T74" fmla="*/ 74 w 105"/>
                <a:gd name="T75" fmla="*/ 8 h 116"/>
                <a:gd name="T76" fmla="*/ 85 w 105"/>
                <a:gd name="T77" fmla="*/ 10 h 116"/>
                <a:gd name="T78" fmla="*/ 95 w 105"/>
                <a:gd name="T79" fmla="*/ 13 h 116"/>
                <a:gd name="T80" fmla="*/ 104 w 105"/>
                <a:gd name="T81" fmla="*/ 15 h 116"/>
                <a:gd name="T82" fmla="*/ 105 w 105"/>
                <a:gd name="T83" fmla="*/ 15 h 116"/>
                <a:gd name="T84" fmla="*/ 105 w 105"/>
                <a:gd name="T85" fmla="*/ 17 h 116"/>
                <a:gd name="T86" fmla="*/ 105 w 105"/>
                <a:gd name="T87" fmla="*/ 18 h 116"/>
                <a:gd name="T88" fmla="*/ 105 w 105"/>
                <a:gd name="T89" fmla="*/ 20 h 116"/>
                <a:gd name="T90" fmla="*/ 105 w 105"/>
                <a:gd name="T91" fmla="*/ 23 h 116"/>
                <a:gd name="T92" fmla="*/ 105 w 105"/>
                <a:gd name="T93" fmla="*/ 28 h 116"/>
                <a:gd name="T94" fmla="*/ 105 w 105"/>
                <a:gd name="T95" fmla="*/ 34 h 116"/>
                <a:gd name="T96" fmla="*/ 105 w 105"/>
                <a:gd name="T97" fmla="*/ 43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 h="116">
                  <a:moveTo>
                    <a:pt x="105" y="43"/>
                  </a:moveTo>
                  <a:lnTo>
                    <a:pt x="103" y="52"/>
                  </a:lnTo>
                  <a:lnTo>
                    <a:pt x="99" y="60"/>
                  </a:lnTo>
                  <a:lnTo>
                    <a:pt x="95" y="67"/>
                  </a:lnTo>
                  <a:lnTo>
                    <a:pt x="90" y="75"/>
                  </a:lnTo>
                  <a:lnTo>
                    <a:pt x="85" y="81"/>
                  </a:lnTo>
                  <a:lnTo>
                    <a:pt x="79" y="87"/>
                  </a:lnTo>
                  <a:lnTo>
                    <a:pt x="73" y="94"/>
                  </a:lnTo>
                  <a:lnTo>
                    <a:pt x="66" y="99"/>
                  </a:lnTo>
                  <a:lnTo>
                    <a:pt x="59" y="102"/>
                  </a:lnTo>
                  <a:lnTo>
                    <a:pt x="51" y="106"/>
                  </a:lnTo>
                  <a:lnTo>
                    <a:pt x="42" y="110"/>
                  </a:lnTo>
                  <a:lnTo>
                    <a:pt x="35" y="112"/>
                  </a:lnTo>
                  <a:lnTo>
                    <a:pt x="27" y="115"/>
                  </a:lnTo>
                  <a:lnTo>
                    <a:pt x="18" y="115"/>
                  </a:lnTo>
                  <a:lnTo>
                    <a:pt x="11" y="116"/>
                  </a:lnTo>
                  <a:lnTo>
                    <a:pt x="2" y="115"/>
                  </a:lnTo>
                  <a:lnTo>
                    <a:pt x="2" y="109"/>
                  </a:lnTo>
                  <a:lnTo>
                    <a:pt x="1" y="100"/>
                  </a:lnTo>
                  <a:lnTo>
                    <a:pt x="1" y="91"/>
                  </a:lnTo>
                  <a:lnTo>
                    <a:pt x="0" y="81"/>
                  </a:lnTo>
                  <a:lnTo>
                    <a:pt x="1" y="71"/>
                  </a:lnTo>
                  <a:lnTo>
                    <a:pt x="1" y="62"/>
                  </a:lnTo>
                  <a:lnTo>
                    <a:pt x="3" y="53"/>
                  </a:lnTo>
                  <a:lnTo>
                    <a:pt x="7" y="47"/>
                  </a:lnTo>
                  <a:lnTo>
                    <a:pt x="15" y="44"/>
                  </a:lnTo>
                  <a:lnTo>
                    <a:pt x="20" y="42"/>
                  </a:lnTo>
                  <a:lnTo>
                    <a:pt x="22" y="37"/>
                  </a:lnTo>
                  <a:lnTo>
                    <a:pt x="23" y="32"/>
                  </a:lnTo>
                  <a:lnTo>
                    <a:pt x="23" y="26"/>
                  </a:lnTo>
                  <a:lnTo>
                    <a:pt x="22" y="19"/>
                  </a:lnTo>
                  <a:lnTo>
                    <a:pt x="22" y="12"/>
                  </a:lnTo>
                  <a:lnTo>
                    <a:pt x="22" y="3"/>
                  </a:lnTo>
                  <a:lnTo>
                    <a:pt x="29" y="2"/>
                  </a:lnTo>
                  <a:lnTo>
                    <a:pt x="39" y="0"/>
                  </a:lnTo>
                  <a:lnTo>
                    <a:pt x="50" y="2"/>
                  </a:lnTo>
                  <a:lnTo>
                    <a:pt x="61" y="4"/>
                  </a:lnTo>
                  <a:lnTo>
                    <a:pt x="74" y="8"/>
                  </a:lnTo>
                  <a:lnTo>
                    <a:pt x="85" y="10"/>
                  </a:lnTo>
                  <a:lnTo>
                    <a:pt x="95" y="13"/>
                  </a:lnTo>
                  <a:lnTo>
                    <a:pt x="104" y="15"/>
                  </a:lnTo>
                  <a:lnTo>
                    <a:pt x="105" y="15"/>
                  </a:lnTo>
                  <a:lnTo>
                    <a:pt x="105" y="17"/>
                  </a:lnTo>
                  <a:lnTo>
                    <a:pt x="105" y="18"/>
                  </a:lnTo>
                  <a:lnTo>
                    <a:pt x="105" y="20"/>
                  </a:lnTo>
                  <a:lnTo>
                    <a:pt x="105" y="23"/>
                  </a:lnTo>
                  <a:lnTo>
                    <a:pt x="105" y="28"/>
                  </a:lnTo>
                  <a:lnTo>
                    <a:pt x="105" y="34"/>
                  </a:lnTo>
                  <a:lnTo>
                    <a:pt x="105" y="43"/>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5" name="Freeform 102">
              <a:extLst>
                <a:ext uri="{FF2B5EF4-FFF2-40B4-BE49-F238E27FC236}">
                  <a16:creationId xmlns:a16="http://schemas.microsoft.com/office/drawing/2014/main" id="{9E99BE8B-5BAB-4347-B2D9-2F72483DC88E}"/>
                </a:ext>
              </a:extLst>
            </p:cNvPr>
            <p:cNvSpPr>
              <a:spLocks/>
            </p:cNvSpPr>
            <p:nvPr/>
          </p:nvSpPr>
          <p:spPr bwMode="auto">
            <a:xfrm>
              <a:off x="4713" y="746"/>
              <a:ext cx="123" cy="223"/>
            </a:xfrm>
            <a:custGeom>
              <a:avLst/>
              <a:gdLst>
                <a:gd name="T0" fmla="*/ 122 w 123"/>
                <a:gd name="T1" fmla="*/ 184 h 223"/>
                <a:gd name="T2" fmla="*/ 122 w 123"/>
                <a:gd name="T3" fmla="*/ 188 h 223"/>
                <a:gd name="T4" fmla="*/ 122 w 123"/>
                <a:gd name="T5" fmla="*/ 190 h 223"/>
                <a:gd name="T6" fmla="*/ 122 w 123"/>
                <a:gd name="T7" fmla="*/ 193 h 223"/>
                <a:gd name="T8" fmla="*/ 117 w 123"/>
                <a:gd name="T9" fmla="*/ 195 h 223"/>
                <a:gd name="T10" fmla="*/ 107 w 123"/>
                <a:gd name="T11" fmla="*/ 198 h 223"/>
                <a:gd name="T12" fmla="*/ 93 w 123"/>
                <a:gd name="T13" fmla="*/ 208 h 223"/>
                <a:gd name="T14" fmla="*/ 76 w 123"/>
                <a:gd name="T15" fmla="*/ 219 h 223"/>
                <a:gd name="T16" fmla="*/ 67 w 123"/>
                <a:gd name="T17" fmla="*/ 223 h 223"/>
                <a:gd name="T18" fmla="*/ 62 w 123"/>
                <a:gd name="T19" fmla="*/ 219 h 223"/>
                <a:gd name="T20" fmla="*/ 58 w 123"/>
                <a:gd name="T21" fmla="*/ 217 h 223"/>
                <a:gd name="T22" fmla="*/ 54 w 123"/>
                <a:gd name="T23" fmla="*/ 217 h 223"/>
                <a:gd name="T24" fmla="*/ 50 w 123"/>
                <a:gd name="T25" fmla="*/ 217 h 223"/>
                <a:gd name="T26" fmla="*/ 47 w 123"/>
                <a:gd name="T27" fmla="*/ 217 h 223"/>
                <a:gd name="T28" fmla="*/ 44 w 123"/>
                <a:gd name="T29" fmla="*/ 198 h 223"/>
                <a:gd name="T30" fmla="*/ 35 w 123"/>
                <a:gd name="T31" fmla="*/ 161 h 223"/>
                <a:gd name="T32" fmla="*/ 23 w 123"/>
                <a:gd name="T33" fmla="*/ 126 h 223"/>
                <a:gd name="T34" fmla="*/ 8 w 123"/>
                <a:gd name="T35" fmla="*/ 91 h 223"/>
                <a:gd name="T36" fmla="*/ 9 w 123"/>
                <a:gd name="T37" fmla="*/ 76 h 223"/>
                <a:gd name="T38" fmla="*/ 24 w 123"/>
                <a:gd name="T39" fmla="*/ 91 h 223"/>
                <a:gd name="T40" fmla="*/ 39 w 123"/>
                <a:gd name="T41" fmla="*/ 111 h 223"/>
                <a:gd name="T42" fmla="*/ 49 w 123"/>
                <a:gd name="T43" fmla="*/ 131 h 223"/>
                <a:gd name="T44" fmla="*/ 55 w 123"/>
                <a:gd name="T45" fmla="*/ 140 h 223"/>
                <a:gd name="T46" fmla="*/ 60 w 123"/>
                <a:gd name="T47" fmla="*/ 136 h 223"/>
                <a:gd name="T48" fmla="*/ 62 w 123"/>
                <a:gd name="T49" fmla="*/ 122 h 223"/>
                <a:gd name="T50" fmla="*/ 60 w 123"/>
                <a:gd name="T51" fmla="*/ 97 h 223"/>
                <a:gd name="T52" fmla="*/ 62 w 123"/>
                <a:gd name="T53" fmla="*/ 77 h 223"/>
                <a:gd name="T54" fmla="*/ 65 w 123"/>
                <a:gd name="T55" fmla="*/ 67 h 223"/>
                <a:gd name="T56" fmla="*/ 71 w 123"/>
                <a:gd name="T57" fmla="*/ 53 h 223"/>
                <a:gd name="T58" fmla="*/ 73 w 123"/>
                <a:gd name="T59" fmla="*/ 38 h 223"/>
                <a:gd name="T60" fmla="*/ 73 w 123"/>
                <a:gd name="T61" fmla="*/ 24 h 223"/>
                <a:gd name="T62" fmla="*/ 73 w 123"/>
                <a:gd name="T63" fmla="*/ 9 h 223"/>
                <a:gd name="T64" fmla="*/ 77 w 123"/>
                <a:gd name="T65" fmla="*/ 1 h 223"/>
                <a:gd name="T66" fmla="*/ 84 w 123"/>
                <a:gd name="T67" fmla="*/ 14 h 223"/>
                <a:gd name="T68" fmla="*/ 96 w 123"/>
                <a:gd name="T69" fmla="*/ 52 h 223"/>
                <a:gd name="T70" fmla="*/ 111 w 123"/>
                <a:gd name="T71" fmla="*/ 116 h 223"/>
                <a:gd name="T72" fmla="*/ 121 w 123"/>
                <a:gd name="T73" fmla="*/ 169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3" h="223">
                  <a:moveTo>
                    <a:pt x="123" y="181"/>
                  </a:moveTo>
                  <a:lnTo>
                    <a:pt x="122" y="184"/>
                  </a:lnTo>
                  <a:lnTo>
                    <a:pt x="122" y="187"/>
                  </a:lnTo>
                  <a:lnTo>
                    <a:pt x="122" y="188"/>
                  </a:lnTo>
                  <a:lnTo>
                    <a:pt x="122" y="190"/>
                  </a:lnTo>
                  <a:lnTo>
                    <a:pt x="122" y="192"/>
                  </a:lnTo>
                  <a:lnTo>
                    <a:pt x="122" y="193"/>
                  </a:lnTo>
                  <a:lnTo>
                    <a:pt x="122" y="194"/>
                  </a:lnTo>
                  <a:lnTo>
                    <a:pt x="117" y="195"/>
                  </a:lnTo>
                  <a:lnTo>
                    <a:pt x="112" y="197"/>
                  </a:lnTo>
                  <a:lnTo>
                    <a:pt x="107" y="198"/>
                  </a:lnTo>
                  <a:lnTo>
                    <a:pt x="102" y="200"/>
                  </a:lnTo>
                  <a:lnTo>
                    <a:pt x="93" y="208"/>
                  </a:lnTo>
                  <a:lnTo>
                    <a:pt x="84" y="214"/>
                  </a:lnTo>
                  <a:lnTo>
                    <a:pt x="76" y="219"/>
                  </a:lnTo>
                  <a:lnTo>
                    <a:pt x="69" y="223"/>
                  </a:lnTo>
                  <a:lnTo>
                    <a:pt x="67" y="223"/>
                  </a:lnTo>
                  <a:lnTo>
                    <a:pt x="64" y="222"/>
                  </a:lnTo>
                  <a:lnTo>
                    <a:pt x="62" y="219"/>
                  </a:lnTo>
                  <a:lnTo>
                    <a:pt x="59" y="217"/>
                  </a:lnTo>
                  <a:lnTo>
                    <a:pt x="58" y="217"/>
                  </a:lnTo>
                  <a:lnTo>
                    <a:pt x="55" y="217"/>
                  </a:lnTo>
                  <a:lnTo>
                    <a:pt x="54" y="217"/>
                  </a:lnTo>
                  <a:lnTo>
                    <a:pt x="52" y="217"/>
                  </a:lnTo>
                  <a:lnTo>
                    <a:pt x="50" y="217"/>
                  </a:lnTo>
                  <a:lnTo>
                    <a:pt x="48" y="217"/>
                  </a:lnTo>
                  <a:lnTo>
                    <a:pt x="47" y="217"/>
                  </a:lnTo>
                  <a:lnTo>
                    <a:pt x="44" y="217"/>
                  </a:lnTo>
                  <a:lnTo>
                    <a:pt x="44" y="198"/>
                  </a:lnTo>
                  <a:lnTo>
                    <a:pt x="40" y="179"/>
                  </a:lnTo>
                  <a:lnTo>
                    <a:pt x="35" y="161"/>
                  </a:lnTo>
                  <a:lnTo>
                    <a:pt x="29" y="144"/>
                  </a:lnTo>
                  <a:lnTo>
                    <a:pt x="23" y="126"/>
                  </a:lnTo>
                  <a:lnTo>
                    <a:pt x="15" y="108"/>
                  </a:lnTo>
                  <a:lnTo>
                    <a:pt x="8" y="91"/>
                  </a:lnTo>
                  <a:lnTo>
                    <a:pt x="0" y="72"/>
                  </a:lnTo>
                  <a:lnTo>
                    <a:pt x="9" y="76"/>
                  </a:lnTo>
                  <a:lnTo>
                    <a:pt x="16" y="82"/>
                  </a:lnTo>
                  <a:lnTo>
                    <a:pt x="24" y="91"/>
                  </a:lnTo>
                  <a:lnTo>
                    <a:pt x="31" y="101"/>
                  </a:lnTo>
                  <a:lnTo>
                    <a:pt x="39" y="111"/>
                  </a:lnTo>
                  <a:lnTo>
                    <a:pt x="44" y="121"/>
                  </a:lnTo>
                  <a:lnTo>
                    <a:pt x="49" y="131"/>
                  </a:lnTo>
                  <a:lnTo>
                    <a:pt x="52" y="140"/>
                  </a:lnTo>
                  <a:lnTo>
                    <a:pt x="55" y="140"/>
                  </a:lnTo>
                  <a:lnTo>
                    <a:pt x="58" y="139"/>
                  </a:lnTo>
                  <a:lnTo>
                    <a:pt x="60" y="136"/>
                  </a:lnTo>
                  <a:lnTo>
                    <a:pt x="62" y="132"/>
                  </a:lnTo>
                  <a:lnTo>
                    <a:pt x="62" y="122"/>
                  </a:lnTo>
                  <a:lnTo>
                    <a:pt x="62" y="110"/>
                  </a:lnTo>
                  <a:lnTo>
                    <a:pt x="60" y="97"/>
                  </a:lnTo>
                  <a:lnTo>
                    <a:pt x="60" y="83"/>
                  </a:lnTo>
                  <a:lnTo>
                    <a:pt x="62" y="77"/>
                  </a:lnTo>
                  <a:lnTo>
                    <a:pt x="63" y="72"/>
                  </a:lnTo>
                  <a:lnTo>
                    <a:pt x="65" y="67"/>
                  </a:lnTo>
                  <a:lnTo>
                    <a:pt x="69" y="62"/>
                  </a:lnTo>
                  <a:lnTo>
                    <a:pt x="71" y="53"/>
                  </a:lnTo>
                  <a:lnTo>
                    <a:pt x="72" y="45"/>
                  </a:lnTo>
                  <a:lnTo>
                    <a:pt x="73" y="38"/>
                  </a:lnTo>
                  <a:lnTo>
                    <a:pt x="73" y="32"/>
                  </a:lnTo>
                  <a:lnTo>
                    <a:pt x="73" y="24"/>
                  </a:lnTo>
                  <a:lnTo>
                    <a:pt x="73" y="16"/>
                  </a:lnTo>
                  <a:lnTo>
                    <a:pt x="73" y="9"/>
                  </a:lnTo>
                  <a:lnTo>
                    <a:pt x="74" y="0"/>
                  </a:lnTo>
                  <a:lnTo>
                    <a:pt x="77" y="1"/>
                  </a:lnTo>
                  <a:lnTo>
                    <a:pt x="81" y="5"/>
                  </a:lnTo>
                  <a:lnTo>
                    <a:pt x="84" y="14"/>
                  </a:lnTo>
                  <a:lnTo>
                    <a:pt x="88" y="24"/>
                  </a:lnTo>
                  <a:lnTo>
                    <a:pt x="96" y="52"/>
                  </a:lnTo>
                  <a:lnTo>
                    <a:pt x="103" y="83"/>
                  </a:lnTo>
                  <a:lnTo>
                    <a:pt x="111" y="116"/>
                  </a:lnTo>
                  <a:lnTo>
                    <a:pt x="117" y="146"/>
                  </a:lnTo>
                  <a:lnTo>
                    <a:pt x="121" y="169"/>
                  </a:lnTo>
                  <a:lnTo>
                    <a:pt x="123" y="181"/>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6" name="Freeform 103">
              <a:extLst>
                <a:ext uri="{FF2B5EF4-FFF2-40B4-BE49-F238E27FC236}">
                  <a16:creationId xmlns:a16="http://schemas.microsoft.com/office/drawing/2014/main" id="{14C85CB6-0C4C-49E7-B3A1-1F8ED3CA4C28}"/>
                </a:ext>
              </a:extLst>
            </p:cNvPr>
            <p:cNvSpPr>
              <a:spLocks/>
            </p:cNvSpPr>
            <p:nvPr/>
          </p:nvSpPr>
          <p:spPr bwMode="auto">
            <a:xfrm>
              <a:off x="4515" y="362"/>
              <a:ext cx="310" cy="277"/>
            </a:xfrm>
            <a:custGeom>
              <a:avLst/>
              <a:gdLst>
                <a:gd name="T0" fmla="*/ 305 w 310"/>
                <a:gd name="T1" fmla="*/ 174 h 277"/>
                <a:gd name="T2" fmla="*/ 291 w 310"/>
                <a:gd name="T3" fmla="*/ 205 h 277"/>
                <a:gd name="T4" fmla="*/ 256 w 310"/>
                <a:gd name="T5" fmla="*/ 243 h 277"/>
                <a:gd name="T6" fmla="*/ 209 w 310"/>
                <a:gd name="T7" fmla="*/ 267 h 277"/>
                <a:gd name="T8" fmla="*/ 158 w 310"/>
                <a:gd name="T9" fmla="*/ 277 h 277"/>
                <a:gd name="T10" fmla="*/ 106 w 310"/>
                <a:gd name="T11" fmla="*/ 269 h 277"/>
                <a:gd name="T12" fmla="*/ 80 w 310"/>
                <a:gd name="T13" fmla="*/ 253 h 277"/>
                <a:gd name="T14" fmla="*/ 61 w 310"/>
                <a:gd name="T15" fmla="*/ 232 h 277"/>
                <a:gd name="T16" fmla="*/ 54 w 310"/>
                <a:gd name="T17" fmla="*/ 216 h 277"/>
                <a:gd name="T18" fmla="*/ 56 w 310"/>
                <a:gd name="T19" fmla="*/ 210 h 277"/>
                <a:gd name="T20" fmla="*/ 56 w 310"/>
                <a:gd name="T21" fmla="*/ 206 h 277"/>
                <a:gd name="T22" fmla="*/ 54 w 310"/>
                <a:gd name="T23" fmla="*/ 205 h 277"/>
                <a:gd name="T24" fmla="*/ 34 w 310"/>
                <a:gd name="T25" fmla="*/ 223 h 277"/>
                <a:gd name="T26" fmla="*/ 23 w 310"/>
                <a:gd name="T27" fmla="*/ 228 h 277"/>
                <a:gd name="T28" fmla="*/ 14 w 310"/>
                <a:gd name="T29" fmla="*/ 227 h 277"/>
                <a:gd name="T30" fmla="*/ 4 w 310"/>
                <a:gd name="T31" fmla="*/ 209 h 277"/>
                <a:gd name="T32" fmla="*/ 1 w 310"/>
                <a:gd name="T33" fmla="*/ 179 h 277"/>
                <a:gd name="T34" fmla="*/ 7 w 310"/>
                <a:gd name="T35" fmla="*/ 167 h 277"/>
                <a:gd name="T36" fmla="*/ 15 w 310"/>
                <a:gd name="T37" fmla="*/ 164 h 277"/>
                <a:gd name="T38" fmla="*/ 43 w 310"/>
                <a:gd name="T39" fmla="*/ 169 h 277"/>
                <a:gd name="T40" fmla="*/ 58 w 310"/>
                <a:gd name="T41" fmla="*/ 166 h 277"/>
                <a:gd name="T42" fmla="*/ 59 w 310"/>
                <a:gd name="T43" fmla="*/ 162 h 277"/>
                <a:gd name="T44" fmla="*/ 61 w 310"/>
                <a:gd name="T45" fmla="*/ 160 h 277"/>
                <a:gd name="T46" fmla="*/ 49 w 310"/>
                <a:gd name="T47" fmla="*/ 147 h 277"/>
                <a:gd name="T48" fmla="*/ 53 w 310"/>
                <a:gd name="T49" fmla="*/ 132 h 277"/>
                <a:gd name="T50" fmla="*/ 71 w 310"/>
                <a:gd name="T51" fmla="*/ 109 h 277"/>
                <a:gd name="T52" fmla="*/ 87 w 310"/>
                <a:gd name="T53" fmla="*/ 84 h 277"/>
                <a:gd name="T54" fmla="*/ 87 w 310"/>
                <a:gd name="T55" fmla="*/ 67 h 277"/>
                <a:gd name="T56" fmla="*/ 85 w 310"/>
                <a:gd name="T57" fmla="*/ 58 h 277"/>
                <a:gd name="T58" fmla="*/ 83 w 310"/>
                <a:gd name="T59" fmla="*/ 51 h 277"/>
                <a:gd name="T60" fmla="*/ 93 w 310"/>
                <a:gd name="T61" fmla="*/ 36 h 277"/>
                <a:gd name="T62" fmla="*/ 122 w 310"/>
                <a:gd name="T63" fmla="*/ 10 h 277"/>
                <a:gd name="T64" fmla="*/ 141 w 310"/>
                <a:gd name="T65" fmla="*/ 2 h 277"/>
                <a:gd name="T66" fmla="*/ 155 w 310"/>
                <a:gd name="T67" fmla="*/ 21 h 277"/>
                <a:gd name="T68" fmla="*/ 165 w 310"/>
                <a:gd name="T69" fmla="*/ 41 h 277"/>
                <a:gd name="T70" fmla="*/ 177 w 310"/>
                <a:gd name="T71" fmla="*/ 48 h 277"/>
                <a:gd name="T72" fmla="*/ 193 w 310"/>
                <a:gd name="T73" fmla="*/ 45 h 277"/>
                <a:gd name="T74" fmla="*/ 226 w 310"/>
                <a:gd name="T75" fmla="*/ 25 h 277"/>
                <a:gd name="T76" fmla="*/ 241 w 310"/>
                <a:gd name="T77" fmla="*/ 14 h 277"/>
                <a:gd name="T78" fmla="*/ 258 w 310"/>
                <a:gd name="T79" fmla="*/ 5 h 277"/>
                <a:gd name="T80" fmla="*/ 284 w 310"/>
                <a:gd name="T81" fmla="*/ 40 h 277"/>
                <a:gd name="T82" fmla="*/ 303 w 310"/>
                <a:gd name="T83" fmla="*/ 94 h 277"/>
                <a:gd name="T84" fmla="*/ 310 w 310"/>
                <a:gd name="T85" fmla="*/ 156 h 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10" h="277">
                  <a:moveTo>
                    <a:pt x="310" y="156"/>
                  </a:moveTo>
                  <a:lnTo>
                    <a:pt x="308" y="165"/>
                  </a:lnTo>
                  <a:lnTo>
                    <a:pt x="305" y="174"/>
                  </a:lnTo>
                  <a:lnTo>
                    <a:pt x="303" y="182"/>
                  </a:lnTo>
                  <a:lnTo>
                    <a:pt x="299" y="190"/>
                  </a:lnTo>
                  <a:lnTo>
                    <a:pt x="291" y="205"/>
                  </a:lnTo>
                  <a:lnTo>
                    <a:pt x="281" y="219"/>
                  </a:lnTo>
                  <a:lnTo>
                    <a:pt x="269" y="232"/>
                  </a:lnTo>
                  <a:lnTo>
                    <a:pt x="256" y="243"/>
                  </a:lnTo>
                  <a:lnTo>
                    <a:pt x="241" y="253"/>
                  </a:lnTo>
                  <a:lnTo>
                    <a:pt x="226" y="261"/>
                  </a:lnTo>
                  <a:lnTo>
                    <a:pt x="209" y="267"/>
                  </a:lnTo>
                  <a:lnTo>
                    <a:pt x="193" y="272"/>
                  </a:lnTo>
                  <a:lnTo>
                    <a:pt x="175" y="276"/>
                  </a:lnTo>
                  <a:lnTo>
                    <a:pt x="158" y="277"/>
                  </a:lnTo>
                  <a:lnTo>
                    <a:pt x="140" y="276"/>
                  </a:lnTo>
                  <a:lnTo>
                    <a:pt x="122" y="274"/>
                  </a:lnTo>
                  <a:lnTo>
                    <a:pt x="106" y="269"/>
                  </a:lnTo>
                  <a:lnTo>
                    <a:pt x="90" y="263"/>
                  </a:lnTo>
                  <a:lnTo>
                    <a:pt x="86" y="259"/>
                  </a:lnTo>
                  <a:lnTo>
                    <a:pt x="80" y="253"/>
                  </a:lnTo>
                  <a:lnTo>
                    <a:pt x="73" y="247"/>
                  </a:lnTo>
                  <a:lnTo>
                    <a:pt x="66" y="239"/>
                  </a:lnTo>
                  <a:lnTo>
                    <a:pt x="61" y="232"/>
                  </a:lnTo>
                  <a:lnTo>
                    <a:pt x="57" y="224"/>
                  </a:lnTo>
                  <a:lnTo>
                    <a:pt x="56" y="220"/>
                  </a:lnTo>
                  <a:lnTo>
                    <a:pt x="54" y="216"/>
                  </a:lnTo>
                  <a:lnTo>
                    <a:pt x="56" y="214"/>
                  </a:lnTo>
                  <a:lnTo>
                    <a:pt x="57" y="211"/>
                  </a:lnTo>
                  <a:lnTo>
                    <a:pt x="56" y="210"/>
                  </a:lnTo>
                  <a:lnTo>
                    <a:pt x="56" y="208"/>
                  </a:lnTo>
                  <a:lnTo>
                    <a:pt x="56" y="206"/>
                  </a:lnTo>
                  <a:lnTo>
                    <a:pt x="54" y="206"/>
                  </a:lnTo>
                  <a:lnTo>
                    <a:pt x="54" y="205"/>
                  </a:lnTo>
                  <a:lnTo>
                    <a:pt x="53" y="205"/>
                  </a:lnTo>
                  <a:lnTo>
                    <a:pt x="43" y="215"/>
                  </a:lnTo>
                  <a:lnTo>
                    <a:pt x="34" y="223"/>
                  </a:lnTo>
                  <a:lnTo>
                    <a:pt x="30" y="225"/>
                  </a:lnTo>
                  <a:lnTo>
                    <a:pt x="27" y="228"/>
                  </a:lnTo>
                  <a:lnTo>
                    <a:pt x="23" y="228"/>
                  </a:lnTo>
                  <a:lnTo>
                    <a:pt x="19" y="229"/>
                  </a:lnTo>
                  <a:lnTo>
                    <a:pt x="17" y="228"/>
                  </a:lnTo>
                  <a:lnTo>
                    <a:pt x="14" y="227"/>
                  </a:lnTo>
                  <a:lnTo>
                    <a:pt x="12" y="224"/>
                  </a:lnTo>
                  <a:lnTo>
                    <a:pt x="9" y="220"/>
                  </a:lnTo>
                  <a:lnTo>
                    <a:pt x="4" y="209"/>
                  </a:lnTo>
                  <a:lnTo>
                    <a:pt x="0" y="193"/>
                  </a:lnTo>
                  <a:lnTo>
                    <a:pt x="1" y="185"/>
                  </a:lnTo>
                  <a:lnTo>
                    <a:pt x="1" y="179"/>
                  </a:lnTo>
                  <a:lnTo>
                    <a:pt x="3" y="174"/>
                  </a:lnTo>
                  <a:lnTo>
                    <a:pt x="4" y="170"/>
                  </a:lnTo>
                  <a:lnTo>
                    <a:pt x="7" y="167"/>
                  </a:lnTo>
                  <a:lnTo>
                    <a:pt x="9" y="165"/>
                  </a:lnTo>
                  <a:lnTo>
                    <a:pt x="12" y="165"/>
                  </a:lnTo>
                  <a:lnTo>
                    <a:pt x="15" y="164"/>
                  </a:lnTo>
                  <a:lnTo>
                    <a:pt x="23" y="165"/>
                  </a:lnTo>
                  <a:lnTo>
                    <a:pt x="32" y="166"/>
                  </a:lnTo>
                  <a:lnTo>
                    <a:pt x="43" y="169"/>
                  </a:lnTo>
                  <a:lnTo>
                    <a:pt x="56" y="169"/>
                  </a:lnTo>
                  <a:lnTo>
                    <a:pt x="57" y="167"/>
                  </a:lnTo>
                  <a:lnTo>
                    <a:pt x="58" y="166"/>
                  </a:lnTo>
                  <a:lnTo>
                    <a:pt x="59" y="165"/>
                  </a:lnTo>
                  <a:lnTo>
                    <a:pt x="59" y="164"/>
                  </a:lnTo>
                  <a:lnTo>
                    <a:pt x="59" y="162"/>
                  </a:lnTo>
                  <a:lnTo>
                    <a:pt x="61" y="162"/>
                  </a:lnTo>
                  <a:lnTo>
                    <a:pt x="61" y="161"/>
                  </a:lnTo>
                  <a:lnTo>
                    <a:pt x="61" y="160"/>
                  </a:lnTo>
                  <a:lnTo>
                    <a:pt x="54" y="156"/>
                  </a:lnTo>
                  <a:lnTo>
                    <a:pt x="51" y="152"/>
                  </a:lnTo>
                  <a:lnTo>
                    <a:pt x="49" y="147"/>
                  </a:lnTo>
                  <a:lnTo>
                    <a:pt x="49" y="143"/>
                  </a:lnTo>
                  <a:lnTo>
                    <a:pt x="51" y="138"/>
                  </a:lnTo>
                  <a:lnTo>
                    <a:pt x="53" y="132"/>
                  </a:lnTo>
                  <a:lnTo>
                    <a:pt x="57" y="127"/>
                  </a:lnTo>
                  <a:lnTo>
                    <a:pt x="61" y="121"/>
                  </a:lnTo>
                  <a:lnTo>
                    <a:pt x="71" y="109"/>
                  </a:lnTo>
                  <a:lnTo>
                    <a:pt x="80" y="97"/>
                  </a:lnTo>
                  <a:lnTo>
                    <a:pt x="83" y="90"/>
                  </a:lnTo>
                  <a:lnTo>
                    <a:pt x="87" y="84"/>
                  </a:lnTo>
                  <a:lnTo>
                    <a:pt x="88" y="78"/>
                  </a:lnTo>
                  <a:lnTo>
                    <a:pt x="90" y="72"/>
                  </a:lnTo>
                  <a:lnTo>
                    <a:pt x="87" y="67"/>
                  </a:lnTo>
                  <a:lnTo>
                    <a:pt x="86" y="63"/>
                  </a:lnTo>
                  <a:lnTo>
                    <a:pt x="85" y="59"/>
                  </a:lnTo>
                  <a:lnTo>
                    <a:pt x="85" y="58"/>
                  </a:lnTo>
                  <a:lnTo>
                    <a:pt x="83" y="55"/>
                  </a:lnTo>
                  <a:lnTo>
                    <a:pt x="83" y="54"/>
                  </a:lnTo>
                  <a:lnTo>
                    <a:pt x="83" y="51"/>
                  </a:lnTo>
                  <a:lnTo>
                    <a:pt x="83" y="49"/>
                  </a:lnTo>
                  <a:lnTo>
                    <a:pt x="87" y="44"/>
                  </a:lnTo>
                  <a:lnTo>
                    <a:pt x="93" y="36"/>
                  </a:lnTo>
                  <a:lnTo>
                    <a:pt x="102" y="27"/>
                  </a:lnTo>
                  <a:lnTo>
                    <a:pt x="111" y="19"/>
                  </a:lnTo>
                  <a:lnTo>
                    <a:pt x="122" y="10"/>
                  </a:lnTo>
                  <a:lnTo>
                    <a:pt x="132" y="5"/>
                  </a:lnTo>
                  <a:lnTo>
                    <a:pt x="138" y="2"/>
                  </a:lnTo>
                  <a:lnTo>
                    <a:pt x="141" y="2"/>
                  </a:lnTo>
                  <a:lnTo>
                    <a:pt x="146" y="4"/>
                  </a:lnTo>
                  <a:lnTo>
                    <a:pt x="150" y="5"/>
                  </a:lnTo>
                  <a:lnTo>
                    <a:pt x="155" y="21"/>
                  </a:lnTo>
                  <a:lnTo>
                    <a:pt x="160" y="34"/>
                  </a:lnTo>
                  <a:lnTo>
                    <a:pt x="163" y="38"/>
                  </a:lnTo>
                  <a:lnTo>
                    <a:pt x="165" y="41"/>
                  </a:lnTo>
                  <a:lnTo>
                    <a:pt x="169" y="44"/>
                  </a:lnTo>
                  <a:lnTo>
                    <a:pt x="173" y="46"/>
                  </a:lnTo>
                  <a:lnTo>
                    <a:pt x="177" y="48"/>
                  </a:lnTo>
                  <a:lnTo>
                    <a:pt x="182" y="48"/>
                  </a:lnTo>
                  <a:lnTo>
                    <a:pt x="187" y="46"/>
                  </a:lnTo>
                  <a:lnTo>
                    <a:pt x="193" y="45"/>
                  </a:lnTo>
                  <a:lnTo>
                    <a:pt x="206" y="40"/>
                  </a:lnTo>
                  <a:lnTo>
                    <a:pt x="221" y="30"/>
                  </a:lnTo>
                  <a:lnTo>
                    <a:pt x="226" y="25"/>
                  </a:lnTo>
                  <a:lnTo>
                    <a:pt x="231" y="20"/>
                  </a:lnTo>
                  <a:lnTo>
                    <a:pt x="236" y="16"/>
                  </a:lnTo>
                  <a:lnTo>
                    <a:pt x="241" y="14"/>
                  </a:lnTo>
                  <a:lnTo>
                    <a:pt x="246" y="11"/>
                  </a:lnTo>
                  <a:lnTo>
                    <a:pt x="251" y="7"/>
                  </a:lnTo>
                  <a:lnTo>
                    <a:pt x="258" y="5"/>
                  </a:lnTo>
                  <a:lnTo>
                    <a:pt x="266" y="0"/>
                  </a:lnTo>
                  <a:lnTo>
                    <a:pt x="275" y="21"/>
                  </a:lnTo>
                  <a:lnTo>
                    <a:pt x="284" y="40"/>
                  </a:lnTo>
                  <a:lnTo>
                    <a:pt x="291" y="58"/>
                  </a:lnTo>
                  <a:lnTo>
                    <a:pt x="297" y="75"/>
                  </a:lnTo>
                  <a:lnTo>
                    <a:pt x="303" y="94"/>
                  </a:lnTo>
                  <a:lnTo>
                    <a:pt x="306" y="113"/>
                  </a:lnTo>
                  <a:lnTo>
                    <a:pt x="309" y="133"/>
                  </a:lnTo>
                  <a:lnTo>
                    <a:pt x="310" y="156"/>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7" name="Freeform 104">
              <a:extLst>
                <a:ext uri="{FF2B5EF4-FFF2-40B4-BE49-F238E27FC236}">
                  <a16:creationId xmlns:a16="http://schemas.microsoft.com/office/drawing/2014/main" id="{A87832D1-20E8-41D6-A70D-1EA05BBA086A}"/>
                </a:ext>
              </a:extLst>
            </p:cNvPr>
            <p:cNvSpPr>
              <a:spLocks/>
            </p:cNvSpPr>
            <p:nvPr/>
          </p:nvSpPr>
          <p:spPr bwMode="auto">
            <a:xfrm>
              <a:off x="4789" y="718"/>
              <a:ext cx="30" cy="62"/>
            </a:xfrm>
            <a:custGeom>
              <a:avLst/>
              <a:gdLst>
                <a:gd name="T0" fmla="*/ 30 w 30"/>
                <a:gd name="T1" fmla="*/ 62 h 62"/>
                <a:gd name="T2" fmla="*/ 27 w 30"/>
                <a:gd name="T3" fmla="*/ 58 h 62"/>
                <a:gd name="T4" fmla="*/ 23 w 30"/>
                <a:gd name="T5" fmla="*/ 52 h 62"/>
                <a:gd name="T6" fmla="*/ 18 w 30"/>
                <a:gd name="T7" fmla="*/ 44 h 62"/>
                <a:gd name="T8" fmla="*/ 13 w 30"/>
                <a:gd name="T9" fmla="*/ 34 h 62"/>
                <a:gd name="T10" fmla="*/ 8 w 30"/>
                <a:gd name="T11" fmla="*/ 23 h 62"/>
                <a:gd name="T12" fmla="*/ 5 w 30"/>
                <a:gd name="T13" fmla="*/ 14 h 62"/>
                <a:gd name="T14" fmla="*/ 1 w 30"/>
                <a:gd name="T15" fmla="*/ 5 h 62"/>
                <a:gd name="T16" fmla="*/ 0 w 30"/>
                <a:gd name="T17" fmla="*/ 0 h 62"/>
                <a:gd name="T18" fmla="*/ 15 w 30"/>
                <a:gd name="T19" fmla="*/ 2 h 62"/>
                <a:gd name="T20" fmla="*/ 23 w 30"/>
                <a:gd name="T21" fmla="*/ 5 h 62"/>
                <a:gd name="T22" fmla="*/ 26 w 30"/>
                <a:gd name="T23" fmla="*/ 7 h 62"/>
                <a:gd name="T24" fmla="*/ 29 w 30"/>
                <a:gd name="T25" fmla="*/ 9 h 62"/>
                <a:gd name="T26" fmla="*/ 30 w 30"/>
                <a:gd name="T27" fmla="*/ 13 h 62"/>
                <a:gd name="T28" fmla="*/ 30 w 30"/>
                <a:gd name="T29" fmla="*/ 15 h 62"/>
                <a:gd name="T30" fmla="*/ 30 w 30"/>
                <a:gd name="T31" fmla="*/ 23 h 62"/>
                <a:gd name="T32" fmla="*/ 30 w 30"/>
                <a:gd name="T33" fmla="*/ 33 h 62"/>
                <a:gd name="T34" fmla="*/ 29 w 30"/>
                <a:gd name="T35" fmla="*/ 47 h 62"/>
                <a:gd name="T36" fmla="*/ 30 w 30"/>
                <a:gd name="T37" fmla="*/ 62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62">
                  <a:moveTo>
                    <a:pt x="30" y="62"/>
                  </a:moveTo>
                  <a:lnTo>
                    <a:pt x="27" y="58"/>
                  </a:lnTo>
                  <a:lnTo>
                    <a:pt x="23" y="52"/>
                  </a:lnTo>
                  <a:lnTo>
                    <a:pt x="18" y="44"/>
                  </a:lnTo>
                  <a:lnTo>
                    <a:pt x="13" y="34"/>
                  </a:lnTo>
                  <a:lnTo>
                    <a:pt x="8" y="23"/>
                  </a:lnTo>
                  <a:lnTo>
                    <a:pt x="5" y="14"/>
                  </a:lnTo>
                  <a:lnTo>
                    <a:pt x="1" y="5"/>
                  </a:lnTo>
                  <a:lnTo>
                    <a:pt x="0" y="0"/>
                  </a:lnTo>
                  <a:lnTo>
                    <a:pt x="15" y="2"/>
                  </a:lnTo>
                  <a:lnTo>
                    <a:pt x="23" y="5"/>
                  </a:lnTo>
                  <a:lnTo>
                    <a:pt x="26" y="7"/>
                  </a:lnTo>
                  <a:lnTo>
                    <a:pt x="29" y="9"/>
                  </a:lnTo>
                  <a:lnTo>
                    <a:pt x="30" y="13"/>
                  </a:lnTo>
                  <a:lnTo>
                    <a:pt x="30" y="15"/>
                  </a:lnTo>
                  <a:lnTo>
                    <a:pt x="30" y="23"/>
                  </a:lnTo>
                  <a:lnTo>
                    <a:pt x="30" y="33"/>
                  </a:lnTo>
                  <a:lnTo>
                    <a:pt x="29" y="47"/>
                  </a:lnTo>
                  <a:lnTo>
                    <a:pt x="30" y="62"/>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8" name="Freeform 105">
              <a:extLst>
                <a:ext uri="{FF2B5EF4-FFF2-40B4-BE49-F238E27FC236}">
                  <a16:creationId xmlns:a16="http://schemas.microsoft.com/office/drawing/2014/main" id="{46710168-10E7-4A65-837E-4C3EBAB055D5}"/>
                </a:ext>
              </a:extLst>
            </p:cNvPr>
            <p:cNvSpPr>
              <a:spLocks/>
            </p:cNvSpPr>
            <p:nvPr/>
          </p:nvSpPr>
          <p:spPr bwMode="auto">
            <a:xfrm>
              <a:off x="4709" y="504"/>
              <a:ext cx="93" cy="68"/>
            </a:xfrm>
            <a:custGeom>
              <a:avLst/>
              <a:gdLst>
                <a:gd name="T0" fmla="*/ 92 w 93"/>
                <a:gd name="T1" fmla="*/ 32 h 68"/>
                <a:gd name="T2" fmla="*/ 88 w 93"/>
                <a:gd name="T3" fmla="*/ 32 h 68"/>
                <a:gd name="T4" fmla="*/ 86 w 93"/>
                <a:gd name="T5" fmla="*/ 32 h 68"/>
                <a:gd name="T6" fmla="*/ 83 w 93"/>
                <a:gd name="T7" fmla="*/ 33 h 68"/>
                <a:gd name="T8" fmla="*/ 78 w 93"/>
                <a:gd name="T9" fmla="*/ 44 h 68"/>
                <a:gd name="T10" fmla="*/ 71 w 93"/>
                <a:gd name="T11" fmla="*/ 61 h 68"/>
                <a:gd name="T12" fmla="*/ 63 w 93"/>
                <a:gd name="T13" fmla="*/ 68 h 68"/>
                <a:gd name="T14" fmla="*/ 54 w 93"/>
                <a:gd name="T15" fmla="*/ 68 h 68"/>
                <a:gd name="T16" fmla="*/ 42 w 93"/>
                <a:gd name="T17" fmla="*/ 63 h 68"/>
                <a:gd name="T18" fmla="*/ 28 w 93"/>
                <a:gd name="T19" fmla="*/ 56 h 68"/>
                <a:gd name="T20" fmla="*/ 17 w 93"/>
                <a:gd name="T21" fmla="*/ 53 h 68"/>
                <a:gd name="T22" fmla="*/ 9 w 93"/>
                <a:gd name="T23" fmla="*/ 58 h 68"/>
                <a:gd name="T24" fmla="*/ 6 w 93"/>
                <a:gd name="T25" fmla="*/ 61 h 68"/>
                <a:gd name="T26" fmla="*/ 3 w 93"/>
                <a:gd name="T27" fmla="*/ 59 h 68"/>
                <a:gd name="T28" fmla="*/ 1 w 93"/>
                <a:gd name="T29" fmla="*/ 54 h 68"/>
                <a:gd name="T30" fmla="*/ 1 w 93"/>
                <a:gd name="T31" fmla="*/ 52 h 68"/>
                <a:gd name="T32" fmla="*/ 1 w 93"/>
                <a:gd name="T33" fmla="*/ 51 h 68"/>
                <a:gd name="T34" fmla="*/ 3 w 93"/>
                <a:gd name="T35" fmla="*/ 51 h 68"/>
                <a:gd name="T36" fmla="*/ 3 w 93"/>
                <a:gd name="T37" fmla="*/ 51 h 68"/>
                <a:gd name="T38" fmla="*/ 3 w 93"/>
                <a:gd name="T39" fmla="*/ 47 h 68"/>
                <a:gd name="T40" fmla="*/ 5 w 93"/>
                <a:gd name="T41" fmla="*/ 40 h 68"/>
                <a:gd name="T42" fmla="*/ 5 w 93"/>
                <a:gd name="T43" fmla="*/ 33 h 68"/>
                <a:gd name="T44" fmla="*/ 3 w 93"/>
                <a:gd name="T45" fmla="*/ 27 h 68"/>
                <a:gd name="T46" fmla="*/ 0 w 93"/>
                <a:gd name="T47" fmla="*/ 23 h 68"/>
                <a:gd name="T48" fmla="*/ 0 w 93"/>
                <a:gd name="T49" fmla="*/ 22 h 68"/>
                <a:gd name="T50" fmla="*/ 0 w 93"/>
                <a:gd name="T51" fmla="*/ 20 h 68"/>
                <a:gd name="T52" fmla="*/ 0 w 93"/>
                <a:gd name="T53" fmla="*/ 18 h 68"/>
                <a:gd name="T54" fmla="*/ 1 w 93"/>
                <a:gd name="T55" fmla="*/ 18 h 68"/>
                <a:gd name="T56" fmla="*/ 3 w 93"/>
                <a:gd name="T57" fmla="*/ 18 h 68"/>
                <a:gd name="T58" fmla="*/ 5 w 93"/>
                <a:gd name="T59" fmla="*/ 18 h 68"/>
                <a:gd name="T60" fmla="*/ 6 w 93"/>
                <a:gd name="T61" fmla="*/ 18 h 68"/>
                <a:gd name="T62" fmla="*/ 10 w 93"/>
                <a:gd name="T63" fmla="*/ 20 h 68"/>
                <a:gd name="T64" fmla="*/ 13 w 93"/>
                <a:gd name="T65" fmla="*/ 27 h 68"/>
                <a:gd name="T66" fmla="*/ 15 w 93"/>
                <a:gd name="T67" fmla="*/ 32 h 68"/>
                <a:gd name="T68" fmla="*/ 15 w 93"/>
                <a:gd name="T69" fmla="*/ 38 h 68"/>
                <a:gd name="T70" fmla="*/ 17 w 93"/>
                <a:gd name="T71" fmla="*/ 42 h 68"/>
                <a:gd name="T72" fmla="*/ 20 w 93"/>
                <a:gd name="T73" fmla="*/ 40 h 68"/>
                <a:gd name="T74" fmla="*/ 24 w 93"/>
                <a:gd name="T75" fmla="*/ 40 h 68"/>
                <a:gd name="T76" fmla="*/ 28 w 93"/>
                <a:gd name="T77" fmla="*/ 40 h 68"/>
                <a:gd name="T78" fmla="*/ 33 w 93"/>
                <a:gd name="T79" fmla="*/ 33 h 68"/>
                <a:gd name="T80" fmla="*/ 39 w 93"/>
                <a:gd name="T81" fmla="*/ 20 h 68"/>
                <a:gd name="T82" fmla="*/ 47 w 93"/>
                <a:gd name="T83" fmla="*/ 10 h 68"/>
                <a:gd name="T84" fmla="*/ 59 w 93"/>
                <a:gd name="T85" fmla="*/ 3 h 68"/>
                <a:gd name="T86" fmla="*/ 68 w 93"/>
                <a:gd name="T87" fmla="*/ 3 h 68"/>
                <a:gd name="T88" fmla="*/ 69 w 93"/>
                <a:gd name="T89" fmla="*/ 5 h 68"/>
                <a:gd name="T90" fmla="*/ 72 w 93"/>
                <a:gd name="T91" fmla="*/ 9 h 68"/>
                <a:gd name="T92" fmla="*/ 73 w 93"/>
                <a:gd name="T93" fmla="*/ 13 h 68"/>
                <a:gd name="T94" fmla="*/ 75 w 93"/>
                <a:gd name="T95" fmla="*/ 14 h 68"/>
                <a:gd name="T96" fmla="*/ 76 w 93"/>
                <a:gd name="T97" fmla="*/ 14 h 68"/>
                <a:gd name="T98" fmla="*/ 77 w 93"/>
                <a:gd name="T99" fmla="*/ 14 h 68"/>
                <a:gd name="T100" fmla="*/ 80 w 93"/>
                <a:gd name="T101" fmla="*/ 14 h 68"/>
                <a:gd name="T102" fmla="*/ 81 w 93"/>
                <a:gd name="T103" fmla="*/ 14 h 68"/>
                <a:gd name="T104" fmla="*/ 81 w 93"/>
                <a:gd name="T105" fmla="*/ 13 h 68"/>
                <a:gd name="T106" fmla="*/ 83 w 93"/>
                <a:gd name="T107" fmla="*/ 11 h 68"/>
                <a:gd name="T108" fmla="*/ 86 w 93"/>
                <a:gd name="T109" fmla="*/ 10 h 68"/>
                <a:gd name="T110" fmla="*/ 88 w 93"/>
                <a:gd name="T111" fmla="*/ 14 h 68"/>
                <a:gd name="T112" fmla="*/ 91 w 93"/>
                <a:gd name="T113" fmla="*/ 19 h 68"/>
                <a:gd name="T114" fmla="*/ 92 w 93"/>
                <a:gd name="T115" fmla="*/ 24 h 68"/>
                <a:gd name="T116" fmla="*/ 92 w 93"/>
                <a:gd name="T117" fmla="*/ 29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 h="68">
                  <a:moveTo>
                    <a:pt x="93" y="32"/>
                  </a:moveTo>
                  <a:lnTo>
                    <a:pt x="92" y="32"/>
                  </a:lnTo>
                  <a:lnTo>
                    <a:pt x="90" y="32"/>
                  </a:lnTo>
                  <a:lnTo>
                    <a:pt x="88" y="32"/>
                  </a:lnTo>
                  <a:lnTo>
                    <a:pt x="87" y="32"/>
                  </a:lnTo>
                  <a:lnTo>
                    <a:pt x="86" y="32"/>
                  </a:lnTo>
                  <a:lnTo>
                    <a:pt x="85" y="33"/>
                  </a:lnTo>
                  <a:lnTo>
                    <a:pt x="83" y="33"/>
                  </a:lnTo>
                  <a:lnTo>
                    <a:pt x="82" y="33"/>
                  </a:lnTo>
                  <a:lnTo>
                    <a:pt x="78" y="44"/>
                  </a:lnTo>
                  <a:lnTo>
                    <a:pt x="75" y="53"/>
                  </a:lnTo>
                  <a:lnTo>
                    <a:pt x="71" y="61"/>
                  </a:lnTo>
                  <a:lnTo>
                    <a:pt x="67" y="64"/>
                  </a:lnTo>
                  <a:lnTo>
                    <a:pt x="63" y="68"/>
                  </a:lnTo>
                  <a:lnTo>
                    <a:pt x="59" y="68"/>
                  </a:lnTo>
                  <a:lnTo>
                    <a:pt x="54" y="68"/>
                  </a:lnTo>
                  <a:lnTo>
                    <a:pt x="51" y="67"/>
                  </a:lnTo>
                  <a:lnTo>
                    <a:pt x="42" y="63"/>
                  </a:lnTo>
                  <a:lnTo>
                    <a:pt x="33" y="58"/>
                  </a:lnTo>
                  <a:lnTo>
                    <a:pt x="28" y="56"/>
                  </a:lnTo>
                  <a:lnTo>
                    <a:pt x="23" y="54"/>
                  </a:lnTo>
                  <a:lnTo>
                    <a:pt x="17" y="53"/>
                  </a:lnTo>
                  <a:lnTo>
                    <a:pt x="12" y="54"/>
                  </a:lnTo>
                  <a:lnTo>
                    <a:pt x="9" y="58"/>
                  </a:lnTo>
                  <a:lnTo>
                    <a:pt x="8" y="61"/>
                  </a:lnTo>
                  <a:lnTo>
                    <a:pt x="6" y="61"/>
                  </a:lnTo>
                  <a:lnTo>
                    <a:pt x="5" y="61"/>
                  </a:lnTo>
                  <a:lnTo>
                    <a:pt x="3" y="59"/>
                  </a:lnTo>
                  <a:lnTo>
                    <a:pt x="3" y="58"/>
                  </a:lnTo>
                  <a:lnTo>
                    <a:pt x="1" y="54"/>
                  </a:lnTo>
                  <a:lnTo>
                    <a:pt x="1" y="52"/>
                  </a:lnTo>
                  <a:lnTo>
                    <a:pt x="1" y="51"/>
                  </a:lnTo>
                  <a:lnTo>
                    <a:pt x="3" y="51"/>
                  </a:lnTo>
                  <a:lnTo>
                    <a:pt x="3" y="47"/>
                  </a:lnTo>
                  <a:lnTo>
                    <a:pt x="4" y="43"/>
                  </a:lnTo>
                  <a:lnTo>
                    <a:pt x="5" y="40"/>
                  </a:lnTo>
                  <a:lnTo>
                    <a:pt x="5" y="37"/>
                  </a:lnTo>
                  <a:lnTo>
                    <a:pt x="5" y="33"/>
                  </a:lnTo>
                  <a:lnTo>
                    <a:pt x="5" y="30"/>
                  </a:lnTo>
                  <a:lnTo>
                    <a:pt x="3" y="27"/>
                  </a:lnTo>
                  <a:lnTo>
                    <a:pt x="0" y="24"/>
                  </a:lnTo>
                  <a:lnTo>
                    <a:pt x="0" y="23"/>
                  </a:lnTo>
                  <a:lnTo>
                    <a:pt x="0" y="22"/>
                  </a:lnTo>
                  <a:lnTo>
                    <a:pt x="0" y="20"/>
                  </a:lnTo>
                  <a:lnTo>
                    <a:pt x="0" y="19"/>
                  </a:lnTo>
                  <a:lnTo>
                    <a:pt x="0" y="18"/>
                  </a:lnTo>
                  <a:lnTo>
                    <a:pt x="1" y="18"/>
                  </a:lnTo>
                  <a:lnTo>
                    <a:pt x="3" y="18"/>
                  </a:lnTo>
                  <a:lnTo>
                    <a:pt x="4" y="18"/>
                  </a:lnTo>
                  <a:lnTo>
                    <a:pt x="5" y="18"/>
                  </a:lnTo>
                  <a:lnTo>
                    <a:pt x="6" y="18"/>
                  </a:lnTo>
                  <a:lnTo>
                    <a:pt x="8" y="18"/>
                  </a:lnTo>
                  <a:lnTo>
                    <a:pt x="10" y="20"/>
                  </a:lnTo>
                  <a:lnTo>
                    <a:pt x="12" y="23"/>
                  </a:lnTo>
                  <a:lnTo>
                    <a:pt x="13" y="27"/>
                  </a:lnTo>
                  <a:lnTo>
                    <a:pt x="14" y="29"/>
                  </a:lnTo>
                  <a:lnTo>
                    <a:pt x="15" y="32"/>
                  </a:lnTo>
                  <a:lnTo>
                    <a:pt x="15" y="35"/>
                  </a:lnTo>
                  <a:lnTo>
                    <a:pt x="15" y="38"/>
                  </a:lnTo>
                  <a:lnTo>
                    <a:pt x="15" y="42"/>
                  </a:lnTo>
                  <a:lnTo>
                    <a:pt x="17" y="42"/>
                  </a:lnTo>
                  <a:lnTo>
                    <a:pt x="19" y="40"/>
                  </a:lnTo>
                  <a:lnTo>
                    <a:pt x="20" y="40"/>
                  </a:lnTo>
                  <a:lnTo>
                    <a:pt x="23" y="40"/>
                  </a:lnTo>
                  <a:lnTo>
                    <a:pt x="24" y="40"/>
                  </a:lnTo>
                  <a:lnTo>
                    <a:pt x="25" y="40"/>
                  </a:lnTo>
                  <a:lnTo>
                    <a:pt x="28" y="40"/>
                  </a:lnTo>
                  <a:lnTo>
                    <a:pt x="29" y="40"/>
                  </a:lnTo>
                  <a:lnTo>
                    <a:pt x="33" y="33"/>
                  </a:lnTo>
                  <a:lnTo>
                    <a:pt x="35" y="27"/>
                  </a:lnTo>
                  <a:lnTo>
                    <a:pt x="39" y="20"/>
                  </a:lnTo>
                  <a:lnTo>
                    <a:pt x="43" y="15"/>
                  </a:lnTo>
                  <a:lnTo>
                    <a:pt x="47" y="10"/>
                  </a:lnTo>
                  <a:lnTo>
                    <a:pt x="52" y="5"/>
                  </a:lnTo>
                  <a:lnTo>
                    <a:pt x="59" y="3"/>
                  </a:lnTo>
                  <a:lnTo>
                    <a:pt x="67" y="0"/>
                  </a:lnTo>
                  <a:lnTo>
                    <a:pt x="68" y="3"/>
                  </a:lnTo>
                  <a:lnTo>
                    <a:pt x="69" y="4"/>
                  </a:lnTo>
                  <a:lnTo>
                    <a:pt x="69" y="5"/>
                  </a:lnTo>
                  <a:lnTo>
                    <a:pt x="71" y="8"/>
                  </a:lnTo>
                  <a:lnTo>
                    <a:pt x="72" y="9"/>
                  </a:lnTo>
                  <a:lnTo>
                    <a:pt x="72" y="10"/>
                  </a:lnTo>
                  <a:lnTo>
                    <a:pt x="73" y="13"/>
                  </a:lnTo>
                  <a:lnTo>
                    <a:pt x="75" y="14"/>
                  </a:lnTo>
                  <a:lnTo>
                    <a:pt x="76" y="14"/>
                  </a:lnTo>
                  <a:lnTo>
                    <a:pt x="77" y="14"/>
                  </a:lnTo>
                  <a:lnTo>
                    <a:pt x="78" y="14"/>
                  </a:lnTo>
                  <a:lnTo>
                    <a:pt x="80" y="14"/>
                  </a:lnTo>
                  <a:lnTo>
                    <a:pt x="81" y="14"/>
                  </a:lnTo>
                  <a:lnTo>
                    <a:pt x="81" y="13"/>
                  </a:lnTo>
                  <a:lnTo>
                    <a:pt x="82" y="11"/>
                  </a:lnTo>
                  <a:lnTo>
                    <a:pt x="83" y="11"/>
                  </a:lnTo>
                  <a:lnTo>
                    <a:pt x="86" y="10"/>
                  </a:lnTo>
                  <a:lnTo>
                    <a:pt x="87" y="10"/>
                  </a:lnTo>
                  <a:lnTo>
                    <a:pt x="88" y="14"/>
                  </a:lnTo>
                  <a:lnTo>
                    <a:pt x="90" y="17"/>
                  </a:lnTo>
                  <a:lnTo>
                    <a:pt x="91" y="19"/>
                  </a:lnTo>
                  <a:lnTo>
                    <a:pt x="92" y="22"/>
                  </a:lnTo>
                  <a:lnTo>
                    <a:pt x="92" y="24"/>
                  </a:lnTo>
                  <a:lnTo>
                    <a:pt x="92" y="27"/>
                  </a:lnTo>
                  <a:lnTo>
                    <a:pt x="92" y="29"/>
                  </a:lnTo>
                  <a:lnTo>
                    <a:pt x="9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09" name="Freeform 106">
              <a:extLst>
                <a:ext uri="{FF2B5EF4-FFF2-40B4-BE49-F238E27FC236}">
                  <a16:creationId xmlns:a16="http://schemas.microsoft.com/office/drawing/2014/main" id="{4BCFE619-E728-4593-9178-53D5B2F8D7CB}"/>
                </a:ext>
              </a:extLst>
            </p:cNvPr>
            <p:cNvSpPr>
              <a:spLocks/>
            </p:cNvSpPr>
            <p:nvPr/>
          </p:nvSpPr>
          <p:spPr bwMode="auto">
            <a:xfrm>
              <a:off x="4742" y="653"/>
              <a:ext cx="54" cy="59"/>
            </a:xfrm>
            <a:custGeom>
              <a:avLst/>
              <a:gdLst>
                <a:gd name="T0" fmla="*/ 54 w 54"/>
                <a:gd name="T1" fmla="*/ 40 h 59"/>
                <a:gd name="T2" fmla="*/ 53 w 54"/>
                <a:gd name="T3" fmla="*/ 43 h 59"/>
                <a:gd name="T4" fmla="*/ 52 w 54"/>
                <a:gd name="T5" fmla="*/ 45 h 59"/>
                <a:gd name="T6" fmla="*/ 50 w 54"/>
                <a:gd name="T7" fmla="*/ 48 h 59"/>
                <a:gd name="T8" fmla="*/ 49 w 54"/>
                <a:gd name="T9" fmla="*/ 49 h 59"/>
                <a:gd name="T10" fmla="*/ 48 w 54"/>
                <a:gd name="T11" fmla="*/ 51 h 59"/>
                <a:gd name="T12" fmla="*/ 47 w 54"/>
                <a:gd name="T13" fmla="*/ 54 h 59"/>
                <a:gd name="T14" fmla="*/ 45 w 54"/>
                <a:gd name="T15" fmla="*/ 57 h 59"/>
                <a:gd name="T16" fmla="*/ 44 w 54"/>
                <a:gd name="T17" fmla="*/ 59 h 59"/>
                <a:gd name="T18" fmla="*/ 39 w 54"/>
                <a:gd name="T19" fmla="*/ 57 h 59"/>
                <a:gd name="T20" fmla="*/ 33 w 54"/>
                <a:gd name="T21" fmla="*/ 50 h 59"/>
                <a:gd name="T22" fmla="*/ 26 w 54"/>
                <a:gd name="T23" fmla="*/ 44 h 59"/>
                <a:gd name="T24" fmla="*/ 19 w 54"/>
                <a:gd name="T25" fmla="*/ 35 h 59"/>
                <a:gd name="T26" fmla="*/ 13 w 54"/>
                <a:gd name="T27" fmla="*/ 25 h 59"/>
                <a:gd name="T28" fmla="*/ 7 w 54"/>
                <a:gd name="T29" fmla="*/ 16 h 59"/>
                <a:gd name="T30" fmla="*/ 2 w 54"/>
                <a:gd name="T31" fmla="*/ 7 h 59"/>
                <a:gd name="T32" fmla="*/ 0 w 54"/>
                <a:gd name="T33" fmla="*/ 0 h 59"/>
                <a:gd name="T34" fmla="*/ 4 w 54"/>
                <a:gd name="T35" fmla="*/ 1 h 59"/>
                <a:gd name="T36" fmla="*/ 10 w 54"/>
                <a:gd name="T37" fmla="*/ 5 h 59"/>
                <a:gd name="T38" fmla="*/ 18 w 54"/>
                <a:gd name="T39" fmla="*/ 10 h 59"/>
                <a:gd name="T40" fmla="*/ 26 w 54"/>
                <a:gd name="T41" fmla="*/ 15 h 59"/>
                <a:gd name="T42" fmla="*/ 35 w 54"/>
                <a:gd name="T43" fmla="*/ 21 h 59"/>
                <a:gd name="T44" fmla="*/ 44 w 54"/>
                <a:gd name="T45" fmla="*/ 26 h 59"/>
                <a:gd name="T46" fmla="*/ 50 w 54"/>
                <a:gd name="T47" fmla="*/ 31 h 59"/>
                <a:gd name="T48" fmla="*/ 54 w 54"/>
                <a:gd name="T49" fmla="*/ 34 h 59"/>
                <a:gd name="T50" fmla="*/ 54 w 54"/>
                <a:gd name="T51" fmla="*/ 35 h 59"/>
                <a:gd name="T52" fmla="*/ 54 w 54"/>
                <a:gd name="T53" fmla="*/ 35 h 59"/>
                <a:gd name="T54" fmla="*/ 54 w 54"/>
                <a:gd name="T55" fmla="*/ 36 h 59"/>
                <a:gd name="T56" fmla="*/ 54 w 54"/>
                <a:gd name="T57" fmla="*/ 38 h 59"/>
                <a:gd name="T58" fmla="*/ 54 w 54"/>
                <a:gd name="T59" fmla="*/ 38 h 59"/>
                <a:gd name="T60" fmla="*/ 54 w 54"/>
                <a:gd name="T61" fmla="*/ 39 h 59"/>
                <a:gd name="T62" fmla="*/ 54 w 54"/>
                <a:gd name="T63" fmla="*/ 39 h 59"/>
                <a:gd name="T64" fmla="*/ 54 w 54"/>
                <a:gd name="T65" fmla="*/ 4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59">
                  <a:moveTo>
                    <a:pt x="54" y="40"/>
                  </a:moveTo>
                  <a:lnTo>
                    <a:pt x="53" y="43"/>
                  </a:lnTo>
                  <a:lnTo>
                    <a:pt x="52" y="45"/>
                  </a:lnTo>
                  <a:lnTo>
                    <a:pt x="50" y="48"/>
                  </a:lnTo>
                  <a:lnTo>
                    <a:pt x="49" y="49"/>
                  </a:lnTo>
                  <a:lnTo>
                    <a:pt x="48" y="51"/>
                  </a:lnTo>
                  <a:lnTo>
                    <a:pt x="47" y="54"/>
                  </a:lnTo>
                  <a:lnTo>
                    <a:pt x="45" y="57"/>
                  </a:lnTo>
                  <a:lnTo>
                    <a:pt x="44" y="59"/>
                  </a:lnTo>
                  <a:lnTo>
                    <a:pt x="39" y="57"/>
                  </a:lnTo>
                  <a:lnTo>
                    <a:pt x="33" y="50"/>
                  </a:lnTo>
                  <a:lnTo>
                    <a:pt x="26" y="44"/>
                  </a:lnTo>
                  <a:lnTo>
                    <a:pt x="19" y="35"/>
                  </a:lnTo>
                  <a:lnTo>
                    <a:pt x="13" y="25"/>
                  </a:lnTo>
                  <a:lnTo>
                    <a:pt x="7" y="16"/>
                  </a:lnTo>
                  <a:lnTo>
                    <a:pt x="2" y="7"/>
                  </a:lnTo>
                  <a:lnTo>
                    <a:pt x="0" y="0"/>
                  </a:lnTo>
                  <a:lnTo>
                    <a:pt x="4" y="1"/>
                  </a:lnTo>
                  <a:lnTo>
                    <a:pt x="10" y="5"/>
                  </a:lnTo>
                  <a:lnTo>
                    <a:pt x="18" y="10"/>
                  </a:lnTo>
                  <a:lnTo>
                    <a:pt x="26" y="15"/>
                  </a:lnTo>
                  <a:lnTo>
                    <a:pt x="35" y="21"/>
                  </a:lnTo>
                  <a:lnTo>
                    <a:pt x="44" y="26"/>
                  </a:lnTo>
                  <a:lnTo>
                    <a:pt x="50" y="31"/>
                  </a:lnTo>
                  <a:lnTo>
                    <a:pt x="54" y="34"/>
                  </a:lnTo>
                  <a:lnTo>
                    <a:pt x="54" y="35"/>
                  </a:lnTo>
                  <a:lnTo>
                    <a:pt x="54" y="36"/>
                  </a:lnTo>
                  <a:lnTo>
                    <a:pt x="54" y="38"/>
                  </a:lnTo>
                  <a:lnTo>
                    <a:pt x="54" y="39"/>
                  </a:lnTo>
                  <a:lnTo>
                    <a:pt x="54" y="40"/>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0" name="Freeform 107">
              <a:extLst>
                <a:ext uri="{FF2B5EF4-FFF2-40B4-BE49-F238E27FC236}">
                  <a16:creationId xmlns:a16="http://schemas.microsoft.com/office/drawing/2014/main" id="{D205F606-8CCB-461B-8553-49528C602DF4}"/>
                </a:ext>
              </a:extLst>
            </p:cNvPr>
            <p:cNvSpPr>
              <a:spLocks/>
            </p:cNvSpPr>
            <p:nvPr/>
          </p:nvSpPr>
          <p:spPr bwMode="auto">
            <a:xfrm>
              <a:off x="4654" y="295"/>
              <a:ext cx="140" cy="105"/>
            </a:xfrm>
            <a:custGeom>
              <a:avLst/>
              <a:gdLst>
                <a:gd name="T0" fmla="*/ 136 w 140"/>
                <a:gd name="T1" fmla="*/ 35 h 105"/>
                <a:gd name="T2" fmla="*/ 131 w 140"/>
                <a:gd name="T3" fmla="*/ 42 h 105"/>
                <a:gd name="T4" fmla="*/ 124 w 140"/>
                <a:gd name="T5" fmla="*/ 45 h 105"/>
                <a:gd name="T6" fmla="*/ 126 w 140"/>
                <a:gd name="T7" fmla="*/ 49 h 105"/>
                <a:gd name="T8" fmla="*/ 128 w 140"/>
                <a:gd name="T9" fmla="*/ 52 h 105"/>
                <a:gd name="T10" fmla="*/ 124 w 140"/>
                <a:gd name="T11" fmla="*/ 57 h 105"/>
                <a:gd name="T12" fmla="*/ 114 w 140"/>
                <a:gd name="T13" fmla="*/ 64 h 105"/>
                <a:gd name="T14" fmla="*/ 104 w 140"/>
                <a:gd name="T15" fmla="*/ 69 h 105"/>
                <a:gd name="T16" fmla="*/ 101 w 140"/>
                <a:gd name="T17" fmla="*/ 69 h 105"/>
                <a:gd name="T18" fmla="*/ 101 w 140"/>
                <a:gd name="T19" fmla="*/ 67 h 105"/>
                <a:gd name="T20" fmla="*/ 102 w 140"/>
                <a:gd name="T21" fmla="*/ 64 h 105"/>
                <a:gd name="T22" fmla="*/ 101 w 140"/>
                <a:gd name="T23" fmla="*/ 63 h 105"/>
                <a:gd name="T24" fmla="*/ 99 w 140"/>
                <a:gd name="T25" fmla="*/ 62 h 105"/>
                <a:gd name="T26" fmla="*/ 98 w 140"/>
                <a:gd name="T27" fmla="*/ 62 h 105"/>
                <a:gd name="T28" fmla="*/ 97 w 140"/>
                <a:gd name="T29" fmla="*/ 65 h 105"/>
                <a:gd name="T30" fmla="*/ 95 w 140"/>
                <a:gd name="T31" fmla="*/ 68 h 105"/>
                <a:gd name="T32" fmla="*/ 82 w 140"/>
                <a:gd name="T33" fmla="*/ 65 h 105"/>
                <a:gd name="T34" fmla="*/ 65 w 140"/>
                <a:gd name="T35" fmla="*/ 52 h 105"/>
                <a:gd name="T36" fmla="*/ 46 w 140"/>
                <a:gd name="T37" fmla="*/ 45 h 105"/>
                <a:gd name="T38" fmla="*/ 46 w 140"/>
                <a:gd name="T39" fmla="*/ 48 h 105"/>
                <a:gd name="T40" fmla="*/ 46 w 140"/>
                <a:gd name="T41" fmla="*/ 50 h 105"/>
                <a:gd name="T42" fmla="*/ 53 w 140"/>
                <a:gd name="T43" fmla="*/ 54 h 105"/>
                <a:gd name="T44" fmla="*/ 68 w 140"/>
                <a:gd name="T45" fmla="*/ 65 h 105"/>
                <a:gd name="T46" fmla="*/ 82 w 140"/>
                <a:gd name="T47" fmla="*/ 77 h 105"/>
                <a:gd name="T48" fmla="*/ 75 w 140"/>
                <a:gd name="T49" fmla="*/ 93 h 105"/>
                <a:gd name="T50" fmla="*/ 51 w 140"/>
                <a:gd name="T51" fmla="*/ 103 h 105"/>
                <a:gd name="T52" fmla="*/ 29 w 140"/>
                <a:gd name="T53" fmla="*/ 101 h 105"/>
                <a:gd name="T54" fmla="*/ 22 w 140"/>
                <a:gd name="T55" fmla="*/ 82 h 105"/>
                <a:gd name="T56" fmla="*/ 15 w 140"/>
                <a:gd name="T57" fmla="*/ 67 h 105"/>
                <a:gd name="T58" fmla="*/ 2 w 140"/>
                <a:gd name="T59" fmla="*/ 55 h 105"/>
                <a:gd name="T60" fmla="*/ 19 w 140"/>
                <a:gd name="T61" fmla="*/ 34 h 105"/>
                <a:gd name="T62" fmla="*/ 40 w 140"/>
                <a:gd name="T63" fmla="*/ 10 h 105"/>
                <a:gd name="T64" fmla="*/ 46 w 140"/>
                <a:gd name="T65" fmla="*/ 5 h 105"/>
                <a:gd name="T66" fmla="*/ 48 w 140"/>
                <a:gd name="T67" fmla="*/ 8 h 105"/>
                <a:gd name="T68" fmla="*/ 49 w 140"/>
                <a:gd name="T69" fmla="*/ 9 h 105"/>
                <a:gd name="T70" fmla="*/ 67 w 140"/>
                <a:gd name="T71" fmla="*/ 4 h 105"/>
                <a:gd name="T72" fmla="*/ 85 w 140"/>
                <a:gd name="T73" fmla="*/ 1 h 105"/>
                <a:gd name="T74" fmla="*/ 95 w 140"/>
                <a:gd name="T75" fmla="*/ 6 h 105"/>
                <a:gd name="T76" fmla="*/ 109 w 140"/>
                <a:gd name="T77" fmla="*/ 16 h 105"/>
                <a:gd name="T78" fmla="*/ 121 w 140"/>
                <a:gd name="T79" fmla="*/ 21 h 105"/>
                <a:gd name="T80" fmla="*/ 140 w 140"/>
                <a:gd name="T81" fmla="*/ 23 h 105"/>
                <a:gd name="T82" fmla="*/ 140 w 140"/>
                <a:gd name="T83" fmla="*/ 25 h 105"/>
                <a:gd name="T84" fmla="*/ 140 w 140"/>
                <a:gd name="T85" fmla="*/ 28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0" h="105">
                  <a:moveTo>
                    <a:pt x="140" y="29"/>
                  </a:moveTo>
                  <a:lnTo>
                    <a:pt x="138" y="33"/>
                  </a:lnTo>
                  <a:lnTo>
                    <a:pt x="136" y="35"/>
                  </a:lnTo>
                  <a:lnTo>
                    <a:pt x="135" y="38"/>
                  </a:lnTo>
                  <a:lnTo>
                    <a:pt x="132" y="40"/>
                  </a:lnTo>
                  <a:lnTo>
                    <a:pt x="131" y="42"/>
                  </a:lnTo>
                  <a:lnTo>
                    <a:pt x="128" y="43"/>
                  </a:lnTo>
                  <a:lnTo>
                    <a:pt x="126" y="44"/>
                  </a:lnTo>
                  <a:lnTo>
                    <a:pt x="124" y="45"/>
                  </a:lnTo>
                  <a:lnTo>
                    <a:pt x="124" y="47"/>
                  </a:lnTo>
                  <a:lnTo>
                    <a:pt x="124" y="48"/>
                  </a:lnTo>
                  <a:lnTo>
                    <a:pt x="126" y="49"/>
                  </a:lnTo>
                  <a:lnTo>
                    <a:pt x="127" y="50"/>
                  </a:lnTo>
                  <a:lnTo>
                    <a:pt x="127" y="52"/>
                  </a:lnTo>
                  <a:lnTo>
                    <a:pt x="128" y="52"/>
                  </a:lnTo>
                  <a:lnTo>
                    <a:pt x="128" y="53"/>
                  </a:lnTo>
                  <a:lnTo>
                    <a:pt x="130" y="54"/>
                  </a:lnTo>
                  <a:lnTo>
                    <a:pt x="124" y="57"/>
                  </a:lnTo>
                  <a:lnTo>
                    <a:pt x="121" y="59"/>
                  </a:lnTo>
                  <a:lnTo>
                    <a:pt x="118" y="62"/>
                  </a:lnTo>
                  <a:lnTo>
                    <a:pt x="114" y="64"/>
                  </a:lnTo>
                  <a:lnTo>
                    <a:pt x="111" y="67"/>
                  </a:lnTo>
                  <a:lnTo>
                    <a:pt x="108" y="68"/>
                  </a:lnTo>
                  <a:lnTo>
                    <a:pt x="104" y="69"/>
                  </a:lnTo>
                  <a:lnTo>
                    <a:pt x="101" y="71"/>
                  </a:lnTo>
                  <a:lnTo>
                    <a:pt x="101" y="69"/>
                  </a:lnTo>
                  <a:lnTo>
                    <a:pt x="101" y="68"/>
                  </a:lnTo>
                  <a:lnTo>
                    <a:pt x="101" y="67"/>
                  </a:lnTo>
                  <a:lnTo>
                    <a:pt x="102" y="65"/>
                  </a:lnTo>
                  <a:lnTo>
                    <a:pt x="102" y="64"/>
                  </a:lnTo>
                  <a:lnTo>
                    <a:pt x="101" y="64"/>
                  </a:lnTo>
                  <a:lnTo>
                    <a:pt x="101" y="63"/>
                  </a:lnTo>
                  <a:lnTo>
                    <a:pt x="99" y="63"/>
                  </a:lnTo>
                  <a:lnTo>
                    <a:pt x="99" y="62"/>
                  </a:lnTo>
                  <a:lnTo>
                    <a:pt x="98" y="62"/>
                  </a:lnTo>
                  <a:lnTo>
                    <a:pt x="97" y="63"/>
                  </a:lnTo>
                  <a:lnTo>
                    <a:pt x="97" y="64"/>
                  </a:lnTo>
                  <a:lnTo>
                    <a:pt x="97" y="65"/>
                  </a:lnTo>
                  <a:lnTo>
                    <a:pt x="95" y="67"/>
                  </a:lnTo>
                  <a:lnTo>
                    <a:pt x="95" y="68"/>
                  </a:lnTo>
                  <a:lnTo>
                    <a:pt x="94" y="69"/>
                  </a:lnTo>
                  <a:lnTo>
                    <a:pt x="88" y="68"/>
                  </a:lnTo>
                  <a:lnTo>
                    <a:pt x="82" y="65"/>
                  </a:lnTo>
                  <a:lnTo>
                    <a:pt x="75" y="60"/>
                  </a:lnTo>
                  <a:lnTo>
                    <a:pt x="70" y="57"/>
                  </a:lnTo>
                  <a:lnTo>
                    <a:pt x="65" y="52"/>
                  </a:lnTo>
                  <a:lnTo>
                    <a:pt x="60" y="48"/>
                  </a:lnTo>
                  <a:lnTo>
                    <a:pt x="54" y="45"/>
                  </a:lnTo>
                  <a:lnTo>
                    <a:pt x="46" y="45"/>
                  </a:lnTo>
                  <a:lnTo>
                    <a:pt x="46" y="47"/>
                  </a:lnTo>
                  <a:lnTo>
                    <a:pt x="46" y="48"/>
                  </a:lnTo>
                  <a:lnTo>
                    <a:pt x="46" y="49"/>
                  </a:lnTo>
                  <a:lnTo>
                    <a:pt x="46" y="50"/>
                  </a:lnTo>
                  <a:lnTo>
                    <a:pt x="46" y="52"/>
                  </a:lnTo>
                  <a:lnTo>
                    <a:pt x="53" y="54"/>
                  </a:lnTo>
                  <a:lnTo>
                    <a:pt x="58" y="57"/>
                  </a:lnTo>
                  <a:lnTo>
                    <a:pt x="63" y="60"/>
                  </a:lnTo>
                  <a:lnTo>
                    <a:pt x="68" y="65"/>
                  </a:lnTo>
                  <a:lnTo>
                    <a:pt x="73" y="69"/>
                  </a:lnTo>
                  <a:lnTo>
                    <a:pt x="78" y="73"/>
                  </a:lnTo>
                  <a:lnTo>
                    <a:pt x="82" y="77"/>
                  </a:lnTo>
                  <a:lnTo>
                    <a:pt x="87" y="81"/>
                  </a:lnTo>
                  <a:lnTo>
                    <a:pt x="82" y="88"/>
                  </a:lnTo>
                  <a:lnTo>
                    <a:pt x="75" y="93"/>
                  </a:lnTo>
                  <a:lnTo>
                    <a:pt x="68" y="98"/>
                  </a:lnTo>
                  <a:lnTo>
                    <a:pt x="60" y="101"/>
                  </a:lnTo>
                  <a:lnTo>
                    <a:pt x="51" y="103"/>
                  </a:lnTo>
                  <a:lnTo>
                    <a:pt x="44" y="105"/>
                  </a:lnTo>
                  <a:lnTo>
                    <a:pt x="36" y="103"/>
                  </a:lnTo>
                  <a:lnTo>
                    <a:pt x="29" y="101"/>
                  </a:lnTo>
                  <a:lnTo>
                    <a:pt x="25" y="94"/>
                  </a:lnTo>
                  <a:lnTo>
                    <a:pt x="24" y="88"/>
                  </a:lnTo>
                  <a:lnTo>
                    <a:pt x="22" y="82"/>
                  </a:lnTo>
                  <a:lnTo>
                    <a:pt x="21" y="76"/>
                  </a:lnTo>
                  <a:lnTo>
                    <a:pt x="19" y="71"/>
                  </a:lnTo>
                  <a:lnTo>
                    <a:pt x="15" y="67"/>
                  </a:lnTo>
                  <a:lnTo>
                    <a:pt x="9" y="63"/>
                  </a:lnTo>
                  <a:lnTo>
                    <a:pt x="0" y="62"/>
                  </a:lnTo>
                  <a:lnTo>
                    <a:pt x="2" y="55"/>
                  </a:lnTo>
                  <a:lnTo>
                    <a:pt x="6" y="49"/>
                  </a:lnTo>
                  <a:lnTo>
                    <a:pt x="12" y="42"/>
                  </a:lnTo>
                  <a:lnTo>
                    <a:pt x="19" y="34"/>
                  </a:lnTo>
                  <a:lnTo>
                    <a:pt x="26" y="25"/>
                  </a:lnTo>
                  <a:lnTo>
                    <a:pt x="34" y="18"/>
                  </a:lnTo>
                  <a:lnTo>
                    <a:pt x="40" y="10"/>
                  </a:lnTo>
                  <a:lnTo>
                    <a:pt x="46" y="5"/>
                  </a:lnTo>
                  <a:lnTo>
                    <a:pt x="46" y="6"/>
                  </a:lnTo>
                  <a:lnTo>
                    <a:pt x="48" y="6"/>
                  </a:lnTo>
                  <a:lnTo>
                    <a:pt x="48" y="8"/>
                  </a:lnTo>
                  <a:lnTo>
                    <a:pt x="49" y="9"/>
                  </a:lnTo>
                  <a:lnTo>
                    <a:pt x="54" y="8"/>
                  </a:lnTo>
                  <a:lnTo>
                    <a:pt x="60" y="5"/>
                  </a:lnTo>
                  <a:lnTo>
                    <a:pt x="67" y="4"/>
                  </a:lnTo>
                  <a:lnTo>
                    <a:pt x="73" y="1"/>
                  </a:lnTo>
                  <a:lnTo>
                    <a:pt x="79" y="0"/>
                  </a:lnTo>
                  <a:lnTo>
                    <a:pt x="85" y="1"/>
                  </a:lnTo>
                  <a:lnTo>
                    <a:pt x="89" y="1"/>
                  </a:lnTo>
                  <a:lnTo>
                    <a:pt x="92" y="4"/>
                  </a:lnTo>
                  <a:lnTo>
                    <a:pt x="95" y="6"/>
                  </a:lnTo>
                  <a:lnTo>
                    <a:pt x="98" y="10"/>
                  </a:lnTo>
                  <a:lnTo>
                    <a:pt x="104" y="14"/>
                  </a:lnTo>
                  <a:lnTo>
                    <a:pt x="109" y="16"/>
                  </a:lnTo>
                  <a:lnTo>
                    <a:pt x="113" y="19"/>
                  </a:lnTo>
                  <a:lnTo>
                    <a:pt x="117" y="21"/>
                  </a:lnTo>
                  <a:lnTo>
                    <a:pt x="121" y="21"/>
                  </a:lnTo>
                  <a:lnTo>
                    <a:pt x="126" y="23"/>
                  </a:lnTo>
                  <a:lnTo>
                    <a:pt x="132" y="23"/>
                  </a:lnTo>
                  <a:lnTo>
                    <a:pt x="140" y="23"/>
                  </a:lnTo>
                  <a:lnTo>
                    <a:pt x="140" y="24"/>
                  </a:lnTo>
                  <a:lnTo>
                    <a:pt x="140" y="25"/>
                  </a:lnTo>
                  <a:lnTo>
                    <a:pt x="140" y="26"/>
                  </a:lnTo>
                  <a:lnTo>
                    <a:pt x="140" y="28"/>
                  </a:lnTo>
                  <a:lnTo>
                    <a:pt x="140" y="29"/>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1" name="Freeform 108">
              <a:extLst>
                <a:ext uri="{FF2B5EF4-FFF2-40B4-BE49-F238E27FC236}">
                  <a16:creationId xmlns:a16="http://schemas.microsoft.com/office/drawing/2014/main" id="{D5BA478C-B466-4916-A45E-F177B7B34EF5}"/>
                </a:ext>
              </a:extLst>
            </p:cNvPr>
            <p:cNvSpPr>
              <a:spLocks/>
            </p:cNvSpPr>
            <p:nvPr/>
          </p:nvSpPr>
          <p:spPr bwMode="auto">
            <a:xfrm>
              <a:off x="4738" y="397"/>
              <a:ext cx="56" cy="88"/>
            </a:xfrm>
            <a:custGeom>
              <a:avLst/>
              <a:gdLst>
                <a:gd name="T0" fmla="*/ 53 w 56"/>
                <a:gd name="T1" fmla="*/ 42 h 88"/>
                <a:gd name="T2" fmla="*/ 44 w 56"/>
                <a:gd name="T3" fmla="*/ 59 h 88"/>
                <a:gd name="T4" fmla="*/ 35 w 56"/>
                <a:gd name="T5" fmla="*/ 76 h 88"/>
                <a:gd name="T6" fmla="*/ 24 w 56"/>
                <a:gd name="T7" fmla="*/ 87 h 88"/>
                <a:gd name="T8" fmla="*/ 19 w 56"/>
                <a:gd name="T9" fmla="*/ 88 h 88"/>
                <a:gd name="T10" fmla="*/ 19 w 56"/>
                <a:gd name="T11" fmla="*/ 86 h 88"/>
                <a:gd name="T12" fmla="*/ 19 w 56"/>
                <a:gd name="T13" fmla="*/ 84 h 88"/>
                <a:gd name="T14" fmla="*/ 19 w 56"/>
                <a:gd name="T15" fmla="*/ 83 h 88"/>
                <a:gd name="T16" fmla="*/ 20 w 56"/>
                <a:gd name="T17" fmla="*/ 81 h 88"/>
                <a:gd name="T18" fmla="*/ 23 w 56"/>
                <a:gd name="T19" fmla="*/ 79 h 88"/>
                <a:gd name="T20" fmla="*/ 25 w 56"/>
                <a:gd name="T21" fmla="*/ 77 h 88"/>
                <a:gd name="T22" fmla="*/ 28 w 56"/>
                <a:gd name="T23" fmla="*/ 76 h 88"/>
                <a:gd name="T24" fmla="*/ 29 w 56"/>
                <a:gd name="T25" fmla="*/ 72 h 88"/>
                <a:gd name="T26" fmla="*/ 29 w 56"/>
                <a:gd name="T27" fmla="*/ 67 h 88"/>
                <a:gd name="T28" fmla="*/ 28 w 56"/>
                <a:gd name="T29" fmla="*/ 62 h 88"/>
                <a:gd name="T30" fmla="*/ 27 w 56"/>
                <a:gd name="T31" fmla="*/ 57 h 88"/>
                <a:gd name="T32" fmla="*/ 20 w 56"/>
                <a:gd name="T33" fmla="*/ 55 h 88"/>
                <a:gd name="T34" fmla="*/ 15 w 56"/>
                <a:gd name="T35" fmla="*/ 58 h 88"/>
                <a:gd name="T36" fmla="*/ 10 w 56"/>
                <a:gd name="T37" fmla="*/ 59 h 88"/>
                <a:gd name="T38" fmla="*/ 6 w 56"/>
                <a:gd name="T39" fmla="*/ 62 h 88"/>
                <a:gd name="T40" fmla="*/ 5 w 56"/>
                <a:gd name="T41" fmla="*/ 63 h 88"/>
                <a:gd name="T42" fmla="*/ 4 w 56"/>
                <a:gd name="T43" fmla="*/ 63 h 88"/>
                <a:gd name="T44" fmla="*/ 3 w 56"/>
                <a:gd name="T45" fmla="*/ 63 h 88"/>
                <a:gd name="T46" fmla="*/ 1 w 56"/>
                <a:gd name="T47" fmla="*/ 62 h 88"/>
                <a:gd name="T48" fmla="*/ 0 w 56"/>
                <a:gd name="T49" fmla="*/ 62 h 88"/>
                <a:gd name="T50" fmla="*/ 0 w 56"/>
                <a:gd name="T51" fmla="*/ 61 h 88"/>
                <a:gd name="T52" fmla="*/ 0 w 56"/>
                <a:gd name="T53" fmla="*/ 58 h 88"/>
                <a:gd name="T54" fmla="*/ 0 w 56"/>
                <a:gd name="T55" fmla="*/ 57 h 88"/>
                <a:gd name="T56" fmla="*/ 3 w 56"/>
                <a:gd name="T57" fmla="*/ 53 h 88"/>
                <a:gd name="T58" fmla="*/ 6 w 56"/>
                <a:gd name="T59" fmla="*/ 45 h 88"/>
                <a:gd name="T60" fmla="*/ 9 w 56"/>
                <a:gd name="T61" fmla="*/ 32 h 88"/>
                <a:gd name="T62" fmla="*/ 10 w 56"/>
                <a:gd name="T63" fmla="*/ 18 h 88"/>
                <a:gd name="T64" fmla="*/ 14 w 56"/>
                <a:gd name="T65" fmla="*/ 10 h 88"/>
                <a:gd name="T66" fmla="*/ 20 w 56"/>
                <a:gd name="T67" fmla="*/ 4 h 88"/>
                <a:gd name="T68" fmla="*/ 30 w 56"/>
                <a:gd name="T69" fmla="*/ 1 h 88"/>
                <a:gd name="T70" fmla="*/ 40 w 56"/>
                <a:gd name="T71" fmla="*/ 4 h 88"/>
                <a:gd name="T72" fmla="*/ 47 w 56"/>
                <a:gd name="T73" fmla="*/ 11 h 88"/>
                <a:gd name="T74" fmla="*/ 52 w 56"/>
                <a:gd name="T75" fmla="*/ 20 h 88"/>
                <a:gd name="T76" fmla="*/ 54 w 56"/>
                <a:gd name="T77" fmla="*/ 29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88">
                  <a:moveTo>
                    <a:pt x="56" y="34"/>
                  </a:moveTo>
                  <a:lnTo>
                    <a:pt x="53" y="42"/>
                  </a:lnTo>
                  <a:lnTo>
                    <a:pt x="49" y="50"/>
                  </a:lnTo>
                  <a:lnTo>
                    <a:pt x="44" y="59"/>
                  </a:lnTo>
                  <a:lnTo>
                    <a:pt x="40" y="67"/>
                  </a:lnTo>
                  <a:lnTo>
                    <a:pt x="35" y="76"/>
                  </a:lnTo>
                  <a:lnTo>
                    <a:pt x="30" y="82"/>
                  </a:lnTo>
                  <a:lnTo>
                    <a:pt x="24" y="87"/>
                  </a:lnTo>
                  <a:lnTo>
                    <a:pt x="19" y="88"/>
                  </a:lnTo>
                  <a:lnTo>
                    <a:pt x="19" y="87"/>
                  </a:lnTo>
                  <a:lnTo>
                    <a:pt x="19" y="86"/>
                  </a:lnTo>
                  <a:lnTo>
                    <a:pt x="19" y="84"/>
                  </a:lnTo>
                  <a:lnTo>
                    <a:pt x="19" y="83"/>
                  </a:lnTo>
                  <a:lnTo>
                    <a:pt x="19" y="82"/>
                  </a:lnTo>
                  <a:lnTo>
                    <a:pt x="20" y="81"/>
                  </a:lnTo>
                  <a:lnTo>
                    <a:pt x="22" y="79"/>
                  </a:lnTo>
                  <a:lnTo>
                    <a:pt x="23" y="79"/>
                  </a:lnTo>
                  <a:lnTo>
                    <a:pt x="24" y="78"/>
                  </a:lnTo>
                  <a:lnTo>
                    <a:pt x="25" y="77"/>
                  </a:lnTo>
                  <a:lnTo>
                    <a:pt x="27" y="76"/>
                  </a:lnTo>
                  <a:lnTo>
                    <a:pt x="28" y="76"/>
                  </a:lnTo>
                  <a:lnTo>
                    <a:pt x="29" y="74"/>
                  </a:lnTo>
                  <a:lnTo>
                    <a:pt x="29" y="72"/>
                  </a:lnTo>
                  <a:lnTo>
                    <a:pt x="29" y="69"/>
                  </a:lnTo>
                  <a:lnTo>
                    <a:pt x="29" y="67"/>
                  </a:lnTo>
                  <a:lnTo>
                    <a:pt x="29" y="64"/>
                  </a:lnTo>
                  <a:lnTo>
                    <a:pt x="28" y="62"/>
                  </a:lnTo>
                  <a:lnTo>
                    <a:pt x="28" y="59"/>
                  </a:lnTo>
                  <a:lnTo>
                    <a:pt x="27" y="57"/>
                  </a:lnTo>
                  <a:lnTo>
                    <a:pt x="24" y="54"/>
                  </a:lnTo>
                  <a:lnTo>
                    <a:pt x="20" y="55"/>
                  </a:lnTo>
                  <a:lnTo>
                    <a:pt x="18" y="57"/>
                  </a:lnTo>
                  <a:lnTo>
                    <a:pt x="15" y="58"/>
                  </a:lnTo>
                  <a:lnTo>
                    <a:pt x="13" y="59"/>
                  </a:lnTo>
                  <a:lnTo>
                    <a:pt x="10" y="59"/>
                  </a:lnTo>
                  <a:lnTo>
                    <a:pt x="9" y="61"/>
                  </a:lnTo>
                  <a:lnTo>
                    <a:pt x="6" y="62"/>
                  </a:lnTo>
                  <a:lnTo>
                    <a:pt x="5" y="63"/>
                  </a:lnTo>
                  <a:lnTo>
                    <a:pt x="4" y="63"/>
                  </a:lnTo>
                  <a:lnTo>
                    <a:pt x="3" y="63"/>
                  </a:lnTo>
                  <a:lnTo>
                    <a:pt x="1" y="63"/>
                  </a:lnTo>
                  <a:lnTo>
                    <a:pt x="1" y="62"/>
                  </a:lnTo>
                  <a:lnTo>
                    <a:pt x="0" y="62"/>
                  </a:lnTo>
                  <a:lnTo>
                    <a:pt x="0" y="61"/>
                  </a:lnTo>
                  <a:lnTo>
                    <a:pt x="0" y="59"/>
                  </a:lnTo>
                  <a:lnTo>
                    <a:pt x="0" y="58"/>
                  </a:lnTo>
                  <a:lnTo>
                    <a:pt x="0" y="57"/>
                  </a:lnTo>
                  <a:lnTo>
                    <a:pt x="3" y="53"/>
                  </a:lnTo>
                  <a:lnTo>
                    <a:pt x="4" y="49"/>
                  </a:lnTo>
                  <a:lnTo>
                    <a:pt x="6" y="45"/>
                  </a:lnTo>
                  <a:lnTo>
                    <a:pt x="6" y="40"/>
                  </a:lnTo>
                  <a:lnTo>
                    <a:pt x="9" y="32"/>
                  </a:lnTo>
                  <a:lnTo>
                    <a:pt x="10" y="23"/>
                  </a:lnTo>
                  <a:lnTo>
                    <a:pt x="10" y="18"/>
                  </a:lnTo>
                  <a:lnTo>
                    <a:pt x="13" y="14"/>
                  </a:lnTo>
                  <a:lnTo>
                    <a:pt x="14" y="10"/>
                  </a:lnTo>
                  <a:lnTo>
                    <a:pt x="17" y="6"/>
                  </a:lnTo>
                  <a:lnTo>
                    <a:pt x="20" y="4"/>
                  </a:lnTo>
                  <a:lnTo>
                    <a:pt x="25" y="3"/>
                  </a:lnTo>
                  <a:lnTo>
                    <a:pt x="30" y="1"/>
                  </a:lnTo>
                  <a:lnTo>
                    <a:pt x="37" y="0"/>
                  </a:lnTo>
                  <a:lnTo>
                    <a:pt x="40" y="4"/>
                  </a:lnTo>
                  <a:lnTo>
                    <a:pt x="44" y="8"/>
                  </a:lnTo>
                  <a:lnTo>
                    <a:pt x="47" y="11"/>
                  </a:lnTo>
                  <a:lnTo>
                    <a:pt x="51" y="15"/>
                  </a:lnTo>
                  <a:lnTo>
                    <a:pt x="52" y="20"/>
                  </a:lnTo>
                  <a:lnTo>
                    <a:pt x="54" y="24"/>
                  </a:lnTo>
                  <a:lnTo>
                    <a:pt x="54" y="29"/>
                  </a:lnTo>
                  <a:lnTo>
                    <a:pt x="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2" name="Freeform 109">
              <a:extLst>
                <a:ext uri="{FF2B5EF4-FFF2-40B4-BE49-F238E27FC236}">
                  <a16:creationId xmlns:a16="http://schemas.microsoft.com/office/drawing/2014/main" id="{ECFB54F5-279D-4A61-9D89-06991E4FB9F5}"/>
                </a:ext>
              </a:extLst>
            </p:cNvPr>
            <p:cNvSpPr>
              <a:spLocks/>
            </p:cNvSpPr>
            <p:nvPr/>
          </p:nvSpPr>
          <p:spPr bwMode="auto">
            <a:xfrm>
              <a:off x="4741" y="614"/>
              <a:ext cx="43" cy="41"/>
            </a:xfrm>
            <a:custGeom>
              <a:avLst/>
              <a:gdLst>
                <a:gd name="T0" fmla="*/ 43 w 43"/>
                <a:gd name="T1" fmla="*/ 19 h 41"/>
                <a:gd name="T2" fmla="*/ 41 w 43"/>
                <a:gd name="T3" fmla="*/ 22 h 41"/>
                <a:gd name="T4" fmla="*/ 41 w 43"/>
                <a:gd name="T5" fmla="*/ 26 h 41"/>
                <a:gd name="T6" fmla="*/ 40 w 43"/>
                <a:gd name="T7" fmla="*/ 30 h 41"/>
                <a:gd name="T8" fmla="*/ 40 w 43"/>
                <a:gd name="T9" fmla="*/ 33 h 41"/>
                <a:gd name="T10" fmla="*/ 39 w 43"/>
                <a:gd name="T11" fmla="*/ 35 h 41"/>
                <a:gd name="T12" fmla="*/ 37 w 43"/>
                <a:gd name="T13" fmla="*/ 36 h 41"/>
                <a:gd name="T14" fmla="*/ 36 w 43"/>
                <a:gd name="T15" fmla="*/ 39 h 41"/>
                <a:gd name="T16" fmla="*/ 34 w 43"/>
                <a:gd name="T17" fmla="*/ 41 h 41"/>
                <a:gd name="T18" fmla="*/ 30 w 43"/>
                <a:gd name="T19" fmla="*/ 41 h 41"/>
                <a:gd name="T20" fmla="*/ 25 w 43"/>
                <a:gd name="T21" fmla="*/ 40 h 41"/>
                <a:gd name="T22" fmla="*/ 21 w 43"/>
                <a:gd name="T23" fmla="*/ 38 h 41"/>
                <a:gd name="T24" fmla="*/ 17 w 43"/>
                <a:gd name="T25" fmla="*/ 35 h 41"/>
                <a:gd name="T26" fmla="*/ 12 w 43"/>
                <a:gd name="T27" fmla="*/ 33 h 41"/>
                <a:gd name="T28" fmla="*/ 8 w 43"/>
                <a:gd name="T29" fmla="*/ 30 h 41"/>
                <a:gd name="T30" fmla="*/ 5 w 43"/>
                <a:gd name="T31" fmla="*/ 29 h 41"/>
                <a:gd name="T32" fmla="*/ 0 w 43"/>
                <a:gd name="T33" fmla="*/ 26 h 41"/>
                <a:gd name="T34" fmla="*/ 0 w 43"/>
                <a:gd name="T35" fmla="*/ 26 h 41"/>
                <a:gd name="T36" fmla="*/ 0 w 43"/>
                <a:gd name="T37" fmla="*/ 25 h 41"/>
                <a:gd name="T38" fmla="*/ 0 w 43"/>
                <a:gd name="T39" fmla="*/ 25 h 41"/>
                <a:gd name="T40" fmla="*/ 0 w 43"/>
                <a:gd name="T41" fmla="*/ 24 h 41"/>
                <a:gd name="T42" fmla="*/ 0 w 43"/>
                <a:gd name="T43" fmla="*/ 24 h 41"/>
                <a:gd name="T44" fmla="*/ 0 w 43"/>
                <a:gd name="T45" fmla="*/ 22 h 41"/>
                <a:gd name="T46" fmla="*/ 0 w 43"/>
                <a:gd name="T47" fmla="*/ 21 h 41"/>
                <a:gd name="T48" fmla="*/ 0 w 43"/>
                <a:gd name="T49" fmla="*/ 21 h 41"/>
                <a:gd name="T50" fmla="*/ 3 w 43"/>
                <a:gd name="T51" fmla="*/ 19 h 41"/>
                <a:gd name="T52" fmla="*/ 7 w 43"/>
                <a:gd name="T53" fmla="*/ 16 h 41"/>
                <a:gd name="T54" fmla="*/ 12 w 43"/>
                <a:gd name="T55" fmla="*/ 12 h 41"/>
                <a:gd name="T56" fmla="*/ 16 w 43"/>
                <a:gd name="T57" fmla="*/ 10 h 41"/>
                <a:gd name="T58" fmla="*/ 20 w 43"/>
                <a:gd name="T59" fmla="*/ 7 h 41"/>
                <a:gd name="T60" fmla="*/ 24 w 43"/>
                <a:gd name="T61" fmla="*/ 5 h 41"/>
                <a:gd name="T62" fmla="*/ 29 w 43"/>
                <a:gd name="T63" fmla="*/ 2 h 41"/>
                <a:gd name="T64" fmla="*/ 32 w 43"/>
                <a:gd name="T65" fmla="*/ 0 h 41"/>
                <a:gd name="T66" fmla="*/ 35 w 43"/>
                <a:gd name="T67" fmla="*/ 1 h 41"/>
                <a:gd name="T68" fmla="*/ 36 w 43"/>
                <a:gd name="T69" fmla="*/ 4 h 41"/>
                <a:gd name="T70" fmla="*/ 37 w 43"/>
                <a:gd name="T71" fmla="*/ 6 h 41"/>
                <a:gd name="T72" fmla="*/ 39 w 43"/>
                <a:gd name="T73" fmla="*/ 9 h 41"/>
                <a:gd name="T74" fmla="*/ 40 w 43"/>
                <a:gd name="T75" fmla="*/ 11 h 41"/>
                <a:gd name="T76" fmla="*/ 41 w 43"/>
                <a:gd name="T77" fmla="*/ 14 h 41"/>
                <a:gd name="T78" fmla="*/ 41 w 43"/>
                <a:gd name="T79" fmla="*/ 16 h 41"/>
                <a:gd name="T80" fmla="*/ 43 w 43"/>
                <a:gd name="T81" fmla="*/ 19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 h="41">
                  <a:moveTo>
                    <a:pt x="43" y="19"/>
                  </a:moveTo>
                  <a:lnTo>
                    <a:pt x="41" y="22"/>
                  </a:lnTo>
                  <a:lnTo>
                    <a:pt x="41" y="26"/>
                  </a:lnTo>
                  <a:lnTo>
                    <a:pt x="40" y="30"/>
                  </a:lnTo>
                  <a:lnTo>
                    <a:pt x="40" y="33"/>
                  </a:lnTo>
                  <a:lnTo>
                    <a:pt x="39" y="35"/>
                  </a:lnTo>
                  <a:lnTo>
                    <a:pt x="37" y="36"/>
                  </a:lnTo>
                  <a:lnTo>
                    <a:pt x="36" y="39"/>
                  </a:lnTo>
                  <a:lnTo>
                    <a:pt x="34" y="41"/>
                  </a:lnTo>
                  <a:lnTo>
                    <a:pt x="30" y="41"/>
                  </a:lnTo>
                  <a:lnTo>
                    <a:pt x="25" y="40"/>
                  </a:lnTo>
                  <a:lnTo>
                    <a:pt x="21" y="38"/>
                  </a:lnTo>
                  <a:lnTo>
                    <a:pt x="17" y="35"/>
                  </a:lnTo>
                  <a:lnTo>
                    <a:pt x="12" y="33"/>
                  </a:lnTo>
                  <a:lnTo>
                    <a:pt x="8" y="30"/>
                  </a:lnTo>
                  <a:lnTo>
                    <a:pt x="5" y="29"/>
                  </a:lnTo>
                  <a:lnTo>
                    <a:pt x="0" y="26"/>
                  </a:lnTo>
                  <a:lnTo>
                    <a:pt x="0" y="25"/>
                  </a:lnTo>
                  <a:lnTo>
                    <a:pt x="0" y="24"/>
                  </a:lnTo>
                  <a:lnTo>
                    <a:pt x="0" y="22"/>
                  </a:lnTo>
                  <a:lnTo>
                    <a:pt x="0" y="21"/>
                  </a:lnTo>
                  <a:lnTo>
                    <a:pt x="3" y="19"/>
                  </a:lnTo>
                  <a:lnTo>
                    <a:pt x="7" y="16"/>
                  </a:lnTo>
                  <a:lnTo>
                    <a:pt x="12" y="12"/>
                  </a:lnTo>
                  <a:lnTo>
                    <a:pt x="16" y="10"/>
                  </a:lnTo>
                  <a:lnTo>
                    <a:pt x="20" y="7"/>
                  </a:lnTo>
                  <a:lnTo>
                    <a:pt x="24" y="5"/>
                  </a:lnTo>
                  <a:lnTo>
                    <a:pt x="29" y="2"/>
                  </a:lnTo>
                  <a:lnTo>
                    <a:pt x="32" y="0"/>
                  </a:lnTo>
                  <a:lnTo>
                    <a:pt x="35" y="1"/>
                  </a:lnTo>
                  <a:lnTo>
                    <a:pt x="36" y="4"/>
                  </a:lnTo>
                  <a:lnTo>
                    <a:pt x="37" y="6"/>
                  </a:lnTo>
                  <a:lnTo>
                    <a:pt x="39" y="9"/>
                  </a:lnTo>
                  <a:lnTo>
                    <a:pt x="40" y="11"/>
                  </a:lnTo>
                  <a:lnTo>
                    <a:pt x="41" y="14"/>
                  </a:lnTo>
                  <a:lnTo>
                    <a:pt x="41" y="16"/>
                  </a:lnTo>
                  <a:lnTo>
                    <a:pt x="43" y="19"/>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3" name="Freeform 110">
              <a:extLst>
                <a:ext uri="{FF2B5EF4-FFF2-40B4-BE49-F238E27FC236}">
                  <a16:creationId xmlns:a16="http://schemas.microsoft.com/office/drawing/2014/main" id="{3F0A3784-5CD4-4CB1-9C9A-29E5E40E6386}"/>
                </a:ext>
              </a:extLst>
            </p:cNvPr>
            <p:cNvSpPr>
              <a:spLocks/>
            </p:cNvSpPr>
            <p:nvPr/>
          </p:nvSpPr>
          <p:spPr bwMode="auto">
            <a:xfrm>
              <a:off x="4753" y="407"/>
              <a:ext cx="29" cy="40"/>
            </a:xfrm>
            <a:custGeom>
              <a:avLst/>
              <a:gdLst>
                <a:gd name="T0" fmla="*/ 29 w 29"/>
                <a:gd name="T1" fmla="*/ 33 h 40"/>
                <a:gd name="T2" fmla="*/ 27 w 29"/>
                <a:gd name="T3" fmla="*/ 34 h 40"/>
                <a:gd name="T4" fmla="*/ 25 w 29"/>
                <a:gd name="T5" fmla="*/ 37 h 40"/>
                <a:gd name="T6" fmla="*/ 25 w 29"/>
                <a:gd name="T7" fmla="*/ 38 h 40"/>
                <a:gd name="T8" fmla="*/ 24 w 29"/>
                <a:gd name="T9" fmla="*/ 39 h 40"/>
                <a:gd name="T10" fmla="*/ 23 w 29"/>
                <a:gd name="T11" fmla="*/ 39 h 40"/>
                <a:gd name="T12" fmla="*/ 22 w 29"/>
                <a:gd name="T13" fmla="*/ 40 h 40"/>
                <a:gd name="T14" fmla="*/ 20 w 29"/>
                <a:gd name="T15" fmla="*/ 40 h 40"/>
                <a:gd name="T16" fmla="*/ 19 w 29"/>
                <a:gd name="T17" fmla="*/ 40 h 40"/>
                <a:gd name="T18" fmla="*/ 18 w 29"/>
                <a:gd name="T19" fmla="*/ 39 h 40"/>
                <a:gd name="T20" fmla="*/ 15 w 29"/>
                <a:gd name="T21" fmla="*/ 38 h 40"/>
                <a:gd name="T22" fmla="*/ 14 w 29"/>
                <a:gd name="T23" fmla="*/ 37 h 40"/>
                <a:gd name="T24" fmla="*/ 13 w 29"/>
                <a:gd name="T25" fmla="*/ 37 h 40"/>
                <a:gd name="T26" fmla="*/ 12 w 29"/>
                <a:gd name="T27" fmla="*/ 35 h 40"/>
                <a:gd name="T28" fmla="*/ 9 w 29"/>
                <a:gd name="T29" fmla="*/ 35 h 40"/>
                <a:gd name="T30" fmla="*/ 8 w 29"/>
                <a:gd name="T31" fmla="*/ 35 h 40"/>
                <a:gd name="T32" fmla="*/ 5 w 29"/>
                <a:gd name="T33" fmla="*/ 34 h 40"/>
                <a:gd name="T34" fmla="*/ 3 w 29"/>
                <a:gd name="T35" fmla="*/ 29 h 40"/>
                <a:gd name="T36" fmla="*/ 2 w 29"/>
                <a:gd name="T37" fmla="*/ 24 h 40"/>
                <a:gd name="T38" fmla="*/ 0 w 29"/>
                <a:gd name="T39" fmla="*/ 19 h 40"/>
                <a:gd name="T40" fmla="*/ 2 w 29"/>
                <a:gd name="T41" fmla="*/ 14 h 40"/>
                <a:gd name="T42" fmla="*/ 3 w 29"/>
                <a:gd name="T43" fmla="*/ 9 h 40"/>
                <a:gd name="T44" fmla="*/ 7 w 29"/>
                <a:gd name="T45" fmla="*/ 5 h 40"/>
                <a:gd name="T46" fmla="*/ 12 w 29"/>
                <a:gd name="T47" fmla="*/ 3 h 40"/>
                <a:gd name="T48" fmla="*/ 18 w 29"/>
                <a:gd name="T49" fmla="*/ 0 h 40"/>
                <a:gd name="T50" fmla="*/ 19 w 29"/>
                <a:gd name="T51" fmla="*/ 3 h 40"/>
                <a:gd name="T52" fmla="*/ 22 w 29"/>
                <a:gd name="T53" fmla="*/ 6 h 40"/>
                <a:gd name="T54" fmla="*/ 23 w 29"/>
                <a:gd name="T55" fmla="*/ 11 h 40"/>
                <a:gd name="T56" fmla="*/ 24 w 29"/>
                <a:gd name="T57" fmla="*/ 16 h 40"/>
                <a:gd name="T58" fmla="*/ 27 w 29"/>
                <a:gd name="T59" fmla="*/ 23 h 40"/>
                <a:gd name="T60" fmla="*/ 28 w 29"/>
                <a:gd name="T61" fmla="*/ 27 h 40"/>
                <a:gd name="T62" fmla="*/ 28 w 29"/>
                <a:gd name="T63" fmla="*/ 30 h 40"/>
                <a:gd name="T64" fmla="*/ 29 w 29"/>
                <a:gd name="T65" fmla="*/ 33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 h="40">
                  <a:moveTo>
                    <a:pt x="29" y="33"/>
                  </a:moveTo>
                  <a:lnTo>
                    <a:pt x="27" y="34"/>
                  </a:lnTo>
                  <a:lnTo>
                    <a:pt x="25" y="37"/>
                  </a:lnTo>
                  <a:lnTo>
                    <a:pt x="25" y="38"/>
                  </a:lnTo>
                  <a:lnTo>
                    <a:pt x="24" y="39"/>
                  </a:lnTo>
                  <a:lnTo>
                    <a:pt x="23" y="39"/>
                  </a:lnTo>
                  <a:lnTo>
                    <a:pt x="22" y="40"/>
                  </a:lnTo>
                  <a:lnTo>
                    <a:pt x="20" y="40"/>
                  </a:lnTo>
                  <a:lnTo>
                    <a:pt x="19" y="40"/>
                  </a:lnTo>
                  <a:lnTo>
                    <a:pt x="18" y="39"/>
                  </a:lnTo>
                  <a:lnTo>
                    <a:pt x="15" y="38"/>
                  </a:lnTo>
                  <a:lnTo>
                    <a:pt x="14" y="37"/>
                  </a:lnTo>
                  <a:lnTo>
                    <a:pt x="13" y="37"/>
                  </a:lnTo>
                  <a:lnTo>
                    <a:pt x="12" y="35"/>
                  </a:lnTo>
                  <a:lnTo>
                    <a:pt x="9" y="35"/>
                  </a:lnTo>
                  <a:lnTo>
                    <a:pt x="8" y="35"/>
                  </a:lnTo>
                  <a:lnTo>
                    <a:pt x="5" y="34"/>
                  </a:lnTo>
                  <a:lnTo>
                    <a:pt x="3" y="29"/>
                  </a:lnTo>
                  <a:lnTo>
                    <a:pt x="2" y="24"/>
                  </a:lnTo>
                  <a:lnTo>
                    <a:pt x="0" y="19"/>
                  </a:lnTo>
                  <a:lnTo>
                    <a:pt x="2" y="14"/>
                  </a:lnTo>
                  <a:lnTo>
                    <a:pt x="3" y="9"/>
                  </a:lnTo>
                  <a:lnTo>
                    <a:pt x="7" y="5"/>
                  </a:lnTo>
                  <a:lnTo>
                    <a:pt x="12" y="3"/>
                  </a:lnTo>
                  <a:lnTo>
                    <a:pt x="18" y="0"/>
                  </a:lnTo>
                  <a:lnTo>
                    <a:pt x="19" y="3"/>
                  </a:lnTo>
                  <a:lnTo>
                    <a:pt x="22" y="6"/>
                  </a:lnTo>
                  <a:lnTo>
                    <a:pt x="23" y="11"/>
                  </a:lnTo>
                  <a:lnTo>
                    <a:pt x="24" y="16"/>
                  </a:lnTo>
                  <a:lnTo>
                    <a:pt x="27" y="23"/>
                  </a:lnTo>
                  <a:lnTo>
                    <a:pt x="28" y="27"/>
                  </a:lnTo>
                  <a:lnTo>
                    <a:pt x="28" y="30"/>
                  </a:lnTo>
                  <a:lnTo>
                    <a:pt x="29"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4" name="Freeform 111">
              <a:extLst>
                <a:ext uri="{FF2B5EF4-FFF2-40B4-BE49-F238E27FC236}">
                  <a16:creationId xmlns:a16="http://schemas.microsoft.com/office/drawing/2014/main" id="{86B21A40-61E1-43D5-B276-EF8DDD824599}"/>
                </a:ext>
              </a:extLst>
            </p:cNvPr>
            <p:cNvSpPr>
              <a:spLocks/>
            </p:cNvSpPr>
            <p:nvPr/>
          </p:nvSpPr>
          <p:spPr bwMode="auto">
            <a:xfrm>
              <a:off x="4690" y="689"/>
              <a:ext cx="90" cy="167"/>
            </a:xfrm>
            <a:custGeom>
              <a:avLst/>
              <a:gdLst>
                <a:gd name="T0" fmla="*/ 90 w 90"/>
                <a:gd name="T1" fmla="*/ 85 h 167"/>
                <a:gd name="T2" fmla="*/ 86 w 90"/>
                <a:gd name="T3" fmla="*/ 96 h 167"/>
                <a:gd name="T4" fmla="*/ 83 w 90"/>
                <a:gd name="T5" fmla="*/ 106 h 167"/>
                <a:gd name="T6" fmla="*/ 81 w 90"/>
                <a:gd name="T7" fmla="*/ 116 h 167"/>
                <a:gd name="T8" fmla="*/ 80 w 90"/>
                <a:gd name="T9" fmla="*/ 126 h 167"/>
                <a:gd name="T10" fmla="*/ 77 w 90"/>
                <a:gd name="T11" fmla="*/ 135 h 167"/>
                <a:gd name="T12" fmla="*/ 76 w 90"/>
                <a:gd name="T13" fmla="*/ 145 h 167"/>
                <a:gd name="T14" fmla="*/ 76 w 90"/>
                <a:gd name="T15" fmla="*/ 155 h 167"/>
                <a:gd name="T16" fmla="*/ 76 w 90"/>
                <a:gd name="T17" fmla="*/ 165 h 167"/>
                <a:gd name="T18" fmla="*/ 75 w 90"/>
                <a:gd name="T19" fmla="*/ 165 h 167"/>
                <a:gd name="T20" fmla="*/ 75 w 90"/>
                <a:gd name="T21" fmla="*/ 165 h 167"/>
                <a:gd name="T22" fmla="*/ 73 w 90"/>
                <a:gd name="T23" fmla="*/ 165 h 167"/>
                <a:gd name="T24" fmla="*/ 73 w 90"/>
                <a:gd name="T25" fmla="*/ 165 h 167"/>
                <a:gd name="T26" fmla="*/ 72 w 90"/>
                <a:gd name="T27" fmla="*/ 165 h 167"/>
                <a:gd name="T28" fmla="*/ 72 w 90"/>
                <a:gd name="T29" fmla="*/ 167 h 167"/>
                <a:gd name="T30" fmla="*/ 72 w 90"/>
                <a:gd name="T31" fmla="*/ 167 h 167"/>
                <a:gd name="T32" fmla="*/ 71 w 90"/>
                <a:gd name="T33" fmla="*/ 167 h 167"/>
                <a:gd name="T34" fmla="*/ 58 w 90"/>
                <a:gd name="T35" fmla="*/ 149 h 167"/>
                <a:gd name="T36" fmla="*/ 43 w 90"/>
                <a:gd name="T37" fmla="*/ 131 h 167"/>
                <a:gd name="T38" fmla="*/ 27 w 90"/>
                <a:gd name="T39" fmla="*/ 114 h 167"/>
                <a:gd name="T40" fmla="*/ 14 w 90"/>
                <a:gd name="T41" fmla="*/ 96 h 167"/>
                <a:gd name="T42" fmla="*/ 8 w 90"/>
                <a:gd name="T43" fmla="*/ 87 h 167"/>
                <a:gd name="T44" fmla="*/ 4 w 90"/>
                <a:gd name="T45" fmla="*/ 77 h 167"/>
                <a:gd name="T46" fmla="*/ 2 w 90"/>
                <a:gd name="T47" fmla="*/ 67 h 167"/>
                <a:gd name="T48" fmla="*/ 0 w 90"/>
                <a:gd name="T49" fmla="*/ 57 h 167"/>
                <a:gd name="T50" fmla="*/ 0 w 90"/>
                <a:gd name="T51" fmla="*/ 46 h 167"/>
                <a:gd name="T52" fmla="*/ 4 w 90"/>
                <a:gd name="T53" fmla="*/ 34 h 167"/>
                <a:gd name="T54" fmla="*/ 9 w 90"/>
                <a:gd name="T55" fmla="*/ 23 h 167"/>
                <a:gd name="T56" fmla="*/ 17 w 90"/>
                <a:gd name="T57" fmla="*/ 10 h 167"/>
                <a:gd name="T58" fmla="*/ 20 w 90"/>
                <a:gd name="T59" fmla="*/ 10 h 167"/>
                <a:gd name="T60" fmla="*/ 24 w 90"/>
                <a:gd name="T61" fmla="*/ 10 h 167"/>
                <a:gd name="T62" fmla="*/ 27 w 90"/>
                <a:gd name="T63" fmla="*/ 10 h 167"/>
                <a:gd name="T64" fmla="*/ 29 w 90"/>
                <a:gd name="T65" fmla="*/ 10 h 167"/>
                <a:gd name="T66" fmla="*/ 32 w 90"/>
                <a:gd name="T67" fmla="*/ 9 h 167"/>
                <a:gd name="T68" fmla="*/ 34 w 90"/>
                <a:gd name="T69" fmla="*/ 7 h 167"/>
                <a:gd name="T70" fmla="*/ 37 w 90"/>
                <a:gd name="T71" fmla="*/ 4 h 167"/>
                <a:gd name="T72" fmla="*/ 41 w 90"/>
                <a:gd name="T73" fmla="*/ 0 h 167"/>
                <a:gd name="T74" fmla="*/ 46 w 90"/>
                <a:gd name="T75" fmla="*/ 0 h 167"/>
                <a:gd name="T76" fmla="*/ 52 w 90"/>
                <a:gd name="T77" fmla="*/ 3 h 167"/>
                <a:gd name="T78" fmla="*/ 57 w 90"/>
                <a:gd name="T79" fmla="*/ 7 h 167"/>
                <a:gd name="T80" fmla="*/ 61 w 90"/>
                <a:gd name="T81" fmla="*/ 10 h 167"/>
                <a:gd name="T82" fmla="*/ 70 w 90"/>
                <a:gd name="T83" fmla="*/ 22 h 167"/>
                <a:gd name="T84" fmla="*/ 76 w 90"/>
                <a:gd name="T85" fmla="*/ 34 h 167"/>
                <a:gd name="T86" fmla="*/ 81 w 90"/>
                <a:gd name="T87" fmla="*/ 48 h 167"/>
                <a:gd name="T88" fmla="*/ 85 w 90"/>
                <a:gd name="T89" fmla="*/ 62 h 167"/>
                <a:gd name="T90" fmla="*/ 87 w 90"/>
                <a:gd name="T91" fmla="*/ 75 h 167"/>
                <a:gd name="T92" fmla="*/ 90 w 90"/>
                <a:gd name="T93" fmla="*/ 85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0" h="167">
                  <a:moveTo>
                    <a:pt x="90" y="85"/>
                  </a:moveTo>
                  <a:lnTo>
                    <a:pt x="86" y="96"/>
                  </a:lnTo>
                  <a:lnTo>
                    <a:pt x="83" y="106"/>
                  </a:lnTo>
                  <a:lnTo>
                    <a:pt x="81" y="116"/>
                  </a:lnTo>
                  <a:lnTo>
                    <a:pt x="80" y="126"/>
                  </a:lnTo>
                  <a:lnTo>
                    <a:pt x="77" y="135"/>
                  </a:lnTo>
                  <a:lnTo>
                    <a:pt x="76" y="145"/>
                  </a:lnTo>
                  <a:lnTo>
                    <a:pt x="76" y="155"/>
                  </a:lnTo>
                  <a:lnTo>
                    <a:pt x="76" y="165"/>
                  </a:lnTo>
                  <a:lnTo>
                    <a:pt x="75" y="165"/>
                  </a:lnTo>
                  <a:lnTo>
                    <a:pt x="73" y="165"/>
                  </a:lnTo>
                  <a:lnTo>
                    <a:pt x="72" y="165"/>
                  </a:lnTo>
                  <a:lnTo>
                    <a:pt x="72" y="167"/>
                  </a:lnTo>
                  <a:lnTo>
                    <a:pt x="71" y="167"/>
                  </a:lnTo>
                  <a:lnTo>
                    <a:pt x="58" y="149"/>
                  </a:lnTo>
                  <a:lnTo>
                    <a:pt x="43" y="131"/>
                  </a:lnTo>
                  <a:lnTo>
                    <a:pt x="27" y="114"/>
                  </a:lnTo>
                  <a:lnTo>
                    <a:pt x="14" y="96"/>
                  </a:lnTo>
                  <a:lnTo>
                    <a:pt x="8" y="87"/>
                  </a:lnTo>
                  <a:lnTo>
                    <a:pt x="4" y="77"/>
                  </a:lnTo>
                  <a:lnTo>
                    <a:pt x="2" y="67"/>
                  </a:lnTo>
                  <a:lnTo>
                    <a:pt x="0" y="57"/>
                  </a:lnTo>
                  <a:lnTo>
                    <a:pt x="0" y="46"/>
                  </a:lnTo>
                  <a:lnTo>
                    <a:pt x="4" y="34"/>
                  </a:lnTo>
                  <a:lnTo>
                    <a:pt x="9" y="23"/>
                  </a:lnTo>
                  <a:lnTo>
                    <a:pt x="17" y="10"/>
                  </a:lnTo>
                  <a:lnTo>
                    <a:pt x="20" y="10"/>
                  </a:lnTo>
                  <a:lnTo>
                    <a:pt x="24" y="10"/>
                  </a:lnTo>
                  <a:lnTo>
                    <a:pt x="27" y="10"/>
                  </a:lnTo>
                  <a:lnTo>
                    <a:pt x="29" y="10"/>
                  </a:lnTo>
                  <a:lnTo>
                    <a:pt x="32" y="9"/>
                  </a:lnTo>
                  <a:lnTo>
                    <a:pt x="34" y="7"/>
                  </a:lnTo>
                  <a:lnTo>
                    <a:pt x="37" y="4"/>
                  </a:lnTo>
                  <a:lnTo>
                    <a:pt x="41" y="0"/>
                  </a:lnTo>
                  <a:lnTo>
                    <a:pt x="46" y="0"/>
                  </a:lnTo>
                  <a:lnTo>
                    <a:pt x="52" y="3"/>
                  </a:lnTo>
                  <a:lnTo>
                    <a:pt x="57" y="7"/>
                  </a:lnTo>
                  <a:lnTo>
                    <a:pt x="61" y="10"/>
                  </a:lnTo>
                  <a:lnTo>
                    <a:pt x="70" y="22"/>
                  </a:lnTo>
                  <a:lnTo>
                    <a:pt x="76" y="34"/>
                  </a:lnTo>
                  <a:lnTo>
                    <a:pt x="81" y="48"/>
                  </a:lnTo>
                  <a:lnTo>
                    <a:pt x="85" y="62"/>
                  </a:lnTo>
                  <a:lnTo>
                    <a:pt x="87" y="75"/>
                  </a:lnTo>
                  <a:lnTo>
                    <a:pt x="90" y="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5" name="Freeform 112">
              <a:extLst>
                <a:ext uri="{FF2B5EF4-FFF2-40B4-BE49-F238E27FC236}">
                  <a16:creationId xmlns:a16="http://schemas.microsoft.com/office/drawing/2014/main" id="{B17CCEC2-60AA-4268-89B0-10A2360FE91C}"/>
                </a:ext>
              </a:extLst>
            </p:cNvPr>
            <p:cNvSpPr>
              <a:spLocks/>
            </p:cNvSpPr>
            <p:nvPr/>
          </p:nvSpPr>
          <p:spPr bwMode="auto">
            <a:xfrm>
              <a:off x="4755" y="515"/>
              <a:ext cx="22" cy="24"/>
            </a:xfrm>
            <a:custGeom>
              <a:avLst/>
              <a:gdLst>
                <a:gd name="T0" fmla="*/ 22 w 22"/>
                <a:gd name="T1" fmla="*/ 14 h 24"/>
                <a:gd name="T2" fmla="*/ 18 w 22"/>
                <a:gd name="T3" fmla="*/ 16 h 24"/>
                <a:gd name="T4" fmla="*/ 16 w 22"/>
                <a:gd name="T5" fmla="*/ 17 h 24"/>
                <a:gd name="T6" fmla="*/ 13 w 22"/>
                <a:gd name="T7" fmla="*/ 18 h 24"/>
                <a:gd name="T8" fmla="*/ 11 w 22"/>
                <a:gd name="T9" fmla="*/ 19 h 24"/>
                <a:gd name="T10" fmla="*/ 8 w 22"/>
                <a:gd name="T11" fmla="*/ 21 h 24"/>
                <a:gd name="T12" fmla="*/ 5 w 22"/>
                <a:gd name="T13" fmla="*/ 22 h 24"/>
                <a:gd name="T14" fmla="*/ 2 w 22"/>
                <a:gd name="T15" fmla="*/ 23 h 24"/>
                <a:gd name="T16" fmla="*/ 0 w 22"/>
                <a:gd name="T17" fmla="*/ 24 h 24"/>
                <a:gd name="T18" fmla="*/ 0 w 22"/>
                <a:gd name="T19" fmla="*/ 22 h 24"/>
                <a:gd name="T20" fmla="*/ 1 w 22"/>
                <a:gd name="T21" fmla="*/ 18 h 24"/>
                <a:gd name="T22" fmla="*/ 2 w 22"/>
                <a:gd name="T23" fmla="*/ 14 h 24"/>
                <a:gd name="T24" fmla="*/ 3 w 22"/>
                <a:gd name="T25" fmla="*/ 11 h 24"/>
                <a:gd name="T26" fmla="*/ 6 w 22"/>
                <a:gd name="T27" fmla="*/ 7 h 24"/>
                <a:gd name="T28" fmla="*/ 8 w 22"/>
                <a:gd name="T29" fmla="*/ 4 h 24"/>
                <a:gd name="T30" fmla="*/ 12 w 22"/>
                <a:gd name="T31" fmla="*/ 2 h 24"/>
                <a:gd name="T32" fmla="*/ 16 w 22"/>
                <a:gd name="T33" fmla="*/ 0 h 24"/>
                <a:gd name="T34" fmla="*/ 18 w 22"/>
                <a:gd name="T35" fmla="*/ 4 h 24"/>
                <a:gd name="T36" fmla="*/ 20 w 22"/>
                <a:gd name="T37" fmla="*/ 7 h 24"/>
                <a:gd name="T38" fmla="*/ 20 w 22"/>
                <a:gd name="T39" fmla="*/ 8 h 24"/>
                <a:gd name="T40" fmla="*/ 21 w 22"/>
                <a:gd name="T41" fmla="*/ 9 h 24"/>
                <a:gd name="T42" fmla="*/ 21 w 22"/>
                <a:gd name="T43" fmla="*/ 11 h 24"/>
                <a:gd name="T44" fmla="*/ 21 w 22"/>
                <a:gd name="T45" fmla="*/ 12 h 24"/>
                <a:gd name="T46" fmla="*/ 21 w 22"/>
                <a:gd name="T47" fmla="*/ 13 h 24"/>
                <a:gd name="T48" fmla="*/ 22 w 22"/>
                <a:gd name="T49" fmla="*/ 14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4">
                  <a:moveTo>
                    <a:pt x="22" y="14"/>
                  </a:moveTo>
                  <a:lnTo>
                    <a:pt x="18" y="16"/>
                  </a:lnTo>
                  <a:lnTo>
                    <a:pt x="16" y="17"/>
                  </a:lnTo>
                  <a:lnTo>
                    <a:pt x="13" y="18"/>
                  </a:lnTo>
                  <a:lnTo>
                    <a:pt x="11" y="19"/>
                  </a:lnTo>
                  <a:lnTo>
                    <a:pt x="8" y="21"/>
                  </a:lnTo>
                  <a:lnTo>
                    <a:pt x="5" y="22"/>
                  </a:lnTo>
                  <a:lnTo>
                    <a:pt x="2" y="23"/>
                  </a:lnTo>
                  <a:lnTo>
                    <a:pt x="0" y="24"/>
                  </a:lnTo>
                  <a:lnTo>
                    <a:pt x="0" y="22"/>
                  </a:lnTo>
                  <a:lnTo>
                    <a:pt x="1" y="18"/>
                  </a:lnTo>
                  <a:lnTo>
                    <a:pt x="2" y="14"/>
                  </a:lnTo>
                  <a:lnTo>
                    <a:pt x="3" y="11"/>
                  </a:lnTo>
                  <a:lnTo>
                    <a:pt x="6" y="7"/>
                  </a:lnTo>
                  <a:lnTo>
                    <a:pt x="8" y="4"/>
                  </a:lnTo>
                  <a:lnTo>
                    <a:pt x="12" y="2"/>
                  </a:lnTo>
                  <a:lnTo>
                    <a:pt x="16" y="0"/>
                  </a:lnTo>
                  <a:lnTo>
                    <a:pt x="18" y="4"/>
                  </a:lnTo>
                  <a:lnTo>
                    <a:pt x="20" y="7"/>
                  </a:lnTo>
                  <a:lnTo>
                    <a:pt x="20" y="8"/>
                  </a:lnTo>
                  <a:lnTo>
                    <a:pt x="21" y="9"/>
                  </a:lnTo>
                  <a:lnTo>
                    <a:pt x="21" y="11"/>
                  </a:lnTo>
                  <a:lnTo>
                    <a:pt x="21" y="12"/>
                  </a:lnTo>
                  <a:lnTo>
                    <a:pt x="21" y="13"/>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6" name="Freeform 113">
              <a:extLst>
                <a:ext uri="{FF2B5EF4-FFF2-40B4-BE49-F238E27FC236}">
                  <a16:creationId xmlns:a16="http://schemas.microsoft.com/office/drawing/2014/main" id="{916BBC38-6AC2-407E-94F8-6E0C1E1724AC}"/>
                </a:ext>
              </a:extLst>
            </p:cNvPr>
            <p:cNvSpPr>
              <a:spLocks/>
            </p:cNvSpPr>
            <p:nvPr/>
          </p:nvSpPr>
          <p:spPr bwMode="auto">
            <a:xfrm>
              <a:off x="4738" y="969"/>
              <a:ext cx="32" cy="100"/>
            </a:xfrm>
            <a:custGeom>
              <a:avLst/>
              <a:gdLst>
                <a:gd name="T0" fmla="*/ 32 w 32"/>
                <a:gd name="T1" fmla="*/ 93 h 100"/>
                <a:gd name="T2" fmla="*/ 28 w 32"/>
                <a:gd name="T3" fmla="*/ 97 h 100"/>
                <a:gd name="T4" fmla="*/ 24 w 32"/>
                <a:gd name="T5" fmla="*/ 98 h 100"/>
                <a:gd name="T6" fmla="*/ 20 w 32"/>
                <a:gd name="T7" fmla="*/ 100 h 100"/>
                <a:gd name="T8" fmla="*/ 15 w 32"/>
                <a:gd name="T9" fmla="*/ 100 h 100"/>
                <a:gd name="T10" fmla="*/ 10 w 32"/>
                <a:gd name="T11" fmla="*/ 100 h 100"/>
                <a:gd name="T12" fmla="*/ 6 w 32"/>
                <a:gd name="T13" fmla="*/ 98 h 100"/>
                <a:gd name="T14" fmla="*/ 3 w 32"/>
                <a:gd name="T15" fmla="*/ 97 h 100"/>
                <a:gd name="T16" fmla="*/ 0 w 32"/>
                <a:gd name="T17" fmla="*/ 97 h 100"/>
                <a:gd name="T18" fmla="*/ 0 w 32"/>
                <a:gd name="T19" fmla="*/ 86 h 100"/>
                <a:gd name="T20" fmla="*/ 1 w 32"/>
                <a:gd name="T21" fmla="*/ 74 h 100"/>
                <a:gd name="T22" fmla="*/ 1 w 32"/>
                <a:gd name="T23" fmla="*/ 62 h 100"/>
                <a:gd name="T24" fmla="*/ 3 w 32"/>
                <a:gd name="T25" fmla="*/ 50 h 100"/>
                <a:gd name="T26" fmla="*/ 4 w 32"/>
                <a:gd name="T27" fmla="*/ 38 h 100"/>
                <a:gd name="T28" fmla="*/ 4 w 32"/>
                <a:gd name="T29" fmla="*/ 25 h 100"/>
                <a:gd name="T30" fmla="*/ 4 w 32"/>
                <a:gd name="T31" fmla="*/ 13 h 100"/>
                <a:gd name="T32" fmla="*/ 4 w 32"/>
                <a:gd name="T33" fmla="*/ 0 h 100"/>
                <a:gd name="T34" fmla="*/ 5 w 32"/>
                <a:gd name="T35" fmla="*/ 0 h 100"/>
                <a:gd name="T36" fmla="*/ 6 w 32"/>
                <a:gd name="T37" fmla="*/ 0 h 100"/>
                <a:gd name="T38" fmla="*/ 6 w 32"/>
                <a:gd name="T39" fmla="*/ 0 h 100"/>
                <a:gd name="T40" fmla="*/ 8 w 32"/>
                <a:gd name="T41" fmla="*/ 1 h 100"/>
                <a:gd name="T42" fmla="*/ 9 w 32"/>
                <a:gd name="T43" fmla="*/ 1 h 100"/>
                <a:gd name="T44" fmla="*/ 9 w 32"/>
                <a:gd name="T45" fmla="*/ 1 h 100"/>
                <a:gd name="T46" fmla="*/ 10 w 32"/>
                <a:gd name="T47" fmla="*/ 1 h 100"/>
                <a:gd name="T48" fmla="*/ 11 w 32"/>
                <a:gd name="T49" fmla="*/ 1 h 100"/>
                <a:gd name="T50" fmla="*/ 11 w 32"/>
                <a:gd name="T51" fmla="*/ 3 h 100"/>
                <a:gd name="T52" fmla="*/ 11 w 32"/>
                <a:gd name="T53" fmla="*/ 3 h 100"/>
                <a:gd name="T54" fmla="*/ 11 w 32"/>
                <a:gd name="T55" fmla="*/ 4 h 100"/>
                <a:gd name="T56" fmla="*/ 11 w 32"/>
                <a:gd name="T57" fmla="*/ 5 h 100"/>
                <a:gd name="T58" fmla="*/ 11 w 32"/>
                <a:gd name="T59" fmla="*/ 5 h 100"/>
                <a:gd name="T60" fmla="*/ 13 w 32"/>
                <a:gd name="T61" fmla="*/ 6 h 100"/>
                <a:gd name="T62" fmla="*/ 13 w 32"/>
                <a:gd name="T63" fmla="*/ 8 h 100"/>
                <a:gd name="T64" fmla="*/ 13 w 32"/>
                <a:gd name="T65" fmla="*/ 9 h 100"/>
                <a:gd name="T66" fmla="*/ 14 w 32"/>
                <a:gd name="T67" fmla="*/ 8 h 100"/>
                <a:gd name="T68" fmla="*/ 17 w 32"/>
                <a:gd name="T69" fmla="*/ 6 h 100"/>
                <a:gd name="T70" fmla="*/ 18 w 32"/>
                <a:gd name="T71" fmla="*/ 6 h 100"/>
                <a:gd name="T72" fmla="*/ 20 w 32"/>
                <a:gd name="T73" fmla="*/ 4 h 100"/>
                <a:gd name="T74" fmla="*/ 23 w 32"/>
                <a:gd name="T75" fmla="*/ 4 h 100"/>
                <a:gd name="T76" fmla="*/ 24 w 32"/>
                <a:gd name="T77" fmla="*/ 3 h 100"/>
                <a:gd name="T78" fmla="*/ 27 w 32"/>
                <a:gd name="T79" fmla="*/ 3 h 100"/>
                <a:gd name="T80" fmla="*/ 29 w 32"/>
                <a:gd name="T81" fmla="*/ 4 h 100"/>
                <a:gd name="T82" fmla="*/ 29 w 32"/>
                <a:gd name="T83" fmla="*/ 15 h 100"/>
                <a:gd name="T84" fmla="*/ 30 w 32"/>
                <a:gd name="T85" fmla="*/ 27 h 100"/>
                <a:gd name="T86" fmla="*/ 30 w 32"/>
                <a:gd name="T87" fmla="*/ 38 h 100"/>
                <a:gd name="T88" fmla="*/ 30 w 32"/>
                <a:gd name="T89" fmla="*/ 49 h 100"/>
                <a:gd name="T90" fmla="*/ 30 w 32"/>
                <a:gd name="T91" fmla="*/ 61 h 100"/>
                <a:gd name="T92" fmla="*/ 30 w 32"/>
                <a:gd name="T93" fmla="*/ 72 h 100"/>
                <a:gd name="T94" fmla="*/ 32 w 32"/>
                <a:gd name="T95" fmla="*/ 83 h 100"/>
                <a:gd name="T96" fmla="*/ 32 w 32"/>
                <a:gd name="T97" fmla="*/ 93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 h="100">
                  <a:moveTo>
                    <a:pt x="32" y="93"/>
                  </a:moveTo>
                  <a:lnTo>
                    <a:pt x="28" y="97"/>
                  </a:lnTo>
                  <a:lnTo>
                    <a:pt x="24" y="98"/>
                  </a:lnTo>
                  <a:lnTo>
                    <a:pt x="20" y="100"/>
                  </a:lnTo>
                  <a:lnTo>
                    <a:pt x="15" y="100"/>
                  </a:lnTo>
                  <a:lnTo>
                    <a:pt x="10" y="100"/>
                  </a:lnTo>
                  <a:lnTo>
                    <a:pt x="6" y="98"/>
                  </a:lnTo>
                  <a:lnTo>
                    <a:pt x="3" y="97"/>
                  </a:lnTo>
                  <a:lnTo>
                    <a:pt x="0" y="97"/>
                  </a:lnTo>
                  <a:lnTo>
                    <a:pt x="0" y="86"/>
                  </a:lnTo>
                  <a:lnTo>
                    <a:pt x="1" y="74"/>
                  </a:lnTo>
                  <a:lnTo>
                    <a:pt x="1" y="62"/>
                  </a:lnTo>
                  <a:lnTo>
                    <a:pt x="3" y="50"/>
                  </a:lnTo>
                  <a:lnTo>
                    <a:pt x="4" y="38"/>
                  </a:lnTo>
                  <a:lnTo>
                    <a:pt x="4" y="25"/>
                  </a:lnTo>
                  <a:lnTo>
                    <a:pt x="4" y="13"/>
                  </a:lnTo>
                  <a:lnTo>
                    <a:pt x="4" y="0"/>
                  </a:lnTo>
                  <a:lnTo>
                    <a:pt x="5" y="0"/>
                  </a:lnTo>
                  <a:lnTo>
                    <a:pt x="6" y="0"/>
                  </a:lnTo>
                  <a:lnTo>
                    <a:pt x="8" y="1"/>
                  </a:lnTo>
                  <a:lnTo>
                    <a:pt x="9" y="1"/>
                  </a:lnTo>
                  <a:lnTo>
                    <a:pt x="10" y="1"/>
                  </a:lnTo>
                  <a:lnTo>
                    <a:pt x="11" y="1"/>
                  </a:lnTo>
                  <a:lnTo>
                    <a:pt x="11" y="3"/>
                  </a:lnTo>
                  <a:lnTo>
                    <a:pt x="11" y="4"/>
                  </a:lnTo>
                  <a:lnTo>
                    <a:pt x="11" y="5"/>
                  </a:lnTo>
                  <a:lnTo>
                    <a:pt x="13" y="6"/>
                  </a:lnTo>
                  <a:lnTo>
                    <a:pt x="13" y="8"/>
                  </a:lnTo>
                  <a:lnTo>
                    <a:pt x="13" y="9"/>
                  </a:lnTo>
                  <a:lnTo>
                    <a:pt x="14" y="8"/>
                  </a:lnTo>
                  <a:lnTo>
                    <a:pt x="17" y="6"/>
                  </a:lnTo>
                  <a:lnTo>
                    <a:pt x="18" y="6"/>
                  </a:lnTo>
                  <a:lnTo>
                    <a:pt x="20" y="4"/>
                  </a:lnTo>
                  <a:lnTo>
                    <a:pt x="23" y="4"/>
                  </a:lnTo>
                  <a:lnTo>
                    <a:pt x="24" y="3"/>
                  </a:lnTo>
                  <a:lnTo>
                    <a:pt x="27" y="3"/>
                  </a:lnTo>
                  <a:lnTo>
                    <a:pt x="29" y="4"/>
                  </a:lnTo>
                  <a:lnTo>
                    <a:pt x="29" y="15"/>
                  </a:lnTo>
                  <a:lnTo>
                    <a:pt x="30" y="27"/>
                  </a:lnTo>
                  <a:lnTo>
                    <a:pt x="30" y="38"/>
                  </a:lnTo>
                  <a:lnTo>
                    <a:pt x="30" y="49"/>
                  </a:lnTo>
                  <a:lnTo>
                    <a:pt x="30" y="61"/>
                  </a:lnTo>
                  <a:lnTo>
                    <a:pt x="30" y="72"/>
                  </a:lnTo>
                  <a:lnTo>
                    <a:pt x="32" y="83"/>
                  </a:lnTo>
                  <a:lnTo>
                    <a:pt x="32" y="93"/>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7" name="Freeform 114">
              <a:extLst>
                <a:ext uri="{FF2B5EF4-FFF2-40B4-BE49-F238E27FC236}">
                  <a16:creationId xmlns:a16="http://schemas.microsoft.com/office/drawing/2014/main" id="{1610BEBD-A7D8-4E7C-A6AE-7948686D119B}"/>
                </a:ext>
              </a:extLst>
            </p:cNvPr>
            <p:cNvSpPr>
              <a:spLocks/>
            </p:cNvSpPr>
            <p:nvPr/>
          </p:nvSpPr>
          <p:spPr bwMode="auto">
            <a:xfrm>
              <a:off x="4718" y="265"/>
              <a:ext cx="39" cy="24"/>
            </a:xfrm>
            <a:custGeom>
              <a:avLst/>
              <a:gdLst>
                <a:gd name="T0" fmla="*/ 39 w 39"/>
                <a:gd name="T1" fmla="*/ 19 h 24"/>
                <a:gd name="T2" fmla="*/ 38 w 39"/>
                <a:gd name="T3" fmla="*/ 19 h 24"/>
                <a:gd name="T4" fmla="*/ 38 w 39"/>
                <a:gd name="T5" fmla="*/ 20 h 24"/>
                <a:gd name="T6" fmla="*/ 38 w 39"/>
                <a:gd name="T7" fmla="*/ 20 h 24"/>
                <a:gd name="T8" fmla="*/ 38 w 39"/>
                <a:gd name="T9" fmla="*/ 21 h 24"/>
                <a:gd name="T10" fmla="*/ 38 w 39"/>
                <a:gd name="T11" fmla="*/ 22 h 24"/>
                <a:gd name="T12" fmla="*/ 37 w 39"/>
                <a:gd name="T13" fmla="*/ 22 h 24"/>
                <a:gd name="T14" fmla="*/ 37 w 39"/>
                <a:gd name="T15" fmla="*/ 24 h 24"/>
                <a:gd name="T16" fmla="*/ 37 w 39"/>
                <a:gd name="T17" fmla="*/ 24 h 24"/>
                <a:gd name="T18" fmla="*/ 35 w 39"/>
                <a:gd name="T19" fmla="*/ 24 h 24"/>
                <a:gd name="T20" fmla="*/ 33 w 39"/>
                <a:gd name="T21" fmla="*/ 24 h 24"/>
                <a:gd name="T22" fmla="*/ 31 w 39"/>
                <a:gd name="T23" fmla="*/ 24 h 24"/>
                <a:gd name="T24" fmla="*/ 28 w 39"/>
                <a:gd name="T25" fmla="*/ 24 h 24"/>
                <a:gd name="T26" fmla="*/ 24 w 39"/>
                <a:gd name="T27" fmla="*/ 24 h 24"/>
                <a:gd name="T28" fmla="*/ 18 w 39"/>
                <a:gd name="T29" fmla="*/ 22 h 24"/>
                <a:gd name="T30" fmla="*/ 10 w 39"/>
                <a:gd name="T31" fmla="*/ 22 h 24"/>
                <a:gd name="T32" fmla="*/ 0 w 39"/>
                <a:gd name="T33" fmla="*/ 22 h 24"/>
                <a:gd name="T34" fmla="*/ 0 w 39"/>
                <a:gd name="T35" fmla="*/ 22 h 24"/>
                <a:gd name="T36" fmla="*/ 0 w 39"/>
                <a:gd name="T37" fmla="*/ 21 h 24"/>
                <a:gd name="T38" fmla="*/ 0 w 39"/>
                <a:gd name="T39" fmla="*/ 21 h 24"/>
                <a:gd name="T40" fmla="*/ 0 w 39"/>
                <a:gd name="T41" fmla="*/ 20 h 24"/>
                <a:gd name="T42" fmla="*/ 0 w 39"/>
                <a:gd name="T43" fmla="*/ 19 h 24"/>
                <a:gd name="T44" fmla="*/ 0 w 39"/>
                <a:gd name="T45" fmla="*/ 19 h 24"/>
                <a:gd name="T46" fmla="*/ 0 w 39"/>
                <a:gd name="T47" fmla="*/ 17 h 24"/>
                <a:gd name="T48" fmla="*/ 0 w 39"/>
                <a:gd name="T49" fmla="*/ 17 h 24"/>
                <a:gd name="T50" fmla="*/ 3 w 39"/>
                <a:gd name="T51" fmla="*/ 15 h 24"/>
                <a:gd name="T52" fmla="*/ 6 w 39"/>
                <a:gd name="T53" fmla="*/ 11 h 24"/>
                <a:gd name="T54" fmla="*/ 10 w 39"/>
                <a:gd name="T55" fmla="*/ 9 h 24"/>
                <a:gd name="T56" fmla="*/ 14 w 39"/>
                <a:gd name="T57" fmla="*/ 6 h 24"/>
                <a:gd name="T58" fmla="*/ 18 w 39"/>
                <a:gd name="T59" fmla="*/ 4 h 24"/>
                <a:gd name="T60" fmla="*/ 23 w 39"/>
                <a:gd name="T61" fmla="*/ 2 h 24"/>
                <a:gd name="T62" fmla="*/ 29 w 39"/>
                <a:gd name="T63" fmla="*/ 1 h 24"/>
                <a:gd name="T64" fmla="*/ 34 w 39"/>
                <a:gd name="T65" fmla="*/ 0 h 24"/>
                <a:gd name="T66" fmla="*/ 35 w 39"/>
                <a:gd name="T67" fmla="*/ 1 h 24"/>
                <a:gd name="T68" fmla="*/ 35 w 39"/>
                <a:gd name="T69" fmla="*/ 2 h 24"/>
                <a:gd name="T70" fmla="*/ 37 w 39"/>
                <a:gd name="T71" fmla="*/ 4 h 24"/>
                <a:gd name="T72" fmla="*/ 37 w 39"/>
                <a:gd name="T73" fmla="*/ 5 h 24"/>
                <a:gd name="T74" fmla="*/ 37 w 39"/>
                <a:gd name="T75" fmla="*/ 7 h 24"/>
                <a:gd name="T76" fmla="*/ 38 w 39"/>
                <a:gd name="T77" fmla="*/ 10 h 24"/>
                <a:gd name="T78" fmla="*/ 38 w 39"/>
                <a:gd name="T79" fmla="*/ 14 h 24"/>
                <a:gd name="T80" fmla="*/ 39 w 39"/>
                <a:gd name="T81" fmla="*/ 19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 h="24">
                  <a:moveTo>
                    <a:pt x="39" y="19"/>
                  </a:moveTo>
                  <a:lnTo>
                    <a:pt x="38" y="19"/>
                  </a:lnTo>
                  <a:lnTo>
                    <a:pt x="38" y="20"/>
                  </a:lnTo>
                  <a:lnTo>
                    <a:pt x="38" y="21"/>
                  </a:lnTo>
                  <a:lnTo>
                    <a:pt x="38" y="22"/>
                  </a:lnTo>
                  <a:lnTo>
                    <a:pt x="37" y="22"/>
                  </a:lnTo>
                  <a:lnTo>
                    <a:pt x="37" y="24"/>
                  </a:lnTo>
                  <a:lnTo>
                    <a:pt x="35" y="24"/>
                  </a:lnTo>
                  <a:lnTo>
                    <a:pt x="33" y="24"/>
                  </a:lnTo>
                  <a:lnTo>
                    <a:pt x="31" y="24"/>
                  </a:lnTo>
                  <a:lnTo>
                    <a:pt x="28" y="24"/>
                  </a:lnTo>
                  <a:lnTo>
                    <a:pt x="24" y="24"/>
                  </a:lnTo>
                  <a:lnTo>
                    <a:pt x="18" y="22"/>
                  </a:lnTo>
                  <a:lnTo>
                    <a:pt x="10" y="22"/>
                  </a:lnTo>
                  <a:lnTo>
                    <a:pt x="0" y="22"/>
                  </a:lnTo>
                  <a:lnTo>
                    <a:pt x="0" y="21"/>
                  </a:lnTo>
                  <a:lnTo>
                    <a:pt x="0" y="20"/>
                  </a:lnTo>
                  <a:lnTo>
                    <a:pt x="0" y="19"/>
                  </a:lnTo>
                  <a:lnTo>
                    <a:pt x="0" y="17"/>
                  </a:lnTo>
                  <a:lnTo>
                    <a:pt x="3" y="15"/>
                  </a:lnTo>
                  <a:lnTo>
                    <a:pt x="6" y="11"/>
                  </a:lnTo>
                  <a:lnTo>
                    <a:pt x="10" y="9"/>
                  </a:lnTo>
                  <a:lnTo>
                    <a:pt x="14" y="6"/>
                  </a:lnTo>
                  <a:lnTo>
                    <a:pt x="18" y="4"/>
                  </a:lnTo>
                  <a:lnTo>
                    <a:pt x="23" y="2"/>
                  </a:lnTo>
                  <a:lnTo>
                    <a:pt x="29" y="1"/>
                  </a:lnTo>
                  <a:lnTo>
                    <a:pt x="34" y="0"/>
                  </a:lnTo>
                  <a:lnTo>
                    <a:pt x="35" y="1"/>
                  </a:lnTo>
                  <a:lnTo>
                    <a:pt x="35" y="2"/>
                  </a:lnTo>
                  <a:lnTo>
                    <a:pt x="37" y="4"/>
                  </a:lnTo>
                  <a:lnTo>
                    <a:pt x="37" y="5"/>
                  </a:lnTo>
                  <a:lnTo>
                    <a:pt x="37" y="7"/>
                  </a:lnTo>
                  <a:lnTo>
                    <a:pt x="38" y="10"/>
                  </a:lnTo>
                  <a:lnTo>
                    <a:pt x="38" y="14"/>
                  </a:lnTo>
                  <a:lnTo>
                    <a:pt x="39" y="19"/>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8" name="Freeform 115">
              <a:extLst>
                <a:ext uri="{FF2B5EF4-FFF2-40B4-BE49-F238E27FC236}">
                  <a16:creationId xmlns:a16="http://schemas.microsoft.com/office/drawing/2014/main" id="{001D9B43-1331-487F-ACD8-0DD3E86F05A3}"/>
                </a:ext>
              </a:extLst>
            </p:cNvPr>
            <p:cNvSpPr>
              <a:spLocks/>
            </p:cNvSpPr>
            <p:nvPr/>
          </p:nvSpPr>
          <p:spPr bwMode="auto">
            <a:xfrm>
              <a:off x="4471" y="1037"/>
              <a:ext cx="280" cy="229"/>
            </a:xfrm>
            <a:custGeom>
              <a:avLst/>
              <a:gdLst>
                <a:gd name="T0" fmla="*/ 277 w 280"/>
                <a:gd name="T1" fmla="*/ 64 h 229"/>
                <a:gd name="T2" fmla="*/ 277 w 280"/>
                <a:gd name="T3" fmla="*/ 96 h 229"/>
                <a:gd name="T4" fmla="*/ 277 w 280"/>
                <a:gd name="T5" fmla="*/ 127 h 229"/>
                <a:gd name="T6" fmla="*/ 275 w 280"/>
                <a:gd name="T7" fmla="*/ 159 h 229"/>
                <a:gd name="T8" fmla="*/ 255 w 280"/>
                <a:gd name="T9" fmla="*/ 190 h 229"/>
                <a:gd name="T10" fmla="*/ 221 w 280"/>
                <a:gd name="T11" fmla="*/ 213 h 229"/>
                <a:gd name="T12" fmla="*/ 187 w 280"/>
                <a:gd name="T13" fmla="*/ 226 h 229"/>
                <a:gd name="T14" fmla="*/ 154 w 280"/>
                <a:gd name="T15" fmla="*/ 229 h 229"/>
                <a:gd name="T16" fmla="*/ 121 w 280"/>
                <a:gd name="T17" fmla="*/ 224 h 229"/>
                <a:gd name="T18" fmla="*/ 88 w 280"/>
                <a:gd name="T19" fmla="*/ 214 h 229"/>
                <a:gd name="T20" fmla="*/ 37 w 280"/>
                <a:gd name="T21" fmla="*/ 190 h 229"/>
                <a:gd name="T22" fmla="*/ 1 w 280"/>
                <a:gd name="T23" fmla="*/ 160 h 229"/>
                <a:gd name="T24" fmla="*/ 5 w 280"/>
                <a:gd name="T25" fmla="*/ 136 h 229"/>
                <a:gd name="T26" fmla="*/ 13 w 280"/>
                <a:gd name="T27" fmla="*/ 110 h 229"/>
                <a:gd name="T28" fmla="*/ 22 w 280"/>
                <a:gd name="T29" fmla="*/ 83 h 229"/>
                <a:gd name="T30" fmla="*/ 25 w 280"/>
                <a:gd name="T31" fmla="*/ 62 h 229"/>
                <a:gd name="T32" fmla="*/ 28 w 280"/>
                <a:gd name="T33" fmla="*/ 40 h 229"/>
                <a:gd name="T34" fmla="*/ 29 w 280"/>
                <a:gd name="T35" fmla="*/ 19 h 229"/>
                <a:gd name="T36" fmla="*/ 30 w 280"/>
                <a:gd name="T37" fmla="*/ 4 h 229"/>
                <a:gd name="T38" fmla="*/ 52 w 280"/>
                <a:gd name="T39" fmla="*/ 19 h 229"/>
                <a:gd name="T40" fmla="*/ 78 w 280"/>
                <a:gd name="T41" fmla="*/ 44 h 229"/>
                <a:gd name="T42" fmla="*/ 95 w 280"/>
                <a:gd name="T43" fmla="*/ 56 h 229"/>
                <a:gd name="T44" fmla="*/ 112 w 280"/>
                <a:gd name="T45" fmla="*/ 64 h 229"/>
                <a:gd name="T46" fmla="*/ 131 w 280"/>
                <a:gd name="T47" fmla="*/ 71 h 229"/>
                <a:gd name="T48" fmla="*/ 153 w 280"/>
                <a:gd name="T49" fmla="*/ 72 h 229"/>
                <a:gd name="T50" fmla="*/ 180 w 280"/>
                <a:gd name="T51" fmla="*/ 69 h 229"/>
                <a:gd name="T52" fmla="*/ 203 w 280"/>
                <a:gd name="T53" fmla="*/ 63 h 229"/>
                <a:gd name="T54" fmla="*/ 218 w 280"/>
                <a:gd name="T55" fmla="*/ 56 h 229"/>
                <a:gd name="T56" fmla="*/ 237 w 280"/>
                <a:gd name="T57" fmla="*/ 48 h 229"/>
                <a:gd name="T58" fmla="*/ 255 w 280"/>
                <a:gd name="T59" fmla="*/ 42 h 229"/>
                <a:gd name="T60" fmla="*/ 263 w 280"/>
                <a:gd name="T61" fmla="*/ 40 h 229"/>
                <a:gd name="T62" fmla="*/ 263 w 280"/>
                <a:gd name="T63" fmla="*/ 39 h 229"/>
                <a:gd name="T64" fmla="*/ 263 w 280"/>
                <a:gd name="T65" fmla="*/ 38 h 229"/>
                <a:gd name="T66" fmla="*/ 263 w 280"/>
                <a:gd name="T67" fmla="*/ 37 h 229"/>
                <a:gd name="T68" fmla="*/ 265 w 280"/>
                <a:gd name="T69" fmla="*/ 37 h 229"/>
                <a:gd name="T70" fmla="*/ 271 w 280"/>
                <a:gd name="T71" fmla="*/ 38 h 229"/>
                <a:gd name="T72" fmla="*/ 277 w 280"/>
                <a:gd name="T73" fmla="*/ 40 h 229"/>
                <a:gd name="T74" fmla="*/ 280 w 280"/>
                <a:gd name="T75" fmla="*/ 45 h 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0" h="229">
                  <a:moveTo>
                    <a:pt x="280" y="48"/>
                  </a:moveTo>
                  <a:lnTo>
                    <a:pt x="277" y="64"/>
                  </a:lnTo>
                  <a:lnTo>
                    <a:pt x="277" y="80"/>
                  </a:lnTo>
                  <a:lnTo>
                    <a:pt x="277" y="96"/>
                  </a:lnTo>
                  <a:lnTo>
                    <a:pt x="277" y="112"/>
                  </a:lnTo>
                  <a:lnTo>
                    <a:pt x="277" y="127"/>
                  </a:lnTo>
                  <a:lnTo>
                    <a:pt x="277" y="144"/>
                  </a:lnTo>
                  <a:lnTo>
                    <a:pt x="275" y="159"/>
                  </a:lnTo>
                  <a:lnTo>
                    <a:pt x="272" y="174"/>
                  </a:lnTo>
                  <a:lnTo>
                    <a:pt x="255" y="190"/>
                  </a:lnTo>
                  <a:lnTo>
                    <a:pt x="237" y="203"/>
                  </a:lnTo>
                  <a:lnTo>
                    <a:pt x="221" y="213"/>
                  </a:lnTo>
                  <a:lnTo>
                    <a:pt x="204" y="221"/>
                  </a:lnTo>
                  <a:lnTo>
                    <a:pt x="187" y="226"/>
                  </a:lnTo>
                  <a:lnTo>
                    <a:pt x="170" y="228"/>
                  </a:lnTo>
                  <a:lnTo>
                    <a:pt x="154" y="229"/>
                  </a:lnTo>
                  <a:lnTo>
                    <a:pt x="137" y="228"/>
                  </a:lnTo>
                  <a:lnTo>
                    <a:pt x="121" y="224"/>
                  </a:lnTo>
                  <a:lnTo>
                    <a:pt x="105" y="221"/>
                  </a:lnTo>
                  <a:lnTo>
                    <a:pt x="88" y="214"/>
                  </a:lnTo>
                  <a:lnTo>
                    <a:pt x="71" y="208"/>
                  </a:lnTo>
                  <a:lnTo>
                    <a:pt x="37" y="190"/>
                  </a:lnTo>
                  <a:lnTo>
                    <a:pt x="0" y="170"/>
                  </a:lnTo>
                  <a:lnTo>
                    <a:pt x="1" y="160"/>
                  </a:lnTo>
                  <a:lnTo>
                    <a:pt x="3" y="149"/>
                  </a:lnTo>
                  <a:lnTo>
                    <a:pt x="5" y="136"/>
                  </a:lnTo>
                  <a:lnTo>
                    <a:pt x="9" y="122"/>
                  </a:lnTo>
                  <a:lnTo>
                    <a:pt x="13" y="110"/>
                  </a:lnTo>
                  <a:lnTo>
                    <a:pt x="18" y="96"/>
                  </a:lnTo>
                  <a:lnTo>
                    <a:pt x="22" y="83"/>
                  </a:lnTo>
                  <a:lnTo>
                    <a:pt x="25" y="71"/>
                  </a:lnTo>
                  <a:lnTo>
                    <a:pt x="25" y="62"/>
                  </a:lnTo>
                  <a:lnTo>
                    <a:pt x="27" y="52"/>
                  </a:lnTo>
                  <a:lnTo>
                    <a:pt x="28" y="40"/>
                  </a:lnTo>
                  <a:lnTo>
                    <a:pt x="28" y="30"/>
                  </a:lnTo>
                  <a:lnTo>
                    <a:pt x="29" y="19"/>
                  </a:lnTo>
                  <a:lnTo>
                    <a:pt x="30" y="10"/>
                  </a:lnTo>
                  <a:lnTo>
                    <a:pt x="30" y="4"/>
                  </a:lnTo>
                  <a:lnTo>
                    <a:pt x="32" y="0"/>
                  </a:lnTo>
                  <a:lnTo>
                    <a:pt x="52" y="19"/>
                  </a:lnTo>
                  <a:lnTo>
                    <a:pt x="71" y="37"/>
                  </a:lnTo>
                  <a:lnTo>
                    <a:pt x="78" y="44"/>
                  </a:lnTo>
                  <a:lnTo>
                    <a:pt x="87" y="51"/>
                  </a:lnTo>
                  <a:lnTo>
                    <a:pt x="95" y="56"/>
                  </a:lnTo>
                  <a:lnTo>
                    <a:pt x="103" y="61"/>
                  </a:lnTo>
                  <a:lnTo>
                    <a:pt x="112" y="64"/>
                  </a:lnTo>
                  <a:lnTo>
                    <a:pt x="121" y="68"/>
                  </a:lnTo>
                  <a:lnTo>
                    <a:pt x="131" y="71"/>
                  </a:lnTo>
                  <a:lnTo>
                    <a:pt x="141" y="72"/>
                  </a:lnTo>
                  <a:lnTo>
                    <a:pt x="153" y="72"/>
                  </a:lnTo>
                  <a:lnTo>
                    <a:pt x="166" y="71"/>
                  </a:lnTo>
                  <a:lnTo>
                    <a:pt x="180" y="69"/>
                  </a:lnTo>
                  <a:lnTo>
                    <a:pt x="195" y="67"/>
                  </a:lnTo>
                  <a:lnTo>
                    <a:pt x="203" y="63"/>
                  </a:lnTo>
                  <a:lnTo>
                    <a:pt x="210" y="59"/>
                  </a:lnTo>
                  <a:lnTo>
                    <a:pt x="218" y="56"/>
                  </a:lnTo>
                  <a:lnTo>
                    <a:pt x="228" y="52"/>
                  </a:lnTo>
                  <a:lnTo>
                    <a:pt x="237" y="48"/>
                  </a:lnTo>
                  <a:lnTo>
                    <a:pt x="246" y="44"/>
                  </a:lnTo>
                  <a:lnTo>
                    <a:pt x="255" y="42"/>
                  </a:lnTo>
                  <a:lnTo>
                    <a:pt x="263" y="40"/>
                  </a:lnTo>
                  <a:lnTo>
                    <a:pt x="263" y="39"/>
                  </a:lnTo>
                  <a:lnTo>
                    <a:pt x="263" y="38"/>
                  </a:lnTo>
                  <a:lnTo>
                    <a:pt x="263" y="37"/>
                  </a:lnTo>
                  <a:lnTo>
                    <a:pt x="265" y="37"/>
                  </a:lnTo>
                  <a:lnTo>
                    <a:pt x="267" y="38"/>
                  </a:lnTo>
                  <a:lnTo>
                    <a:pt x="271" y="38"/>
                  </a:lnTo>
                  <a:lnTo>
                    <a:pt x="275" y="39"/>
                  </a:lnTo>
                  <a:lnTo>
                    <a:pt x="277" y="40"/>
                  </a:lnTo>
                  <a:lnTo>
                    <a:pt x="280" y="43"/>
                  </a:lnTo>
                  <a:lnTo>
                    <a:pt x="280" y="45"/>
                  </a:lnTo>
                  <a:lnTo>
                    <a:pt x="280" y="48"/>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19" name="Freeform 116">
              <a:extLst>
                <a:ext uri="{FF2B5EF4-FFF2-40B4-BE49-F238E27FC236}">
                  <a16:creationId xmlns:a16="http://schemas.microsoft.com/office/drawing/2014/main" id="{46CC90B1-1114-4A4B-BDFC-BB4CABA42F9E}"/>
                </a:ext>
              </a:extLst>
            </p:cNvPr>
            <p:cNvSpPr>
              <a:spLocks/>
            </p:cNvSpPr>
            <p:nvPr/>
          </p:nvSpPr>
          <p:spPr bwMode="auto">
            <a:xfrm>
              <a:off x="4437" y="658"/>
              <a:ext cx="314" cy="442"/>
            </a:xfrm>
            <a:custGeom>
              <a:avLst/>
              <a:gdLst>
                <a:gd name="T0" fmla="*/ 310 w 314"/>
                <a:gd name="T1" fmla="*/ 302 h 442"/>
                <a:gd name="T2" fmla="*/ 305 w 314"/>
                <a:gd name="T3" fmla="*/ 304 h 442"/>
                <a:gd name="T4" fmla="*/ 304 w 314"/>
                <a:gd name="T5" fmla="*/ 296 h 442"/>
                <a:gd name="T6" fmla="*/ 302 w 314"/>
                <a:gd name="T7" fmla="*/ 286 h 442"/>
                <a:gd name="T8" fmla="*/ 252 w 314"/>
                <a:gd name="T9" fmla="*/ 276 h 442"/>
                <a:gd name="T10" fmla="*/ 195 w 314"/>
                <a:gd name="T11" fmla="*/ 254 h 442"/>
                <a:gd name="T12" fmla="*/ 154 w 314"/>
                <a:gd name="T13" fmla="*/ 218 h 442"/>
                <a:gd name="T14" fmla="*/ 134 w 314"/>
                <a:gd name="T15" fmla="*/ 157 h 442"/>
                <a:gd name="T16" fmla="*/ 131 w 314"/>
                <a:gd name="T17" fmla="*/ 137 h 442"/>
                <a:gd name="T18" fmla="*/ 126 w 314"/>
                <a:gd name="T19" fmla="*/ 137 h 442"/>
                <a:gd name="T20" fmla="*/ 122 w 314"/>
                <a:gd name="T21" fmla="*/ 142 h 442"/>
                <a:gd name="T22" fmla="*/ 125 w 314"/>
                <a:gd name="T23" fmla="*/ 150 h 442"/>
                <a:gd name="T24" fmla="*/ 135 w 314"/>
                <a:gd name="T25" fmla="*/ 198 h 442"/>
                <a:gd name="T26" fmla="*/ 168 w 314"/>
                <a:gd name="T27" fmla="*/ 242 h 442"/>
                <a:gd name="T28" fmla="*/ 183 w 314"/>
                <a:gd name="T29" fmla="*/ 252 h 442"/>
                <a:gd name="T30" fmla="*/ 183 w 314"/>
                <a:gd name="T31" fmla="*/ 254 h 442"/>
                <a:gd name="T32" fmla="*/ 169 w 314"/>
                <a:gd name="T33" fmla="*/ 258 h 442"/>
                <a:gd name="T34" fmla="*/ 145 w 314"/>
                <a:gd name="T35" fmla="*/ 282 h 442"/>
                <a:gd name="T36" fmla="*/ 139 w 314"/>
                <a:gd name="T37" fmla="*/ 306 h 442"/>
                <a:gd name="T38" fmla="*/ 141 w 314"/>
                <a:gd name="T39" fmla="*/ 309 h 442"/>
                <a:gd name="T40" fmla="*/ 153 w 314"/>
                <a:gd name="T41" fmla="*/ 301 h 442"/>
                <a:gd name="T42" fmla="*/ 184 w 314"/>
                <a:gd name="T43" fmla="*/ 281 h 442"/>
                <a:gd name="T44" fmla="*/ 227 w 314"/>
                <a:gd name="T45" fmla="*/ 280 h 442"/>
                <a:gd name="T46" fmla="*/ 291 w 314"/>
                <a:gd name="T47" fmla="*/ 292 h 442"/>
                <a:gd name="T48" fmla="*/ 292 w 314"/>
                <a:gd name="T49" fmla="*/ 293 h 442"/>
                <a:gd name="T50" fmla="*/ 295 w 314"/>
                <a:gd name="T51" fmla="*/ 306 h 442"/>
                <a:gd name="T52" fmla="*/ 296 w 314"/>
                <a:gd name="T53" fmla="*/ 374 h 442"/>
                <a:gd name="T54" fmla="*/ 287 w 314"/>
                <a:gd name="T55" fmla="*/ 406 h 442"/>
                <a:gd name="T56" fmla="*/ 273 w 314"/>
                <a:gd name="T57" fmla="*/ 412 h 442"/>
                <a:gd name="T58" fmla="*/ 275 w 314"/>
                <a:gd name="T59" fmla="*/ 407 h 442"/>
                <a:gd name="T60" fmla="*/ 273 w 314"/>
                <a:gd name="T61" fmla="*/ 398 h 442"/>
                <a:gd name="T62" fmla="*/ 267 w 314"/>
                <a:gd name="T63" fmla="*/ 394 h 442"/>
                <a:gd name="T64" fmla="*/ 258 w 314"/>
                <a:gd name="T65" fmla="*/ 402 h 442"/>
                <a:gd name="T66" fmla="*/ 256 w 314"/>
                <a:gd name="T67" fmla="*/ 419 h 442"/>
                <a:gd name="T68" fmla="*/ 244 w 314"/>
                <a:gd name="T69" fmla="*/ 427 h 442"/>
                <a:gd name="T70" fmla="*/ 244 w 314"/>
                <a:gd name="T71" fmla="*/ 422 h 442"/>
                <a:gd name="T72" fmla="*/ 246 w 314"/>
                <a:gd name="T73" fmla="*/ 412 h 442"/>
                <a:gd name="T74" fmla="*/ 238 w 314"/>
                <a:gd name="T75" fmla="*/ 402 h 442"/>
                <a:gd name="T76" fmla="*/ 227 w 314"/>
                <a:gd name="T77" fmla="*/ 411 h 442"/>
                <a:gd name="T78" fmla="*/ 219 w 314"/>
                <a:gd name="T79" fmla="*/ 432 h 442"/>
                <a:gd name="T80" fmla="*/ 221 w 314"/>
                <a:gd name="T81" fmla="*/ 433 h 442"/>
                <a:gd name="T82" fmla="*/ 219 w 314"/>
                <a:gd name="T83" fmla="*/ 437 h 442"/>
                <a:gd name="T84" fmla="*/ 192 w 314"/>
                <a:gd name="T85" fmla="*/ 442 h 442"/>
                <a:gd name="T86" fmla="*/ 165 w 314"/>
                <a:gd name="T87" fmla="*/ 440 h 442"/>
                <a:gd name="T88" fmla="*/ 120 w 314"/>
                <a:gd name="T89" fmla="*/ 418 h 442"/>
                <a:gd name="T90" fmla="*/ 82 w 314"/>
                <a:gd name="T91" fmla="*/ 382 h 442"/>
                <a:gd name="T92" fmla="*/ 43 w 314"/>
                <a:gd name="T93" fmla="*/ 320 h 442"/>
                <a:gd name="T94" fmla="*/ 6 w 314"/>
                <a:gd name="T95" fmla="*/ 204 h 442"/>
                <a:gd name="T96" fmla="*/ 3 w 314"/>
                <a:gd name="T97" fmla="*/ 107 h 442"/>
                <a:gd name="T98" fmla="*/ 18 w 314"/>
                <a:gd name="T99" fmla="*/ 63 h 442"/>
                <a:gd name="T100" fmla="*/ 76 w 314"/>
                <a:gd name="T101" fmla="*/ 26 h 442"/>
                <a:gd name="T102" fmla="*/ 129 w 314"/>
                <a:gd name="T103" fmla="*/ 1 h 442"/>
                <a:gd name="T104" fmla="*/ 145 w 314"/>
                <a:gd name="T105" fmla="*/ 12 h 442"/>
                <a:gd name="T106" fmla="*/ 145 w 314"/>
                <a:gd name="T107" fmla="*/ 31 h 442"/>
                <a:gd name="T108" fmla="*/ 158 w 314"/>
                <a:gd name="T109" fmla="*/ 69 h 442"/>
                <a:gd name="T110" fmla="*/ 207 w 314"/>
                <a:gd name="T111" fmla="*/ 98 h 442"/>
                <a:gd name="T112" fmla="*/ 224 w 314"/>
                <a:gd name="T113" fmla="*/ 126 h 442"/>
                <a:gd name="T114" fmla="*/ 222 w 314"/>
                <a:gd name="T115" fmla="*/ 151 h 442"/>
                <a:gd name="T116" fmla="*/ 221 w 314"/>
                <a:gd name="T117" fmla="*/ 172 h 442"/>
                <a:gd name="T118" fmla="*/ 251 w 314"/>
                <a:gd name="T119" fmla="*/ 190 h 442"/>
                <a:gd name="T120" fmla="*/ 281 w 314"/>
                <a:gd name="T121" fmla="*/ 218 h 442"/>
                <a:gd name="T122" fmla="*/ 301 w 314"/>
                <a:gd name="T123" fmla="*/ 253 h 442"/>
                <a:gd name="T124" fmla="*/ 312 w 314"/>
                <a:gd name="T125" fmla="*/ 292 h 4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4" h="442">
                  <a:moveTo>
                    <a:pt x="314" y="302"/>
                  </a:moveTo>
                  <a:lnTo>
                    <a:pt x="312" y="302"/>
                  </a:lnTo>
                  <a:lnTo>
                    <a:pt x="311" y="302"/>
                  </a:lnTo>
                  <a:lnTo>
                    <a:pt x="310" y="302"/>
                  </a:lnTo>
                  <a:lnTo>
                    <a:pt x="309" y="302"/>
                  </a:lnTo>
                  <a:lnTo>
                    <a:pt x="307" y="304"/>
                  </a:lnTo>
                  <a:lnTo>
                    <a:pt x="306" y="304"/>
                  </a:lnTo>
                  <a:lnTo>
                    <a:pt x="305" y="304"/>
                  </a:lnTo>
                  <a:lnTo>
                    <a:pt x="304" y="304"/>
                  </a:lnTo>
                  <a:lnTo>
                    <a:pt x="304" y="301"/>
                  </a:lnTo>
                  <a:lnTo>
                    <a:pt x="304" y="298"/>
                  </a:lnTo>
                  <a:lnTo>
                    <a:pt x="304" y="296"/>
                  </a:lnTo>
                  <a:lnTo>
                    <a:pt x="302" y="293"/>
                  </a:lnTo>
                  <a:lnTo>
                    <a:pt x="302" y="291"/>
                  </a:lnTo>
                  <a:lnTo>
                    <a:pt x="302" y="288"/>
                  </a:lnTo>
                  <a:lnTo>
                    <a:pt x="302" y="286"/>
                  </a:lnTo>
                  <a:lnTo>
                    <a:pt x="302" y="283"/>
                  </a:lnTo>
                  <a:lnTo>
                    <a:pt x="285" y="281"/>
                  </a:lnTo>
                  <a:lnTo>
                    <a:pt x="268" y="278"/>
                  </a:lnTo>
                  <a:lnTo>
                    <a:pt x="252" y="276"/>
                  </a:lnTo>
                  <a:lnTo>
                    <a:pt x="237" y="272"/>
                  </a:lnTo>
                  <a:lnTo>
                    <a:pt x="223" y="267"/>
                  </a:lnTo>
                  <a:lnTo>
                    <a:pt x="209" y="262"/>
                  </a:lnTo>
                  <a:lnTo>
                    <a:pt x="195" y="254"/>
                  </a:lnTo>
                  <a:lnTo>
                    <a:pt x="184" y="247"/>
                  </a:lnTo>
                  <a:lnTo>
                    <a:pt x="173" y="239"/>
                  </a:lnTo>
                  <a:lnTo>
                    <a:pt x="163" y="229"/>
                  </a:lnTo>
                  <a:lnTo>
                    <a:pt x="154" y="218"/>
                  </a:lnTo>
                  <a:lnTo>
                    <a:pt x="146" y="205"/>
                  </a:lnTo>
                  <a:lnTo>
                    <a:pt x="141" y="191"/>
                  </a:lnTo>
                  <a:lnTo>
                    <a:pt x="136" y="175"/>
                  </a:lnTo>
                  <a:lnTo>
                    <a:pt x="134" y="157"/>
                  </a:lnTo>
                  <a:lnTo>
                    <a:pt x="134" y="138"/>
                  </a:lnTo>
                  <a:lnTo>
                    <a:pt x="132" y="138"/>
                  </a:lnTo>
                  <a:lnTo>
                    <a:pt x="131" y="137"/>
                  </a:lnTo>
                  <a:lnTo>
                    <a:pt x="130" y="137"/>
                  </a:lnTo>
                  <a:lnTo>
                    <a:pt x="129" y="137"/>
                  </a:lnTo>
                  <a:lnTo>
                    <a:pt x="126" y="137"/>
                  </a:lnTo>
                  <a:lnTo>
                    <a:pt x="125" y="137"/>
                  </a:lnTo>
                  <a:lnTo>
                    <a:pt x="124" y="138"/>
                  </a:lnTo>
                  <a:lnTo>
                    <a:pt x="122" y="141"/>
                  </a:lnTo>
                  <a:lnTo>
                    <a:pt x="122" y="142"/>
                  </a:lnTo>
                  <a:lnTo>
                    <a:pt x="122" y="145"/>
                  </a:lnTo>
                  <a:lnTo>
                    <a:pt x="124" y="147"/>
                  </a:lnTo>
                  <a:lnTo>
                    <a:pt x="124" y="149"/>
                  </a:lnTo>
                  <a:lnTo>
                    <a:pt x="125" y="150"/>
                  </a:lnTo>
                  <a:lnTo>
                    <a:pt x="126" y="151"/>
                  </a:lnTo>
                  <a:lnTo>
                    <a:pt x="127" y="169"/>
                  </a:lnTo>
                  <a:lnTo>
                    <a:pt x="131" y="184"/>
                  </a:lnTo>
                  <a:lnTo>
                    <a:pt x="135" y="198"/>
                  </a:lnTo>
                  <a:lnTo>
                    <a:pt x="140" y="210"/>
                  </a:lnTo>
                  <a:lnTo>
                    <a:pt x="147" y="222"/>
                  </a:lnTo>
                  <a:lnTo>
                    <a:pt x="156" y="232"/>
                  </a:lnTo>
                  <a:lnTo>
                    <a:pt x="168" y="242"/>
                  </a:lnTo>
                  <a:lnTo>
                    <a:pt x="183" y="251"/>
                  </a:lnTo>
                  <a:lnTo>
                    <a:pt x="183" y="252"/>
                  </a:lnTo>
                  <a:lnTo>
                    <a:pt x="183" y="253"/>
                  </a:lnTo>
                  <a:lnTo>
                    <a:pt x="183" y="254"/>
                  </a:lnTo>
                  <a:lnTo>
                    <a:pt x="178" y="254"/>
                  </a:lnTo>
                  <a:lnTo>
                    <a:pt x="174" y="256"/>
                  </a:lnTo>
                  <a:lnTo>
                    <a:pt x="169" y="258"/>
                  </a:lnTo>
                  <a:lnTo>
                    <a:pt x="165" y="259"/>
                  </a:lnTo>
                  <a:lnTo>
                    <a:pt x="158" y="266"/>
                  </a:lnTo>
                  <a:lnTo>
                    <a:pt x="151" y="273"/>
                  </a:lnTo>
                  <a:lnTo>
                    <a:pt x="145" y="282"/>
                  </a:lnTo>
                  <a:lnTo>
                    <a:pt x="141" y="291"/>
                  </a:lnTo>
                  <a:lnTo>
                    <a:pt x="139" y="298"/>
                  </a:lnTo>
                  <a:lnTo>
                    <a:pt x="139" y="306"/>
                  </a:lnTo>
                  <a:lnTo>
                    <a:pt x="140" y="307"/>
                  </a:lnTo>
                  <a:lnTo>
                    <a:pt x="141" y="309"/>
                  </a:lnTo>
                  <a:lnTo>
                    <a:pt x="142" y="309"/>
                  </a:lnTo>
                  <a:lnTo>
                    <a:pt x="144" y="310"/>
                  </a:lnTo>
                  <a:lnTo>
                    <a:pt x="153" y="301"/>
                  </a:lnTo>
                  <a:lnTo>
                    <a:pt x="160" y="293"/>
                  </a:lnTo>
                  <a:lnTo>
                    <a:pt x="168" y="288"/>
                  </a:lnTo>
                  <a:lnTo>
                    <a:pt x="176" y="283"/>
                  </a:lnTo>
                  <a:lnTo>
                    <a:pt x="184" y="281"/>
                  </a:lnTo>
                  <a:lnTo>
                    <a:pt x="192" y="278"/>
                  </a:lnTo>
                  <a:lnTo>
                    <a:pt x="200" y="277"/>
                  </a:lnTo>
                  <a:lnTo>
                    <a:pt x="209" y="277"/>
                  </a:lnTo>
                  <a:lnTo>
                    <a:pt x="227" y="280"/>
                  </a:lnTo>
                  <a:lnTo>
                    <a:pt x="246" y="283"/>
                  </a:lnTo>
                  <a:lnTo>
                    <a:pt x="267" y="287"/>
                  </a:lnTo>
                  <a:lnTo>
                    <a:pt x="290" y="292"/>
                  </a:lnTo>
                  <a:lnTo>
                    <a:pt x="291" y="292"/>
                  </a:lnTo>
                  <a:lnTo>
                    <a:pt x="291" y="293"/>
                  </a:lnTo>
                  <a:lnTo>
                    <a:pt x="292" y="293"/>
                  </a:lnTo>
                  <a:lnTo>
                    <a:pt x="294" y="293"/>
                  </a:lnTo>
                  <a:lnTo>
                    <a:pt x="294" y="295"/>
                  </a:lnTo>
                  <a:lnTo>
                    <a:pt x="295" y="306"/>
                  </a:lnTo>
                  <a:lnTo>
                    <a:pt x="296" y="324"/>
                  </a:lnTo>
                  <a:lnTo>
                    <a:pt x="297" y="343"/>
                  </a:lnTo>
                  <a:lnTo>
                    <a:pt x="297" y="364"/>
                  </a:lnTo>
                  <a:lnTo>
                    <a:pt x="296" y="374"/>
                  </a:lnTo>
                  <a:lnTo>
                    <a:pt x="295" y="383"/>
                  </a:lnTo>
                  <a:lnTo>
                    <a:pt x="294" y="392"/>
                  </a:lnTo>
                  <a:lnTo>
                    <a:pt x="291" y="399"/>
                  </a:lnTo>
                  <a:lnTo>
                    <a:pt x="287" y="406"/>
                  </a:lnTo>
                  <a:lnTo>
                    <a:pt x="284" y="409"/>
                  </a:lnTo>
                  <a:lnTo>
                    <a:pt x="278" y="413"/>
                  </a:lnTo>
                  <a:lnTo>
                    <a:pt x="272" y="413"/>
                  </a:lnTo>
                  <a:lnTo>
                    <a:pt x="273" y="412"/>
                  </a:lnTo>
                  <a:lnTo>
                    <a:pt x="273" y="411"/>
                  </a:lnTo>
                  <a:lnTo>
                    <a:pt x="275" y="409"/>
                  </a:lnTo>
                  <a:lnTo>
                    <a:pt x="275" y="408"/>
                  </a:lnTo>
                  <a:lnTo>
                    <a:pt x="275" y="407"/>
                  </a:lnTo>
                  <a:lnTo>
                    <a:pt x="275" y="404"/>
                  </a:lnTo>
                  <a:lnTo>
                    <a:pt x="275" y="402"/>
                  </a:lnTo>
                  <a:lnTo>
                    <a:pt x="276" y="399"/>
                  </a:lnTo>
                  <a:lnTo>
                    <a:pt x="273" y="398"/>
                  </a:lnTo>
                  <a:lnTo>
                    <a:pt x="271" y="397"/>
                  </a:lnTo>
                  <a:lnTo>
                    <a:pt x="270" y="396"/>
                  </a:lnTo>
                  <a:lnTo>
                    <a:pt x="268" y="396"/>
                  </a:lnTo>
                  <a:lnTo>
                    <a:pt x="267" y="394"/>
                  </a:lnTo>
                  <a:lnTo>
                    <a:pt x="266" y="394"/>
                  </a:lnTo>
                  <a:lnTo>
                    <a:pt x="265" y="394"/>
                  </a:lnTo>
                  <a:lnTo>
                    <a:pt x="262" y="394"/>
                  </a:lnTo>
                  <a:lnTo>
                    <a:pt x="258" y="402"/>
                  </a:lnTo>
                  <a:lnTo>
                    <a:pt x="256" y="408"/>
                  </a:lnTo>
                  <a:lnTo>
                    <a:pt x="256" y="413"/>
                  </a:lnTo>
                  <a:lnTo>
                    <a:pt x="256" y="416"/>
                  </a:lnTo>
                  <a:lnTo>
                    <a:pt x="256" y="419"/>
                  </a:lnTo>
                  <a:lnTo>
                    <a:pt x="255" y="421"/>
                  </a:lnTo>
                  <a:lnTo>
                    <a:pt x="252" y="424"/>
                  </a:lnTo>
                  <a:lnTo>
                    <a:pt x="244" y="428"/>
                  </a:lnTo>
                  <a:lnTo>
                    <a:pt x="244" y="427"/>
                  </a:lnTo>
                  <a:lnTo>
                    <a:pt x="244" y="426"/>
                  </a:lnTo>
                  <a:lnTo>
                    <a:pt x="244" y="424"/>
                  </a:lnTo>
                  <a:lnTo>
                    <a:pt x="244" y="423"/>
                  </a:lnTo>
                  <a:lnTo>
                    <a:pt x="244" y="422"/>
                  </a:lnTo>
                  <a:lnTo>
                    <a:pt x="244" y="421"/>
                  </a:lnTo>
                  <a:lnTo>
                    <a:pt x="246" y="419"/>
                  </a:lnTo>
                  <a:lnTo>
                    <a:pt x="247" y="417"/>
                  </a:lnTo>
                  <a:lnTo>
                    <a:pt x="246" y="412"/>
                  </a:lnTo>
                  <a:lnTo>
                    <a:pt x="244" y="407"/>
                  </a:lnTo>
                  <a:lnTo>
                    <a:pt x="242" y="404"/>
                  </a:lnTo>
                  <a:lnTo>
                    <a:pt x="241" y="403"/>
                  </a:lnTo>
                  <a:lnTo>
                    <a:pt x="238" y="402"/>
                  </a:lnTo>
                  <a:lnTo>
                    <a:pt x="236" y="402"/>
                  </a:lnTo>
                  <a:lnTo>
                    <a:pt x="233" y="403"/>
                  </a:lnTo>
                  <a:lnTo>
                    <a:pt x="231" y="406"/>
                  </a:lnTo>
                  <a:lnTo>
                    <a:pt x="227" y="411"/>
                  </a:lnTo>
                  <a:lnTo>
                    <a:pt x="222" y="417"/>
                  </a:lnTo>
                  <a:lnTo>
                    <a:pt x="219" y="424"/>
                  </a:lnTo>
                  <a:lnTo>
                    <a:pt x="218" y="432"/>
                  </a:lnTo>
                  <a:lnTo>
                    <a:pt x="219" y="432"/>
                  </a:lnTo>
                  <a:lnTo>
                    <a:pt x="219" y="433"/>
                  </a:lnTo>
                  <a:lnTo>
                    <a:pt x="221" y="433"/>
                  </a:lnTo>
                  <a:lnTo>
                    <a:pt x="221" y="435"/>
                  </a:lnTo>
                  <a:lnTo>
                    <a:pt x="222" y="435"/>
                  </a:lnTo>
                  <a:lnTo>
                    <a:pt x="219" y="437"/>
                  </a:lnTo>
                  <a:lnTo>
                    <a:pt x="213" y="440"/>
                  </a:lnTo>
                  <a:lnTo>
                    <a:pt x="207" y="441"/>
                  </a:lnTo>
                  <a:lnTo>
                    <a:pt x="199" y="442"/>
                  </a:lnTo>
                  <a:lnTo>
                    <a:pt x="192" y="442"/>
                  </a:lnTo>
                  <a:lnTo>
                    <a:pt x="185" y="442"/>
                  </a:lnTo>
                  <a:lnTo>
                    <a:pt x="180" y="442"/>
                  </a:lnTo>
                  <a:lnTo>
                    <a:pt x="178" y="442"/>
                  </a:lnTo>
                  <a:lnTo>
                    <a:pt x="165" y="440"/>
                  </a:lnTo>
                  <a:lnTo>
                    <a:pt x="154" y="436"/>
                  </a:lnTo>
                  <a:lnTo>
                    <a:pt x="142" y="431"/>
                  </a:lnTo>
                  <a:lnTo>
                    <a:pt x="131" y="424"/>
                  </a:lnTo>
                  <a:lnTo>
                    <a:pt x="120" y="418"/>
                  </a:lnTo>
                  <a:lnTo>
                    <a:pt x="110" y="411"/>
                  </a:lnTo>
                  <a:lnTo>
                    <a:pt x="100" y="402"/>
                  </a:lnTo>
                  <a:lnTo>
                    <a:pt x="91" y="392"/>
                  </a:lnTo>
                  <a:lnTo>
                    <a:pt x="82" y="382"/>
                  </a:lnTo>
                  <a:lnTo>
                    <a:pt x="73" y="370"/>
                  </a:lnTo>
                  <a:lnTo>
                    <a:pt x="64" y="359"/>
                  </a:lnTo>
                  <a:lnTo>
                    <a:pt x="57" y="346"/>
                  </a:lnTo>
                  <a:lnTo>
                    <a:pt x="43" y="320"/>
                  </a:lnTo>
                  <a:lnTo>
                    <a:pt x="30" y="292"/>
                  </a:lnTo>
                  <a:lnTo>
                    <a:pt x="20" y="263"/>
                  </a:lnTo>
                  <a:lnTo>
                    <a:pt x="11" y="234"/>
                  </a:lnTo>
                  <a:lnTo>
                    <a:pt x="6" y="204"/>
                  </a:lnTo>
                  <a:lnTo>
                    <a:pt x="1" y="175"/>
                  </a:lnTo>
                  <a:lnTo>
                    <a:pt x="0" y="147"/>
                  </a:lnTo>
                  <a:lnTo>
                    <a:pt x="1" y="121"/>
                  </a:lnTo>
                  <a:lnTo>
                    <a:pt x="3" y="107"/>
                  </a:lnTo>
                  <a:lnTo>
                    <a:pt x="4" y="96"/>
                  </a:lnTo>
                  <a:lnTo>
                    <a:pt x="6" y="83"/>
                  </a:lnTo>
                  <a:lnTo>
                    <a:pt x="10" y="73"/>
                  </a:lnTo>
                  <a:lnTo>
                    <a:pt x="18" y="63"/>
                  </a:lnTo>
                  <a:lnTo>
                    <a:pt x="29" y="54"/>
                  </a:lnTo>
                  <a:lnTo>
                    <a:pt x="43" y="44"/>
                  </a:lnTo>
                  <a:lnTo>
                    <a:pt x="59" y="35"/>
                  </a:lnTo>
                  <a:lnTo>
                    <a:pt x="76" y="26"/>
                  </a:lnTo>
                  <a:lnTo>
                    <a:pt x="92" y="17"/>
                  </a:lnTo>
                  <a:lnTo>
                    <a:pt x="107" y="9"/>
                  </a:lnTo>
                  <a:lnTo>
                    <a:pt x="121" y="0"/>
                  </a:lnTo>
                  <a:lnTo>
                    <a:pt x="129" y="1"/>
                  </a:lnTo>
                  <a:lnTo>
                    <a:pt x="135" y="4"/>
                  </a:lnTo>
                  <a:lnTo>
                    <a:pt x="139" y="6"/>
                  </a:lnTo>
                  <a:lnTo>
                    <a:pt x="142" y="10"/>
                  </a:lnTo>
                  <a:lnTo>
                    <a:pt x="145" y="12"/>
                  </a:lnTo>
                  <a:lnTo>
                    <a:pt x="146" y="16"/>
                  </a:lnTo>
                  <a:lnTo>
                    <a:pt x="146" y="19"/>
                  </a:lnTo>
                  <a:lnTo>
                    <a:pt x="146" y="23"/>
                  </a:lnTo>
                  <a:lnTo>
                    <a:pt x="145" y="31"/>
                  </a:lnTo>
                  <a:lnTo>
                    <a:pt x="144" y="40"/>
                  </a:lnTo>
                  <a:lnTo>
                    <a:pt x="144" y="50"/>
                  </a:lnTo>
                  <a:lnTo>
                    <a:pt x="146" y="63"/>
                  </a:lnTo>
                  <a:lnTo>
                    <a:pt x="158" y="69"/>
                  </a:lnTo>
                  <a:lnTo>
                    <a:pt x="170" y="75"/>
                  </a:lnTo>
                  <a:lnTo>
                    <a:pt x="184" y="82"/>
                  </a:lnTo>
                  <a:lnTo>
                    <a:pt x="195" y="89"/>
                  </a:lnTo>
                  <a:lnTo>
                    <a:pt x="207" y="98"/>
                  </a:lnTo>
                  <a:lnTo>
                    <a:pt x="216" y="107"/>
                  </a:lnTo>
                  <a:lnTo>
                    <a:pt x="219" y="113"/>
                  </a:lnTo>
                  <a:lnTo>
                    <a:pt x="222" y="120"/>
                  </a:lnTo>
                  <a:lnTo>
                    <a:pt x="224" y="126"/>
                  </a:lnTo>
                  <a:lnTo>
                    <a:pt x="226" y="133"/>
                  </a:lnTo>
                  <a:lnTo>
                    <a:pt x="224" y="138"/>
                  </a:lnTo>
                  <a:lnTo>
                    <a:pt x="223" y="145"/>
                  </a:lnTo>
                  <a:lnTo>
                    <a:pt x="222" y="151"/>
                  </a:lnTo>
                  <a:lnTo>
                    <a:pt x="221" y="156"/>
                  </a:lnTo>
                  <a:lnTo>
                    <a:pt x="221" y="162"/>
                  </a:lnTo>
                  <a:lnTo>
                    <a:pt x="221" y="167"/>
                  </a:lnTo>
                  <a:lnTo>
                    <a:pt x="221" y="172"/>
                  </a:lnTo>
                  <a:lnTo>
                    <a:pt x="222" y="178"/>
                  </a:lnTo>
                  <a:lnTo>
                    <a:pt x="232" y="180"/>
                  </a:lnTo>
                  <a:lnTo>
                    <a:pt x="242" y="185"/>
                  </a:lnTo>
                  <a:lnTo>
                    <a:pt x="251" y="190"/>
                  </a:lnTo>
                  <a:lnTo>
                    <a:pt x="258" y="196"/>
                  </a:lnTo>
                  <a:lnTo>
                    <a:pt x="267" y="203"/>
                  </a:lnTo>
                  <a:lnTo>
                    <a:pt x="273" y="210"/>
                  </a:lnTo>
                  <a:lnTo>
                    <a:pt x="281" y="218"/>
                  </a:lnTo>
                  <a:lnTo>
                    <a:pt x="287" y="227"/>
                  </a:lnTo>
                  <a:lnTo>
                    <a:pt x="292" y="235"/>
                  </a:lnTo>
                  <a:lnTo>
                    <a:pt x="297" y="244"/>
                  </a:lnTo>
                  <a:lnTo>
                    <a:pt x="301" y="253"/>
                  </a:lnTo>
                  <a:lnTo>
                    <a:pt x="305" y="263"/>
                  </a:lnTo>
                  <a:lnTo>
                    <a:pt x="309" y="272"/>
                  </a:lnTo>
                  <a:lnTo>
                    <a:pt x="310" y="282"/>
                  </a:lnTo>
                  <a:lnTo>
                    <a:pt x="312" y="292"/>
                  </a:lnTo>
                  <a:lnTo>
                    <a:pt x="314" y="302"/>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0" name="Freeform 117">
              <a:extLst>
                <a:ext uri="{FF2B5EF4-FFF2-40B4-BE49-F238E27FC236}">
                  <a16:creationId xmlns:a16="http://schemas.microsoft.com/office/drawing/2014/main" id="{29BBA35A-9010-4826-9085-260B64257FAC}"/>
                </a:ext>
              </a:extLst>
            </p:cNvPr>
            <p:cNvSpPr>
              <a:spLocks/>
            </p:cNvSpPr>
            <p:nvPr/>
          </p:nvSpPr>
          <p:spPr bwMode="auto">
            <a:xfrm>
              <a:off x="4689" y="647"/>
              <a:ext cx="45" cy="40"/>
            </a:xfrm>
            <a:custGeom>
              <a:avLst/>
              <a:gdLst>
                <a:gd name="T0" fmla="*/ 45 w 45"/>
                <a:gd name="T1" fmla="*/ 18 h 40"/>
                <a:gd name="T2" fmla="*/ 40 w 45"/>
                <a:gd name="T3" fmla="*/ 30 h 40"/>
                <a:gd name="T4" fmla="*/ 37 w 45"/>
                <a:gd name="T5" fmla="*/ 36 h 40"/>
                <a:gd name="T6" fmla="*/ 33 w 45"/>
                <a:gd name="T7" fmla="*/ 39 h 40"/>
                <a:gd name="T8" fmla="*/ 30 w 45"/>
                <a:gd name="T9" fmla="*/ 40 h 40"/>
                <a:gd name="T10" fmla="*/ 28 w 45"/>
                <a:gd name="T11" fmla="*/ 40 h 40"/>
                <a:gd name="T12" fmla="*/ 25 w 45"/>
                <a:gd name="T13" fmla="*/ 40 h 40"/>
                <a:gd name="T14" fmla="*/ 19 w 45"/>
                <a:gd name="T15" fmla="*/ 39 h 40"/>
                <a:gd name="T16" fmla="*/ 13 w 45"/>
                <a:gd name="T17" fmla="*/ 35 h 40"/>
                <a:gd name="T18" fmla="*/ 6 w 45"/>
                <a:gd name="T19" fmla="*/ 30 h 40"/>
                <a:gd name="T20" fmla="*/ 0 w 45"/>
                <a:gd name="T21" fmla="*/ 25 h 40"/>
                <a:gd name="T22" fmla="*/ 0 w 45"/>
                <a:gd name="T23" fmla="*/ 23 h 40"/>
                <a:gd name="T24" fmla="*/ 0 w 45"/>
                <a:gd name="T25" fmla="*/ 23 h 40"/>
                <a:gd name="T26" fmla="*/ 0 w 45"/>
                <a:gd name="T27" fmla="*/ 22 h 40"/>
                <a:gd name="T28" fmla="*/ 0 w 45"/>
                <a:gd name="T29" fmla="*/ 22 h 40"/>
                <a:gd name="T30" fmla="*/ 0 w 45"/>
                <a:gd name="T31" fmla="*/ 21 h 40"/>
                <a:gd name="T32" fmla="*/ 0 w 45"/>
                <a:gd name="T33" fmla="*/ 20 h 40"/>
                <a:gd name="T34" fmla="*/ 0 w 45"/>
                <a:gd name="T35" fmla="*/ 20 h 40"/>
                <a:gd name="T36" fmla="*/ 0 w 45"/>
                <a:gd name="T37" fmla="*/ 18 h 40"/>
                <a:gd name="T38" fmla="*/ 4 w 45"/>
                <a:gd name="T39" fmla="*/ 15 h 40"/>
                <a:gd name="T40" fmla="*/ 8 w 45"/>
                <a:gd name="T41" fmla="*/ 11 h 40"/>
                <a:gd name="T42" fmla="*/ 11 w 45"/>
                <a:gd name="T43" fmla="*/ 7 h 40"/>
                <a:gd name="T44" fmla="*/ 16 w 45"/>
                <a:gd name="T45" fmla="*/ 5 h 40"/>
                <a:gd name="T46" fmla="*/ 20 w 45"/>
                <a:gd name="T47" fmla="*/ 2 h 40"/>
                <a:gd name="T48" fmla="*/ 26 w 45"/>
                <a:gd name="T49" fmla="*/ 1 h 40"/>
                <a:gd name="T50" fmla="*/ 32 w 45"/>
                <a:gd name="T51" fmla="*/ 0 h 40"/>
                <a:gd name="T52" fmla="*/ 38 w 45"/>
                <a:gd name="T53" fmla="*/ 0 h 40"/>
                <a:gd name="T54" fmla="*/ 40 w 45"/>
                <a:gd name="T55" fmla="*/ 2 h 40"/>
                <a:gd name="T56" fmla="*/ 42 w 45"/>
                <a:gd name="T57" fmla="*/ 5 h 40"/>
                <a:gd name="T58" fmla="*/ 43 w 45"/>
                <a:gd name="T59" fmla="*/ 6 h 40"/>
                <a:gd name="T60" fmla="*/ 44 w 45"/>
                <a:gd name="T61" fmla="*/ 8 h 40"/>
                <a:gd name="T62" fmla="*/ 44 w 45"/>
                <a:gd name="T63" fmla="*/ 11 h 40"/>
                <a:gd name="T64" fmla="*/ 44 w 45"/>
                <a:gd name="T65" fmla="*/ 13 h 40"/>
                <a:gd name="T66" fmla="*/ 45 w 45"/>
                <a:gd name="T67" fmla="*/ 16 h 40"/>
                <a:gd name="T68" fmla="*/ 45 w 45"/>
                <a:gd name="T69" fmla="*/ 18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 h="40">
                  <a:moveTo>
                    <a:pt x="45" y="18"/>
                  </a:moveTo>
                  <a:lnTo>
                    <a:pt x="40" y="30"/>
                  </a:lnTo>
                  <a:lnTo>
                    <a:pt x="37" y="36"/>
                  </a:lnTo>
                  <a:lnTo>
                    <a:pt x="33" y="39"/>
                  </a:lnTo>
                  <a:lnTo>
                    <a:pt x="30" y="40"/>
                  </a:lnTo>
                  <a:lnTo>
                    <a:pt x="28" y="40"/>
                  </a:lnTo>
                  <a:lnTo>
                    <a:pt x="25" y="40"/>
                  </a:lnTo>
                  <a:lnTo>
                    <a:pt x="19" y="39"/>
                  </a:lnTo>
                  <a:lnTo>
                    <a:pt x="13" y="35"/>
                  </a:lnTo>
                  <a:lnTo>
                    <a:pt x="6" y="30"/>
                  </a:lnTo>
                  <a:lnTo>
                    <a:pt x="0" y="25"/>
                  </a:lnTo>
                  <a:lnTo>
                    <a:pt x="0" y="23"/>
                  </a:lnTo>
                  <a:lnTo>
                    <a:pt x="0" y="22"/>
                  </a:lnTo>
                  <a:lnTo>
                    <a:pt x="0" y="21"/>
                  </a:lnTo>
                  <a:lnTo>
                    <a:pt x="0" y="20"/>
                  </a:lnTo>
                  <a:lnTo>
                    <a:pt x="0" y="18"/>
                  </a:lnTo>
                  <a:lnTo>
                    <a:pt x="4" y="15"/>
                  </a:lnTo>
                  <a:lnTo>
                    <a:pt x="8" y="11"/>
                  </a:lnTo>
                  <a:lnTo>
                    <a:pt x="11" y="7"/>
                  </a:lnTo>
                  <a:lnTo>
                    <a:pt x="16" y="5"/>
                  </a:lnTo>
                  <a:lnTo>
                    <a:pt x="20" y="2"/>
                  </a:lnTo>
                  <a:lnTo>
                    <a:pt x="26" y="1"/>
                  </a:lnTo>
                  <a:lnTo>
                    <a:pt x="32" y="0"/>
                  </a:lnTo>
                  <a:lnTo>
                    <a:pt x="38" y="0"/>
                  </a:lnTo>
                  <a:lnTo>
                    <a:pt x="40" y="2"/>
                  </a:lnTo>
                  <a:lnTo>
                    <a:pt x="42" y="5"/>
                  </a:lnTo>
                  <a:lnTo>
                    <a:pt x="43" y="6"/>
                  </a:lnTo>
                  <a:lnTo>
                    <a:pt x="44" y="8"/>
                  </a:lnTo>
                  <a:lnTo>
                    <a:pt x="44" y="11"/>
                  </a:lnTo>
                  <a:lnTo>
                    <a:pt x="44" y="13"/>
                  </a:lnTo>
                  <a:lnTo>
                    <a:pt x="45" y="16"/>
                  </a:lnTo>
                  <a:lnTo>
                    <a:pt x="45"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1" name="Freeform 118">
              <a:extLst>
                <a:ext uri="{FF2B5EF4-FFF2-40B4-BE49-F238E27FC236}">
                  <a16:creationId xmlns:a16="http://schemas.microsoft.com/office/drawing/2014/main" id="{F64BCDEE-1917-44E1-A6F1-3485EF516553}"/>
                </a:ext>
              </a:extLst>
            </p:cNvPr>
            <p:cNvSpPr>
              <a:spLocks/>
            </p:cNvSpPr>
            <p:nvPr/>
          </p:nvSpPr>
          <p:spPr bwMode="auto">
            <a:xfrm>
              <a:off x="4684" y="426"/>
              <a:ext cx="49" cy="66"/>
            </a:xfrm>
            <a:custGeom>
              <a:avLst/>
              <a:gdLst>
                <a:gd name="T0" fmla="*/ 49 w 49"/>
                <a:gd name="T1" fmla="*/ 37 h 66"/>
                <a:gd name="T2" fmla="*/ 45 w 49"/>
                <a:gd name="T3" fmla="*/ 48 h 66"/>
                <a:gd name="T4" fmla="*/ 42 w 49"/>
                <a:gd name="T5" fmla="*/ 57 h 66"/>
                <a:gd name="T6" fmla="*/ 37 w 49"/>
                <a:gd name="T7" fmla="*/ 62 h 66"/>
                <a:gd name="T8" fmla="*/ 31 w 49"/>
                <a:gd name="T9" fmla="*/ 64 h 66"/>
                <a:gd name="T10" fmla="*/ 25 w 49"/>
                <a:gd name="T11" fmla="*/ 66 h 66"/>
                <a:gd name="T12" fmla="*/ 19 w 49"/>
                <a:gd name="T13" fmla="*/ 64 h 66"/>
                <a:gd name="T14" fmla="*/ 14 w 49"/>
                <a:gd name="T15" fmla="*/ 60 h 66"/>
                <a:gd name="T16" fmla="*/ 9 w 49"/>
                <a:gd name="T17" fmla="*/ 55 h 66"/>
                <a:gd name="T18" fmla="*/ 5 w 49"/>
                <a:gd name="T19" fmla="*/ 50 h 66"/>
                <a:gd name="T20" fmla="*/ 1 w 49"/>
                <a:gd name="T21" fmla="*/ 43 h 66"/>
                <a:gd name="T22" fmla="*/ 0 w 49"/>
                <a:gd name="T23" fmla="*/ 35 h 66"/>
                <a:gd name="T24" fmla="*/ 0 w 49"/>
                <a:gd name="T25" fmla="*/ 28 h 66"/>
                <a:gd name="T26" fmla="*/ 1 w 49"/>
                <a:gd name="T27" fmla="*/ 20 h 66"/>
                <a:gd name="T28" fmla="*/ 5 w 49"/>
                <a:gd name="T29" fmla="*/ 14 h 66"/>
                <a:gd name="T30" fmla="*/ 13 w 49"/>
                <a:gd name="T31" fmla="*/ 6 h 66"/>
                <a:gd name="T32" fmla="*/ 21 w 49"/>
                <a:gd name="T33" fmla="*/ 0 h 66"/>
                <a:gd name="T34" fmla="*/ 29 w 49"/>
                <a:gd name="T35" fmla="*/ 1 h 66"/>
                <a:gd name="T36" fmla="*/ 34 w 49"/>
                <a:gd name="T37" fmla="*/ 4 h 66"/>
                <a:gd name="T38" fmla="*/ 39 w 49"/>
                <a:gd name="T39" fmla="*/ 8 h 66"/>
                <a:gd name="T40" fmla="*/ 43 w 49"/>
                <a:gd name="T41" fmla="*/ 13 h 66"/>
                <a:gd name="T42" fmla="*/ 45 w 49"/>
                <a:gd name="T43" fmla="*/ 18 h 66"/>
                <a:gd name="T44" fmla="*/ 48 w 49"/>
                <a:gd name="T45" fmla="*/ 24 h 66"/>
                <a:gd name="T46" fmla="*/ 48 w 49"/>
                <a:gd name="T47" fmla="*/ 30 h 66"/>
                <a:gd name="T48" fmla="*/ 49 w 49"/>
                <a:gd name="T49" fmla="*/ 37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66">
                  <a:moveTo>
                    <a:pt x="49" y="37"/>
                  </a:moveTo>
                  <a:lnTo>
                    <a:pt x="45" y="48"/>
                  </a:lnTo>
                  <a:lnTo>
                    <a:pt x="42" y="57"/>
                  </a:lnTo>
                  <a:lnTo>
                    <a:pt x="37" y="62"/>
                  </a:lnTo>
                  <a:lnTo>
                    <a:pt x="31" y="64"/>
                  </a:lnTo>
                  <a:lnTo>
                    <a:pt x="25" y="66"/>
                  </a:lnTo>
                  <a:lnTo>
                    <a:pt x="19" y="64"/>
                  </a:lnTo>
                  <a:lnTo>
                    <a:pt x="14" y="60"/>
                  </a:lnTo>
                  <a:lnTo>
                    <a:pt x="9" y="55"/>
                  </a:lnTo>
                  <a:lnTo>
                    <a:pt x="5" y="50"/>
                  </a:lnTo>
                  <a:lnTo>
                    <a:pt x="1" y="43"/>
                  </a:lnTo>
                  <a:lnTo>
                    <a:pt x="0" y="35"/>
                  </a:lnTo>
                  <a:lnTo>
                    <a:pt x="0" y="28"/>
                  </a:lnTo>
                  <a:lnTo>
                    <a:pt x="1" y="20"/>
                  </a:lnTo>
                  <a:lnTo>
                    <a:pt x="5" y="14"/>
                  </a:lnTo>
                  <a:lnTo>
                    <a:pt x="13" y="6"/>
                  </a:lnTo>
                  <a:lnTo>
                    <a:pt x="21" y="0"/>
                  </a:lnTo>
                  <a:lnTo>
                    <a:pt x="29" y="1"/>
                  </a:lnTo>
                  <a:lnTo>
                    <a:pt x="34" y="4"/>
                  </a:lnTo>
                  <a:lnTo>
                    <a:pt x="39" y="8"/>
                  </a:lnTo>
                  <a:lnTo>
                    <a:pt x="43" y="13"/>
                  </a:lnTo>
                  <a:lnTo>
                    <a:pt x="45" y="18"/>
                  </a:lnTo>
                  <a:lnTo>
                    <a:pt x="48" y="24"/>
                  </a:lnTo>
                  <a:lnTo>
                    <a:pt x="48" y="30"/>
                  </a:lnTo>
                  <a:lnTo>
                    <a:pt x="4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2" name="Freeform 119">
              <a:extLst>
                <a:ext uri="{FF2B5EF4-FFF2-40B4-BE49-F238E27FC236}">
                  <a16:creationId xmlns:a16="http://schemas.microsoft.com/office/drawing/2014/main" id="{565FFCE2-DEF8-4CB3-8294-52A5E6762614}"/>
                </a:ext>
              </a:extLst>
            </p:cNvPr>
            <p:cNvSpPr>
              <a:spLocks/>
            </p:cNvSpPr>
            <p:nvPr/>
          </p:nvSpPr>
          <p:spPr bwMode="auto">
            <a:xfrm>
              <a:off x="4692" y="436"/>
              <a:ext cx="32" cy="45"/>
            </a:xfrm>
            <a:custGeom>
              <a:avLst/>
              <a:gdLst>
                <a:gd name="T0" fmla="*/ 32 w 32"/>
                <a:gd name="T1" fmla="*/ 33 h 45"/>
                <a:gd name="T2" fmla="*/ 29 w 32"/>
                <a:gd name="T3" fmla="*/ 39 h 45"/>
                <a:gd name="T4" fmla="*/ 25 w 32"/>
                <a:gd name="T5" fmla="*/ 43 h 45"/>
                <a:gd name="T6" fmla="*/ 21 w 32"/>
                <a:gd name="T7" fmla="*/ 45 h 45"/>
                <a:gd name="T8" fmla="*/ 16 w 32"/>
                <a:gd name="T9" fmla="*/ 45 h 45"/>
                <a:gd name="T10" fmla="*/ 12 w 32"/>
                <a:gd name="T11" fmla="*/ 44 h 45"/>
                <a:gd name="T12" fmla="*/ 8 w 32"/>
                <a:gd name="T13" fmla="*/ 42 h 45"/>
                <a:gd name="T14" fmla="*/ 6 w 32"/>
                <a:gd name="T15" fmla="*/ 39 h 45"/>
                <a:gd name="T16" fmla="*/ 3 w 32"/>
                <a:gd name="T17" fmla="*/ 34 h 45"/>
                <a:gd name="T18" fmla="*/ 1 w 32"/>
                <a:gd name="T19" fmla="*/ 29 h 45"/>
                <a:gd name="T20" fmla="*/ 0 w 32"/>
                <a:gd name="T21" fmla="*/ 24 h 45"/>
                <a:gd name="T22" fmla="*/ 0 w 32"/>
                <a:gd name="T23" fmla="*/ 19 h 45"/>
                <a:gd name="T24" fmla="*/ 1 w 32"/>
                <a:gd name="T25" fmla="*/ 14 h 45"/>
                <a:gd name="T26" fmla="*/ 3 w 32"/>
                <a:gd name="T27" fmla="*/ 9 h 45"/>
                <a:gd name="T28" fmla="*/ 7 w 32"/>
                <a:gd name="T29" fmla="*/ 5 h 45"/>
                <a:gd name="T30" fmla="*/ 12 w 32"/>
                <a:gd name="T31" fmla="*/ 3 h 45"/>
                <a:gd name="T32" fmla="*/ 20 w 32"/>
                <a:gd name="T33" fmla="*/ 0 h 45"/>
                <a:gd name="T34" fmla="*/ 22 w 32"/>
                <a:gd name="T35" fmla="*/ 3 h 45"/>
                <a:gd name="T36" fmla="*/ 22 w 32"/>
                <a:gd name="T37" fmla="*/ 5 h 45"/>
                <a:gd name="T38" fmla="*/ 22 w 32"/>
                <a:gd name="T39" fmla="*/ 9 h 45"/>
                <a:gd name="T40" fmla="*/ 22 w 32"/>
                <a:gd name="T41" fmla="*/ 11 h 45"/>
                <a:gd name="T42" fmla="*/ 22 w 32"/>
                <a:gd name="T43" fmla="*/ 14 h 45"/>
                <a:gd name="T44" fmla="*/ 21 w 32"/>
                <a:gd name="T45" fmla="*/ 16 h 45"/>
                <a:gd name="T46" fmla="*/ 21 w 32"/>
                <a:gd name="T47" fmla="*/ 19 h 45"/>
                <a:gd name="T48" fmla="*/ 21 w 32"/>
                <a:gd name="T49" fmla="*/ 22 h 45"/>
                <a:gd name="T50" fmla="*/ 21 w 32"/>
                <a:gd name="T51" fmla="*/ 22 h 45"/>
                <a:gd name="T52" fmla="*/ 22 w 32"/>
                <a:gd name="T53" fmla="*/ 23 h 45"/>
                <a:gd name="T54" fmla="*/ 22 w 32"/>
                <a:gd name="T55" fmla="*/ 23 h 45"/>
                <a:gd name="T56" fmla="*/ 23 w 32"/>
                <a:gd name="T57" fmla="*/ 24 h 45"/>
                <a:gd name="T58" fmla="*/ 25 w 32"/>
                <a:gd name="T59" fmla="*/ 24 h 45"/>
                <a:gd name="T60" fmla="*/ 26 w 32"/>
                <a:gd name="T61" fmla="*/ 24 h 45"/>
                <a:gd name="T62" fmla="*/ 29 w 32"/>
                <a:gd name="T63" fmla="*/ 25 h 45"/>
                <a:gd name="T64" fmla="*/ 31 w 32"/>
                <a:gd name="T65" fmla="*/ 25 h 45"/>
                <a:gd name="T66" fmla="*/ 31 w 32"/>
                <a:gd name="T67" fmla="*/ 27 h 45"/>
                <a:gd name="T68" fmla="*/ 31 w 32"/>
                <a:gd name="T69" fmla="*/ 28 h 45"/>
                <a:gd name="T70" fmla="*/ 31 w 32"/>
                <a:gd name="T71" fmla="*/ 28 h 45"/>
                <a:gd name="T72" fmla="*/ 31 w 32"/>
                <a:gd name="T73" fmla="*/ 29 h 45"/>
                <a:gd name="T74" fmla="*/ 31 w 32"/>
                <a:gd name="T75" fmla="*/ 30 h 45"/>
                <a:gd name="T76" fmla="*/ 31 w 32"/>
                <a:gd name="T77" fmla="*/ 30 h 45"/>
                <a:gd name="T78" fmla="*/ 31 w 32"/>
                <a:gd name="T79" fmla="*/ 32 h 45"/>
                <a:gd name="T80" fmla="*/ 32 w 32"/>
                <a:gd name="T81" fmla="*/ 33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 h="45">
                  <a:moveTo>
                    <a:pt x="32" y="33"/>
                  </a:moveTo>
                  <a:lnTo>
                    <a:pt x="29" y="39"/>
                  </a:lnTo>
                  <a:lnTo>
                    <a:pt x="25" y="43"/>
                  </a:lnTo>
                  <a:lnTo>
                    <a:pt x="21" y="45"/>
                  </a:lnTo>
                  <a:lnTo>
                    <a:pt x="16" y="45"/>
                  </a:lnTo>
                  <a:lnTo>
                    <a:pt x="12" y="44"/>
                  </a:lnTo>
                  <a:lnTo>
                    <a:pt x="8" y="42"/>
                  </a:lnTo>
                  <a:lnTo>
                    <a:pt x="6" y="39"/>
                  </a:lnTo>
                  <a:lnTo>
                    <a:pt x="3" y="34"/>
                  </a:lnTo>
                  <a:lnTo>
                    <a:pt x="1" y="29"/>
                  </a:lnTo>
                  <a:lnTo>
                    <a:pt x="0" y="24"/>
                  </a:lnTo>
                  <a:lnTo>
                    <a:pt x="0" y="19"/>
                  </a:lnTo>
                  <a:lnTo>
                    <a:pt x="1" y="14"/>
                  </a:lnTo>
                  <a:lnTo>
                    <a:pt x="3" y="9"/>
                  </a:lnTo>
                  <a:lnTo>
                    <a:pt x="7" y="5"/>
                  </a:lnTo>
                  <a:lnTo>
                    <a:pt x="12" y="3"/>
                  </a:lnTo>
                  <a:lnTo>
                    <a:pt x="20" y="0"/>
                  </a:lnTo>
                  <a:lnTo>
                    <a:pt x="22" y="3"/>
                  </a:lnTo>
                  <a:lnTo>
                    <a:pt x="22" y="5"/>
                  </a:lnTo>
                  <a:lnTo>
                    <a:pt x="22" y="9"/>
                  </a:lnTo>
                  <a:lnTo>
                    <a:pt x="22" y="11"/>
                  </a:lnTo>
                  <a:lnTo>
                    <a:pt x="22" y="14"/>
                  </a:lnTo>
                  <a:lnTo>
                    <a:pt x="21" y="16"/>
                  </a:lnTo>
                  <a:lnTo>
                    <a:pt x="21" y="19"/>
                  </a:lnTo>
                  <a:lnTo>
                    <a:pt x="21" y="22"/>
                  </a:lnTo>
                  <a:lnTo>
                    <a:pt x="22" y="23"/>
                  </a:lnTo>
                  <a:lnTo>
                    <a:pt x="23" y="24"/>
                  </a:lnTo>
                  <a:lnTo>
                    <a:pt x="25" y="24"/>
                  </a:lnTo>
                  <a:lnTo>
                    <a:pt x="26" y="24"/>
                  </a:lnTo>
                  <a:lnTo>
                    <a:pt x="29" y="25"/>
                  </a:lnTo>
                  <a:lnTo>
                    <a:pt x="31" y="25"/>
                  </a:lnTo>
                  <a:lnTo>
                    <a:pt x="31" y="27"/>
                  </a:lnTo>
                  <a:lnTo>
                    <a:pt x="31" y="28"/>
                  </a:lnTo>
                  <a:lnTo>
                    <a:pt x="31" y="29"/>
                  </a:lnTo>
                  <a:lnTo>
                    <a:pt x="31" y="30"/>
                  </a:lnTo>
                  <a:lnTo>
                    <a:pt x="31" y="32"/>
                  </a:lnTo>
                  <a:lnTo>
                    <a:pt x="3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3" name="Freeform 120">
              <a:extLst>
                <a:ext uri="{FF2B5EF4-FFF2-40B4-BE49-F238E27FC236}">
                  <a16:creationId xmlns:a16="http://schemas.microsoft.com/office/drawing/2014/main" id="{CC92E15F-D6B6-4B17-869F-2E5A48FDA95E}"/>
                </a:ext>
              </a:extLst>
            </p:cNvPr>
            <p:cNvSpPr>
              <a:spLocks/>
            </p:cNvSpPr>
            <p:nvPr/>
          </p:nvSpPr>
          <p:spPr bwMode="auto">
            <a:xfrm>
              <a:off x="4588" y="668"/>
              <a:ext cx="131" cy="194"/>
            </a:xfrm>
            <a:custGeom>
              <a:avLst/>
              <a:gdLst>
                <a:gd name="T0" fmla="*/ 131 w 131"/>
                <a:gd name="T1" fmla="*/ 194 h 194"/>
                <a:gd name="T2" fmla="*/ 127 w 131"/>
                <a:gd name="T3" fmla="*/ 193 h 194"/>
                <a:gd name="T4" fmla="*/ 121 w 131"/>
                <a:gd name="T5" fmla="*/ 188 h 194"/>
                <a:gd name="T6" fmla="*/ 112 w 131"/>
                <a:gd name="T7" fmla="*/ 183 h 194"/>
                <a:gd name="T8" fmla="*/ 104 w 131"/>
                <a:gd name="T9" fmla="*/ 175 h 194"/>
                <a:gd name="T10" fmla="*/ 93 w 131"/>
                <a:gd name="T11" fmla="*/ 168 h 194"/>
                <a:gd name="T12" fmla="*/ 86 w 131"/>
                <a:gd name="T13" fmla="*/ 160 h 194"/>
                <a:gd name="T14" fmla="*/ 81 w 131"/>
                <a:gd name="T15" fmla="*/ 154 h 194"/>
                <a:gd name="T16" fmla="*/ 78 w 131"/>
                <a:gd name="T17" fmla="*/ 150 h 194"/>
                <a:gd name="T18" fmla="*/ 80 w 131"/>
                <a:gd name="T19" fmla="*/ 139 h 194"/>
                <a:gd name="T20" fmla="*/ 81 w 131"/>
                <a:gd name="T21" fmla="*/ 128 h 194"/>
                <a:gd name="T22" fmla="*/ 81 w 131"/>
                <a:gd name="T23" fmla="*/ 118 h 194"/>
                <a:gd name="T24" fmla="*/ 80 w 131"/>
                <a:gd name="T25" fmla="*/ 111 h 194"/>
                <a:gd name="T26" fmla="*/ 78 w 131"/>
                <a:gd name="T27" fmla="*/ 103 h 194"/>
                <a:gd name="T28" fmla="*/ 75 w 131"/>
                <a:gd name="T29" fmla="*/ 96 h 194"/>
                <a:gd name="T30" fmla="*/ 72 w 131"/>
                <a:gd name="T31" fmla="*/ 91 h 194"/>
                <a:gd name="T32" fmla="*/ 67 w 131"/>
                <a:gd name="T33" fmla="*/ 84 h 194"/>
                <a:gd name="T34" fmla="*/ 56 w 131"/>
                <a:gd name="T35" fmla="*/ 74 h 194"/>
                <a:gd name="T36" fmla="*/ 41 w 131"/>
                <a:gd name="T37" fmla="*/ 65 h 194"/>
                <a:gd name="T38" fmla="*/ 24 w 131"/>
                <a:gd name="T39" fmla="*/ 57 h 194"/>
                <a:gd name="T40" fmla="*/ 4 w 131"/>
                <a:gd name="T41" fmla="*/ 47 h 194"/>
                <a:gd name="T42" fmla="*/ 3 w 131"/>
                <a:gd name="T43" fmla="*/ 42 h 194"/>
                <a:gd name="T44" fmla="*/ 2 w 131"/>
                <a:gd name="T45" fmla="*/ 35 h 194"/>
                <a:gd name="T46" fmla="*/ 0 w 131"/>
                <a:gd name="T47" fmla="*/ 30 h 194"/>
                <a:gd name="T48" fmla="*/ 0 w 131"/>
                <a:gd name="T49" fmla="*/ 25 h 194"/>
                <a:gd name="T50" fmla="*/ 0 w 131"/>
                <a:gd name="T51" fmla="*/ 19 h 194"/>
                <a:gd name="T52" fmla="*/ 0 w 131"/>
                <a:gd name="T53" fmla="*/ 14 h 194"/>
                <a:gd name="T54" fmla="*/ 2 w 131"/>
                <a:gd name="T55" fmla="*/ 7 h 194"/>
                <a:gd name="T56" fmla="*/ 2 w 131"/>
                <a:gd name="T57" fmla="*/ 0 h 194"/>
                <a:gd name="T58" fmla="*/ 12 w 131"/>
                <a:gd name="T59" fmla="*/ 5 h 194"/>
                <a:gd name="T60" fmla="*/ 20 w 131"/>
                <a:gd name="T61" fmla="*/ 10 h 194"/>
                <a:gd name="T62" fmla="*/ 29 w 131"/>
                <a:gd name="T63" fmla="*/ 16 h 194"/>
                <a:gd name="T64" fmla="*/ 39 w 131"/>
                <a:gd name="T65" fmla="*/ 24 h 194"/>
                <a:gd name="T66" fmla="*/ 47 w 131"/>
                <a:gd name="T67" fmla="*/ 31 h 194"/>
                <a:gd name="T68" fmla="*/ 56 w 131"/>
                <a:gd name="T69" fmla="*/ 40 h 194"/>
                <a:gd name="T70" fmla="*/ 63 w 131"/>
                <a:gd name="T71" fmla="*/ 49 h 194"/>
                <a:gd name="T72" fmla="*/ 71 w 131"/>
                <a:gd name="T73" fmla="*/ 58 h 194"/>
                <a:gd name="T74" fmla="*/ 78 w 131"/>
                <a:gd name="T75" fmla="*/ 67 h 194"/>
                <a:gd name="T76" fmla="*/ 85 w 131"/>
                <a:gd name="T77" fmla="*/ 77 h 194"/>
                <a:gd name="T78" fmla="*/ 90 w 131"/>
                <a:gd name="T79" fmla="*/ 87 h 194"/>
                <a:gd name="T80" fmla="*/ 95 w 131"/>
                <a:gd name="T81" fmla="*/ 98 h 194"/>
                <a:gd name="T82" fmla="*/ 99 w 131"/>
                <a:gd name="T83" fmla="*/ 108 h 194"/>
                <a:gd name="T84" fmla="*/ 102 w 131"/>
                <a:gd name="T85" fmla="*/ 118 h 194"/>
                <a:gd name="T86" fmla="*/ 105 w 131"/>
                <a:gd name="T87" fmla="*/ 130 h 194"/>
                <a:gd name="T88" fmla="*/ 106 w 131"/>
                <a:gd name="T89" fmla="*/ 140 h 194"/>
                <a:gd name="T90" fmla="*/ 111 w 131"/>
                <a:gd name="T91" fmla="*/ 145 h 194"/>
                <a:gd name="T92" fmla="*/ 115 w 131"/>
                <a:gd name="T93" fmla="*/ 151 h 194"/>
                <a:gd name="T94" fmla="*/ 119 w 131"/>
                <a:gd name="T95" fmla="*/ 157 h 194"/>
                <a:gd name="T96" fmla="*/ 122 w 131"/>
                <a:gd name="T97" fmla="*/ 165 h 194"/>
                <a:gd name="T98" fmla="*/ 125 w 131"/>
                <a:gd name="T99" fmla="*/ 173 h 194"/>
                <a:gd name="T100" fmla="*/ 127 w 131"/>
                <a:gd name="T101" fmla="*/ 180 h 194"/>
                <a:gd name="T102" fmla="*/ 130 w 131"/>
                <a:gd name="T103" fmla="*/ 186 h 194"/>
                <a:gd name="T104" fmla="*/ 131 w 131"/>
                <a:gd name="T105" fmla="*/ 194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1" h="194">
                  <a:moveTo>
                    <a:pt x="131" y="194"/>
                  </a:moveTo>
                  <a:lnTo>
                    <a:pt x="127" y="193"/>
                  </a:lnTo>
                  <a:lnTo>
                    <a:pt x="121" y="188"/>
                  </a:lnTo>
                  <a:lnTo>
                    <a:pt x="112" y="183"/>
                  </a:lnTo>
                  <a:lnTo>
                    <a:pt x="104" y="175"/>
                  </a:lnTo>
                  <a:lnTo>
                    <a:pt x="93" y="168"/>
                  </a:lnTo>
                  <a:lnTo>
                    <a:pt x="86" y="160"/>
                  </a:lnTo>
                  <a:lnTo>
                    <a:pt x="81" y="154"/>
                  </a:lnTo>
                  <a:lnTo>
                    <a:pt x="78" y="150"/>
                  </a:lnTo>
                  <a:lnTo>
                    <a:pt x="80" y="139"/>
                  </a:lnTo>
                  <a:lnTo>
                    <a:pt x="81" y="128"/>
                  </a:lnTo>
                  <a:lnTo>
                    <a:pt x="81" y="118"/>
                  </a:lnTo>
                  <a:lnTo>
                    <a:pt x="80" y="111"/>
                  </a:lnTo>
                  <a:lnTo>
                    <a:pt x="78" y="103"/>
                  </a:lnTo>
                  <a:lnTo>
                    <a:pt x="75" y="96"/>
                  </a:lnTo>
                  <a:lnTo>
                    <a:pt x="72" y="91"/>
                  </a:lnTo>
                  <a:lnTo>
                    <a:pt x="67" y="84"/>
                  </a:lnTo>
                  <a:lnTo>
                    <a:pt x="56" y="74"/>
                  </a:lnTo>
                  <a:lnTo>
                    <a:pt x="41" y="65"/>
                  </a:lnTo>
                  <a:lnTo>
                    <a:pt x="24" y="57"/>
                  </a:lnTo>
                  <a:lnTo>
                    <a:pt x="4" y="47"/>
                  </a:lnTo>
                  <a:lnTo>
                    <a:pt x="3" y="42"/>
                  </a:lnTo>
                  <a:lnTo>
                    <a:pt x="2" y="35"/>
                  </a:lnTo>
                  <a:lnTo>
                    <a:pt x="0" y="30"/>
                  </a:lnTo>
                  <a:lnTo>
                    <a:pt x="0" y="25"/>
                  </a:lnTo>
                  <a:lnTo>
                    <a:pt x="0" y="19"/>
                  </a:lnTo>
                  <a:lnTo>
                    <a:pt x="0" y="14"/>
                  </a:lnTo>
                  <a:lnTo>
                    <a:pt x="2" y="7"/>
                  </a:lnTo>
                  <a:lnTo>
                    <a:pt x="2" y="0"/>
                  </a:lnTo>
                  <a:lnTo>
                    <a:pt x="12" y="5"/>
                  </a:lnTo>
                  <a:lnTo>
                    <a:pt x="20" y="10"/>
                  </a:lnTo>
                  <a:lnTo>
                    <a:pt x="29" y="16"/>
                  </a:lnTo>
                  <a:lnTo>
                    <a:pt x="39" y="24"/>
                  </a:lnTo>
                  <a:lnTo>
                    <a:pt x="47" y="31"/>
                  </a:lnTo>
                  <a:lnTo>
                    <a:pt x="56" y="40"/>
                  </a:lnTo>
                  <a:lnTo>
                    <a:pt x="63" y="49"/>
                  </a:lnTo>
                  <a:lnTo>
                    <a:pt x="71" y="58"/>
                  </a:lnTo>
                  <a:lnTo>
                    <a:pt x="78" y="67"/>
                  </a:lnTo>
                  <a:lnTo>
                    <a:pt x="85" y="77"/>
                  </a:lnTo>
                  <a:lnTo>
                    <a:pt x="90" y="87"/>
                  </a:lnTo>
                  <a:lnTo>
                    <a:pt x="95" y="98"/>
                  </a:lnTo>
                  <a:lnTo>
                    <a:pt x="99" y="108"/>
                  </a:lnTo>
                  <a:lnTo>
                    <a:pt x="102" y="118"/>
                  </a:lnTo>
                  <a:lnTo>
                    <a:pt x="105" y="130"/>
                  </a:lnTo>
                  <a:lnTo>
                    <a:pt x="106" y="140"/>
                  </a:lnTo>
                  <a:lnTo>
                    <a:pt x="111" y="145"/>
                  </a:lnTo>
                  <a:lnTo>
                    <a:pt x="115" y="151"/>
                  </a:lnTo>
                  <a:lnTo>
                    <a:pt x="119" y="157"/>
                  </a:lnTo>
                  <a:lnTo>
                    <a:pt x="122" y="165"/>
                  </a:lnTo>
                  <a:lnTo>
                    <a:pt x="125" y="173"/>
                  </a:lnTo>
                  <a:lnTo>
                    <a:pt x="127" y="180"/>
                  </a:lnTo>
                  <a:lnTo>
                    <a:pt x="130" y="186"/>
                  </a:lnTo>
                  <a:lnTo>
                    <a:pt x="131" y="194"/>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4" name="Freeform 121">
              <a:extLst>
                <a:ext uri="{FF2B5EF4-FFF2-40B4-BE49-F238E27FC236}">
                  <a16:creationId xmlns:a16="http://schemas.microsoft.com/office/drawing/2014/main" id="{B428F28D-D556-4D9A-96AA-4E6DA27FDDBF}"/>
                </a:ext>
              </a:extLst>
            </p:cNvPr>
            <p:cNvSpPr>
              <a:spLocks/>
            </p:cNvSpPr>
            <p:nvPr/>
          </p:nvSpPr>
          <p:spPr bwMode="auto">
            <a:xfrm>
              <a:off x="4699" y="1062"/>
              <a:ext cx="6" cy="8"/>
            </a:xfrm>
            <a:custGeom>
              <a:avLst/>
              <a:gdLst>
                <a:gd name="T0" fmla="*/ 6 w 6"/>
                <a:gd name="T1" fmla="*/ 7 h 8"/>
                <a:gd name="T2" fmla="*/ 5 w 6"/>
                <a:gd name="T3" fmla="*/ 7 h 8"/>
                <a:gd name="T4" fmla="*/ 4 w 6"/>
                <a:gd name="T5" fmla="*/ 7 h 8"/>
                <a:gd name="T6" fmla="*/ 4 w 6"/>
                <a:gd name="T7" fmla="*/ 7 h 8"/>
                <a:gd name="T8" fmla="*/ 3 w 6"/>
                <a:gd name="T9" fmla="*/ 8 h 8"/>
                <a:gd name="T10" fmla="*/ 3 w 6"/>
                <a:gd name="T11" fmla="*/ 8 h 8"/>
                <a:gd name="T12" fmla="*/ 1 w 6"/>
                <a:gd name="T13" fmla="*/ 8 h 8"/>
                <a:gd name="T14" fmla="*/ 1 w 6"/>
                <a:gd name="T15" fmla="*/ 8 h 8"/>
                <a:gd name="T16" fmla="*/ 0 w 6"/>
                <a:gd name="T17" fmla="*/ 8 h 8"/>
                <a:gd name="T18" fmla="*/ 0 w 6"/>
                <a:gd name="T19" fmla="*/ 7 h 8"/>
                <a:gd name="T20" fmla="*/ 0 w 6"/>
                <a:gd name="T21" fmla="*/ 5 h 8"/>
                <a:gd name="T22" fmla="*/ 0 w 6"/>
                <a:gd name="T23" fmla="*/ 4 h 8"/>
                <a:gd name="T24" fmla="*/ 0 w 6"/>
                <a:gd name="T25" fmla="*/ 3 h 8"/>
                <a:gd name="T26" fmla="*/ 0 w 6"/>
                <a:gd name="T27" fmla="*/ 3 h 8"/>
                <a:gd name="T28" fmla="*/ 0 w 6"/>
                <a:gd name="T29" fmla="*/ 2 h 8"/>
                <a:gd name="T30" fmla="*/ 1 w 6"/>
                <a:gd name="T31" fmla="*/ 2 h 8"/>
                <a:gd name="T32" fmla="*/ 1 w 6"/>
                <a:gd name="T33" fmla="*/ 0 h 8"/>
                <a:gd name="T34" fmla="*/ 3 w 6"/>
                <a:gd name="T35" fmla="*/ 0 h 8"/>
                <a:gd name="T36" fmla="*/ 3 w 6"/>
                <a:gd name="T37" fmla="*/ 0 h 8"/>
                <a:gd name="T38" fmla="*/ 3 w 6"/>
                <a:gd name="T39" fmla="*/ 0 h 8"/>
                <a:gd name="T40" fmla="*/ 4 w 6"/>
                <a:gd name="T41" fmla="*/ 0 h 8"/>
                <a:gd name="T42" fmla="*/ 4 w 6"/>
                <a:gd name="T43" fmla="*/ 0 h 8"/>
                <a:gd name="T44" fmla="*/ 5 w 6"/>
                <a:gd name="T45" fmla="*/ 0 h 8"/>
                <a:gd name="T46" fmla="*/ 5 w 6"/>
                <a:gd name="T47" fmla="*/ 0 h 8"/>
                <a:gd name="T48" fmla="*/ 6 w 6"/>
                <a:gd name="T49" fmla="*/ 0 h 8"/>
                <a:gd name="T50" fmla="*/ 6 w 6"/>
                <a:gd name="T51" fmla="*/ 2 h 8"/>
                <a:gd name="T52" fmla="*/ 6 w 6"/>
                <a:gd name="T53" fmla="*/ 2 h 8"/>
                <a:gd name="T54" fmla="*/ 6 w 6"/>
                <a:gd name="T55" fmla="*/ 3 h 8"/>
                <a:gd name="T56" fmla="*/ 6 w 6"/>
                <a:gd name="T57" fmla="*/ 4 h 8"/>
                <a:gd name="T58" fmla="*/ 6 w 6"/>
                <a:gd name="T59" fmla="*/ 4 h 8"/>
                <a:gd name="T60" fmla="*/ 6 w 6"/>
                <a:gd name="T61" fmla="*/ 5 h 8"/>
                <a:gd name="T62" fmla="*/ 6 w 6"/>
                <a:gd name="T63" fmla="*/ 7 h 8"/>
                <a:gd name="T64" fmla="*/ 6 w 6"/>
                <a:gd name="T65" fmla="*/ 7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 h="8">
                  <a:moveTo>
                    <a:pt x="6" y="7"/>
                  </a:moveTo>
                  <a:lnTo>
                    <a:pt x="5" y="7"/>
                  </a:lnTo>
                  <a:lnTo>
                    <a:pt x="4" y="7"/>
                  </a:lnTo>
                  <a:lnTo>
                    <a:pt x="3" y="8"/>
                  </a:lnTo>
                  <a:lnTo>
                    <a:pt x="1" y="8"/>
                  </a:lnTo>
                  <a:lnTo>
                    <a:pt x="0" y="8"/>
                  </a:lnTo>
                  <a:lnTo>
                    <a:pt x="0" y="7"/>
                  </a:lnTo>
                  <a:lnTo>
                    <a:pt x="0" y="5"/>
                  </a:lnTo>
                  <a:lnTo>
                    <a:pt x="0" y="4"/>
                  </a:lnTo>
                  <a:lnTo>
                    <a:pt x="0" y="3"/>
                  </a:lnTo>
                  <a:lnTo>
                    <a:pt x="0" y="2"/>
                  </a:lnTo>
                  <a:lnTo>
                    <a:pt x="1" y="2"/>
                  </a:lnTo>
                  <a:lnTo>
                    <a:pt x="1" y="0"/>
                  </a:lnTo>
                  <a:lnTo>
                    <a:pt x="3" y="0"/>
                  </a:lnTo>
                  <a:lnTo>
                    <a:pt x="4" y="0"/>
                  </a:lnTo>
                  <a:lnTo>
                    <a:pt x="5" y="0"/>
                  </a:lnTo>
                  <a:lnTo>
                    <a:pt x="6" y="0"/>
                  </a:lnTo>
                  <a:lnTo>
                    <a:pt x="6" y="2"/>
                  </a:lnTo>
                  <a:lnTo>
                    <a:pt x="6" y="3"/>
                  </a:lnTo>
                  <a:lnTo>
                    <a:pt x="6" y="4"/>
                  </a:lnTo>
                  <a:lnTo>
                    <a:pt x="6" y="5"/>
                  </a:lnTo>
                  <a:lnTo>
                    <a:pt x="6" y="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5" name="Freeform 122">
              <a:extLst>
                <a:ext uri="{FF2B5EF4-FFF2-40B4-BE49-F238E27FC236}">
                  <a16:creationId xmlns:a16="http://schemas.microsoft.com/office/drawing/2014/main" id="{34727F4D-5D0D-444A-BF62-80887F076F75}"/>
                </a:ext>
              </a:extLst>
            </p:cNvPr>
            <p:cNvSpPr>
              <a:spLocks/>
            </p:cNvSpPr>
            <p:nvPr/>
          </p:nvSpPr>
          <p:spPr bwMode="auto">
            <a:xfrm>
              <a:off x="4563" y="1515"/>
              <a:ext cx="141" cy="88"/>
            </a:xfrm>
            <a:custGeom>
              <a:avLst/>
              <a:gdLst>
                <a:gd name="T0" fmla="*/ 141 w 141"/>
                <a:gd name="T1" fmla="*/ 25 h 88"/>
                <a:gd name="T2" fmla="*/ 135 w 141"/>
                <a:gd name="T3" fmla="*/ 46 h 88"/>
                <a:gd name="T4" fmla="*/ 130 w 141"/>
                <a:gd name="T5" fmla="*/ 63 h 88"/>
                <a:gd name="T6" fmla="*/ 126 w 141"/>
                <a:gd name="T7" fmla="*/ 68 h 88"/>
                <a:gd name="T8" fmla="*/ 122 w 141"/>
                <a:gd name="T9" fmla="*/ 73 h 88"/>
                <a:gd name="T10" fmla="*/ 118 w 141"/>
                <a:gd name="T11" fmla="*/ 77 h 88"/>
                <a:gd name="T12" fmla="*/ 113 w 141"/>
                <a:gd name="T13" fmla="*/ 79 h 88"/>
                <a:gd name="T14" fmla="*/ 102 w 141"/>
                <a:gd name="T15" fmla="*/ 83 h 88"/>
                <a:gd name="T16" fmla="*/ 88 w 141"/>
                <a:gd name="T17" fmla="*/ 84 h 88"/>
                <a:gd name="T18" fmla="*/ 71 w 141"/>
                <a:gd name="T19" fmla="*/ 85 h 88"/>
                <a:gd name="T20" fmla="*/ 48 w 141"/>
                <a:gd name="T21" fmla="*/ 88 h 88"/>
                <a:gd name="T22" fmla="*/ 38 w 141"/>
                <a:gd name="T23" fmla="*/ 87 h 88"/>
                <a:gd name="T24" fmla="*/ 30 w 141"/>
                <a:gd name="T25" fmla="*/ 84 h 88"/>
                <a:gd name="T26" fmla="*/ 23 w 141"/>
                <a:gd name="T27" fmla="*/ 82 h 88"/>
                <a:gd name="T28" fmla="*/ 18 w 141"/>
                <a:gd name="T29" fmla="*/ 78 h 88"/>
                <a:gd name="T30" fmla="*/ 13 w 141"/>
                <a:gd name="T31" fmla="*/ 74 h 88"/>
                <a:gd name="T32" fmla="*/ 9 w 141"/>
                <a:gd name="T33" fmla="*/ 69 h 88"/>
                <a:gd name="T34" fmla="*/ 5 w 141"/>
                <a:gd name="T35" fmla="*/ 65 h 88"/>
                <a:gd name="T36" fmla="*/ 3 w 141"/>
                <a:gd name="T37" fmla="*/ 59 h 88"/>
                <a:gd name="T38" fmla="*/ 0 w 141"/>
                <a:gd name="T39" fmla="*/ 46 h 88"/>
                <a:gd name="T40" fmla="*/ 0 w 141"/>
                <a:gd name="T41" fmla="*/ 32 h 88"/>
                <a:gd name="T42" fmla="*/ 1 w 141"/>
                <a:gd name="T43" fmla="*/ 17 h 88"/>
                <a:gd name="T44" fmla="*/ 3 w 141"/>
                <a:gd name="T45" fmla="*/ 0 h 88"/>
                <a:gd name="T46" fmla="*/ 19 w 141"/>
                <a:gd name="T47" fmla="*/ 6 h 88"/>
                <a:gd name="T48" fmla="*/ 32 w 141"/>
                <a:gd name="T49" fmla="*/ 10 h 88"/>
                <a:gd name="T50" fmla="*/ 42 w 141"/>
                <a:gd name="T51" fmla="*/ 14 h 88"/>
                <a:gd name="T52" fmla="*/ 52 w 141"/>
                <a:gd name="T53" fmla="*/ 17 h 88"/>
                <a:gd name="T54" fmla="*/ 61 w 141"/>
                <a:gd name="T55" fmla="*/ 21 h 88"/>
                <a:gd name="T56" fmla="*/ 71 w 141"/>
                <a:gd name="T57" fmla="*/ 25 h 88"/>
                <a:gd name="T58" fmla="*/ 82 w 141"/>
                <a:gd name="T59" fmla="*/ 29 h 88"/>
                <a:gd name="T60" fmla="*/ 97 w 141"/>
                <a:gd name="T61" fmla="*/ 35 h 88"/>
                <a:gd name="T62" fmla="*/ 102 w 141"/>
                <a:gd name="T63" fmla="*/ 35 h 88"/>
                <a:gd name="T64" fmla="*/ 107 w 141"/>
                <a:gd name="T65" fmla="*/ 34 h 88"/>
                <a:gd name="T66" fmla="*/ 112 w 141"/>
                <a:gd name="T67" fmla="*/ 31 h 88"/>
                <a:gd name="T68" fmla="*/ 117 w 141"/>
                <a:gd name="T69" fmla="*/ 29 h 88"/>
                <a:gd name="T70" fmla="*/ 124 w 141"/>
                <a:gd name="T71" fmla="*/ 26 h 88"/>
                <a:gd name="T72" fmla="*/ 129 w 141"/>
                <a:gd name="T73" fmla="*/ 22 h 88"/>
                <a:gd name="T74" fmla="*/ 134 w 141"/>
                <a:gd name="T75" fmla="*/ 20 h 88"/>
                <a:gd name="T76" fmla="*/ 140 w 141"/>
                <a:gd name="T77" fmla="*/ 16 h 88"/>
                <a:gd name="T78" fmla="*/ 140 w 141"/>
                <a:gd name="T79" fmla="*/ 17 h 88"/>
                <a:gd name="T80" fmla="*/ 140 w 141"/>
                <a:gd name="T81" fmla="*/ 19 h 88"/>
                <a:gd name="T82" fmla="*/ 140 w 141"/>
                <a:gd name="T83" fmla="*/ 20 h 88"/>
                <a:gd name="T84" fmla="*/ 140 w 141"/>
                <a:gd name="T85" fmla="*/ 21 h 88"/>
                <a:gd name="T86" fmla="*/ 140 w 141"/>
                <a:gd name="T87" fmla="*/ 21 h 88"/>
                <a:gd name="T88" fmla="*/ 140 w 141"/>
                <a:gd name="T89" fmla="*/ 22 h 88"/>
                <a:gd name="T90" fmla="*/ 141 w 141"/>
                <a:gd name="T91" fmla="*/ 24 h 88"/>
                <a:gd name="T92" fmla="*/ 141 w 141"/>
                <a:gd name="T93" fmla="*/ 25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1" h="88">
                  <a:moveTo>
                    <a:pt x="141" y="25"/>
                  </a:moveTo>
                  <a:lnTo>
                    <a:pt x="135" y="46"/>
                  </a:lnTo>
                  <a:lnTo>
                    <a:pt x="130" y="63"/>
                  </a:lnTo>
                  <a:lnTo>
                    <a:pt x="126" y="68"/>
                  </a:lnTo>
                  <a:lnTo>
                    <a:pt x="122" y="73"/>
                  </a:lnTo>
                  <a:lnTo>
                    <a:pt x="118" y="77"/>
                  </a:lnTo>
                  <a:lnTo>
                    <a:pt x="113" y="79"/>
                  </a:lnTo>
                  <a:lnTo>
                    <a:pt x="102" y="83"/>
                  </a:lnTo>
                  <a:lnTo>
                    <a:pt x="88" y="84"/>
                  </a:lnTo>
                  <a:lnTo>
                    <a:pt x="71" y="85"/>
                  </a:lnTo>
                  <a:lnTo>
                    <a:pt x="48" y="88"/>
                  </a:lnTo>
                  <a:lnTo>
                    <a:pt x="38" y="87"/>
                  </a:lnTo>
                  <a:lnTo>
                    <a:pt x="30" y="84"/>
                  </a:lnTo>
                  <a:lnTo>
                    <a:pt x="23" y="82"/>
                  </a:lnTo>
                  <a:lnTo>
                    <a:pt x="18" y="78"/>
                  </a:lnTo>
                  <a:lnTo>
                    <a:pt x="13" y="74"/>
                  </a:lnTo>
                  <a:lnTo>
                    <a:pt x="9" y="69"/>
                  </a:lnTo>
                  <a:lnTo>
                    <a:pt x="5" y="65"/>
                  </a:lnTo>
                  <a:lnTo>
                    <a:pt x="3" y="59"/>
                  </a:lnTo>
                  <a:lnTo>
                    <a:pt x="0" y="46"/>
                  </a:lnTo>
                  <a:lnTo>
                    <a:pt x="0" y="32"/>
                  </a:lnTo>
                  <a:lnTo>
                    <a:pt x="1" y="17"/>
                  </a:lnTo>
                  <a:lnTo>
                    <a:pt x="3" y="0"/>
                  </a:lnTo>
                  <a:lnTo>
                    <a:pt x="19" y="6"/>
                  </a:lnTo>
                  <a:lnTo>
                    <a:pt x="32" y="10"/>
                  </a:lnTo>
                  <a:lnTo>
                    <a:pt x="42" y="14"/>
                  </a:lnTo>
                  <a:lnTo>
                    <a:pt x="52" y="17"/>
                  </a:lnTo>
                  <a:lnTo>
                    <a:pt x="61" y="21"/>
                  </a:lnTo>
                  <a:lnTo>
                    <a:pt x="71" y="25"/>
                  </a:lnTo>
                  <a:lnTo>
                    <a:pt x="82" y="29"/>
                  </a:lnTo>
                  <a:lnTo>
                    <a:pt x="97" y="35"/>
                  </a:lnTo>
                  <a:lnTo>
                    <a:pt x="102" y="35"/>
                  </a:lnTo>
                  <a:lnTo>
                    <a:pt x="107" y="34"/>
                  </a:lnTo>
                  <a:lnTo>
                    <a:pt x="112" y="31"/>
                  </a:lnTo>
                  <a:lnTo>
                    <a:pt x="117" y="29"/>
                  </a:lnTo>
                  <a:lnTo>
                    <a:pt x="124" y="26"/>
                  </a:lnTo>
                  <a:lnTo>
                    <a:pt x="129" y="22"/>
                  </a:lnTo>
                  <a:lnTo>
                    <a:pt x="134" y="20"/>
                  </a:lnTo>
                  <a:lnTo>
                    <a:pt x="140" y="16"/>
                  </a:lnTo>
                  <a:lnTo>
                    <a:pt x="140" y="17"/>
                  </a:lnTo>
                  <a:lnTo>
                    <a:pt x="140" y="19"/>
                  </a:lnTo>
                  <a:lnTo>
                    <a:pt x="140" y="20"/>
                  </a:lnTo>
                  <a:lnTo>
                    <a:pt x="140" y="21"/>
                  </a:lnTo>
                  <a:lnTo>
                    <a:pt x="140" y="22"/>
                  </a:lnTo>
                  <a:lnTo>
                    <a:pt x="141" y="24"/>
                  </a:lnTo>
                  <a:lnTo>
                    <a:pt x="141" y="25"/>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6" name="Freeform 123">
              <a:extLst>
                <a:ext uri="{FF2B5EF4-FFF2-40B4-BE49-F238E27FC236}">
                  <a16:creationId xmlns:a16="http://schemas.microsoft.com/office/drawing/2014/main" id="{35029182-8EF7-4561-8CCF-73D47E9DFA2D}"/>
                </a:ext>
              </a:extLst>
            </p:cNvPr>
            <p:cNvSpPr>
              <a:spLocks/>
            </p:cNvSpPr>
            <p:nvPr/>
          </p:nvSpPr>
          <p:spPr bwMode="auto">
            <a:xfrm>
              <a:off x="4663" y="678"/>
              <a:ext cx="35" cy="67"/>
            </a:xfrm>
            <a:custGeom>
              <a:avLst/>
              <a:gdLst>
                <a:gd name="T0" fmla="*/ 35 w 35"/>
                <a:gd name="T1" fmla="*/ 16 h 67"/>
                <a:gd name="T2" fmla="*/ 31 w 35"/>
                <a:gd name="T3" fmla="*/ 23 h 67"/>
                <a:gd name="T4" fmla="*/ 29 w 35"/>
                <a:gd name="T5" fmla="*/ 30 h 67"/>
                <a:gd name="T6" fmla="*/ 27 w 35"/>
                <a:gd name="T7" fmla="*/ 37 h 67"/>
                <a:gd name="T8" fmla="*/ 25 w 35"/>
                <a:gd name="T9" fmla="*/ 42 h 67"/>
                <a:gd name="T10" fmla="*/ 24 w 35"/>
                <a:gd name="T11" fmla="*/ 48 h 67"/>
                <a:gd name="T12" fmla="*/ 24 w 35"/>
                <a:gd name="T13" fmla="*/ 54 h 67"/>
                <a:gd name="T14" fmla="*/ 22 w 35"/>
                <a:gd name="T15" fmla="*/ 60 h 67"/>
                <a:gd name="T16" fmla="*/ 21 w 35"/>
                <a:gd name="T17" fmla="*/ 67 h 67"/>
                <a:gd name="T18" fmla="*/ 21 w 35"/>
                <a:gd name="T19" fmla="*/ 67 h 67"/>
                <a:gd name="T20" fmla="*/ 20 w 35"/>
                <a:gd name="T21" fmla="*/ 67 h 67"/>
                <a:gd name="T22" fmla="*/ 20 w 35"/>
                <a:gd name="T23" fmla="*/ 67 h 67"/>
                <a:gd name="T24" fmla="*/ 20 w 35"/>
                <a:gd name="T25" fmla="*/ 66 h 67"/>
                <a:gd name="T26" fmla="*/ 18 w 35"/>
                <a:gd name="T27" fmla="*/ 66 h 67"/>
                <a:gd name="T28" fmla="*/ 18 w 35"/>
                <a:gd name="T29" fmla="*/ 66 h 67"/>
                <a:gd name="T30" fmla="*/ 17 w 35"/>
                <a:gd name="T31" fmla="*/ 66 h 67"/>
                <a:gd name="T32" fmla="*/ 17 w 35"/>
                <a:gd name="T33" fmla="*/ 66 h 67"/>
                <a:gd name="T34" fmla="*/ 11 w 35"/>
                <a:gd name="T35" fmla="*/ 53 h 67"/>
                <a:gd name="T36" fmla="*/ 6 w 35"/>
                <a:gd name="T37" fmla="*/ 44 h 67"/>
                <a:gd name="T38" fmla="*/ 2 w 35"/>
                <a:gd name="T39" fmla="*/ 38 h 67"/>
                <a:gd name="T40" fmla="*/ 0 w 35"/>
                <a:gd name="T41" fmla="*/ 33 h 67"/>
                <a:gd name="T42" fmla="*/ 0 w 35"/>
                <a:gd name="T43" fmla="*/ 26 h 67"/>
                <a:gd name="T44" fmla="*/ 2 w 35"/>
                <a:gd name="T45" fmla="*/ 20 h 67"/>
                <a:gd name="T46" fmla="*/ 7 w 35"/>
                <a:gd name="T47" fmla="*/ 11 h 67"/>
                <a:gd name="T48" fmla="*/ 15 w 35"/>
                <a:gd name="T49" fmla="*/ 0 h 67"/>
                <a:gd name="T50" fmla="*/ 17 w 35"/>
                <a:gd name="T51" fmla="*/ 1 h 67"/>
                <a:gd name="T52" fmla="*/ 20 w 35"/>
                <a:gd name="T53" fmla="*/ 1 h 67"/>
                <a:gd name="T54" fmla="*/ 22 w 35"/>
                <a:gd name="T55" fmla="*/ 4 h 67"/>
                <a:gd name="T56" fmla="*/ 25 w 35"/>
                <a:gd name="T57" fmla="*/ 5 h 67"/>
                <a:gd name="T58" fmla="*/ 27 w 35"/>
                <a:gd name="T59" fmla="*/ 8 h 67"/>
                <a:gd name="T60" fmla="*/ 30 w 35"/>
                <a:gd name="T61" fmla="*/ 9 h 67"/>
                <a:gd name="T62" fmla="*/ 32 w 35"/>
                <a:gd name="T63" fmla="*/ 11 h 67"/>
                <a:gd name="T64" fmla="*/ 35 w 35"/>
                <a:gd name="T65" fmla="*/ 13 h 67"/>
                <a:gd name="T66" fmla="*/ 35 w 35"/>
                <a:gd name="T67" fmla="*/ 13 h 67"/>
                <a:gd name="T68" fmla="*/ 35 w 35"/>
                <a:gd name="T69" fmla="*/ 14 h 67"/>
                <a:gd name="T70" fmla="*/ 35 w 35"/>
                <a:gd name="T71" fmla="*/ 14 h 67"/>
                <a:gd name="T72" fmla="*/ 35 w 35"/>
                <a:gd name="T73" fmla="*/ 15 h 67"/>
                <a:gd name="T74" fmla="*/ 35 w 35"/>
                <a:gd name="T75" fmla="*/ 15 h 67"/>
                <a:gd name="T76" fmla="*/ 35 w 35"/>
                <a:gd name="T77" fmla="*/ 15 h 67"/>
                <a:gd name="T78" fmla="*/ 35 w 35"/>
                <a:gd name="T79" fmla="*/ 16 h 67"/>
                <a:gd name="T80" fmla="*/ 35 w 35"/>
                <a:gd name="T81" fmla="*/ 16 h 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5" h="67">
                  <a:moveTo>
                    <a:pt x="35" y="16"/>
                  </a:moveTo>
                  <a:lnTo>
                    <a:pt x="31" y="23"/>
                  </a:lnTo>
                  <a:lnTo>
                    <a:pt x="29" y="30"/>
                  </a:lnTo>
                  <a:lnTo>
                    <a:pt x="27" y="37"/>
                  </a:lnTo>
                  <a:lnTo>
                    <a:pt x="25" y="42"/>
                  </a:lnTo>
                  <a:lnTo>
                    <a:pt x="24" y="48"/>
                  </a:lnTo>
                  <a:lnTo>
                    <a:pt x="24" y="54"/>
                  </a:lnTo>
                  <a:lnTo>
                    <a:pt x="22" y="60"/>
                  </a:lnTo>
                  <a:lnTo>
                    <a:pt x="21" y="67"/>
                  </a:lnTo>
                  <a:lnTo>
                    <a:pt x="20" y="67"/>
                  </a:lnTo>
                  <a:lnTo>
                    <a:pt x="20" y="66"/>
                  </a:lnTo>
                  <a:lnTo>
                    <a:pt x="18" y="66"/>
                  </a:lnTo>
                  <a:lnTo>
                    <a:pt x="17" y="66"/>
                  </a:lnTo>
                  <a:lnTo>
                    <a:pt x="11" y="53"/>
                  </a:lnTo>
                  <a:lnTo>
                    <a:pt x="6" y="44"/>
                  </a:lnTo>
                  <a:lnTo>
                    <a:pt x="2" y="38"/>
                  </a:lnTo>
                  <a:lnTo>
                    <a:pt x="0" y="33"/>
                  </a:lnTo>
                  <a:lnTo>
                    <a:pt x="0" y="26"/>
                  </a:lnTo>
                  <a:lnTo>
                    <a:pt x="2" y="20"/>
                  </a:lnTo>
                  <a:lnTo>
                    <a:pt x="7" y="11"/>
                  </a:lnTo>
                  <a:lnTo>
                    <a:pt x="15" y="0"/>
                  </a:lnTo>
                  <a:lnTo>
                    <a:pt x="17" y="1"/>
                  </a:lnTo>
                  <a:lnTo>
                    <a:pt x="20" y="1"/>
                  </a:lnTo>
                  <a:lnTo>
                    <a:pt x="22" y="4"/>
                  </a:lnTo>
                  <a:lnTo>
                    <a:pt x="25" y="5"/>
                  </a:lnTo>
                  <a:lnTo>
                    <a:pt x="27" y="8"/>
                  </a:lnTo>
                  <a:lnTo>
                    <a:pt x="30" y="9"/>
                  </a:lnTo>
                  <a:lnTo>
                    <a:pt x="32" y="11"/>
                  </a:lnTo>
                  <a:lnTo>
                    <a:pt x="35" y="13"/>
                  </a:lnTo>
                  <a:lnTo>
                    <a:pt x="35" y="14"/>
                  </a:lnTo>
                  <a:lnTo>
                    <a:pt x="35" y="15"/>
                  </a:lnTo>
                  <a:lnTo>
                    <a:pt x="35" y="16"/>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7" name="Freeform 124">
              <a:extLst>
                <a:ext uri="{FF2B5EF4-FFF2-40B4-BE49-F238E27FC236}">
                  <a16:creationId xmlns:a16="http://schemas.microsoft.com/office/drawing/2014/main" id="{63BA83F1-FF1D-4B38-9CF9-F0E30A18F1C8}"/>
                </a:ext>
              </a:extLst>
            </p:cNvPr>
            <p:cNvSpPr>
              <a:spLocks/>
            </p:cNvSpPr>
            <p:nvPr/>
          </p:nvSpPr>
          <p:spPr bwMode="auto">
            <a:xfrm>
              <a:off x="4571" y="1594"/>
              <a:ext cx="124" cy="34"/>
            </a:xfrm>
            <a:custGeom>
              <a:avLst/>
              <a:gdLst>
                <a:gd name="T0" fmla="*/ 124 w 124"/>
                <a:gd name="T1" fmla="*/ 10 h 34"/>
                <a:gd name="T2" fmla="*/ 121 w 124"/>
                <a:gd name="T3" fmla="*/ 16 h 34"/>
                <a:gd name="T4" fmla="*/ 116 w 124"/>
                <a:gd name="T5" fmla="*/ 23 h 34"/>
                <a:gd name="T6" fmla="*/ 109 w 124"/>
                <a:gd name="T7" fmla="*/ 27 h 34"/>
                <a:gd name="T8" fmla="*/ 103 w 124"/>
                <a:gd name="T9" fmla="*/ 29 h 34"/>
                <a:gd name="T10" fmla="*/ 94 w 124"/>
                <a:gd name="T11" fmla="*/ 32 h 34"/>
                <a:gd name="T12" fmla="*/ 85 w 124"/>
                <a:gd name="T13" fmla="*/ 33 h 34"/>
                <a:gd name="T14" fmla="*/ 76 w 124"/>
                <a:gd name="T15" fmla="*/ 34 h 34"/>
                <a:gd name="T16" fmla="*/ 66 w 124"/>
                <a:gd name="T17" fmla="*/ 34 h 34"/>
                <a:gd name="T18" fmla="*/ 48 w 124"/>
                <a:gd name="T19" fmla="*/ 33 h 34"/>
                <a:gd name="T20" fmla="*/ 29 w 124"/>
                <a:gd name="T21" fmla="*/ 30 h 34"/>
                <a:gd name="T22" fmla="*/ 13 w 124"/>
                <a:gd name="T23" fmla="*/ 28 h 34"/>
                <a:gd name="T24" fmla="*/ 1 w 124"/>
                <a:gd name="T25" fmla="*/ 25 h 34"/>
                <a:gd name="T26" fmla="*/ 1 w 124"/>
                <a:gd name="T27" fmla="*/ 23 h 34"/>
                <a:gd name="T28" fmla="*/ 0 w 124"/>
                <a:gd name="T29" fmla="*/ 21 h 34"/>
                <a:gd name="T30" fmla="*/ 0 w 124"/>
                <a:gd name="T31" fmla="*/ 19 h 34"/>
                <a:gd name="T32" fmla="*/ 0 w 124"/>
                <a:gd name="T33" fmla="*/ 16 h 34"/>
                <a:gd name="T34" fmla="*/ 0 w 124"/>
                <a:gd name="T35" fmla="*/ 14 h 34"/>
                <a:gd name="T36" fmla="*/ 0 w 124"/>
                <a:gd name="T37" fmla="*/ 11 h 34"/>
                <a:gd name="T38" fmla="*/ 0 w 124"/>
                <a:gd name="T39" fmla="*/ 9 h 34"/>
                <a:gd name="T40" fmla="*/ 0 w 124"/>
                <a:gd name="T41" fmla="*/ 5 h 34"/>
                <a:gd name="T42" fmla="*/ 15 w 124"/>
                <a:gd name="T43" fmla="*/ 11 h 34"/>
                <a:gd name="T44" fmla="*/ 30 w 124"/>
                <a:gd name="T45" fmla="*/ 15 h 34"/>
                <a:gd name="T46" fmla="*/ 45 w 124"/>
                <a:gd name="T47" fmla="*/ 16 h 34"/>
                <a:gd name="T48" fmla="*/ 60 w 124"/>
                <a:gd name="T49" fmla="*/ 16 h 34"/>
                <a:gd name="T50" fmla="*/ 75 w 124"/>
                <a:gd name="T51" fmla="*/ 15 h 34"/>
                <a:gd name="T52" fmla="*/ 90 w 124"/>
                <a:gd name="T53" fmla="*/ 11 h 34"/>
                <a:gd name="T54" fmla="*/ 107 w 124"/>
                <a:gd name="T55" fmla="*/ 6 h 34"/>
                <a:gd name="T56" fmla="*/ 122 w 124"/>
                <a:gd name="T57" fmla="*/ 0 h 34"/>
                <a:gd name="T58" fmla="*/ 123 w 124"/>
                <a:gd name="T59" fmla="*/ 0 h 34"/>
                <a:gd name="T60" fmla="*/ 123 w 124"/>
                <a:gd name="T61" fmla="*/ 1 h 34"/>
                <a:gd name="T62" fmla="*/ 123 w 124"/>
                <a:gd name="T63" fmla="*/ 1 h 34"/>
                <a:gd name="T64" fmla="*/ 124 w 124"/>
                <a:gd name="T65" fmla="*/ 3 h 34"/>
                <a:gd name="T66" fmla="*/ 124 w 124"/>
                <a:gd name="T67" fmla="*/ 4 h 34"/>
                <a:gd name="T68" fmla="*/ 124 w 124"/>
                <a:gd name="T69" fmla="*/ 5 h 34"/>
                <a:gd name="T70" fmla="*/ 124 w 124"/>
                <a:gd name="T71" fmla="*/ 8 h 34"/>
                <a:gd name="T72" fmla="*/ 124 w 124"/>
                <a:gd name="T73" fmla="*/ 1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4" h="34">
                  <a:moveTo>
                    <a:pt x="124" y="10"/>
                  </a:moveTo>
                  <a:lnTo>
                    <a:pt x="121" y="16"/>
                  </a:lnTo>
                  <a:lnTo>
                    <a:pt x="116" y="23"/>
                  </a:lnTo>
                  <a:lnTo>
                    <a:pt x="109" y="27"/>
                  </a:lnTo>
                  <a:lnTo>
                    <a:pt x="103" y="29"/>
                  </a:lnTo>
                  <a:lnTo>
                    <a:pt x="94" y="32"/>
                  </a:lnTo>
                  <a:lnTo>
                    <a:pt x="85" y="33"/>
                  </a:lnTo>
                  <a:lnTo>
                    <a:pt x="76" y="34"/>
                  </a:lnTo>
                  <a:lnTo>
                    <a:pt x="66" y="34"/>
                  </a:lnTo>
                  <a:lnTo>
                    <a:pt x="48" y="33"/>
                  </a:lnTo>
                  <a:lnTo>
                    <a:pt x="29" y="30"/>
                  </a:lnTo>
                  <a:lnTo>
                    <a:pt x="13" y="28"/>
                  </a:lnTo>
                  <a:lnTo>
                    <a:pt x="1" y="25"/>
                  </a:lnTo>
                  <a:lnTo>
                    <a:pt x="1" y="23"/>
                  </a:lnTo>
                  <a:lnTo>
                    <a:pt x="0" y="21"/>
                  </a:lnTo>
                  <a:lnTo>
                    <a:pt x="0" y="19"/>
                  </a:lnTo>
                  <a:lnTo>
                    <a:pt x="0" y="16"/>
                  </a:lnTo>
                  <a:lnTo>
                    <a:pt x="0" y="14"/>
                  </a:lnTo>
                  <a:lnTo>
                    <a:pt x="0" y="11"/>
                  </a:lnTo>
                  <a:lnTo>
                    <a:pt x="0" y="9"/>
                  </a:lnTo>
                  <a:lnTo>
                    <a:pt x="0" y="5"/>
                  </a:lnTo>
                  <a:lnTo>
                    <a:pt x="15" y="11"/>
                  </a:lnTo>
                  <a:lnTo>
                    <a:pt x="30" y="15"/>
                  </a:lnTo>
                  <a:lnTo>
                    <a:pt x="45" y="16"/>
                  </a:lnTo>
                  <a:lnTo>
                    <a:pt x="60" y="16"/>
                  </a:lnTo>
                  <a:lnTo>
                    <a:pt x="75" y="15"/>
                  </a:lnTo>
                  <a:lnTo>
                    <a:pt x="90" y="11"/>
                  </a:lnTo>
                  <a:lnTo>
                    <a:pt x="107" y="6"/>
                  </a:lnTo>
                  <a:lnTo>
                    <a:pt x="122" y="0"/>
                  </a:lnTo>
                  <a:lnTo>
                    <a:pt x="123" y="0"/>
                  </a:lnTo>
                  <a:lnTo>
                    <a:pt x="123" y="1"/>
                  </a:lnTo>
                  <a:lnTo>
                    <a:pt x="124" y="3"/>
                  </a:lnTo>
                  <a:lnTo>
                    <a:pt x="124" y="4"/>
                  </a:lnTo>
                  <a:lnTo>
                    <a:pt x="124" y="5"/>
                  </a:lnTo>
                  <a:lnTo>
                    <a:pt x="124" y="8"/>
                  </a:lnTo>
                  <a:lnTo>
                    <a:pt x="124" y="10"/>
                  </a:lnTo>
                  <a:close/>
                </a:path>
              </a:pathLst>
            </a:custGeom>
            <a:solidFill>
              <a:srgbClr val="DE3D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8" name="Freeform 125">
              <a:extLst>
                <a:ext uri="{FF2B5EF4-FFF2-40B4-BE49-F238E27FC236}">
                  <a16:creationId xmlns:a16="http://schemas.microsoft.com/office/drawing/2014/main" id="{24B5EAC1-0073-43DE-994B-24369CF229A7}"/>
                </a:ext>
              </a:extLst>
            </p:cNvPr>
            <p:cNvSpPr>
              <a:spLocks/>
            </p:cNvSpPr>
            <p:nvPr/>
          </p:nvSpPr>
          <p:spPr bwMode="auto">
            <a:xfrm>
              <a:off x="4474" y="284"/>
              <a:ext cx="220" cy="215"/>
            </a:xfrm>
            <a:custGeom>
              <a:avLst/>
              <a:gdLst>
                <a:gd name="T0" fmla="*/ 207 w 220"/>
                <a:gd name="T1" fmla="*/ 25 h 215"/>
                <a:gd name="T2" fmla="*/ 184 w 220"/>
                <a:gd name="T3" fmla="*/ 54 h 215"/>
                <a:gd name="T4" fmla="*/ 158 w 220"/>
                <a:gd name="T5" fmla="*/ 82 h 215"/>
                <a:gd name="T6" fmla="*/ 132 w 220"/>
                <a:gd name="T7" fmla="*/ 108 h 215"/>
                <a:gd name="T8" fmla="*/ 116 w 220"/>
                <a:gd name="T9" fmla="*/ 122 h 215"/>
                <a:gd name="T10" fmla="*/ 110 w 220"/>
                <a:gd name="T11" fmla="*/ 122 h 215"/>
                <a:gd name="T12" fmla="*/ 108 w 220"/>
                <a:gd name="T13" fmla="*/ 123 h 215"/>
                <a:gd name="T14" fmla="*/ 107 w 220"/>
                <a:gd name="T15" fmla="*/ 123 h 215"/>
                <a:gd name="T16" fmla="*/ 107 w 220"/>
                <a:gd name="T17" fmla="*/ 124 h 215"/>
                <a:gd name="T18" fmla="*/ 108 w 220"/>
                <a:gd name="T19" fmla="*/ 126 h 215"/>
                <a:gd name="T20" fmla="*/ 109 w 220"/>
                <a:gd name="T21" fmla="*/ 128 h 215"/>
                <a:gd name="T22" fmla="*/ 110 w 220"/>
                <a:gd name="T23" fmla="*/ 129 h 215"/>
                <a:gd name="T24" fmla="*/ 100 w 220"/>
                <a:gd name="T25" fmla="*/ 139 h 215"/>
                <a:gd name="T26" fmla="*/ 82 w 220"/>
                <a:gd name="T27" fmla="*/ 162 h 215"/>
                <a:gd name="T28" fmla="*/ 63 w 220"/>
                <a:gd name="T29" fmla="*/ 184 h 215"/>
                <a:gd name="T30" fmla="*/ 45 w 220"/>
                <a:gd name="T31" fmla="*/ 205 h 215"/>
                <a:gd name="T32" fmla="*/ 34 w 220"/>
                <a:gd name="T33" fmla="*/ 215 h 215"/>
                <a:gd name="T34" fmla="*/ 26 w 220"/>
                <a:gd name="T35" fmla="*/ 211 h 215"/>
                <a:gd name="T36" fmla="*/ 17 w 220"/>
                <a:gd name="T37" fmla="*/ 200 h 215"/>
                <a:gd name="T38" fmla="*/ 8 w 220"/>
                <a:gd name="T39" fmla="*/ 180 h 215"/>
                <a:gd name="T40" fmla="*/ 2 w 220"/>
                <a:gd name="T41" fmla="*/ 160 h 215"/>
                <a:gd name="T42" fmla="*/ 1 w 220"/>
                <a:gd name="T43" fmla="*/ 139 h 215"/>
                <a:gd name="T44" fmla="*/ 3 w 220"/>
                <a:gd name="T45" fmla="*/ 116 h 215"/>
                <a:gd name="T46" fmla="*/ 11 w 220"/>
                <a:gd name="T47" fmla="*/ 94 h 215"/>
                <a:gd name="T48" fmla="*/ 21 w 220"/>
                <a:gd name="T49" fmla="*/ 74 h 215"/>
                <a:gd name="T50" fmla="*/ 34 w 220"/>
                <a:gd name="T51" fmla="*/ 56 h 215"/>
                <a:gd name="T52" fmla="*/ 50 w 220"/>
                <a:gd name="T53" fmla="*/ 40 h 215"/>
                <a:gd name="T54" fmla="*/ 69 w 220"/>
                <a:gd name="T55" fmla="*/ 26 h 215"/>
                <a:gd name="T56" fmla="*/ 90 w 220"/>
                <a:gd name="T57" fmla="*/ 13 h 215"/>
                <a:gd name="T58" fmla="*/ 116 w 220"/>
                <a:gd name="T59" fmla="*/ 6 h 215"/>
                <a:gd name="T60" fmla="*/ 145 w 220"/>
                <a:gd name="T61" fmla="*/ 2 h 215"/>
                <a:gd name="T62" fmla="*/ 176 w 220"/>
                <a:gd name="T63" fmla="*/ 0 h 215"/>
                <a:gd name="T64" fmla="*/ 205 w 220"/>
                <a:gd name="T65" fmla="*/ 2 h 215"/>
                <a:gd name="T66" fmla="*/ 220 w 220"/>
                <a:gd name="T67" fmla="*/ 6 h 215"/>
                <a:gd name="T68" fmla="*/ 220 w 220"/>
                <a:gd name="T69" fmla="*/ 7 h 215"/>
                <a:gd name="T70" fmla="*/ 220 w 220"/>
                <a:gd name="T71" fmla="*/ 8 h 215"/>
                <a:gd name="T72" fmla="*/ 220 w 220"/>
                <a:gd name="T73" fmla="*/ 8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0" h="215">
                  <a:moveTo>
                    <a:pt x="220" y="10"/>
                  </a:moveTo>
                  <a:lnTo>
                    <a:pt x="207" y="25"/>
                  </a:lnTo>
                  <a:lnTo>
                    <a:pt x="196" y="40"/>
                  </a:lnTo>
                  <a:lnTo>
                    <a:pt x="184" y="54"/>
                  </a:lnTo>
                  <a:lnTo>
                    <a:pt x="171" y="68"/>
                  </a:lnTo>
                  <a:lnTo>
                    <a:pt x="158" y="82"/>
                  </a:lnTo>
                  <a:lnTo>
                    <a:pt x="145" y="95"/>
                  </a:lnTo>
                  <a:lnTo>
                    <a:pt x="132" y="108"/>
                  </a:lnTo>
                  <a:lnTo>
                    <a:pt x="119" y="121"/>
                  </a:lnTo>
                  <a:lnTo>
                    <a:pt x="116" y="122"/>
                  </a:lnTo>
                  <a:lnTo>
                    <a:pt x="113" y="122"/>
                  </a:lnTo>
                  <a:lnTo>
                    <a:pt x="110" y="122"/>
                  </a:lnTo>
                  <a:lnTo>
                    <a:pt x="109" y="122"/>
                  </a:lnTo>
                  <a:lnTo>
                    <a:pt x="108" y="123"/>
                  </a:lnTo>
                  <a:lnTo>
                    <a:pt x="107" y="123"/>
                  </a:lnTo>
                  <a:lnTo>
                    <a:pt x="107" y="124"/>
                  </a:lnTo>
                  <a:lnTo>
                    <a:pt x="108" y="126"/>
                  </a:lnTo>
                  <a:lnTo>
                    <a:pt x="108" y="127"/>
                  </a:lnTo>
                  <a:lnTo>
                    <a:pt x="109" y="128"/>
                  </a:lnTo>
                  <a:lnTo>
                    <a:pt x="110" y="129"/>
                  </a:lnTo>
                  <a:lnTo>
                    <a:pt x="100" y="139"/>
                  </a:lnTo>
                  <a:lnTo>
                    <a:pt x="92" y="151"/>
                  </a:lnTo>
                  <a:lnTo>
                    <a:pt x="82" y="162"/>
                  </a:lnTo>
                  <a:lnTo>
                    <a:pt x="71" y="174"/>
                  </a:lnTo>
                  <a:lnTo>
                    <a:pt x="63" y="184"/>
                  </a:lnTo>
                  <a:lnTo>
                    <a:pt x="54" y="195"/>
                  </a:lnTo>
                  <a:lnTo>
                    <a:pt x="45" y="205"/>
                  </a:lnTo>
                  <a:lnTo>
                    <a:pt x="37" y="215"/>
                  </a:lnTo>
                  <a:lnTo>
                    <a:pt x="34" y="215"/>
                  </a:lnTo>
                  <a:lnTo>
                    <a:pt x="30" y="214"/>
                  </a:lnTo>
                  <a:lnTo>
                    <a:pt x="26" y="211"/>
                  </a:lnTo>
                  <a:lnTo>
                    <a:pt x="22" y="208"/>
                  </a:lnTo>
                  <a:lnTo>
                    <a:pt x="17" y="200"/>
                  </a:lnTo>
                  <a:lnTo>
                    <a:pt x="12" y="190"/>
                  </a:lnTo>
                  <a:lnTo>
                    <a:pt x="8" y="180"/>
                  </a:lnTo>
                  <a:lnTo>
                    <a:pt x="5" y="168"/>
                  </a:lnTo>
                  <a:lnTo>
                    <a:pt x="2" y="160"/>
                  </a:lnTo>
                  <a:lnTo>
                    <a:pt x="0" y="152"/>
                  </a:lnTo>
                  <a:lnTo>
                    <a:pt x="1" y="139"/>
                  </a:lnTo>
                  <a:lnTo>
                    <a:pt x="2" y="127"/>
                  </a:lnTo>
                  <a:lnTo>
                    <a:pt x="3" y="116"/>
                  </a:lnTo>
                  <a:lnTo>
                    <a:pt x="7" y="104"/>
                  </a:lnTo>
                  <a:lnTo>
                    <a:pt x="11" y="94"/>
                  </a:lnTo>
                  <a:lnTo>
                    <a:pt x="15" y="84"/>
                  </a:lnTo>
                  <a:lnTo>
                    <a:pt x="21" y="74"/>
                  </a:lnTo>
                  <a:lnTo>
                    <a:pt x="27" y="65"/>
                  </a:lnTo>
                  <a:lnTo>
                    <a:pt x="34" y="56"/>
                  </a:lnTo>
                  <a:lnTo>
                    <a:pt x="41" y="48"/>
                  </a:lnTo>
                  <a:lnTo>
                    <a:pt x="50" y="40"/>
                  </a:lnTo>
                  <a:lnTo>
                    <a:pt x="59" y="32"/>
                  </a:lnTo>
                  <a:lnTo>
                    <a:pt x="69" y="26"/>
                  </a:lnTo>
                  <a:lnTo>
                    <a:pt x="79" y="20"/>
                  </a:lnTo>
                  <a:lnTo>
                    <a:pt x="90" y="13"/>
                  </a:lnTo>
                  <a:lnTo>
                    <a:pt x="102" y="7"/>
                  </a:lnTo>
                  <a:lnTo>
                    <a:pt x="116" y="6"/>
                  </a:lnTo>
                  <a:lnTo>
                    <a:pt x="129" y="5"/>
                  </a:lnTo>
                  <a:lnTo>
                    <a:pt x="145" y="2"/>
                  </a:lnTo>
                  <a:lnTo>
                    <a:pt x="160" y="1"/>
                  </a:lnTo>
                  <a:lnTo>
                    <a:pt x="176" y="0"/>
                  </a:lnTo>
                  <a:lnTo>
                    <a:pt x="191" y="1"/>
                  </a:lnTo>
                  <a:lnTo>
                    <a:pt x="205" y="2"/>
                  </a:lnTo>
                  <a:lnTo>
                    <a:pt x="220" y="6"/>
                  </a:lnTo>
                  <a:lnTo>
                    <a:pt x="220" y="7"/>
                  </a:lnTo>
                  <a:lnTo>
                    <a:pt x="220" y="8"/>
                  </a:lnTo>
                  <a:lnTo>
                    <a:pt x="220" y="10"/>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29" name="Freeform 126">
              <a:extLst>
                <a:ext uri="{FF2B5EF4-FFF2-40B4-BE49-F238E27FC236}">
                  <a16:creationId xmlns:a16="http://schemas.microsoft.com/office/drawing/2014/main" id="{41887B14-F224-43F9-82F3-77CC006C701C}"/>
                </a:ext>
              </a:extLst>
            </p:cNvPr>
            <p:cNvSpPr>
              <a:spLocks/>
            </p:cNvSpPr>
            <p:nvPr/>
          </p:nvSpPr>
          <p:spPr bwMode="auto">
            <a:xfrm>
              <a:off x="4568" y="625"/>
              <a:ext cx="122" cy="74"/>
            </a:xfrm>
            <a:custGeom>
              <a:avLst/>
              <a:gdLst>
                <a:gd name="T0" fmla="*/ 122 w 122"/>
                <a:gd name="T1" fmla="*/ 27 h 74"/>
                <a:gd name="T2" fmla="*/ 116 w 122"/>
                <a:gd name="T3" fmla="*/ 33 h 74"/>
                <a:gd name="T4" fmla="*/ 111 w 122"/>
                <a:gd name="T5" fmla="*/ 39 h 74"/>
                <a:gd name="T6" fmla="*/ 106 w 122"/>
                <a:gd name="T7" fmla="*/ 44 h 74"/>
                <a:gd name="T8" fmla="*/ 101 w 122"/>
                <a:gd name="T9" fmla="*/ 50 h 74"/>
                <a:gd name="T10" fmla="*/ 97 w 122"/>
                <a:gd name="T11" fmla="*/ 57 h 74"/>
                <a:gd name="T12" fmla="*/ 93 w 122"/>
                <a:gd name="T13" fmla="*/ 62 h 74"/>
                <a:gd name="T14" fmla="*/ 88 w 122"/>
                <a:gd name="T15" fmla="*/ 68 h 74"/>
                <a:gd name="T16" fmla="*/ 85 w 122"/>
                <a:gd name="T17" fmla="*/ 74 h 74"/>
                <a:gd name="T18" fmla="*/ 81 w 122"/>
                <a:gd name="T19" fmla="*/ 72 h 74"/>
                <a:gd name="T20" fmla="*/ 72 w 122"/>
                <a:gd name="T21" fmla="*/ 67 h 74"/>
                <a:gd name="T22" fmla="*/ 61 w 122"/>
                <a:gd name="T23" fmla="*/ 59 h 74"/>
                <a:gd name="T24" fmla="*/ 47 w 122"/>
                <a:gd name="T25" fmla="*/ 52 h 74"/>
                <a:gd name="T26" fmla="*/ 33 w 122"/>
                <a:gd name="T27" fmla="*/ 43 h 74"/>
                <a:gd name="T28" fmla="*/ 20 w 122"/>
                <a:gd name="T29" fmla="*/ 34 h 74"/>
                <a:gd name="T30" fmla="*/ 9 w 122"/>
                <a:gd name="T31" fmla="*/ 28 h 74"/>
                <a:gd name="T32" fmla="*/ 0 w 122"/>
                <a:gd name="T33" fmla="*/ 24 h 74"/>
                <a:gd name="T34" fmla="*/ 0 w 122"/>
                <a:gd name="T35" fmla="*/ 23 h 74"/>
                <a:gd name="T36" fmla="*/ 0 w 122"/>
                <a:gd name="T37" fmla="*/ 22 h 74"/>
                <a:gd name="T38" fmla="*/ 0 w 122"/>
                <a:gd name="T39" fmla="*/ 20 h 74"/>
                <a:gd name="T40" fmla="*/ 0 w 122"/>
                <a:gd name="T41" fmla="*/ 19 h 74"/>
                <a:gd name="T42" fmla="*/ 0 w 122"/>
                <a:gd name="T43" fmla="*/ 18 h 74"/>
                <a:gd name="T44" fmla="*/ 0 w 122"/>
                <a:gd name="T45" fmla="*/ 16 h 74"/>
                <a:gd name="T46" fmla="*/ 0 w 122"/>
                <a:gd name="T47" fmla="*/ 15 h 74"/>
                <a:gd name="T48" fmla="*/ 0 w 122"/>
                <a:gd name="T49" fmla="*/ 14 h 74"/>
                <a:gd name="T50" fmla="*/ 3 w 122"/>
                <a:gd name="T51" fmla="*/ 11 h 74"/>
                <a:gd name="T52" fmla="*/ 5 w 122"/>
                <a:gd name="T53" fmla="*/ 9 h 74"/>
                <a:gd name="T54" fmla="*/ 8 w 122"/>
                <a:gd name="T55" fmla="*/ 6 h 74"/>
                <a:gd name="T56" fmla="*/ 9 w 122"/>
                <a:gd name="T57" fmla="*/ 4 h 74"/>
                <a:gd name="T58" fmla="*/ 11 w 122"/>
                <a:gd name="T59" fmla="*/ 3 h 74"/>
                <a:gd name="T60" fmla="*/ 15 w 122"/>
                <a:gd name="T61" fmla="*/ 1 h 74"/>
                <a:gd name="T62" fmla="*/ 18 w 122"/>
                <a:gd name="T63" fmla="*/ 1 h 74"/>
                <a:gd name="T64" fmla="*/ 23 w 122"/>
                <a:gd name="T65" fmla="*/ 0 h 74"/>
                <a:gd name="T66" fmla="*/ 28 w 122"/>
                <a:gd name="T67" fmla="*/ 5 h 74"/>
                <a:gd name="T68" fmla="*/ 32 w 122"/>
                <a:gd name="T69" fmla="*/ 9 h 74"/>
                <a:gd name="T70" fmla="*/ 38 w 122"/>
                <a:gd name="T71" fmla="*/ 13 h 74"/>
                <a:gd name="T72" fmla="*/ 43 w 122"/>
                <a:gd name="T73" fmla="*/ 15 h 74"/>
                <a:gd name="T74" fmla="*/ 56 w 122"/>
                <a:gd name="T75" fmla="*/ 18 h 74"/>
                <a:gd name="T76" fmla="*/ 68 w 122"/>
                <a:gd name="T77" fmla="*/ 19 h 74"/>
                <a:gd name="T78" fmla="*/ 82 w 122"/>
                <a:gd name="T79" fmla="*/ 19 h 74"/>
                <a:gd name="T80" fmla="*/ 96 w 122"/>
                <a:gd name="T81" fmla="*/ 20 h 74"/>
                <a:gd name="T82" fmla="*/ 108 w 122"/>
                <a:gd name="T83" fmla="*/ 20 h 74"/>
                <a:gd name="T84" fmla="*/ 121 w 122"/>
                <a:gd name="T85" fmla="*/ 23 h 74"/>
                <a:gd name="T86" fmla="*/ 121 w 122"/>
                <a:gd name="T87" fmla="*/ 24 h 74"/>
                <a:gd name="T88" fmla="*/ 122 w 122"/>
                <a:gd name="T89" fmla="*/ 24 h 74"/>
                <a:gd name="T90" fmla="*/ 122 w 122"/>
                <a:gd name="T91" fmla="*/ 25 h 74"/>
                <a:gd name="T92" fmla="*/ 122 w 122"/>
                <a:gd name="T93" fmla="*/ 25 h 74"/>
                <a:gd name="T94" fmla="*/ 122 w 122"/>
                <a:gd name="T95" fmla="*/ 25 h 74"/>
                <a:gd name="T96" fmla="*/ 122 w 122"/>
                <a:gd name="T97" fmla="*/ 25 h 74"/>
                <a:gd name="T98" fmla="*/ 122 w 122"/>
                <a:gd name="T99" fmla="*/ 25 h 74"/>
                <a:gd name="T100" fmla="*/ 122 w 122"/>
                <a:gd name="T101" fmla="*/ 27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 h="74">
                  <a:moveTo>
                    <a:pt x="122" y="27"/>
                  </a:moveTo>
                  <a:lnTo>
                    <a:pt x="116" y="33"/>
                  </a:lnTo>
                  <a:lnTo>
                    <a:pt x="111" y="39"/>
                  </a:lnTo>
                  <a:lnTo>
                    <a:pt x="106" y="44"/>
                  </a:lnTo>
                  <a:lnTo>
                    <a:pt x="101" y="50"/>
                  </a:lnTo>
                  <a:lnTo>
                    <a:pt x="97" y="57"/>
                  </a:lnTo>
                  <a:lnTo>
                    <a:pt x="93" y="62"/>
                  </a:lnTo>
                  <a:lnTo>
                    <a:pt x="88" y="68"/>
                  </a:lnTo>
                  <a:lnTo>
                    <a:pt x="85" y="74"/>
                  </a:lnTo>
                  <a:lnTo>
                    <a:pt x="81" y="72"/>
                  </a:lnTo>
                  <a:lnTo>
                    <a:pt x="72" y="67"/>
                  </a:lnTo>
                  <a:lnTo>
                    <a:pt x="61" y="59"/>
                  </a:lnTo>
                  <a:lnTo>
                    <a:pt x="47" y="52"/>
                  </a:lnTo>
                  <a:lnTo>
                    <a:pt x="33" y="43"/>
                  </a:lnTo>
                  <a:lnTo>
                    <a:pt x="20" y="34"/>
                  </a:lnTo>
                  <a:lnTo>
                    <a:pt x="9" y="28"/>
                  </a:lnTo>
                  <a:lnTo>
                    <a:pt x="0" y="24"/>
                  </a:lnTo>
                  <a:lnTo>
                    <a:pt x="0" y="23"/>
                  </a:lnTo>
                  <a:lnTo>
                    <a:pt x="0" y="22"/>
                  </a:lnTo>
                  <a:lnTo>
                    <a:pt x="0" y="20"/>
                  </a:lnTo>
                  <a:lnTo>
                    <a:pt x="0" y="19"/>
                  </a:lnTo>
                  <a:lnTo>
                    <a:pt x="0" y="18"/>
                  </a:lnTo>
                  <a:lnTo>
                    <a:pt x="0" y="16"/>
                  </a:lnTo>
                  <a:lnTo>
                    <a:pt x="0" y="15"/>
                  </a:lnTo>
                  <a:lnTo>
                    <a:pt x="0" y="14"/>
                  </a:lnTo>
                  <a:lnTo>
                    <a:pt x="3" y="11"/>
                  </a:lnTo>
                  <a:lnTo>
                    <a:pt x="5" y="9"/>
                  </a:lnTo>
                  <a:lnTo>
                    <a:pt x="8" y="6"/>
                  </a:lnTo>
                  <a:lnTo>
                    <a:pt x="9" y="4"/>
                  </a:lnTo>
                  <a:lnTo>
                    <a:pt x="11" y="3"/>
                  </a:lnTo>
                  <a:lnTo>
                    <a:pt x="15" y="1"/>
                  </a:lnTo>
                  <a:lnTo>
                    <a:pt x="18" y="1"/>
                  </a:lnTo>
                  <a:lnTo>
                    <a:pt x="23" y="0"/>
                  </a:lnTo>
                  <a:lnTo>
                    <a:pt x="28" y="5"/>
                  </a:lnTo>
                  <a:lnTo>
                    <a:pt x="32" y="9"/>
                  </a:lnTo>
                  <a:lnTo>
                    <a:pt x="38" y="13"/>
                  </a:lnTo>
                  <a:lnTo>
                    <a:pt x="43" y="15"/>
                  </a:lnTo>
                  <a:lnTo>
                    <a:pt x="56" y="18"/>
                  </a:lnTo>
                  <a:lnTo>
                    <a:pt x="68" y="19"/>
                  </a:lnTo>
                  <a:lnTo>
                    <a:pt x="82" y="19"/>
                  </a:lnTo>
                  <a:lnTo>
                    <a:pt x="96" y="20"/>
                  </a:lnTo>
                  <a:lnTo>
                    <a:pt x="108" y="20"/>
                  </a:lnTo>
                  <a:lnTo>
                    <a:pt x="121" y="23"/>
                  </a:lnTo>
                  <a:lnTo>
                    <a:pt x="121" y="24"/>
                  </a:lnTo>
                  <a:lnTo>
                    <a:pt x="122" y="24"/>
                  </a:lnTo>
                  <a:lnTo>
                    <a:pt x="122" y="25"/>
                  </a:lnTo>
                  <a:lnTo>
                    <a:pt x="122" y="27"/>
                  </a:lnTo>
                  <a:close/>
                </a:path>
              </a:pathLst>
            </a:custGeom>
            <a:solidFill>
              <a:srgbClr val="FFF7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0" name="Freeform 127">
              <a:extLst>
                <a:ext uri="{FF2B5EF4-FFF2-40B4-BE49-F238E27FC236}">
                  <a16:creationId xmlns:a16="http://schemas.microsoft.com/office/drawing/2014/main" id="{C0A1222A-703B-4EEF-B6FB-5BECE8ADD07E}"/>
                </a:ext>
              </a:extLst>
            </p:cNvPr>
            <p:cNvSpPr>
              <a:spLocks/>
            </p:cNvSpPr>
            <p:nvPr/>
          </p:nvSpPr>
          <p:spPr bwMode="auto">
            <a:xfrm>
              <a:off x="4513" y="1628"/>
              <a:ext cx="174" cy="282"/>
            </a:xfrm>
            <a:custGeom>
              <a:avLst/>
              <a:gdLst>
                <a:gd name="T0" fmla="*/ 171 w 174"/>
                <a:gd name="T1" fmla="*/ 45 h 282"/>
                <a:gd name="T2" fmla="*/ 161 w 174"/>
                <a:gd name="T3" fmla="*/ 83 h 282"/>
                <a:gd name="T4" fmla="*/ 148 w 174"/>
                <a:gd name="T5" fmla="*/ 135 h 282"/>
                <a:gd name="T6" fmla="*/ 138 w 174"/>
                <a:gd name="T7" fmla="*/ 173 h 282"/>
                <a:gd name="T8" fmla="*/ 134 w 174"/>
                <a:gd name="T9" fmla="*/ 193 h 282"/>
                <a:gd name="T10" fmla="*/ 131 w 174"/>
                <a:gd name="T11" fmla="*/ 214 h 282"/>
                <a:gd name="T12" fmla="*/ 124 w 174"/>
                <a:gd name="T13" fmla="*/ 232 h 282"/>
                <a:gd name="T14" fmla="*/ 113 w 174"/>
                <a:gd name="T15" fmla="*/ 245 h 282"/>
                <a:gd name="T16" fmla="*/ 88 w 174"/>
                <a:gd name="T17" fmla="*/ 262 h 282"/>
                <a:gd name="T18" fmla="*/ 66 w 174"/>
                <a:gd name="T19" fmla="*/ 277 h 282"/>
                <a:gd name="T20" fmla="*/ 48 w 174"/>
                <a:gd name="T21" fmla="*/ 282 h 282"/>
                <a:gd name="T22" fmla="*/ 20 w 174"/>
                <a:gd name="T23" fmla="*/ 280 h 282"/>
                <a:gd name="T24" fmla="*/ 5 w 174"/>
                <a:gd name="T25" fmla="*/ 267 h 282"/>
                <a:gd name="T26" fmla="*/ 11 w 174"/>
                <a:gd name="T27" fmla="*/ 242 h 282"/>
                <a:gd name="T28" fmla="*/ 15 w 174"/>
                <a:gd name="T29" fmla="*/ 214 h 282"/>
                <a:gd name="T30" fmla="*/ 17 w 174"/>
                <a:gd name="T31" fmla="*/ 185 h 282"/>
                <a:gd name="T32" fmla="*/ 25 w 174"/>
                <a:gd name="T33" fmla="*/ 135 h 282"/>
                <a:gd name="T34" fmla="*/ 34 w 174"/>
                <a:gd name="T35" fmla="*/ 84 h 282"/>
                <a:gd name="T36" fmla="*/ 40 w 174"/>
                <a:gd name="T37" fmla="*/ 52 h 282"/>
                <a:gd name="T38" fmla="*/ 46 w 174"/>
                <a:gd name="T39" fmla="*/ 20 h 282"/>
                <a:gd name="T40" fmla="*/ 58 w 174"/>
                <a:gd name="T41" fmla="*/ 1 h 282"/>
                <a:gd name="T42" fmla="*/ 70 w 174"/>
                <a:gd name="T43" fmla="*/ 3 h 282"/>
                <a:gd name="T44" fmla="*/ 84 w 174"/>
                <a:gd name="T45" fmla="*/ 5 h 282"/>
                <a:gd name="T46" fmla="*/ 98 w 174"/>
                <a:gd name="T47" fmla="*/ 8 h 282"/>
                <a:gd name="T48" fmla="*/ 111 w 174"/>
                <a:gd name="T49" fmla="*/ 9 h 282"/>
                <a:gd name="T50" fmla="*/ 128 w 174"/>
                <a:gd name="T51" fmla="*/ 6 h 282"/>
                <a:gd name="T52" fmla="*/ 147 w 174"/>
                <a:gd name="T53" fmla="*/ 4 h 282"/>
                <a:gd name="T54" fmla="*/ 163 w 174"/>
                <a:gd name="T55" fmla="*/ 4 h 282"/>
                <a:gd name="T56" fmla="*/ 170 w 174"/>
                <a:gd name="T57" fmla="*/ 9 h 282"/>
                <a:gd name="T58" fmla="*/ 172 w 174"/>
                <a:gd name="T59" fmla="*/ 18 h 282"/>
                <a:gd name="T60" fmla="*/ 172 w 174"/>
                <a:gd name="T61" fmla="*/ 27 h 282"/>
                <a:gd name="T62" fmla="*/ 172 w 174"/>
                <a:gd name="T63" fmla="*/ 34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4" h="282">
                  <a:moveTo>
                    <a:pt x="174" y="38"/>
                  </a:moveTo>
                  <a:lnTo>
                    <a:pt x="171" y="45"/>
                  </a:lnTo>
                  <a:lnTo>
                    <a:pt x="166" y="61"/>
                  </a:lnTo>
                  <a:lnTo>
                    <a:pt x="161" y="83"/>
                  </a:lnTo>
                  <a:lnTo>
                    <a:pt x="155" y="108"/>
                  </a:lnTo>
                  <a:lnTo>
                    <a:pt x="148" y="135"/>
                  </a:lnTo>
                  <a:lnTo>
                    <a:pt x="142" y="156"/>
                  </a:lnTo>
                  <a:lnTo>
                    <a:pt x="138" y="173"/>
                  </a:lnTo>
                  <a:lnTo>
                    <a:pt x="137" y="180"/>
                  </a:lnTo>
                  <a:lnTo>
                    <a:pt x="134" y="193"/>
                  </a:lnTo>
                  <a:lnTo>
                    <a:pt x="132" y="204"/>
                  </a:lnTo>
                  <a:lnTo>
                    <a:pt x="131" y="214"/>
                  </a:lnTo>
                  <a:lnTo>
                    <a:pt x="128" y="223"/>
                  </a:lnTo>
                  <a:lnTo>
                    <a:pt x="124" y="232"/>
                  </a:lnTo>
                  <a:lnTo>
                    <a:pt x="119" y="239"/>
                  </a:lnTo>
                  <a:lnTo>
                    <a:pt x="113" y="245"/>
                  </a:lnTo>
                  <a:lnTo>
                    <a:pt x="103" y="250"/>
                  </a:lnTo>
                  <a:lnTo>
                    <a:pt x="88" y="262"/>
                  </a:lnTo>
                  <a:lnTo>
                    <a:pt x="75" y="271"/>
                  </a:lnTo>
                  <a:lnTo>
                    <a:pt x="66" y="277"/>
                  </a:lnTo>
                  <a:lnTo>
                    <a:pt x="58" y="281"/>
                  </a:lnTo>
                  <a:lnTo>
                    <a:pt x="48" y="282"/>
                  </a:lnTo>
                  <a:lnTo>
                    <a:pt x="36" y="281"/>
                  </a:lnTo>
                  <a:lnTo>
                    <a:pt x="20" y="280"/>
                  </a:lnTo>
                  <a:lnTo>
                    <a:pt x="0" y="279"/>
                  </a:lnTo>
                  <a:lnTo>
                    <a:pt x="5" y="267"/>
                  </a:lnTo>
                  <a:lnTo>
                    <a:pt x="9" y="255"/>
                  </a:lnTo>
                  <a:lnTo>
                    <a:pt x="11" y="242"/>
                  </a:lnTo>
                  <a:lnTo>
                    <a:pt x="14" y="228"/>
                  </a:lnTo>
                  <a:lnTo>
                    <a:pt x="15" y="214"/>
                  </a:lnTo>
                  <a:lnTo>
                    <a:pt x="16" y="199"/>
                  </a:lnTo>
                  <a:lnTo>
                    <a:pt x="17" y="185"/>
                  </a:lnTo>
                  <a:lnTo>
                    <a:pt x="17" y="171"/>
                  </a:lnTo>
                  <a:lnTo>
                    <a:pt x="25" y="135"/>
                  </a:lnTo>
                  <a:lnTo>
                    <a:pt x="30" y="106"/>
                  </a:lnTo>
                  <a:lnTo>
                    <a:pt x="34" y="84"/>
                  </a:lnTo>
                  <a:lnTo>
                    <a:pt x="37" y="67"/>
                  </a:lnTo>
                  <a:lnTo>
                    <a:pt x="40" y="52"/>
                  </a:lnTo>
                  <a:lnTo>
                    <a:pt x="44" y="37"/>
                  </a:lnTo>
                  <a:lnTo>
                    <a:pt x="46" y="20"/>
                  </a:lnTo>
                  <a:lnTo>
                    <a:pt x="51" y="0"/>
                  </a:lnTo>
                  <a:lnTo>
                    <a:pt x="58" y="1"/>
                  </a:lnTo>
                  <a:lnTo>
                    <a:pt x="64" y="1"/>
                  </a:lnTo>
                  <a:lnTo>
                    <a:pt x="70" y="3"/>
                  </a:lnTo>
                  <a:lnTo>
                    <a:pt x="78" y="4"/>
                  </a:lnTo>
                  <a:lnTo>
                    <a:pt x="84" y="5"/>
                  </a:lnTo>
                  <a:lnTo>
                    <a:pt x="92" y="6"/>
                  </a:lnTo>
                  <a:lnTo>
                    <a:pt x="98" y="8"/>
                  </a:lnTo>
                  <a:lnTo>
                    <a:pt x="104" y="9"/>
                  </a:lnTo>
                  <a:lnTo>
                    <a:pt x="111" y="9"/>
                  </a:lnTo>
                  <a:lnTo>
                    <a:pt x="119" y="8"/>
                  </a:lnTo>
                  <a:lnTo>
                    <a:pt x="128" y="6"/>
                  </a:lnTo>
                  <a:lnTo>
                    <a:pt x="138" y="5"/>
                  </a:lnTo>
                  <a:lnTo>
                    <a:pt x="147" y="4"/>
                  </a:lnTo>
                  <a:lnTo>
                    <a:pt x="156" y="4"/>
                  </a:lnTo>
                  <a:lnTo>
                    <a:pt x="163" y="4"/>
                  </a:lnTo>
                  <a:lnTo>
                    <a:pt x="170" y="4"/>
                  </a:lnTo>
                  <a:lnTo>
                    <a:pt x="170" y="9"/>
                  </a:lnTo>
                  <a:lnTo>
                    <a:pt x="171" y="13"/>
                  </a:lnTo>
                  <a:lnTo>
                    <a:pt x="172" y="18"/>
                  </a:lnTo>
                  <a:lnTo>
                    <a:pt x="172" y="21"/>
                  </a:lnTo>
                  <a:lnTo>
                    <a:pt x="172" y="27"/>
                  </a:lnTo>
                  <a:lnTo>
                    <a:pt x="172" y="30"/>
                  </a:lnTo>
                  <a:lnTo>
                    <a:pt x="172" y="34"/>
                  </a:lnTo>
                  <a:lnTo>
                    <a:pt x="174" y="38"/>
                  </a:lnTo>
                  <a:close/>
                </a:path>
              </a:pathLst>
            </a:custGeom>
            <a:solidFill>
              <a:srgbClr val="F2F0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1" name="Freeform 128">
              <a:extLst>
                <a:ext uri="{FF2B5EF4-FFF2-40B4-BE49-F238E27FC236}">
                  <a16:creationId xmlns:a16="http://schemas.microsoft.com/office/drawing/2014/main" id="{8D17D0E4-87EA-4FAC-BFEF-83E4E368C436}"/>
                </a:ext>
              </a:extLst>
            </p:cNvPr>
            <p:cNvSpPr>
              <a:spLocks/>
            </p:cNvSpPr>
            <p:nvPr/>
          </p:nvSpPr>
          <p:spPr bwMode="auto">
            <a:xfrm>
              <a:off x="4666" y="1304"/>
              <a:ext cx="14" cy="196"/>
            </a:xfrm>
            <a:custGeom>
              <a:avLst/>
              <a:gdLst>
                <a:gd name="T0" fmla="*/ 14 w 14"/>
                <a:gd name="T1" fmla="*/ 13 h 196"/>
                <a:gd name="T2" fmla="*/ 12 w 14"/>
                <a:gd name="T3" fmla="*/ 34 h 196"/>
                <a:gd name="T4" fmla="*/ 10 w 14"/>
                <a:gd name="T5" fmla="*/ 57 h 196"/>
                <a:gd name="T6" fmla="*/ 9 w 14"/>
                <a:gd name="T7" fmla="*/ 78 h 196"/>
                <a:gd name="T8" fmla="*/ 9 w 14"/>
                <a:gd name="T9" fmla="*/ 101 h 196"/>
                <a:gd name="T10" fmla="*/ 8 w 14"/>
                <a:gd name="T11" fmla="*/ 124 h 196"/>
                <a:gd name="T12" fmla="*/ 8 w 14"/>
                <a:gd name="T13" fmla="*/ 145 h 196"/>
                <a:gd name="T14" fmla="*/ 7 w 14"/>
                <a:gd name="T15" fmla="*/ 167 h 196"/>
                <a:gd name="T16" fmla="*/ 5 w 14"/>
                <a:gd name="T17" fmla="*/ 188 h 196"/>
                <a:gd name="T18" fmla="*/ 7 w 14"/>
                <a:gd name="T19" fmla="*/ 188 h 196"/>
                <a:gd name="T20" fmla="*/ 7 w 14"/>
                <a:gd name="T21" fmla="*/ 189 h 196"/>
                <a:gd name="T22" fmla="*/ 7 w 14"/>
                <a:gd name="T23" fmla="*/ 189 h 196"/>
                <a:gd name="T24" fmla="*/ 8 w 14"/>
                <a:gd name="T25" fmla="*/ 189 h 196"/>
                <a:gd name="T26" fmla="*/ 8 w 14"/>
                <a:gd name="T27" fmla="*/ 189 h 196"/>
                <a:gd name="T28" fmla="*/ 9 w 14"/>
                <a:gd name="T29" fmla="*/ 189 h 196"/>
                <a:gd name="T30" fmla="*/ 9 w 14"/>
                <a:gd name="T31" fmla="*/ 189 h 196"/>
                <a:gd name="T32" fmla="*/ 10 w 14"/>
                <a:gd name="T33" fmla="*/ 189 h 196"/>
                <a:gd name="T34" fmla="*/ 9 w 14"/>
                <a:gd name="T35" fmla="*/ 192 h 196"/>
                <a:gd name="T36" fmla="*/ 9 w 14"/>
                <a:gd name="T37" fmla="*/ 194 h 196"/>
                <a:gd name="T38" fmla="*/ 8 w 14"/>
                <a:gd name="T39" fmla="*/ 196 h 196"/>
                <a:gd name="T40" fmla="*/ 7 w 14"/>
                <a:gd name="T41" fmla="*/ 196 h 196"/>
                <a:gd name="T42" fmla="*/ 5 w 14"/>
                <a:gd name="T43" fmla="*/ 196 h 196"/>
                <a:gd name="T44" fmla="*/ 4 w 14"/>
                <a:gd name="T45" fmla="*/ 196 h 196"/>
                <a:gd name="T46" fmla="*/ 3 w 14"/>
                <a:gd name="T47" fmla="*/ 194 h 196"/>
                <a:gd name="T48" fmla="*/ 2 w 14"/>
                <a:gd name="T49" fmla="*/ 194 h 196"/>
                <a:gd name="T50" fmla="*/ 0 w 14"/>
                <a:gd name="T51" fmla="*/ 173 h 196"/>
                <a:gd name="T52" fmla="*/ 0 w 14"/>
                <a:gd name="T53" fmla="*/ 150 h 196"/>
                <a:gd name="T54" fmla="*/ 2 w 14"/>
                <a:gd name="T55" fmla="*/ 125 h 196"/>
                <a:gd name="T56" fmla="*/ 3 w 14"/>
                <a:gd name="T57" fmla="*/ 101 h 196"/>
                <a:gd name="T58" fmla="*/ 4 w 14"/>
                <a:gd name="T59" fmla="*/ 76 h 196"/>
                <a:gd name="T60" fmla="*/ 5 w 14"/>
                <a:gd name="T61" fmla="*/ 51 h 196"/>
                <a:gd name="T62" fmla="*/ 7 w 14"/>
                <a:gd name="T63" fmla="*/ 27 h 196"/>
                <a:gd name="T64" fmla="*/ 8 w 14"/>
                <a:gd name="T65" fmla="*/ 3 h 196"/>
                <a:gd name="T66" fmla="*/ 8 w 14"/>
                <a:gd name="T67" fmla="*/ 3 h 196"/>
                <a:gd name="T68" fmla="*/ 8 w 14"/>
                <a:gd name="T69" fmla="*/ 3 h 196"/>
                <a:gd name="T70" fmla="*/ 8 w 14"/>
                <a:gd name="T71" fmla="*/ 3 h 196"/>
                <a:gd name="T72" fmla="*/ 9 w 14"/>
                <a:gd name="T73" fmla="*/ 2 h 196"/>
                <a:gd name="T74" fmla="*/ 9 w 14"/>
                <a:gd name="T75" fmla="*/ 2 h 196"/>
                <a:gd name="T76" fmla="*/ 9 w 14"/>
                <a:gd name="T77" fmla="*/ 2 h 196"/>
                <a:gd name="T78" fmla="*/ 10 w 14"/>
                <a:gd name="T79" fmla="*/ 0 h 196"/>
                <a:gd name="T80" fmla="*/ 10 w 14"/>
                <a:gd name="T81" fmla="*/ 0 h 196"/>
                <a:gd name="T82" fmla="*/ 12 w 14"/>
                <a:gd name="T83" fmla="*/ 2 h 196"/>
                <a:gd name="T84" fmla="*/ 13 w 14"/>
                <a:gd name="T85" fmla="*/ 3 h 196"/>
                <a:gd name="T86" fmla="*/ 14 w 14"/>
                <a:gd name="T87" fmla="*/ 5 h 196"/>
                <a:gd name="T88" fmla="*/ 14 w 14"/>
                <a:gd name="T89" fmla="*/ 7 h 196"/>
                <a:gd name="T90" fmla="*/ 14 w 14"/>
                <a:gd name="T91" fmla="*/ 8 h 196"/>
                <a:gd name="T92" fmla="*/ 14 w 14"/>
                <a:gd name="T93" fmla="*/ 10 h 196"/>
                <a:gd name="T94" fmla="*/ 14 w 14"/>
                <a:gd name="T95" fmla="*/ 12 h 196"/>
                <a:gd name="T96" fmla="*/ 14 w 14"/>
                <a:gd name="T97" fmla="*/ 13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 h="196">
                  <a:moveTo>
                    <a:pt x="14" y="13"/>
                  </a:moveTo>
                  <a:lnTo>
                    <a:pt x="12" y="34"/>
                  </a:lnTo>
                  <a:lnTo>
                    <a:pt x="10" y="57"/>
                  </a:lnTo>
                  <a:lnTo>
                    <a:pt x="9" y="78"/>
                  </a:lnTo>
                  <a:lnTo>
                    <a:pt x="9" y="101"/>
                  </a:lnTo>
                  <a:lnTo>
                    <a:pt x="8" y="124"/>
                  </a:lnTo>
                  <a:lnTo>
                    <a:pt x="8" y="145"/>
                  </a:lnTo>
                  <a:lnTo>
                    <a:pt x="7" y="167"/>
                  </a:lnTo>
                  <a:lnTo>
                    <a:pt x="5" y="188"/>
                  </a:lnTo>
                  <a:lnTo>
                    <a:pt x="7" y="188"/>
                  </a:lnTo>
                  <a:lnTo>
                    <a:pt x="7" y="189"/>
                  </a:lnTo>
                  <a:lnTo>
                    <a:pt x="8" y="189"/>
                  </a:lnTo>
                  <a:lnTo>
                    <a:pt x="9" y="189"/>
                  </a:lnTo>
                  <a:lnTo>
                    <a:pt x="10" y="189"/>
                  </a:lnTo>
                  <a:lnTo>
                    <a:pt x="9" y="192"/>
                  </a:lnTo>
                  <a:lnTo>
                    <a:pt x="9" y="194"/>
                  </a:lnTo>
                  <a:lnTo>
                    <a:pt x="8" y="196"/>
                  </a:lnTo>
                  <a:lnTo>
                    <a:pt x="7" y="196"/>
                  </a:lnTo>
                  <a:lnTo>
                    <a:pt x="5" y="196"/>
                  </a:lnTo>
                  <a:lnTo>
                    <a:pt x="4" y="196"/>
                  </a:lnTo>
                  <a:lnTo>
                    <a:pt x="3" y="194"/>
                  </a:lnTo>
                  <a:lnTo>
                    <a:pt x="2" y="194"/>
                  </a:lnTo>
                  <a:lnTo>
                    <a:pt x="0" y="173"/>
                  </a:lnTo>
                  <a:lnTo>
                    <a:pt x="0" y="150"/>
                  </a:lnTo>
                  <a:lnTo>
                    <a:pt x="2" y="125"/>
                  </a:lnTo>
                  <a:lnTo>
                    <a:pt x="3" y="101"/>
                  </a:lnTo>
                  <a:lnTo>
                    <a:pt x="4" y="76"/>
                  </a:lnTo>
                  <a:lnTo>
                    <a:pt x="5" y="51"/>
                  </a:lnTo>
                  <a:lnTo>
                    <a:pt x="7" y="27"/>
                  </a:lnTo>
                  <a:lnTo>
                    <a:pt x="8" y="3"/>
                  </a:lnTo>
                  <a:lnTo>
                    <a:pt x="9" y="2"/>
                  </a:lnTo>
                  <a:lnTo>
                    <a:pt x="10" y="0"/>
                  </a:lnTo>
                  <a:lnTo>
                    <a:pt x="12" y="2"/>
                  </a:lnTo>
                  <a:lnTo>
                    <a:pt x="13" y="3"/>
                  </a:lnTo>
                  <a:lnTo>
                    <a:pt x="14" y="5"/>
                  </a:lnTo>
                  <a:lnTo>
                    <a:pt x="14" y="7"/>
                  </a:lnTo>
                  <a:lnTo>
                    <a:pt x="14" y="8"/>
                  </a:lnTo>
                  <a:lnTo>
                    <a:pt x="14" y="10"/>
                  </a:lnTo>
                  <a:lnTo>
                    <a:pt x="14" y="12"/>
                  </a:lnTo>
                  <a:lnTo>
                    <a:pt x="1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2" name="Freeform 129">
              <a:extLst>
                <a:ext uri="{FF2B5EF4-FFF2-40B4-BE49-F238E27FC236}">
                  <a16:creationId xmlns:a16="http://schemas.microsoft.com/office/drawing/2014/main" id="{99C5B469-5156-427F-8666-B4BFF312190F}"/>
                </a:ext>
              </a:extLst>
            </p:cNvPr>
            <p:cNvSpPr>
              <a:spLocks/>
            </p:cNvSpPr>
            <p:nvPr/>
          </p:nvSpPr>
          <p:spPr bwMode="auto">
            <a:xfrm>
              <a:off x="4663" y="1070"/>
              <a:ext cx="15" cy="15"/>
            </a:xfrm>
            <a:custGeom>
              <a:avLst/>
              <a:gdLst>
                <a:gd name="T0" fmla="*/ 15 w 15"/>
                <a:gd name="T1" fmla="*/ 9 h 15"/>
                <a:gd name="T2" fmla="*/ 12 w 15"/>
                <a:gd name="T3" fmla="*/ 11 h 15"/>
                <a:gd name="T4" fmla="*/ 10 w 15"/>
                <a:gd name="T5" fmla="*/ 14 h 15"/>
                <a:gd name="T6" fmla="*/ 7 w 15"/>
                <a:gd name="T7" fmla="*/ 15 h 15"/>
                <a:gd name="T8" fmla="*/ 6 w 15"/>
                <a:gd name="T9" fmla="*/ 15 h 15"/>
                <a:gd name="T10" fmla="*/ 5 w 15"/>
                <a:gd name="T11" fmla="*/ 15 h 15"/>
                <a:gd name="T12" fmla="*/ 3 w 15"/>
                <a:gd name="T13" fmla="*/ 15 h 15"/>
                <a:gd name="T14" fmla="*/ 1 w 15"/>
                <a:gd name="T15" fmla="*/ 15 h 15"/>
                <a:gd name="T16" fmla="*/ 0 w 15"/>
                <a:gd name="T17" fmla="*/ 14 h 15"/>
                <a:gd name="T18" fmla="*/ 0 w 15"/>
                <a:gd name="T19" fmla="*/ 11 h 15"/>
                <a:gd name="T20" fmla="*/ 1 w 15"/>
                <a:gd name="T21" fmla="*/ 10 h 15"/>
                <a:gd name="T22" fmla="*/ 1 w 15"/>
                <a:gd name="T23" fmla="*/ 9 h 15"/>
                <a:gd name="T24" fmla="*/ 2 w 15"/>
                <a:gd name="T25" fmla="*/ 7 h 15"/>
                <a:gd name="T26" fmla="*/ 3 w 15"/>
                <a:gd name="T27" fmla="*/ 6 h 15"/>
                <a:gd name="T28" fmla="*/ 5 w 15"/>
                <a:gd name="T29" fmla="*/ 5 h 15"/>
                <a:gd name="T30" fmla="*/ 7 w 15"/>
                <a:gd name="T31" fmla="*/ 2 h 15"/>
                <a:gd name="T32" fmla="*/ 8 w 15"/>
                <a:gd name="T33" fmla="*/ 0 h 15"/>
                <a:gd name="T34" fmla="*/ 10 w 15"/>
                <a:gd name="T35" fmla="*/ 0 h 15"/>
                <a:gd name="T36" fmla="*/ 10 w 15"/>
                <a:gd name="T37" fmla="*/ 0 h 15"/>
                <a:gd name="T38" fmla="*/ 11 w 15"/>
                <a:gd name="T39" fmla="*/ 0 h 15"/>
                <a:gd name="T40" fmla="*/ 11 w 15"/>
                <a:gd name="T41" fmla="*/ 0 h 15"/>
                <a:gd name="T42" fmla="*/ 12 w 15"/>
                <a:gd name="T43" fmla="*/ 0 h 15"/>
                <a:gd name="T44" fmla="*/ 12 w 15"/>
                <a:gd name="T45" fmla="*/ 0 h 15"/>
                <a:gd name="T46" fmla="*/ 13 w 15"/>
                <a:gd name="T47" fmla="*/ 1 h 15"/>
                <a:gd name="T48" fmla="*/ 13 w 15"/>
                <a:gd name="T49" fmla="*/ 1 h 15"/>
                <a:gd name="T50" fmla="*/ 13 w 15"/>
                <a:gd name="T51" fmla="*/ 1 h 15"/>
                <a:gd name="T52" fmla="*/ 13 w 15"/>
                <a:gd name="T53" fmla="*/ 2 h 15"/>
                <a:gd name="T54" fmla="*/ 13 w 15"/>
                <a:gd name="T55" fmla="*/ 4 h 15"/>
                <a:gd name="T56" fmla="*/ 13 w 15"/>
                <a:gd name="T57" fmla="*/ 5 h 15"/>
                <a:gd name="T58" fmla="*/ 13 w 15"/>
                <a:gd name="T59" fmla="*/ 6 h 15"/>
                <a:gd name="T60" fmla="*/ 13 w 15"/>
                <a:gd name="T61" fmla="*/ 6 h 15"/>
                <a:gd name="T62" fmla="*/ 15 w 15"/>
                <a:gd name="T63" fmla="*/ 7 h 15"/>
                <a:gd name="T64" fmla="*/ 15 w 15"/>
                <a:gd name="T65" fmla="*/ 9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5">
                  <a:moveTo>
                    <a:pt x="15" y="9"/>
                  </a:moveTo>
                  <a:lnTo>
                    <a:pt x="12" y="11"/>
                  </a:lnTo>
                  <a:lnTo>
                    <a:pt x="10" y="14"/>
                  </a:lnTo>
                  <a:lnTo>
                    <a:pt x="7" y="15"/>
                  </a:lnTo>
                  <a:lnTo>
                    <a:pt x="6" y="15"/>
                  </a:lnTo>
                  <a:lnTo>
                    <a:pt x="5" y="15"/>
                  </a:lnTo>
                  <a:lnTo>
                    <a:pt x="3" y="15"/>
                  </a:lnTo>
                  <a:lnTo>
                    <a:pt x="1" y="15"/>
                  </a:lnTo>
                  <a:lnTo>
                    <a:pt x="0" y="14"/>
                  </a:lnTo>
                  <a:lnTo>
                    <a:pt x="0" y="11"/>
                  </a:lnTo>
                  <a:lnTo>
                    <a:pt x="1" y="10"/>
                  </a:lnTo>
                  <a:lnTo>
                    <a:pt x="1" y="9"/>
                  </a:lnTo>
                  <a:lnTo>
                    <a:pt x="2" y="7"/>
                  </a:lnTo>
                  <a:lnTo>
                    <a:pt x="3" y="6"/>
                  </a:lnTo>
                  <a:lnTo>
                    <a:pt x="5" y="5"/>
                  </a:lnTo>
                  <a:lnTo>
                    <a:pt x="7" y="2"/>
                  </a:lnTo>
                  <a:lnTo>
                    <a:pt x="8" y="0"/>
                  </a:lnTo>
                  <a:lnTo>
                    <a:pt x="10" y="0"/>
                  </a:lnTo>
                  <a:lnTo>
                    <a:pt x="11" y="0"/>
                  </a:lnTo>
                  <a:lnTo>
                    <a:pt x="12" y="0"/>
                  </a:lnTo>
                  <a:lnTo>
                    <a:pt x="13" y="1"/>
                  </a:lnTo>
                  <a:lnTo>
                    <a:pt x="13" y="2"/>
                  </a:lnTo>
                  <a:lnTo>
                    <a:pt x="13" y="4"/>
                  </a:lnTo>
                  <a:lnTo>
                    <a:pt x="13" y="5"/>
                  </a:lnTo>
                  <a:lnTo>
                    <a:pt x="13" y="6"/>
                  </a:lnTo>
                  <a:lnTo>
                    <a:pt x="15" y="7"/>
                  </a:lnTo>
                  <a:lnTo>
                    <a:pt x="15" y="9"/>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3" name="Freeform 130">
              <a:extLst>
                <a:ext uri="{FF2B5EF4-FFF2-40B4-BE49-F238E27FC236}">
                  <a16:creationId xmlns:a16="http://schemas.microsoft.com/office/drawing/2014/main" id="{21214DE8-1FAB-4024-A531-5F37A0FA1782}"/>
                </a:ext>
              </a:extLst>
            </p:cNvPr>
            <p:cNvSpPr>
              <a:spLocks/>
            </p:cNvSpPr>
            <p:nvPr/>
          </p:nvSpPr>
          <p:spPr bwMode="auto">
            <a:xfrm>
              <a:off x="4558" y="1123"/>
              <a:ext cx="106" cy="62"/>
            </a:xfrm>
            <a:custGeom>
              <a:avLst/>
              <a:gdLst>
                <a:gd name="T0" fmla="*/ 95 w 106"/>
                <a:gd name="T1" fmla="*/ 24 h 62"/>
                <a:gd name="T2" fmla="*/ 68 w 106"/>
                <a:gd name="T3" fmla="*/ 39 h 62"/>
                <a:gd name="T4" fmla="*/ 40 w 106"/>
                <a:gd name="T5" fmla="*/ 53 h 62"/>
                <a:gd name="T6" fmla="*/ 15 w 106"/>
                <a:gd name="T7" fmla="*/ 62 h 62"/>
                <a:gd name="T8" fmla="*/ 5 w 106"/>
                <a:gd name="T9" fmla="*/ 58 h 62"/>
                <a:gd name="T10" fmla="*/ 4 w 106"/>
                <a:gd name="T11" fmla="*/ 48 h 62"/>
                <a:gd name="T12" fmla="*/ 1 w 106"/>
                <a:gd name="T13" fmla="*/ 38 h 62"/>
                <a:gd name="T14" fmla="*/ 0 w 106"/>
                <a:gd name="T15" fmla="*/ 29 h 62"/>
                <a:gd name="T16" fmla="*/ 13 w 106"/>
                <a:gd name="T17" fmla="*/ 22 h 62"/>
                <a:gd name="T18" fmla="*/ 35 w 106"/>
                <a:gd name="T19" fmla="*/ 19 h 62"/>
                <a:gd name="T20" fmla="*/ 58 w 106"/>
                <a:gd name="T21" fmla="*/ 14 h 62"/>
                <a:gd name="T22" fmla="*/ 81 w 106"/>
                <a:gd name="T23" fmla="*/ 5 h 62"/>
                <a:gd name="T24" fmla="*/ 93 w 106"/>
                <a:gd name="T25" fmla="*/ 1 h 62"/>
                <a:gd name="T26" fmla="*/ 93 w 106"/>
                <a:gd name="T27" fmla="*/ 1 h 62"/>
                <a:gd name="T28" fmla="*/ 93 w 106"/>
                <a:gd name="T29" fmla="*/ 2 h 62"/>
                <a:gd name="T30" fmla="*/ 93 w 106"/>
                <a:gd name="T31" fmla="*/ 4 h 62"/>
                <a:gd name="T32" fmla="*/ 83 w 106"/>
                <a:gd name="T33" fmla="*/ 9 h 62"/>
                <a:gd name="T34" fmla="*/ 63 w 106"/>
                <a:gd name="T35" fmla="*/ 17 h 62"/>
                <a:gd name="T36" fmla="*/ 44 w 106"/>
                <a:gd name="T37" fmla="*/ 24 h 62"/>
                <a:gd name="T38" fmla="*/ 24 w 106"/>
                <a:gd name="T39" fmla="*/ 29 h 62"/>
                <a:gd name="T40" fmla="*/ 14 w 106"/>
                <a:gd name="T41" fmla="*/ 33 h 62"/>
                <a:gd name="T42" fmla="*/ 14 w 106"/>
                <a:gd name="T43" fmla="*/ 36 h 62"/>
                <a:gd name="T44" fmla="*/ 14 w 106"/>
                <a:gd name="T45" fmla="*/ 40 h 62"/>
                <a:gd name="T46" fmla="*/ 15 w 106"/>
                <a:gd name="T47" fmla="*/ 45 h 62"/>
                <a:gd name="T48" fmla="*/ 23 w 106"/>
                <a:gd name="T49" fmla="*/ 48 h 62"/>
                <a:gd name="T50" fmla="*/ 48 w 106"/>
                <a:gd name="T51" fmla="*/ 38 h 62"/>
                <a:gd name="T52" fmla="*/ 78 w 106"/>
                <a:gd name="T53" fmla="*/ 26 h 62"/>
                <a:gd name="T54" fmla="*/ 101 w 106"/>
                <a:gd name="T55" fmla="*/ 17 h 62"/>
                <a:gd name="T56" fmla="*/ 106 w 106"/>
                <a:gd name="T57" fmla="*/ 16 h 62"/>
                <a:gd name="T58" fmla="*/ 106 w 106"/>
                <a:gd name="T59" fmla="*/ 17 h 62"/>
                <a:gd name="T60" fmla="*/ 106 w 106"/>
                <a:gd name="T61" fmla="*/ 17 h 62"/>
                <a:gd name="T62" fmla="*/ 105 w 106"/>
                <a:gd name="T63" fmla="*/ 17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62">
                  <a:moveTo>
                    <a:pt x="105" y="17"/>
                  </a:moveTo>
                  <a:lnTo>
                    <a:pt x="95" y="24"/>
                  </a:lnTo>
                  <a:lnTo>
                    <a:pt x="82" y="31"/>
                  </a:lnTo>
                  <a:lnTo>
                    <a:pt x="68" y="39"/>
                  </a:lnTo>
                  <a:lnTo>
                    <a:pt x="54" y="46"/>
                  </a:lnTo>
                  <a:lnTo>
                    <a:pt x="40" y="53"/>
                  </a:lnTo>
                  <a:lnTo>
                    <a:pt x="26" y="58"/>
                  </a:lnTo>
                  <a:lnTo>
                    <a:pt x="15" y="62"/>
                  </a:lnTo>
                  <a:lnTo>
                    <a:pt x="5" y="62"/>
                  </a:lnTo>
                  <a:lnTo>
                    <a:pt x="5" y="58"/>
                  </a:lnTo>
                  <a:lnTo>
                    <a:pt x="4" y="53"/>
                  </a:lnTo>
                  <a:lnTo>
                    <a:pt x="4" y="48"/>
                  </a:lnTo>
                  <a:lnTo>
                    <a:pt x="3" y="43"/>
                  </a:lnTo>
                  <a:lnTo>
                    <a:pt x="1" y="38"/>
                  </a:lnTo>
                  <a:lnTo>
                    <a:pt x="1" y="34"/>
                  </a:lnTo>
                  <a:lnTo>
                    <a:pt x="0" y="29"/>
                  </a:lnTo>
                  <a:lnTo>
                    <a:pt x="0" y="24"/>
                  </a:lnTo>
                  <a:lnTo>
                    <a:pt x="13" y="22"/>
                  </a:lnTo>
                  <a:lnTo>
                    <a:pt x="24" y="21"/>
                  </a:lnTo>
                  <a:lnTo>
                    <a:pt x="35" y="19"/>
                  </a:lnTo>
                  <a:lnTo>
                    <a:pt x="47" y="16"/>
                  </a:lnTo>
                  <a:lnTo>
                    <a:pt x="58" y="14"/>
                  </a:lnTo>
                  <a:lnTo>
                    <a:pt x="69" y="10"/>
                  </a:lnTo>
                  <a:lnTo>
                    <a:pt x="81" y="5"/>
                  </a:lnTo>
                  <a:lnTo>
                    <a:pt x="93" y="0"/>
                  </a:lnTo>
                  <a:lnTo>
                    <a:pt x="93" y="1"/>
                  </a:lnTo>
                  <a:lnTo>
                    <a:pt x="93" y="2"/>
                  </a:lnTo>
                  <a:lnTo>
                    <a:pt x="93" y="4"/>
                  </a:lnTo>
                  <a:lnTo>
                    <a:pt x="83" y="9"/>
                  </a:lnTo>
                  <a:lnTo>
                    <a:pt x="73" y="14"/>
                  </a:lnTo>
                  <a:lnTo>
                    <a:pt x="63" y="17"/>
                  </a:lnTo>
                  <a:lnTo>
                    <a:pt x="54" y="21"/>
                  </a:lnTo>
                  <a:lnTo>
                    <a:pt x="44" y="24"/>
                  </a:lnTo>
                  <a:lnTo>
                    <a:pt x="34" y="26"/>
                  </a:lnTo>
                  <a:lnTo>
                    <a:pt x="24" y="29"/>
                  </a:lnTo>
                  <a:lnTo>
                    <a:pt x="14" y="31"/>
                  </a:lnTo>
                  <a:lnTo>
                    <a:pt x="14" y="33"/>
                  </a:lnTo>
                  <a:lnTo>
                    <a:pt x="14" y="34"/>
                  </a:lnTo>
                  <a:lnTo>
                    <a:pt x="14" y="36"/>
                  </a:lnTo>
                  <a:lnTo>
                    <a:pt x="14" y="38"/>
                  </a:lnTo>
                  <a:lnTo>
                    <a:pt x="14" y="40"/>
                  </a:lnTo>
                  <a:lnTo>
                    <a:pt x="14" y="43"/>
                  </a:lnTo>
                  <a:lnTo>
                    <a:pt x="15" y="45"/>
                  </a:lnTo>
                  <a:lnTo>
                    <a:pt x="15" y="50"/>
                  </a:lnTo>
                  <a:lnTo>
                    <a:pt x="23" y="48"/>
                  </a:lnTo>
                  <a:lnTo>
                    <a:pt x="34" y="44"/>
                  </a:lnTo>
                  <a:lnTo>
                    <a:pt x="48" y="38"/>
                  </a:lnTo>
                  <a:lnTo>
                    <a:pt x="63" y="31"/>
                  </a:lnTo>
                  <a:lnTo>
                    <a:pt x="78" y="26"/>
                  </a:lnTo>
                  <a:lnTo>
                    <a:pt x="91" y="21"/>
                  </a:lnTo>
                  <a:lnTo>
                    <a:pt x="101" y="17"/>
                  </a:lnTo>
                  <a:lnTo>
                    <a:pt x="106" y="16"/>
                  </a:lnTo>
                  <a:lnTo>
                    <a:pt x="106" y="17"/>
                  </a:lnTo>
                  <a:lnTo>
                    <a:pt x="10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4" name="Freeform 131">
              <a:extLst>
                <a:ext uri="{FF2B5EF4-FFF2-40B4-BE49-F238E27FC236}">
                  <a16:creationId xmlns:a16="http://schemas.microsoft.com/office/drawing/2014/main" id="{F855B53C-B469-41D4-A3B7-DAD52D459D46}"/>
                </a:ext>
              </a:extLst>
            </p:cNvPr>
            <p:cNvSpPr>
              <a:spLocks/>
            </p:cNvSpPr>
            <p:nvPr/>
          </p:nvSpPr>
          <p:spPr bwMode="auto">
            <a:xfrm>
              <a:off x="4368" y="1881"/>
              <a:ext cx="279" cy="157"/>
            </a:xfrm>
            <a:custGeom>
              <a:avLst/>
              <a:gdLst>
                <a:gd name="T0" fmla="*/ 278 w 279"/>
                <a:gd name="T1" fmla="*/ 26 h 157"/>
                <a:gd name="T2" fmla="*/ 276 w 279"/>
                <a:gd name="T3" fmla="*/ 42 h 157"/>
                <a:gd name="T4" fmla="*/ 274 w 279"/>
                <a:gd name="T5" fmla="*/ 57 h 157"/>
                <a:gd name="T6" fmla="*/ 273 w 279"/>
                <a:gd name="T7" fmla="*/ 72 h 157"/>
                <a:gd name="T8" fmla="*/ 267 w 279"/>
                <a:gd name="T9" fmla="*/ 85 h 157"/>
                <a:gd name="T10" fmla="*/ 256 w 279"/>
                <a:gd name="T11" fmla="*/ 90 h 157"/>
                <a:gd name="T12" fmla="*/ 243 w 279"/>
                <a:gd name="T13" fmla="*/ 91 h 157"/>
                <a:gd name="T14" fmla="*/ 229 w 279"/>
                <a:gd name="T15" fmla="*/ 87 h 157"/>
                <a:gd name="T16" fmla="*/ 214 w 279"/>
                <a:gd name="T17" fmla="*/ 87 h 157"/>
                <a:gd name="T18" fmla="*/ 198 w 279"/>
                <a:gd name="T19" fmla="*/ 99 h 157"/>
                <a:gd name="T20" fmla="*/ 176 w 279"/>
                <a:gd name="T21" fmla="*/ 115 h 157"/>
                <a:gd name="T22" fmla="*/ 152 w 279"/>
                <a:gd name="T23" fmla="*/ 129 h 157"/>
                <a:gd name="T24" fmla="*/ 125 w 279"/>
                <a:gd name="T25" fmla="*/ 141 h 157"/>
                <a:gd name="T26" fmla="*/ 97 w 279"/>
                <a:gd name="T27" fmla="*/ 150 h 157"/>
                <a:gd name="T28" fmla="*/ 68 w 279"/>
                <a:gd name="T29" fmla="*/ 157 h 157"/>
                <a:gd name="T30" fmla="*/ 41 w 279"/>
                <a:gd name="T31" fmla="*/ 157 h 157"/>
                <a:gd name="T32" fmla="*/ 19 w 279"/>
                <a:gd name="T33" fmla="*/ 152 h 157"/>
                <a:gd name="T34" fmla="*/ 4 w 279"/>
                <a:gd name="T35" fmla="*/ 138 h 157"/>
                <a:gd name="T36" fmla="*/ 0 w 279"/>
                <a:gd name="T37" fmla="*/ 123 h 157"/>
                <a:gd name="T38" fmla="*/ 4 w 279"/>
                <a:gd name="T39" fmla="*/ 111 h 157"/>
                <a:gd name="T40" fmla="*/ 12 w 279"/>
                <a:gd name="T41" fmla="*/ 101 h 157"/>
                <a:gd name="T42" fmla="*/ 31 w 279"/>
                <a:gd name="T43" fmla="*/ 91 h 157"/>
                <a:gd name="T44" fmla="*/ 60 w 279"/>
                <a:gd name="T45" fmla="*/ 80 h 157"/>
                <a:gd name="T46" fmla="*/ 91 w 279"/>
                <a:gd name="T47" fmla="*/ 61 h 157"/>
                <a:gd name="T48" fmla="*/ 120 w 279"/>
                <a:gd name="T49" fmla="*/ 44 h 157"/>
                <a:gd name="T50" fmla="*/ 147 w 279"/>
                <a:gd name="T51" fmla="*/ 37 h 157"/>
                <a:gd name="T52" fmla="*/ 181 w 279"/>
                <a:gd name="T53" fmla="*/ 37 h 157"/>
                <a:gd name="T54" fmla="*/ 210 w 279"/>
                <a:gd name="T55" fmla="*/ 36 h 157"/>
                <a:gd name="T56" fmla="*/ 233 w 279"/>
                <a:gd name="T57" fmla="*/ 18 h 157"/>
                <a:gd name="T58" fmla="*/ 253 w 279"/>
                <a:gd name="T59" fmla="*/ 5 h 157"/>
                <a:gd name="T60" fmla="*/ 264 w 279"/>
                <a:gd name="T61" fmla="*/ 2 h 157"/>
                <a:gd name="T62" fmla="*/ 274 w 279"/>
                <a:gd name="T63" fmla="*/ 2 h 157"/>
                <a:gd name="T64" fmla="*/ 279 w 279"/>
                <a:gd name="T65" fmla="*/ 10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157">
                  <a:moveTo>
                    <a:pt x="279" y="17"/>
                  </a:moveTo>
                  <a:lnTo>
                    <a:pt x="278" y="26"/>
                  </a:lnTo>
                  <a:lnTo>
                    <a:pt x="277" y="33"/>
                  </a:lnTo>
                  <a:lnTo>
                    <a:pt x="276" y="42"/>
                  </a:lnTo>
                  <a:lnTo>
                    <a:pt x="276" y="49"/>
                  </a:lnTo>
                  <a:lnTo>
                    <a:pt x="274" y="57"/>
                  </a:lnTo>
                  <a:lnTo>
                    <a:pt x="273" y="65"/>
                  </a:lnTo>
                  <a:lnTo>
                    <a:pt x="273" y="72"/>
                  </a:lnTo>
                  <a:lnTo>
                    <a:pt x="272" y="81"/>
                  </a:lnTo>
                  <a:lnTo>
                    <a:pt x="267" y="85"/>
                  </a:lnTo>
                  <a:lnTo>
                    <a:pt x="261" y="87"/>
                  </a:lnTo>
                  <a:lnTo>
                    <a:pt x="256" y="90"/>
                  </a:lnTo>
                  <a:lnTo>
                    <a:pt x="252" y="90"/>
                  </a:lnTo>
                  <a:lnTo>
                    <a:pt x="243" y="91"/>
                  </a:lnTo>
                  <a:lnTo>
                    <a:pt x="235" y="90"/>
                  </a:lnTo>
                  <a:lnTo>
                    <a:pt x="229" y="87"/>
                  </a:lnTo>
                  <a:lnTo>
                    <a:pt x="222" y="87"/>
                  </a:lnTo>
                  <a:lnTo>
                    <a:pt x="214" y="87"/>
                  </a:lnTo>
                  <a:lnTo>
                    <a:pt x="205" y="91"/>
                  </a:lnTo>
                  <a:lnTo>
                    <a:pt x="198" y="99"/>
                  </a:lnTo>
                  <a:lnTo>
                    <a:pt x="188" y="106"/>
                  </a:lnTo>
                  <a:lnTo>
                    <a:pt x="176" y="115"/>
                  </a:lnTo>
                  <a:lnTo>
                    <a:pt x="165" y="123"/>
                  </a:lnTo>
                  <a:lnTo>
                    <a:pt x="152" y="129"/>
                  </a:lnTo>
                  <a:lnTo>
                    <a:pt x="138" y="135"/>
                  </a:lnTo>
                  <a:lnTo>
                    <a:pt x="125" y="141"/>
                  </a:lnTo>
                  <a:lnTo>
                    <a:pt x="111" y="146"/>
                  </a:lnTo>
                  <a:lnTo>
                    <a:pt x="97" y="150"/>
                  </a:lnTo>
                  <a:lnTo>
                    <a:pt x="82" y="154"/>
                  </a:lnTo>
                  <a:lnTo>
                    <a:pt x="68" y="157"/>
                  </a:lnTo>
                  <a:lnTo>
                    <a:pt x="55" y="157"/>
                  </a:lnTo>
                  <a:lnTo>
                    <a:pt x="41" y="157"/>
                  </a:lnTo>
                  <a:lnTo>
                    <a:pt x="30" y="154"/>
                  </a:lnTo>
                  <a:lnTo>
                    <a:pt x="19" y="152"/>
                  </a:lnTo>
                  <a:lnTo>
                    <a:pt x="9" y="145"/>
                  </a:lnTo>
                  <a:lnTo>
                    <a:pt x="4" y="138"/>
                  </a:lnTo>
                  <a:lnTo>
                    <a:pt x="1" y="130"/>
                  </a:lnTo>
                  <a:lnTo>
                    <a:pt x="0" y="123"/>
                  </a:lnTo>
                  <a:lnTo>
                    <a:pt x="1" y="116"/>
                  </a:lnTo>
                  <a:lnTo>
                    <a:pt x="4" y="111"/>
                  </a:lnTo>
                  <a:lnTo>
                    <a:pt x="7" y="106"/>
                  </a:lnTo>
                  <a:lnTo>
                    <a:pt x="12" y="101"/>
                  </a:lnTo>
                  <a:lnTo>
                    <a:pt x="19" y="97"/>
                  </a:lnTo>
                  <a:lnTo>
                    <a:pt x="31" y="91"/>
                  </a:lnTo>
                  <a:lnTo>
                    <a:pt x="46" y="85"/>
                  </a:lnTo>
                  <a:lnTo>
                    <a:pt x="60" y="80"/>
                  </a:lnTo>
                  <a:lnTo>
                    <a:pt x="73" y="73"/>
                  </a:lnTo>
                  <a:lnTo>
                    <a:pt x="91" y="61"/>
                  </a:lnTo>
                  <a:lnTo>
                    <a:pt x="106" y="51"/>
                  </a:lnTo>
                  <a:lnTo>
                    <a:pt x="120" y="44"/>
                  </a:lnTo>
                  <a:lnTo>
                    <a:pt x="132" y="39"/>
                  </a:lnTo>
                  <a:lnTo>
                    <a:pt x="147" y="37"/>
                  </a:lnTo>
                  <a:lnTo>
                    <a:pt x="162" y="36"/>
                  </a:lnTo>
                  <a:lnTo>
                    <a:pt x="181" y="37"/>
                  </a:lnTo>
                  <a:lnTo>
                    <a:pt x="203" y="39"/>
                  </a:lnTo>
                  <a:lnTo>
                    <a:pt x="210" y="36"/>
                  </a:lnTo>
                  <a:lnTo>
                    <a:pt x="220" y="28"/>
                  </a:lnTo>
                  <a:lnTo>
                    <a:pt x="233" y="18"/>
                  </a:lnTo>
                  <a:lnTo>
                    <a:pt x="247" y="9"/>
                  </a:lnTo>
                  <a:lnTo>
                    <a:pt x="253" y="5"/>
                  </a:lnTo>
                  <a:lnTo>
                    <a:pt x="259" y="3"/>
                  </a:lnTo>
                  <a:lnTo>
                    <a:pt x="264" y="2"/>
                  </a:lnTo>
                  <a:lnTo>
                    <a:pt x="269" y="0"/>
                  </a:lnTo>
                  <a:lnTo>
                    <a:pt x="274" y="2"/>
                  </a:lnTo>
                  <a:lnTo>
                    <a:pt x="277" y="5"/>
                  </a:lnTo>
                  <a:lnTo>
                    <a:pt x="279" y="10"/>
                  </a:lnTo>
                  <a:lnTo>
                    <a:pt x="279" y="1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5" name="Freeform 132">
              <a:extLst>
                <a:ext uri="{FF2B5EF4-FFF2-40B4-BE49-F238E27FC236}">
                  <a16:creationId xmlns:a16="http://schemas.microsoft.com/office/drawing/2014/main" id="{6AAA71CF-8508-4D62-B2F1-B4ADDD1C6EB3}"/>
                </a:ext>
              </a:extLst>
            </p:cNvPr>
            <p:cNvSpPr>
              <a:spLocks/>
            </p:cNvSpPr>
            <p:nvPr/>
          </p:nvSpPr>
          <p:spPr bwMode="auto">
            <a:xfrm>
              <a:off x="4595" y="917"/>
              <a:ext cx="32" cy="28"/>
            </a:xfrm>
            <a:custGeom>
              <a:avLst/>
              <a:gdLst>
                <a:gd name="T0" fmla="*/ 31 w 32"/>
                <a:gd name="T1" fmla="*/ 9 h 28"/>
                <a:gd name="T2" fmla="*/ 25 w 32"/>
                <a:gd name="T3" fmla="*/ 13 h 28"/>
                <a:gd name="T4" fmla="*/ 20 w 32"/>
                <a:gd name="T5" fmla="*/ 16 h 28"/>
                <a:gd name="T6" fmla="*/ 16 w 32"/>
                <a:gd name="T7" fmla="*/ 17 h 28"/>
                <a:gd name="T8" fmla="*/ 13 w 32"/>
                <a:gd name="T9" fmla="*/ 19 h 28"/>
                <a:gd name="T10" fmla="*/ 10 w 32"/>
                <a:gd name="T11" fmla="*/ 21 h 28"/>
                <a:gd name="T12" fmla="*/ 7 w 32"/>
                <a:gd name="T13" fmla="*/ 23 h 28"/>
                <a:gd name="T14" fmla="*/ 3 w 32"/>
                <a:gd name="T15" fmla="*/ 26 h 28"/>
                <a:gd name="T16" fmla="*/ 0 w 32"/>
                <a:gd name="T17" fmla="*/ 28 h 28"/>
                <a:gd name="T18" fmla="*/ 1 w 32"/>
                <a:gd name="T19" fmla="*/ 23 h 28"/>
                <a:gd name="T20" fmla="*/ 2 w 32"/>
                <a:gd name="T21" fmla="*/ 17 h 28"/>
                <a:gd name="T22" fmla="*/ 6 w 32"/>
                <a:gd name="T23" fmla="*/ 10 h 28"/>
                <a:gd name="T24" fmla="*/ 10 w 32"/>
                <a:gd name="T25" fmla="*/ 5 h 28"/>
                <a:gd name="T26" fmla="*/ 15 w 32"/>
                <a:gd name="T27" fmla="*/ 2 h 28"/>
                <a:gd name="T28" fmla="*/ 21 w 32"/>
                <a:gd name="T29" fmla="*/ 0 h 28"/>
                <a:gd name="T30" fmla="*/ 24 w 32"/>
                <a:gd name="T31" fmla="*/ 2 h 28"/>
                <a:gd name="T32" fmla="*/ 26 w 32"/>
                <a:gd name="T33" fmla="*/ 3 h 28"/>
                <a:gd name="T34" fmla="*/ 30 w 32"/>
                <a:gd name="T35" fmla="*/ 5 h 28"/>
                <a:gd name="T36" fmla="*/ 32 w 32"/>
                <a:gd name="T37" fmla="*/ 8 h 28"/>
                <a:gd name="T38" fmla="*/ 32 w 32"/>
                <a:gd name="T39" fmla="*/ 8 h 28"/>
                <a:gd name="T40" fmla="*/ 32 w 32"/>
                <a:gd name="T41" fmla="*/ 8 h 28"/>
                <a:gd name="T42" fmla="*/ 32 w 32"/>
                <a:gd name="T43" fmla="*/ 8 h 28"/>
                <a:gd name="T44" fmla="*/ 32 w 32"/>
                <a:gd name="T45" fmla="*/ 9 h 28"/>
                <a:gd name="T46" fmla="*/ 31 w 32"/>
                <a:gd name="T47" fmla="*/ 9 h 28"/>
                <a:gd name="T48" fmla="*/ 31 w 32"/>
                <a:gd name="T49" fmla="*/ 9 h 28"/>
                <a:gd name="T50" fmla="*/ 31 w 32"/>
                <a:gd name="T51" fmla="*/ 9 h 28"/>
                <a:gd name="T52" fmla="*/ 31 w 32"/>
                <a:gd name="T53" fmla="*/ 9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 h="28">
                  <a:moveTo>
                    <a:pt x="31" y="9"/>
                  </a:moveTo>
                  <a:lnTo>
                    <a:pt x="25" y="13"/>
                  </a:lnTo>
                  <a:lnTo>
                    <a:pt x="20" y="16"/>
                  </a:lnTo>
                  <a:lnTo>
                    <a:pt x="16" y="17"/>
                  </a:lnTo>
                  <a:lnTo>
                    <a:pt x="13" y="19"/>
                  </a:lnTo>
                  <a:lnTo>
                    <a:pt x="10" y="21"/>
                  </a:lnTo>
                  <a:lnTo>
                    <a:pt x="7" y="23"/>
                  </a:lnTo>
                  <a:lnTo>
                    <a:pt x="3" y="26"/>
                  </a:lnTo>
                  <a:lnTo>
                    <a:pt x="0" y="28"/>
                  </a:lnTo>
                  <a:lnTo>
                    <a:pt x="1" y="23"/>
                  </a:lnTo>
                  <a:lnTo>
                    <a:pt x="2" y="17"/>
                  </a:lnTo>
                  <a:lnTo>
                    <a:pt x="6" y="10"/>
                  </a:lnTo>
                  <a:lnTo>
                    <a:pt x="10" y="5"/>
                  </a:lnTo>
                  <a:lnTo>
                    <a:pt x="15" y="2"/>
                  </a:lnTo>
                  <a:lnTo>
                    <a:pt x="21" y="0"/>
                  </a:lnTo>
                  <a:lnTo>
                    <a:pt x="24" y="2"/>
                  </a:lnTo>
                  <a:lnTo>
                    <a:pt x="26" y="3"/>
                  </a:lnTo>
                  <a:lnTo>
                    <a:pt x="30" y="5"/>
                  </a:lnTo>
                  <a:lnTo>
                    <a:pt x="32" y="8"/>
                  </a:lnTo>
                  <a:lnTo>
                    <a:pt x="32" y="9"/>
                  </a:lnTo>
                  <a:lnTo>
                    <a:pt x="31" y="9"/>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6" name="Freeform 133">
              <a:extLst>
                <a:ext uri="{FF2B5EF4-FFF2-40B4-BE49-F238E27FC236}">
                  <a16:creationId xmlns:a16="http://schemas.microsoft.com/office/drawing/2014/main" id="{F1D39779-93BC-49B0-98B2-C4885D67E4A1}"/>
                </a:ext>
              </a:extLst>
            </p:cNvPr>
            <p:cNvSpPr>
              <a:spLocks/>
            </p:cNvSpPr>
            <p:nvPr/>
          </p:nvSpPr>
          <p:spPr bwMode="auto">
            <a:xfrm>
              <a:off x="4508" y="421"/>
              <a:ext cx="87" cy="100"/>
            </a:xfrm>
            <a:custGeom>
              <a:avLst/>
              <a:gdLst>
                <a:gd name="T0" fmla="*/ 87 w 87"/>
                <a:gd name="T1" fmla="*/ 26 h 100"/>
                <a:gd name="T2" fmla="*/ 82 w 87"/>
                <a:gd name="T3" fmla="*/ 38 h 100"/>
                <a:gd name="T4" fmla="*/ 74 w 87"/>
                <a:gd name="T5" fmla="*/ 47 h 100"/>
                <a:gd name="T6" fmla="*/ 66 w 87"/>
                <a:gd name="T7" fmla="*/ 54 h 100"/>
                <a:gd name="T8" fmla="*/ 59 w 87"/>
                <a:gd name="T9" fmla="*/ 60 h 100"/>
                <a:gd name="T10" fmla="*/ 53 w 87"/>
                <a:gd name="T11" fmla="*/ 67 h 100"/>
                <a:gd name="T12" fmla="*/ 49 w 87"/>
                <a:gd name="T13" fmla="*/ 76 h 100"/>
                <a:gd name="T14" fmla="*/ 49 w 87"/>
                <a:gd name="T15" fmla="*/ 79 h 100"/>
                <a:gd name="T16" fmla="*/ 49 w 87"/>
                <a:gd name="T17" fmla="*/ 86 h 100"/>
                <a:gd name="T18" fmla="*/ 50 w 87"/>
                <a:gd name="T19" fmla="*/ 91 h 100"/>
                <a:gd name="T20" fmla="*/ 51 w 87"/>
                <a:gd name="T21" fmla="*/ 98 h 100"/>
                <a:gd name="T22" fmla="*/ 46 w 87"/>
                <a:gd name="T23" fmla="*/ 98 h 100"/>
                <a:gd name="T24" fmla="*/ 39 w 87"/>
                <a:gd name="T25" fmla="*/ 98 h 100"/>
                <a:gd name="T26" fmla="*/ 31 w 87"/>
                <a:gd name="T27" fmla="*/ 98 h 100"/>
                <a:gd name="T28" fmla="*/ 22 w 87"/>
                <a:gd name="T29" fmla="*/ 100 h 100"/>
                <a:gd name="T30" fmla="*/ 15 w 87"/>
                <a:gd name="T31" fmla="*/ 100 h 100"/>
                <a:gd name="T32" fmla="*/ 8 w 87"/>
                <a:gd name="T33" fmla="*/ 100 h 100"/>
                <a:gd name="T34" fmla="*/ 3 w 87"/>
                <a:gd name="T35" fmla="*/ 100 h 100"/>
                <a:gd name="T36" fmla="*/ 0 w 87"/>
                <a:gd name="T37" fmla="*/ 100 h 100"/>
                <a:gd name="T38" fmla="*/ 3 w 87"/>
                <a:gd name="T39" fmla="*/ 92 h 100"/>
                <a:gd name="T40" fmla="*/ 11 w 87"/>
                <a:gd name="T41" fmla="*/ 79 h 100"/>
                <a:gd name="T42" fmla="*/ 22 w 87"/>
                <a:gd name="T43" fmla="*/ 64 h 100"/>
                <a:gd name="T44" fmla="*/ 35 w 87"/>
                <a:gd name="T45" fmla="*/ 47 h 100"/>
                <a:gd name="T46" fmla="*/ 50 w 87"/>
                <a:gd name="T47" fmla="*/ 30 h 100"/>
                <a:gd name="T48" fmla="*/ 64 w 87"/>
                <a:gd name="T49" fmla="*/ 16 h 100"/>
                <a:gd name="T50" fmla="*/ 70 w 87"/>
                <a:gd name="T51" fmla="*/ 10 h 100"/>
                <a:gd name="T52" fmla="*/ 75 w 87"/>
                <a:gd name="T53" fmla="*/ 5 h 100"/>
                <a:gd name="T54" fmla="*/ 80 w 87"/>
                <a:gd name="T55" fmla="*/ 2 h 100"/>
                <a:gd name="T56" fmla="*/ 84 w 87"/>
                <a:gd name="T57" fmla="*/ 0 h 100"/>
                <a:gd name="T58" fmla="*/ 85 w 87"/>
                <a:gd name="T59" fmla="*/ 1 h 100"/>
                <a:gd name="T60" fmla="*/ 85 w 87"/>
                <a:gd name="T61" fmla="*/ 4 h 100"/>
                <a:gd name="T62" fmla="*/ 85 w 87"/>
                <a:gd name="T63" fmla="*/ 5 h 100"/>
                <a:gd name="T64" fmla="*/ 87 w 87"/>
                <a:gd name="T65" fmla="*/ 8 h 100"/>
                <a:gd name="T66" fmla="*/ 87 w 87"/>
                <a:gd name="T67" fmla="*/ 10 h 100"/>
                <a:gd name="T68" fmla="*/ 87 w 87"/>
                <a:gd name="T69" fmla="*/ 14 h 100"/>
                <a:gd name="T70" fmla="*/ 87 w 87"/>
                <a:gd name="T71" fmla="*/ 19 h 100"/>
                <a:gd name="T72" fmla="*/ 87 w 87"/>
                <a:gd name="T73" fmla="*/ 26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7" h="100">
                  <a:moveTo>
                    <a:pt x="87" y="26"/>
                  </a:moveTo>
                  <a:lnTo>
                    <a:pt x="82" y="38"/>
                  </a:lnTo>
                  <a:lnTo>
                    <a:pt x="74" y="47"/>
                  </a:lnTo>
                  <a:lnTo>
                    <a:pt x="66" y="54"/>
                  </a:lnTo>
                  <a:lnTo>
                    <a:pt x="59" y="60"/>
                  </a:lnTo>
                  <a:lnTo>
                    <a:pt x="53" y="67"/>
                  </a:lnTo>
                  <a:lnTo>
                    <a:pt x="49" y="76"/>
                  </a:lnTo>
                  <a:lnTo>
                    <a:pt x="49" y="79"/>
                  </a:lnTo>
                  <a:lnTo>
                    <a:pt x="49" y="86"/>
                  </a:lnTo>
                  <a:lnTo>
                    <a:pt x="50" y="91"/>
                  </a:lnTo>
                  <a:lnTo>
                    <a:pt x="51" y="98"/>
                  </a:lnTo>
                  <a:lnTo>
                    <a:pt x="46" y="98"/>
                  </a:lnTo>
                  <a:lnTo>
                    <a:pt x="39" y="98"/>
                  </a:lnTo>
                  <a:lnTo>
                    <a:pt x="31" y="98"/>
                  </a:lnTo>
                  <a:lnTo>
                    <a:pt x="22" y="100"/>
                  </a:lnTo>
                  <a:lnTo>
                    <a:pt x="15" y="100"/>
                  </a:lnTo>
                  <a:lnTo>
                    <a:pt x="8" y="100"/>
                  </a:lnTo>
                  <a:lnTo>
                    <a:pt x="3" y="100"/>
                  </a:lnTo>
                  <a:lnTo>
                    <a:pt x="0" y="100"/>
                  </a:lnTo>
                  <a:lnTo>
                    <a:pt x="3" y="92"/>
                  </a:lnTo>
                  <a:lnTo>
                    <a:pt x="11" y="79"/>
                  </a:lnTo>
                  <a:lnTo>
                    <a:pt x="22" y="64"/>
                  </a:lnTo>
                  <a:lnTo>
                    <a:pt x="35" y="47"/>
                  </a:lnTo>
                  <a:lnTo>
                    <a:pt x="50" y="30"/>
                  </a:lnTo>
                  <a:lnTo>
                    <a:pt x="64" y="16"/>
                  </a:lnTo>
                  <a:lnTo>
                    <a:pt x="70" y="10"/>
                  </a:lnTo>
                  <a:lnTo>
                    <a:pt x="75" y="5"/>
                  </a:lnTo>
                  <a:lnTo>
                    <a:pt x="80" y="2"/>
                  </a:lnTo>
                  <a:lnTo>
                    <a:pt x="84" y="0"/>
                  </a:lnTo>
                  <a:lnTo>
                    <a:pt x="85" y="1"/>
                  </a:lnTo>
                  <a:lnTo>
                    <a:pt x="85" y="4"/>
                  </a:lnTo>
                  <a:lnTo>
                    <a:pt x="85" y="5"/>
                  </a:lnTo>
                  <a:lnTo>
                    <a:pt x="87" y="8"/>
                  </a:lnTo>
                  <a:lnTo>
                    <a:pt x="87" y="10"/>
                  </a:lnTo>
                  <a:lnTo>
                    <a:pt x="87" y="14"/>
                  </a:lnTo>
                  <a:lnTo>
                    <a:pt x="87" y="19"/>
                  </a:lnTo>
                  <a:lnTo>
                    <a:pt x="87" y="26"/>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7" name="Freeform 134">
              <a:extLst>
                <a:ext uri="{FF2B5EF4-FFF2-40B4-BE49-F238E27FC236}">
                  <a16:creationId xmlns:a16="http://schemas.microsoft.com/office/drawing/2014/main" id="{F394B6E9-0CB8-4789-9E5A-60B25BCB0807}"/>
                </a:ext>
              </a:extLst>
            </p:cNvPr>
            <p:cNvSpPr>
              <a:spLocks/>
            </p:cNvSpPr>
            <p:nvPr/>
          </p:nvSpPr>
          <p:spPr bwMode="auto">
            <a:xfrm>
              <a:off x="4527" y="542"/>
              <a:ext cx="29" cy="29"/>
            </a:xfrm>
            <a:custGeom>
              <a:avLst/>
              <a:gdLst>
                <a:gd name="T0" fmla="*/ 29 w 29"/>
                <a:gd name="T1" fmla="*/ 24 h 29"/>
                <a:gd name="T2" fmla="*/ 25 w 29"/>
                <a:gd name="T3" fmla="*/ 25 h 29"/>
                <a:gd name="T4" fmla="*/ 22 w 29"/>
                <a:gd name="T5" fmla="*/ 25 h 29"/>
                <a:gd name="T6" fmla="*/ 20 w 29"/>
                <a:gd name="T7" fmla="*/ 25 h 29"/>
                <a:gd name="T8" fmla="*/ 17 w 29"/>
                <a:gd name="T9" fmla="*/ 24 h 29"/>
                <a:gd name="T10" fmla="*/ 15 w 29"/>
                <a:gd name="T11" fmla="*/ 23 h 29"/>
                <a:gd name="T12" fmla="*/ 11 w 29"/>
                <a:gd name="T13" fmla="*/ 23 h 29"/>
                <a:gd name="T14" fmla="*/ 7 w 29"/>
                <a:gd name="T15" fmla="*/ 24 h 29"/>
                <a:gd name="T16" fmla="*/ 2 w 29"/>
                <a:gd name="T17" fmla="*/ 29 h 29"/>
                <a:gd name="T18" fmla="*/ 2 w 29"/>
                <a:gd name="T19" fmla="*/ 29 h 29"/>
                <a:gd name="T20" fmla="*/ 2 w 29"/>
                <a:gd name="T21" fmla="*/ 28 h 29"/>
                <a:gd name="T22" fmla="*/ 1 w 29"/>
                <a:gd name="T23" fmla="*/ 28 h 29"/>
                <a:gd name="T24" fmla="*/ 1 w 29"/>
                <a:gd name="T25" fmla="*/ 28 h 29"/>
                <a:gd name="T26" fmla="*/ 1 w 29"/>
                <a:gd name="T27" fmla="*/ 28 h 29"/>
                <a:gd name="T28" fmla="*/ 0 w 29"/>
                <a:gd name="T29" fmla="*/ 28 h 29"/>
                <a:gd name="T30" fmla="*/ 0 w 29"/>
                <a:gd name="T31" fmla="*/ 28 h 29"/>
                <a:gd name="T32" fmla="*/ 0 w 29"/>
                <a:gd name="T33" fmla="*/ 28 h 29"/>
                <a:gd name="T34" fmla="*/ 0 w 29"/>
                <a:gd name="T35" fmla="*/ 24 h 29"/>
                <a:gd name="T36" fmla="*/ 1 w 29"/>
                <a:gd name="T37" fmla="*/ 20 h 29"/>
                <a:gd name="T38" fmla="*/ 3 w 29"/>
                <a:gd name="T39" fmla="*/ 15 h 29"/>
                <a:gd name="T40" fmla="*/ 6 w 29"/>
                <a:gd name="T41" fmla="*/ 11 h 29"/>
                <a:gd name="T42" fmla="*/ 8 w 29"/>
                <a:gd name="T43" fmla="*/ 7 h 29"/>
                <a:gd name="T44" fmla="*/ 12 w 29"/>
                <a:gd name="T45" fmla="*/ 5 h 29"/>
                <a:gd name="T46" fmla="*/ 17 w 29"/>
                <a:gd name="T47" fmla="*/ 2 h 29"/>
                <a:gd name="T48" fmla="*/ 22 w 29"/>
                <a:gd name="T49" fmla="*/ 0 h 29"/>
                <a:gd name="T50" fmla="*/ 22 w 29"/>
                <a:gd name="T51" fmla="*/ 1 h 29"/>
                <a:gd name="T52" fmla="*/ 23 w 29"/>
                <a:gd name="T53" fmla="*/ 1 h 29"/>
                <a:gd name="T54" fmla="*/ 23 w 29"/>
                <a:gd name="T55" fmla="*/ 1 h 29"/>
                <a:gd name="T56" fmla="*/ 23 w 29"/>
                <a:gd name="T57" fmla="*/ 2 h 29"/>
                <a:gd name="T58" fmla="*/ 23 w 29"/>
                <a:gd name="T59" fmla="*/ 2 h 29"/>
                <a:gd name="T60" fmla="*/ 25 w 29"/>
                <a:gd name="T61" fmla="*/ 2 h 29"/>
                <a:gd name="T62" fmla="*/ 25 w 29"/>
                <a:gd name="T63" fmla="*/ 4 h 29"/>
                <a:gd name="T64" fmla="*/ 25 w 29"/>
                <a:gd name="T65" fmla="*/ 4 h 29"/>
                <a:gd name="T66" fmla="*/ 22 w 29"/>
                <a:gd name="T67" fmla="*/ 5 h 29"/>
                <a:gd name="T68" fmla="*/ 21 w 29"/>
                <a:gd name="T69" fmla="*/ 6 h 29"/>
                <a:gd name="T70" fmla="*/ 20 w 29"/>
                <a:gd name="T71" fmla="*/ 7 h 29"/>
                <a:gd name="T72" fmla="*/ 20 w 29"/>
                <a:gd name="T73" fmla="*/ 9 h 29"/>
                <a:gd name="T74" fmla="*/ 20 w 29"/>
                <a:gd name="T75" fmla="*/ 9 h 29"/>
                <a:gd name="T76" fmla="*/ 20 w 29"/>
                <a:gd name="T77" fmla="*/ 10 h 29"/>
                <a:gd name="T78" fmla="*/ 20 w 29"/>
                <a:gd name="T79" fmla="*/ 11 h 29"/>
                <a:gd name="T80" fmla="*/ 18 w 29"/>
                <a:gd name="T81" fmla="*/ 13 h 29"/>
                <a:gd name="T82" fmla="*/ 21 w 29"/>
                <a:gd name="T83" fmla="*/ 14 h 29"/>
                <a:gd name="T84" fmla="*/ 22 w 29"/>
                <a:gd name="T85" fmla="*/ 15 h 29"/>
                <a:gd name="T86" fmla="*/ 23 w 29"/>
                <a:gd name="T87" fmla="*/ 16 h 29"/>
                <a:gd name="T88" fmla="*/ 25 w 29"/>
                <a:gd name="T89" fmla="*/ 18 h 29"/>
                <a:gd name="T90" fmla="*/ 26 w 29"/>
                <a:gd name="T91" fmla="*/ 19 h 29"/>
                <a:gd name="T92" fmla="*/ 27 w 29"/>
                <a:gd name="T93" fmla="*/ 20 h 29"/>
                <a:gd name="T94" fmla="*/ 27 w 29"/>
                <a:gd name="T95" fmla="*/ 23 h 29"/>
                <a:gd name="T96" fmla="*/ 29 w 29"/>
                <a:gd name="T97" fmla="*/ 24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 h="29">
                  <a:moveTo>
                    <a:pt x="29" y="24"/>
                  </a:moveTo>
                  <a:lnTo>
                    <a:pt x="25" y="25"/>
                  </a:lnTo>
                  <a:lnTo>
                    <a:pt x="22" y="25"/>
                  </a:lnTo>
                  <a:lnTo>
                    <a:pt x="20" y="25"/>
                  </a:lnTo>
                  <a:lnTo>
                    <a:pt x="17" y="24"/>
                  </a:lnTo>
                  <a:lnTo>
                    <a:pt x="15" y="23"/>
                  </a:lnTo>
                  <a:lnTo>
                    <a:pt x="11" y="23"/>
                  </a:lnTo>
                  <a:lnTo>
                    <a:pt x="7" y="24"/>
                  </a:lnTo>
                  <a:lnTo>
                    <a:pt x="2" y="29"/>
                  </a:lnTo>
                  <a:lnTo>
                    <a:pt x="2" y="28"/>
                  </a:lnTo>
                  <a:lnTo>
                    <a:pt x="1" y="28"/>
                  </a:lnTo>
                  <a:lnTo>
                    <a:pt x="0" y="28"/>
                  </a:lnTo>
                  <a:lnTo>
                    <a:pt x="0" y="24"/>
                  </a:lnTo>
                  <a:lnTo>
                    <a:pt x="1" y="20"/>
                  </a:lnTo>
                  <a:lnTo>
                    <a:pt x="3" y="15"/>
                  </a:lnTo>
                  <a:lnTo>
                    <a:pt x="6" y="11"/>
                  </a:lnTo>
                  <a:lnTo>
                    <a:pt x="8" y="7"/>
                  </a:lnTo>
                  <a:lnTo>
                    <a:pt x="12" y="5"/>
                  </a:lnTo>
                  <a:lnTo>
                    <a:pt x="17" y="2"/>
                  </a:lnTo>
                  <a:lnTo>
                    <a:pt x="22" y="0"/>
                  </a:lnTo>
                  <a:lnTo>
                    <a:pt x="22" y="1"/>
                  </a:lnTo>
                  <a:lnTo>
                    <a:pt x="23" y="1"/>
                  </a:lnTo>
                  <a:lnTo>
                    <a:pt x="23" y="2"/>
                  </a:lnTo>
                  <a:lnTo>
                    <a:pt x="25" y="2"/>
                  </a:lnTo>
                  <a:lnTo>
                    <a:pt x="25" y="4"/>
                  </a:lnTo>
                  <a:lnTo>
                    <a:pt x="22" y="5"/>
                  </a:lnTo>
                  <a:lnTo>
                    <a:pt x="21" y="6"/>
                  </a:lnTo>
                  <a:lnTo>
                    <a:pt x="20" y="7"/>
                  </a:lnTo>
                  <a:lnTo>
                    <a:pt x="20" y="9"/>
                  </a:lnTo>
                  <a:lnTo>
                    <a:pt x="20" y="10"/>
                  </a:lnTo>
                  <a:lnTo>
                    <a:pt x="20" y="11"/>
                  </a:lnTo>
                  <a:lnTo>
                    <a:pt x="18" y="13"/>
                  </a:lnTo>
                  <a:lnTo>
                    <a:pt x="21" y="14"/>
                  </a:lnTo>
                  <a:lnTo>
                    <a:pt x="22" y="15"/>
                  </a:lnTo>
                  <a:lnTo>
                    <a:pt x="23" y="16"/>
                  </a:lnTo>
                  <a:lnTo>
                    <a:pt x="25" y="18"/>
                  </a:lnTo>
                  <a:lnTo>
                    <a:pt x="26" y="19"/>
                  </a:lnTo>
                  <a:lnTo>
                    <a:pt x="27" y="20"/>
                  </a:lnTo>
                  <a:lnTo>
                    <a:pt x="27" y="23"/>
                  </a:lnTo>
                  <a:lnTo>
                    <a:pt x="2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838" name="Freeform 135">
              <a:extLst>
                <a:ext uri="{FF2B5EF4-FFF2-40B4-BE49-F238E27FC236}">
                  <a16:creationId xmlns:a16="http://schemas.microsoft.com/office/drawing/2014/main" id="{523192A3-13E2-4C82-A68C-B863C0CE3621}"/>
                </a:ext>
              </a:extLst>
            </p:cNvPr>
            <p:cNvSpPr>
              <a:spLocks/>
            </p:cNvSpPr>
            <p:nvPr/>
          </p:nvSpPr>
          <p:spPr bwMode="auto">
            <a:xfrm>
              <a:off x="4500" y="321"/>
              <a:ext cx="18" cy="13"/>
            </a:xfrm>
            <a:custGeom>
              <a:avLst/>
              <a:gdLst>
                <a:gd name="T0" fmla="*/ 18 w 18"/>
                <a:gd name="T1" fmla="*/ 3 h 13"/>
                <a:gd name="T2" fmla="*/ 14 w 18"/>
                <a:gd name="T3" fmla="*/ 5 h 13"/>
                <a:gd name="T4" fmla="*/ 13 w 18"/>
                <a:gd name="T5" fmla="*/ 8 h 13"/>
                <a:gd name="T6" fmla="*/ 10 w 18"/>
                <a:gd name="T7" fmla="*/ 11 h 13"/>
                <a:gd name="T8" fmla="*/ 9 w 18"/>
                <a:gd name="T9" fmla="*/ 12 h 13"/>
                <a:gd name="T10" fmla="*/ 6 w 18"/>
                <a:gd name="T11" fmla="*/ 12 h 13"/>
                <a:gd name="T12" fmla="*/ 5 w 18"/>
                <a:gd name="T13" fmla="*/ 13 h 13"/>
                <a:gd name="T14" fmla="*/ 3 w 18"/>
                <a:gd name="T15" fmla="*/ 13 h 13"/>
                <a:gd name="T16" fmla="*/ 0 w 18"/>
                <a:gd name="T17" fmla="*/ 13 h 13"/>
                <a:gd name="T18" fmla="*/ 0 w 18"/>
                <a:gd name="T19" fmla="*/ 13 h 13"/>
                <a:gd name="T20" fmla="*/ 0 w 18"/>
                <a:gd name="T21" fmla="*/ 12 h 13"/>
                <a:gd name="T22" fmla="*/ 0 w 18"/>
                <a:gd name="T23" fmla="*/ 12 h 13"/>
                <a:gd name="T24" fmla="*/ 0 w 18"/>
                <a:gd name="T25" fmla="*/ 11 h 13"/>
                <a:gd name="T26" fmla="*/ 0 w 18"/>
                <a:gd name="T27" fmla="*/ 11 h 13"/>
                <a:gd name="T28" fmla="*/ 0 w 18"/>
                <a:gd name="T29" fmla="*/ 11 h 13"/>
                <a:gd name="T30" fmla="*/ 0 w 18"/>
                <a:gd name="T31" fmla="*/ 9 h 13"/>
                <a:gd name="T32" fmla="*/ 0 w 18"/>
                <a:gd name="T33" fmla="*/ 9 h 13"/>
                <a:gd name="T34" fmla="*/ 1 w 18"/>
                <a:gd name="T35" fmla="*/ 7 h 13"/>
                <a:gd name="T36" fmla="*/ 3 w 18"/>
                <a:gd name="T37" fmla="*/ 5 h 13"/>
                <a:gd name="T38" fmla="*/ 4 w 18"/>
                <a:gd name="T39" fmla="*/ 4 h 13"/>
                <a:gd name="T40" fmla="*/ 6 w 18"/>
                <a:gd name="T41" fmla="*/ 4 h 13"/>
                <a:gd name="T42" fmla="*/ 8 w 18"/>
                <a:gd name="T43" fmla="*/ 3 h 13"/>
                <a:gd name="T44" fmla="*/ 10 w 18"/>
                <a:gd name="T45" fmla="*/ 2 h 13"/>
                <a:gd name="T46" fmla="*/ 13 w 18"/>
                <a:gd name="T47" fmla="*/ 2 h 13"/>
                <a:gd name="T48" fmla="*/ 16 w 18"/>
                <a:gd name="T49" fmla="*/ 0 h 13"/>
                <a:gd name="T50" fmla="*/ 16 w 18"/>
                <a:gd name="T51" fmla="*/ 2 h 13"/>
                <a:gd name="T52" fmla="*/ 16 w 18"/>
                <a:gd name="T53" fmla="*/ 2 h 13"/>
                <a:gd name="T54" fmla="*/ 16 w 18"/>
                <a:gd name="T55" fmla="*/ 2 h 13"/>
                <a:gd name="T56" fmla="*/ 16 w 18"/>
                <a:gd name="T57" fmla="*/ 2 h 13"/>
                <a:gd name="T58" fmla="*/ 16 w 18"/>
                <a:gd name="T59" fmla="*/ 2 h 13"/>
                <a:gd name="T60" fmla="*/ 16 w 18"/>
                <a:gd name="T61" fmla="*/ 3 h 13"/>
                <a:gd name="T62" fmla="*/ 18 w 18"/>
                <a:gd name="T63" fmla="*/ 3 h 13"/>
                <a:gd name="T64" fmla="*/ 18 w 18"/>
                <a:gd name="T65" fmla="*/ 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3">
                  <a:moveTo>
                    <a:pt x="18" y="3"/>
                  </a:moveTo>
                  <a:lnTo>
                    <a:pt x="14" y="5"/>
                  </a:lnTo>
                  <a:lnTo>
                    <a:pt x="13" y="8"/>
                  </a:lnTo>
                  <a:lnTo>
                    <a:pt x="10" y="11"/>
                  </a:lnTo>
                  <a:lnTo>
                    <a:pt x="9" y="12"/>
                  </a:lnTo>
                  <a:lnTo>
                    <a:pt x="6" y="12"/>
                  </a:lnTo>
                  <a:lnTo>
                    <a:pt x="5" y="13"/>
                  </a:lnTo>
                  <a:lnTo>
                    <a:pt x="3" y="13"/>
                  </a:lnTo>
                  <a:lnTo>
                    <a:pt x="0" y="13"/>
                  </a:lnTo>
                  <a:lnTo>
                    <a:pt x="0" y="12"/>
                  </a:lnTo>
                  <a:lnTo>
                    <a:pt x="0" y="11"/>
                  </a:lnTo>
                  <a:lnTo>
                    <a:pt x="0" y="9"/>
                  </a:lnTo>
                  <a:lnTo>
                    <a:pt x="1" y="7"/>
                  </a:lnTo>
                  <a:lnTo>
                    <a:pt x="3" y="5"/>
                  </a:lnTo>
                  <a:lnTo>
                    <a:pt x="4" y="4"/>
                  </a:lnTo>
                  <a:lnTo>
                    <a:pt x="6" y="4"/>
                  </a:lnTo>
                  <a:lnTo>
                    <a:pt x="8" y="3"/>
                  </a:lnTo>
                  <a:lnTo>
                    <a:pt x="10" y="2"/>
                  </a:lnTo>
                  <a:lnTo>
                    <a:pt x="13" y="2"/>
                  </a:lnTo>
                  <a:lnTo>
                    <a:pt x="16" y="0"/>
                  </a:lnTo>
                  <a:lnTo>
                    <a:pt x="16" y="2"/>
                  </a:lnTo>
                  <a:lnTo>
                    <a:pt x="16" y="3"/>
                  </a:lnTo>
                  <a:lnTo>
                    <a:pt x="18" y="3"/>
                  </a:lnTo>
                  <a:close/>
                </a:path>
              </a:pathLst>
            </a:custGeom>
            <a:solidFill>
              <a:srgbClr val="D15E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6088" name="Picture 136">
            <a:extLst>
              <a:ext uri="{FF2B5EF4-FFF2-40B4-BE49-F238E27FC236}">
                <a16:creationId xmlns:a16="http://schemas.microsoft.com/office/drawing/2014/main" id="{BAA3DF64-546D-4FB6-91AC-39538F51E425}"/>
              </a:ext>
            </a:extLst>
          </p:cNvPr>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667000" y="401638"/>
            <a:ext cx="38862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fade">
                                      <p:cBhvr>
                                        <p:cTn id="7" dur="2000"/>
                                        <p:tgtEl>
                                          <p:spTgt spid="125955"/>
                                        </p:tgtEl>
                                      </p:cBhvr>
                                    </p:animEffect>
                                    <p:anim calcmode="lin" valueType="num">
                                      <p:cBhvr>
                                        <p:cTn id="8" dur="2000" fill="hold"/>
                                        <p:tgtEl>
                                          <p:spTgt spid="125955"/>
                                        </p:tgtEl>
                                        <p:attrNameLst>
                                          <p:attrName>style.rotation</p:attrName>
                                        </p:attrNameLst>
                                      </p:cBhvr>
                                      <p:tavLst>
                                        <p:tav tm="0">
                                          <p:val>
                                            <p:fltVal val="720"/>
                                          </p:val>
                                        </p:tav>
                                        <p:tav tm="100000">
                                          <p:val>
                                            <p:fltVal val="0"/>
                                          </p:val>
                                        </p:tav>
                                      </p:tavLst>
                                    </p:anim>
                                    <p:anim calcmode="lin" valueType="num">
                                      <p:cBhvr>
                                        <p:cTn id="9" dur="2000" fill="hold"/>
                                        <p:tgtEl>
                                          <p:spTgt spid="125955"/>
                                        </p:tgtEl>
                                        <p:attrNameLst>
                                          <p:attrName>ppt_h</p:attrName>
                                        </p:attrNameLst>
                                      </p:cBhvr>
                                      <p:tavLst>
                                        <p:tav tm="0">
                                          <p:val>
                                            <p:fltVal val="0"/>
                                          </p:val>
                                        </p:tav>
                                        <p:tav tm="100000">
                                          <p:val>
                                            <p:strVal val="#ppt_h"/>
                                          </p:val>
                                        </p:tav>
                                      </p:tavLst>
                                    </p:anim>
                                    <p:anim calcmode="lin" valueType="num">
                                      <p:cBhvr>
                                        <p:cTn id="10" dur="2000" fill="hold"/>
                                        <p:tgtEl>
                                          <p:spTgt spid="125955"/>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22" presetClass="entr" presetSubtype="4" fill="hold" nodeType="afterEffect">
                                  <p:stCondLst>
                                    <p:cond delay="0"/>
                                  </p:stCondLst>
                                  <p:childTnLst>
                                    <p:set>
                                      <p:cBhvr>
                                        <p:cTn id="13" dur="1" fill="hold">
                                          <p:stCondLst>
                                            <p:cond delay="0"/>
                                          </p:stCondLst>
                                        </p:cTn>
                                        <p:tgtEl>
                                          <p:spTgt spid="126088"/>
                                        </p:tgtEl>
                                        <p:attrNameLst>
                                          <p:attrName>style.visibility</p:attrName>
                                        </p:attrNameLst>
                                      </p:cBhvr>
                                      <p:to>
                                        <p:strVal val="visible"/>
                                      </p:to>
                                    </p:set>
                                    <p:animEffect transition="in" filter="wipe(down)">
                                      <p:cBhvr>
                                        <p:cTn id="14" dur="500"/>
                                        <p:tgtEl>
                                          <p:spTgt spid="126088"/>
                                        </p:tgtEl>
                                      </p:cBhvr>
                                    </p:animEffect>
                                  </p:childTnLst>
                                </p:cTn>
                              </p:par>
                            </p:childTnLst>
                          </p:cTn>
                        </p:par>
                        <p:par>
                          <p:cTn id="15" fill="hold" nodeType="afterGroup">
                            <p:stCondLst>
                              <p:cond delay="2500"/>
                            </p:stCondLst>
                            <p:childTnLst>
                              <p:par>
                                <p:cTn id="16" presetID="22" presetClass="entr" presetSubtype="8" fill="hold" nodeType="afterEffect">
                                  <p:stCondLst>
                                    <p:cond delay="0"/>
                                  </p:stCondLst>
                                  <p:childTnLst>
                                    <p:set>
                                      <p:cBhvr>
                                        <p:cTn id="17" dur="1" fill="hold">
                                          <p:stCondLst>
                                            <p:cond delay="0"/>
                                          </p:stCondLst>
                                        </p:cTn>
                                        <p:tgtEl>
                                          <p:spTgt spid="125960"/>
                                        </p:tgtEl>
                                        <p:attrNameLst>
                                          <p:attrName>style.visibility</p:attrName>
                                        </p:attrNameLst>
                                      </p:cBhvr>
                                      <p:to>
                                        <p:strVal val="visible"/>
                                      </p:to>
                                    </p:set>
                                    <p:animEffect transition="in" filter="wipe(left)">
                                      <p:cBhvr>
                                        <p:cTn id="18" dur="500"/>
                                        <p:tgtEl>
                                          <p:spTgt spid="125960"/>
                                        </p:tgtEl>
                                      </p:cBhvr>
                                    </p:animEffect>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125954"/>
                                        </p:tgtEl>
                                        <p:attrNameLst>
                                          <p:attrName>style.visibility</p:attrName>
                                        </p:attrNameLst>
                                      </p:cBhvr>
                                      <p:to>
                                        <p:strVal val="visible"/>
                                      </p:to>
                                    </p:set>
                                    <p:anim calcmode="lin" valueType="num">
                                      <p:cBhvr additive="base">
                                        <p:cTn id="22" dur="500" fill="hold"/>
                                        <p:tgtEl>
                                          <p:spTgt spid="125954"/>
                                        </p:tgtEl>
                                        <p:attrNameLst>
                                          <p:attrName>ppt_x</p:attrName>
                                        </p:attrNameLst>
                                      </p:cBhvr>
                                      <p:tavLst>
                                        <p:tav tm="0">
                                          <p:val>
                                            <p:strVal val="#ppt_x"/>
                                          </p:val>
                                        </p:tav>
                                        <p:tav tm="100000">
                                          <p:val>
                                            <p:strVal val="#ppt_x"/>
                                          </p:val>
                                        </p:tav>
                                      </p:tavLst>
                                    </p:anim>
                                    <p:anim calcmode="lin" valueType="num">
                                      <p:cBhvr additive="base">
                                        <p:cTn id="23" dur="500" fill="hold"/>
                                        <p:tgtEl>
                                          <p:spTgt spid="12595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16" presetClass="entr" presetSubtype="37" fill="hold" nodeType="afterEffect">
                                  <p:stCondLst>
                                    <p:cond delay="0"/>
                                  </p:stCondLst>
                                  <p:childTnLst>
                                    <p:set>
                                      <p:cBhvr>
                                        <p:cTn id="26" dur="1" fill="hold">
                                          <p:stCondLst>
                                            <p:cond delay="0"/>
                                          </p:stCondLst>
                                        </p:cTn>
                                        <p:tgtEl>
                                          <p:spTgt spid="125958"/>
                                        </p:tgtEl>
                                        <p:attrNameLst>
                                          <p:attrName>style.visibility</p:attrName>
                                        </p:attrNameLst>
                                      </p:cBhvr>
                                      <p:to>
                                        <p:strVal val="visible"/>
                                      </p:to>
                                    </p:set>
                                    <p:animEffect transition="in" filter="barn(outVertical)">
                                      <p:cBhvr>
                                        <p:cTn id="27"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D64CC78-E880-4561-8337-6089CB569F78}"/>
              </a:ext>
            </a:extLst>
          </p:cNvPr>
          <p:cNvSpPr>
            <a:spLocks noGrp="1" noChangeArrowheads="1"/>
          </p:cNvSpPr>
          <p:nvPr>
            <p:ph type="title"/>
          </p:nvPr>
        </p:nvSpPr>
        <p:spPr>
          <a:xfrm>
            <a:off x="304800" y="228600"/>
            <a:ext cx="8458200" cy="6096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 Functional groups</a:t>
            </a:r>
          </a:p>
        </p:txBody>
      </p:sp>
      <p:sp>
        <p:nvSpPr>
          <p:cNvPr id="47107" name="Rectangle 3">
            <a:extLst>
              <a:ext uri="{FF2B5EF4-FFF2-40B4-BE49-F238E27FC236}">
                <a16:creationId xmlns:a16="http://schemas.microsoft.com/office/drawing/2014/main" id="{B0A45AEE-3E90-4B9B-9BFB-EFD259431D3F}"/>
              </a:ext>
            </a:extLst>
          </p:cNvPr>
          <p:cNvSpPr>
            <a:spLocks noGrp="1" noChangeArrowheads="1"/>
          </p:cNvSpPr>
          <p:nvPr>
            <p:ph type="body" idx="1"/>
          </p:nvPr>
        </p:nvSpPr>
        <p:spPr>
          <a:xfrm>
            <a:off x="323850" y="1989138"/>
            <a:ext cx="8610600" cy="3378200"/>
          </a:xfrm>
          <a:solidFill>
            <a:schemeClr val="folHlink"/>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lnSpc>
                <a:spcPct val="80000"/>
              </a:lnSpc>
              <a:spcBef>
                <a:spcPct val="5000"/>
              </a:spcBef>
            </a:pPr>
            <a:r>
              <a:rPr lang="en-US" altLang="en-US" sz="2800">
                <a:latin typeface="Arial" panose="020B0604020202020204" pitchFamily="34" charset="0"/>
              </a:rPr>
              <a:t>Functional groups are parts of organic molecules that result in </a:t>
            </a:r>
            <a:r>
              <a:rPr lang="en-US" altLang="en-US" sz="2800">
                <a:solidFill>
                  <a:srgbClr val="CC0000"/>
                </a:solidFill>
                <a:latin typeface="Arial" panose="020B0604020202020204" pitchFamily="34" charset="0"/>
              </a:rPr>
              <a:t>characteristic features</a:t>
            </a:r>
            <a:r>
              <a:rPr lang="en-US" altLang="en-US" sz="2800">
                <a:latin typeface="Arial" panose="020B0604020202020204" pitchFamily="34" charset="0"/>
              </a:rPr>
              <a:t>:</a:t>
            </a:r>
          </a:p>
          <a:p>
            <a:pPr>
              <a:lnSpc>
                <a:spcPct val="80000"/>
              </a:lnSpc>
              <a:spcBef>
                <a:spcPct val="5000"/>
              </a:spcBef>
              <a:buFontTx/>
              <a:buNone/>
            </a:pPr>
            <a:endParaRPr lang="en-US" altLang="en-US" sz="2800">
              <a:solidFill>
                <a:srgbClr val="CC0000"/>
              </a:solidFill>
              <a:latin typeface="Arial" panose="020B0604020202020204" pitchFamily="34" charset="0"/>
            </a:endParaRPr>
          </a:p>
          <a:p>
            <a:pPr>
              <a:lnSpc>
                <a:spcPct val="80000"/>
              </a:lnSpc>
              <a:spcBef>
                <a:spcPct val="5000"/>
              </a:spcBef>
              <a:buFontTx/>
              <a:buNone/>
            </a:pPr>
            <a:r>
              <a:rPr lang="en-US" altLang="en-US" sz="2800">
                <a:solidFill>
                  <a:srgbClr val="000099"/>
                </a:solidFill>
                <a:latin typeface="Arial" panose="020B0604020202020204" pitchFamily="34" charset="0"/>
              </a:rPr>
              <a:t>	Properties such as </a:t>
            </a:r>
            <a:r>
              <a:rPr lang="en-US" altLang="en-US" sz="2800" b="1">
                <a:solidFill>
                  <a:schemeClr val="accent1"/>
                </a:solidFill>
                <a:latin typeface="Arial" panose="020B0604020202020204" pitchFamily="34" charset="0"/>
              </a:rPr>
              <a:t>melting point</a:t>
            </a:r>
            <a:r>
              <a:rPr lang="en-US" altLang="en-US" sz="2800">
                <a:solidFill>
                  <a:srgbClr val="000099"/>
                </a:solidFill>
                <a:latin typeface="Arial" panose="020B0604020202020204" pitchFamily="34" charset="0"/>
              </a:rPr>
              <a:t>, </a:t>
            </a:r>
            <a:r>
              <a:rPr lang="en-US" altLang="en-US" sz="2800" b="1">
                <a:solidFill>
                  <a:srgbClr val="CCFF66"/>
                </a:solidFill>
                <a:latin typeface="Arial" panose="020B0604020202020204" pitchFamily="34" charset="0"/>
              </a:rPr>
              <a:t>boiling point</a:t>
            </a:r>
            <a:r>
              <a:rPr lang="en-US" altLang="en-US" sz="2800">
                <a:solidFill>
                  <a:srgbClr val="000099"/>
                </a:solidFill>
                <a:latin typeface="Arial" panose="020B0604020202020204" pitchFamily="34" charset="0"/>
              </a:rPr>
              <a:t>, </a:t>
            </a:r>
            <a:r>
              <a:rPr lang="en-US" altLang="en-US" sz="2800" b="1">
                <a:solidFill>
                  <a:srgbClr val="000066"/>
                </a:solidFill>
                <a:latin typeface="Arial" panose="020B0604020202020204" pitchFamily="34" charset="0"/>
              </a:rPr>
              <a:t>solubility</a:t>
            </a:r>
            <a:r>
              <a:rPr lang="en-US" altLang="en-US" sz="2800">
                <a:solidFill>
                  <a:srgbClr val="000099"/>
                </a:solidFill>
                <a:latin typeface="Arial" panose="020B0604020202020204" pitchFamily="34" charset="0"/>
              </a:rPr>
              <a:t> change due to functional groups </a:t>
            </a:r>
          </a:p>
          <a:p>
            <a:pPr lvl="1">
              <a:lnSpc>
                <a:spcPct val="80000"/>
              </a:lnSpc>
              <a:spcBef>
                <a:spcPct val="5000"/>
              </a:spcBef>
            </a:pPr>
            <a:endParaRPr lang="en-US" altLang="en-US" sz="2400">
              <a:solidFill>
                <a:srgbClr val="CC0000"/>
              </a:solidFill>
              <a:latin typeface="Arial" panose="020B0604020202020204" pitchFamily="34" charset="0"/>
            </a:endParaRPr>
          </a:p>
          <a:p>
            <a:pPr>
              <a:lnSpc>
                <a:spcPct val="80000"/>
              </a:lnSpc>
              <a:spcBef>
                <a:spcPct val="5000"/>
              </a:spcBef>
              <a:buFontTx/>
              <a:buNone/>
            </a:pPr>
            <a:endParaRPr lang="en-US" altLang="en-US" sz="2800">
              <a:latin typeface="Arial" panose="020B0604020202020204" pitchFamily="34" charset="0"/>
            </a:endParaRPr>
          </a:p>
          <a:p>
            <a:pPr>
              <a:lnSpc>
                <a:spcPct val="80000"/>
              </a:lnSpc>
              <a:spcBef>
                <a:spcPct val="5000"/>
              </a:spcBef>
            </a:pPr>
            <a:r>
              <a:rPr lang="en-US" altLang="en-US" sz="2800">
                <a:latin typeface="Arial" panose="020B0604020202020204" pitchFamily="34" charset="0"/>
              </a:rPr>
              <a:t>About 100 functional groups exist, we will focus on a few more (besides “alkyl”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subTnLst>
                                    <p:animClr clrSpc="rgb" dir="cw">
                                      <p:cBhvr override="childStyle">
                                        <p:cTn dur="1" fill="hold" display="0" masterRel="nextClick" afterEffect="1"/>
                                        <p:tgtEl>
                                          <p:spTgt spid="47107">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wipe(left)">
                                      <p:cBhvr>
                                        <p:cTn id="12" dur="500"/>
                                        <p:tgtEl>
                                          <p:spTgt spid="47107">
                                            <p:txEl>
                                              <p:pRg st="2" end="2"/>
                                            </p:txEl>
                                          </p:spTgt>
                                        </p:tgtEl>
                                      </p:cBhvr>
                                    </p:animEffect>
                                  </p:childTnLst>
                                  <p:subTnLst>
                                    <p:animClr clrSpc="rgb" dir="cw">
                                      <p:cBhvr override="childStyle">
                                        <p:cTn dur="1" fill="hold" display="0" masterRel="nextClick" afterEffect="1"/>
                                        <p:tgtEl>
                                          <p:spTgt spid="47107">
                                            <p:txEl>
                                              <p:pRg st="2" end="2"/>
                                            </p:txEl>
                                          </p:spTgt>
                                        </p:tgtEl>
                                        <p:attrNameLst>
                                          <p:attrName>ppt_c</p:attrName>
                                        </p:attrNameLst>
                                      </p:cBhvr>
                                      <p:to>
                                        <a:schemeClr val="tx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7">
                                            <p:txEl>
                                              <p:pRg st="5" end="5"/>
                                            </p:txEl>
                                          </p:spTgt>
                                        </p:tgtEl>
                                        <p:attrNameLst>
                                          <p:attrName>style.visibility</p:attrName>
                                        </p:attrNameLst>
                                      </p:cBhvr>
                                      <p:to>
                                        <p:strVal val="visible"/>
                                      </p:to>
                                    </p:set>
                                    <p:animEffect transition="in" filter="wipe(left)">
                                      <p:cBhvr>
                                        <p:cTn id="17" dur="500"/>
                                        <p:tgtEl>
                                          <p:spTgt spid="47107">
                                            <p:txEl>
                                              <p:pRg st="5" end="5"/>
                                            </p:txEl>
                                          </p:spTgt>
                                        </p:tgtEl>
                                      </p:cBhvr>
                                    </p:animEffect>
                                  </p:childTnLst>
                                  <p:subTnLst>
                                    <p:animClr clrSpc="rgb" dir="cw">
                                      <p:cBhvr override="childStyle">
                                        <p:cTn dur="1" fill="hold" display="0" masterRel="nextClick" afterEffect="1"/>
                                        <p:tgtEl>
                                          <p:spTgt spid="47107">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2A4D46B-CD64-4F74-8B31-6AB4D2F99F24}"/>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49522" name="Group 18">
            <a:extLst>
              <a:ext uri="{FF2B5EF4-FFF2-40B4-BE49-F238E27FC236}">
                <a16:creationId xmlns:a16="http://schemas.microsoft.com/office/drawing/2014/main" id="{A74AFED3-8E41-4761-B05D-044015FF258F}"/>
              </a:ext>
            </a:extLst>
          </p:cNvPr>
          <p:cNvGrpSpPr>
            <a:grpSpLocks/>
          </p:cNvGrpSpPr>
          <p:nvPr/>
        </p:nvGrpSpPr>
        <p:grpSpPr bwMode="auto">
          <a:xfrm>
            <a:off x="1403648" y="1340768"/>
            <a:ext cx="5672138" cy="2473325"/>
            <a:chOff x="0" y="618"/>
            <a:chExt cx="3210" cy="923"/>
          </a:xfrm>
        </p:grpSpPr>
        <p:pic>
          <p:nvPicPr>
            <p:cNvPr id="76805" name="Picture 19">
              <a:extLst>
                <a:ext uri="{FF2B5EF4-FFF2-40B4-BE49-F238E27FC236}">
                  <a16:creationId xmlns:a16="http://schemas.microsoft.com/office/drawing/2014/main" id="{89EB6E26-D0F0-42B6-AEBB-9AB00AD15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
              <a:ext cx="3210"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6" name="Text Box 20">
              <a:extLst>
                <a:ext uri="{FF2B5EF4-FFF2-40B4-BE49-F238E27FC236}">
                  <a16:creationId xmlns:a16="http://schemas.microsoft.com/office/drawing/2014/main" id="{0C8B30F0-C74F-4D16-B10C-CD5A325E1FEB}"/>
                </a:ext>
              </a:extLst>
            </p:cNvPr>
            <p:cNvSpPr txBox="1">
              <a:spLocks noChangeArrowheads="1"/>
            </p:cNvSpPr>
            <p:nvPr/>
          </p:nvSpPr>
          <p:spPr bwMode="auto">
            <a:xfrm>
              <a:off x="975" y="618"/>
              <a:ext cx="86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a:solidFill>
                    <a:schemeClr val="accent2"/>
                  </a:solidFill>
                  <a:latin typeface="Arial" panose="020B0604020202020204" pitchFamily="34" charset="0"/>
                </a:rPr>
                <a:t>ester</a:t>
              </a:r>
            </a:p>
          </p:txBody>
        </p:sp>
      </p:grpSp>
      <p:sp>
        <p:nvSpPr>
          <p:cNvPr id="149532" name="Oval 28">
            <a:extLst>
              <a:ext uri="{FF2B5EF4-FFF2-40B4-BE49-F238E27FC236}">
                <a16:creationId xmlns:a16="http://schemas.microsoft.com/office/drawing/2014/main" id="{0F43DC46-A683-478F-A9FE-0F5C6449ACC1}"/>
              </a:ext>
            </a:extLst>
          </p:cNvPr>
          <p:cNvSpPr>
            <a:spLocks noChangeArrowheads="1"/>
          </p:cNvSpPr>
          <p:nvPr/>
        </p:nvSpPr>
        <p:spPr bwMode="auto">
          <a:xfrm>
            <a:off x="2987824" y="2009448"/>
            <a:ext cx="2016125" cy="1655762"/>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 name="TextBox 1">
            <a:extLst>
              <a:ext uri="{FF2B5EF4-FFF2-40B4-BE49-F238E27FC236}">
                <a16:creationId xmlns:a16="http://schemas.microsoft.com/office/drawing/2014/main" id="{73F9ECF5-25E5-49D2-F9E6-DEE2B3D1E522}"/>
              </a:ext>
            </a:extLst>
          </p:cNvPr>
          <p:cNvSpPr txBox="1"/>
          <p:nvPr/>
        </p:nvSpPr>
        <p:spPr>
          <a:xfrm>
            <a:off x="228299" y="4149080"/>
            <a:ext cx="8839200" cy="2246769"/>
          </a:xfrm>
          <a:prstGeom prst="rect">
            <a:avLst/>
          </a:prstGeom>
          <a:noFill/>
        </p:spPr>
        <p:txBody>
          <a:bodyPr wrap="square">
            <a:spAutoFit/>
          </a:bodyPr>
          <a:lstStyle/>
          <a:p>
            <a:r>
              <a:rPr lang="en-US" b="0" i="0" dirty="0">
                <a:solidFill>
                  <a:srgbClr val="202124"/>
                </a:solidFill>
                <a:effectLst/>
                <a:latin typeface="Roboto" panose="02000000000000000000" pitchFamily="2" charset="0"/>
              </a:rPr>
              <a:t>Esters that have fragrant odors are </a:t>
            </a:r>
            <a:r>
              <a:rPr lang="en-US" b="1" i="0" dirty="0">
                <a:solidFill>
                  <a:srgbClr val="202124"/>
                </a:solidFill>
                <a:effectLst/>
                <a:latin typeface="Roboto" panose="02000000000000000000" pitchFamily="2" charset="0"/>
              </a:rPr>
              <a:t>used as a constituent of perfumes, essential oils, food flavorings, cosmetics</a:t>
            </a:r>
            <a:r>
              <a:rPr lang="en-US" b="0" i="0" dirty="0">
                <a:solidFill>
                  <a:srgbClr val="202124"/>
                </a:solidFill>
                <a:effectLst/>
                <a:latin typeface="Roboto" panose="02000000000000000000" pitchFamily="2" charset="0"/>
              </a:rPr>
              <a:t>, etc. </a:t>
            </a:r>
          </a:p>
          <a:p>
            <a:pPr>
              <a:spcBef>
                <a:spcPts val="1200"/>
              </a:spcBef>
            </a:pPr>
            <a:r>
              <a:rPr lang="en-US" b="1" dirty="0">
                <a:solidFill>
                  <a:srgbClr val="00B050"/>
                </a:solidFill>
                <a:effectLst>
                  <a:outerShdw blurRad="38100" dist="38100" dir="2700000" algn="tl">
                    <a:srgbClr val="000000">
                      <a:alpha val="43137"/>
                    </a:srgbClr>
                  </a:outerShdw>
                </a:effectLst>
                <a:latin typeface="Roboto" panose="02000000000000000000" pitchFamily="2" charset="0"/>
              </a:rPr>
              <a:t>They are </a:t>
            </a:r>
            <a:r>
              <a:rPr lang="en-US" b="1" i="0" dirty="0">
                <a:solidFill>
                  <a:srgbClr val="00B050"/>
                </a:solidFill>
                <a:effectLst>
                  <a:outerShdw blurRad="38100" dist="38100" dir="2700000" algn="tl">
                    <a:srgbClr val="000000">
                      <a:alpha val="43137"/>
                    </a:srgbClr>
                  </a:outerShdw>
                </a:effectLst>
                <a:latin typeface="Roboto" panose="02000000000000000000" pitchFamily="2" charset="0"/>
              </a:rPr>
              <a:t>used as an organic solvent. Natural esters are found in pheromones. </a:t>
            </a:r>
          </a:p>
          <a:p>
            <a:pPr>
              <a:spcBef>
                <a:spcPts val="1200"/>
              </a:spcBef>
            </a:pPr>
            <a:r>
              <a:rPr lang="en-US" b="0" i="0" dirty="0">
                <a:solidFill>
                  <a:srgbClr val="202124"/>
                </a:solidFill>
                <a:effectLst/>
                <a:latin typeface="Roboto" panose="02000000000000000000" pitchFamily="2" charset="0"/>
              </a:rPr>
              <a:t>Naturally occurring fats and oils are esters.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9522"/>
                                        </p:tgtEl>
                                        <p:attrNameLst>
                                          <p:attrName>style.visibility</p:attrName>
                                        </p:attrNameLst>
                                      </p:cBhvr>
                                      <p:to>
                                        <p:strVal val="visible"/>
                                      </p:to>
                                    </p:set>
                                    <p:anim calcmode="lin" valueType="num">
                                      <p:cBhvr>
                                        <p:cTn id="7" dur="1000" fill="hold"/>
                                        <p:tgtEl>
                                          <p:spTgt spid="149522"/>
                                        </p:tgtEl>
                                        <p:attrNameLst>
                                          <p:attrName>ppt_w</p:attrName>
                                        </p:attrNameLst>
                                      </p:cBhvr>
                                      <p:tavLst>
                                        <p:tav tm="0">
                                          <p:val>
                                            <p:fltVal val="0"/>
                                          </p:val>
                                        </p:tav>
                                        <p:tav tm="100000">
                                          <p:val>
                                            <p:strVal val="#ppt_w"/>
                                          </p:val>
                                        </p:tav>
                                      </p:tavLst>
                                    </p:anim>
                                    <p:anim calcmode="lin" valueType="num">
                                      <p:cBhvr>
                                        <p:cTn id="8" dur="1000" fill="hold"/>
                                        <p:tgtEl>
                                          <p:spTgt spid="149522"/>
                                        </p:tgtEl>
                                        <p:attrNameLst>
                                          <p:attrName>ppt_h</p:attrName>
                                        </p:attrNameLst>
                                      </p:cBhvr>
                                      <p:tavLst>
                                        <p:tav tm="0">
                                          <p:val>
                                            <p:fltVal val="0"/>
                                          </p:val>
                                        </p:tav>
                                        <p:tav tm="100000">
                                          <p:val>
                                            <p:strVal val="#ppt_h"/>
                                          </p:val>
                                        </p:tav>
                                      </p:tavLst>
                                    </p:anim>
                                    <p:anim calcmode="lin" valueType="num">
                                      <p:cBhvr>
                                        <p:cTn id="9" dur="1000" fill="hold"/>
                                        <p:tgtEl>
                                          <p:spTgt spid="1495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95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149532"/>
                                        </p:tgtEl>
                                        <p:attrNameLst>
                                          <p:attrName>style.visibility</p:attrName>
                                        </p:attrNameLst>
                                      </p:cBhvr>
                                      <p:to>
                                        <p:strVal val="visible"/>
                                      </p:to>
                                    </p:set>
                                    <p:anim calcmode="lin" valueType="num">
                                      <p:cBhvr>
                                        <p:cTn id="15" dur="500" fill="hold"/>
                                        <p:tgtEl>
                                          <p:spTgt spid="149532"/>
                                        </p:tgtEl>
                                        <p:attrNameLst>
                                          <p:attrName>ppt_w</p:attrName>
                                        </p:attrNameLst>
                                      </p:cBhvr>
                                      <p:tavLst>
                                        <p:tav tm="0">
                                          <p:val>
                                            <p:fltVal val="0"/>
                                          </p:val>
                                        </p:tav>
                                        <p:tav tm="100000">
                                          <p:val>
                                            <p:strVal val="#ppt_w"/>
                                          </p:val>
                                        </p:tav>
                                      </p:tavLst>
                                    </p:anim>
                                    <p:anim calcmode="lin" valueType="num">
                                      <p:cBhvr>
                                        <p:cTn id="16" dur="500" fill="hold"/>
                                        <p:tgtEl>
                                          <p:spTgt spid="149532"/>
                                        </p:tgtEl>
                                        <p:attrNameLst>
                                          <p:attrName>ppt_h</p:attrName>
                                        </p:attrNameLst>
                                      </p:cBhvr>
                                      <p:tavLst>
                                        <p:tav tm="0">
                                          <p:val>
                                            <p:fltVal val="0"/>
                                          </p:val>
                                        </p:tav>
                                        <p:tav tm="100000">
                                          <p:val>
                                            <p:strVal val="#ppt_h"/>
                                          </p:val>
                                        </p:tav>
                                      </p:tavLst>
                                    </p:anim>
                                    <p:animEffect transition="in" filter="fade">
                                      <p:cBhvr>
                                        <p:cTn id="17" dur="500"/>
                                        <p:tgtEl>
                                          <p:spTgt spid="1495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lef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left)">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6AA79-F68C-439E-8F91-F32FCDE0B2D0}"/>
              </a:ext>
            </a:extLst>
          </p:cNvPr>
          <p:cNvSpPr>
            <a:spLocks noGrp="1"/>
          </p:cNvSpPr>
          <p:nvPr>
            <p:ph type="title"/>
          </p:nvPr>
        </p:nvSpPr>
        <p:spPr/>
        <p:txBody>
          <a:bodyPr/>
          <a:lstStyle/>
          <a:p>
            <a:pPr algn="ctr">
              <a:defRPr/>
            </a:pPr>
            <a:r>
              <a:rPr lang="en-US" dirty="0">
                <a:ea typeface="ＭＳ Ｐゴシック" pitchFamily="-80" charset="-128"/>
              </a:rPr>
              <a:t>Carbon Based Life Forms</a:t>
            </a:r>
          </a:p>
        </p:txBody>
      </p:sp>
      <p:sp>
        <p:nvSpPr>
          <p:cNvPr id="3" name="Content Placeholder 2">
            <a:extLst>
              <a:ext uri="{FF2B5EF4-FFF2-40B4-BE49-F238E27FC236}">
                <a16:creationId xmlns:a16="http://schemas.microsoft.com/office/drawing/2014/main" id="{0325E447-9261-4679-B165-1FEDEF316AC5}"/>
              </a:ext>
            </a:extLst>
          </p:cNvPr>
          <p:cNvSpPr>
            <a:spLocks noGrp="1"/>
          </p:cNvSpPr>
          <p:nvPr>
            <p:ph idx="1"/>
          </p:nvPr>
        </p:nvSpPr>
        <p:spPr>
          <a:xfrm>
            <a:off x="250825" y="600075"/>
            <a:ext cx="8839200" cy="4114800"/>
          </a:xfrm>
        </p:spPr>
        <p:txBody>
          <a:bodyPr/>
          <a:lstStyle/>
          <a:p>
            <a:pPr eaLnBrk="1" hangingPunct="1">
              <a:defRPr/>
            </a:pPr>
            <a:r>
              <a:rPr lang="en-US" altLang="en-US" dirty="0">
                <a:solidFill>
                  <a:srgbClr val="000000"/>
                </a:solidFill>
                <a:ea typeface="Times New Roman" panose="02020603050405020304" pitchFamily="18" charset="0"/>
                <a:cs typeface="Minion-Regular" charset="0"/>
              </a:rPr>
              <a:t>Carbon has three forms:</a:t>
            </a:r>
          </a:p>
          <a:p>
            <a:pPr marL="461963" eaLnBrk="1" hangingPunct="1">
              <a:defRPr/>
            </a:pPr>
            <a:r>
              <a:rPr lang="en-US" altLang="en-US" b="1" dirty="0">
                <a:ea typeface="ＭＳ Ｐゴシック" pitchFamily="-80" charset="-128"/>
              </a:rPr>
              <a:t>Diamond</a:t>
            </a:r>
          </a:p>
          <a:p>
            <a:pPr marL="461963" eaLnBrk="1" hangingPunct="1">
              <a:defRPr/>
            </a:pPr>
            <a:r>
              <a:rPr lang="en-US" altLang="en-US" b="1" dirty="0">
                <a:ea typeface="ＭＳ Ｐゴシック" pitchFamily="-80" charset="-128"/>
              </a:rPr>
              <a:t>Graphite </a:t>
            </a:r>
          </a:p>
          <a:p>
            <a:pPr marL="461963" eaLnBrk="1" hangingPunct="1">
              <a:defRPr/>
            </a:pPr>
            <a:r>
              <a:rPr lang="en-US" altLang="en-US" b="1" dirty="0">
                <a:ea typeface="ＭＳ Ｐゴシック" pitchFamily="-80" charset="-128"/>
              </a:rPr>
              <a:t>Fullerenes</a:t>
            </a:r>
            <a:endParaRPr lang="en-US" altLang="en-US" dirty="0">
              <a:solidFill>
                <a:srgbClr val="000000"/>
              </a:solidFill>
              <a:ea typeface="Times New Roman" panose="02020603050405020304" pitchFamily="18" charset="0"/>
              <a:cs typeface="Minion-Regular" charset="0"/>
            </a:endParaRPr>
          </a:p>
          <a:p>
            <a:pPr>
              <a:defRPr/>
            </a:pPr>
            <a:endParaRPr lang="en-US" dirty="0">
              <a:ea typeface="ＭＳ Ｐゴシック" pitchFamily="-80" charset="-128"/>
            </a:endParaRPr>
          </a:p>
        </p:txBody>
      </p:sp>
      <p:pic>
        <p:nvPicPr>
          <p:cNvPr id="23556" name="Picture 7">
            <a:extLst>
              <a:ext uri="{FF2B5EF4-FFF2-40B4-BE49-F238E27FC236}">
                <a16:creationId xmlns:a16="http://schemas.microsoft.com/office/drawing/2014/main" id="{BD0C4201-A69A-43B6-9E93-B3EFA296B0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771"/>
          <a:stretch/>
        </p:blipFill>
        <p:spPr bwMode="auto">
          <a:xfrm>
            <a:off x="354014" y="3213100"/>
            <a:ext cx="2171154"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54E8A53C-3AAF-9A01-C8EB-A16D8CAE22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7" r="37055"/>
          <a:stretch/>
        </p:blipFill>
        <p:spPr bwMode="auto">
          <a:xfrm>
            <a:off x="2755619" y="3213100"/>
            <a:ext cx="3223592"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865612C-72B6-D391-2227-9ABABA544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16"/>
          <a:stretch/>
        </p:blipFill>
        <p:spPr bwMode="auto">
          <a:xfrm>
            <a:off x="6107534" y="3213100"/>
            <a:ext cx="3036466"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fade">
                                      <p:cBhvr>
                                        <p:cTn id="17" dur="500"/>
                                        <p:tgtEl>
                                          <p:spTgt spid="235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F19EBF3-9347-46A1-A864-7975E8092068}"/>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50549" name="Group 21">
            <a:extLst>
              <a:ext uri="{FF2B5EF4-FFF2-40B4-BE49-F238E27FC236}">
                <a16:creationId xmlns:a16="http://schemas.microsoft.com/office/drawing/2014/main" id="{A8B2B3BE-7590-4156-A21F-8DB972861552}"/>
              </a:ext>
            </a:extLst>
          </p:cNvPr>
          <p:cNvGrpSpPr>
            <a:grpSpLocks/>
          </p:cNvGrpSpPr>
          <p:nvPr/>
        </p:nvGrpSpPr>
        <p:grpSpPr bwMode="auto">
          <a:xfrm>
            <a:off x="1763713" y="1700213"/>
            <a:ext cx="4537075" cy="2808287"/>
            <a:chOff x="3742" y="602"/>
            <a:chExt cx="1406" cy="939"/>
          </a:xfrm>
        </p:grpSpPr>
        <p:pic>
          <p:nvPicPr>
            <p:cNvPr id="77829" name="Picture 22">
              <a:extLst>
                <a:ext uri="{FF2B5EF4-FFF2-40B4-BE49-F238E27FC236}">
                  <a16:creationId xmlns:a16="http://schemas.microsoft.com/office/drawing/2014/main" id="{3774DEDB-5918-4800-B234-0338ADCB2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 y="845"/>
              <a:ext cx="1242"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0" name="Text Box 23">
              <a:extLst>
                <a:ext uri="{FF2B5EF4-FFF2-40B4-BE49-F238E27FC236}">
                  <a16:creationId xmlns:a16="http://schemas.microsoft.com/office/drawing/2014/main" id="{CFF7BAE8-EEE9-4BEF-B5D8-AD5C18FE415B}"/>
                </a:ext>
              </a:extLst>
            </p:cNvPr>
            <p:cNvSpPr txBox="1">
              <a:spLocks noChangeArrowheads="1"/>
            </p:cNvSpPr>
            <p:nvPr/>
          </p:nvSpPr>
          <p:spPr bwMode="auto">
            <a:xfrm>
              <a:off x="3742" y="602"/>
              <a:ext cx="140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2"/>
                  </a:solidFill>
                </a:rPr>
                <a:t>Carboxylic acid</a:t>
              </a:r>
            </a:p>
          </p:txBody>
        </p:sp>
      </p:grpSp>
      <p:sp>
        <p:nvSpPr>
          <p:cNvPr id="150552" name="Oval 24">
            <a:extLst>
              <a:ext uri="{FF2B5EF4-FFF2-40B4-BE49-F238E27FC236}">
                <a16:creationId xmlns:a16="http://schemas.microsoft.com/office/drawing/2014/main" id="{64E8C589-14B0-4840-B0C8-9AD8A721293B}"/>
              </a:ext>
            </a:extLst>
          </p:cNvPr>
          <p:cNvSpPr>
            <a:spLocks noChangeArrowheads="1"/>
          </p:cNvSpPr>
          <p:nvPr/>
        </p:nvSpPr>
        <p:spPr bwMode="auto">
          <a:xfrm>
            <a:off x="3708400" y="2492375"/>
            <a:ext cx="2016125" cy="1655763"/>
          </a:xfrm>
          <a:prstGeom prst="ellipse">
            <a:avLst/>
          </a:prstGeom>
          <a:noFill/>
          <a:ln w="254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b="1"/>
          </a:p>
        </p:txBody>
      </p:sp>
      <p:sp>
        <p:nvSpPr>
          <p:cNvPr id="6" name="TextBox 5">
            <a:extLst>
              <a:ext uri="{FF2B5EF4-FFF2-40B4-BE49-F238E27FC236}">
                <a16:creationId xmlns:a16="http://schemas.microsoft.com/office/drawing/2014/main" id="{69D43C7B-9BBA-551F-FF73-9A86A2684300}"/>
              </a:ext>
            </a:extLst>
          </p:cNvPr>
          <p:cNvSpPr txBox="1"/>
          <p:nvPr/>
        </p:nvSpPr>
        <p:spPr>
          <a:xfrm>
            <a:off x="152400" y="4869160"/>
            <a:ext cx="8839200" cy="1200329"/>
          </a:xfrm>
          <a:prstGeom prst="rect">
            <a:avLst/>
          </a:prstGeom>
          <a:noFill/>
        </p:spPr>
        <p:txBody>
          <a:bodyPr wrap="square">
            <a:spAutoFit/>
          </a:bodyPr>
          <a:lstStyle/>
          <a:p>
            <a:r>
              <a:rPr lang="en-US" b="1" dirty="0">
                <a:solidFill>
                  <a:srgbClr val="202124"/>
                </a:solidFill>
                <a:latin typeface="Roboto" panose="02000000000000000000" pitchFamily="2" charset="0"/>
              </a:rPr>
              <a:t>Vinegar contains acetic acid, aspirin is acetylsalicylic acid,  vitamin C is ascorbic acid, lemons contain citric acid, and spinach contains oxalic acid</a:t>
            </a:r>
            <a:r>
              <a:rPr lang="en-US" dirty="0">
                <a:solidFill>
                  <a:srgbClr val="202124"/>
                </a:solidFill>
                <a:latin typeface="Roboto" panose="02000000000000000000" pitchFamily="2"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0549"/>
                                        </p:tgtEl>
                                        <p:attrNameLst>
                                          <p:attrName>style.visibility</p:attrName>
                                        </p:attrNameLst>
                                      </p:cBhvr>
                                      <p:to>
                                        <p:strVal val="visible"/>
                                      </p:to>
                                    </p:set>
                                    <p:anim calcmode="lin" valueType="num">
                                      <p:cBhvr>
                                        <p:cTn id="7" dur="1000" fill="hold"/>
                                        <p:tgtEl>
                                          <p:spTgt spid="150549"/>
                                        </p:tgtEl>
                                        <p:attrNameLst>
                                          <p:attrName>ppt_w</p:attrName>
                                        </p:attrNameLst>
                                      </p:cBhvr>
                                      <p:tavLst>
                                        <p:tav tm="0">
                                          <p:val>
                                            <p:fltVal val="0"/>
                                          </p:val>
                                        </p:tav>
                                        <p:tav tm="100000">
                                          <p:val>
                                            <p:strVal val="#ppt_w"/>
                                          </p:val>
                                        </p:tav>
                                      </p:tavLst>
                                    </p:anim>
                                    <p:anim calcmode="lin" valueType="num">
                                      <p:cBhvr>
                                        <p:cTn id="8" dur="1000" fill="hold"/>
                                        <p:tgtEl>
                                          <p:spTgt spid="150549"/>
                                        </p:tgtEl>
                                        <p:attrNameLst>
                                          <p:attrName>ppt_h</p:attrName>
                                        </p:attrNameLst>
                                      </p:cBhvr>
                                      <p:tavLst>
                                        <p:tav tm="0">
                                          <p:val>
                                            <p:fltVal val="0"/>
                                          </p:val>
                                        </p:tav>
                                        <p:tav tm="100000">
                                          <p:val>
                                            <p:strVal val="#ppt_h"/>
                                          </p:val>
                                        </p:tav>
                                      </p:tavLst>
                                    </p:anim>
                                    <p:anim calcmode="lin" valueType="num">
                                      <p:cBhvr>
                                        <p:cTn id="9" dur="1000" fill="hold"/>
                                        <p:tgtEl>
                                          <p:spTgt spid="1505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0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0552"/>
                                        </p:tgtEl>
                                        <p:attrNameLst>
                                          <p:attrName>style.visibility</p:attrName>
                                        </p:attrNameLst>
                                      </p:cBhvr>
                                      <p:to>
                                        <p:strVal val="visible"/>
                                      </p:to>
                                    </p:set>
                                    <p:anim calcmode="lin" valueType="num">
                                      <p:cBhvr>
                                        <p:cTn id="15" dur="500" fill="hold"/>
                                        <p:tgtEl>
                                          <p:spTgt spid="150552"/>
                                        </p:tgtEl>
                                        <p:attrNameLst>
                                          <p:attrName>ppt_w</p:attrName>
                                        </p:attrNameLst>
                                      </p:cBhvr>
                                      <p:tavLst>
                                        <p:tav tm="0">
                                          <p:val>
                                            <p:fltVal val="0"/>
                                          </p:val>
                                        </p:tav>
                                        <p:tav tm="100000">
                                          <p:val>
                                            <p:strVal val="#ppt_w"/>
                                          </p:val>
                                        </p:tav>
                                      </p:tavLst>
                                    </p:anim>
                                    <p:anim calcmode="lin" valueType="num">
                                      <p:cBhvr>
                                        <p:cTn id="16" dur="500" fill="hold"/>
                                        <p:tgtEl>
                                          <p:spTgt spid="150552"/>
                                        </p:tgtEl>
                                        <p:attrNameLst>
                                          <p:attrName>ppt_h</p:attrName>
                                        </p:attrNameLst>
                                      </p:cBhvr>
                                      <p:tavLst>
                                        <p:tav tm="0">
                                          <p:val>
                                            <p:fltVal val="0"/>
                                          </p:val>
                                        </p:tav>
                                        <p:tav tm="100000">
                                          <p:val>
                                            <p:strVal val="#ppt_h"/>
                                          </p:val>
                                        </p:tav>
                                      </p:tavLst>
                                    </p:anim>
                                    <p:animEffect transition="in" filter="fade">
                                      <p:cBhvr>
                                        <p:cTn id="17" dur="500"/>
                                        <p:tgtEl>
                                          <p:spTgt spid="1505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52"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BC14A0E-8CD9-45A2-8323-3E3FDCFE33A0}"/>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51555" name="Group 3">
            <a:extLst>
              <a:ext uri="{FF2B5EF4-FFF2-40B4-BE49-F238E27FC236}">
                <a16:creationId xmlns:a16="http://schemas.microsoft.com/office/drawing/2014/main" id="{4F8373CD-A994-41DC-B302-5057EFE8AFF5}"/>
              </a:ext>
            </a:extLst>
          </p:cNvPr>
          <p:cNvGrpSpPr>
            <a:grpSpLocks/>
          </p:cNvGrpSpPr>
          <p:nvPr/>
        </p:nvGrpSpPr>
        <p:grpSpPr bwMode="auto">
          <a:xfrm>
            <a:off x="1115616" y="1196752"/>
            <a:ext cx="3168650" cy="3384550"/>
            <a:chOff x="48" y="1699"/>
            <a:chExt cx="1200" cy="1122"/>
          </a:xfrm>
        </p:grpSpPr>
        <p:pic>
          <p:nvPicPr>
            <p:cNvPr id="78853" name="Picture 4">
              <a:extLst>
                <a:ext uri="{FF2B5EF4-FFF2-40B4-BE49-F238E27FC236}">
                  <a16:creationId xmlns:a16="http://schemas.microsoft.com/office/drawing/2014/main" id="{D8F56471-21AE-4B33-8FC4-0EFBE2FD3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035"/>
              <a:ext cx="1200" cy="7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4" name="Rectangle 5">
              <a:extLst>
                <a:ext uri="{FF2B5EF4-FFF2-40B4-BE49-F238E27FC236}">
                  <a16:creationId xmlns:a16="http://schemas.microsoft.com/office/drawing/2014/main" id="{BCFFB59F-011F-46CB-9F7D-360B3014B83D}"/>
                </a:ext>
              </a:extLst>
            </p:cNvPr>
            <p:cNvSpPr>
              <a:spLocks noChangeArrowheads="1"/>
            </p:cNvSpPr>
            <p:nvPr/>
          </p:nvSpPr>
          <p:spPr bwMode="auto">
            <a:xfrm>
              <a:off x="144" y="1699"/>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dirty="0">
                  <a:solidFill>
                    <a:srgbClr val="0804C0"/>
                  </a:solidFill>
                  <a:latin typeface="Arial" panose="020B0604020202020204" pitchFamily="34" charset="0"/>
                </a:rPr>
                <a:t>aldehyde</a:t>
              </a:r>
            </a:p>
          </p:txBody>
        </p:sp>
      </p:grpSp>
      <p:sp>
        <p:nvSpPr>
          <p:cNvPr id="151576" name="Oval 24">
            <a:extLst>
              <a:ext uri="{FF2B5EF4-FFF2-40B4-BE49-F238E27FC236}">
                <a16:creationId xmlns:a16="http://schemas.microsoft.com/office/drawing/2014/main" id="{2B284109-2A36-46D6-95FC-DE3611199F3F}"/>
              </a:ext>
            </a:extLst>
          </p:cNvPr>
          <p:cNvSpPr>
            <a:spLocks noChangeArrowheads="1"/>
          </p:cNvSpPr>
          <p:nvPr/>
        </p:nvSpPr>
        <p:spPr bwMode="auto">
          <a:xfrm>
            <a:off x="3155458" y="2118349"/>
            <a:ext cx="2016125" cy="24479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 name="TextBox 3">
            <a:extLst>
              <a:ext uri="{FF2B5EF4-FFF2-40B4-BE49-F238E27FC236}">
                <a16:creationId xmlns:a16="http://schemas.microsoft.com/office/drawing/2014/main" id="{83893963-D6E4-4EF9-553D-47A924011264}"/>
              </a:ext>
            </a:extLst>
          </p:cNvPr>
          <p:cNvSpPr txBox="1"/>
          <p:nvPr/>
        </p:nvSpPr>
        <p:spPr>
          <a:xfrm>
            <a:off x="152400" y="4840809"/>
            <a:ext cx="8839200" cy="1723549"/>
          </a:xfrm>
          <a:prstGeom prst="rect">
            <a:avLst/>
          </a:prstGeom>
          <a:noFill/>
        </p:spPr>
        <p:txBody>
          <a:bodyPr wrap="square">
            <a:spAutoFit/>
          </a:bodyPr>
          <a:lstStyle/>
          <a:p>
            <a:r>
              <a:rPr lang="en-US" b="1" dirty="0">
                <a:solidFill>
                  <a:srgbClr val="00B050"/>
                </a:solidFill>
                <a:effectLst>
                  <a:outerShdw blurRad="38100" dist="38100" dir="2700000" algn="tl">
                    <a:srgbClr val="000000">
                      <a:alpha val="43137"/>
                    </a:srgbClr>
                  </a:outerShdw>
                </a:effectLst>
              </a:rPr>
              <a:t>Aldehydes are present in many organic materials, everything from rose, citronella, vanilla, cinnamon, and orange rind. </a:t>
            </a:r>
          </a:p>
          <a:p>
            <a:pPr>
              <a:spcBef>
                <a:spcPts val="1200"/>
              </a:spcBef>
            </a:pPr>
            <a:r>
              <a:rPr lang="en-US" dirty="0"/>
              <a:t>Scientists also can create these compounds synthetically to use as ingredients for sweet-smelling perfumes and colognes.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p:cTn id="7" dur="500" fill="hold"/>
                                        <p:tgtEl>
                                          <p:spTgt spid="151555"/>
                                        </p:tgtEl>
                                        <p:attrNameLst>
                                          <p:attrName>ppt_w</p:attrName>
                                        </p:attrNameLst>
                                      </p:cBhvr>
                                      <p:tavLst>
                                        <p:tav tm="0">
                                          <p:val>
                                            <p:fltVal val="0"/>
                                          </p:val>
                                        </p:tav>
                                        <p:tav tm="100000">
                                          <p:val>
                                            <p:strVal val="#ppt_w"/>
                                          </p:val>
                                        </p:tav>
                                      </p:tavLst>
                                    </p:anim>
                                    <p:anim calcmode="lin" valueType="num">
                                      <p:cBhvr>
                                        <p:cTn id="8" dur="500" fill="hold"/>
                                        <p:tgtEl>
                                          <p:spTgt spid="15155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51576"/>
                                        </p:tgtEl>
                                        <p:attrNameLst>
                                          <p:attrName>style.visibility</p:attrName>
                                        </p:attrNameLst>
                                      </p:cBhvr>
                                      <p:to>
                                        <p:strVal val="visible"/>
                                      </p:to>
                                    </p:set>
                                    <p:anim calcmode="lin" valueType="num">
                                      <p:cBhvr>
                                        <p:cTn id="13" dur="500" fill="hold"/>
                                        <p:tgtEl>
                                          <p:spTgt spid="151576"/>
                                        </p:tgtEl>
                                        <p:attrNameLst>
                                          <p:attrName>ppt_w</p:attrName>
                                        </p:attrNameLst>
                                      </p:cBhvr>
                                      <p:tavLst>
                                        <p:tav tm="0">
                                          <p:val>
                                            <p:fltVal val="0"/>
                                          </p:val>
                                        </p:tav>
                                        <p:tav tm="100000">
                                          <p:val>
                                            <p:strVal val="#ppt_w"/>
                                          </p:val>
                                        </p:tav>
                                      </p:tavLst>
                                    </p:anim>
                                    <p:anim calcmode="lin" valueType="num">
                                      <p:cBhvr>
                                        <p:cTn id="14" dur="500" fill="hold"/>
                                        <p:tgtEl>
                                          <p:spTgt spid="151576"/>
                                        </p:tgtEl>
                                        <p:attrNameLst>
                                          <p:attrName>ppt_h</p:attrName>
                                        </p:attrNameLst>
                                      </p:cBhvr>
                                      <p:tavLst>
                                        <p:tav tm="0">
                                          <p:val>
                                            <p:fltVal val="0"/>
                                          </p:val>
                                        </p:tav>
                                        <p:tav tm="100000">
                                          <p:val>
                                            <p:strVal val="#ppt_h"/>
                                          </p:val>
                                        </p:tav>
                                      </p:tavLst>
                                    </p:anim>
                                    <p:animEffect transition="in" filter="fade">
                                      <p:cBhvr>
                                        <p:cTn id="15" dur="500"/>
                                        <p:tgtEl>
                                          <p:spTgt spid="1515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E9A0DE0-A25E-4A04-BC28-03033304DBD8}"/>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52582" name="Group 6">
            <a:extLst>
              <a:ext uri="{FF2B5EF4-FFF2-40B4-BE49-F238E27FC236}">
                <a16:creationId xmlns:a16="http://schemas.microsoft.com/office/drawing/2014/main" id="{0BE6FBF8-BBE3-4E9C-9AA1-4B259FC3309F}"/>
              </a:ext>
            </a:extLst>
          </p:cNvPr>
          <p:cNvGrpSpPr>
            <a:grpSpLocks/>
          </p:cNvGrpSpPr>
          <p:nvPr/>
        </p:nvGrpSpPr>
        <p:grpSpPr bwMode="auto">
          <a:xfrm>
            <a:off x="2123728" y="1397105"/>
            <a:ext cx="4132263" cy="3147908"/>
            <a:chOff x="1366" y="1800"/>
            <a:chExt cx="1344" cy="1032"/>
          </a:xfrm>
        </p:grpSpPr>
        <p:pic>
          <p:nvPicPr>
            <p:cNvPr id="79877" name="Picture 7">
              <a:extLst>
                <a:ext uri="{FF2B5EF4-FFF2-40B4-BE49-F238E27FC236}">
                  <a16:creationId xmlns:a16="http://schemas.microsoft.com/office/drawing/2014/main" id="{E099240D-E642-4B9D-828F-C7A760661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 y="2035"/>
              <a:ext cx="1344" cy="7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8" name="Rectangle 8">
              <a:extLst>
                <a:ext uri="{FF2B5EF4-FFF2-40B4-BE49-F238E27FC236}">
                  <a16:creationId xmlns:a16="http://schemas.microsoft.com/office/drawing/2014/main" id="{C7E9B156-3A29-428E-BBF2-9679C0766715}"/>
                </a:ext>
              </a:extLst>
            </p:cNvPr>
            <p:cNvSpPr>
              <a:spLocks noChangeArrowheads="1"/>
            </p:cNvSpPr>
            <p:nvPr/>
          </p:nvSpPr>
          <p:spPr bwMode="auto">
            <a:xfrm>
              <a:off x="1632" y="1800"/>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dirty="0">
                  <a:solidFill>
                    <a:srgbClr val="0804C0"/>
                  </a:solidFill>
                  <a:latin typeface="Arial" panose="020B0604020202020204" pitchFamily="34" charset="0"/>
                </a:rPr>
                <a:t>ketone</a:t>
              </a:r>
            </a:p>
          </p:txBody>
        </p:sp>
      </p:grpSp>
      <p:sp>
        <p:nvSpPr>
          <p:cNvPr id="152600" name="Oval 24">
            <a:extLst>
              <a:ext uri="{FF2B5EF4-FFF2-40B4-BE49-F238E27FC236}">
                <a16:creationId xmlns:a16="http://schemas.microsoft.com/office/drawing/2014/main" id="{922F5D79-9F54-45AD-B173-85EDD7613188}"/>
              </a:ext>
            </a:extLst>
          </p:cNvPr>
          <p:cNvSpPr>
            <a:spLocks noChangeArrowheads="1"/>
          </p:cNvSpPr>
          <p:nvPr/>
        </p:nvSpPr>
        <p:spPr bwMode="auto">
          <a:xfrm>
            <a:off x="2973605" y="2078533"/>
            <a:ext cx="2592388" cy="208915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 name="TextBox 2">
            <a:extLst>
              <a:ext uri="{FF2B5EF4-FFF2-40B4-BE49-F238E27FC236}">
                <a16:creationId xmlns:a16="http://schemas.microsoft.com/office/drawing/2014/main" id="{F9EA411A-C198-A2B8-AA3A-3E422B08D649}"/>
              </a:ext>
            </a:extLst>
          </p:cNvPr>
          <p:cNvSpPr txBox="1"/>
          <p:nvPr/>
        </p:nvSpPr>
        <p:spPr>
          <a:xfrm>
            <a:off x="53752" y="4801076"/>
            <a:ext cx="9036496" cy="1723549"/>
          </a:xfrm>
          <a:prstGeom prst="rect">
            <a:avLst/>
          </a:prstGeom>
          <a:noFill/>
        </p:spPr>
        <p:txBody>
          <a:bodyPr wrap="square">
            <a:spAutoFit/>
          </a:bodyPr>
          <a:lstStyle/>
          <a:p>
            <a:r>
              <a:rPr lang="en-US" b="1" i="0" dirty="0">
                <a:solidFill>
                  <a:srgbClr val="00B050"/>
                </a:solidFill>
                <a:effectLst>
                  <a:outerShdw blurRad="38100" dist="38100" dir="2700000" algn="tl">
                    <a:srgbClr val="000000">
                      <a:alpha val="43137"/>
                    </a:srgbClr>
                  </a:outerShdw>
                </a:effectLst>
                <a:latin typeface="Roboto" panose="02000000000000000000" pitchFamily="2" charset="0"/>
              </a:rPr>
              <a:t>Ketones are used as excellent solvent in industry, acetone is used as a nail paint remover and paint thinner. </a:t>
            </a:r>
          </a:p>
          <a:p>
            <a:pPr>
              <a:spcBef>
                <a:spcPts val="1200"/>
              </a:spcBef>
            </a:pPr>
            <a:r>
              <a:rPr lang="en-US" b="0" i="0" dirty="0">
                <a:solidFill>
                  <a:srgbClr val="202124"/>
                </a:solidFill>
                <a:effectLst/>
                <a:latin typeface="Roboto" panose="02000000000000000000" pitchFamily="2" charset="0"/>
              </a:rPr>
              <a:t>They are also used in medicine , textiles, varnishes, plastics, paint remover, paraffin wax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2582"/>
                                        </p:tgtEl>
                                        <p:attrNameLst>
                                          <p:attrName>style.visibility</p:attrName>
                                        </p:attrNameLst>
                                      </p:cBhvr>
                                      <p:to>
                                        <p:strVal val="visible"/>
                                      </p:to>
                                    </p:set>
                                    <p:anim calcmode="lin" valueType="num">
                                      <p:cBhvr>
                                        <p:cTn id="7" dur="500" fill="hold"/>
                                        <p:tgtEl>
                                          <p:spTgt spid="152582"/>
                                        </p:tgtEl>
                                        <p:attrNameLst>
                                          <p:attrName>ppt_w</p:attrName>
                                        </p:attrNameLst>
                                      </p:cBhvr>
                                      <p:tavLst>
                                        <p:tav tm="0">
                                          <p:val>
                                            <p:fltVal val="0"/>
                                          </p:val>
                                        </p:tav>
                                        <p:tav tm="100000">
                                          <p:val>
                                            <p:strVal val="#ppt_w"/>
                                          </p:val>
                                        </p:tav>
                                      </p:tavLst>
                                    </p:anim>
                                    <p:anim calcmode="lin" valueType="num">
                                      <p:cBhvr>
                                        <p:cTn id="8" dur="500" fill="hold"/>
                                        <p:tgtEl>
                                          <p:spTgt spid="1525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52600"/>
                                        </p:tgtEl>
                                        <p:attrNameLst>
                                          <p:attrName>style.visibility</p:attrName>
                                        </p:attrNameLst>
                                      </p:cBhvr>
                                      <p:to>
                                        <p:strVal val="visible"/>
                                      </p:to>
                                    </p:set>
                                    <p:anim calcmode="lin" valueType="num">
                                      <p:cBhvr>
                                        <p:cTn id="13" dur="500" fill="hold"/>
                                        <p:tgtEl>
                                          <p:spTgt spid="152600"/>
                                        </p:tgtEl>
                                        <p:attrNameLst>
                                          <p:attrName>ppt_w</p:attrName>
                                        </p:attrNameLst>
                                      </p:cBhvr>
                                      <p:tavLst>
                                        <p:tav tm="0">
                                          <p:val>
                                            <p:fltVal val="0"/>
                                          </p:val>
                                        </p:tav>
                                        <p:tav tm="100000">
                                          <p:val>
                                            <p:strVal val="#ppt_w"/>
                                          </p:val>
                                        </p:tav>
                                      </p:tavLst>
                                    </p:anim>
                                    <p:anim calcmode="lin" valueType="num">
                                      <p:cBhvr>
                                        <p:cTn id="14" dur="500" fill="hold"/>
                                        <p:tgtEl>
                                          <p:spTgt spid="152600"/>
                                        </p:tgtEl>
                                        <p:attrNameLst>
                                          <p:attrName>ppt_h</p:attrName>
                                        </p:attrNameLst>
                                      </p:cBhvr>
                                      <p:tavLst>
                                        <p:tav tm="0">
                                          <p:val>
                                            <p:fltVal val="0"/>
                                          </p:val>
                                        </p:tav>
                                        <p:tav tm="100000">
                                          <p:val>
                                            <p:strVal val="#ppt_h"/>
                                          </p:val>
                                        </p:tav>
                                      </p:tavLst>
                                    </p:anim>
                                    <p:animEffect transition="in" filter="fade">
                                      <p:cBhvr>
                                        <p:cTn id="15" dur="500"/>
                                        <p:tgtEl>
                                          <p:spTgt spid="1526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19D3F48-54E6-422C-92A6-11D23E598C2A}"/>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53614" name="Group 14">
            <a:extLst>
              <a:ext uri="{FF2B5EF4-FFF2-40B4-BE49-F238E27FC236}">
                <a16:creationId xmlns:a16="http://schemas.microsoft.com/office/drawing/2014/main" id="{FBFAFEB7-6517-417A-B512-E78D862FBFE5}"/>
              </a:ext>
            </a:extLst>
          </p:cNvPr>
          <p:cNvGrpSpPr>
            <a:grpSpLocks/>
          </p:cNvGrpSpPr>
          <p:nvPr/>
        </p:nvGrpSpPr>
        <p:grpSpPr bwMode="auto">
          <a:xfrm>
            <a:off x="899592" y="1219038"/>
            <a:ext cx="6551612" cy="2633850"/>
            <a:chOff x="2832" y="1842"/>
            <a:chExt cx="2880" cy="961"/>
          </a:xfrm>
        </p:grpSpPr>
        <p:pic>
          <p:nvPicPr>
            <p:cNvPr id="80902" name="Picture 15">
              <a:extLst>
                <a:ext uri="{FF2B5EF4-FFF2-40B4-BE49-F238E27FC236}">
                  <a16:creationId xmlns:a16="http://schemas.microsoft.com/office/drawing/2014/main" id="{53C46BF7-ED66-4874-89A9-C81FF971D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2048"/>
              <a:ext cx="1296" cy="7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3" name="Rectangle 16">
              <a:extLst>
                <a:ext uri="{FF2B5EF4-FFF2-40B4-BE49-F238E27FC236}">
                  <a16:creationId xmlns:a16="http://schemas.microsoft.com/office/drawing/2014/main" id="{68EC19B4-C668-4A80-8D1F-1AED205CC24B}"/>
                </a:ext>
              </a:extLst>
            </p:cNvPr>
            <p:cNvSpPr>
              <a:spLocks noChangeArrowheads="1"/>
            </p:cNvSpPr>
            <p:nvPr/>
          </p:nvSpPr>
          <p:spPr bwMode="auto">
            <a:xfrm>
              <a:off x="3840" y="1842"/>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dirty="0">
                  <a:solidFill>
                    <a:srgbClr val="0804C0"/>
                  </a:solidFill>
                  <a:latin typeface="Arial" panose="020B0604020202020204" pitchFamily="34" charset="0"/>
                </a:rPr>
                <a:t>ether</a:t>
              </a:r>
            </a:p>
          </p:txBody>
        </p:sp>
        <p:pic>
          <p:nvPicPr>
            <p:cNvPr id="80904" name="Picture 17">
              <a:extLst>
                <a:ext uri="{FF2B5EF4-FFF2-40B4-BE49-F238E27FC236}">
                  <a16:creationId xmlns:a16="http://schemas.microsoft.com/office/drawing/2014/main" id="{2D500EF9-7A12-4797-B080-02F79382E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2054"/>
              <a:ext cx="1536" cy="7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53624" name="Oval 24">
            <a:extLst>
              <a:ext uri="{FF2B5EF4-FFF2-40B4-BE49-F238E27FC236}">
                <a16:creationId xmlns:a16="http://schemas.microsoft.com/office/drawing/2014/main" id="{41F720B3-D810-4B00-934F-3784A9AC0140}"/>
              </a:ext>
            </a:extLst>
          </p:cNvPr>
          <p:cNvSpPr>
            <a:spLocks noChangeArrowheads="1"/>
          </p:cNvSpPr>
          <p:nvPr/>
        </p:nvSpPr>
        <p:spPr bwMode="auto">
          <a:xfrm>
            <a:off x="4543971" y="2060848"/>
            <a:ext cx="1800225" cy="151130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625" name="Oval 25">
            <a:extLst>
              <a:ext uri="{FF2B5EF4-FFF2-40B4-BE49-F238E27FC236}">
                <a16:creationId xmlns:a16="http://schemas.microsoft.com/office/drawing/2014/main" id="{F4F11E6C-0134-4CE8-8E89-79635B87B7F4}"/>
              </a:ext>
            </a:extLst>
          </p:cNvPr>
          <p:cNvSpPr>
            <a:spLocks noChangeArrowheads="1"/>
          </p:cNvSpPr>
          <p:nvPr/>
        </p:nvSpPr>
        <p:spPr bwMode="auto">
          <a:xfrm>
            <a:off x="1470844" y="2257876"/>
            <a:ext cx="1439863" cy="15843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 name="TextBox 2">
            <a:extLst>
              <a:ext uri="{FF2B5EF4-FFF2-40B4-BE49-F238E27FC236}">
                <a16:creationId xmlns:a16="http://schemas.microsoft.com/office/drawing/2014/main" id="{204CBA46-E169-2994-FE46-6C2CDFA62142}"/>
              </a:ext>
            </a:extLst>
          </p:cNvPr>
          <p:cNvSpPr txBox="1"/>
          <p:nvPr/>
        </p:nvSpPr>
        <p:spPr>
          <a:xfrm>
            <a:off x="53752" y="4113661"/>
            <a:ext cx="9036496" cy="2616101"/>
          </a:xfrm>
          <a:prstGeom prst="rect">
            <a:avLst/>
          </a:prstGeom>
          <a:noFill/>
        </p:spPr>
        <p:txBody>
          <a:bodyPr wrap="square">
            <a:spAutoFit/>
          </a:bodyPr>
          <a:lstStyle/>
          <a:p>
            <a:r>
              <a:rPr lang="en-US" b="1" i="0" dirty="0">
                <a:solidFill>
                  <a:srgbClr val="00B050"/>
                </a:solidFill>
                <a:effectLst>
                  <a:outerShdw blurRad="38100" dist="38100" dir="2700000" algn="tl">
                    <a:srgbClr val="000000">
                      <a:alpha val="43137"/>
                    </a:srgbClr>
                  </a:outerShdw>
                </a:effectLst>
                <a:latin typeface="Roboto" panose="02000000000000000000" pitchFamily="2" charset="0"/>
              </a:rPr>
              <a:t>Ethers are used as cleansing agents in our daily life. For example, Glycol ether is used as cleaners for window glasses, carpets, floors, etc. </a:t>
            </a:r>
          </a:p>
          <a:p>
            <a:pPr>
              <a:spcBef>
                <a:spcPts val="1200"/>
              </a:spcBef>
            </a:pPr>
            <a:r>
              <a:rPr lang="en-US" b="0" i="0" dirty="0">
                <a:solidFill>
                  <a:srgbClr val="202124"/>
                </a:solidFill>
                <a:effectLst/>
                <a:latin typeface="Roboto" panose="02000000000000000000" pitchFamily="2" charset="0"/>
              </a:rPr>
              <a:t>As ethers are highly volatile compounds, their vapors are used as insecticides, miticides, and fumigants for soil microorganisms.</a:t>
            </a:r>
          </a:p>
          <a:p>
            <a:pPr>
              <a:spcBef>
                <a:spcPts val="1200"/>
              </a:spcBef>
            </a:pPr>
            <a:r>
              <a:rPr lang="en-US" b="1" i="1" dirty="0">
                <a:solidFill>
                  <a:srgbClr val="FF6699"/>
                </a:solidFill>
                <a:latin typeface="Roboto" panose="02000000000000000000" pitchFamily="2" charset="0"/>
              </a:rPr>
              <a:t>Formerly used for anesthesia.</a:t>
            </a:r>
            <a:endParaRPr lang="en-US" b="1" i="1" dirty="0">
              <a:solidFill>
                <a:srgbClr val="FF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3614"/>
                                        </p:tgtEl>
                                        <p:attrNameLst>
                                          <p:attrName>style.visibility</p:attrName>
                                        </p:attrNameLst>
                                      </p:cBhvr>
                                      <p:to>
                                        <p:strVal val="visible"/>
                                      </p:to>
                                    </p:set>
                                    <p:anim calcmode="lin" valueType="num">
                                      <p:cBhvr>
                                        <p:cTn id="7" dur="500" fill="hold"/>
                                        <p:tgtEl>
                                          <p:spTgt spid="153614"/>
                                        </p:tgtEl>
                                        <p:attrNameLst>
                                          <p:attrName>ppt_w</p:attrName>
                                        </p:attrNameLst>
                                      </p:cBhvr>
                                      <p:tavLst>
                                        <p:tav tm="0">
                                          <p:val>
                                            <p:fltVal val="0"/>
                                          </p:val>
                                        </p:tav>
                                        <p:tav tm="100000">
                                          <p:val>
                                            <p:strVal val="#ppt_w"/>
                                          </p:val>
                                        </p:tav>
                                      </p:tavLst>
                                    </p:anim>
                                    <p:anim calcmode="lin" valueType="num">
                                      <p:cBhvr>
                                        <p:cTn id="8" dur="500" fill="hold"/>
                                        <p:tgtEl>
                                          <p:spTgt spid="1536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53624"/>
                                        </p:tgtEl>
                                        <p:attrNameLst>
                                          <p:attrName>style.visibility</p:attrName>
                                        </p:attrNameLst>
                                      </p:cBhvr>
                                      <p:to>
                                        <p:strVal val="visible"/>
                                      </p:to>
                                    </p:set>
                                    <p:anim calcmode="lin" valueType="num">
                                      <p:cBhvr>
                                        <p:cTn id="13" dur="500" fill="hold"/>
                                        <p:tgtEl>
                                          <p:spTgt spid="153624"/>
                                        </p:tgtEl>
                                        <p:attrNameLst>
                                          <p:attrName>ppt_w</p:attrName>
                                        </p:attrNameLst>
                                      </p:cBhvr>
                                      <p:tavLst>
                                        <p:tav tm="0">
                                          <p:val>
                                            <p:fltVal val="0"/>
                                          </p:val>
                                        </p:tav>
                                        <p:tav tm="100000">
                                          <p:val>
                                            <p:strVal val="#ppt_w"/>
                                          </p:val>
                                        </p:tav>
                                      </p:tavLst>
                                    </p:anim>
                                    <p:anim calcmode="lin" valueType="num">
                                      <p:cBhvr>
                                        <p:cTn id="14" dur="500" fill="hold"/>
                                        <p:tgtEl>
                                          <p:spTgt spid="153624"/>
                                        </p:tgtEl>
                                        <p:attrNameLst>
                                          <p:attrName>ppt_h</p:attrName>
                                        </p:attrNameLst>
                                      </p:cBhvr>
                                      <p:tavLst>
                                        <p:tav tm="0">
                                          <p:val>
                                            <p:fltVal val="0"/>
                                          </p:val>
                                        </p:tav>
                                        <p:tav tm="100000">
                                          <p:val>
                                            <p:strVal val="#ppt_h"/>
                                          </p:val>
                                        </p:tav>
                                      </p:tavLst>
                                    </p:anim>
                                    <p:animEffect transition="in" filter="fade">
                                      <p:cBhvr>
                                        <p:cTn id="15" dur="500"/>
                                        <p:tgtEl>
                                          <p:spTgt spid="153624"/>
                                        </p:tgtEl>
                                      </p:cBhvr>
                                    </p:animEffect>
                                  </p:childTnLst>
                                </p:cTn>
                              </p:par>
                              <p:par>
                                <p:cTn id="16" presetID="53" presetClass="entr" presetSubtype="0" fill="hold" nodeType="withEffect">
                                  <p:stCondLst>
                                    <p:cond delay="0"/>
                                  </p:stCondLst>
                                  <p:childTnLst>
                                    <p:set>
                                      <p:cBhvr>
                                        <p:cTn id="17" dur="1" fill="hold">
                                          <p:stCondLst>
                                            <p:cond delay="0"/>
                                          </p:stCondLst>
                                        </p:cTn>
                                        <p:tgtEl>
                                          <p:spTgt spid="153625"/>
                                        </p:tgtEl>
                                        <p:attrNameLst>
                                          <p:attrName>style.visibility</p:attrName>
                                        </p:attrNameLst>
                                      </p:cBhvr>
                                      <p:to>
                                        <p:strVal val="visible"/>
                                      </p:to>
                                    </p:set>
                                    <p:anim calcmode="lin" valueType="num">
                                      <p:cBhvr>
                                        <p:cTn id="18" dur="500" fill="hold"/>
                                        <p:tgtEl>
                                          <p:spTgt spid="153625"/>
                                        </p:tgtEl>
                                        <p:attrNameLst>
                                          <p:attrName>ppt_w</p:attrName>
                                        </p:attrNameLst>
                                      </p:cBhvr>
                                      <p:tavLst>
                                        <p:tav tm="0">
                                          <p:val>
                                            <p:fltVal val="0"/>
                                          </p:val>
                                        </p:tav>
                                        <p:tav tm="100000">
                                          <p:val>
                                            <p:strVal val="#ppt_w"/>
                                          </p:val>
                                        </p:tav>
                                      </p:tavLst>
                                    </p:anim>
                                    <p:anim calcmode="lin" valueType="num">
                                      <p:cBhvr>
                                        <p:cTn id="19" dur="500" fill="hold"/>
                                        <p:tgtEl>
                                          <p:spTgt spid="153625"/>
                                        </p:tgtEl>
                                        <p:attrNameLst>
                                          <p:attrName>ppt_h</p:attrName>
                                        </p:attrNameLst>
                                      </p:cBhvr>
                                      <p:tavLst>
                                        <p:tav tm="0">
                                          <p:val>
                                            <p:fltVal val="0"/>
                                          </p:val>
                                        </p:tav>
                                        <p:tav tm="100000">
                                          <p:val>
                                            <p:strVal val="#ppt_h"/>
                                          </p:val>
                                        </p:tav>
                                      </p:tavLst>
                                    </p:anim>
                                    <p:animEffect transition="in" filter="fade">
                                      <p:cBhvr>
                                        <p:cTn id="20" dur="500"/>
                                        <p:tgtEl>
                                          <p:spTgt spid="1536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4F82FA9-B82E-4F58-91AD-C82BAE41DA1B}"/>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39273" name="Group 9">
            <a:extLst>
              <a:ext uri="{FF2B5EF4-FFF2-40B4-BE49-F238E27FC236}">
                <a16:creationId xmlns:a16="http://schemas.microsoft.com/office/drawing/2014/main" id="{B319B0EA-414C-47E2-9D58-554231AFC02D}"/>
              </a:ext>
            </a:extLst>
          </p:cNvPr>
          <p:cNvGrpSpPr>
            <a:grpSpLocks/>
          </p:cNvGrpSpPr>
          <p:nvPr/>
        </p:nvGrpSpPr>
        <p:grpSpPr bwMode="auto">
          <a:xfrm>
            <a:off x="611188" y="1916113"/>
            <a:ext cx="7259637" cy="1981200"/>
            <a:chOff x="515" y="2928"/>
            <a:chExt cx="4573" cy="1248"/>
          </a:xfrm>
        </p:grpSpPr>
        <p:pic>
          <p:nvPicPr>
            <p:cNvPr id="81927" name="Picture 10">
              <a:extLst>
                <a:ext uri="{FF2B5EF4-FFF2-40B4-BE49-F238E27FC236}">
                  <a16:creationId xmlns:a16="http://schemas.microsoft.com/office/drawing/2014/main" id="{3D841C0C-AE8C-4568-B77A-D34177A09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 y="3267"/>
              <a:ext cx="1536" cy="9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8" name="Picture 11">
              <a:extLst>
                <a:ext uri="{FF2B5EF4-FFF2-40B4-BE49-F238E27FC236}">
                  <a16:creationId xmlns:a16="http://schemas.microsoft.com/office/drawing/2014/main" id="{0FA0D8C0-ED33-43C6-83A6-D01DF3228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3267"/>
              <a:ext cx="1536" cy="9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9" name="Picture 12">
              <a:extLst>
                <a:ext uri="{FF2B5EF4-FFF2-40B4-BE49-F238E27FC236}">
                  <a16:creationId xmlns:a16="http://schemas.microsoft.com/office/drawing/2014/main" id="{A6485E50-B306-4C2C-9405-4F20A9049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3070"/>
              <a:ext cx="1296" cy="1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30" name="Rectangle 13">
              <a:extLst>
                <a:ext uri="{FF2B5EF4-FFF2-40B4-BE49-F238E27FC236}">
                  <a16:creationId xmlns:a16="http://schemas.microsoft.com/office/drawing/2014/main" id="{25C5E5FE-D4A7-4AF2-8CE2-F58093F4CB77}"/>
                </a:ext>
              </a:extLst>
            </p:cNvPr>
            <p:cNvSpPr>
              <a:spLocks noChangeArrowheads="1"/>
            </p:cNvSpPr>
            <p:nvPr/>
          </p:nvSpPr>
          <p:spPr bwMode="auto">
            <a:xfrm>
              <a:off x="2304" y="2928"/>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dirty="0">
                  <a:solidFill>
                    <a:srgbClr val="0804C0"/>
                  </a:solidFill>
                  <a:latin typeface="Arial" panose="020B0604020202020204" pitchFamily="34" charset="0"/>
                </a:rPr>
                <a:t>alcohols</a:t>
              </a:r>
            </a:p>
          </p:txBody>
        </p:sp>
      </p:grpSp>
      <p:sp>
        <p:nvSpPr>
          <p:cNvPr id="139288" name="Oval 24">
            <a:extLst>
              <a:ext uri="{FF2B5EF4-FFF2-40B4-BE49-F238E27FC236}">
                <a16:creationId xmlns:a16="http://schemas.microsoft.com/office/drawing/2014/main" id="{6A84CFF2-B188-47BA-B02E-1A62FDD2D49C}"/>
              </a:ext>
            </a:extLst>
          </p:cNvPr>
          <p:cNvSpPr>
            <a:spLocks noChangeArrowheads="1"/>
          </p:cNvSpPr>
          <p:nvPr/>
        </p:nvSpPr>
        <p:spPr bwMode="auto">
          <a:xfrm>
            <a:off x="1979613" y="2349500"/>
            <a:ext cx="936625" cy="107950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9289" name="Oval 25">
            <a:extLst>
              <a:ext uri="{FF2B5EF4-FFF2-40B4-BE49-F238E27FC236}">
                <a16:creationId xmlns:a16="http://schemas.microsoft.com/office/drawing/2014/main" id="{B6939865-7A3C-4D3F-AC1B-322BA831DFAA}"/>
              </a:ext>
            </a:extLst>
          </p:cNvPr>
          <p:cNvSpPr>
            <a:spLocks noChangeArrowheads="1"/>
          </p:cNvSpPr>
          <p:nvPr/>
        </p:nvSpPr>
        <p:spPr bwMode="auto">
          <a:xfrm>
            <a:off x="3995738" y="2420938"/>
            <a:ext cx="936625" cy="107950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9290" name="Oval 26">
            <a:extLst>
              <a:ext uri="{FF2B5EF4-FFF2-40B4-BE49-F238E27FC236}">
                <a16:creationId xmlns:a16="http://schemas.microsoft.com/office/drawing/2014/main" id="{4EFD242B-50CB-43B6-A8E6-06B53731C018}"/>
              </a:ext>
            </a:extLst>
          </p:cNvPr>
          <p:cNvSpPr>
            <a:spLocks noChangeArrowheads="1"/>
          </p:cNvSpPr>
          <p:nvPr/>
        </p:nvSpPr>
        <p:spPr bwMode="auto">
          <a:xfrm>
            <a:off x="6732588" y="2852738"/>
            <a:ext cx="1223962" cy="7207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 name="TextBox 2">
            <a:extLst>
              <a:ext uri="{FF2B5EF4-FFF2-40B4-BE49-F238E27FC236}">
                <a16:creationId xmlns:a16="http://schemas.microsoft.com/office/drawing/2014/main" id="{89898864-8981-8F3B-34D6-7DFAC7802D21}"/>
              </a:ext>
            </a:extLst>
          </p:cNvPr>
          <p:cNvSpPr txBox="1"/>
          <p:nvPr/>
        </p:nvSpPr>
        <p:spPr>
          <a:xfrm>
            <a:off x="143000" y="4552346"/>
            <a:ext cx="9001000" cy="1569660"/>
          </a:xfrm>
          <a:prstGeom prst="rect">
            <a:avLst/>
          </a:prstGeom>
          <a:noFill/>
        </p:spPr>
        <p:txBody>
          <a:bodyPr wrap="square">
            <a:spAutoFit/>
          </a:bodyPr>
          <a:lstStyle/>
          <a:p>
            <a:pPr algn="l"/>
            <a:r>
              <a:rPr lang="en-US" b="1" i="0" dirty="0">
                <a:solidFill>
                  <a:srgbClr val="FF6699"/>
                </a:solidFill>
                <a:effectLst>
                  <a:outerShdw blurRad="38100" dist="38100" dir="2700000" algn="tl">
                    <a:srgbClr val="000000">
                      <a:alpha val="43137"/>
                    </a:srgbClr>
                  </a:outerShdw>
                </a:effectLst>
                <a:latin typeface="Roboto" panose="02000000000000000000" pitchFamily="2" charset="0"/>
              </a:rPr>
              <a:t>Alcohols are found in Liquid medications, like Dayquil. Breath strips, which have a small amount of alcohol like mouthwash.</a:t>
            </a:r>
          </a:p>
          <a:p>
            <a:pPr algn="l"/>
            <a:r>
              <a:rPr lang="en-US" b="1" i="0" dirty="0">
                <a:solidFill>
                  <a:srgbClr val="FF6699"/>
                </a:solidFill>
                <a:effectLst>
                  <a:outerShdw blurRad="38100" dist="38100" dir="2700000" algn="tl">
                    <a:srgbClr val="000000">
                      <a:alpha val="43137"/>
                    </a:srgbClr>
                  </a:outerShdw>
                </a:effectLst>
                <a:latin typeface="Roboto" panose="02000000000000000000" pitchFamily="2" charset="0"/>
              </a:rPr>
              <a:t>Aftershave, hairspray, mousse, and some body washes. Astringents for skin care. Bug sprays.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9273"/>
                                        </p:tgtEl>
                                        <p:attrNameLst>
                                          <p:attrName>style.visibility</p:attrName>
                                        </p:attrNameLst>
                                      </p:cBhvr>
                                      <p:to>
                                        <p:strVal val="visible"/>
                                      </p:to>
                                    </p:set>
                                    <p:anim calcmode="lin" valueType="num">
                                      <p:cBhvr>
                                        <p:cTn id="7" dur="500" fill="hold"/>
                                        <p:tgtEl>
                                          <p:spTgt spid="139273"/>
                                        </p:tgtEl>
                                        <p:attrNameLst>
                                          <p:attrName>ppt_w</p:attrName>
                                        </p:attrNameLst>
                                      </p:cBhvr>
                                      <p:tavLst>
                                        <p:tav tm="0">
                                          <p:val>
                                            <p:fltVal val="0"/>
                                          </p:val>
                                        </p:tav>
                                        <p:tav tm="100000">
                                          <p:val>
                                            <p:strVal val="#ppt_w"/>
                                          </p:val>
                                        </p:tav>
                                      </p:tavLst>
                                    </p:anim>
                                    <p:anim calcmode="lin" valueType="num">
                                      <p:cBhvr>
                                        <p:cTn id="8" dur="500" fill="hold"/>
                                        <p:tgtEl>
                                          <p:spTgt spid="13927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39288"/>
                                        </p:tgtEl>
                                        <p:attrNameLst>
                                          <p:attrName>style.visibility</p:attrName>
                                        </p:attrNameLst>
                                      </p:cBhvr>
                                      <p:to>
                                        <p:strVal val="visible"/>
                                      </p:to>
                                    </p:set>
                                    <p:anim calcmode="lin" valueType="num">
                                      <p:cBhvr>
                                        <p:cTn id="13" dur="500" fill="hold"/>
                                        <p:tgtEl>
                                          <p:spTgt spid="139288"/>
                                        </p:tgtEl>
                                        <p:attrNameLst>
                                          <p:attrName>ppt_w</p:attrName>
                                        </p:attrNameLst>
                                      </p:cBhvr>
                                      <p:tavLst>
                                        <p:tav tm="0">
                                          <p:val>
                                            <p:fltVal val="0"/>
                                          </p:val>
                                        </p:tav>
                                        <p:tav tm="100000">
                                          <p:val>
                                            <p:strVal val="#ppt_w"/>
                                          </p:val>
                                        </p:tav>
                                      </p:tavLst>
                                    </p:anim>
                                    <p:anim calcmode="lin" valueType="num">
                                      <p:cBhvr>
                                        <p:cTn id="14" dur="500" fill="hold"/>
                                        <p:tgtEl>
                                          <p:spTgt spid="139288"/>
                                        </p:tgtEl>
                                        <p:attrNameLst>
                                          <p:attrName>ppt_h</p:attrName>
                                        </p:attrNameLst>
                                      </p:cBhvr>
                                      <p:tavLst>
                                        <p:tav tm="0">
                                          <p:val>
                                            <p:fltVal val="0"/>
                                          </p:val>
                                        </p:tav>
                                        <p:tav tm="100000">
                                          <p:val>
                                            <p:strVal val="#ppt_h"/>
                                          </p:val>
                                        </p:tav>
                                      </p:tavLst>
                                    </p:anim>
                                    <p:animEffect transition="in" filter="fade">
                                      <p:cBhvr>
                                        <p:cTn id="15" dur="500"/>
                                        <p:tgtEl>
                                          <p:spTgt spid="139288"/>
                                        </p:tgtEl>
                                      </p:cBhvr>
                                    </p:animEffect>
                                  </p:childTnLst>
                                </p:cTn>
                              </p:par>
                              <p:par>
                                <p:cTn id="16" presetID="53" presetClass="entr" presetSubtype="0" fill="hold" nodeType="withEffect">
                                  <p:stCondLst>
                                    <p:cond delay="0"/>
                                  </p:stCondLst>
                                  <p:childTnLst>
                                    <p:set>
                                      <p:cBhvr>
                                        <p:cTn id="17" dur="1" fill="hold">
                                          <p:stCondLst>
                                            <p:cond delay="0"/>
                                          </p:stCondLst>
                                        </p:cTn>
                                        <p:tgtEl>
                                          <p:spTgt spid="139289"/>
                                        </p:tgtEl>
                                        <p:attrNameLst>
                                          <p:attrName>style.visibility</p:attrName>
                                        </p:attrNameLst>
                                      </p:cBhvr>
                                      <p:to>
                                        <p:strVal val="visible"/>
                                      </p:to>
                                    </p:set>
                                    <p:anim calcmode="lin" valueType="num">
                                      <p:cBhvr>
                                        <p:cTn id="18" dur="500" fill="hold"/>
                                        <p:tgtEl>
                                          <p:spTgt spid="139289"/>
                                        </p:tgtEl>
                                        <p:attrNameLst>
                                          <p:attrName>ppt_w</p:attrName>
                                        </p:attrNameLst>
                                      </p:cBhvr>
                                      <p:tavLst>
                                        <p:tav tm="0">
                                          <p:val>
                                            <p:fltVal val="0"/>
                                          </p:val>
                                        </p:tav>
                                        <p:tav tm="100000">
                                          <p:val>
                                            <p:strVal val="#ppt_w"/>
                                          </p:val>
                                        </p:tav>
                                      </p:tavLst>
                                    </p:anim>
                                    <p:anim calcmode="lin" valueType="num">
                                      <p:cBhvr>
                                        <p:cTn id="19" dur="500" fill="hold"/>
                                        <p:tgtEl>
                                          <p:spTgt spid="139289"/>
                                        </p:tgtEl>
                                        <p:attrNameLst>
                                          <p:attrName>ppt_h</p:attrName>
                                        </p:attrNameLst>
                                      </p:cBhvr>
                                      <p:tavLst>
                                        <p:tav tm="0">
                                          <p:val>
                                            <p:fltVal val="0"/>
                                          </p:val>
                                        </p:tav>
                                        <p:tav tm="100000">
                                          <p:val>
                                            <p:strVal val="#ppt_h"/>
                                          </p:val>
                                        </p:tav>
                                      </p:tavLst>
                                    </p:anim>
                                    <p:animEffect transition="in" filter="fade">
                                      <p:cBhvr>
                                        <p:cTn id="20" dur="500"/>
                                        <p:tgtEl>
                                          <p:spTgt spid="139289"/>
                                        </p:tgtEl>
                                      </p:cBhvr>
                                    </p:animEffect>
                                  </p:childTnLst>
                                </p:cTn>
                              </p:par>
                              <p:par>
                                <p:cTn id="21" presetID="53" presetClass="entr" presetSubtype="0" fill="hold" nodeType="withEffect">
                                  <p:stCondLst>
                                    <p:cond delay="0"/>
                                  </p:stCondLst>
                                  <p:childTnLst>
                                    <p:set>
                                      <p:cBhvr>
                                        <p:cTn id="22" dur="1" fill="hold">
                                          <p:stCondLst>
                                            <p:cond delay="0"/>
                                          </p:stCondLst>
                                        </p:cTn>
                                        <p:tgtEl>
                                          <p:spTgt spid="139290"/>
                                        </p:tgtEl>
                                        <p:attrNameLst>
                                          <p:attrName>style.visibility</p:attrName>
                                        </p:attrNameLst>
                                      </p:cBhvr>
                                      <p:to>
                                        <p:strVal val="visible"/>
                                      </p:to>
                                    </p:set>
                                    <p:anim calcmode="lin" valueType="num">
                                      <p:cBhvr>
                                        <p:cTn id="23" dur="500" fill="hold"/>
                                        <p:tgtEl>
                                          <p:spTgt spid="139290"/>
                                        </p:tgtEl>
                                        <p:attrNameLst>
                                          <p:attrName>ppt_w</p:attrName>
                                        </p:attrNameLst>
                                      </p:cBhvr>
                                      <p:tavLst>
                                        <p:tav tm="0">
                                          <p:val>
                                            <p:fltVal val="0"/>
                                          </p:val>
                                        </p:tav>
                                        <p:tav tm="100000">
                                          <p:val>
                                            <p:strVal val="#ppt_w"/>
                                          </p:val>
                                        </p:tav>
                                      </p:tavLst>
                                    </p:anim>
                                    <p:anim calcmode="lin" valueType="num">
                                      <p:cBhvr>
                                        <p:cTn id="24" dur="500" fill="hold"/>
                                        <p:tgtEl>
                                          <p:spTgt spid="139290"/>
                                        </p:tgtEl>
                                        <p:attrNameLst>
                                          <p:attrName>ppt_h</p:attrName>
                                        </p:attrNameLst>
                                      </p:cBhvr>
                                      <p:tavLst>
                                        <p:tav tm="0">
                                          <p:val>
                                            <p:fltVal val="0"/>
                                          </p:val>
                                        </p:tav>
                                        <p:tav tm="100000">
                                          <p:val>
                                            <p:strVal val="#ppt_h"/>
                                          </p:val>
                                        </p:tav>
                                      </p:tavLst>
                                    </p:anim>
                                    <p:animEffect transition="in" filter="fade">
                                      <p:cBhvr>
                                        <p:cTn id="25" dur="500"/>
                                        <p:tgtEl>
                                          <p:spTgt spid="13929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7454DEA-7D5F-4435-B52F-D255D8171D43}"/>
              </a:ext>
            </a:extLst>
          </p:cNvPr>
          <p:cNvSpPr>
            <a:spLocks noChangeArrowheads="1"/>
          </p:cNvSpPr>
          <p:nvPr/>
        </p:nvSpPr>
        <p:spPr bwMode="auto">
          <a:xfrm>
            <a:off x="0" y="333375"/>
            <a:ext cx="8839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08000" indent="-508000">
              <a:defRPr sz="2400">
                <a:solidFill>
                  <a:schemeClr val="tx1"/>
                </a:solidFill>
                <a:latin typeface="Times New Roman" panose="02020603050405020304" pitchFamily="18" charset="0"/>
              </a:defRPr>
            </a:lvl1pPr>
            <a:lvl2pPr marL="1219200" indent="-533400">
              <a:defRPr sz="2400">
                <a:solidFill>
                  <a:schemeClr val="tx1"/>
                </a:solidFill>
                <a:latin typeface="Times New Roman" panose="02020603050405020304" pitchFamily="18" charset="0"/>
              </a:defRPr>
            </a:lvl2pPr>
            <a:lvl3pPr marL="1790700" indent="-457200">
              <a:defRPr sz="2400">
                <a:solidFill>
                  <a:schemeClr val="tx1"/>
                </a:solidFill>
                <a:latin typeface="Times New Roman" panose="02020603050405020304" pitchFamily="18" charset="0"/>
              </a:defRPr>
            </a:lvl3pPr>
            <a:lvl4pPr marL="2362200" indent="-457200">
              <a:defRPr sz="2400">
                <a:solidFill>
                  <a:schemeClr val="tx1"/>
                </a:solidFill>
                <a:latin typeface="Times New Roman" panose="02020603050405020304" pitchFamily="18" charset="0"/>
              </a:defRPr>
            </a:lvl4pPr>
            <a:lvl5pPr marL="2933700" indent="-457200">
              <a:defRPr sz="2400">
                <a:solidFill>
                  <a:schemeClr val="tx1"/>
                </a:solidFill>
                <a:latin typeface="Times New Roman" panose="02020603050405020304" pitchFamily="18" charset="0"/>
              </a:defRPr>
            </a:lvl5pPr>
            <a:lvl6pPr marL="3390900" indent="-457200" eaLnBrk="0" fontAlgn="base" hangingPunct="0">
              <a:spcBef>
                <a:spcPct val="0"/>
              </a:spcBef>
              <a:spcAft>
                <a:spcPct val="0"/>
              </a:spcAft>
              <a:defRPr sz="2400">
                <a:solidFill>
                  <a:schemeClr val="tx1"/>
                </a:solidFill>
                <a:latin typeface="Times New Roman" panose="02020603050405020304" pitchFamily="18" charset="0"/>
              </a:defRPr>
            </a:lvl6pPr>
            <a:lvl7pPr marL="3848100" indent="-457200" eaLnBrk="0" fontAlgn="base" hangingPunct="0">
              <a:spcBef>
                <a:spcPct val="0"/>
              </a:spcBef>
              <a:spcAft>
                <a:spcPct val="0"/>
              </a:spcAft>
              <a:defRPr sz="2400">
                <a:solidFill>
                  <a:schemeClr val="tx1"/>
                </a:solidFill>
                <a:latin typeface="Times New Roman" panose="02020603050405020304" pitchFamily="18" charset="0"/>
              </a:defRPr>
            </a:lvl7pPr>
            <a:lvl8pPr marL="4305300" indent="-457200" eaLnBrk="0" fontAlgn="base" hangingPunct="0">
              <a:spcBef>
                <a:spcPct val="0"/>
              </a:spcBef>
              <a:spcAft>
                <a:spcPct val="0"/>
              </a:spcAft>
              <a:defRPr sz="2400">
                <a:solidFill>
                  <a:schemeClr val="tx1"/>
                </a:solidFill>
                <a:latin typeface="Times New Roman" panose="02020603050405020304" pitchFamily="18" charset="0"/>
              </a:defRPr>
            </a:lvl8pPr>
            <a:lvl9pPr marL="47625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rgbClr val="CC0000"/>
                </a:solidFill>
                <a:latin typeface="Arial" panose="020B0604020202020204" pitchFamily="34" charset="0"/>
              </a:rPr>
              <a:t>EXAMPLES</a:t>
            </a:r>
            <a:r>
              <a:rPr lang="en-US" altLang="en-US" sz="3600">
                <a:latin typeface="Arial" panose="020B0604020202020204" pitchFamily="34" charset="0"/>
              </a:rPr>
              <a:t> of “functional Groups” are:</a:t>
            </a:r>
          </a:p>
        </p:txBody>
      </p:sp>
      <p:grpSp>
        <p:nvGrpSpPr>
          <p:cNvPr id="154627" name="Group 3">
            <a:extLst>
              <a:ext uri="{FF2B5EF4-FFF2-40B4-BE49-F238E27FC236}">
                <a16:creationId xmlns:a16="http://schemas.microsoft.com/office/drawing/2014/main" id="{0D5D6E84-941C-451C-8422-0C222C3C1154}"/>
              </a:ext>
            </a:extLst>
          </p:cNvPr>
          <p:cNvGrpSpPr>
            <a:grpSpLocks/>
          </p:cNvGrpSpPr>
          <p:nvPr/>
        </p:nvGrpSpPr>
        <p:grpSpPr bwMode="auto">
          <a:xfrm>
            <a:off x="76200" y="2590800"/>
            <a:ext cx="1905000" cy="1781175"/>
            <a:chOff x="48" y="1699"/>
            <a:chExt cx="1200" cy="1122"/>
          </a:xfrm>
        </p:grpSpPr>
        <p:pic>
          <p:nvPicPr>
            <p:cNvPr id="82966" name="Picture 4">
              <a:extLst>
                <a:ext uri="{FF2B5EF4-FFF2-40B4-BE49-F238E27FC236}">
                  <a16:creationId xmlns:a16="http://schemas.microsoft.com/office/drawing/2014/main" id="{12F83126-7D2B-409C-94A8-D56472C6F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035"/>
              <a:ext cx="1200" cy="7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67" name="Rectangle 5">
              <a:extLst>
                <a:ext uri="{FF2B5EF4-FFF2-40B4-BE49-F238E27FC236}">
                  <a16:creationId xmlns:a16="http://schemas.microsoft.com/office/drawing/2014/main" id="{E0E48A64-8A82-423A-965F-D43C4EB19E8A}"/>
                </a:ext>
              </a:extLst>
            </p:cNvPr>
            <p:cNvSpPr>
              <a:spLocks noChangeArrowheads="1"/>
            </p:cNvSpPr>
            <p:nvPr/>
          </p:nvSpPr>
          <p:spPr bwMode="auto">
            <a:xfrm>
              <a:off x="144" y="1699"/>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aldehyde</a:t>
              </a:r>
            </a:p>
          </p:txBody>
        </p:sp>
      </p:grpSp>
      <p:grpSp>
        <p:nvGrpSpPr>
          <p:cNvPr id="154630" name="Group 6">
            <a:extLst>
              <a:ext uri="{FF2B5EF4-FFF2-40B4-BE49-F238E27FC236}">
                <a16:creationId xmlns:a16="http://schemas.microsoft.com/office/drawing/2014/main" id="{81C04B27-2B2B-4E93-9FEF-C64795BF37CC}"/>
              </a:ext>
            </a:extLst>
          </p:cNvPr>
          <p:cNvGrpSpPr>
            <a:grpSpLocks/>
          </p:cNvGrpSpPr>
          <p:nvPr/>
        </p:nvGrpSpPr>
        <p:grpSpPr bwMode="auto">
          <a:xfrm>
            <a:off x="2168525" y="2590800"/>
            <a:ext cx="2133600" cy="1798638"/>
            <a:chOff x="1366" y="1699"/>
            <a:chExt cx="1344" cy="1133"/>
          </a:xfrm>
        </p:grpSpPr>
        <p:pic>
          <p:nvPicPr>
            <p:cNvPr id="82964" name="Picture 7">
              <a:extLst>
                <a:ext uri="{FF2B5EF4-FFF2-40B4-BE49-F238E27FC236}">
                  <a16:creationId xmlns:a16="http://schemas.microsoft.com/office/drawing/2014/main" id="{1FC3A3E0-487D-4BBD-940B-6C40F89EB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 y="2035"/>
              <a:ext cx="1344" cy="7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65" name="Rectangle 8">
              <a:extLst>
                <a:ext uri="{FF2B5EF4-FFF2-40B4-BE49-F238E27FC236}">
                  <a16:creationId xmlns:a16="http://schemas.microsoft.com/office/drawing/2014/main" id="{234A878F-12D2-4E94-BE46-9B72493BC870}"/>
                </a:ext>
              </a:extLst>
            </p:cNvPr>
            <p:cNvSpPr>
              <a:spLocks noChangeArrowheads="1"/>
            </p:cNvSpPr>
            <p:nvPr/>
          </p:nvSpPr>
          <p:spPr bwMode="auto">
            <a:xfrm>
              <a:off x="1632" y="1699"/>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ketone</a:t>
              </a:r>
            </a:p>
          </p:txBody>
        </p:sp>
      </p:grpSp>
      <p:grpSp>
        <p:nvGrpSpPr>
          <p:cNvPr id="154633" name="Group 9">
            <a:extLst>
              <a:ext uri="{FF2B5EF4-FFF2-40B4-BE49-F238E27FC236}">
                <a16:creationId xmlns:a16="http://schemas.microsoft.com/office/drawing/2014/main" id="{5055DE78-8DF0-4586-990C-317E6164766D}"/>
              </a:ext>
            </a:extLst>
          </p:cNvPr>
          <p:cNvGrpSpPr>
            <a:grpSpLocks/>
          </p:cNvGrpSpPr>
          <p:nvPr/>
        </p:nvGrpSpPr>
        <p:grpSpPr bwMode="auto">
          <a:xfrm>
            <a:off x="817563" y="4495800"/>
            <a:ext cx="7259637" cy="1981200"/>
            <a:chOff x="515" y="2928"/>
            <a:chExt cx="4573" cy="1248"/>
          </a:xfrm>
        </p:grpSpPr>
        <p:pic>
          <p:nvPicPr>
            <p:cNvPr id="82960" name="Picture 10">
              <a:extLst>
                <a:ext uri="{FF2B5EF4-FFF2-40B4-BE49-F238E27FC236}">
                  <a16:creationId xmlns:a16="http://schemas.microsoft.com/office/drawing/2014/main" id="{E4EF6CC6-C8FB-449F-AE6E-B1B9A806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 y="3267"/>
              <a:ext cx="1536" cy="9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61" name="Picture 11">
              <a:extLst>
                <a:ext uri="{FF2B5EF4-FFF2-40B4-BE49-F238E27FC236}">
                  <a16:creationId xmlns:a16="http://schemas.microsoft.com/office/drawing/2014/main" id="{7E1B3B21-4146-4D85-A2A6-4E6AB646F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3267"/>
              <a:ext cx="1536" cy="9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62" name="Picture 12">
              <a:extLst>
                <a:ext uri="{FF2B5EF4-FFF2-40B4-BE49-F238E27FC236}">
                  <a16:creationId xmlns:a16="http://schemas.microsoft.com/office/drawing/2014/main" id="{F3A1A66D-40ED-4E54-BDAA-284ADFF930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3070"/>
              <a:ext cx="1296" cy="1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63" name="Rectangle 13">
              <a:extLst>
                <a:ext uri="{FF2B5EF4-FFF2-40B4-BE49-F238E27FC236}">
                  <a16:creationId xmlns:a16="http://schemas.microsoft.com/office/drawing/2014/main" id="{0796FEDB-CD77-46E2-AB5C-01BCD38CC4E0}"/>
                </a:ext>
              </a:extLst>
            </p:cNvPr>
            <p:cNvSpPr>
              <a:spLocks noChangeArrowheads="1"/>
            </p:cNvSpPr>
            <p:nvPr/>
          </p:nvSpPr>
          <p:spPr bwMode="auto">
            <a:xfrm>
              <a:off x="2304" y="2928"/>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alcohols</a:t>
              </a:r>
            </a:p>
          </p:txBody>
        </p:sp>
      </p:grpSp>
      <p:grpSp>
        <p:nvGrpSpPr>
          <p:cNvPr id="154638" name="Group 14">
            <a:extLst>
              <a:ext uri="{FF2B5EF4-FFF2-40B4-BE49-F238E27FC236}">
                <a16:creationId xmlns:a16="http://schemas.microsoft.com/office/drawing/2014/main" id="{5E43E5DA-0207-42D3-888F-6DA5A92BC013}"/>
              </a:ext>
            </a:extLst>
          </p:cNvPr>
          <p:cNvGrpSpPr>
            <a:grpSpLocks/>
          </p:cNvGrpSpPr>
          <p:nvPr/>
        </p:nvGrpSpPr>
        <p:grpSpPr bwMode="auto">
          <a:xfrm>
            <a:off x="4495800" y="2590800"/>
            <a:ext cx="4572000" cy="1752600"/>
            <a:chOff x="2832" y="1699"/>
            <a:chExt cx="2880" cy="1104"/>
          </a:xfrm>
        </p:grpSpPr>
        <p:pic>
          <p:nvPicPr>
            <p:cNvPr id="82957" name="Picture 15">
              <a:extLst>
                <a:ext uri="{FF2B5EF4-FFF2-40B4-BE49-F238E27FC236}">
                  <a16:creationId xmlns:a16="http://schemas.microsoft.com/office/drawing/2014/main" id="{84136F9A-A0D9-4F63-B670-0824E35664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 y="2048"/>
              <a:ext cx="1296" cy="7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58" name="Rectangle 16">
              <a:extLst>
                <a:ext uri="{FF2B5EF4-FFF2-40B4-BE49-F238E27FC236}">
                  <a16:creationId xmlns:a16="http://schemas.microsoft.com/office/drawing/2014/main" id="{D77C5A22-7B29-4EEE-9455-F20C07EA3618}"/>
                </a:ext>
              </a:extLst>
            </p:cNvPr>
            <p:cNvSpPr>
              <a:spLocks noChangeArrowheads="1"/>
            </p:cNvSpPr>
            <p:nvPr/>
          </p:nvSpPr>
          <p:spPr bwMode="auto">
            <a:xfrm>
              <a:off x="3840" y="1699"/>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ether</a:t>
              </a:r>
            </a:p>
          </p:txBody>
        </p:sp>
        <p:pic>
          <p:nvPicPr>
            <p:cNvPr id="82959" name="Picture 17">
              <a:extLst>
                <a:ext uri="{FF2B5EF4-FFF2-40B4-BE49-F238E27FC236}">
                  <a16:creationId xmlns:a16="http://schemas.microsoft.com/office/drawing/2014/main" id="{C43F24F4-A923-47D1-86D1-2B0B7BA79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 y="2054"/>
              <a:ext cx="1536" cy="7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54642" name="Group 18">
            <a:extLst>
              <a:ext uri="{FF2B5EF4-FFF2-40B4-BE49-F238E27FC236}">
                <a16:creationId xmlns:a16="http://schemas.microsoft.com/office/drawing/2014/main" id="{B6714119-9DBC-4AE1-A03F-EA1C799E3C3F}"/>
              </a:ext>
            </a:extLst>
          </p:cNvPr>
          <p:cNvGrpSpPr>
            <a:grpSpLocks/>
          </p:cNvGrpSpPr>
          <p:nvPr/>
        </p:nvGrpSpPr>
        <p:grpSpPr bwMode="auto">
          <a:xfrm>
            <a:off x="0" y="981075"/>
            <a:ext cx="5095875" cy="1465263"/>
            <a:chOff x="0" y="618"/>
            <a:chExt cx="3210" cy="923"/>
          </a:xfrm>
        </p:grpSpPr>
        <p:pic>
          <p:nvPicPr>
            <p:cNvPr id="82955" name="Picture 19">
              <a:extLst>
                <a:ext uri="{FF2B5EF4-FFF2-40B4-BE49-F238E27FC236}">
                  <a16:creationId xmlns:a16="http://schemas.microsoft.com/office/drawing/2014/main" id="{021AFA3C-EE66-472D-92B1-979BCDA80F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35"/>
              <a:ext cx="3210"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6" name="Text Box 20">
              <a:extLst>
                <a:ext uri="{FF2B5EF4-FFF2-40B4-BE49-F238E27FC236}">
                  <a16:creationId xmlns:a16="http://schemas.microsoft.com/office/drawing/2014/main" id="{286F330C-EE5F-4184-A7F4-9FB467526821}"/>
                </a:ext>
              </a:extLst>
            </p:cNvPr>
            <p:cNvSpPr txBox="1">
              <a:spLocks noChangeArrowheads="1"/>
            </p:cNvSpPr>
            <p:nvPr/>
          </p:nvSpPr>
          <p:spPr bwMode="auto">
            <a:xfrm>
              <a:off x="975" y="618"/>
              <a:ext cx="86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chemeClr val="accent2"/>
                  </a:solidFill>
                  <a:latin typeface="Arial" panose="020B0604020202020204" pitchFamily="34" charset="0"/>
                </a:rPr>
                <a:t>ester</a:t>
              </a:r>
            </a:p>
          </p:txBody>
        </p:sp>
      </p:grpSp>
      <p:grpSp>
        <p:nvGrpSpPr>
          <p:cNvPr id="154645" name="Group 21">
            <a:extLst>
              <a:ext uri="{FF2B5EF4-FFF2-40B4-BE49-F238E27FC236}">
                <a16:creationId xmlns:a16="http://schemas.microsoft.com/office/drawing/2014/main" id="{10D6088B-1E7E-49EA-AE5A-AC744B31BE3B}"/>
              </a:ext>
            </a:extLst>
          </p:cNvPr>
          <p:cNvGrpSpPr>
            <a:grpSpLocks/>
          </p:cNvGrpSpPr>
          <p:nvPr/>
        </p:nvGrpSpPr>
        <p:grpSpPr bwMode="auto">
          <a:xfrm>
            <a:off x="6084888" y="1052513"/>
            <a:ext cx="2232025" cy="1490662"/>
            <a:chOff x="3742" y="602"/>
            <a:chExt cx="1406" cy="939"/>
          </a:xfrm>
        </p:grpSpPr>
        <p:pic>
          <p:nvPicPr>
            <p:cNvPr id="82953" name="Picture 22">
              <a:extLst>
                <a:ext uri="{FF2B5EF4-FFF2-40B4-BE49-F238E27FC236}">
                  <a16:creationId xmlns:a16="http://schemas.microsoft.com/office/drawing/2014/main" id="{C1A2791D-B218-4E12-8866-54C98627D3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7" y="845"/>
              <a:ext cx="1242"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4" name="Text Box 23">
              <a:extLst>
                <a:ext uri="{FF2B5EF4-FFF2-40B4-BE49-F238E27FC236}">
                  <a16:creationId xmlns:a16="http://schemas.microsoft.com/office/drawing/2014/main" id="{BCC84431-3D3F-4029-A490-8BE5A0F3282E}"/>
                </a:ext>
              </a:extLst>
            </p:cNvPr>
            <p:cNvSpPr txBox="1">
              <a:spLocks noChangeArrowheads="1"/>
            </p:cNvSpPr>
            <p:nvPr/>
          </p:nvSpPr>
          <p:spPr bwMode="auto">
            <a:xfrm>
              <a:off x="3742" y="602"/>
              <a:ext cx="14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2"/>
                  </a:solidFill>
                </a:rPr>
                <a:t>Carboxylic acid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4642"/>
                                        </p:tgtEl>
                                        <p:attrNameLst>
                                          <p:attrName>style.visibility</p:attrName>
                                        </p:attrNameLst>
                                      </p:cBhvr>
                                      <p:to>
                                        <p:strVal val="visible"/>
                                      </p:to>
                                    </p:set>
                                    <p:anim calcmode="lin" valueType="num">
                                      <p:cBhvr>
                                        <p:cTn id="7" dur="1000" fill="hold"/>
                                        <p:tgtEl>
                                          <p:spTgt spid="154642"/>
                                        </p:tgtEl>
                                        <p:attrNameLst>
                                          <p:attrName>ppt_w</p:attrName>
                                        </p:attrNameLst>
                                      </p:cBhvr>
                                      <p:tavLst>
                                        <p:tav tm="0">
                                          <p:val>
                                            <p:fltVal val="0"/>
                                          </p:val>
                                        </p:tav>
                                        <p:tav tm="100000">
                                          <p:val>
                                            <p:strVal val="#ppt_w"/>
                                          </p:val>
                                        </p:tav>
                                      </p:tavLst>
                                    </p:anim>
                                    <p:anim calcmode="lin" valueType="num">
                                      <p:cBhvr>
                                        <p:cTn id="8" dur="1000" fill="hold"/>
                                        <p:tgtEl>
                                          <p:spTgt spid="154642"/>
                                        </p:tgtEl>
                                        <p:attrNameLst>
                                          <p:attrName>ppt_h</p:attrName>
                                        </p:attrNameLst>
                                      </p:cBhvr>
                                      <p:tavLst>
                                        <p:tav tm="0">
                                          <p:val>
                                            <p:fltVal val="0"/>
                                          </p:val>
                                        </p:tav>
                                        <p:tav tm="100000">
                                          <p:val>
                                            <p:strVal val="#ppt_h"/>
                                          </p:val>
                                        </p:tav>
                                      </p:tavLst>
                                    </p:anim>
                                    <p:anim calcmode="lin" valueType="num">
                                      <p:cBhvr>
                                        <p:cTn id="9" dur="1000" fill="hold"/>
                                        <p:tgtEl>
                                          <p:spTgt spid="1546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46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54645"/>
                                        </p:tgtEl>
                                        <p:attrNameLst>
                                          <p:attrName>style.visibility</p:attrName>
                                        </p:attrNameLst>
                                      </p:cBhvr>
                                      <p:to>
                                        <p:strVal val="visible"/>
                                      </p:to>
                                    </p:set>
                                    <p:anim calcmode="lin" valueType="num">
                                      <p:cBhvr>
                                        <p:cTn id="15" dur="1000" fill="hold"/>
                                        <p:tgtEl>
                                          <p:spTgt spid="154645"/>
                                        </p:tgtEl>
                                        <p:attrNameLst>
                                          <p:attrName>ppt_w</p:attrName>
                                        </p:attrNameLst>
                                      </p:cBhvr>
                                      <p:tavLst>
                                        <p:tav tm="0">
                                          <p:val>
                                            <p:fltVal val="0"/>
                                          </p:val>
                                        </p:tav>
                                        <p:tav tm="100000">
                                          <p:val>
                                            <p:strVal val="#ppt_w"/>
                                          </p:val>
                                        </p:tav>
                                      </p:tavLst>
                                    </p:anim>
                                    <p:anim calcmode="lin" valueType="num">
                                      <p:cBhvr>
                                        <p:cTn id="16" dur="1000" fill="hold"/>
                                        <p:tgtEl>
                                          <p:spTgt spid="154645"/>
                                        </p:tgtEl>
                                        <p:attrNameLst>
                                          <p:attrName>ppt_h</p:attrName>
                                        </p:attrNameLst>
                                      </p:cBhvr>
                                      <p:tavLst>
                                        <p:tav tm="0">
                                          <p:val>
                                            <p:fltVal val="0"/>
                                          </p:val>
                                        </p:tav>
                                        <p:tav tm="100000">
                                          <p:val>
                                            <p:strVal val="#ppt_h"/>
                                          </p:val>
                                        </p:tav>
                                      </p:tavLst>
                                    </p:anim>
                                    <p:anim calcmode="lin" valueType="num">
                                      <p:cBhvr>
                                        <p:cTn id="17" dur="1000" fill="hold"/>
                                        <p:tgtEl>
                                          <p:spTgt spid="15464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46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54627"/>
                                        </p:tgtEl>
                                        <p:attrNameLst>
                                          <p:attrName>style.visibility</p:attrName>
                                        </p:attrNameLst>
                                      </p:cBhvr>
                                      <p:to>
                                        <p:strVal val="visible"/>
                                      </p:to>
                                    </p:set>
                                    <p:anim calcmode="lin" valueType="num">
                                      <p:cBhvr>
                                        <p:cTn id="23" dur="500" fill="hold"/>
                                        <p:tgtEl>
                                          <p:spTgt spid="154627"/>
                                        </p:tgtEl>
                                        <p:attrNameLst>
                                          <p:attrName>ppt_w</p:attrName>
                                        </p:attrNameLst>
                                      </p:cBhvr>
                                      <p:tavLst>
                                        <p:tav tm="0">
                                          <p:val>
                                            <p:fltVal val="0"/>
                                          </p:val>
                                        </p:tav>
                                        <p:tav tm="100000">
                                          <p:val>
                                            <p:strVal val="#ppt_w"/>
                                          </p:val>
                                        </p:tav>
                                      </p:tavLst>
                                    </p:anim>
                                    <p:anim calcmode="lin" valueType="num">
                                      <p:cBhvr>
                                        <p:cTn id="24" dur="500" fill="hold"/>
                                        <p:tgtEl>
                                          <p:spTgt spid="15462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54630"/>
                                        </p:tgtEl>
                                        <p:attrNameLst>
                                          <p:attrName>style.visibility</p:attrName>
                                        </p:attrNameLst>
                                      </p:cBhvr>
                                      <p:to>
                                        <p:strVal val="visible"/>
                                      </p:to>
                                    </p:set>
                                    <p:anim calcmode="lin" valueType="num">
                                      <p:cBhvr>
                                        <p:cTn id="29" dur="500" fill="hold"/>
                                        <p:tgtEl>
                                          <p:spTgt spid="154630"/>
                                        </p:tgtEl>
                                        <p:attrNameLst>
                                          <p:attrName>ppt_w</p:attrName>
                                        </p:attrNameLst>
                                      </p:cBhvr>
                                      <p:tavLst>
                                        <p:tav tm="0">
                                          <p:val>
                                            <p:fltVal val="0"/>
                                          </p:val>
                                        </p:tav>
                                        <p:tav tm="100000">
                                          <p:val>
                                            <p:strVal val="#ppt_w"/>
                                          </p:val>
                                        </p:tav>
                                      </p:tavLst>
                                    </p:anim>
                                    <p:anim calcmode="lin" valueType="num">
                                      <p:cBhvr>
                                        <p:cTn id="30" dur="500" fill="hold"/>
                                        <p:tgtEl>
                                          <p:spTgt spid="154630"/>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154638"/>
                                        </p:tgtEl>
                                        <p:attrNameLst>
                                          <p:attrName>style.visibility</p:attrName>
                                        </p:attrNameLst>
                                      </p:cBhvr>
                                      <p:to>
                                        <p:strVal val="visible"/>
                                      </p:to>
                                    </p:set>
                                    <p:anim calcmode="lin" valueType="num">
                                      <p:cBhvr>
                                        <p:cTn id="35" dur="500" fill="hold"/>
                                        <p:tgtEl>
                                          <p:spTgt spid="154638"/>
                                        </p:tgtEl>
                                        <p:attrNameLst>
                                          <p:attrName>ppt_w</p:attrName>
                                        </p:attrNameLst>
                                      </p:cBhvr>
                                      <p:tavLst>
                                        <p:tav tm="0">
                                          <p:val>
                                            <p:fltVal val="0"/>
                                          </p:val>
                                        </p:tav>
                                        <p:tav tm="100000">
                                          <p:val>
                                            <p:strVal val="#ppt_w"/>
                                          </p:val>
                                        </p:tav>
                                      </p:tavLst>
                                    </p:anim>
                                    <p:anim calcmode="lin" valueType="num">
                                      <p:cBhvr>
                                        <p:cTn id="36" dur="500" fill="hold"/>
                                        <p:tgtEl>
                                          <p:spTgt spid="154638"/>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nodeType="clickEffect">
                                  <p:stCondLst>
                                    <p:cond delay="0"/>
                                  </p:stCondLst>
                                  <p:childTnLst>
                                    <p:set>
                                      <p:cBhvr>
                                        <p:cTn id="40" dur="1" fill="hold">
                                          <p:stCondLst>
                                            <p:cond delay="0"/>
                                          </p:stCondLst>
                                        </p:cTn>
                                        <p:tgtEl>
                                          <p:spTgt spid="154633"/>
                                        </p:tgtEl>
                                        <p:attrNameLst>
                                          <p:attrName>style.visibility</p:attrName>
                                        </p:attrNameLst>
                                      </p:cBhvr>
                                      <p:to>
                                        <p:strVal val="visible"/>
                                      </p:to>
                                    </p:set>
                                    <p:anim calcmode="lin" valueType="num">
                                      <p:cBhvr>
                                        <p:cTn id="41" dur="500" fill="hold"/>
                                        <p:tgtEl>
                                          <p:spTgt spid="154633"/>
                                        </p:tgtEl>
                                        <p:attrNameLst>
                                          <p:attrName>ppt_w</p:attrName>
                                        </p:attrNameLst>
                                      </p:cBhvr>
                                      <p:tavLst>
                                        <p:tav tm="0">
                                          <p:val>
                                            <p:fltVal val="0"/>
                                          </p:val>
                                        </p:tav>
                                        <p:tav tm="100000">
                                          <p:val>
                                            <p:strVal val="#ppt_w"/>
                                          </p:val>
                                        </p:tav>
                                      </p:tavLst>
                                    </p:anim>
                                    <p:anim calcmode="lin" valueType="num">
                                      <p:cBhvr>
                                        <p:cTn id="42" dur="500" fill="hold"/>
                                        <p:tgtEl>
                                          <p:spTgt spid="1546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4FDD68CD-84A5-4229-9DAC-58B874CD41AD}"/>
              </a:ext>
            </a:extLst>
          </p:cNvPr>
          <p:cNvSpPr>
            <a:spLocks noGrp="1" noChangeArrowheads="1"/>
          </p:cNvSpPr>
          <p:nvPr>
            <p:ph type="title"/>
          </p:nvPr>
        </p:nvSpPr>
        <p:spPr>
          <a:xfrm>
            <a:off x="323850" y="549275"/>
            <a:ext cx="8458200" cy="6096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Hydroxyl, Carbonyl, Carboxyl</a:t>
            </a:r>
          </a:p>
        </p:txBody>
      </p:sp>
      <p:sp>
        <p:nvSpPr>
          <p:cNvPr id="181251" name="Rectangle 3">
            <a:extLst>
              <a:ext uri="{FF2B5EF4-FFF2-40B4-BE49-F238E27FC236}">
                <a16:creationId xmlns:a16="http://schemas.microsoft.com/office/drawing/2014/main" id="{652E0725-2700-4812-AF5B-E8287A76763E}"/>
              </a:ext>
            </a:extLst>
          </p:cNvPr>
          <p:cNvSpPr>
            <a:spLocks noGrp="1" noChangeArrowheads="1"/>
          </p:cNvSpPr>
          <p:nvPr>
            <p:ph type="body" idx="1"/>
          </p:nvPr>
        </p:nvSpPr>
        <p:spPr>
          <a:xfrm>
            <a:off x="1476375" y="2924175"/>
            <a:ext cx="7199313" cy="29527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buFontTx/>
              <a:buNone/>
            </a:pPr>
            <a:r>
              <a:rPr lang="en-US" altLang="en-US">
                <a:solidFill>
                  <a:srgbClr val="000099"/>
                </a:solidFill>
                <a:latin typeface="Arial" panose="020B0604020202020204" pitchFamily="34" charset="0"/>
              </a:rPr>
              <a:t>	</a:t>
            </a:r>
          </a:p>
          <a:p>
            <a:pPr>
              <a:spcBef>
                <a:spcPct val="5000"/>
              </a:spcBef>
            </a:pPr>
            <a:r>
              <a:rPr lang="en-US" altLang="en-US">
                <a:solidFill>
                  <a:srgbClr val="000099"/>
                </a:solidFill>
                <a:latin typeface="Arial" panose="020B0604020202020204" pitchFamily="34" charset="0"/>
              </a:rPr>
              <a:t>“</a:t>
            </a:r>
            <a:r>
              <a:rPr lang="en-US" altLang="en-US" b="1">
                <a:solidFill>
                  <a:schemeClr val="accent1"/>
                </a:solidFill>
                <a:latin typeface="Arial" panose="020B0604020202020204" pitchFamily="34" charset="0"/>
              </a:rPr>
              <a:t>Hydroxyl</a:t>
            </a:r>
            <a:r>
              <a:rPr lang="en-US" altLang="en-US">
                <a:solidFill>
                  <a:srgbClr val="000099"/>
                </a:solidFill>
                <a:latin typeface="Arial" panose="020B0604020202020204" pitchFamily="34" charset="0"/>
              </a:rPr>
              <a:t>” refers to –OH</a:t>
            </a:r>
          </a:p>
          <a:p>
            <a:pPr>
              <a:spcBef>
                <a:spcPct val="5000"/>
              </a:spcBef>
              <a:buFontTx/>
              <a:buNone/>
            </a:pPr>
            <a:endParaRPr lang="en-US" altLang="en-US">
              <a:solidFill>
                <a:srgbClr val="000099"/>
              </a:solidFill>
              <a:latin typeface="Arial" panose="020B0604020202020204" pitchFamily="34" charset="0"/>
            </a:endParaRPr>
          </a:p>
          <a:p>
            <a:pPr>
              <a:spcBef>
                <a:spcPct val="5000"/>
              </a:spcBef>
            </a:pPr>
            <a:r>
              <a:rPr lang="en-US" altLang="en-US">
                <a:solidFill>
                  <a:srgbClr val="000099"/>
                </a:solidFill>
                <a:latin typeface="Arial" panose="020B0604020202020204" pitchFamily="34" charset="0"/>
              </a:rPr>
              <a:t>“</a:t>
            </a:r>
            <a:r>
              <a:rPr lang="en-US" altLang="en-US" b="1">
                <a:solidFill>
                  <a:srgbClr val="000099"/>
                </a:solidFill>
                <a:latin typeface="Arial" panose="020B0604020202020204" pitchFamily="34" charset="0"/>
              </a:rPr>
              <a:t>Carbonyl</a:t>
            </a:r>
            <a:r>
              <a:rPr lang="en-US" altLang="en-US">
                <a:solidFill>
                  <a:srgbClr val="000099"/>
                </a:solidFill>
                <a:latin typeface="Arial" panose="020B0604020202020204" pitchFamily="34" charset="0"/>
              </a:rPr>
              <a:t>” refers to C=O</a:t>
            </a:r>
          </a:p>
          <a:p>
            <a:pPr>
              <a:spcBef>
                <a:spcPct val="5000"/>
              </a:spcBef>
            </a:pPr>
            <a:endParaRPr lang="en-US" altLang="en-US">
              <a:solidFill>
                <a:srgbClr val="000099"/>
              </a:solidFill>
              <a:latin typeface="Arial" panose="020B0604020202020204" pitchFamily="34" charset="0"/>
            </a:endParaRPr>
          </a:p>
          <a:p>
            <a:pPr>
              <a:spcBef>
                <a:spcPct val="5000"/>
              </a:spcBef>
            </a:pPr>
            <a:r>
              <a:rPr lang="en-US" altLang="en-US">
                <a:solidFill>
                  <a:srgbClr val="000099"/>
                </a:solidFill>
                <a:latin typeface="Arial" panose="020B0604020202020204" pitchFamily="34" charset="0"/>
              </a:rPr>
              <a:t>“</a:t>
            </a:r>
            <a:r>
              <a:rPr lang="en-US" altLang="en-US" b="1">
                <a:solidFill>
                  <a:srgbClr val="CC0000"/>
                </a:solidFill>
                <a:latin typeface="Arial" panose="020B0604020202020204" pitchFamily="34" charset="0"/>
              </a:rPr>
              <a:t>Carboxyl</a:t>
            </a:r>
            <a:r>
              <a:rPr lang="en-US" altLang="en-US">
                <a:solidFill>
                  <a:srgbClr val="000099"/>
                </a:solidFill>
                <a:latin typeface="Arial" panose="020B0604020202020204" pitchFamily="34" charset="0"/>
              </a:rPr>
              <a:t>” refers to COOH</a:t>
            </a:r>
          </a:p>
        </p:txBody>
      </p:sp>
      <p:sp>
        <p:nvSpPr>
          <p:cNvPr id="83972" name="Text Box 4">
            <a:extLst>
              <a:ext uri="{FF2B5EF4-FFF2-40B4-BE49-F238E27FC236}">
                <a16:creationId xmlns:a16="http://schemas.microsoft.com/office/drawing/2014/main" id="{22B1A6E4-B90F-4AEB-9D64-5485AD5F9C8D}"/>
              </a:ext>
            </a:extLst>
          </p:cNvPr>
          <p:cNvSpPr txBox="1">
            <a:spLocks noChangeArrowheads="1"/>
          </p:cNvSpPr>
          <p:nvPr/>
        </p:nvSpPr>
        <p:spPr bwMode="auto">
          <a:xfrm>
            <a:off x="7772400" y="6464300"/>
            <a:ext cx="1295400" cy="317500"/>
          </a:xfrm>
          <a:prstGeom prst="rect">
            <a:avLst/>
          </a:prstGeom>
          <a:solidFill>
            <a:srgbClr val="808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00"/>
              <a:t>For more lessons, visit </a:t>
            </a:r>
            <a:r>
              <a:rPr lang="en-US" altLang="en-US" sz="1000">
                <a:hlinkClick r:id="rId3"/>
              </a:rPr>
              <a:t>www.chalkbored.com</a:t>
            </a:r>
            <a:endParaRPr lang="en-US" altLang="en-US" sz="1000"/>
          </a:p>
        </p:txBody>
      </p:sp>
      <p:sp>
        <p:nvSpPr>
          <p:cNvPr id="181253" name="Rectangle 5">
            <a:extLst>
              <a:ext uri="{FF2B5EF4-FFF2-40B4-BE49-F238E27FC236}">
                <a16:creationId xmlns:a16="http://schemas.microsoft.com/office/drawing/2014/main" id="{968B2B63-CD34-4695-95EE-E454FC8895F9}"/>
              </a:ext>
            </a:extLst>
          </p:cNvPr>
          <p:cNvSpPr>
            <a:spLocks noChangeArrowheads="1"/>
          </p:cNvSpPr>
          <p:nvPr/>
        </p:nvSpPr>
        <p:spPr bwMode="auto">
          <a:xfrm>
            <a:off x="250825" y="1700213"/>
            <a:ext cx="84248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
              </a:spcBef>
              <a:buFontTx/>
              <a:buNone/>
            </a:pPr>
            <a:r>
              <a:rPr lang="en-US" altLang="en-US">
                <a:solidFill>
                  <a:srgbClr val="000099"/>
                </a:solidFill>
                <a:latin typeface="Arial" panose="020B0604020202020204" pitchFamily="34" charset="0"/>
              </a:rPr>
              <a:t>Probably the most common </a:t>
            </a:r>
          </a:p>
          <a:p>
            <a:pPr algn="ctr">
              <a:spcBef>
                <a:spcPct val="5000"/>
              </a:spcBef>
              <a:buFontTx/>
              <a:buNone/>
            </a:pPr>
            <a:r>
              <a:rPr lang="en-US" altLang="en-US">
                <a:solidFill>
                  <a:srgbClr val="000099"/>
                </a:solidFill>
                <a:latin typeface="Arial" panose="020B0604020202020204" pitchFamily="34" charset="0"/>
              </a:rPr>
              <a:t>functional groups:</a:t>
            </a:r>
          </a:p>
          <a:p>
            <a:pPr>
              <a:spcBef>
                <a:spcPct val="5000"/>
              </a:spcBef>
              <a:buFontTx/>
              <a:buNone/>
            </a:pPr>
            <a:endParaRPr lang="en-US" altLang="en-US">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animEffect transition="in" filter="wipe(left)">
                                      <p:cBhvr>
                                        <p:cTn id="7" dur="500"/>
                                        <p:tgtEl>
                                          <p:spTgt spid="181253">
                                            <p:txEl>
                                              <p:pRg st="0" end="0"/>
                                            </p:txEl>
                                          </p:spTgt>
                                        </p:tgtEl>
                                      </p:cBhvr>
                                    </p:animEffect>
                                  </p:childTnLst>
                                  <p:subTnLst>
                                    <p:animClr clrSpc="rgb" dir="cw">
                                      <p:cBhvr override="childStyle">
                                        <p:cTn dur="1" fill="hold" display="0" masterRel="nextClick" afterEffect="1"/>
                                        <p:tgtEl>
                                          <p:spTgt spid="181253">
                                            <p:txEl>
                                              <p:pRg st="0" end="0"/>
                                            </p:txEl>
                                          </p:spTgt>
                                        </p:tgtEl>
                                        <p:attrNameLst>
                                          <p:attrName>ppt_c</p:attrName>
                                        </p:attrNameLst>
                                      </p:cBhvr>
                                      <p:to>
                                        <a:schemeClr val="tx1"/>
                                      </p:to>
                                    </p:animClr>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1253">
                                            <p:txEl>
                                              <p:pRg st="1" end="1"/>
                                            </p:txEl>
                                          </p:spTgt>
                                        </p:tgtEl>
                                        <p:attrNameLst>
                                          <p:attrName>style.visibility</p:attrName>
                                        </p:attrNameLst>
                                      </p:cBhvr>
                                      <p:to>
                                        <p:strVal val="visible"/>
                                      </p:to>
                                    </p:set>
                                    <p:animEffect transition="in" filter="wipe(left)">
                                      <p:cBhvr>
                                        <p:cTn id="11" dur="500"/>
                                        <p:tgtEl>
                                          <p:spTgt spid="181253">
                                            <p:txEl>
                                              <p:pRg st="1" end="1"/>
                                            </p:txEl>
                                          </p:spTgt>
                                        </p:tgtEl>
                                      </p:cBhvr>
                                    </p:animEffect>
                                  </p:childTnLst>
                                  <p:subTnLst>
                                    <p:animClr clrSpc="rgb" dir="cw">
                                      <p:cBhvr override="childStyle">
                                        <p:cTn dur="1" fill="hold" display="0" masterRel="nextClick" afterEffect="1"/>
                                        <p:tgtEl>
                                          <p:spTgt spid="181253">
                                            <p:txEl>
                                              <p:pRg st="1" end="1"/>
                                            </p:txEl>
                                          </p:spTgt>
                                        </p:tgtEl>
                                        <p:attrNameLst>
                                          <p:attrName>ppt_c</p:attrName>
                                        </p:attrNameLst>
                                      </p:cBhvr>
                                      <p:to>
                                        <a:schemeClr val="tx1"/>
                                      </p:to>
                                    </p:animClr>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1251">
                                            <p:txEl>
                                              <p:pRg st="0" end="0"/>
                                            </p:txEl>
                                          </p:spTgt>
                                        </p:tgtEl>
                                        <p:attrNameLst>
                                          <p:attrName>style.visibility</p:attrName>
                                        </p:attrNameLst>
                                      </p:cBhvr>
                                      <p:to>
                                        <p:strVal val="visible"/>
                                      </p:to>
                                    </p:set>
                                    <p:animEffect transition="in" filter="wipe(left)">
                                      <p:cBhvr>
                                        <p:cTn id="16" dur="500"/>
                                        <p:tgtEl>
                                          <p:spTgt spid="181251">
                                            <p:txEl>
                                              <p:pRg st="0" end="0"/>
                                            </p:txEl>
                                          </p:spTgt>
                                        </p:tgtEl>
                                      </p:cBhvr>
                                    </p:animEffect>
                                  </p:childTnLst>
                                  <p:subTnLst>
                                    <p:animClr clrSpc="rgb" dir="cw">
                                      <p:cBhvr override="childStyle">
                                        <p:cTn dur="1" fill="hold" display="0" masterRel="nextClick" afterEffect="1"/>
                                        <p:tgtEl>
                                          <p:spTgt spid="181251">
                                            <p:txEl>
                                              <p:pRg st="0" end="0"/>
                                            </p:txEl>
                                          </p:spTgt>
                                        </p:tgtEl>
                                        <p:attrNameLst>
                                          <p:attrName>ppt_c</p:attrName>
                                        </p:attrNameLst>
                                      </p:cBhvr>
                                      <p:to>
                                        <a:schemeClr val="tx1"/>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1251">
                                            <p:txEl>
                                              <p:pRg st="1" end="1"/>
                                            </p:txEl>
                                          </p:spTgt>
                                        </p:tgtEl>
                                        <p:attrNameLst>
                                          <p:attrName>style.visibility</p:attrName>
                                        </p:attrNameLst>
                                      </p:cBhvr>
                                      <p:to>
                                        <p:strVal val="visible"/>
                                      </p:to>
                                    </p:set>
                                    <p:animEffect transition="in" filter="wipe(left)">
                                      <p:cBhvr>
                                        <p:cTn id="21" dur="500"/>
                                        <p:tgtEl>
                                          <p:spTgt spid="181251">
                                            <p:txEl>
                                              <p:pRg st="1" end="1"/>
                                            </p:txEl>
                                          </p:spTgt>
                                        </p:tgtEl>
                                      </p:cBhvr>
                                    </p:animEffect>
                                  </p:childTnLst>
                                  <p:subTnLst>
                                    <p:animClr clrSpc="rgb" dir="cw">
                                      <p:cBhvr override="childStyle">
                                        <p:cTn dur="1" fill="hold" display="0" masterRel="nextClick" afterEffect="1"/>
                                        <p:tgtEl>
                                          <p:spTgt spid="181251">
                                            <p:txEl>
                                              <p:pRg st="1" end="1"/>
                                            </p:txEl>
                                          </p:spTgt>
                                        </p:tgtEl>
                                        <p:attrNameLst>
                                          <p:attrName>ppt_c</p:attrName>
                                        </p:attrNameLst>
                                      </p:cBhvr>
                                      <p:to>
                                        <a:schemeClr val="tx1"/>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1251">
                                            <p:txEl>
                                              <p:pRg st="3" end="3"/>
                                            </p:txEl>
                                          </p:spTgt>
                                        </p:tgtEl>
                                        <p:attrNameLst>
                                          <p:attrName>style.visibility</p:attrName>
                                        </p:attrNameLst>
                                      </p:cBhvr>
                                      <p:to>
                                        <p:strVal val="visible"/>
                                      </p:to>
                                    </p:set>
                                    <p:animEffect transition="in" filter="wipe(left)">
                                      <p:cBhvr>
                                        <p:cTn id="26" dur="500"/>
                                        <p:tgtEl>
                                          <p:spTgt spid="181251">
                                            <p:txEl>
                                              <p:pRg st="3" end="3"/>
                                            </p:txEl>
                                          </p:spTgt>
                                        </p:tgtEl>
                                      </p:cBhvr>
                                    </p:animEffect>
                                  </p:childTnLst>
                                  <p:subTnLst>
                                    <p:animClr clrSpc="rgb" dir="cw">
                                      <p:cBhvr override="childStyle">
                                        <p:cTn dur="1" fill="hold" display="0" masterRel="nextClick" afterEffect="1"/>
                                        <p:tgtEl>
                                          <p:spTgt spid="181251">
                                            <p:txEl>
                                              <p:pRg st="3" end="3"/>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1251">
                                            <p:txEl>
                                              <p:pRg st="5" end="5"/>
                                            </p:txEl>
                                          </p:spTgt>
                                        </p:tgtEl>
                                        <p:attrNameLst>
                                          <p:attrName>style.visibility</p:attrName>
                                        </p:attrNameLst>
                                      </p:cBhvr>
                                      <p:to>
                                        <p:strVal val="visible"/>
                                      </p:to>
                                    </p:set>
                                    <p:animEffect transition="in" filter="wipe(left)">
                                      <p:cBhvr>
                                        <p:cTn id="31" dur="500"/>
                                        <p:tgtEl>
                                          <p:spTgt spid="181251">
                                            <p:txEl>
                                              <p:pRg st="5" end="5"/>
                                            </p:txEl>
                                          </p:spTgt>
                                        </p:tgtEl>
                                      </p:cBhvr>
                                    </p:animEffect>
                                  </p:childTnLst>
                                  <p:subTnLst>
                                    <p:animClr clrSpc="rgb" dir="cw">
                                      <p:cBhvr override="childStyle">
                                        <p:cTn dur="1" fill="hold" display="0" masterRel="nextClick" afterEffect="1"/>
                                        <p:tgtEl>
                                          <p:spTgt spid="181251">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uiExpand="1" build="p" autoUpdateAnimBg="0"/>
      <p:bldP spid="181253" grpId="0" uiExpand="1"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D0E7E31B-FB69-4F43-AED3-8CF6EB6E47F7}"/>
              </a:ext>
            </a:extLst>
          </p:cNvPr>
          <p:cNvSpPr>
            <a:spLocks noGrp="1" noChangeArrowheads="1"/>
          </p:cNvSpPr>
          <p:nvPr>
            <p:ph type="title"/>
          </p:nvPr>
        </p:nvSpPr>
        <p:spPr>
          <a:xfrm>
            <a:off x="304800" y="152400"/>
            <a:ext cx="8458200" cy="609600"/>
          </a:xfrm>
        </p:spPr>
        <p:txBody>
          <a:bodyPr/>
          <a:lstStyle/>
          <a:p>
            <a:pPr>
              <a:defRPr/>
            </a:pPr>
            <a:r>
              <a:rPr lang="en-US" altLang="en-US">
                <a:solidFill>
                  <a:srgbClr val="CC0000"/>
                </a:solidFill>
                <a:effectLst>
                  <a:outerShdw blurRad="38100" dist="38100" dir="2700000" algn="tl">
                    <a:srgbClr val="000000"/>
                  </a:outerShdw>
                </a:effectLst>
                <a:latin typeface="Arial" panose="020B0604020202020204" pitchFamily="34" charset="0"/>
              </a:rPr>
              <a:t>Hydroxyl</a:t>
            </a:r>
            <a:r>
              <a:rPr lang="en-US" altLang="en-US">
                <a:solidFill>
                  <a:srgbClr val="0000CC"/>
                </a:solidFill>
                <a:effectLst>
                  <a:outerShdw blurRad="38100" dist="38100" dir="2700000" algn="tl">
                    <a:srgbClr val="000000"/>
                  </a:outerShdw>
                </a:effectLst>
                <a:latin typeface="Arial" panose="020B0604020202020204" pitchFamily="34" charset="0"/>
              </a:rPr>
              <a:t>, carbonyl, carboxyl</a:t>
            </a:r>
          </a:p>
        </p:txBody>
      </p:sp>
      <p:sp>
        <p:nvSpPr>
          <p:cNvPr id="183299" name="Rectangle 3">
            <a:extLst>
              <a:ext uri="{FF2B5EF4-FFF2-40B4-BE49-F238E27FC236}">
                <a16:creationId xmlns:a16="http://schemas.microsoft.com/office/drawing/2014/main" id="{C39CA6D6-9A25-42A6-A134-EFC9E9F072E7}"/>
              </a:ext>
            </a:extLst>
          </p:cNvPr>
          <p:cNvSpPr>
            <a:spLocks noGrp="1" noChangeArrowheads="1"/>
          </p:cNvSpPr>
          <p:nvPr>
            <p:ph type="body" idx="1"/>
          </p:nvPr>
        </p:nvSpPr>
        <p:spPr>
          <a:xfrm>
            <a:off x="323850" y="1125538"/>
            <a:ext cx="8591550" cy="2738437"/>
          </a:xfrm>
          <a:solidFill>
            <a:srgbClr val="CCFF66"/>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buFontTx/>
              <a:buNone/>
            </a:pPr>
            <a:r>
              <a:rPr lang="en-US" altLang="en-US" sz="3600">
                <a:latin typeface="Arial" panose="020B0604020202020204" pitchFamily="34" charset="0"/>
              </a:rPr>
              <a:t>	Which organic molecules contain a </a:t>
            </a:r>
            <a:r>
              <a:rPr lang="en-US" altLang="en-US" sz="3600">
                <a:solidFill>
                  <a:schemeClr val="accent1"/>
                </a:solidFill>
                <a:latin typeface="Arial" panose="020B0604020202020204" pitchFamily="34" charset="0"/>
              </a:rPr>
              <a:t>hydroxyl</a:t>
            </a:r>
            <a:r>
              <a:rPr lang="en-US" altLang="en-US" sz="3600">
                <a:latin typeface="Arial" panose="020B0604020202020204" pitchFamily="34" charset="0"/>
              </a:rPr>
              <a:t> group?</a:t>
            </a:r>
          </a:p>
          <a:p>
            <a:pPr>
              <a:spcBef>
                <a:spcPct val="5000"/>
              </a:spcBef>
              <a:buFontTx/>
              <a:buNone/>
            </a:pPr>
            <a:endParaRPr lang="en-US" altLang="en-US" sz="3600">
              <a:latin typeface="Arial" panose="020B0604020202020204" pitchFamily="34" charset="0"/>
            </a:endParaRPr>
          </a:p>
          <a:p>
            <a:pPr>
              <a:spcBef>
                <a:spcPct val="5000"/>
              </a:spcBef>
              <a:buFontTx/>
              <a:buNone/>
            </a:pPr>
            <a:endParaRPr lang="en-US" altLang="en-US">
              <a:latin typeface="Arial" panose="020B0604020202020204" pitchFamily="34" charset="0"/>
            </a:endParaRPr>
          </a:p>
          <a:p>
            <a:pPr>
              <a:spcBef>
                <a:spcPct val="5000"/>
              </a:spcBef>
              <a:buFontTx/>
              <a:buNone/>
            </a:pPr>
            <a:r>
              <a:rPr lang="en-US" altLang="en-US">
                <a:latin typeface="Arial" panose="020B0604020202020204" pitchFamily="34" charset="0"/>
              </a:rPr>
              <a:t>A: alcohols, carboxylic acids</a:t>
            </a:r>
          </a:p>
        </p:txBody>
      </p:sp>
      <p:sp>
        <p:nvSpPr>
          <p:cNvPr id="86020" name="Text Box 4">
            <a:extLst>
              <a:ext uri="{FF2B5EF4-FFF2-40B4-BE49-F238E27FC236}">
                <a16:creationId xmlns:a16="http://schemas.microsoft.com/office/drawing/2014/main" id="{E0657DC0-E8D5-4EF3-8592-2EF79095064A}"/>
              </a:ext>
            </a:extLst>
          </p:cNvPr>
          <p:cNvSpPr txBox="1">
            <a:spLocks noChangeArrowheads="1"/>
          </p:cNvSpPr>
          <p:nvPr/>
        </p:nvSpPr>
        <p:spPr bwMode="auto">
          <a:xfrm>
            <a:off x="7772400" y="6464300"/>
            <a:ext cx="1295400" cy="317500"/>
          </a:xfrm>
          <a:prstGeom prst="rect">
            <a:avLst/>
          </a:prstGeom>
          <a:solidFill>
            <a:srgbClr val="808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00"/>
              <a:t>For more lessons, visit </a:t>
            </a:r>
            <a:r>
              <a:rPr lang="en-US" altLang="en-US" sz="1000">
                <a:hlinkClick r:id="rId3"/>
              </a:rPr>
              <a:t>www.chalkbored.com</a:t>
            </a:r>
            <a:endParaRPr lang="en-US" altLang="en-US" sz="1000"/>
          </a:p>
        </p:txBody>
      </p:sp>
      <p:grpSp>
        <p:nvGrpSpPr>
          <p:cNvPr id="183301" name="Group 5">
            <a:extLst>
              <a:ext uri="{FF2B5EF4-FFF2-40B4-BE49-F238E27FC236}">
                <a16:creationId xmlns:a16="http://schemas.microsoft.com/office/drawing/2014/main" id="{8D41A866-D103-4E4D-8ACB-1DF5415C84E0}"/>
              </a:ext>
            </a:extLst>
          </p:cNvPr>
          <p:cNvGrpSpPr>
            <a:grpSpLocks/>
          </p:cNvGrpSpPr>
          <p:nvPr/>
        </p:nvGrpSpPr>
        <p:grpSpPr bwMode="auto">
          <a:xfrm>
            <a:off x="900113" y="4221163"/>
            <a:ext cx="7259637" cy="1981200"/>
            <a:chOff x="515" y="2928"/>
            <a:chExt cx="4573" cy="1248"/>
          </a:xfrm>
        </p:grpSpPr>
        <p:pic>
          <p:nvPicPr>
            <p:cNvPr id="86029" name="Picture 6">
              <a:extLst>
                <a:ext uri="{FF2B5EF4-FFF2-40B4-BE49-F238E27FC236}">
                  <a16:creationId xmlns:a16="http://schemas.microsoft.com/office/drawing/2014/main" id="{1C07AF5D-E1D1-4023-B33E-EA9526AD1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 y="3267"/>
              <a:ext cx="1536" cy="9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6030" name="Picture 7">
              <a:extLst>
                <a:ext uri="{FF2B5EF4-FFF2-40B4-BE49-F238E27FC236}">
                  <a16:creationId xmlns:a16="http://schemas.microsoft.com/office/drawing/2014/main" id="{C02679C8-5BAA-4DEC-9030-E40BCFC2B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 y="3267"/>
              <a:ext cx="1536" cy="9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6031" name="Picture 8">
              <a:extLst>
                <a:ext uri="{FF2B5EF4-FFF2-40B4-BE49-F238E27FC236}">
                  <a16:creationId xmlns:a16="http://schemas.microsoft.com/office/drawing/2014/main" id="{609DD2F9-D305-4582-955E-1D89C8DE7E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3070"/>
              <a:ext cx="1296" cy="1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32" name="Rectangle 9">
              <a:extLst>
                <a:ext uri="{FF2B5EF4-FFF2-40B4-BE49-F238E27FC236}">
                  <a16:creationId xmlns:a16="http://schemas.microsoft.com/office/drawing/2014/main" id="{43518AAA-F43B-4E68-A052-CE41734561CD}"/>
                </a:ext>
              </a:extLst>
            </p:cNvPr>
            <p:cNvSpPr>
              <a:spLocks noChangeArrowheads="1"/>
            </p:cNvSpPr>
            <p:nvPr/>
          </p:nvSpPr>
          <p:spPr bwMode="auto">
            <a:xfrm>
              <a:off x="2304" y="2928"/>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alcohols</a:t>
              </a:r>
            </a:p>
          </p:txBody>
        </p:sp>
      </p:grpSp>
      <p:grpSp>
        <p:nvGrpSpPr>
          <p:cNvPr id="183306" name="Group 10">
            <a:extLst>
              <a:ext uri="{FF2B5EF4-FFF2-40B4-BE49-F238E27FC236}">
                <a16:creationId xmlns:a16="http://schemas.microsoft.com/office/drawing/2014/main" id="{48567BB3-F09C-4CB1-8175-DAB545777EC3}"/>
              </a:ext>
            </a:extLst>
          </p:cNvPr>
          <p:cNvGrpSpPr>
            <a:grpSpLocks/>
          </p:cNvGrpSpPr>
          <p:nvPr/>
        </p:nvGrpSpPr>
        <p:grpSpPr bwMode="auto">
          <a:xfrm>
            <a:off x="6011863" y="2636838"/>
            <a:ext cx="2232025" cy="1490662"/>
            <a:chOff x="3742" y="602"/>
            <a:chExt cx="1406" cy="939"/>
          </a:xfrm>
        </p:grpSpPr>
        <p:pic>
          <p:nvPicPr>
            <p:cNvPr id="86027" name="Picture 11">
              <a:extLst>
                <a:ext uri="{FF2B5EF4-FFF2-40B4-BE49-F238E27FC236}">
                  <a16:creationId xmlns:a16="http://schemas.microsoft.com/office/drawing/2014/main" id="{C87E539A-67FE-474C-BEF4-8FCC30BC6B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 y="845"/>
              <a:ext cx="1242"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8" name="Text Box 12">
              <a:extLst>
                <a:ext uri="{FF2B5EF4-FFF2-40B4-BE49-F238E27FC236}">
                  <a16:creationId xmlns:a16="http://schemas.microsoft.com/office/drawing/2014/main" id="{7EBD8977-BB4A-4B28-A291-D6E27860A42F}"/>
                </a:ext>
              </a:extLst>
            </p:cNvPr>
            <p:cNvSpPr txBox="1">
              <a:spLocks noChangeArrowheads="1"/>
            </p:cNvSpPr>
            <p:nvPr/>
          </p:nvSpPr>
          <p:spPr bwMode="auto">
            <a:xfrm>
              <a:off x="3742" y="602"/>
              <a:ext cx="14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2"/>
                  </a:solidFill>
                </a:rPr>
                <a:t>Carboxylic acid</a:t>
              </a:r>
            </a:p>
          </p:txBody>
        </p:sp>
      </p:grpSp>
      <p:sp>
        <p:nvSpPr>
          <p:cNvPr id="183309" name="Oval 13">
            <a:extLst>
              <a:ext uri="{FF2B5EF4-FFF2-40B4-BE49-F238E27FC236}">
                <a16:creationId xmlns:a16="http://schemas.microsoft.com/office/drawing/2014/main" id="{9DC58625-EC54-42E4-844E-1DCACA0C0FC4}"/>
              </a:ext>
            </a:extLst>
          </p:cNvPr>
          <p:cNvSpPr>
            <a:spLocks noChangeArrowheads="1"/>
          </p:cNvSpPr>
          <p:nvPr/>
        </p:nvSpPr>
        <p:spPr bwMode="auto">
          <a:xfrm>
            <a:off x="2484438" y="4652963"/>
            <a:ext cx="647700" cy="5048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3310" name="Oval 14">
            <a:extLst>
              <a:ext uri="{FF2B5EF4-FFF2-40B4-BE49-F238E27FC236}">
                <a16:creationId xmlns:a16="http://schemas.microsoft.com/office/drawing/2014/main" id="{F32CD7F9-3455-4AB8-9AD0-5CCD7726AB0E}"/>
              </a:ext>
            </a:extLst>
          </p:cNvPr>
          <p:cNvSpPr>
            <a:spLocks noChangeArrowheads="1"/>
          </p:cNvSpPr>
          <p:nvPr/>
        </p:nvSpPr>
        <p:spPr bwMode="auto">
          <a:xfrm>
            <a:off x="4500563" y="4724400"/>
            <a:ext cx="647700" cy="5048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3311" name="Oval 15">
            <a:extLst>
              <a:ext uri="{FF2B5EF4-FFF2-40B4-BE49-F238E27FC236}">
                <a16:creationId xmlns:a16="http://schemas.microsoft.com/office/drawing/2014/main" id="{CBE2124E-405A-4433-A205-55BAC242D595}"/>
              </a:ext>
            </a:extLst>
          </p:cNvPr>
          <p:cNvSpPr>
            <a:spLocks noChangeArrowheads="1"/>
          </p:cNvSpPr>
          <p:nvPr/>
        </p:nvSpPr>
        <p:spPr bwMode="auto">
          <a:xfrm>
            <a:off x="7667625" y="5300663"/>
            <a:ext cx="647700" cy="5048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3312" name="Oval 16">
            <a:extLst>
              <a:ext uri="{FF2B5EF4-FFF2-40B4-BE49-F238E27FC236}">
                <a16:creationId xmlns:a16="http://schemas.microsoft.com/office/drawing/2014/main" id="{585700ED-5845-4968-A169-5D54DCDE6712}"/>
              </a:ext>
            </a:extLst>
          </p:cNvPr>
          <p:cNvSpPr>
            <a:spLocks noChangeArrowheads="1"/>
          </p:cNvSpPr>
          <p:nvPr/>
        </p:nvSpPr>
        <p:spPr bwMode="auto">
          <a:xfrm>
            <a:off x="7380288" y="3357563"/>
            <a:ext cx="647700" cy="504825"/>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wipe(left)">
                                      <p:cBhvr>
                                        <p:cTn id="7" dur="500"/>
                                        <p:tgtEl>
                                          <p:spTgt spid="183299">
                                            <p:txEl>
                                              <p:pRg st="0" end="0"/>
                                            </p:txEl>
                                          </p:spTgt>
                                        </p:tgtEl>
                                      </p:cBhvr>
                                    </p:animEffect>
                                  </p:childTnLst>
                                  <p:subTnLst>
                                    <p:animClr clrSpc="rgb" dir="cw">
                                      <p:cBhvr override="childStyle">
                                        <p:cTn dur="1" fill="hold" display="0" masterRel="nextClick" afterEffect="1"/>
                                        <p:tgtEl>
                                          <p:spTgt spid="183299">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83306"/>
                                        </p:tgtEl>
                                        <p:attrNameLst>
                                          <p:attrName>style.visibility</p:attrName>
                                        </p:attrNameLst>
                                      </p:cBhvr>
                                      <p:to>
                                        <p:strVal val="visible"/>
                                      </p:to>
                                    </p:set>
                                    <p:anim calcmode="lin" valueType="num">
                                      <p:cBhvr>
                                        <p:cTn id="12" dur="1000" fill="hold"/>
                                        <p:tgtEl>
                                          <p:spTgt spid="183306"/>
                                        </p:tgtEl>
                                        <p:attrNameLst>
                                          <p:attrName>ppt_w</p:attrName>
                                        </p:attrNameLst>
                                      </p:cBhvr>
                                      <p:tavLst>
                                        <p:tav tm="0">
                                          <p:val>
                                            <p:fltVal val="0"/>
                                          </p:val>
                                        </p:tav>
                                        <p:tav tm="100000">
                                          <p:val>
                                            <p:strVal val="#ppt_w"/>
                                          </p:val>
                                        </p:tav>
                                      </p:tavLst>
                                    </p:anim>
                                    <p:anim calcmode="lin" valueType="num">
                                      <p:cBhvr>
                                        <p:cTn id="13" dur="1000" fill="hold"/>
                                        <p:tgtEl>
                                          <p:spTgt spid="183306"/>
                                        </p:tgtEl>
                                        <p:attrNameLst>
                                          <p:attrName>ppt_h</p:attrName>
                                        </p:attrNameLst>
                                      </p:cBhvr>
                                      <p:tavLst>
                                        <p:tav tm="0">
                                          <p:val>
                                            <p:fltVal val="0"/>
                                          </p:val>
                                        </p:tav>
                                        <p:tav tm="100000">
                                          <p:val>
                                            <p:strVal val="#ppt_h"/>
                                          </p:val>
                                        </p:tav>
                                      </p:tavLst>
                                    </p:anim>
                                    <p:anim calcmode="lin" valueType="num">
                                      <p:cBhvr>
                                        <p:cTn id="14" dur="1000" fill="hold"/>
                                        <p:tgtEl>
                                          <p:spTgt spid="18330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833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183301"/>
                                        </p:tgtEl>
                                        <p:attrNameLst>
                                          <p:attrName>style.visibility</p:attrName>
                                        </p:attrNameLst>
                                      </p:cBhvr>
                                      <p:to>
                                        <p:strVal val="visible"/>
                                      </p:to>
                                    </p:set>
                                    <p:anim calcmode="lin" valueType="num">
                                      <p:cBhvr>
                                        <p:cTn id="20" dur="500" fill="hold"/>
                                        <p:tgtEl>
                                          <p:spTgt spid="183301"/>
                                        </p:tgtEl>
                                        <p:attrNameLst>
                                          <p:attrName>ppt_w</p:attrName>
                                        </p:attrNameLst>
                                      </p:cBhvr>
                                      <p:tavLst>
                                        <p:tav tm="0">
                                          <p:val>
                                            <p:fltVal val="0"/>
                                          </p:val>
                                        </p:tav>
                                        <p:tav tm="100000">
                                          <p:val>
                                            <p:strVal val="#ppt_w"/>
                                          </p:val>
                                        </p:tav>
                                      </p:tavLst>
                                    </p:anim>
                                    <p:anim calcmode="lin" valueType="num">
                                      <p:cBhvr>
                                        <p:cTn id="21" dur="500" fill="hold"/>
                                        <p:tgtEl>
                                          <p:spTgt spid="183301"/>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3312"/>
                                        </p:tgtEl>
                                        <p:attrNameLst>
                                          <p:attrName>style.visibility</p:attrName>
                                        </p:attrNameLst>
                                      </p:cBhvr>
                                      <p:to>
                                        <p:strVal val="visible"/>
                                      </p:to>
                                    </p:set>
                                    <p:anim calcmode="lin" valueType="num">
                                      <p:cBhvr>
                                        <p:cTn id="26" dur="500" fill="hold"/>
                                        <p:tgtEl>
                                          <p:spTgt spid="183312"/>
                                        </p:tgtEl>
                                        <p:attrNameLst>
                                          <p:attrName>ppt_w</p:attrName>
                                        </p:attrNameLst>
                                      </p:cBhvr>
                                      <p:tavLst>
                                        <p:tav tm="0">
                                          <p:val>
                                            <p:fltVal val="0"/>
                                          </p:val>
                                        </p:tav>
                                        <p:tav tm="100000">
                                          <p:val>
                                            <p:strVal val="#ppt_w"/>
                                          </p:val>
                                        </p:tav>
                                      </p:tavLst>
                                    </p:anim>
                                    <p:anim calcmode="lin" valueType="num">
                                      <p:cBhvr>
                                        <p:cTn id="27" dur="500" fill="hold"/>
                                        <p:tgtEl>
                                          <p:spTgt spid="183312"/>
                                        </p:tgtEl>
                                        <p:attrNameLst>
                                          <p:attrName>ppt_h</p:attrName>
                                        </p:attrNameLst>
                                      </p:cBhvr>
                                      <p:tavLst>
                                        <p:tav tm="0">
                                          <p:val>
                                            <p:fltVal val="0"/>
                                          </p:val>
                                        </p:tav>
                                        <p:tav tm="100000">
                                          <p:val>
                                            <p:strVal val="#ppt_h"/>
                                          </p:val>
                                        </p:tav>
                                      </p:tavLst>
                                    </p:anim>
                                    <p:animEffect transition="in" filter="fade">
                                      <p:cBhvr>
                                        <p:cTn id="28" dur="500"/>
                                        <p:tgtEl>
                                          <p:spTgt spid="183312"/>
                                        </p:tgtEl>
                                      </p:cBhvr>
                                    </p:animEffect>
                                  </p:childTnLst>
                                </p:cTn>
                              </p:par>
                              <p:par>
                                <p:cTn id="29" presetID="53" presetClass="entr" presetSubtype="0" fill="hold" nodeType="withEffect">
                                  <p:stCondLst>
                                    <p:cond delay="0"/>
                                  </p:stCondLst>
                                  <p:childTnLst>
                                    <p:set>
                                      <p:cBhvr>
                                        <p:cTn id="30" dur="1" fill="hold">
                                          <p:stCondLst>
                                            <p:cond delay="0"/>
                                          </p:stCondLst>
                                        </p:cTn>
                                        <p:tgtEl>
                                          <p:spTgt spid="183311"/>
                                        </p:tgtEl>
                                        <p:attrNameLst>
                                          <p:attrName>style.visibility</p:attrName>
                                        </p:attrNameLst>
                                      </p:cBhvr>
                                      <p:to>
                                        <p:strVal val="visible"/>
                                      </p:to>
                                    </p:set>
                                    <p:anim calcmode="lin" valueType="num">
                                      <p:cBhvr>
                                        <p:cTn id="31" dur="500" fill="hold"/>
                                        <p:tgtEl>
                                          <p:spTgt spid="183311"/>
                                        </p:tgtEl>
                                        <p:attrNameLst>
                                          <p:attrName>ppt_w</p:attrName>
                                        </p:attrNameLst>
                                      </p:cBhvr>
                                      <p:tavLst>
                                        <p:tav tm="0">
                                          <p:val>
                                            <p:fltVal val="0"/>
                                          </p:val>
                                        </p:tav>
                                        <p:tav tm="100000">
                                          <p:val>
                                            <p:strVal val="#ppt_w"/>
                                          </p:val>
                                        </p:tav>
                                      </p:tavLst>
                                    </p:anim>
                                    <p:anim calcmode="lin" valueType="num">
                                      <p:cBhvr>
                                        <p:cTn id="32" dur="500" fill="hold"/>
                                        <p:tgtEl>
                                          <p:spTgt spid="183311"/>
                                        </p:tgtEl>
                                        <p:attrNameLst>
                                          <p:attrName>ppt_h</p:attrName>
                                        </p:attrNameLst>
                                      </p:cBhvr>
                                      <p:tavLst>
                                        <p:tav tm="0">
                                          <p:val>
                                            <p:fltVal val="0"/>
                                          </p:val>
                                        </p:tav>
                                        <p:tav tm="100000">
                                          <p:val>
                                            <p:strVal val="#ppt_h"/>
                                          </p:val>
                                        </p:tav>
                                      </p:tavLst>
                                    </p:anim>
                                    <p:animEffect transition="in" filter="fade">
                                      <p:cBhvr>
                                        <p:cTn id="33" dur="500"/>
                                        <p:tgtEl>
                                          <p:spTgt spid="183311"/>
                                        </p:tgtEl>
                                      </p:cBhvr>
                                    </p:animEffect>
                                  </p:childTnLst>
                                </p:cTn>
                              </p:par>
                              <p:par>
                                <p:cTn id="34" presetID="53" presetClass="entr" presetSubtype="0" fill="hold" nodeType="withEffect">
                                  <p:stCondLst>
                                    <p:cond delay="0"/>
                                  </p:stCondLst>
                                  <p:childTnLst>
                                    <p:set>
                                      <p:cBhvr>
                                        <p:cTn id="35" dur="1" fill="hold">
                                          <p:stCondLst>
                                            <p:cond delay="0"/>
                                          </p:stCondLst>
                                        </p:cTn>
                                        <p:tgtEl>
                                          <p:spTgt spid="183310"/>
                                        </p:tgtEl>
                                        <p:attrNameLst>
                                          <p:attrName>style.visibility</p:attrName>
                                        </p:attrNameLst>
                                      </p:cBhvr>
                                      <p:to>
                                        <p:strVal val="visible"/>
                                      </p:to>
                                    </p:set>
                                    <p:anim calcmode="lin" valueType="num">
                                      <p:cBhvr>
                                        <p:cTn id="36" dur="500" fill="hold"/>
                                        <p:tgtEl>
                                          <p:spTgt spid="183310"/>
                                        </p:tgtEl>
                                        <p:attrNameLst>
                                          <p:attrName>ppt_w</p:attrName>
                                        </p:attrNameLst>
                                      </p:cBhvr>
                                      <p:tavLst>
                                        <p:tav tm="0">
                                          <p:val>
                                            <p:fltVal val="0"/>
                                          </p:val>
                                        </p:tav>
                                        <p:tav tm="100000">
                                          <p:val>
                                            <p:strVal val="#ppt_w"/>
                                          </p:val>
                                        </p:tav>
                                      </p:tavLst>
                                    </p:anim>
                                    <p:anim calcmode="lin" valueType="num">
                                      <p:cBhvr>
                                        <p:cTn id="37" dur="500" fill="hold"/>
                                        <p:tgtEl>
                                          <p:spTgt spid="183310"/>
                                        </p:tgtEl>
                                        <p:attrNameLst>
                                          <p:attrName>ppt_h</p:attrName>
                                        </p:attrNameLst>
                                      </p:cBhvr>
                                      <p:tavLst>
                                        <p:tav tm="0">
                                          <p:val>
                                            <p:fltVal val="0"/>
                                          </p:val>
                                        </p:tav>
                                        <p:tav tm="100000">
                                          <p:val>
                                            <p:strVal val="#ppt_h"/>
                                          </p:val>
                                        </p:tav>
                                      </p:tavLst>
                                    </p:anim>
                                    <p:animEffect transition="in" filter="fade">
                                      <p:cBhvr>
                                        <p:cTn id="38" dur="500"/>
                                        <p:tgtEl>
                                          <p:spTgt spid="183310"/>
                                        </p:tgtEl>
                                      </p:cBhvr>
                                    </p:animEffect>
                                  </p:childTnLst>
                                </p:cTn>
                              </p:par>
                              <p:par>
                                <p:cTn id="39" presetID="53" presetClass="entr" presetSubtype="0" fill="hold" nodeType="withEffect">
                                  <p:stCondLst>
                                    <p:cond delay="0"/>
                                  </p:stCondLst>
                                  <p:childTnLst>
                                    <p:set>
                                      <p:cBhvr>
                                        <p:cTn id="40" dur="1" fill="hold">
                                          <p:stCondLst>
                                            <p:cond delay="0"/>
                                          </p:stCondLst>
                                        </p:cTn>
                                        <p:tgtEl>
                                          <p:spTgt spid="183309"/>
                                        </p:tgtEl>
                                        <p:attrNameLst>
                                          <p:attrName>style.visibility</p:attrName>
                                        </p:attrNameLst>
                                      </p:cBhvr>
                                      <p:to>
                                        <p:strVal val="visible"/>
                                      </p:to>
                                    </p:set>
                                    <p:anim calcmode="lin" valueType="num">
                                      <p:cBhvr>
                                        <p:cTn id="41" dur="500" fill="hold"/>
                                        <p:tgtEl>
                                          <p:spTgt spid="183309"/>
                                        </p:tgtEl>
                                        <p:attrNameLst>
                                          <p:attrName>ppt_w</p:attrName>
                                        </p:attrNameLst>
                                      </p:cBhvr>
                                      <p:tavLst>
                                        <p:tav tm="0">
                                          <p:val>
                                            <p:fltVal val="0"/>
                                          </p:val>
                                        </p:tav>
                                        <p:tav tm="100000">
                                          <p:val>
                                            <p:strVal val="#ppt_w"/>
                                          </p:val>
                                        </p:tav>
                                      </p:tavLst>
                                    </p:anim>
                                    <p:anim calcmode="lin" valueType="num">
                                      <p:cBhvr>
                                        <p:cTn id="42" dur="500" fill="hold"/>
                                        <p:tgtEl>
                                          <p:spTgt spid="183309"/>
                                        </p:tgtEl>
                                        <p:attrNameLst>
                                          <p:attrName>ppt_h</p:attrName>
                                        </p:attrNameLst>
                                      </p:cBhvr>
                                      <p:tavLst>
                                        <p:tav tm="0">
                                          <p:val>
                                            <p:fltVal val="0"/>
                                          </p:val>
                                        </p:tav>
                                        <p:tav tm="100000">
                                          <p:val>
                                            <p:strVal val="#ppt_h"/>
                                          </p:val>
                                        </p:tav>
                                      </p:tavLst>
                                    </p:anim>
                                    <p:animEffect transition="in" filter="fade">
                                      <p:cBhvr>
                                        <p:cTn id="43" dur="500"/>
                                        <p:tgtEl>
                                          <p:spTgt spid="1833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3299">
                                            <p:txEl>
                                              <p:pRg st="3" end="3"/>
                                            </p:txEl>
                                          </p:spTgt>
                                        </p:tgtEl>
                                        <p:attrNameLst>
                                          <p:attrName>style.visibility</p:attrName>
                                        </p:attrNameLst>
                                      </p:cBhvr>
                                      <p:to>
                                        <p:strVal val="visible"/>
                                      </p:to>
                                    </p:set>
                                    <p:animEffect transition="in" filter="wipe(left)">
                                      <p:cBhvr>
                                        <p:cTn id="48" dur="500"/>
                                        <p:tgtEl>
                                          <p:spTgt spid="183299">
                                            <p:txEl>
                                              <p:pRg st="3" end="3"/>
                                            </p:txEl>
                                          </p:spTgt>
                                        </p:tgtEl>
                                      </p:cBhvr>
                                    </p:animEffect>
                                  </p:childTnLst>
                                  <p:subTnLst>
                                    <p:animClr clrSpc="rgb" dir="cw">
                                      <p:cBhvr override="childStyle">
                                        <p:cTn dur="1" fill="hold" display="0" masterRel="nextClick" afterEffect="1"/>
                                        <p:tgtEl>
                                          <p:spTgt spid="183299">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1804B9C6-25E1-4724-BCBE-4008D1CAE686}"/>
              </a:ext>
            </a:extLst>
          </p:cNvPr>
          <p:cNvSpPr>
            <a:spLocks noGrp="1" noChangeArrowheads="1"/>
          </p:cNvSpPr>
          <p:nvPr>
            <p:ph type="title"/>
          </p:nvPr>
        </p:nvSpPr>
        <p:spPr>
          <a:xfrm>
            <a:off x="304800" y="152400"/>
            <a:ext cx="8458200" cy="6096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Hydroxyl, </a:t>
            </a:r>
            <a:r>
              <a:rPr lang="en-US" altLang="en-US">
                <a:solidFill>
                  <a:srgbClr val="CC0000"/>
                </a:solidFill>
                <a:effectLst>
                  <a:outerShdw blurRad="38100" dist="38100" dir="2700000" algn="tl">
                    <a:srgbClr val="000000"/>
                  </a:outerShdw>
                </a:effectLst>
                <a:latin typeface="Arial" panose="020B0604020202020204" pitchFamily="34" charset="0"/>
              </a:rPr>
              <a:t>carbonyl</a:t>
            </a:r>
            <a:r>
              <a:rPr lang="en-US" altLang="en-US">
                <a:solidFill>
                  <a:srgbClr val="0000CC"/>
                </a:solidFill>
                <a:effectLst>
                  <a:outerShdw blurRad="38100" dist="38100" dir="2700000" algn="tl">
                    <a:srgbClr val="000000"/>
                  </a:outerShdw>
                </a:effectLst>
                <a:latin typeface="Arial" panose="020B0604020202020204" pitchFamily="34" charset="0"/>
              </a:rPr>
              <a:t>, carboxyl</a:t>
            </a:r>
          </a:p>
        </p:txBody>
      </p:sp>
      <p:sp>
        <p:nvSpPr>
          <p:cNvPr id="195587" name="Rectangle 3">
            <a:extLst>
              <a:ext uri="{FF2B5EF4-FFF2-40B4-BE49-F238E27FC236}">
                <a16:creationId xmlns:a16="http://schemas.microsoft.com/office/drawing/2014/main" id="{DFBB2B9D-F254-44C8-81D1-BFC593A2FC94}"/>
              </a:ext>
            </a:extLst>
          </p:cNvPr>
          <p:cNvSpPr>
            <a:spLocks noGrp="1" noChangeArrowheads="1"/>
          </p:cNvSpPr>
          <p:nvPr>
            <p:ph type="body" idx="1"/>
          </p:nvPr>
        </p:nvSpPr>
        <p:spPr>
          <a:xfrm>
            <a:off x="323850" y="1125538"/>
            <a:ext cx="8591550" cy="2738437"/>
          </a:xfrm>
          <a:solidFill>
            <a:srgbClr val="CCFF66"/>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buFontTx/>
              <a:buNone/>
            </a:pPr>
            <a:r>
              <a:rPr lang="en-US" altLang="en-US" sz="3600">
                <a:latin typeface="Arial" panose="020B0604020202020204" pitchFamily="34" charset="0"/>
              </a:rPr>
              <a:t>	Which organic molecules contain a </a:t>
            </a:r>
            <a:r>
              <a:rPr lang="en-US" altLang="en-US" sz="3600">
                <a:solidFill>
                  <a:schemeClr val="accent1"/>
                </a:solidFill>
                <a:latin typeface="Arial" panose="020B0604020202020204" pitchFamily="34" charset="0"/>
              </a:rPr>
              <a:t>carbonyl</a:t>
            </a:r>
            <a:r>
              <a:rPr lang="en-US" altLang="en-US" sz="3600">
                <a:latin typeface="Arial" panose="020B0604020202020204" pitchFamily="34" charset="0"/>
              </a:rPr>
              <a:t> group?</a:t>
            </a:r>
          </a:p>
          <a:p>
            <a:pPr>
              <a:spcBef>
                <a:spcPct val="5000"/>
              </a:spcBef>
              <a:buFontTx/>
              <a:buNone/>
            </a:pPr>
            <a:endParaRPr lang="en-US" altLang="en-US" sz="3600">
              <a:latin typeface="Arial" panose="020B0604020202020204" pitchFamily="34" charset="0"/>
            </a:endParaRPr>
          </a:p>
          <a:p>
            <a:pPr>
              <a:spcBef>
                <a:spcPct val="5000"/>
              </a:spcBef>
              <a:buFontTx/>
              <a:buNone/>
            </a:pPr>
            <a:endParaRPr lang="en-US" altLang="en-US">
              <a:latin typeface="Arial" panose="020B0604020202020204" pitchFamily="34" charset="0"/>
            </a:endParaRPr>
          </a:p>
          <a:p>
            <a:pPr>
              <a:spcBef>
                <a:spcPct val="5000"/>
              </a:spcBef>
              <a:buFontTx/>
              <a:buNone/>
            </a:pPr>
            <a:r>
              <a:rPr lang="en-US" altLang="en-US">
                <a:solidFill>
                  <a:srgbClr val="000099"/>
                </a:solidFill>
                <a:latin typeface="Arial" panose="020B0604020202020204" pitchFamily="34" charset="0"/>
              </a:rPr>
              <a:t>aldehydes, ketones, carboxylic acids, esters</a:t>
            </a:r>
          </a:p>
        </p:txBody>
      </p:sp>
      <p:sp>
        <p:nvSpPr>
          <p:cNvPr id="88068" name="Text Box 4">
            <a:extLst>
              <a:ext uri="{FF2B5EF4-FFF2-40B4-BE49-F238E27FC236}">
                <a16:creationId xmlns:a16="http://schemas.microsoft.com/office/drawing/2014/main" id="{BFB4EAD5-647D-4E8E-AB3F-5BDB46E649F7}"/>
              </a:ext>
            </a:extLst>
          </p:cNvPr>
          <p:cNvSpPr txBox="1">
            <a:spLocks noChangeArrowheads="1"/>
          </p:cNvSpPr>
          <p:nvPr/>
        </p:nvSpPr>
        <p:spPr bwMode="auto">
          <a:xfrm>
            <a:off x="7772400" y="6464300"/>
            <a:ext cx="1295400" cy="317500"/>
          </a:xfrm>
          <a:prstGeom prst="rect">
            <a:avLst/>
          </a:prstGeom>
          <a:solidFill>
            <a:srgbClr val="808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00"/>
              <a:t>For more lessons, visit </a:t>
            </a:r>
            <a:r>
              <a:rPr lang="en-US" altLang="en-US" sz="1000">
                <a:hlinkClick r:id="rId3"/>
              </a:rPr>
              <a:t>www.chalkbored.com</a:t>
            </a:r>
            <a:endParaRPr lang="en-US" altLang="en-US" sz="1000"/>
          </a:p>
        </p:txBody>
      </p:sp>
      <p:grpSp>
        <p:nvGrpSpPr>
          <p:cNvPr id="195589" name="Group 5">
            <a:extLst>
              <a:ext uri="{FF2B5EF4-FFF2-40B4-BE49-F238E27FC236}">
                <a16:creationId xmlns:a16="http://schemas.microsoft.com/office/drawing/2014/main" id="{E772A040-20C2-4AB0-A28F-1CBCA230BCF4}"/>
              </a:ext>
            </a:extLst>
          </p:cNvPr>
          <p:cNvGrpSpPr>
            <a:grpSpLocks/>
          </p:cNvGrpSpPr>
          <p:nvPr/>
        </p:nvGrpSpPr>
        <p:grpSpPr bwMode="auto">
          <a:xfrm>
            <a:off x="5940425" y="4724400"/>
            <a:ext cx="2232025" cy="1490663"/>
            <a:chOff x="3742" y="602"/>
            <a:chExt cx="1406" cy="939"/>
          </a:xfrm>
        </p:grpSpPr>
        <p:pic>
          <p:nvPicPr>
            <p:cNvPr id="88083" name="Picture 6">
              <a:extLst>
                <a:ext uri="{FF2B5EF4-FFF2-40B4-BE49-F238E27FC236}">
                  <a16:creationId xmlns:a16="http://schemas.microsoft.com/office/drawing/2014/main" id="{C7DB1375-3B24-4A9F-865A-3E86ED12D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845"/>
              <a:ext cx="1242"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84" name="Text Box 7">
              <a:extLst>
                <a:ext uri="{FF2B5EF4-FFF2-40B4-BE49-F238E27FC236}">
                  <a16:creationId xmlns:a16="http://schemas.microsoft.com/office/drawing/2014/main" id="{A33E944F-94B6-436A-9D2A-5BD1F27F8BD2}"/>
                </a:ext>
              </a:extLst>
            </p:cNvPr>
            <p:cNvSpPr txBox="1">
              <a:spLocks noChangeArrowheads="1"/>
            </p:cNvSpPr>
            <p:nvPr/>
          </p:nvSpPr>
          <p:spPr bwMode="auto">
            <a:xfrm>
              <a:off x="3742" y="602"/>
              <a:ext cx="14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2"/>
                  </a:solidFill>
                </a:rPr>
                <a:t>Carboxylic acid</a:t>
              </a:r>
            </a:p>
          </p:txBody>
        </p:sp>
      </p:grpSp>
      <p:sp>
        <p:nvSpPr>
          <p:cNvPr id="195592" name="Oval 8">
            <a:extLst>
              <a:ext uri="{FF2B5EF4-FFF2-40B4-BE49-F238E27FC236}">
                <a16:creationId xmlns:a16="http://schemas.microsoft.com/office/drawing/2014/main" id="{C130CDF7-8179-4BAF-966A-8355CD12EDDE}"/>
              </a:ext>
            </a:extLst>
          </p:cNvPr>
          <p:cNvSpPr>
            <a:spLocks noChangeArrowheads="1"/>
          </p:cNvSpPr>
          <p:nvPr/>
        </p:nvSpPr>
        <p:spPr bwMode="auto">
          <a:xfrm>
            <a:off x="1692275" y="5084763"/>
            <a:ext cx="647700" cy="865187"/>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5593" name="Oval 9">
            <a:extLst>
              <a:ext uri="{FF2B5EF4-FFF2-40B4-BE49-F238E27FC236}">
                <a16:creationId xmlns:a16="http://schemas.microsoft.com/office/drawing/2014/main" id="{1869CA9F-C181-4400-9A06-F971A917E346}"/>
              </a:ext>
            </a:extLst>
          </p:cNvPr>
          <p:cNvSpPr>
            <a:spLocks noChangeArrowheads="1"/>
          </p:cNvSpPr>
          <p:nvPr/>
        </p:nvSpPr>
        <p:spPr bwMode="auto">
          <a:xfrm>
            <a:off x="3851275" y="4941888"/>
            <a:ext cx="576263" cy="86360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5594" name="Oval 10">
            <a:extLst>
              <a:ext uri="{FF2B5EF4-FFF2-40B4-BE49-F238E27FC236}">
                <a16:creationId xmlns:a16="http://schemas.microsoft.com/office/drawing/2014/main" id="{51F7691D-6961-4F5E-BED0-12CDC1768B5E}"/>
              </a:ext>
            </a:extLst>
          </p:cNvPr>
          <p:cNvSpPr>
            <a:spLocks noChangeArrowheads="1"/>
          </p:cNvSpPr>
          <p:nvPr/>
        </p:nvSpPr>
        <p:spPr bwMode="auto">
          <a:xfrm>
            <a:off x="6948488" y="5157788"/>
            <a:ext cx="504825" cy="64770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195596" name="Group 12">
            <a:extLst>
              <a:ext uri="{FF2B5EF4-FFF2-40B4-BE49-F238E27FC236}">
                <a16:creationId xmlns:a16="http://schemas.microsoft.com/office/drawing/2014/main" id="{3A5A9BEB-2FAB-4CA7-8317-1650ADC8F32C}"/>
              </a:ext>
            </a:extLst>
          </p:cNvPr>
          <p:cNvGrpSpPr>
            <a:grpSpLocks/>
          </p:cNvGrpSpPr>
          <p:nvPr/>
        </p:nvGrpSpPr>
        <p:grpSpPr bwMode="auto">
          <a:xfrm>
            <a:off x="395288" y="4581525"/>
            <a:ext cx="1905000" cy="1781175"/>
            <a:chOff x="48" y="1699"/>
            <a:chExt cx="1200" cy="1122"/>
          </a:xfrm>
        </p:grpSpPr>
        <p:pic>
          <p:nvPicPr>
            <p:cNvPr id="88081" name="Picture 13">
              <a:extLst>
                <a:ext uri="{FF2B5EF4-FFF2-40B4-BE49-F238E27FC236}">
                  <a16:creationId xmlns:a16="http://schemas.microsoft.com/office/drawing/2014/main" id="{38C43DB0-6776-4797-A135-FCC874CEB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2035"/>
              <a:ext cx="1200" cy="7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82" name="Rectangle 14">
              <a:extLst>
                <a:ext uri="{FF2B5EF4-FFF2-40B4-BE49-F238E27FC236}">
                  <a16:creationId xmlns:a16="http://schemas.microsoft.com/office/drawing/2014/main" id="{5A23F0CC-7FB9-4C88-BFD5-D5B1681361AB}"/>
                </a:ext>
              </a:extLst>
            </p:cNvPr>
            <p:cNvSpPr>
              <a:spLocks noChangeArrowheads="1"/>
            </p:cNvSpPr>
            <p:nvPr/>
          </p:nvSpPr>
          <p:spPr bwMode="auto">
            <a:xfrm>
              <a:off x="144" y="1699"/>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aldehyde</a:t>
              </a:r>
            </a:p>
          </p:txBody>
        </p:sp>
      </p:grpSp>
      <p:grpSp>
        <p:nvGrpSpPr>
          <p:cNvPr id="195602" name="Group 18">
            <a:extLst>
              <a:ext uri="{FF2B5EF4-FFF2-40B4-BE49-F238E27FC236}">
                <a16:creationId xmlns:a16="http://schemas.microsoft.com/office/drawing/2014/main" id="{D0D1472F-9EF4-4D5D-A17E-5AFB94CCF38F}"/>
              </a:ext>
            </a:extLst>
          </p:cNvPr>
          <p:cNvGrpSpPr>
            <a:grpSpLocks/>
          </p:cNvGrpSpPr>
          <p:nvPr/>
        </p:nvGrpSpPr>
        <p:grpSpPr bwMode="auto">
          <a:xfrm>
            <a:off x="3851275" y="1773238"/>
            <a:ext cx="5095875" cy="1465262"/>
            <a:chOff x="0" y="618"/>
            <a:chExt cx="3210" cy="923"/>
          </a:xfrm>
        </p:grpSpPr>
        <p:pic>
          <p:nvPicPr>
            <p:cNvPr id="88079" name="Picture 19">
              <a:extLst>
                <a:ext uri="{FF2B5EF4-FFF2-40B4-BE49-F238E27FC236}">
                  <a16:creationId xmlns:a16="http://schemas.microsoft.com/office/drawing/2014/main" id="{EB2281A4-4859-43A1-9AE4-D76F2D544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35"/>
              <a:ext cx="3210"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80" name="Text Box 20">
              <a:extLst>
                <a:ext uri="{FF2B5EF4-FFF2-40B4-BE49-F238E27FC236}">
                  <a16:creationId xmlns:a16="http://schemas.microsoft.com/office/drawing/2014/main" id="{023F623D-5FAD-435C-8BB6-C9DBF596B712}"/>
                </a:ext>
              </a:extLst>
            </p:cNvPr>
            <p:cNvSpPr txBox="1">
              <a:spLocks noChangeArrowheads="1"/>
            </p:cNvSpPr>
            <p:nvPr/>
          </p:nvSpPr>
          <p:spPr bwMode="auto">
            <a:xfrm>
              <a:off x="975" y="618"/>
              <a:ext cx="86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solidFill>
                    <a:schemeClr val="accent2"/>
                  </a:solidFill>
                  <a:latin typeface="Arial" panose="020B0604020202020204" pitchFamily="34" charset="0"/>
                </a:rPr>
                <a:t>ester</a:t>
              </a:r>
            </a:p>
          </p:txBody>
        </p:sp>
      </p:grpSp>
      <p:grpSp>
        <p:nvGrpSpPr>
          <p:cNvPr id="195599" name="Group 15">
            <a:extLst>
              <a:ext uri="{FF2B5EF4-FFF2-40B4-BE49-F238E27FC236}">
                <a16:creationId xmlns:a16="http://schemas.microsoft.com/office/drawing/2014/main" id="{1637C425-E29C-4E24-BC66-F5D456EE7490}"/>
              </a:ext>
            </a:extLst>
          </p:cNvPr>
          <p:cNvGrpSpPr>
            <a:grpSpLocks/>
          </p:cNvGrpSpPr>
          <p:nvPr/>
        </p:nvGrpSpPr>
        <p:grpSpPr bwMode="auto">
          <a:xfrm>
            <a:off x="3059113" y="4437063"/>
            <a:ext cx="2133600" cy="1798637"/>
            <a:chOff x="1366" y="1699"/>
            <a:chExt cx="1344" cy="1133"/>
          </a:xfrm>
        </p:grpSpPr>
        <p:pic>
          <p:nvPicPr>
            <p:cNvPr id="88077" name="Picture 16">
              <a:extLst>
                <a:ext uri="{FF2B5EF4-FFF2-40B4-BE49-F238E27FC236}">
                  <a16:creationId xmlns:a16="http://schemas.microsoft.com/office/drawing/2014/main" id="{AD90BE68-534A-4F00-A67D-6A4D857438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6" y="2035"/>
              <a:ext cx="1344" cy="7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78" name="Rectangle 17">
              <a:extLst>
                <a:ext uri="{FF2B5EF4-FFF2-40B4-BE49-F238E27FC236}">
                  <a16:creationId xmlns:a16="http://schemas.microsoft.com/office/drawing/2014/main" id="{5BCF3A73-6CE4-4E80-8F50-C6621A117F83}"/>
                </a:ext>
              </a:extLst>
            </p:cNvPr>
            <p:cNvSpPr>
              <a:spLocks noChangeArrowheads="1"/>
            </p:cNvSpPr>
            <p:nvPr/>
          </p:nvSpPr>
          <p:spPr bwMode="auto">
            <a:xfrm>
              <a:off x="1632" y="1699"/>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54063" indent="-285750">
                <a:spcBef>
                  <a:spcPct val="20000"/>
                </a:spcBef>
                <a:buChar char="–"/>
                <a:defRPr sz="2800">
                  <a:solidFill>
                    <a:schemeClr val="tx1"/>
                  </a:solidFill>
                  <a:latin typeface="Times New Roman" panose="02020603050405020304" pitchFamily="18" charset="0"/>
                </a:defRPr>
              </a:lvl2pPr>
              <a:lvl3pPr marL="1173163"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
                </a:spcBef>
                <a:buFontTx/>
                <a:buNone/>
              </a:pPr>
              <a:r>
                <a:rPr lang="en-US" altLang="en-US">
                  <a:solidFill>
                    <a:srgbClr val="0804C0"/>
                  </a:solidFill>
                  <a:latin typeface="Arial" panose="020B0604020202020204" pitchFamily="34" charset="0"/>
                </a:rPr>
                <a:t>ketone</a:t>
              </a:r>
            </a:p>
          </p:txBody>
        </p:sp>
      </p:grpSp>
      <p:sp>
        <p:nvSpPr>
          <p:cNvPr id="195595" name="Oval 11">
            <a:extLst>
              <a:ext uri="{FF2B5EF4-FFF2-40B4-BE49-F238E27FC236}">
                <a16:creationId xmlns:a16="http://schemas.microsoft.com/office/drawing/2014/main" id="{641C27B8-C668-4885-A370-FE94F47D8EC7}"/>
              </a:ext>
            </a:extLst>
          </p:cNvPr>
          <p:cNvSpPr>
            <a:spLocks noChangeArrowheads="1"/>
          </p:cNvSpPr>
          <p:nvPr/>
        </p:nvSpPr>
        <p:spPr bwMode="auto">
          <a:xfrm>
            <a:off x="5651500" y="2205038"/>
            <a:ext cx="503238" cy="64770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Effect transition="in" filter="wipe(left)">
                                      <p:cBhvr>
                                        <p:cTn id="7" dur="500"/>
                                        <p:tgtEl>
                                          <p:spTgt spid="195587">
                                            <p:txEl>
                                              <p:pRg st="0" end="0"/>
                                            </p:txEl>
                                          </p:spTgt>
                                        </p:tgtEl>
                                      </p:cBhvr>
                                    </p:animEffect>
                                  </p:childTnLst>
                                  <p:subTnLst>
                                    <p:animClr clrSpc="rgb" dir="cw">
                                      <p:cBhvr override="childStyle">
                                        <p:cTn dur="1" fill="hold" display="0" masterRel="nextClick" afterEffect="1"/>
                                        <p:tgtEl>
                                          <p:spTgt spid="195587">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95589"/>
                                        </p:tgtEl>
                                        <p:attrNameLst>
                                          <p:attrName>style.visibility</p:attrName>
                                        </p:attrNameLst>
                                      </p:cBhvr>
                                      <p:to>
                                        <p:strVal val="visible"/>
                                      </p:to>
                                    </p:set>
                                    <p:anim calcmode="lin" valueType="num">
                                      <p:cBhvr>
                                        <p:cTn id="12" dur="1000" fill="hold"/>
                                        <p:tgtEl>
                                          <p:spTgt spid="195589"/>
                                        </p:tgtEl>
                                        <p:attrNameLst>
                                          <p:attrName>ppt_w</p:attrName>
                                        </p:attrNameLst>
                                      </p:cBhvr>
                                      <p:tavLst>
                                        <p:tav tm="0">
                                          <p:val>
                                            <p:fltVal val="0"/>
                                          </p:val>
                                        </p:tav>
                                        <p:tav tm="100000">
                                          <p:val>
                                            <p:strVal val="#ppt_w"/>
                                          </p:val>
                                        </p:tav>
                                      </p:tavLst>
                                    </p:anim>
                                    <p:anim calcmode="lin" valueType="num">
                                      <p:cBhvr>
                                        <p:cTn id="13" dur="1000" fill="hold"/>
                                        <p:tgtEl>
                                          <p:spTgt spid="195589"/>
                                        </p:tgtEl>
                                        <p:attrNameLst>
                                          <p:attrName>ppt_h</p:attrName>
                                        </p:attrNameLst>
                                      </p:cBhvr>
                                      <p:tavLst>
                                        <p:tav tm="0">
                                          <p:val>
                                            <p:fltVal val="0"/>
                                          </p:val>
                                        </p:tav>
                                        <p:tav tm="100000">
                                          <p:val>
                                            <p:strVal val="#ppt_h"/>
                                          </p:val>
                                        </p:tav>
                                      </p:tavLst>
                                    </p:anim>
                                    <p:anim calcmode="lin" valueType="num">
                                      <p:cBhvr>
                                        <p:cTn id="14" dur="1000" fill="hold"/>
                                        <p:tgtEl>
                                          <p:spTgt spid="19558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55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195596"/>
                                        </p:tgtEl>
                                        <p:attrNameLst>
                                          <p:attrName>style.visibility</p:attrName>
                                        </p:attrNameLst>
                                      </p:cBhvr>
                                      <p:to>
                                        <p:strVal val="visible"/>
                                      </p:to>
                                    </p:set>
                                    <p:anim calcmode="lin" valueType="num">
                                      <p:cBhvr>
                                        <p:cTn id="20" dur="500" fill="hold"/>
                                        <p:tgtEl>
                                          <p:spTgt spid="195596"/>
                                        </p:tgtEl>
                                        <p:attrNameLst>
                                          <p:attrName>ppt_w</p:attrName>
                                        </p:attrNameLst>
                                      </p:cBhvr>
                                      <p:tavLst>
                                        <p:tav tm="0">
                                          <p:val>
                                            <p:fltVal val="0"/>
                                          </p:val>
                                        </p:tav>
                                        <p:tav tm="100000">
                                          <p:val>
                                            <p:strVal val="#ppt_w"/>
                                          </p:val>
                                        </p:tav>
                                      </p:tavLst>
                                    </p:anim>
                                    <p:anim calcmode="lin" valueType="num">
                                      <p:cBhvr>
                                        <p:cTn id="21" dur="500" fill="hold"/>
                                        <p:tgtEl>
                                          <p:spTgt spid="195596"/>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195599"/>
                                        </p:tgtEl>
                                        <p:attrNameLst>
                                          <p:attrName>style.visibility</p:attrName>
                                        </p:attrNameLst>
                                      </p:cBhvr>
                                      <p:to>
                                        <p:strVal val="visible"/>
                                      </p:to>
                                    </p:set>
                                    <p:anim calcmode="lin" valueType="num">
                                      <p:cBhvr>
                                        <p:cTn id="26" dur="500" fill="hold"/>
                                        <p:tgtEl>
                                          <p:spTgt spid="195599"/>
                                        </p:tgtEl>
                                        <p:attrNameLst>
                                          <p:attrName>ppt_w</p:attrName>
                                        </p:attrNameLst>
                                      </p:cBhvr>
                                      <p:tavLst>
                                        <p:tav tm="0">
                                          <p:val>
                                            <p:fltVal val="0"/>
                                          </p:val>
                                        </p:tav>
                                        <p:tav tm="100000">
                                          <p:val>
                                            <p:strVal val="#ppt_w"/>
                                          </p:val>
                                        </p:tav>
                                      </p:tavLst>
                                    </p:anim>
                                    <p:anim calcmode="lin" valueType="num">
                                      <p:cBhvr>
                                        <p:cTn id="27" dur="500" fill="hold"/>
                                        <p:tgtEl>
                                          <p:spTgt spid="195599"/>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nodeType="clickEffect">
                                  <p:stCondLst>
                                    <p:cond delay="0"/>
                                  </p:stCondLst>
                                  <p:childTnLst>
                                    <p:set>
                                      <p:cBhvr>
                                        <p:cTn id="31" dur="1" fill="hold">
                                          <p:stCondLst>
                                            <p:cond delay="0"/>
                                          </p:stCondLst>
                                        </p:cTn>
                                        <p:tgtEl>
                                          <p:spTgt spid="195602"/>
                                        </p:tgtEl>
                                        <p:attrNameLst>
                                          <p:attrName>style.visibility</p:attrName>
                                        </p:attrNameLst>
                                      </p:cBhvr>
                                      <p:to>
                                        <p:strVal val="visible"/>
                                      </p:to>
                                    </p:set>
                                    <p:anim calcmode="lin" valueType="num">
                                      <p:cBhvr>
                                        <p:cTn id="32" dur="1000" fill="hold"/>
                                        <p:tgtEl>
                                          <p:spTgt spid="195602"/>
                                        </p:tgtEl>
                                        <p:attrNameLst>
                                          <p:attrName>ppt_w</p:attrName>
                                        </p:attrNameLst>
                                      </p:cBhvr>
                                      <p:tavLst>
                                        <p:tav tm="0">
                                          <p:val>
                                            <p:fltVal val="0"/>
                                          </p:val>
                                        </p:tav>
                                        <p:tav tm="100000">
                                          <p:val>
                                            <p:strVal val="#ppt_w"/>
                                          </p:val>
                                        </p:tav>
                                      </p:tavLst>
                                    </p:anim>
                                    <p:anim calcmode="lin" valueType="num">
                                      <p:cBhvr>
                                        <p:cTn id="33" dur="1000" fill="hold"/>
                                        <p:tgtEl>
                                          <p:spTgt spid="195602"/>
                                        </p:tgtEl>
                                        <p:attrNameLst>
                                          <p:attrName>ppt_h</p:attrName>
                                        </p:attrNameLst>
                                      </p:cBhvr>
                                      <p:tavLst>
                                        <p:tav tm="0">
                                          <p:val>
                                            <p:fltVal val="0"/>
                                          </p:val>
                                        </p:tav>
                                        <p:tav tm="100000">
                                          <p:val>
                                            <p:strVal val="#ppt_h"/>
                                          </p:val>
                                        </p:tav>
                                      </p:tavLst>
                                    </p:anim>
                                    <p:anim calcmode="lin" valueType="num">
                                      <p:cBhvr>
                                        <p:cTn id="34" dur="1000" fill="hold"/>
                                        <p:tgtEl>
                                          <p:spTgt spid="19560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956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95595"/>
                                        </p:tgtEl>
                                        <p:attrNameLst>
                                          <p:attrName>style.visibility</p:attrName>
                                        </p:attrNameLst>
                                      </p:cBhvr>
                                      <p:to>
                                        <p:strVal val="visible"/>
                                      </p:to>
                                    </p:set>
                                    <p:anim calcmode="lin" valueType="num">
                                      <p:cBhvr>
                                        <p:cTn id="40" dur="500" fill="hold"/>
                                        <p:tgtEl>
                                          <p:spTgt spid="195595"/>
                                        </p:tgtEl>
                                        <p:attrNameLst>
                                          <p:attrName>ppt_w</p:attrName>
                                        </p:attrNameLst>
                                      </p:cBhvr>
                                      <p:tavLst>
                                        <p:tav tm="0">
                                          <p:val>
                                            <p:fltVal val="0"/>
                                          </p:val>
                                        </p:tav>
                                        <p:tav tm="100000">
                                          <p:val>
                                            <p:strVal val="#ppt_w"/>
                                          </p:val>
                                        </p:tav>
                                      </p:tavLst>
                                    </p:anim>
                                    <p:anim calcmode="lin" valueType="num">
                                      <p:cBhvr>
                                        <p:cTn id="41" dur="500" fill="hold"/>
                                        <p:tgtEl>
                                          <p:spTgt spid="195595"/>
                                        </p:tgtEl>
                                        <p:attrNameLst>
                                          <p:attrName>ppt_h</p:attrName>
                                        </p:attrNameLst>
                                      </p:cBhvr>
                                      <p:tavLst>
                                        <p:tav tm="0">
                                          <p:val>
                                            <p:fltVal val="0"/>
                                          </p:val>
                                        </p:tav>
                                        <p:tav tm="100000">
                                          <p:val>
                                            <p:strVal val="#ppt_h"/>
                                          </p:val>
                                        </p:tav>
                                      </p:tavLst>
                                    </p:anim>
                                    <p:animEffect transition="in" filter="fade">
                                      <p:cBhvr>
                                        <p:cTn id="42" dur="500"/>
                                        <p:tgtEl>
                                          <p:spTgt spid="195595"/>
                                        </p:tgtEl>
                                      </p:cBhvr>
                                    </p:animEffect>
                                  </p:childTnLst>
                                </p:cTn>
                              </p:par>
                              <p:par>
                                <p:cTn id="43" presetID="53" presetClass="entr" presetSubtype="0" fill="hold" nodeType="withEffect">
                                  <p:stCondLst>
                                    <p:cond delay="0"/>
                                  </p:stCondLst>
                                  <p:childTnLst>
                                    <p:set>
                                      <p:cBhvr>
                                        <p:cTn id="44" dur="1" fill="hold">
                                          <p:stCondLst>
                                            <p:cond delay="0"/>
                                          </p:stCondLst>
                                        </p:cTn>
                                        <p:tgtEl>
                                          <p:spTgt spid="195594"/>
                                        </p:tgtEl>
                                        <p:attrNameLst>
                                          <p:attrName>style.visibility</p:attrName>
                                        </p:attrNameLst>
                                      </p:cBhvr>
                                      <p:to>
                                        <p:strVal val="visible"/>
                                      </p:to>
                                    </p:set>
                                    <p:anim calcmode="lin" valueType="num">
                                      <p:cBhvr>
                                        <p:cTn id="45" dur="500" fill="hold"/>
                                        <p:tgtEl>
                                          <p:spTgt spid="195594"/>
                                        </p:tgtEl>
                                        <p:attrNameLst>
                                          <p:attrName>ppt_w</p:attrName>
                                        </p:attrNameLst>
                                      </p:cBhvr>
                                      <p:tavLst>
                                        <p:tav tm="0">
                                          <p:val>
                                            <p:fltVal val="0"/>
                                          </p:val>
                                        </p:tav>
                                        <p:tav tm="100000">
                                          <p:val>
                                            <p:strVal val="#ppt_w"/>
                                          </p:val>
                                        </p:tav>
                                      </p:tavLst>
                                    </p:anim>
                                    <p:anim calcmode="lin" valueType="num">
                                      <p:cBhvr>
                                        <p:cTn id="46" dur="500" fill="hold"/>
                                        <p:tgtEl>
                                          <p:spTgt spid="195594"/>
                                        </p:tgtEl>
                                        <p:attrNameLst>
                                          <p:attrName>ppt_h</p:attrName>
                                        </p:attrNameLst>
                                      </p:cBhvr>
                                      <p:tavLst>
                                        <p:tav tm="0">
                                          <p:val>
                                            <p:fltVal val="0"/>
                                          </p:val>
                                        </p:tav>
                                        <p:tav tm="100000">
                                          <p:val>
                                            <p:strVal val="#ppt_h"/>
                                          </p:val>
                                        </p:tav>
                                      </p:tavLst>
                                    </p:anim>
                                    <p:animEffect transition="in" filter="fade">
                                      <p:cBhvr>
                                        <p:cTn id="47" dur="500"/>
                                        <p:tgtEl>
                                          <p:spTgt spid="195594"/>
                                        </p:tgtEl>
                                      </p:cBhvr>
                                    </p:animEffect>
                                  </p:childTnLst>
                                </p:cTn>
                              </p:par>
                              <p:par>
                                <p:cTn id="48" presetID="53" presetClass="entr" presetSubtype="0" fill="hold" nodeType="withEffect">
                                  <p:stCondLst>
                                    <p:cond delay="0"/>
                                  </p:stCondLst>
                                  <p:childTnLst>
                                    <p:set>
                                      <p:cBhvr>
                                        <p:cTn id="49" dur="1" fill="hold">
                                          <p:stCondLst>
                                            <p:cond delay="0"/>
                                          </p:stCondLst>
                                        </p:cTn>
                                        <p:tgtEl>
                                          <p:spTgt spid="195593"/>
                                        </p:tgtEl>
                                        <p:attrNameLst>
                                          <p:attrName>style.visibility</p:attrName>
                                        </p:attrNameLst>
                                      </p:cBhvr>
                                      <p:to>
                                        <p:strVal val="visible"/>
                                      </p:to>
                                    </p:set>
                                    <p:anim calcmode="lin" valueType="num">
                                      <p:cBhvr>
                                        <p:cTn id="50" dur="500" fill="hold"/>
                                        <p:tgtEl>
                                          <p:spTgt spid="195593"/>
                                        </p:tgtEl>
                                        <p:attrNameLst>
                                          <p:attrName>ppt_w</p:attrName>
                                        </p:attrNameLst>
                                      </p:cBhvr>
                                      <p:tavLst>
                                        <p:tav tm="0">
                                          <p:val>
                                            <p:fltVal val="0"/>
                                          </p:val>
                                        </p:tav>
                                        <p:tav tm="100000">
                                          <p:val>
                                            <p:strVal val="#ppt_w"/>
                                          </p:val>
                                        </p:tav>
                                      </p:tavLst>
                                    </p:anim>
                                    <p:anim calcmode="lin" valueType="num">
                                      <p:cBhvr>
                                        <p:cTn id="51" dur="500" fill="hold"/>
                                        <p:tgtEl>
                                          <p:spTgt spid="195593"/>
                                        </p:tgtEl>
                                        <p:attrNameLst>
                                          <p:attrName>ppt_h</p:attrName>
                                        </p:attrNameLst>
                                      </p:cBhvr>
                                      <p:tavLst>
                                        <p:tav tm="0">
                                          <p:val>
                                            <p:fltVal val="0"/>
                                          </p:val>
                                        </p:tav>
                                        <p:tav tm="100000">
                                          <p:val>
                                            <p:strVal val="#ppt_h"/>
                                          </p:val>
                                        </p:tav>
                                      </p:tavLst>
                                    </p:anim>
                                    <p:animEffect transition="in" filter="fade">
                                      <p:cBhvr>
                                        <p:cTn id="52" dur="500"/>
                                        <p:tgtEl>
                                          <p:spTgt spid="195593"/>
                                        </p:tgtEl>
                                      </p:cBhvr>
                                    </p:animEffect>
                                  </p:childTnLst>
                                </p:cTn>
                              </p:par>
                              <p:par>
                                <p:cTn id="53" presetID="53" presetClass="entr" presetSubtype="0" fill="hold" nodeType="withEffect">
                                  <p:stCondLst>
                                    <p:cond delay="0"/>
                                  </p:stCondLst>
                                  <p:childTnLst>
                                    <p:set>
                                      <p:cBhvr>
                                        <p:cTn id="54" dur="1" fill="hold">
                                          <p:stCondLst>
                                            <p:cond delay="0"/>
                                          </p:stCondLst>
                                        </p:cTn>
                                        <p:tgtEl>
                                          <p:spTgt spid="195592"/>
                                        </p:tgtEl>
                                        <p:attrNameLst>
                                          <p:attrName>style.visibility</p:attrName>
                                        </p:attrNameLst>
                                      </p:cBhvr>
                                      <p:to>
                                        <p:strVal val="visible"/>
                                      </p:to>
                                    </p:set>
                                    <p:anim calcmode="lin" valueType="num">
                                      <p:cBhvr>
                                        <p:cTn id="55" dur="500" fill="hold"/>
                                        <p:tgtEl>
                                          <p:spTgt spid="195592"/>
                                        </p:tgtEl>
                                        <p:attrNameLst>
                                          <p:attrName>ppt_w</p:attrName>
                                        </p:attrNameLst>
                                      </p:cBhvr>
                                      <p:tavLst>
                                        <p:tav tm="0">
                                          <p:val>
                                            <p:fltVal val="0"/>
                                          </p:val>
                                        </p:tav>
                                        <p:tav tm="100000">
                                          <p:val>
                                            <p:strVal val="#ppt_w"/>
                                          </p:val>
                                        </p:tav>
                                      </p:tavLst>
                                    </p:anim>
                                    <p:anim calcmode="lin" valueType="num">
                                      <p:cBhvr>
                                        <p:cTn id="56" dur="500" fill="hold"/>
                                        <p:tgtEl>
                                          <p:spTgt spid="195592"/>
                                        </p:tgtEl>
                                        <p:attrNameLst>
                                          <p:attrName>ppt_h</p:attrName>
                                        </p:attrNameLst>
                                      </p:cBhvr>
                                      <p:tavLst>
                                        <p:tav tm="0">
                                          <p:val>
                                            <p:fltVal val="0"/>
                                          </p:val>
                                        </p:tav>
                                        <p:tav tm="100000">
                                          <p:val>
                                            <p:strVal val="#ppt_h"/>
                                          </p:val>
                                        </p:tav>
                                      </p:tavLst>
                                    </p:anim>
                                    <p:animEffect transition="in" filter="fade">
                                      <p:cBhvr>
                                        <p:cTn id="57" dur="500"/>
                                        <p:tgtEl>
                                          <p:spTgt spid="19559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5587">
                                            <p:txEl>
                                              <p:pRg st="3" end="3"/>
                                            </p:txEl>
                                          </p:spTgt>
                                        </p:tgtEl>
                                        <p:attrNameLst>
                                          <p:attrName>style.visibility</p:attrName>
                                        </p:attrNameLst>
                                      </p:cBhvr>
                                      <p:to>
                                        <p:strVal val="visible"/>
                                      </p:to>
                                    </p:set>
                                    <p:animEffect transition="in" filter="wipe(left)">
                                      <p:cBhvr>
                                        <p:cTn id="62" dur="500"/>
                                        <p:tgtEl>
                                          <p:spTgt spid="195587">
                                            <p:txEl>
                                              <p:pRg st="3" end="3"/>
                                            </p:txEl>
                                          </p:spTgt>
                                        </p:tgtEl>
                                      </p:cBhvr>
                                    </p:animEffect>
                                  </p:childTnLst>
                                  <p:subTnLst>
                                    <p:animClr clrSpc="rgb" dir="cw">
                                      <p:cBhvr override="childStyle">
                                        <p:cTn dur="1" fill="hold" display="0" masterRel="nextClick" afterEffect="1"/>
                                        <p:tgtEl>
                                          <p:spTgt spid="195587">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uiExpand="1"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8ADE2856-0EC6-4B7F-8A15-2F90F1E8FAA4}"/>
              </a:ext>
            </a:extLst>
          </p:cNvPr>
          <p:cNvSpPr>
            <a:spLocks noGrp="1" noChangeArrowheads="1"/>
          </p:cNvSpPr>
          <p:nvPr>
            <p:ph type="title"/>
          </p:nvPr>
        </p:nvSpPr>
        <p:spPr>
          <a:xfrm>
            <a:off x="304800" y="152400"/>
            <a:ext cx="8458200" cy="609600"/>
          </a:xfrm>
        </p:spPr>
        <p:txBody>
          <a:bodyPr/>
          <a:lstStyle/>
          <a:p>
            <a:pPr>
              <a:defRPr/>
            </a:pPr>
            <a:r>
              <a:rPr lang="en-US" altLang="en-US">
                <a:solidFill>
                  <a:srgbClr val="0000CC"/>
                </a:solidFill>
                <a:effectLst>
                  <a:outerShdw blurRad="38100" dist="38100" dir="2700000" algn="tl">
                    <a:srgbClr val="000000"/>
                  </a:outerShdw>
                </a:effectLst>
                <a:latin typeface="Arial" panose="020B0604020202020204" pitchFamily="34" charset="0"/>
              </a:rPr>
              <a:t>Hydroxyl, carbonyl, </a:t>
            </a:r>
            <a:r>
              <a:rPr lang="en-US" altLang="en-US">
                <a:solidFill>
                  <a:srgbClr val="CC0000"/>
                </a:solidFill>
                <a:effectLst>
                  <a:outerShdw blurRad="38100" dist="38100" dir="2700000" algn="tl">
                    <a:srgbClr val="000000"/>
                  </a:outerShdw>
                </a:effectLst>
                <a:latin typeface="Arial" panose="020B0604020202020204" pitchFamily="34" charset="0"/>
              </a:rPr>
              <a:t>carboxyl</a:t>
            </a:r>
          </a:p>
        </p:txBody>
      </p:sp>
      <p:sp>
        <p:nvSpPr>
          <p:cNvPr id="191491" name="Rectangle 3">
            <a:extLst>
              <a:ext uri="{FF2B5EF4-FFF2-40B4-BE49-F238E27FC236}">
                <a16:creationId xmlns:a16="http://schemas.microsoft.com/office/drawing/2014/main" id="{ECA0B6B6-A8E8-4555-AFD6-9D7B577D5446}"/>
              </a:ext>
            </a:extLst>
          </p:cNvPr>
          <p:cNvSpPr>
            <a:spLocks noGrp="1" noChangeArrowheads="1"/>
          </p:cNvSpPr>
          <p:nvPr>
            <p:ph type="body" idx="1"/>
          </p:nvPr>
        </p:nvSpPr>
        <p:spPr>
          <a:xfrm>
            <a:off x="323850" y="1125538"/>
            <a:ext cx="8591550" cy="2738437"/>
          </a:xfrm>
          <a:solidFill>
            <a:srgbClr val="CCFF66"/>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a:spcBef>
                <a:spcPct val="5000"/>
              </a:spcBef>
              <a:buFontTx/>
              <a:buNone/>
            </a:pPr>
            <a:r>
              <a:rPr lang="en-US" altLang="en-US" sz="3600">
                <a:latin typeface="Arial" panose="020B0604020202020204" pitchFamily="34" charset="0"/>
              </a:rPr>
              <a:t>	Which organic molecules contain a </a:t>
            </a:r>
            <a:r>
              <a:rPr lang="en-US" altLang="en-US" sz="3600">
                <a:solidFill>
                  <a:schemeClr val="accent1"/>
                </a:solidFill>
                <a:latin typeface="Arial" panose="020B0604020202020204" pitchFamily="34" charset="0"/>
              </a:rPr>
              <a:t>carboxyl</a:t>
            </a:r>
            <a:r>
              <a:rPr lang="en-US" altLang="en-US" sz="3600">
                <a:latin typeface="Arial" panose="020B0604020202020204" pitchFamily="34" charset="0"/>
              </a:rPr>
              <a:t> group?</a:t>
            </a:r>
          </a:p>
          <a:p>
            <a:pPr>
              <a:spcBef>
                <a:spcPct val="5000"/>
              </a:spcBef>
              <a:buFontTx/>
              <a:buNone/>
            </a:pPr>
            <a:endParaRPr lang="en-US" altLang="en-US" sz="3600">
              <a:latin typeface="Arial" panose="020B0604020202020204" pitchFamily="34" charset="0"/>
            </a:endParaRPr>
          </a:p>
          <a:p>
            <a:pPr>
              <a:spcBef>
                <a:spcPct val="5000"/>
              </a:spcBef>
              <a:buFontTx/>
              <a:buNone/>
            </a:pPr>
            <a:endParaRPr lang="en-US" altLang="en-US">
              <a:latin typeface="Arial" panose="020B0604020202020204" pitchFamily="34" charset="0"/>
            </a:endParaRPr>
          </a:p>
          <a:p>
            <a:pPr>
              <a:spcBef>
                <a:spcPct val="5000"/>
              </a:spcBef>
              <a:buFontTx/>
              <a:buNone/>
            </a:pPr>
            <a:r>
              <a:rPr lang="en-US" altLang="en-US">
                <a:latin typeface="Arial" panose="020B0604020202020204" pitchFamily="34" charset="0"/>
              </a:rPr>
              <a:t>A: carboxylic acids</a:t>
            </a:r>
          </a:p>
        </p:txBody>
      </p:sp>
      <p:sp>
        <p:nvSpPr>
          <p:cNvPr id="90116" name="Text Box 4">
            <a:extLst>
              <a:ext uri="{FF2B5EF4-FFF2-40B4-BE49-F238E27FC236}">
                <a16:creationId xmlns:a16="http://schemas.microsoft.com/office/drawing/2014/main" id="{8A79D5CB-179D-4913-9B28-59221A71D356}"/>
              </a:ext>
            </a:extLst>
          </p:cNvPr>
          <p:cNvSpPr txBox="1">
            <a:spLocks noChangeArrowheads="1"/>
          </p:cNvSpPr>
          <p:nvPr/>
        </p:nvSpPr>
        <p:spPr bwMode="auto">
          <a:xfrm>
            <a:off x="7772400" y="6464300"/>
            <a:ext cx="1295400" cy="317500"/>
          </a:xfrm>
          <a:prstGeom prst="rect">
            <a:avLst/>
          </a:prstGeom>
          <a:solidFill>
            <a:srgbClr val="8080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000"/>
              <a:t>For more lessons, visit </a:t>
            </a:r>
            <a:r>
              <a:rPr lang="en-US" altLang="en-US" sz="1000">
                <a:hlinkClick r:id="rId3"/>
              </a:rPr>
              <a:t>www.chalkbored.com</a:t>
            </a:r>
            <a:endParaRPr lang="en-US" altLang="en-US" sz="1000"/>
          </a:p>
        </p:txBody>
      </p:sp>
      <p:grpSp>
        <p:nvGrpSpPr>
          <p:cNvPr id="191498" name="Group 10">
            <a:extLst>
              <a:ext uri="{FF2B5EF4-FFF2-40B4-BE49-F238E27FC236}">
                <a16:creationId xmlns:a16="http://schemas.microsoft.com/office/drawing/2014/main" id="{1C56AE1D-6975-4741-856F-7174E2D322A7}"/>
              </a:ext>
            </a:extLst>
          </p:cNvPr>
          <p:cNvGrpSpPr>
            <a:grpSpLocks/>
          </p:cNvGrpSpPr>
          <p:nvPr/>
        </p:nvGrpSpPr>
        <p:grpSpPr bwMode="auto">
          <a:xfrm>
            <a:off x="4500563" y="2636838"/>
            <a:ext cx="3743325" cy="2736850"/>
            <a:chOff x="3742" y="602"/>
            <a:chExt cx="1406" cy="939"/>
          </a:xfrm>
        </p:grpSpPr>
        <p:pic>
          <p:nvPicPr>
            <p:cNvPr id="90119" name="Picture 11">
              <a:extLst>
                <a:ext uri="{FF2B5EF4-FFF2-40B4-BE49-F238E27FC236}">
                  <a16:creationId xmlns:a16="http://schemas.microsoft.com/office/drawing/2014/main" id="{FFBCBBEC-B800-4641-896A-169456554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845"/>
              <a:ext cx="1242" cy="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0" name="Text Box 12">
              <a:extLst>
                <a:ext uri="{FF2B5EF4-FFF2-40B4-BE49-F238E27FC236}">
                  <a16:creationId xmlns:a16="http://schemas.microsoft.com/office/drawing/2014/main" id="{6A9092BB-80FE-4C60-B522-91582C0C0CF9}"/>
                </a:ext>
              </a:extLst>
            </p:cNvPr>
            <p:cNvSpPr txBox="1">
              <a:spLocks noChangeArrowheads="1"/>
            </p:cNvSpPr>
            <p:nvPr/>
          </p:nvSpPr>
          <p:spPr bwMode="auto">
            <a:xfrm>
              <a:off x="3742" y="602"/>
              <a:ext cx="1406"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accent2"/>
                  </a:solidFill>
                </a:rPr>
                <a:t>Carboxylic acid</a:t>
              </a:r>
            </a:p>
          </p:txBody>
        </p:sp>
      </p:grpSp>
      <p:sp>
        <p:nvSpPr>
          <p:cNvPr id="191504" name="Oval 16">
            <a:extLst>
              <a:ext uri="{FF2B5EF4-FFF2-40B4-BE49-F238E27FC236}">
                <a16:creationId xmlns:a16="http://schemas.microsoft.com/office/drawing/2014/main" id="{599A784E-D82B-40C5-9B06-CEF7F2B0D9E6}"/>
              </a:ext>
            </a:extLst>
          </p:cNvPr>
          <p:cNvSpPr>
            <a:spLocks noChangeArrowheads="1"/>
          </p:cNvSpPr>
          <p:nvPr/>
        </p:nvSpPr>
        <p:spPr bwMode="auto">
          <a:xfrm>
            <a:off x="6156325" y="3284538"/>
            <a:ext cx="1800225" cy="1512887"/>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wipe(left)">
                                      <p:cBhvr>
                                        <p:cTn id="7" dur="500"/>
                                        <p:tgtEl>
                                          <p:spTgt spid="191491">
                                            <p:txEl>
                                              <p:pRg st="0" end="0"/>
                                            </p:txEl>
                                          </p:spTgt>
                                        </p:tgtEl>
                                      </p:cBhvr>
                                    </p:animEffect>
                                  </p:childTnLst>
                                  <p:subTnLst>
                                    <p:animClr clrSpc="rgb" dir="cw">
                                      <p:cBhvr override="childStyle">
                                        <p:cTn dur="1" fill="hold" display="0" masterRel="nextClick" afterEffect="1"/>
                                        <p:tgtEl>
                                          <p:spTgt spid="191491">
                                            <p:txEl>
                                              <p:pRg st="0" end="0"/>
                                            </p:txEl>
                                          </p:spTgt>
                                        </p:tgtEl>
                                        <p:attrNameLst>
                                          <p:attrName>ppt_c</p:attrName>
                                        </p:attrNameLst>
                                      </p:cBhvr>
                                      <p:to>
                                        <a:schemeClr val="tx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91498"/>
                                        </p:tgtEl>
                                        <p:attrNameLst>
                                          <p:attrName>style.visibility</p:attrName>
                                        </p:attrNameLst>
                                      </p:cBhvr>
                                      <p:to>
                                        <p:strVal val="visible"/>
                                      </p:to>
                                    </p:set>
                                    <p:anim calcmode="lin" valueType="num">
                                      <p:cBhvr>
                                        <p:cTn id="12" dur="1000" fill="hold"/>
                                        <p:tgtEl>
                                          <p:spTgt spid="191498"/>
                                        </p:tgtEl>
                                        <p:attrNameLst>
                                          <p:attrName>ppt_w</p:attrName>
                                        </p:attrNameLst>
                                      </p:cBhvr>
                                      <p:tavLst>
                                        <p:tav tm="0">
                                          <p:val>
                                            <p:fltVal val="0"/>
                                          </p:val>
                                        </p:tav>
                                        <p:tav tm="100000">
                                          <p:val>
                                            <p:strVal val="#ppt_w"/>
                                          </p:val>
                                        </p:tav>
                                      </p:tavLst>
                                    </p:anim>
                                    <p:anim calcmode="lin" valueType="num">
                                      <p:cBhvr>
                                        <p:cTn id="13" dur="1000" fill="hold"/>
                                        <p:tgtEl>
                                          <p:spTgt spid="191498"/>
                                        </p:tgtEl>
                                        <p:attrNameLst>
                                          <p:attrName>ppt_h</p:attrName>
                                        </p:attrNameLst>
                                      </p:cBhvr>
                                      <p:tavLst>
                                        <p:tav tm="0">
                                          <p:val>
                                            <p:fltVal val="0"/>
                                          </p:val>
                                        </p:tav>
                                        <p:tav tm="100000">
                                          <p:val>
                                            <p:strVal val="#ppt_h"/>
                                          </p:val>
                                        </p:tav>
                                      </p:tavLst>
                                    </p:anim>
                                    <p:anim calcmode="lin" valueType="num">
                                      <p:cBhvr>
                                        <p:cTn id="14" dur="1000" fill="hold"/>
                                        <p:tgtEl>
                                          <p:spTgt spid="19149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14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91504"/>
                                        </p:tgtEl>
                                        <p:attrNameLst>
                                          <p:attrName>style.visibility</p:attrName>
                                        </p:attrNameLst>
                                      </p:cBhvr>
                                      <p:to>
                                        <p:strVal val="visible"/>
                                      </p:to>
                                    </p:set>
                                    <p:anim calcmode="lin" valueType="num">
                                      <p:cBhvr>
                                        <p:cTn id="20" dur="500" fill="hold"/>
                                        <p:tgtEl>
                                          <p:spTgt spid="191504"/>
                                        </p:tgtEl>
                                        <p:attrNameLst>
                                          <p:attrName>ppt_w</p:attrName>
                                        </p:attrNameLst>
                                      </p:cBhvr>
                                      <p:tavLst>
                                        <p:tav tm="0">
                                          <p:val>
                                            <p:fltVal val="0"/>
                                          </p:val>
                                        </p:tav>
                                        <p:tav tm="100000">
                                          <p:val>
                                            <p:strVal val="#ppt_w"/>
                                          </p:val>
                                        </p:tav>
                                      </p:tavLst>
                                    </p:anim>
                                    <p:anim calcmode="lin" valueType="num">
                                      <p:cBhvr>
                                        <p:cTn id="21" dur="500" fill="hold"/>
                                        <p:tgtEl>
                                          <p:spTgt spid="191504"/>
                                        </p:tgtEl>
                                        <p:attrNameLst>
                                          <p:attrName>ppt_h</p:attrName>
                                        </p:attrNameLst>
                                      </p:cBhvr>
                                      <p:tavLst>
                                        <p:tav tm="0">
                                          <p:val>
                                            <p:fltVal val="0"/>
                                          </p:val>
                                        </p:tav>
                                        <p:tav tm="100000">
                                          <p:val>
                                            <p:strVal val="#ppt_h"/>
                                          </p:val>
                                        </p:tav>
                                      </p:tavLst>
                                    </p:anim>
                                    <p:animEffect transition="in" filter="fade">
                                      <p:cBhvr>
                                        <p:cTn id="22" dur="500"/>
                                        <p:tgtEl>
                                          <p:spTgt spid="1915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1491">
                                            <p:txEl>
                                              <p:pRg st="3" end="3"/>
                                            </p:txEl>
                                          </p:spTgt>
                                        </p:tgtEl>
                                        <p:attrNameLst>
                                          <p:attrName>style.visibility</p:attrName>
                                        </p:attrNameLst>
                                      </p:cBhvr>
                                      <p:to>
                                        <p:strVal val="visible"/>
                                      </p:to>
                                    </p:set>
                                    <p:animEffect transition="in" filter="wipe(left)">
                                      <p:cBhvr>
                                        <p:cTn id="27" dur="500"/>
                                        <p:tgtEl>
                                          <p:spTgt spid="191491">
                                            <p:txEl>
                                              <p:pRg st="3" end="3"/>
                                            </p:txEl>
                                          </p:spTgt>
                                        </p:tgtEl>
                                      </p:cBhvr>
                                    </p:animEffect>
                                  </p:childTnLst>
                                  <p:subTnLst>
                                    <p:animClr clrSpc="rgb" dir="cw">
                                      <p:cBhvr override="childStyle">
                                        <p:cTn dur="1" fill="hold" display="0" masterRel="nextClick" afterEffect="1"/>
                                        <p:tgtEl>
                                          <p:spTgt spid="191491">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31F0-FE9B-4F54-AB7E-4E58709E80C0}"/>
              </a:ext>
            </a:extLst>
          </p:cNvPr>
          <p:cNvSpPr>
            <a:spLocks noGrp="1"/>
          </p:cNvSpPr>
          <p:nvPr>
            <p:ph type="title"/>
          </p:nvPr>
        </p:nvSpPr>
        <p:spPr/>
        <p:txBody>
          <a:bodyPr/>
          <a:lstStyle/>
          <a:p>
            <a:pPr algn="ctr">
              <a:defRPr/>
            </a:pPr>
            <a:r>
              <a:rPr lang="en-US" dirty="0">
                <a:ea typeface="ＭＳ Ｐゴシック" pitchFamily="-80" charset="-128"/>
              </a:rPr>
              <a:t>Carbon Based Life Forms</a:t>
            </a:r>
          </a:p>
        </p:txBody>
      </p:sp>
      <p:sp>
        <p:nvSpPr>
          <p:cNvPr id="3" name="Content Placeholder 2">
            <a:extLst>
              <a:ext uri="{FF2B5EF4-FFF2-40B4-BE49-F238E27FC236}">
                <a16:creationId xmlns:a16="http://schemas.microsoft.com/office/drawing/2014/main" id="{E9033651-EE61-45EB-8C75-6A95971154FF}"/>
              </a:ext>
            </a:extLst>
          </p:cNvPr>
          <p:cNvSpPr>
            <a:spLocks noGrp="1"/>
          </p:cNvSpPr>
          <p:nvPr>
            <p:ph idx="1"/>
          </p:nvPr>
        </p:nvSpPr>
        <p:spPr>
          <a:xfrm>
            <a:off x="107950" y="115888"/>
            <a:ext cx="4894263" cy="6742112"/>
          </a:xfrm>
        </p:spPr>
        <p:txBody>
          <a:bodyPr/>
          <a:lstStyle/>
          <a:p>
            <a:pPr eaLnBrk="1" hangingPunct="1">
              <a:defRPr/>
            </a:pPr>
            <a:r>
              <a:rPr lang="en-US" altLang="en-US" sz="3600" b="1" dirty="0">
                <a:solidFill>
                  <a:srgbClr val="0070C0"/>
                </a:solidFill>
                <a:effectLst>
                  <a:outerShdw blurRad="38100" dist="38100" dir="2700000" algn="tl">
                    <a:srgbClr val="000000">
                      <a:alpha val="43137"/>
                    </a:srgbClr>
                  </a:outerShdw>
                </a:effectLst>
                <a:ea typeface="ＭＳ Ｐゴシック" pitchFamily="-80" charset="-128"/>
              </a:rPr>
              <a:t>Diamond</a:t>
            </a:r>
            <a:endParaRPr lang="en-US" altLang="en-US" b="1" dirty="0">
              <a:solidFill>
                <a:srgbClr val="0070C0"/>
              </a:solidFill>
              <a:effectLst>
                <a:outerShdw blurRad="38100" dist="38100" dir="2700000" algn="tl">
                  <a:srgbClr val="000000">
                    <a:alpha val="43137"/>
                  </a:srgbClr>
                </a:outerShdw>
              </a:effectLst>
              <a:ea typeface="ＭＳ Ｐゴシック" pitchFamily="-80" charset="-128"/>
            </a:endParaRPr>
          </a:p>
          <a:p>
            <a:pPr eaLnBrk="1" hangingPunct="1">
              <a:defRPr/>
            </a:pPr>
            <a:r>
              <a:rPr lang="en-US" altLang="en-US" dirty="0">
                <a:solidFill>
                  <a:srgbClr val="000000"/>
                </a:solidFill>
                <a:ea typeface="Times New Roman" panose="02020603050405020304" pitchFamily="18" charset="0"/>
                <a:cs typeface="Minion-Regular" charset="0"/>
              </a:rPr>
              <a:t>Diamond is an example of a </a:t>
            </a:r>
            <a:r>
              <a:rPr lang="en-US" altLang="en-US" b="1" dirty="0">
                <a:solidFill>
                  <a:srgbClr val="FF0000"/>
                </a:solidFill>
                <a:effectLst>
                  <a:outerShdw blurRad="38100" dist="38100" dir="2700000" algn="tl">
                    <a:srgbClr val="000000">
                      <a:alpha val="43137"/>
                    </a:srgbClr>
                  </a:outerShdw>
                </a:effectLst>
                <a:ea typeface="Times New Roman" panose="02020603050405020304" pitchFamily="18" charset="0"/>
                <a:cs typeface="Minion-Bold" charset="0"/>
              </a:rPr>
              <a:t>network solid</a:t>
            </a:r>
            <a:r>
              <a:rPr lang="en-US" altLang="en-US" b="1" dirty="0">
                <a:solidFill>
                  <a:srgbClr val="000000"/>
                </a:solidFill>
                <a:ea typeface="Times New Roman" panose="02020603050405020304" pitchFamily="18" charset="0"/>
                <a:cs typeface="Minion-Bold" charset="0"/>
              </a:rPr>
              <a:t>, </a:t>
            </a:r>
            <a:r>
              <a:rPr lang="en-US" altLang="en-US" dirty="0">
                <a:solidFill>
                  <a:srgbClr val="000000"/>
                </a:solidFill>
                <a:ea typeface="Times New Roman" panose="02020603050405020304" pitchFamily="18" charset="0"/>
                <a:cs typeface="Minion-Bold" charset="0"/>
              </a:rPr>
              <a:t>in which</a:t>
            </a:r>
            <a:r>
              <a:rPr lang="en-US" altLang="en-US" b="1" dirty="0">
                <a:solidFill>
                  <a:srgbClr val="000000"/>
                </a:solidFill>
                <a:ea typeface="Times New Roman" panose="02020603050405020304" pitchFamily="18" charset="0"/>
                <a:cs typeface="Minion-Bold" charset="0"/>
              </a:rPr>
              <a:t> </a:t>
            </a:r>
            <a:r>
              <a:rPr lang="en-US" altLang="en-US" dirty="0">
                <a:solidFill>
                  <a:srgbClr val="000000"/>
                </a:solidFill>
                <a:ea typeface="Times New Roman" panose="02020603050405020304" pitchFamily="18" charset="0"/>
                <a:cs typeface="Minion-Regular" charset="0"/>
              </a:rPr>
              <a:t>all the atoms are linked by covalent bonds. </a:t>
            </a:r>
          </a:p>
          <a:p>
            <a:pPr lvl="1" eaLnBrk="1" hangingPunct="1">
              <a:defRPr/>
            </a:pPr>
            <a:r>
              <a:rPr lang="en-US" altLang="en-US" sz="2400" dirty="0">
                <a:solidFill>
                  <a:srgbClr val="000000"/>
                </a:solidFill>
                <a:ea typeface="Times New Roman" panose="02020603050405020304" pitchFamily="18" charset="0"/>
                <a:cs typeface="Minion-Regular" charset="0"/>
              </a:rPr>
              <a:t>Covalent bonds connect each carbon atom to four other carbon atoms. </a:t>
            </a:r>
          </a:p>
          <a:p>
            <a:pPr lvl="1" eaLnBrk="1" hangingPunct="1">
              <a:defRPr/>
            </a:pPr>
            <a:r>
              <a:rPr lang="en-US" altLang="en-US" sz="2400" dirty="0">
                <a:solidFill>
                  <a:srgbClr val="000000"/>
                </a:solidFill>
                <a:ea typeface="Times New Roman" panose="02020603050405020304" pitchFamily="18" charset="0"/>
                <a:cs typeface="Minion-Regular" charset="0"/>
              </a:rPr>
              <a:t>The three-dimensional structure is rigid, compact, and strong. </a:t>
            </a:r>
          </a:p>
          <a:p>
            <a:pPr lvl="1" eaLnBrk="1" hangingPunct="1">
              <a:defRPr/>
            </a:pPr>
            <a:r>
              <a:rPr lang="en-US" altLang="en-US" sz="2400" dirty="0">
                <a:solidFill>
                  <a:srgbClr val="000000"/>
                </a:solidFill>
                <a:ea typeface="Times New Roman" panose="02020603050405020304" pitchFamily="18" charset="0"/>
                <a:cs typeface="Minion-Regular" charset="0"/>
              </a:rPr>
              <a:t>Diamond is harder than other substances because cutting a diamond requires breaking many covalent bonds.</a:t>
            </a:r>
          </a:p>
          <a:p>
            <a:pPr>
              <a:defRPr/>
            </a:pPr>
            <a:endParaRPr lang="en-US" dirty="0">
              <a:ea typeface="ＭＳ Ｐゴシック" pitchFamily="-80" charset="-128"/>
            </a:endParaRPr>
          </a:p>
        </p:txBody>
      </p:sp>
      <p:pic>
        <p:nvPicPr>
          <p:cNvPr id="24580" name="Picture 4">
            <a:extLst>
              <a:ext uri="{FF2B5EF4-FFF2-40B4-BE49-F238E27FC236}">
                <a16:creationId xmlns:a16="http://schemas.microsoft.com/office/drawing/2014/main" id="{71DED069-E355-4942-9A70-0A8A76388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288" y="1239838"/>
            <a:ext cx="389096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DB11D2BC-9773-4D8D-9E60-F0ABDC7E5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6" t="11275" r="75256" b="14313"/>
          <a:stretch>
            <a:fillRect/>
          </a:stretch>
        </p:blipFill>
        <p:spPr bwMode="auto">
          <a:xfrm>
            <a:off x="6035675" y="4427538"/>
            <a:ext cx="18732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F6206F4-782D-442D-8D36-7382CB630E72}"/>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92163" name="Text Box 6">
            <a:extLst>
              <a:ext uri="{FF2B5EF4-FFF2-40B4-BE49-F238E27FC236}">
                <a16:creationId xmlns:a16="http://schemas.microsoft.com/office/drawing/2014/main" id="{4EBCF5C5-CAC4-41CF-B621-7654F0589613}"/>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699" name="Text Box 3">
            <a:extLst>
              <a:ext uri="{FF2B5EF4-FFF2-40B4-BE49-F238E27FC236}">
                <a16:creationId xmlns:a16="http://schemas.microsoft.com/office/drawing/2014/main" id="{8050D2C6-7CA8-484B-A4C7-952845AF8104}"/>
              </a:ext>
            </a:extLst>
          </p:cNvPr>
          <p:cNvSpPr txBox="1">
            <a:spLocks noChangeArrowheads="1"/>
          </p:cNvSpPr>
          <p:nvPr/>
        </p:nvSpPr>
        <p:spPr bwMode="auto">
          <a:xfrm>
            <a:off x="2771775" y="1628775"/>
            <a:ext cx="3384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6000">
                <a:latin typeface="Arial" panose="020B0604020202020204" pitchFamily="34" charset="0"/>
                <a:cs typeface="Arial" panose="020B0604020202020204" pitchFamily="34" charset="0"/>
              </a:rPr>
              <a:t>C</a:t>
            </a:r>
            <a:r>
              <a:rPr lang="en-US" altLang="en-US" sz="6000" baseline="-25000">
                <a:latin typeface="Arial" panose="020B0604020202020204" pitchFamily="34" charset="0"/>
                <a:cs typeface="Arial" panose="020B0604020202020204" pitchFamily="34" charset="0"/>
              </a:rPr>
              <a:t>6</a:t>
            </a:r>
            <a:r>
              <a:rPr lang="en-US" altLang="en-US" sz="6000">
                <a:latin typeface="Arial" panose="020B0604020202020204" pitchFamily="34" charset="0"/>
                <a:cs typeface="Arial" panose="020B0604020202020204" pitchFamily="34" charset="0"/>
              </a:rPr>
              <a:t>H</a:t>
            </a:r>
            <a:r>
              <a:rPr lang="en-US" altLang="en-US" sz="6000" baseline="-25000"/>
              <a:t>12</a:t>
            </a:r>
            <a:r>
              <a:rPr lang="en-US" altLang="en-US" sz="6000">
                <a:latin typeface="Arial" panose="020B0604020202020204" pitchFamily="34" charset="0"/>
                <a:cs typeface="Arial" panose="020B0604020202020204" pitchFamily="34" charset="0"/>
              </a:rPr>
              <a:t>O</a:t>
            </a:r>
            <a:r>
              <a:rPr lang="en-US" altLang="en-US" sz="6000" baseline="-25000">
                <a:latin typeface="Arial" panose="020B0604020202020204" pitchFamily="34" charset="0"/>
                <a:cs typeface="Arial" panose="020B0604020202020204" pitchFamily="34" charset="0"/>
              </a:rPr>
              <a:t>6</a:t>
            </a:r>
            <a:endParaRPr lang="en-US" altLang="en-US" sz="600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2395195E-35F0-4F94-ABE2-D334D50FD908}"/>
              </a:ext>
            </a:extLst>
          </p:cNvPr>
          <p:cNvSpPr txBox="1">
            <a:spLocks noChangeArrowheads="1"/>
          </p:cNvSpPr>
          <p:nvPr/>
        </p:nvSpPr>
        <p:spPr bwMode="auto">
          <a:xfrm>
            <a:off x="1476375" y="3429000"/>
            <a:ext cx="60166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cs typeface="Arial" panose="020B0604020202020204" pitchFamily="34" charset="0"/>
              </a:rPr>
              <a:t>is a molecular formula for </a:t>
            </a:r>
          </a:p>
          <a:p>
            <a:pPr algn="ctr" eaLnBrk="1" hangingPunct="1">
              <a:spcBef>
                <a:spcPct val="0"/>
              </a:spcBef>
              <a:buFontTx/>
              <a:buNone/>
            </a:pPr>
            <a:r>
              <a:rPr lang="en-US" altLang="en-US" sz="3600">
                <a:solidFill>
                  <a:srgbClr val="CC0000"/>
                </a:solidFill>
                <a:latin typeface="Arial" panose="020B0604020202020204" pitchFamily="34" charset="0"/>
                <a:cs typeface="Arial" panose="020B0604020202020204" pitchFamily="34" charset="0"/>
              </a:rPr>
              <a:t>THREE</a:t>
            </a:r>
            <a:r>
              <a:rPr lang="en-US" altLang="en-US" sz="2800">
                <a:latin typeface="Arial" panose="020B0604020202020204" pitchFamily="34" charset="0"/>
                <a:cs typeface="Arial" panose="020B0604020202020204" pitchFamily="34" charset="0"/>
              </a:rPr>
              <a:t> </a:t>
            </a:r>
          </a:p>
          <a:p>
            <a:pPr algn="ctr" eaLnBrk="1" hangingPunct="1">
              <a:spcBef>
                <a:spcPct val="0"/>
              </a:spcBef>
              <a:buFontTx/>
              <a:buNone/>
            </a:pPr>
            <a:r>
              <a:rPr lang="en-US" altLang="en-US" sz="2800">
                <a:latin typeface="Arial" panose="020B0604020202020204" pitchFamily="34" charset="0"/>
                <a:cs typeface="Arial" panose="020B0604020202020204" pitchFamily="34" charset="0"/>
              </a:rPr>
              <a:t>different organic compounds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AEC2ADF-D158-40C1-89FF-77472CDA0167}"/>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94211" name="Text Box 6">
            <a:extLst>
              <a:ext uri="{FF2B5EF4-FFF2-40B4-BE49-F238E27FC236}">
                <a16:creationId xmlns:a16="http://schemas.microsoft.com/office/drawing/2014/main" id="{5C64637D-A4CE-4DC2-973B-8B885A2473AB}"/>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699" name="Text Box 3">
            <a:extLst>
              <a:ext uri="{FF2B5EF4-FFF2-40B4-BE49-F238E27FC236}">
                <a16:creationId xmlns:a16="http://schemas.microsoft.com/office/drawing/2014/main" id="{3AB5FC0A-38B4-492E-AA97-4B920592187B}"/>
              </a:ext>
            </a:extLst>
          </p:cNvPr>
          <p:cNvSpPr txBox="1">
            <a:spLocks noChangeArrowheads="1"/>
          </p:cNvSpPr>
          <p:nvPr/>
        </p:nvSpPr>
        <p:spPr bwMode="auto">
          <a:xfrm>
            <a:off x="900113" y="1341438"/>
            <a:ext cx="3384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6000">
                <a:latin typeface="Arial" panose="020B0604020202020204" pitchFamily="34" charset="0"/>
                <a:cs typeface="Arial" panose="020B0604020202020204" pitchFamily="34" charset="0"/>
              </a:rPr>
              <a:t>C</a:t>
            </a:r>
            <a:r>
              <a:rPr lang="en-US" altLang="en-US" sz="6000" baseline="-25000">
                <a:latin typeface="Arial" panose="020B0604020202020204" pitchFamily="34" charset="0"/>
                <a:cs typeface="Arial" panose="020B0604020202020204" pitchFamily="34" charset="0"/>
              </a:rPr>
              <a:t>6</a:t>
            </a:r>
            <a:r>
              <a:rPr lang="en-US" altLang="en-US" sz="6000">
                <a:latin typeface="Arial" panose="020B0604020202020204" pitchFamily="34" charset="0"/>
                <a:cs typeface="Arial" panose="020B0604020202020204" pitchFamily="34" charset="0"/>
              </a:rPr>
              <a:t>H</a:t>
            </a:r>
            <a:r>
              <a:rPr lang="en-US" altLang="en-US" sz="6000" baseline="-25000"/>
              <a:t>12</a:t>
            </a:r>
            <a:r>
              <a:rPr lang="en-US" altLang="en-US" sz="6000">
                <a:latin typeface="Arial" panose="020B0604020202020204" pitchFamily="34" charset="0"/>
                <a:cs typeface="Arial" panose="020B0604020202020204" pitchFamily="34" charset="0"/>
              </a:rPr>
              <a:t>O</a:t>
            </a:r>
            <a:r>
              <a:rPr lang="en-US" altLang="en-US" sz="6000" baseline="-25000">
                <a:latin typeface="Arial" panose="020B0604020202020204" pitchFamily="34" charset="0"/>
                <a:cs typeface="Arial" panose="020B0604020202020204" pitchFamily="34" charset="0"/>
              </a:rPr>
              <a:t>6</a:t>
            </a:r>
            <a:endParaRPr lang="en-US" altLang="en-US" sz="6000">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6EFF9CFC-7E05-4B43-ADAA-36FC8259757F}"/>
              </a:ext>
            </a:extLst>
          </p:cNvPr>
          <p:cNvSpPr txBox="1">
            <a:spLocks noChangeArrowheads="1"/>
          </p:cNvSpPr>
          <p:nvPr/>
        </p:nvSpPr>
        <p:spPr bwMode="auto">
          <a:xfrm>
            <a:off x="1619250" y="3068638"/>
            <a:ext cx="4897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Can be glucose (blood sugar)</a:t>
            </a:r>
          </a:p>
        </p:txBody>
      </p:sp>
      <p:sp>
        <p:nvSpPr>
          <p:cNvPr id="3" name="Text Box 3">
            <a:extLst>
              <a:ext uri="{FF2B5EF4-FFF2-40B4-BE49-F238E27FC236}">
                <a16:creationId xmlns:a16="http://schemas.microsoft.com/office/drawing/2014/main" id="{3521BC2E-AE3A-4328-91AD-F2119FD4FB35}"/>
              </a:ext>
            </a:extLst>
          </p:cNvPr>
          <p:cNvSpPr txBox="1">
            <a:spLocks noChangeArrowheads="1"/>
          </p:cNvSpPr>
          <p:nvPr/>
        </p:nvSpPr>
        <p:spPr bwMode="auto">
          <a:xfrm>
            <a:off x="1835150" y="5589588"/>
            <a:ext cx="6016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00CC"/>
                </a:solidFill>
                <a:latin typeface="Arial" panose="020B0604020202020204" pitchFamily="34" charset="0"/>
                <a:cs typeface="Arial" panose="020B0604020202020204" pitchFamily="34" charset="0"/>
              </a:rPr>
              <a:t>So how can we tell which is which?</a:t>
            </a:r>
          </a:p>
        </p:txBody>
      </p:sp>
      <p:sp>
        <p:nvSpPr>
          <p:cNvPr id="4" name="Text Box 3">
            <a:extLst>
              <a:ext uri="{FF2B5EF4-FFF2-40B4-BE49-F238E27FC236}">
                <a16:creationId xmlns:a16="http://schemas.microsoft.com/office/drawing/2014/main" id="{EDDD3F15-6720-44F0-8158-43867D4A4C92}"/>
              </a:ext>
            </a:extLst>
          </p:cNvPr>
          <p:cNvSpPr txBox="1">
            <a:spLocks noChangeArrowheads="1"/>
          </p:cNvSpPr>
          <p:nvPr/>
        </p:nvSpPr>
        <p:spPr bwMode="auto">
          <a:xfrm>
            <a:off x="1619250" y="4437063"/>
            <a:ext cx="5113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Can be galactose (milk sugar)</a:t>
            </a:r>
          </a:p>
        </p:txBody>
      </p:sp>
      <p:sp>
        <p:nvSpPr>
          <p:cNvPr id="5" name="Text Box 3">
            <a:extLst>
              <a:ext uri="{FF2B5EF4-FFF2-40B4-BE49-F238E27FC236}">
                <a16:creationId xmlns:a16="http://schemas.microsoft.com/office/drawing/2014/main" id="{1C2EE2F2-0CF7-4B80-AF34-45C8BB8896A4}"/>
              </a:ext>
            </a:extLst>
          </p:cNvPr>
          <p:cNvSpPr txBox="1">
            <a:spLocks noChangeArrowheads="1"/>
          </p:cNvSpPr>
          <p:nvPr/>
        </p:nvSpPr>
        <p:spPr bwMode="auto">
          <a:xfrm>
            <a:off x="1692275" y="3716338"/>
            <a:ext cx="4829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Can be fructose (fruit sugar)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 grpId="0"/>
      <p:bldP spid="3"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 Box 5">
            <a:extLst>
              <a:ext uri="{FF2B5EF4-FFF2-40B4-BE49-F238E27FC236}">
                <a16:creationId xmlns:a16="http://schemas.microsoft.com/office/drawing/2014/main" id="{56589E3E-0373-4D80-8463-3175217EC3D6}"/>
              </a:ext>
            </a:extLst>
          </p:cNvPr>
          <p:cNvSpPr txBox="1">
            <a:spLocks noChangeArrowheads="1"/>
          </p:cNvSpPr>
          <p:nvPr/>
        </p:nvSpPr>
        <p:spPr bwMode="auto">
          <a:xfrm>
            <a:off x="2555875" y="2133600"/>
            <a:ext cx="39925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3000">
                <a:solidFill>
                  <a:srgbClr val="0000FF"/>
                </a:solidFill>
                <a:latin typeface="Arial" panose="020B0604020202020204" pitchFamily="34" charset="0"/>
                <a:cs typeface="Arial" panose="020B0604020202020204" pitchFamily="34" charset="0"/>
              </a:rPr>
              <a:t>Notice the different STRUCTURAL formulas</a:t>
            </a:r>
          </a:p>
        </p:txBody>
      </p:sp>
      <p:sp>
        <p:nvSpPr>
          <p:cNvPr id="96259" name="Rectangle 2">
            <a:extLst>
              <a:ext uri="{FF2B5EF4-FFF2-40B4-BE49-F238E27FC236}">
                <a16:creationId xmlns:a16="http://schemas.microsoft.com/office/drawing/2014/main" id="{C9EBD795-2432-4C95-B794-C764D2EE2F21}"/>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96260" name="Text Box 3">
            <a:extLst>
              <a:ext uri="{FF2B5EF4-FFF2-40B4-BE49-F238E27FC236}">
                <a16:creationId xmlns:a16="http://schemas.microsoft.com/office/drawing/2014/main" id="{853B08A6-FC5D-458B-A76E-C6D57AD2ABB1}"/>
              </a:ext>
            </a:extLst>
          </p:cNvPr>
          <p:cNvSpPr txBox="1">
            <a:spLocks noChangeArrowheads="1"/>
          </p:cNvSpPr>
          <p:nvPr/>
        </p:nvSpPr>
        <p:spPr bwMode="auto">
          <a:xfrm>
            <a:off x="611188" y="1196975"/>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latin typeface="Arial" panose="020B0604020202020204" pitchFamily="34" charset="0"/>
                <a:cs typeface="Arial" panose="020B0604020202020204" pitchFamily="34" charset="0"/>
              </a:rPr>
              <a:t>C</a:t>
            </a:r>
            <a:r>
              <a:rPr lang="en-US" altLang="en-US" sz="4000" baseline="-25000">
                <a:latin typeface="Arial" panose="020B0604020202020204" pitchFamily="34" charset="0"/>
                <a:cs typeface="Arial" panose="020B0604020202020204" pitchFamily="34" charset="0"/>
              </a:rPr>
              <a:t>6</a:t>
            </a:r>
            <a:r>
              <a:rPr lang="en-US" altLang="en-US" sz="4000">
                <a:latin typeface="Arial" panose="020B0604020202020204" pitchFamily="34" charset="0"/>
                <a:cs typeface="Arial" panose="020B0604020202020204" pitchFamily="34" charset="0"/>
              </a:rPr>
              <a:t>H</a:t>
            </a:r>
            <a:r>
              <a:rPr lang="en-US" altLang="en-US" sz="4000" baseline="-25000"/>
              <a:t>12</a:t>
            </a:r>
            <a:r>
              <a:rPr lang="en-US" altLang="en-US" sz="4000">
                <a:latin typeface="Arial" panose="020B0604020202020204" pitchFamily="34" charset="0"/>
                <a:cs typeface="Arial" panose="020B0604020202020204" pitchFamily="34" charset="0"/>
              </a:rPr>
              <a:t>O</a:t>
            </a:r>
            <a:r>
              <a:rPr lang="en-US" altLang="en-US" sz="4000" baseline="-25000">
                <a:latin typeface="Arial" panose="020B0604020202020204" pitchFamily="34" charset="0"/>
                <a:cs typeface="Arial" panose="020B0604020202020204" pitchFamily="34" charset="0"/>
              </a:rPr>
              <a:t>6</a:t>
            </a:r>
            <a:endParaRPr lang="en-US" altLang="en-US" sz="4000">
              <a:latin typeface="Arial" panose="020B0604020202020204" pitchFamily="34" charset="0"/>
              <a:cs typeface="Arial" panose="020B0604020202020204" pitchFamily="34" charset="0"/>
            </a:endParaRPr>
          </a:p>
        </p:txBody>
      </p:sp>
      <p:sp>
        <p:nvSpPr>
          <p:cNvPr id="96261" name="Text Box 3">
            <a:extLst>
              <a:ext uri="{FF2B5EF4-FFF2-40B4-BE49-F238E27FC236}">
                <a16:creationId xmlns:a16="http://schemas.microsoft.com/office/drawing/2014/main" id="{D1AB1511-68A5-4247-8A90-E08D1931F1F5}"/>
              </a:ext>
            </a:extLst>
          </p:cNvPr>
          <p:cNvSpPr txBox="1">
            <a:spLocks noChangeArrowheads="1"/>
          </p:cNvSpPr>
          <p:nvPr/>
        </p:nvSpPr>
        <p:spPr bwMode="auto">
          <a:xfrm>
            <a:off x="3348038" y="3573463"/>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latin typeface="Arial" panose="020B0604020202020204" pitchFamily="34" charset="0"/>
                <a:cs typeface="Arial" panose="020B0604020202020204" pitchFamily="34" charset="0"/>
              </a:rPr>
              <a:t>C</a:t>
            </a:r>
            <a:r>
              <a:rPr lang="en-US" altLang="en-US" sz="4000" baseline="-25000">
                <a:latin typeface="Arial" panose="020B0604020202020204" pitchFamily="34" charset="0"/>
                <a:cs typeface="Arial" panose="020B0604020202020204" pitchFamily="34" charset="0"/>
              </a:rPr>
              <a:t>6</a:t>
            </a:r>
            <a:r>
              <a:rPr lang="en-US" altLang="en-US" sz="4000">
                <a:latin typeface="Arial" panose="020B0604020202020204" pitchFamily="34" charset="0"/>
                <a:cs typeface="Arial" panose="020B0604020202020204" pitchFamily="34" charset="0"/>
              </a:rPr>
              <a:t>H</a:t>
            </a:r>
            <a:r>
              <a:rPr lang="en-US" altLang="en-US" sz="4000" baseline="-25000"/>
              <a:t>12</a:t>
            </a:r>
            <a:r>
              <a:rPr lang="en-US" altLang="en-US" sz="4000">
                <a:latin typeface="Arial" panose="020B0604020202020204" pitchFamily="34" charset="0"/>
                <a:cs typeface="Arial" panose="020B0604020202020204" pitchFamily="34" charset="0"/>
              </a:rPr>
              <a:t>O</a:t>
            </a:r>
            <a:r>
              <a:rPr lang="en-US" altLang="en-US" sz="4000" baseline="-25000">
                <a:latin typeface="Arial" panose="020B0604020202020204" pitchFamily="34" charset="0"/>
                <a:cs typeface="Arial" panose="020B0604020202020204" pitchFamily="34" charset="0"/>
              </a:rPr>
              <a:t>6</a:t>
            </a:r>
            <a:endParaRPr lang="en-US" altLang="en-US" sz="4000">
              <a:latin typeface="Arial" panose="020B0604020202020204" pitchFamily="34" charset="0"/>
              <a:cs typeface="Arial" panose="020B0604020202020204" pitchFamily="34" charset="0"/>
            </a:endParaRPr>
          </a:p>
        </p:txBody>
      </p:sp>
      <p:sp>
        <p:nvSpPr>
          <p:cNvPr id="96262" name="Text Box 3">
            <a:extLst>
              <a:ext uri="{FF2B5EF4-FFF2-40B4-BE49-F238E27FC236}">
                <a16:creationId xmlns:a16="http://schemas.microsoft.com/office/drawing/2014/main" id="{A8FEDEE9-530D-48CF-82BB-D021013C71F6}"/>
              </a:ext>
            </a:extLst>
          </p:cNvPr>
          <p:cNvSpPr txBox="1">
            <a:spLocks noChangeArrowheads="1"/>
          </p:cNvSpPr>
          <p:nvPr/>
        </p:nvSpPr>
        <p:spPr bwMode="auto">
          <a:xfrm>
            <a:off x="6156325" y="1844675"/>
            <a:ext cx="2232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0">
                <a:latin typeface="Arial" panose="020B0604020202020204" pitchFamily="34" charset="0"/>
                <a:cs typeface="Arial" panose="020B0604020202020204" pitchFamily="34" charset="0"/>
              </a:rPr>
              <a:t>C</a:t>
            </a:r>
            <a:r>
              <a:rPr lang="en-US" altLang="en-US" sz="4000" baseline="-25000">
                <a:latin typeface="Arial" panose="020B0604020202020204" pitchFamily="34" charset="0"/>
                <a:cs typeface="Arial" panose="020B0604020202020204" pitchFamily="34" charset="0"/>
              </a:rPr>
              <a:t>6</a:t>
            </a:r>
            <a:r>
              <a:rPr lang="en-US" altLang="en-US" sz="4000">
                <a:latin typeface="Arial" panose="020B0604020202020204" pitchFamily="34" charset="0"/>
                <a:cs typeface="Arial" panose="020B0604020202020204" pitchFamily="34" charset="0"/>
              </a:rPr>
              <a:t>H</a:t>
            </a:r>
            <a:r>
              <a:rPr lang="en-US" altLang="en-US" sz="4000" baseline="-25000"/>
              <a:t>12</a:t>
            </a:r>
            <a:r>
              <a:rPr lang="en-US" altLang="en-US" sz="4000">
                <a:latin typeface="Arial" panose="020B0604020202020204" pitchFamily="34" charset="0"/>
                <a:cs typeface="Arial" panose="020B0604020202020204" pitchFamily="34" charset="0"/>
              </a:rPr>
              <a:t>O</a:t>
            </a:r>
            <a:r>
              <a:rPr lang="en-US" altLang="en-US" sz="4000" baseline="-25000">
                <a:latin typeface="Arial" panose="020B0604020202020204" pitchFamily="34" charset="0"/>
                <a:cs typeface="Arial" panose="020B0604020202020204" pitchFamily="34" charset="0"/>
              </a:rPr>
              <a:t>6</a:t>
            </a:r>
            <a:endParaRPr lang="en-US" altLang="en-US" sz="4000">
              <a:latin typeface="Arial" panose="020B0604020202020204" pitchFamily="34" charset="0"/>
              <a:cs typeface="Arial" panose="020B0604020202020204" pitchFamily="34" charset="0"/>
            </a:endParaRPr>
          </a:p>
        </p:txBody>
      </p:sp>
      <p:pic>
        <p:nvPicPr>
          <p:cNvPr id="102410" name="Picture 10">
            <a:extLst>
              <a:ext uri="{FF2B5EF4-FFF2-40B4-BE49-F238E27FC236}">
                <a16:creationId xmlns:a16="http://schemas.microsoft.com/office/drawing/2014/main" id="{F2FA5CCB-8587-416A-81DD-9DE528537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292600"/>
            <a:ext cx="2787650"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11" name="Picture 11">
            <a:extLst>
              <a:ext uri="{FF2B5EF4-FFF2-40B4-BE49-F238E27FC236}">
                <a16:creationId xmlns:a16="http://schemas.microsoft.com/office/drawing/2014/main" id="{87ED5027-1BDD-4591-8BAF-663ECF876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060575"/>
            <a:ext cx="2328862"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12" name="Picture 12">
            <a:extLst>
              <a:ext uri="{FF2B5EF4-FFF2-40B4-BE49-F238E27FC236}">
                <a16:creationId xmlns:a16="http://schemas.microsoft.com/office/drawing/2014/main" id="{6372E5D8-A597-4EE3-B9AD-3A3492EC9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781300"/>
            <a:ext cx="2303462"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a:extLst>
              <a:ext uri="{FF2B5EF4-FFF2-40B4-BE49-F238E27FC236}">
                <a16:creationId xmlns:a16="http://schemas.microsoft.com/office/drawing/2014/main" id="{4E516E04-F0A6-473A-926B-6CCCED98171C}"/>
              </a:ext>
            </a:extLst>
          </p:cNvPr>
          <p:cNvSpPr txBox="1">
            <a:spLocks noChangeArrowheads="1"/>
          </p:cNvSpPr>
          <p:nvPr/>
        </p:nvSpPr>
        <p:spPr bwMode="auto">
          <a:xfrm>
            <a:off x="6659563" y="4437063"/>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CC"/>
                </a:solidFill>
                <a:latin typeface="Arial" panose="020B0604020202020204" pitchFamily="34" charset="0"/>
                <a:cs typeface="Arial" panose="020B0604020202020204" pitchFamily="34" charset="0"/>
              </a:rPr>
              <a:t>galactose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411"/>
                                        </p:tgtEl>
                                        <p:attrNameLst>
                                          <p:attrName>style.visibility</p:attrName>
                                        </p:attrNameLst>
                                      </p:cBhvr>
                                      <p:to>
                                        <p:strVal val="visible"/>
                                      </p:to>
                                    </p:set>
                                    <p:anim calcmode="lin" valueType="num">
                                      <p:cBhvr>
                                        <p:cTn id="7" dur="500" fill="hold"/>
                                        <p:tgtEl>
                                          <p:spTgt spid="102411"/>
                                        </p:tgtEl>
                                        <p:attrNameLst>
                                          <p:attrName>ppt_w</p:attrName>
                                        </p:attrNameLst>
                                      </p:cBhvr>
                                      <p:tavLst>
                                        <p:tav tm="0">
                                          <p:val>
                                            <p:fltVal val="0"/>
                                          </p:val>
                                        </p:tav>
                                        <p:tav tm="100000">
                                          <p:val>
                                            <p:strVal val="#ppt_w"/>
                                          </p:val>
                                        </p:tav>
                                      </p:tavLst>
                                    </p:anim>
                                    <p:anim calcmode="lin" valueType="num">
                                      <p:cBhvr>
                                        <p:cTn id="8" dur="500" fill="hold"/>
                                        <p:tgtEl>
                                          <p:spTgt spid="102411"/>
                                        </p:tgtEl>
                                        <p:attrNameLst>
                                          <p:attrName>ppt_h</p:attrName>
                                        </p:attrNameLst>
                                      </p:cBhvr>
                                      <p:tavLst>
                                        <p:tav tm="0">
                                          <p:val>
                                            <p:fltVal val="0"/>
                                          </p:val>
                                        </p:tav>
                                        <p:tav tm="100000">
                                          <p:val>
                                            <p:strVal val="#ppt_h"/>
                                          </p:val>
                                        </p:tav>
                                      </p:tavLst>
                                    </p:anim>
                                    <p:animEffect transition="in" filter="fade">
                                      <p:cBhvr>
                                        <p:cTn id="9" dur="500"/>
                                        <p:tgtEl>
                                          <p:spTgt spid="1024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410"/>
                                        </p:tgtEl>
                                        <p:attrNameLst>
                                          <p:attrName>style.visibility</p:attrName>
                                        </p:attrNameLst>
                                      </p:cBhvr>
                                      <p:to>
                                        <p:strVal val="visible"/>
                                      </p:to>
                                    </p:set>
                                    <p:anim calcmode="lin" valueType="num">
                                      <p:cBhvr>
                                        <p:cTn id="14" dur="500" fill="hold"/>
                                        <p:tgtEl>
                                          <p:spTgt spid="102410"/>
                                        </p:tgtEl>
                                        <p:attrNameLst>
                                          <p:attrName>ppt_w</p:attrName>
                                        </p:attrNameLst>
                                      </p:cBhvr>
                                      <p:tavLst>
                                        <p:tav tm="0">
                                          <p:val>
                                            <p:fltVal val="0"/>
                                          </p:val>
                                        </p:tav>
                                        <p:tav tm="100000">
                                          <p:val>
                                            <p:strVal val="#ppt_w"/>
                                          </p:val>
                                        </p:tav>
                                      </p:tavLst>
                                    </p:anim>
                                    <p:anim calcmode="lin" valueType="num">
                                      <p:cBhvr>
                                        <p:cTn id="15" dur="500" fill="hold"/>
                                        <p:tgtEl>
                                          <p:spTgt spid="102410"/>
                                        </p:tgtEl>
                                        <p:attrNameLst>
                                          <p:attrName>ppt_h</p:attrName>
                                        </p:attrNameLst>
                                      </p:cBhvr>
                                      <p:tavLst>
                                        <p:tav tm="0">
                                          <p:val>
                                            <p:fltVal val="0"/>
                                          </p:val>
                                        </p:tav>
                                        <p:tav tm="100000">
                                          <p:val>
                                            <p:strVal val="#ppt_h"/>
                                          </p:val>
                                        </p:tav>
                                      </p:tavLst>
                                    </p:anim>
                                    <p:animEffect transition="in" filter="fade">
                                      <p:cBhvr>
                                        <p:cTn id="16" dur="500"/>
                                        <p:tgtEl>
                                          <p:spTgt spid="1024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2412"/>
                                        </p:tgtEl>
                                        <p:attrNameLst>
                                          <p:attrName>style.visibility</p:attrName>
                                        </p:attrNameLst>
                                      </p:cBhvr>
                                      <p:to>
                                        <p:strVal val="visible"/>
                                      </p:to>
                                    </p:set>
                                    <p:anim calcmode="lin" valueType="num">
                                      <p:cBhvr>
                                        <p:cTn id="21" dur="500" fill="hold"/>
                                        <p:tgtEl>
                                          <p:spTgt spid="102412"/>
                                        </p:tgtEl>
                                        <p:attrNameLst>
                                          <p:attrName>ppt_w</p:attrName>
                                        </p:attrNameLst>
                                      </p:cBhvr>
                                      <p:tavLst>
                                        <p:tav tm="0">
                                          <p:val>
                                            <p:fltVal val="0"/>
                                          </p:val>
                                        </p:tav>
                                        <p:tav tm="100000">
                                          <p:val>
                                            <p:strVal val="#ppt_w"/>
                                          </p:val>
                                        </p:tav>
                                      </p:tavLst>
                                    </p:anim>
                                    <p:anim calcmode="lin" valueType="num">
                                      <p:cBhvr>
                                        <p:cTn id="22" dur="500" fill="hold"/>
                                        <p:tgtEl>
                                          <p:spTgt spid="102412"/>
                                        </p:tgtEl>
                                        <p:attrNameLst>
                                          <p:attrName>ppt_h</p:attrName>
                                        </p:attrNameLst>
                                      </p:cBhvr>
                                      <p:tavLst>
                                        <p:tav tm="0">
                                          <p:val>
                                            <p:fltVal val="0"/>
                                          </p:val>
                                        </p:tav>
                                        <p:tav tm="100000">
                                          <p:val>
                                            <p:strVal val="#ppt_h"/>
                                          </p:val>
                                        </p:tav>
                                      </p:tavLst>
                                    </p:anim>
                                    <p:animEffect transition="in" filter="fade">
                                      <p:cBhvr>
                                        <p:cTn id="23" dur="500"/>
                                        <p:tgtEl>
                                          <p:spTgt spid="102412"/>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5541"/>
                                        </p:tgtEl>
                                        <p:attrNameLst>
                                          <p:attrName>style.visibility</p:attrName>
                                        </p:attrNameLst>
                                      </p:cBhvr>
                                      <p:to>
                                        <p:strVal val="visible"/>
                                      </p:to>
                                    </p:set>
                                    <p:anim calcmode="lin" valueType="num">
                                      <p:cBhvr>
                                        <p:cTn id="33" dur="1000" fill="hold"/>
                                        <p:tgtEl>
                                          <p:spTgt spid="65541"/>
                                        </p:tgtEl>
                                        <p:attrNameLst>
                                          <p:attrName>ppt_w</p:attrName>
                                        </p:attrNameLst>
                                      </p:cBhvr>
                                      <p:tavLst>
                                        <p:tav tm="0">
                                          <p:val>
                                            <p:fltVal val="0"/>
                                          </p:val>
                                        </p:tav>
                                        <p:tav tm="100000">
                                          <p:val>
                                            <p:strVal val="#ppt_w"/>
                                          </p:val>
                                        </p:tav>
                                      </p:tavLst>
                                    </p:anim>
                                    <p:anim calcmode="lin" valueType="num">
                                      <p:cBhvr>
                                        <p:cTn id="34" dur="1000" fill="hold"/>
                                        <p:tgtEl>
                                          <p:spTgt spid="65541"/>
                                        </p:tgtEl>
                                        <p:attrNameLst>
                                          <p:attrName>ppt_h</p:attrName>
                                        </p:attrNameLst>
                                      </p:cBhvr>
                                      <p:tavLst>
                                        <p:tav tm="0">
                                          <p:val>
                                            <p:fltVal val="0"/>
                                          </p:val>
                                        </p:tav>
                                        <p:tav tm="100000">
                                          <p:val>
                                            <p:strVal val="#ppt_h"/>
                                          </p:val>
                                        </p:tav>
                                      </p:tavLst>
                                    </p:anim>
                                    <p:anim calcmode="lin" valueType="num">
                                      <p:cBhvr>
                                        <p:cTn id="35" dur="1000" fill="hold"/>
                                        <p:tgtEl>
                                          <p:spTgt spid="6554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5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2" descr="MPj04285060000[1]">
            <a:extLst>
              <a:ext uri="{FF2B5EF4-FFF2-40B4-BE49-F238E27FC236}">
                <a16:creationId xmlns:a16="http://schemas.microsoft.com/office/drawing/2014/main" id="{481273FC-C96C-40B8-B169-887C7D718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379095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2">
            <a:extLst>
              <a:ext uri="{FF2B5EF4-FFF2-40B4-BE49-F238E27FC236}">
                <a16:creationId xmlns:a16="http://schemas.microsoft.com/office/drawing/2014/main" id="{038FCE48-FB27-4B45-A679-EAF5B531C7B1}"/>
              </a:ext>
            </a:extLst>
          </p:cNvPr>
          <p:cNvSpPr>
            <a:spLocks noGrp="1" noChangeArrowheads="1"/>
          </p:cNvSpPr>
          <p:nvPr>
            <p:ph type="title" idx="4294967295"/>
          </p:nvPr>
        </p:nvSpPr>
        <p:spPr>
          <a:xfrm>
            <a:off x="2627313" y="260350"/>
            <a:ext cx="4964112" cy="1143000"/>
          </a:xfrm>
        </p:spPr>
        <p:txBody>
          <a:bodyPr/>
          <a:lstStyle/>
          <a:p>
            <a:pPr eaLnBrk="1" hangingPunct="1"/>
            <a:r>
              <a:rPr lang="en-US" altLang="en-US"/>
              <a:t>Isomers</a:t>
            </a:r>
          </a:p>
        </p:txBody>
      </p:sp>
      <p:sp>
        <p:nvSpPr>
          <p:cNvPr id="98308" name="Text Box 6">
            <a:extLst>
              <a:ext uri="{FF2B5EF4-FFF2-40B4-BE49-F238E27FC236}">
                <a16:creationId xmlns:a16="http://schemas.microsoft.com/office/drawing/2014/main" id="{6618B31E-B890-4E41-B910-279369AA977E}"/>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4" name="Text Box 8">
            <a:extLst>
              <a:ext uri="{FF2B5EF4-FFF2-40B4-BE49-F238E27FC236}">
                <a16:creationId xmlns:a16="http://schemas.microsoft.com/office/drawing/2014/main" id="{EFE239FA-7762-4434-AF99-2483433724A7}"/>
              </a:ext>
            </a:extLst>
          </p:cNvPr>
          <p:cNvSpPr txBox="1">
            <a:spLocks noChangeArrowheads="1"/>
          </p:cNvSpPr>
          <p:nvPr/>
        </p:nvSpPr>
        <p:spPr bwMode="auto">
          <a:xfrm>
            <a:off x="2195513" y="5300663"/>
            <a:ext cx="66913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rgbClr val="CC0000"/>
                </a:solidFill>
                <a:latin typeface="Arial" panose="020B0604020202020204" pitchFamily="34" charset="0"/>
                <a:cs typeface="Arial" panose="020B0604020202020204" pitchFamily="34" charset="0"/>
              </a:rPr>
              <a:t>Notice that we could call each</a:t>
            </a:r>
          </a:p>
          <a:p>
            <a:pPr algn="ctr" eaLnBrk="1" hangingPunct="1">
              <a:spcBef>
                <a:spcPct val="50000"/>
              </a:spcBef>
              <a:buFontTx/>
              <a:buNone/>
            </a:pPr>
            <a:r>
              <a:rPr lang="en-US" altLang="en-US" sz="2800">
                <a:solidFill>
                  <a:srgbClr val="CC0000"/>
                </a:solidFill>
                <a:latin typeface="Arial" panose="020B0604020202020204" pitchFamily="34" charset="0"/>
                <a:cs typeface="Arial" panose="020B0604020202020204" pitchFamily="34" charset="0"/>
              </a:rPr>
              <a:t> of the animals above a “dog”</a:t>
            </a:r>
          </a:p>
        </p:txBody>
      </p:sp>
      <p:pic>
        <p:nvPicPr>
          <p:cNvPr id="29705" name="Picture 9" descr="MCj04245160000[1]">
            <a:extLst>
              <a:ext uri="{FF2B5EF4-FFF2-40B4-BE49-F238E27FC236}">
                <a16:creationId xmlns:a16="http://schemas.microsoft.com/office/drawing/2014/main" id="{2FC586DF-25B7-4501-BD2A-45C747037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628775"/>
            <a:ext cx="20891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23" descr="MPj04286500000[1]">
            <a:extLst>
              <a:ext uri="{FF2B5EF4-FFF2-40B4-BE49-F238E27FC236}">
                <a16:creationId xmlns:a16="http://schemas.microsoft.com/office/drawing/2014/main" id="{71922AE6-2CE2-4FE3-8985-A8165D339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557338"/>
            <a:ext cx="1866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a:extLst>
              <a:ext uri="{FF2B5EF4-FFF2-40B4-BE49-F238E27FC236}">
                <a16:creationId xmlns:a16="http://schemas.microsoft.com/office/drawing/2014/main" id="{507FD0FC-F2DA-47B8-8E1C-AE496F5EE409}"/>
              </a:ext>
            </a:extLst>
          </p:cNvPr>
          <p:cNvSpPr txBox="1">
            <a:spLocks noChangeArrowheads="1"/>
          </p:cNvSpPr>
          <p:nvPr/>
        </p:nvSpPr>
        <p:spPr bwMode="auto">
          <a:xfrm>
            <a:off x="2700338" y="3284538"/>
            <a:ext cx="396081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solidFill>
                  <a:srgbClr val="0000FF"/>
                </a:solidFill>
                <a:latin typeface="Arial" panose="020B0604020202020204" pitchFamily="34" charset="0"/>
                <a:cs typeface="Arial" panose="020B0604020202020204" pitchFamily="34" charset="0"/>
              </a:rPr>
              <a:t>“Iso” means similarity</a:t>
            </a:r>
          </a:p>
          <a:p>
            <a:pPr eaLnBrk="1" hangingPunct="1">
              <a:spcBef>
                <a:spcPct val="50000"/>
              </a:spcBef>
              <a:buFontTx/>
              <a:buNone/>
            </a:pPr>
            <a:endParaRPr lang="en-US" altLang="en-US" sz="1000">
              <a:solidFill>
                <a:srgbClr val="0000FF"/>
              </a:solidFill>
              <a:latin typeface="Arial" panose="020B0604020202020204" pitchFamily="34" charset="0"/>
              <a:cs typeface="Arial" panose="020B0604020202020204" pitchFamily="34" charset="0"/>
            </a:endParaRPr>
          </a:p>
          <a:p>
            <a:pPr eaLnBrk="1" hangingPunct="1">
              <a:spcBef>
                <a:spcPct val="50000"/>
              </a:spcBef>
              <a:buFontTx/>
              <a:buNone/>
            </a:pPr>
            <a:r>
              <a:rPr lang="en-US" altLang="en-US" sz="2800">
                <a:solidFill>
                  <a:srgbClr val="0000FF"/>
                </a:solidFill>
                <a:latin typeface="Arial" panose="020B0604020202020204" pitchFamily="34" charset="0"/>
                <a:cs typeface="Arial" panose="020B0604020202020204" pitchFamily="34" charset="0"/>
              </a:rPr>
              <a:t>“Mer” means unit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wipe(down)">
                                      <p:cBhvr>
                                        <p:cTn id="7" dur="580">
                                          <p:stCondLst>
                                            <p:cond delay="0"/>
                                          </p:stCondLst>
                                        </p:cTn>
                                        <p:tgtEl>
                                          <p:spTgt spid="71682"/>
                                        </p:tgtEl>
                                      </p:cBhvr>
                                    </p:animEffect>
                                    <p:anim calcmode="lin" valueType="num">
                                      <p:cBhvr>
                                        <p:cTn id="8" dur="1822" tmFilter="0,0; 0.14,0.36; 0.43,0.73; 0.71,0.91; 1.0,1.0">
                                          <p:stCondLst>
                                            <p:cond delay="0"/>
                                          </p:stCondLst>
                                        </p:cTn>
                                        <p:tgtEl>
                                          <p:spTgt spid="7168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68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68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68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682"/>
                                        </p:tgtEl>
                                        <p:attrNameLst>
                                          <p:attrName>ppt_y</p:attrName>
                                        </p:attrNameLst>
                                      </p:cBhvr>
                                      <p:tavLst>
                                        <p:tav tm="0" fmla="#ppt_y-sin(pi*$)/81">
                                          <p:val>
                                            <p:fltVal val="0"/>
                                          </p:val>
                                        </p:tav>
                                        <p:tav tm="100000">
                                          <p:val>
                                            <p:fltVal val="1"/>
                                          </p:val>
                                        </p:tav>
                                      </p:tavLst>
                                    </p:anim>
                                    <p:animScale>
                                      <p:cBhvr>
                                        <p:cTn id="13" dur="26">
                                          <p:stCondLst>
                                            <p:cond delay="650"/>
                                          </p:stCondLst>
                                        </p:cTn>
                                        <p:tgtEl>
                                          <p:spTgt spid="71682"/>
                                        </p:tgtEl>
                                      </p:cBhvr>
                                      <p:to x="100000" y="60000"/>
                                    </p:animScale>
                                    <p:animScale>
                                      <p:cBhvr>
                                        <p:cTn id="14" dur="166" decel="50000">
                                          <p:stCondLst>
                                            <p:cond delay="676"/>
                                          </p:stCondLst>
                                        </p:cTn>
                                        <p:tgtEl>
                                          <p:spTgt spid="71682"/>
                                        </p:tgtEl>
                                      </p:cBhvr>
                                      <p:to x="100000" y="100000"/>
                                    </p:animScale>
                                    <p:animScale>
                                      <p:cBhvr>
                                        <p:cTn id="15" dur="26">
                                          <p:stCondLst>
                                            <p:cond delay="1312"/>
                                          </p:stCondLst>
                                        </p:cTn>
                                        <p:tgtEl>
                                          <p:spTgt spid="71682"/>
                                        </p:tgtEl>
                                      </p:cBhvr>
                                      <p:to x="100000" y="80000"/>
                                    </p:animScale>
                                    <p:animScale>
                                      <p:cBhvr>
                                        <p:cTn id="16" dur="166" decel="50000">
                                          <p:stCondLst>
                                            <p:cond delay="1338"/>
                                          </p:stCondLst>
                                        </p:cTn>
                                        <p:tgtEl>
                                          <p:spTgt spid="71682"/>
                                        </p:tgtEl>
                                      </p:cBhvr>
                                      <p:to x="100000" y="100000"/>
                                    </p:animScale>
                                    <p:animScale>
                                      <p:cBhvr>
                                        <p:cTn id="17" dur="26">
                                          <p:stCondLst>
                                            <p:cond delay="1642"/>
                                          </p:stCondLst>
                                        </p:cTn>
                                        <p:tgtEl>
                                          <p:spTgt spid="71682"/>
                                        </p:tgtEl>
                                      </p:cBhvr>
                                      <p:to x="100000" y="90000"/>
                                    </p:animScale>
                                    <p:animScale>
                                      <p:cBhvr>
                                        <p:cTn id="18" dur="166" decel="50000">
                                          <p:stCondLst>
                                            <p:cond delay="1668"/>
                                          </p:stCondLst>
                                        </p:cTn>
                                        <p:tgtEl>
                                          <p:spTgt spid="71682"/>
                                        </p:tgtEl>
                                      </p:cBhvr>
                                      <p:to x="100000" y="100000"/>
                                    </p:animScale>
                                    <p:animScale>
                                      <p:cBhvr>
                                        <p:cTn id="19" dur="26">
                                          <p:stCondLst>
                                            <p:cond delay="1808"/>
                                          </p:stCondLst>
                                        </p:cTn>
                                        <p:tgtEl>
                                          <p:spTgt spid="71682"/>
                                        </p:tgtEl>
                                      </p:cBhvr>
                                      <p:to x="100000" y="95000"/>
                                    </p:animScale>
                                    <p:animScale>
                                      <p:cBhvr>
                                        <p:cTn id="20" dur="166" decel="50000">
                                          <p:stCondLst>
                                            <p:cond delay="1834"/>
                                          </p:stCondLst>
                                        </p:cTn>
                                        <p:tgtEl>
                                          <p:spTgt spid="71682"/>
                                        </p:tgtEl>
                                      </p:cBhvr>
                                      <p:to x="100000" y="100000"/>
                                    </p:animScale>
                                  </p:childTnLst>
                                </p:cTn>
                              </p:par>
                              <p:par>
                                <p:cTn id="21" presetID="9" presetClass="entr" presetSubtype="0" fill="hold" nodeType="withEffect">
                                  <p:stCondLst>
                                    <p:cond delay="0"/>
                                  </p:stCondLst>
                                  <p:childTnLst>
                                    <p:set>
                                      <p:cBhvr>
                                        <p:cTn id="22" dur="1" fill="hold">
                                          <p:stCondLst>
                                            <p:cond delay="0"/>
                                          </p:stCondLst>
                                        </p:cTn>
                                        <p:tgtEl>
                                          <p:spTgt spid="29705"/>
                                        </p:tgtEl>
                                        <p:attrNameLst>
                                          <p:attrName>style.visibility</p:attrName>
                                        </p:attrNameLst>
                                      </p:cBhvr>
                                      <p:to>
                                        <p:strVal val="visible"/>
                                      </p:to>
                                    </p:set>
                                    <p:animEffect transition="in" filter="dissolve">
                                      <p:cBhvr>
                                        <p:cTn id="23" dur="500"/>
                                        <p:tgtEl>
                                          <p:spTgt spid="29705"/>
                                        </p:tgtEl>
                                      </p:cBhvr>
                                    </p:animEffect>
                                  </p:childTnLst>
                                </p:cTn>
                              </p:par>
                              <p:par>
                                <p:cTn id="24" presetID="9" presetClass="entr" presetSubtype="0" fill="hold" nodeType="withEffect">
                                  <p:stCondLst>
                                    <p:cond delay="0"/>
                                  </p:stCondLst>
                                  <p:childTnLst>
                                    <p:set>
                                      <p:cBhvr>
                                        <p:cTn id="25" dur="1" fill="hold">
                                          <p:stCondLst>
                                            <p:cond delay="0"/>
                                          </p:stCondLst>
                                        </p:cTn>
                                        <p:tgtEl>
                                          <p:spTgt spid="29719"/>
                                        </p:tgtEl>
                                        <p:attrNameLst>
                                          <p:attrName>style.visibility</p:attrName>
                                        </p:attrNameLst>
                                      </p:cBhvr>
                                      <p:to>
                                        <p:strVal val="visible"/>
                                      </p:to>
                                    </p:set>
                                    <p:animEffect transition="in" filter="dissolve">
                                      <p:cBhvr>
                                        <p:cTn id="26" dur="500"/>
                                        <p:tgtEl>
                                          <p:spTgt spid="297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704"/>
                                        </p:tgtEl>
                                        <p:attrNameLst>
                                          <p:attrName>style.visibility</p:attrName>
                                        </p:attrNameLst>
                                      </p:cBhvr>
                                      <p:to>
                                        <p:strVal val="visible"/>
                                      </p:to>
                                    </p:set>
                                    <p:animEffect transition="in" filter="blinds(horizontal)">
                                      <p:cBhvr>
                                        <p:cTn id="36"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2" descr="MPj04285060000[1]">
            <a:extLst>
              <a:ext uri="{FF2B5EF4-FFF2-40B4-BE49-F238E27FC236}">
                <a16:creationId xmlns:a16="http://schemas.microsoft.com/office/drawing/2014/main" id="{5D72707F-38B2-452D-90C8-A1B1262A9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3790950"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a:extLst>
              <a:ext uri="{FF2B5EF4-FFF2-40B4-BE49-F238E27FC236}">
                <a16:creationId xmlns:a16="http://schemas.microsoft.com/office/drawing/2014/main" id="{50C9E1D6-7484-48A3-893C-EBEE3E2F6F1A}"/>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100356" name="Text Box 6">
            <a:extLst>
              <a:ext uri="{FF2B5EF4-FFF2-40B4-BE49-F238E27FC236}">
                <a16:creationId xmlns:a16="http://schemas.microsoft.com/office/drawing/2014/main" id="{D3D52846-F710-4BF9-BA32-0C94236DF5EE}"/>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4" name="Text Box 8">
            <a:extLst>
              <a:ext uri="{FF2B5EF4-FFF2-40B4-BE49-F238E27FC236}">
                <a16:creationId xmlns:a16="http://schemas.microsoft.com/office/drawing/2014/main" id="{5E08F9AA-BA36-4439-B800-2748F4F05887}"/>
              </a:ext>
            </a:extLst>
          </p:cNvPr>
          <p:cNvSpPr txBox="1">
            <a:spLocks noChangeArrowheads="1"/>
          </p:cNvSpPr>
          <p:nvPr/>
        </p:nvSpPr>
        <p:spPr bwMode="auto">
          <a:xfrm>
            <a:off x="3419475" y="2781300"/>
            <a:ext cx="23050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rgbClr val="0000FF"/>
                </a:solidFill>
                <a:latin typeface="Arial" panose="020B0604020202020204" pitchFamily="34" charset="0"/>
                <a:cs typeface="Arial" panose="020B0604020202020204" pitchFamily="34" charset="0"/>
              </a:rPr>
              <a:t>Yet, each is clearly unique </a:t>
            </a:r>
          </a:p>
          <a:p>
            <a:pPr algn="ctr" eaLnBrk="1" hangingPunct="1">
              <a:spcBef>
                <a:spcPct val="50000"/>
              </a:spcBef>
              <a:buFontTx/>
              <a:buNone/>
            </a:pPr>
            <a:r>
              <a:rPr lang="en-US" altLang="en-US" sz="2800">
                <a:solidFill>
                  <a:srgbClr val="0000FF"/>
                </a:solidFill>
                <a:latin typeface="Arial" panose="020B0604020202020204" pitchFamily="34" charset="0"/>
                <a:cs typeface="Arial" panose="020B0604020202020204" pitchFamily="34" charset="0"/>
              </a:rPr>
              <a:t>and can be classified differently</a:t>
            </a:r>
          </a:p>
        </p:txBody>
      </p:sp>
      <p:pic>
        <p:nvPicPr>
          <p:cNvPr id="100358" name="Picture 9" descr="MCj04245160000[1]">
            <a:extLst>
              <a:ext uri="{FF2B5EF4-FFF2-40B4-BE49-F238E27FC236}">
                <a16:creationId xmlns:a16="http://schemas.microsoft.com/office/drawing/2014/main" id="{6F686C1D-7462-428D-9C9F-DC587F18F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708275"/>
            <a:ext cx="208915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23" descr="MPj04286500000[1]">
            <a:extLst>
              <a:ext uri="{FF2B5EF4-FFF2-40B4-BE49-F238E27FC236}">
                <a16:creationId xmlns:a16="http://schemas.microsoft.com/office/drawing/2014/main" id="{EFA6BC1B-C040-44A7-A348-3EF6CED70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268413"/>
            <a:ext cx="1866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a:extLst>
              <a:ext uri="{FF2B5EF4-FFF2-40B4-BE49-F238E27FC236}">
                <a16:creationId xmlns:a16="http://schemas.microsoft.com/office/drawing/2014/main" id="{26E0ED6B-7136-455B-BD90-C508A3F28BD9}"/>
              </a:ext>
            </a:extLst>
          </p:cNvPr>
          <p:cNvSpPr txBox="1">
            <a:spLocks noChangeArrowheads="1"/>
          </p:cNvSpPr>
          <p:nvPr/>
        </p:nvSpPr>
        <p:spPr bwMode="auto">
          <a:xfrm>
            <a:off x="2124075" y="5876925"/>
            <a:ext cx="6542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a:solidFill>
                  <a:srgbClr val="CC0000"/>
                </a:solidFill>
                <a:latin typeface="Arial" panose="020B0604020202020204" pitchFamily="34" charset="0"/>
                <a:cs typeface="Arial" panose="020B0604020202020204" pitchFamily="34" charset="0"/>
              </a:rPr>
              <a:t>How would we tell them apart?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linds(horizontal)">
                                      <p:cBhvr>
                                        <p:cTn id="7" dur="500"/>
                                        <p:tgtEl>
                                          <p:spTgt spid="29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5C05000-79E7-48FA-AE7F-A5C735663762}"/>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29699" name="Text Box 3">
            <a:extLst>
              <a:ext uri="{FF2B5EF4-FFF2-40B4-BE49-F238E27FC236}">
                <a16:creationId xmlns:a16="http://schemas.microsoft.com/office/drawing/2014/main" id="{09BE1FAE-A0B4-4148-9484-BAE2B966A343}"/>
              </a:ext>
            </a:extLst>
          </p:cNvPr>
          <p:cNvSpPr txBox="1">
            <a:spLocks noChangeArrowheads="1"/>
          </p:cNvSpPr>
          <p:nvPr/>
        </p:nvSpPr>
        <p:spPr bwMode="auto">
          <a:xfrm>
            <a:off x="1908175" y="1341438"/>
            <a:ext cx="6016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Let’s assume we make a statement using common words.</a:t>
            </a:r>
          </a:p>
        </p:txBody>
      </p:sp>
      <p:sp>
        <p:nvSpPr>
          <p:cNvPr id="102404" name="Text Box 6">
            <a:extLst>
              <a:ext uri="{FF2B5EF4-FFF2-40B4-BE49-F238E27FC236}">
                <a16:creationId xmlns:a16="http://schemas.microsoft.com/office/drawing/2014/main" id="{1D861D9E-22DE-4487-BB9C-0C028525947F}"/>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3" name="Text Box 7">
            <a:extLst>
              <a:ext uri="{FF2B5EF4-FFF2-40B4-BE49-F238E27FC236}">
                <a16:creationId xmlns:a16="http://schemas.microsoft.com/office/drawing/2014/main" id="{A51C33FE-2793-42A8-954C-2C5E1233C702}"/>
              </a:ext>
            </a:extLst>
          </p:cNvPr>
          <p:cNvSpPr txBox="1">
            <a:spLocks noChangeArrowheads="1"/>
          </p:cNvSpPr>
          <p:nvPr/>
        </p:nvSpPr>
        <p:spPr bwMode="auto">
          <a:xfrm>
            <a:off x="3851275" y="2565400"/>
            <a:ext cx="1189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latin typeface="Arial" panose="020B0604020202020204" pitchFamily="34" charset="0"/>
                <a:cs typeface="Arial" panose="020B0604020202020204" pitchFamily="34" charset="0"/>
              </a:rPr>
              <a:t>LIKE</a:t>
            </a:r>
          </a:p>
        </p:txBody>
      </p:sp>
      <p:sp>
        <p:nvSpPr>
          <p:cNvPr id="2" name="Text Box 3">
            <a:extLst>
              <a:ext uri="{FF2B5EF4-FFF2-40B4-BE49-F238E27FC236}">
                <a16:creationId xmlns:a16="http://schemas.microsoft.com/office/drawing/2014/main" id="{9E4B5E79-7101-4440-A26C-6A38D47FD616}"/>
              </a:ext>
            </a:extLst>
          </p:cNvPr>
          <p:cNvSpPr txBox="1">
            <a:spLocks noChangeArrowheads="1"/>
          </p:cNvSpPr>
          <p:nvPr/>
        </p:nvSpPr>
        <p:spPr bwMode="auto">
          <a:xfrm>
            <a:off x="1835150" y="3644900"/>
            <a:ext cx="6016625" cy="955675"/>
          </a:xfrm>
          <a:prstGeom prst="rect">
            <a:avLst/>
          </a:prstGeom>
          <a:solidFill>
            <a:schemeClr val="tx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CCFF66"/>
                </a:solidFill>
                <a:latin typeface="Arial" panose="020B0604020202020204" pitchFamily="34" charset="0"/>
                <a:cs typeface="Arial" panose="020B0604020202020204" pitchFamily="34" charset="0"/>
              </a:rPr>
              <a:t>The fat dog shook himself, </a:t>
            </a:r>
          </a:p>
          <a:p>
            <a:pPr eaLnBrk="1" hangingPunct="1">
              <a:spcBef>
                <a:spcPct val="0"/>
              </a:spcBef>
              <a:buFontTx/>
              <a:buNone/>
            </a:pPr>
            <a:r>
              <a:rPr lang="en-US" altLang="en-US" sz="2800">
                <a:solidFill>
                  <a:srgbClr val="CCFF66"/>
                </a:solidFill>
                <a:latin typeface="Arial" panose="020B0604020202020204" pitchFamily="34" charset="0"/>
                <a:cs typeface="Arial" panose="020B0604020202020204" pitchFamily="34" charset="0"/>
              </a:rPr>
              <a:t>and then rolled over on the wet rug.</a:t>
            </a:r>
          </a:p>
        </p:txBody>
      </p:sp>
      <p:sp>
        <p:nvSpPr>
          <p:cNvPr id="3" name="Text Box 3">
            <a:extLst>
              <a:ext uri="{FF2B5EF4-FFF2-40B4-BE49-F238E27FC236}">
                <a16:creationId xmlns:a16="http://schemas.microsoft.com/office/drawing/2014/main" id="{34B5B6D0-3BA5-49EF-A650-6ABBC332AF28}"/>
              </a:ext>
            </a:extLst>
          </p:cNvPr>
          <p:cNvSpPr txBox="1">
            <a:spLocks noChangeArrowheads="1"/>
          </p:cNvSpPr>
          <p:nvPr/>
        </p:nvSpPr>
        <p:spPr bwMode="auto">
          <a:xfrm>
            <a:off x="1547813" y="5157788"/>
            <a:ext cx="6016625" cy="1382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accent1"/>
                </a:solidFill>
                <a:latin typeface="Arial" panose="020B0604020202020204" pitchFamily="34" charset="0"/>
                <a:cs typeface="Arial" panose="020B0604020202020204" pitchFamily="34" charset="0"/>
              </a:rPr>
              <a:t>Is it possible to reuse these exact same words, yet say something completely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3"/>
                                        </p:tgtEl>
                                        <p:attrNameLst>
                                          <p:attrName>style.visibility</p:attrName>
                                        </p:attrNameLst>
                                      </p:cBhvr>
                                      <p:to>
                                        <p:strVal val="visible"/>
                                      </p:to>
                                    </p:set>
                                    <p:animEffect transition="in" filter="dissolve">
                                      <p:cBhvr>
                                        <p:cTn id="12" dur="500"/>
                                        <p:tgtEl>
                                          <p:spTgt spid="297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3" grpId="0"/>
      <p:bldP spid="2" grpId="0" animBg="1"/>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0055D3B-BCFF-49C9-9E40-6A0A88F5421D}"/>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29699" name="Text Box 3">
            <a:extLst>
              <a:ext uri="{FF2B5EF4-FFF2-40B4-BE49-F238E27FC236}">
                <a16:creationId xmlns:a16="http://schemas.microsoft.com/office/drawing/2014/main" id="{BEC91CDB-2A6A-423D-8AFC-759B307AAEEA}"/>
              </a:ext>
            </a:extLst>
          </p:cNvPr>
          <p:cNvSpPr txBox="1">
            <a:spLocks noChangeArrowheads="1"/>
          </p:cNvSpPr>
          <p:nvPr/>
        </p:nvSpPr>
        <p:spPr bwMode="auto">
          <a:xfrm>
            <a:off x="1908175" y="1341438"/>
            <a:ext cx="6016625" cy="9461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tx2"/>
                </a:solidFill>
                <a:latin typeface="Arial" panose="020B0604020202020204" pitchFamily="34" charset="0"/>
                <a:cs typeface="Arial" panose="020B0604020202020204" pitchFamily="34" charset="0"/>
              </a:rPr>
              <a:t>The fat dog shook himself, </a:t>
            </a:r>
          </a:p>
          <a:p>
            <a:pPr eaLnBrk="1" hangingPunct="1">
              <a:spcBef>
                <a:spcPct val="0"/>
              </a:spcBef>
              <a:buFontTx/>
              <a:buNone/>
            </a:pPr>
            <a:r>
              <a:rPr lang="en-US" altLang="en-US" sz="2800">
                <a:solidFill>
                  <a:schemeClr val="tx2"/>
                </a:solidFill>
                <a:latin typeface="Arial" panose="020B0604020202020204" pitchFamily="34" charset="0"/>
                <a:cs typeface="Arial" panose="020B0604020202020204" pitchFamily="34" charset="0"/>
              </a:rPr>
              <a:t>and then rolled over on the wet rug.</a:t>
            </a:r>
          </a:p>
        </p:txBody>
      </p:sp>
      <p:sp>
        <p:nvSpPr>
          <p:cNvPr id="29700" name="Text Box 4">
            <a:extLst>
              <a:ext uri="{FF2B5EF4-FFF2-40B4-BE49-F238E27FC236}">
                <a16:creationId xmlns:a16="http://schemas.microsoft.com/office/drawing/2014/main" id="{0D0A5EED-AF3A-406B-8C57-59DFFDA89416}"/>
              </a:ext>
            </a:extLst>
          </p:cNvPr>
          <p:cNvSpPr txBox="1">
            <a:spLocks noChangeArrowheads="1"/>
          </p:cNvSpPr>
          <p:nvPr/>
        </p:nvSpPr>
        <p:spPr bwMode="auto">
          <a:xfrm>
            <a:off x="1763713" y="3429000"/>
            <a:ext cx="60436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The dog shook the fat rug, </a:t>
            </a:r>
          </a:p>
          <a:p>
            <a:pPr eaLnBrk="1" hangingPunct="1">
              <a:spcBef>
                <a:spcPct val="0"/>
              </a:spcBef>
              <a:buFontTx/>
              <a:buNone/>
            </a:pPr>
            <a:r>
              <a:rPr lang="en-US" altLang="en-US" sz="2800">
                <a:latin typeface="Arial" panose="020B0604020202020204" pitchFamily="34" charset="0"/>
                <a:cs typeface="Arial" panose="020B0604020202020204" pitchFamily="34" charset="0"/>
              </a:rPr>
              <a:t>then rolled over and wet on himself.</a:t>
            </a:r>
          </a:p>
        </p:txBody>
      </p:sp>
      <p:sp>
        <p:nvSpPr>
          <p:cNvPr id="104453" name="Text Box 6">
            <a:extLst>
              <a:ext uri="{FF2B5EF4-FFF2-40B4-BE49-F238E27FC236}">
                <a16:creationId xmlns:a16="http://schemas.microsoft.com/office/drawing/2014/main" id="{ECEA8698-5E4C-4E3A-A7A9-7E165EA2AB30}"/>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3" name="Text Box 7">
            <a:extLst>
              <a:ext uri="{FF2B5EF4-FFF2-40B4-BE49-F238E27FC236}">
                <a16:creationId xmlns:a16="http://schemas.microsoft.com/office/drawing/2014/main" id="{D4C2293D-F5FE-4CA5-B396-124A5EDF426D}"/>
              </a:ext>
            </a:extLst>
          </p:cNvPr>
          <p:cNvSpPr txBox="1">
            <a:spLocks noChangeArrowheads="1"/>
          </p:cNvSpPr>
          <p:nvPr/>
        </p:nvSpPr>
        <p:spPr bwMode="auto">
          <a:xfrm>
            <a:off x="1403350" y="2636838"/>
            <a:ext cx="5761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latin typeface="Arial" panose="020B0604020202020204" pitchFamily="34" charset="0"/>
                <a:cs typeface="Arial" panose="020B0604020202020204" pitchFamily="34" charset="0"/>
              </a:rPr>
              <a:t>Could be rearranged to say:</a:t>
            </a:r>
          </a:p>
        </p:txBody>
      </p:sp>
      <p:pic>
        <p:nvPicPr>
          <p:cNvPr id="29717" name="Picture 21" descr="puddle">
            <a:extLst>
              <a:ext uri="{FF2B5EF4-FFF2-40B4-BE49-F238E27FC236}">
                <a16:creationId xmlns:a16="http://schemas.microsoft.com/office/drawing/2014/main" id="{B1D2936D-66A9-488D-849B-5CA47BA93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508500"/>
            <a:ext cx="29702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3"/>
                                        </p:tgtEl>
                                        <p:attrNameLst>
                                          <p:attrName>style.visibility</p:attrName>
                                        </p:attrNameLst>
                                      </p:cBhvr>
                                      <p:to>
                                        <p:strVal val="visible"/>
                                      </p:to>
                                    </p:set>
                                    <p:animEffect transition="in" filter="dissolve">
                                      <p:cBhvr>
                                        <p:cTn id="12" dur="500"/>
                                        <p:tgtEl>
                                          <p:spTgt spid="297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lt">
                                    <p:tmPct val="0"/>
                                  </p:iterate>
                                  <p:childTnLst>
                                    <p:set>
                                      <p:cBhvr>
                                        <p:cTn id="16" dur="1" fill="hold">
                                          <p:stCondLst>
                                            <p:cond delay="0"/>
                                          </p:stCondLst>
                                        </p:cTn>
                                        <p:tgtEl>
                                          <p:spTgt spid="29700"/>
                                        </p:tgtEl>
                                        <p:attrNameLst>
                                          <p:attrName>style.visibility</p:attrName>
                                        </p:attrNameLst>
                                      </p:cBhvr>
                                      <p:to>
                                        <p:strVal val="visible"/>
                                      </p:to>
                                    </p:set>
                                    <p:animEffect transition="in" filter="dissolve">
                                      <p:cBhvr>
                                        <p:cTn id="17" dur="500"/>
                                        <p:tgtEl>
                                          <p:spTgt spid="297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29717"/>
                                        </p:tgtEl>
                                        <p:attrNameLst>
                                          <p:attrName>style.visibility</p:attrName>
                                        </p:attrNameLst>
                                      </p:cBhvr>
                                      <p:to>
                                        <p:strVal val="visible"/>
                                      </p:to>
                                    </p:set>
                                    <p:anim calcmode="lin" valueType="num">
                                      <p:cBhvr>
                                        <p:cTn id="22" dur="1000" fill="hold"/>
                                        <p:tgtEl>
                                          <p:spTgt spid="29717"/>
                                        </p:tgtEl>
                                        <p:attrNameLst>
                                          <p:attrName>ppt_w</p:attrName>
                                        </p:attrNameLst>
                                      </p:cBhvr>
                                      <p:tavLst>
                                        <p:tav tm="0">
                                          <p:val>
                                            <p:fltVal val="0"/>
                                          </p:val>
                                        </p:tav>
                                        <p:tav tm="100000">
                                          <p:val>
                                            <p:strVal val="#ppt_w"/>
                                          </p:val>
                                        </p:tav>
                                      </p:tavLst>
                                    </p:anim>
                                    <p:anim calcmode="lin" valueType="num">
                                      <p:cBhvr>
                                        <p:cTn id="23" dur="1000" fill="hold"/>
                                        <p:tgtEl>
                                          <p:spTgt spid="29717"/>
                                        </p:tgtEl>
                                        <p:attrNameLst>
                                          <p:attrName>ppt_h</p:attrName>
                                        </p:attrNameLst>
                                      </p:cBhvr>
                                      <p:tavLst>
                                        <p:tav tm="0">
                                          <p:val>
                                            <p:fltVal val="0"/>
                                          </p:val>
                                        </p:tav>
                                        <p:tav tm="100000">
                                          <p:val>
                                            <p:strVal val="#ppt_h"/>
                                          </p:val>
                                        </p:tav>
                                      </p:tavLst>
                                    </p:anim>
                                    <p:anim calcmode="lin" valueType="num">
                                      <p:cBhvr>
                                        <p:cTn id="24" dur="1000" fill="hold"/>
                                        <p:tgtEl>
                                          <p:spTgt spid="2971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97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p:bldP spid="2970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D0AC71B-8461-4F8A-9843-045A0DD77ECE}"/>
              </a:ext>
            </a:extLst>
          </p:cNvPr>
          <p:cNvSpPr>
            <a:spLocks noGrp="1" noChangeArrowheads="1"/>
          </p:cNvSpPr>
          <p:nvPr>
            <p:ph type="title" idx="4294967295"/>
          </p:nvPr>
        </p:nvSpPr>
        <p:spPr>
          <a:xfrm>
            <a:off x="611188" y="0"/>
            <a:ext cx="7772400" cy="1143000"/>
          </a:xfrm>
        </p:spPr>
        <p:txBody>
          <a:bodyPr/>
          <a:lstStyle/>
          <a:p>
            <a:pPr eaLnBrk="1" hangingPunct="1"/>
            <a:r>
              <a:rPr lang="en-US" altLang="en-US"/>
              <a:t>Isomers</a:t>
            </a:r>
          </a:p>
        </p:txBody>
      </p:sp>
      <p:sp>
        <p:nvSpPr>
          <p:cNvPr id="106499" name="Text Box 3">
            <a:extLst>
              <a:ext uri="{FF2B5EF4-FFF2-40B4-BE49-F238E27FC236}">
                <a16:creationId xmlns:a16="http://schemas.microsoft.com/office/drawing/2014/main" id="{CAD0CC41-8F7F-4BB8-B4BE-BC338192789E}"/>
              </a:ext>
            </a:extLst>
          </p:cNvPr>
          <p:cNvSpPr txBox="1">
            <a:spLocks noChangeArrowheads="1"/>
          </p:cNvSpPr>
          <p:nvPr/>
        </p:nvSpPr>
        <p:spPr bwMode="auto">
          <a:xfrm>
            <a:off x="1908175" y="1341438"/>
            <a:ext cx="6016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The fat dog shook himself, </a:t>
            </a:r>
          </a:p>
          <a:p>
            <a:pPr eaLnBrk="1" hangingPunct="1">
              <a:spcBef>
                <a:spcPct val="0"/>
              </a:spcBef>
              <a:buFontTx/>
              <a:buNone/>
            </a:pPr>
            <a:r>
              <a:rPr lang="en-US" altLang="en-US" sz="2800">
                <a:latin typeface="Arial" panose="020B0604020202020204" pitchFamily="34" charset="0"/>
                <a:cs typeface="Arial" panose="020B0604020202020204" pitchFamily="34" charset="0"/>
              </a:rPr>
              <a:t>and then rolled over on the wet rug.</a:t>
            </a:r>
          </a:p>
        </p:txBody>
      </p:sp>
      <p:sp>
        <p:nvSpPr>
          <p:cNvPr id="106500" name="Text Box 4">
            <a:extLst>
              <a:ext uri="{FF2B5EF4-FFF2-40B4-BE49-F238E27FC236}">
                <a16:creationId xmlns:a16="http://schemas.microsoft.com/office/drawing/2014/main" id="{4BA69505-4069-47AA-B5D9-28512B2F3529}"/>
              </a:ext>
            </a:extLst>
          </p:cNvPr>
          <p:cNvSpPr txBox="1">
            <a:spLocks noChangeArrowheads="1"/>
          </p:cNvSpPr>
          <p:nvPr/>
        </p:nvSpPr>
        <p:spPr bwMode="auto">
          <a:xfrm>
            <a:off x="1835150" y="2781300"/>
            <a:ext cx="60436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The dog shook the fat rug, </a:t>
            </a:r>
          </a:p>
          <a:p>
            <a:pPr eaLnBrk="1" hangingPunct="1">
              <a:spcBef>
                <a:spcPct val="0"/>
              </a:spcBef>
              <a:buFontTx/>
              <a:buNone/>
            </a:pPr>
            <a:r>
              <a:rPr lang="en-US" altLang="en-US" sz="2800">
                <a:latin typeface="Arial" panose="020B0604020202020204" pitchFamily="34" charset="0"/>
                <a:cs typeface="Arial" panose="020B0604020202020204" pitchFamily="34" charset="0"/>
              </a:rPr>
              <a:t>then rolled over and wet on himself.</a:t>
            </a:r>
          </a:p>
        </p:txBody>
      </p:sp>
      <p:sp>
        <p:nvSpPr>
          <p:cNvPr id="29701" name="Text Box 5">
            <a:extLst>
              <a:ext uri="{FF2B5EF4-FFF2-40B4-BE49-F238E27FC236}">
                <a16:creationId xmlns:a16="http://schemas.microsoft.com/office/drawing/2014/main" id="{17D4AB7C-B0FB-4484-BB91-588D4457D3F5}"/>
              </a:ext>
            </a:extLst>
          </p:cNvPr>
          <p:cNvSpPr txBox="1">
            <a:spLocks noChangeArrowheads="1"/>
          </p:cNvSpPr>
          <p:nvPr/>
        </p:nvSpPr>
        <p:spPr bwMode="auto">
          <a:xfrm>
            <a:off x="1116013" y="3933825"/>
            <a:ext cx="7248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FF0000"/>
                </a:solidFill>
                <a:latin typeface="Arial" panose="020B0604020202020204" pitchFamily="34" charset="0"/>
                <a:cs typeface="Arial" panose="020B0604020202020204" pitchFamily="34" charset="0"/>
              </a:rPr>
              <a:t>These two statements use the same words...</a:t>
            </a:r>
          </a:p>
          <a:p>
            <a:pPr eaLnBrk="1" hangingPunct="1">
              <a:spcBef>
                <a:spcPct val="0"/>
              </a:spcBef>
              <a:buFontTx/>
              <a:buNone/>
            </a:pPr>
            <a:r>
              <a:rPr lang="en-US" altLang="en-US" sz="2800">
                <a:solidFill>
                  <a:srgbClr val="FF0000"/>
                </a:solidFill>
                <a:latin typeface="Arial" panose="020B0604020202020204" pitchFamily="34" charset="0"/>
                <a:cs typeface="Arial" panose="020B0604020202020204" pitchFamily="34" charset="0"/>
              </a:rPr>
              <a:t>	but have very different meanings!</a:t>
            </a:r>
          </a:p>
        </p:txBody>
      </p:sp>
      <p:sp>
        <p:nvSpPr>
          <p:cNvPr id="106502" name="Text Box 6">
            <a:extLst>
              <a:ext uri="{FF2B5EF4-FFF2-40B4-BE49-F238E27FC236}">
                <a16:creationId xmlns:a16="http://schemas.microsoft.com/office/drawing/2014/main" id="{BA218096-9D65-4B1D-8C47-BA671AB47119}"/>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06503" name="Text Box 7">
            <a:extLst>
              <a:ext uri="{FF2B5EF4-FFF2-40B4-BE49-F238E27FC236}">
                <a16:creationId xmlns:a16="http://schemas.microsoft.com/office/drawing/2014/main" id="{C54993CD-9524-4B73-B3BB-0973E2F5B5CD}"/>
              </a:ext>
            </a:extLst>
          </p:cNvPr>
          <p:cNvSpPr txBox="1">
            <a:spLocks noChangeArrowheads="1"/>
          </p:cNvSpPr>
          <p:nvPr/>
        </p:nvSpPr>
        <p:spPr bwMode="auto">
          <a:xfrm>
            <a:off x="4067175" y="2276475"/>
            <a:ext cx="1189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latin typeface="Arial" panose="020B0604020202020204" pitchFamily="34" charset="0"/>
                <a:cs typeface="Arial" panose="020B0604020202020204" pitchFamily="34" charset="0"/>
              </a:rPr>
              <a:t>OR</a:t>
            </a:r>
          </a:p>
        </p:txBody>
      </p:sp>
      <p:sp>
        <p:nvSpPr>
          <p:cNvPr id="29704" name="Text Box 8">
            <a:extLst>
              <a:ext uri="{FF2B5EF4-FFF2-40B4-BE49-F238E27FC236}">
                <a16:creationId xmlns:a16="http://schemas.microsoft.com/office/drawing/2014/main" id="{07291E06-016A-4F27-A198-A5812DE597D9}"/>
              </a:ext>
            </a:extLst>
          </p:cNvPr>
          <p:cNvSpPr txBox="1">
            <a:spLocks noChangeArrowheads="1"/>
          </p:cNvSpPr>
          <p:nvPr/>
        </p:nvSpPr>
        <p:spPr bwMode="auto">
          <a:xfrm>
            <a:off x="581025" y="5084763"/>
            <a:ext cx="8562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solidFill>
                  <a:srgbClr val="0000FF"/>
                </a:solidFill>
                <a:latin typeface="Arial" panose="020B0604020202020204" pitchFamily="34" charset="0"/>
                <a:cs typeface="Arial" panose="020B0604020202020204" pitchFamily="34" charset="0"/>
              </a:rPr>
              <a:t>Likewise, ISOMERS may have the same formula, but have very different STRUCTURES…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p:cTn id="7" dur="500" fill="hold"/>
                                        <p:tgtEl>
                                          <p:spTgt spid="2970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70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701">
                                            <p:txEl>
                                              <p:pRg st="1" end="1"/>
                                            </p:txEl>
                                          </p:spTgt>
                                        </p:tgtEl>
                                        <p:attrNameLst>
                                          <p:attrName>style.visibility</p:attrName>
                                        </p:attrNameLst>
                                      </p:cBhvr>
                                      <p:to>
                                        <p:strVal val="visible"/>
                                      </p:to>
                                    </p:set>
                                    <p:anim calcmode="lin" valueType="num">
                                      <p:cBhvr>
                                        <p:cTn id="14" dur="500" fill="hold"/>
                                        <p:tgtEl>
                                          <p:spTgt spid="2970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970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970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9704"/>
                                        </p:tgtEl>
                                        <p:attrNameLst>
                                          <p:attrName>style.visibility</p:attrName>
                                        </p:attrNameLst>
                                      </p:cBhvr>
                                      <p:to>
                                        <p:strVal val="visible"/>
                                      </p:to>
                                    </p:set>
                                    <p:animEffect transition="in" filter="blinds(horizontal)">
                                      <p:cBhvr>
                                        <p:cTn id="21"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allAtOnce"/>
      <p:bldP spid="2970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95588CE-A6CF-4198-83EF-D61B0FDA66D0}"/>
              </a:ext>
            </a:extLst>
          </p:cNvPr>
          <p:cNvSpPr>
            <a:spLocks noGrp="1" noChangeArrowheads="1"/>
          </p:cNvSpPr>
          <p:nvPr>
            <p:ph type="title" idx="4294967295"/>
          </p:nvPr>
        </p:nvSpPr>
        <p:spPr>
          <a:xfrm>
            <a:off x="685800" y="152400"/>
            <a:ext cx="7772400" cy="1143000"/>
          </a:xfrm>
        </p:spPr>
        <p:txBody>
          <a:bodyPr/>
          <a:lstStyle/>
          <a:p>
            <a:pPr eaLnBrk="1" hangingPunct="1"/>
            <a:r>
              <a:rPr lang="en-US" altLang="en-US"/>
              <a:t>Structural Isomers of C</a:t>
            </a:r>
            <a:r>
              <a:rPr lang="en-US" altLang="en-US" baseline="-25000"/>
              <a:t>4</a:t>
            </a:r>
            <a:r>
              <a:rPr lang="en-US" altLang="en-US"/>
              <a:t>H</a:t>
            </a:r>
            <a:r>
              <a:rPr lang="en-US" altLang="en-US" baseline="-25000"/>
              <a:t>10</a:t>
            </a:r>
          </a:p>
        </p:txBody>
      </p:sp>
      <p:pic>
        <p:nvPicPr>
          <p:cNvPr id="63491" name="Picture 3" descr="Zumdahl20_04b">
            <a:extLst>
              <a:ext uri="{FF2B5EF4-FFF2-40B4-BE49-F238E27FC236}">
                <a16:creationId xmlns:a16="http://schemas.microsoft.com/office/drawing/2014/main" id="{FFBC685B-5520-44A2-A0F2-B92E048C9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9738"/>
          <a:stretch>
            <a:fillRect/>
          </a:stretch>
        </p:blipFill>
        <p:spPr bwMode="auto">
          <a:xfrm>
            <a:off x="179388" y="2349500"/>
            <a:ext cx="86868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7">
            <a:extLst>
              <a:ext uri="{FF2B5EF4-FFF2-40B4-BE49-F238E27FC236}">
                <a16:creationId xmlns:a16="http://schemas.microsoft.com/office/drawing/2014/main" id="{FAFBFEBD-2651-452F-9812-547767FA1C00}"/>
              </a:ext>
            </a:extLst>
          </p:cNvPr>
          <p:cNvSpPr txBox="1">
            <a:spLocks noChangeArrowheads="1"/>
          </p:cNvSpPr>
          <p:nvPr/>
        </p:nvSpPr>
        <p:spPr bwMode="auto">
          <a:xfrm>
            <a:off x="1187450" y="1628775"/>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latin typeface="Arial" panose="020B0604020202020204" pitchFamily="34" charset="0"/>
                <a:cs typeface="Arial" panose="020B0604020202020204" pitchFamily="34" charset="0"/>
              </a:rPr>
              <a:t>Butane contains 4 Carbon Atoms</a:t>
            </a:r>
          </a:p>
        </p:txBody>
      </p:sp>
      <p:sp>
        <p:nvSpPr>
          <p:cNvPr id="2" name="Text Box 7">
            <a:extLst>
              <a:ext uri="{FF2B5EF4-FFF2-40B4-BE49-F238E27FC236}">
                <a16:creationId xmlns:a16="http://schemas.microsoft.com/office/drawing/2014/main" id="{E9E7102F-5C3C-41EA-B561-83256AD8C6F2}"/>
              </a:ext>
            </a:extLst>
          </p:cNvPr>
          <p:cNvSpPr txBox="1">
            <a:spLocks noChangeArrowheads="1"/>
          </p:cNvSpPr>
          <p:nvPr/>
        </p:nvSpPr>
        <p:spPr bwMode="auto">
          <a:xfrm>
            <a:off x="1403350" y="5373688"/>
            <a:ext cx="6840538" cy="955675"/>
          </a:xfrm>
          <a:prstGeom prst="rect">
            <a:avLst/>
          </a:prstGeom>
          <a:solidFill>
            <a:schemeClr val="accent2"/>
          </a:solidFill>
          <a:ln w="9525">
            <a:solidFill>
              <a:srgbClr val="000099"/>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a:solidFill>
                  <a:srgbClr val="CCFF66"/>
                </a:solidFill>
                <a:latin typeface="Arial" panose="020B0604020202020204" pitchFamily="34" charset="0"/>
                <a:cs typeface="Arial" panose="020B0604020202020204" pitchFamily="34" charset="0"/>
              </a:rPr>
              <a:t>Can the atoms of Butane be rearranged to form another molecule?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dissolve">
                                      <p:cBhvr>
                                        <p:cTn id="12" dur="5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Zumdahl20_04b">
            <a:extLst>
              <a:ext uri="{FF2B5EF4-FFF2-40B4-BE49-F238E27FC236}">
                <a16:creationId xmlns:a16="http://schemas.microsoft.com/office/drawing/2014/main" id="{353A4B20-7C86-3758-4968-F9781377AA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97" b="4198"/>
          <a:stretch/>
        </p:blipFill>
        <p:spPr bwMode="auto">
          <a:xfrm>
            <a:off x="202857" y="4294786"/>
            <a:ext cx="8686800" cy="248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Rectangle 2">
            <a:extLst>
              <a:ext uri="{FF2B5EF4-FFF2-40B4-BE49-F238E27FC236}">
                <a16:creationId xmlns:a16="http://schemas.microsoft.com/office/drawing/2014/main" id="{2D86254E-031B-4095-A160-D6C7DD05F539}"/>
              </a:ext>
            </a:extLst>
          </p:cNvPr>
          <p:cNvSpPr>
            <a:spLocks noGrp="1" noChangeArrowheads="1"/>
          </p:cNvSpPr>
          <p:nvPr>
            <p:ph type="title" idx="4294967295"/>
          </p:nvPr>
        </p:nvSpPr>
        <p:spPr>
          <a:xfrm>
            <a:off x="685800" y="152400"/>
            <a:ext cx="7772400" cy="1143000"/>
          </a:xfrm>
        </p:spPr>
        <p:txBody>
          <a:bodyPr/>
          <a:lstStyle/>
          <a:p>
            <a:pPr eaLnBrk="1" hangingPunct="1"/>
            <a:r>
              <a:rPr lang="en-US" altLang="en-US"/>
              <a:t>Structural Isomers of C</a:t>
            </a:r>
            <a:r>
              <a:rPr lang="en-US" altLang="en-US" baseline="-25000"/>
              <a:t>4</a:t>
            </a:r>
            <a:r>
              <a:rPr lang="en-US" altLang="en-US"/>
              <a:t>H</a:t>
            </a:r>
            <a:r>
              <a:rPr lang="en-US" altLang="en-US" baseline="-25000"/>
              <a:t>10</a:t>
            </a:r>
          </a:p>
        </p:txBody>
      </p:sp>
      <p:pic>
        <p:nvPicPr>
          <p:cNvPr id="63491" name="Picture 3" descr="Zumdahl20_04b">
            <a:extLst>
              <a:ext uri="{FF2B5EF4-FFF2-40B4-BE49-F238E27FC236}">
                <a16:creationId xmlns:a16="http://schemas.microsoft.com/office/drawing/2014/main" id="{6556C544-1F70-4AA2-8CA9-EEACFD0ED9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104"/>
          <a:stretch/>
        </p:blipFill>
        <p:spPr bwMode="auto">
          <a:xfrm>
            <a:off x="228600" y="1412875"/>
            <a:ext cx="8686800" cy="28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a:extLst>
              <a:ext uri="{FF2B5EF4-FFF2-40B4-BE49-F238E27FC236}">
                <a16:creationId xmlns:a16="http://schemas.microsoft.com/office/drawing/2014/main" id="{FECE4225-DA66-4C0C-ACAD-371EBB5035FF}"/>
              </a:ext>
            </a:extLst>
          </p:cNvPr>
          <p:cNvSpPr txBox="1">
            <a:spLocks noChangeArrowheads="1"/>
          </p:cNvSpPr>
          <p:nvPr/>
        </p:nvSpPr>
        <p:spPr bwMode="auto">
          <a:xfrm>
            <a:off x="141288" y="4672013"/>
            <a:ext cx="15319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400" b="1">
                <a:cs typeface="Arial" panose="020B0604020202020204" pitchFamily="34" charset="0"/>
              </a:rPr>
              <a:t>2-methylpropane</a:t>
            </a:r>
          </a:p>
          <a:p>
            <a:pPr algn="ctr" eaLnBrk="1" hangingPunct="1">
              <a:spcBef>
                <a:spcPct val="50000"/>
              </a:spcBef>
              <a:buFontTx/>
              <a:buNone/>
            </a:pPr>
            <a:r>
              <a:rPr lang="en-US" altLang="en-US" sz="1400" b="1">
                <a:cs typeface="Arial" panose="020B0604020202020204" pitchFamily="34" charset="0"/>
              </a:rPr>
              <a:t>or</a:t>
            </a:r>
          </a:p>
        </p:txBody>
      </p:sp>
      <p:sp>
        <p:nvSpPr>
          <p:cNvPr id="104453" name="Oval 5">
            <a:extLst>
              <a:ext uri="{FF2B5EF4-FFF2-40B4-BE49-F238E27FC236}">
                <a16:creationId xmlns:a16="http://schemas.microsoft.com/office/drawing/2014/main" id="{FBC61599-405C-4671-A0D8-F19204D52E7D}"/>
              </a:ext>
            </a:extLst>
          </p:cNvPr>
          <p:cNvSpPr>
            <a:spLocks noChangeArrowheads="1"/>
          </p:cNvSpPr>
          <p:nvPr/>
        </p:nvSpPr>
        <p:spPr bwMode="auto">
          <a:xfrm>
            <a:off x="0" y="4437063"/>
            <a:ext cx="1763713" cy="1439862"/>
          </a:xfrm>
          <a:prstGeom prst="ellipse">
            <a:avLst/>
          </a:pr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3494"/>
                                        </p:tgtEl>
                                        <p:attrNameLst>
                                          <p:attrName>style.visibility</p:attrName>
                                        </p:attrNameLst>
                                      </p:cBhvr>
                                      <p:to>
                                        <p:strVal val="visible"/>
                                      </p:to>
                                    </p:set>
                                    <p:animEffect transition="in" filter="dissolve">
                                      <p:cBhvr>
                                        <p:cTn id="15" dur="500"/>
                                        <p:tgtEl>
                                          <p:spTgt spid="6349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04453"/>
                                        </p:tgtEl>
                                        <p:attrNameLst>
                                          <p:attrName>style.visibility</p:attrName>
                                        </p:attrNameLst>
                                      </p:cBhvr>
                                      <p:to>
                                        <p:strVal val="visible"/>
                                      </p:to>
                                    </p:set>
                                    <p:anim calcmode="lin" valueType="num">
                                      <p:cBhvr>
                                        <p:cTn id="20" dur="2000" fill="hold"/>
                                        <p:tgtEl>
                                          <p:spTgt spid="104453"/>
                                        </p:tgtEl>
                                        <p:attrNameLst>
                                          <p:attrName>ppt_w</p:attrName>
                                        </p:attrNameLst>
                                      </p:cBhvr>
                                      <p:tavLst>
                                        <p:tav tm="0">
                                          <p:val>
                                            <p:fltVal val="0"/>
                                          </p:val>
                                        </p:tav>
                                        <p:tav tm="100000">
                                          <p:val>
                                            <p:strVal val="#ppt_w"/>
                                          </p:val>
                                        </p:tav>
                                      </p:tavLst>
                                    </p:anim>
                                    <p:anim calcmode="lin" valueType="num">
                                      <p:cBhvr>
                                        <p:cTn id="21" dur="2000" fill="hold"/>
                                        <p:tgtEl>
                                          <p:spTgt spid="104453"/>
                                        </p:tgtEl>
                                        <p:attrNameLst>
                                          <p:attrName>ppt_h</p:attrName>
                                        </p:attrNameLst>
                                      </p:cBhvr>
                                      <p:tavLst>
                                        <p:tav tm="0">
                                          <p:val>
                                            <p:fltVal val="0"/>
                                          </p:val>
                                        </p:tav>
                                        <p:tav tm="100000">
                                          <p:val>
                                            <p:strVal val="#ppt_h"/>
                                          </p:val>
                                        </p:tav>
                                      </p:tavLst>
                                    </p:anim>
                                    <p:animEffect transition="in" filter="fade">
                                      <p:cBhvr>
                                        <p:cTn id="22" dur="2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42CA-099D-4894-8576-1A20DFD78E49}"/>
              </a:ext>
            </a:extLst>
          </p:cNvPr>
          <p:cNvSpPr>
            <a:spLocks noGrp="1"/>
          </p:cNvSpPr>
          <p:nvPr>
            <p:ph type="title"/>
          </p:nvPr>
        </p:nvSpPr>
        <p:spPr/>
        <p:txBody>
          <a:bodyPr/>
          <a:lstStyle/>
          <a:p>
            <a:pPr algn="ctr">
              <a:defRPr/>
            </a:pPr>
            <a:r>
              <a:rPr lang="en-US" dirty="0">
                <a:ea typeface="ＭＳ Ｐゴシック" pitchFamily="-80" charset="-128"/>
              </a:rPr>
              <a:t>Carbon Based Life Forms</a:t>
            </a:r>
          </a:p>
        </p:txBody>
      </p:sp>
      <p:sp>
        <p:nvSpPr>
          <p:cNvPr id="3" name="Content Placeholder 2">
            <a:extLst>
              <a:ext uri="{FF2B5EF4-FFF2-40B4-BE49-F238E27FC236}">
                <a16:creationId xmlns:a16="http://schemas.microsoft.com/office/drawing/2014/main" id="{C51E4FA6-DFC8-4DFF-A0A4-67182E291074}"/>
              </a:ext>
            </a:extLst>
          </p:cNvPr>
          <p:cNvSpPr>
            <a:spLocks noGrp="1"/>
          </p:cNvSpPr>
          <p:nvPr>
            <p:ph idx="1"/>
          </p:nvPr>
        </p:nvSpPr>
        <p:spPr>
          <a:xfrm>
            <a:off x="107950" y="115888"/>
            <a:ext cx="4894263" cy="6742112"/>
          </a:xfrm>
        </p:spPr>
        <p:txBody>
          <a:bodyPr/>
          <a:lstStyle/>
          <a:p>
            <a:pPr eaLnBrk="1" hangingPunct="1">
              <a:defRPr/>
            </a:pPr>
            <a:r>
              <a:rPr lang="en-US" altLang="en-US" sz="3600" b="1" dirty="0">
                <a:solidFill>
                  <a:srgbClr val="0070C0"/>
                </a:solidFill>
                <a:effectLst>
                  <a:outerShdw blurRad="38100" dist="38100" dir="2700000" algn="tl">
                    <a:srgbClr val="000000">
                      <a:alpha val="43137"/>
                    </a:srgbClr>
                  </a:outerShdw>
                </a:effectLst>
                <a:ea typeface="ＭＳ Ｐゴシック" pitchFamily="-80" charset="-128"/>
              </a:rPr>
              <a:t>Graphite</a:t>
            </a:r>
            <a:endParaRPr lang="en-US" altLang="en-US" b="1" dirty="0">
              <a:solidFill>
                <a:srgbClr val="0070C0"/>
              </a:solidFill>
              <a:effectLst>
                <a:outerShdw blurRad="38100" dist="38100" dir="2700000" algn="tl">
                  <a:srgbClr val="000000">
                    <a:alpha val="43137"/>
                  </a:srgbClr>
                </a:outerShdw>
              </a:effectLst>
              <a:ea typeface="ＭＳ Ｐゴシック" pitchFamily="-80" charset="-128"/>
            </a:endParaRPr>
          </a:p>
          <a:p>
            <a:pPr eaLnBrk="1" hangingPunct="1">
              <a:defRPr/>
            </a:pPr>
            <a:r>
              <a:rPr lang="en-US" altLang="en-US" dirty="0">
                <a:solidFill>
                  <a:srgbClr val="000000"/>
                </a:solidFill>
                <a:ea typeface="Times New Roman" panose="02020603050405020304" pitchFamily="18" charset="0"/>
                <a:cs typeface="Minion-Regular" charset="0"/>
              </a:rPr>
              <a:t>Graphite is extremely soft and slippery. </a:t>
            </a:r>
          </a:p>
          <a:p>
            <a:pPr lvl="1" eaLnBrk="1" hangingPunct="1">
              <a:defRPr/>
            </a:pPr>
            <a:r>
              <a:rPr lang="en-US" altLang="en-US" sz="2400" dirty="0">
                <a:solidFill>
                  <a:srgbClr val="000000"/>
                </a:solidFill>
                <a:ea typeface="Times New Roman" panose="02020603050405020304" pitchFamily="18" charset="0"/>
                <a:cs typeface="Minion-Regular" charset="0"/>
              </a:rPr>
              <a:t>Carbon atoms are arranged in widely spaced layers. </a:t>
            </a:r>
          </a:p>
          <a:p>
            <a:pPr lvl="1" eaLnBrk="1" hangingPunct="1">
              <a:defRPr/>
            </a:pPr>
            <a:r>
              <a:rPr lang="en-US" altLang="en-US" sz="2400" dirty="0">
                <a:solidFill>
                  <a:srgbClr val="000000"/>
                </a:solidFill>
                <a:ea typeface="Times New Roman" panose="02020603050405020304" pitchFamily="18" charset="0"/>
                <a:cs typeface="Minion-Regular" charset="0"/>
              </a:rPr>
              <a:t>Within each layer, carbon atoms form strong covalent bonds with three other carbon atoms.</a:t>
            </a:r>
          </a:p>
          <a:p>
            <a:pPr lvl="1" eaLnBrk="1" hangingPunct="1">
              <a:defRPr/>
            </a:pPr>
            <a:r>
              <a:rPr lang="en-US" altLang="en-US" sz="2400" dirty="0">
                <a:solidFill>
                  <a:srgbClr val="000000"/>
                </a:solidFill>
                <a:ea typeface="Times New Roman" panose="02020603050405020304" pitchFamily="18" charset="0"/>
                <a:cs typeface="Minion-Regular" charset="0"/>
              </a:rPr>
              <a:t>Between layers the bonds are weak, so layers slide easily past one another. </a:t>
            </a:r>
          </a:p>
        </p:txBody>
      </p:sp>
      <p:pic>
        <p:nvPicPr>
          <p:cNvPr id="25604" name="Picture 8">
            <a:extLst>
              <a:ext uri="{FF2B5EF4-FFF2-40B4-BE49-F238E27FC236}">
                <a16:creationId xmlns:a16="http://schemas.microsoft.com/office/drawing/2014/main" id="{A7929C89-6CA7-43E6-964C-331D98FF1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438" t="11275" r="37599" b="12059"/>
          <a:stretch>
            <a:fillRect/>
          </a:stretch>
        </p:blipFill>
        <p:spPr bwMode="auto">
          <a:xfrm>
            <a:off x="5737225" y="4005263"/>
            <a:ext cx="26654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a:extLst>
              <a:ext uri="{FF2B5EF4-FFF2-40B4-BE49-F238E27FC236}">
                <a16:creationId xmlns:a16="http://schemas.microsoft.com/office/drawing/2014/main" id="{F5CCE49E-3FBA-46FE-81C0-ABD4157D0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1087438"/>
            <a:ext cx="4200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D0AC71B-8461-4F8A-9843-045A0DD77ECE}"/>
              </a:ext>
            </a:extLst>
          </p:cNvPr>
          <p:cNvSpPr>
            <a:spLocks noGrp="1" noChangeArrowheads="1"/>
          </p:cNvSpPr>
          <p:nvPr>
            <p:ph type="title" idx="4294967295"/>
          </p:nvPr>
        </p:nvSpPr>
        <p:spPr>
          <a:xfrm>
            <a:off x="2738214" y="0"/>
            <a:ext cx="3667572" cy="692696"/>
          </a:xfrm>
          <a:solidFill>
            <a:schemeClr val="accent1"/>
          </a:solidFill>
        </p:spPr>
        <p:txBody>
          <a:bodyPr/>
          <a:lstStyle/>
          <a:p>
            <a:pPr eaLnBrk="1" hangingPunct="1"/>
            <a:r>
              <a:rPr lang="en-US" altLang="en-US" b="1" dirty="0">
                <a:solidFill>
                  <a:srgbClr val="FFC000"/>
                </a:solidFill>
                <a:effectLst>
                  <a:outerShdw blurRad="38100" dist="38100" dir="2700000" algn="tl">
                    <a:srgbClr val="000000">
                      <a:alpha val="43137"/>
                    </a:srgbClr>
                  </a:outerShdw>
                </a:effectLst>
              </a:rPr>
              <a:t>Polymers</a:t>
            </a:r>
          </a:p>
        </p:txBody>
      </p:sp>
      <p:sp>
        <p:nvSpPr>
          <p:cNvPr id="106499" name="Text Box 3">
            <a:extLst>
              <a:ext uri="{FF2B5EF4-FFF2-40B4-BE49-F238E27FC236}">
                <a16:creationId xmlns:a16="http://schemas.microsoft.com/office/drawing/2014/main" id="{CAD0CC41-8F7F-4BB8-B4BE-BC338192789E}"/>
              </a:ext>
            </a:extLst>
          </p:cNvPr>
          <p:cNvSpPr txBox="1">
            <a:spLocks noChangeArrowheads="1"/>
          </p:cNvSpPr>
          <p:nvPr/>
        </p:nvSpPr>
        <p:spPr bwMode="auto">
          <a:xfrm>
            <a:off x="259905" y="722877"/>
            <a:ext cx="8884095" cy="33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buFontTx/>
              <a:buNone/>
            </a:pPr>
            <a:r>
              <a:rPr lang="en-US" altLang="en-US" sz="2800" dirty="0">
                <a:solidFill>
                  <a:srgbClr val="0000CC"/>
                </a:solidFill>
                <a:ea typeface="Times New Roman" panose="02020603050405020304" pitchFamily="18" charset="0"/>
                <a:cs typeface="Minion-Regular" charset="0"/>
              </a:rPr>
              <a:t>A </a:t>
            </a:r>
            <a:r>
              <a:rPr lang="en-US" altLang="en-US" sz="2800" b="1" dirty="0">
                <a:solidFill>
                  <a:srgbClr val="0000CC"/>
                </a:solidFill>
                <a:ea typeface="Times New Roman" panose="02020603050405020304" pitchFamily="18" charset="0"/>
                <a:cs typeface="Minion-Bold" charset="0"/>
              </a:rPr>
              <a:t>polymer </a:t>
            </a:r>
            <a:r>
              <a:rPr lang="en-US" altLang="en-US" sz="2800" dirty="0">
                <a:solidFill>
                  <a:srgbClr val="0000CC"/>
                </a:solidFill>
                <a:ea typeface="Times New Roman" panose="02020603050405020304" pitchFamily="18" charset="0"/>
                <a:cs typeface="Minion-Regular" charset="0"/>
              </a:rPr>
              <a:t>is a large molecule that forms when many smaller molecules are linked together by covalent bonds. </a:t>
            </a:r>
          </a:p>
          <a:p>
            <a:pPr lvl="1" eaLnBrk="1" hangingPunct="1">
              <a:buFontTx/>
              <a:buChar char="•"/>
            </a:pPr>
            <a:r>
              <a:rPr lang="en-US" altLang="en-US" sz="2400" dirty="0">
                <a:solidFill>
                  <a:srgbClr val="000000"/>
                </a:solidFill>
                <a:ea typeface="Times New Roman" panose="02020603050405020304" pitchFamily="18" charset="0"/>
                <a:cs typeface="Minion-Regular" charset="0"/>
              </a:rPr>
              <a:t>The smaller molecules that join together to form a polymer are </a:t>
            </a:r>
            <a:r>
              <a:rPr lang="en-US" altLang="en-US" b="1" dirty="0">
                <a:solidFill>
                  <a:srgbClr val="FF6699"/>
                </a:solidFill>
                <a:effectLst>
                  <a:outerShdw blurRad="38100" dist="38100" dir="2700000" algn="tl">
                    <a:srgbClr val="000000">
                      <a:alpha val="43137"/>
                    </a:srgbClr>
                  </a:outerShdw>
                </a:effectLst>
                <a:ea typeface="Times New Roman" panose="02020603050405020304" pitchFamily="18" charset="0"/>
                <a:cs typeface="Minion-Bold" charset="0"/>
              </a:rPr>
              <a:t>monomers</a:t>
            </a:r>
            <a:r>
              <a:rPr lang="en-US" altLang="en-US" sz="2400" b="1" dirty="0">
                <a:solidFill>
                  <a:srgbClr val="000000"/>
                </a:solidFill>
                <a:ea typeface="Times New Roman" panose="02020603050405020304" pitchFamily="18" charset="0"/>
                <a:cs typeface="Minion-Bold" charset="0"/>
              </a:rPr>
              <a:t>. </a:t>
            </a:r>
            <a:endParaRPr lang="en-US" altLang="en-US" sz="2400" dirty="0">
              <a:solidFill>
                <a:srgbClr val="000000"/>
              </a:solidFill>
              <a:ea typeface="Times New Roman" panose="02020603050405020304" pitchFamily="18" charset="0"/>
              <a:cs typeface="Minion-Regular" charset="0"/>
            </a:endParaRPr>
          </a:p>
          <a:p>
            <a:pPr marL="0" indent="0" eaLnBrk="1" hangingPunct="1">
              <a:spcBef>
                <a:spcPts val="1800"/>
              </a:spcBef>
              <a:buFontTx/>
              <a:buNone/>
            </a:pPr>
            <a:r>
              <a:rPr lang="en-US" altLang="en-US" sz="2800" dirty="0">
                <a:solidFill>
                  <a:srgbClr val="FF0000"/>
                </a:solidFill>
                <a:ea typeface="Times New Roman" panose="02020603050405020304" pitchFamily="18" charset="0"/>
                <a:cs typeface="Minion-Regular" charset="0"/>
              </a:rPr>
              <a:t>Many important types of biological molecules are natural polymers (e.g. silk and cotton fabrics). Organisms produce these polymers in their cells. </a:t>
            </a:r>
          </a:p>
        </p:txBody>
      </p:sp>
      <p:sp>
        <p:nvSpPr>
          <p:cNvPr id="106502" name="Text Box 6">
            <a:extLst>
              <a:ext uri="{FF2B5EF4-FFF2-40B4-BE49-F238E27FC236}">
                <a16:creationId xmlns:a16="http://schemas.microsoft.com/office/drawing/2014/main" id="{BA218096-9D65-4B1D-8C47-BA671AB47119}"/>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pic>
        <p:nvPicPr>
          <p:cNvPr id="2" name="Picture 4" descr="HSPS_Ch9s3-p278-Food">
            <a:extLst>
              <a:ext uri="{FF2B5EF4-FFF2-40B4-BE49-F238E27FC236}">
                <a16:creationId xmlns:a16="http://schemas.microsoft.com/office/drawing/2014/main" id="{5E29A245-77C5-49FD-ACAB-50CFF77CE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645024"/>
            <a:ext cx="2887918" cy="31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68611AE-433E-4775-B87D-2488F9C60339}"/>
              </a:ext>
            </a:extLst>
          </p:cNvPr>
          <p:cNvSpPr txBox="1"/>
          <p:nvPr/>
        </p:nvSpPr>
        <p:spPr>
          <a:xfrm>
            <a:off x="348698" y="4483684"/>
            <a:ext cx="5278253" cy="1815882"/>
          </a:xfrm>
          <a:prstGeom prst="rect">
            <a:avLst/>
          </a:prstGeom>
          <a:noFill/>
        </p:spPr>
        <p:txBody>
          <a:bodyPr wrap="square">
            <a:spAutoFit/>
          </a:bodyPr>
          <a:lstStyle/>
          <a:p>
            <a:pPr marL="0" indent="0" eaLnBrk="1" hangingPunct="1">
              <a:spcBef>
                <a:spcPts val="1800"/>
              </a:spcBef>
              <a:buFontTx/>
              <a:buNone/>
            </a:pPr>
            <a:r>
              <a:rPr lang="en-US" altLang="en-US" sz="2800" dirty="0">
                <a:solidFill>
                  <a:srgbClr val="00B050"/>
                </a:solidFill>
                <a:ea typeface="Times New Roman" panose="02020603050405020304" pitchFamily="18" charset="0"/>
                <a:cs typeface="Minion-Regular" charset="0"/>
              </a:rPr>
              <a:t>Synthetic polymers are developed by chemists in research laboratories and manufactured in factories (polar fleece).</a:t>
            </a:r>
          </a:p>
        </p:txBody>
      </p:sp>
    </p:spTree>
    <p:extLst>
      <p:ext uri="{BB962C8B-B14F-4D97-AF65-F5344CB8AC3E}">
        <p14:creationId xmlns:p14="http://schemas.microsoft.com/office/powerpoint/2010/main" val="22142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left)">
                                      <p:cBhvr>
                                        <p:cTn id="12" dur="500"/>
                                        <p:tgtEl>
                                          <p:spTgt spid="106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wipe(left)">
                                      <p:cBhvr>
                                        <p:cTn id="17" dur="500"/>
                                        <p:tgtEl>
                                          <p:spTgt spid="106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D0AC71B-8461-4F8A-9843-045A0DD77ECE}"/>
              </a:ext>
            </a:extLst>
          </p:cNvPr>
          <p:cNvSpPr>
            <a:spLocks noGrp="1" noChangeArrowheads="1"/>
          </p:cNvSpPr>
          <p:nvPr>
            <p:ph type="title" idx="4294967295"/>
          </p:nvPr>
        </p:nvSpPr>
        <p:spPr>
          <a:xfrm>
            <a:off x="611188" y="0"/>
            <a:ext cx="7772400" cy="692696"/>
          </a:xfrm>
        </p:spPr>
        <p:txBody>
          <a:bodyPr/>
          <a:lstStyle/>
          <a:p>
            <a:pPr eaLnBrk="1" hangingPunct="1"/>
            <a:r>
              <a:rPr lang="en-US" altLang="en-US" b="1" dirty="0">
                <a:solidFill>
                  <a:srgbClr val="0070C0"/>
                </a:solidFill>
                <a:effectLst>
                  <a:outerShdw blurRad="38100" dist="38100" dir="2700000" algn="tl">
                    <a:srgbClr val="000000">
                      <a:alpha val="43137"/>
                    </a:srgbClr>
                  </a:outerShdw>
                </a:effectLst>
              </a:rPr>
              <a:t>Natural Polymers</a:t>
            </a:r>
          </a:p>
        </p:txBody>
      </p:sp>
      <p:sp>
        <p:nvSpPr>
          <p:cNvPr id="106499" name="Text Box 3">
            <a:extLst>
              <a:ext uri="{FF2B5EF4-FFF2-40B4-BE49-F238E27FC236}">
                <a16:creationId xmlns:a16="http://schemas.microsoft.com/office/drawing/2014/main" id="{CAD0CC41-8F7F-4BB8-B4BE-BC338192789E}"/>
              </a:ext>
            </a:extLst>
          </p:cNvPr>
          <p:cNvSpPr txBox="1">
            <a:spLocks noChangeArrowheads="1"/>
          </p:cNvSpPr>
          <p:nvPr/>
        </p:nvSpPr>
        <p:spPr bwMode="auto">
          <a:xfrm>
            <a:off x="259905" y="722877"/>
            <a:ext cx="888409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Starches / Cellulose</a:t>
            </a:r>
            <a:endParaRPr lang="en-US" altLang="en-US" sz="2800" dirty="0">
              <a:solidFill>
                <a:srgbClr val="000000"/>
              </a:solidFill>
              <a:ea typeface="Times New Roman" panose="02020603050405020304" pitchFamily="18" charset="0"/>
              <a:cs typeface="Minion-Regular" charset="0"/>
            </a:endParaRPr>
          </a:p>
          <a:p>
            <a:pPr marL="0" indent="0" eaLnBrk="1" hangingPunct="1">
              <a:buFontTx/>
              <a:buNone/>
            </a:pPr>
            <a:r>
              <a:rPr lang="en-US" altLang="en-US" sz="2800" dirty="0">
                <a:solidFill>
                  <a:srgbClr val="000000"/>
                </a:solidFill>
                <a:ea typeface="Times New Roman" panose="02020603050405020304" pitchFamily="18" charset="0"/>
                <a:cs typeface="Minion-Regular" charset="0"/>
              </a:rPr>
              <a:t>Simple sugars (monomers) combine. Carbohydrates.</a:t>
            </a:r>
            <a:endParaRPr lang="en-US" altLang="en-US" sz="2800" dirty="0">
              <a:solidFill>
                <a:srgbClr val="FF0000"/>
              </a:solidFill>
              <a:ea typeface="Times New Roman" panose="02020603050405020304" pitchFamily="18" charset="0"/>
              <a:cs typeface="Minion-Regular" charset="0"/>
            </a:endParaRPr>
          </a:p>
        </p:txBody>
      </p:sp>
      <p:sp>
        <p:nvSpPr>
          <p:cNvPr id="106502" name="Text Box 6">
            <a:extLst>
              <a:ext uri="{FF2B5EF4-FFF2-40B4-BE49-F238E27FC236}">
                <a16:creationId xmlns:a16="http://schemas.microsoft.com/office/drawing/2014/main" id="{BA218096-9D65-4B1D-8C47-BA671AB47119}"/>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8611AE-433E-4775-B87D-2488F9C60339}"/>
              </a:ext>
            </a:extLst>
          </p:cNvPr>
          <p:cNvSpPr txBox="1"/>
          <p:nvPr/>
        </p:nvSpPr>
        <p:spPr>
          <a:xfrm>
            <a:off x="313656" y="2996952"/>
            <a:ext cx="8776591" cy="2677656"/>
          </a:xfrm>
          <a:prstGeom prst="rect">
            <a:avLst/>
          </a:prstGeom>
          <a:noFill/>
        </p:spPr>
        <p:txBody>
          <a:bodyPr wrap="square">
            <a:spAutoFit/>
          </a:bodyPr>
          <a:lstStyle/>
          <a:p>
            <a:pPr marL="0" indent="0" eaLnBrk="1" hangingPunct="1">
              <a:buFontTx/>
              <a:buNone/>
            </a:pPr>
            <a:r>
              <a:rPr lang="en-US" altLang="en-US" sz="2800" b="1" dirty="0">
                <a:solidFill>
                  <a:srgbClr val="0B4394"/>
                </a:solidFill>
                <a:ea typeface="Times New Roman" panose="02020603050405020304" pitchFamily="18" charset="0"/>
                <a:cs typeface="StoneSans-Bold" charset="0"/>
              </a:rPr>
              <a:t>Proteins</a:t>
            </a:r>
            <a:endParaRPr lang="en-US" altLang="en-US" sz="2800" dirty="0">
              <a:solidFill>
                <a:srgbClr val="000000"/>
              </a:solidFill>
              <a:ea typeface="Times New Roman" panose="02020603050405020304" pitchFamily="18" charset="0"/>
              <a:cs typeface="Minion-Regular" charset="0"/>
            </a:endParaRPr>
          </a:p>
          <a:p>
            <a:pPr marL="457200" indent="-290513" eaLnBrk="1" hangingPunct="1">
              <a:buFont typeface="Arial" panose="020B0604020202020204" pitchFamily="34" charset="0"/>
              <a:buChar char="•"/>
            </a:pPr>
            <a:r>
              <a:rPr lang="en-US" altLang="en-US" sz="2800" b="1" dirty="0">
                <a:solidFill>
                  <a:srgbClr val="FF6699"/>
                </a:solidFill>
                <a:effectLst>
                  <a:outerShdw blurRad="38100" dist="38100" dir="2700000" algn="tl">
                    <a:srgbClr val="000000">
                      <a:alpha val="43137"/>
                    </a:srgbClr>
                  </a:outerShdw>
                </a:effectLst>
                <a:ea typeface="Times New Roman" panose="02020603050405020304" pitchFamily="18" charset="0"/>
                <a:cs typeface="Minion-Regular" charset="0"/>
              </a:rPr>
              <a:t>Organic acids contain a </a:t>
            </a:r>
            <a:r>
              <a:rPr lang="en-US" altLang="en-US" sz="2800" b="1" dirty="0">
                <a:solidFill>
                  <a:srgbClr val="FF6699"/>
                </a:solidFill>
                <a:effectLst>
                  <a:outerShdw blurRad="38100" dist="38100" dir="2700000" algn="tl">
                    <a:srgbClr val="000000">
                      <a:alpha val="43137"/>
                    </a:srgbClr>
                  </a:outerShdw>
                </a:effectLst>
                <a:cs typeface="Times New Roman" panose="02020603050405020304" pitchFamily="18" charset="0"/>
              </a:rPr>
              <a:t>–COOH group, and organic bases contains an –NH</a:t>
            </a:r>
            <a:r>
              <a:rPr lang="en-US" altLang="en-US" sz="2800" b="1" baseline="-30000" dirty="0">
                <a:solidFill>
                  <a:srgbClr val="FF6699"/>
                </a:solidFill>
                <a:effectLst>
                  <a:outerShdw blurRad="38100" dist="38100" dir="2700000" algn="tl">
                    <a:srgbClr val="000000">
                      <a:alpha val="43137"/>
                    </a:srgbClr>
                  </a:outerShdw>
                </a:effectLst>
                <a:cs typeface="Times New Roman" panose="02020603050405020304" pitchFamily="18" charset="0"/>
              </a:rPr>
              <a:t>2</a:t>
            </a:r>
            <a:r>
              <a:rPr lang="en-US" altLang="en-US" sz="2800" b="1" dirty="0">
                <a:solidFill>
                  <a:srgbClr val="FF6699"/>
                </a:solidFill>
                <a:effectLst>
                  <a:outerShdw blurRad="38100" dist="38100" dir="2700000" algn="tl">
                    <a:srgbClr val="000000">
                      <a:alpha val="43137"/>
                    </a:srgbClr>
                  </a:outerShdw>
                </a:effectLst>
                <a:cs typeface="Times New Roman" panose="02020603050405020304" pitchFamily="18" charset="0"/>
              </a:rPr>
              <a:t> group. </a:t>
            </a:r>
          </a:p>
          <a:p>
            <a:pPr marL="457200" indent="-290513" eaLnBrk="1" hangingPunct="1">
              <a:buFont typeface="Arial" panose="020B0604020202020204" pitchFamily="34" charset="0"/>
              <a:buChar char="•"/>
            </a:pPr>
            <a:r>
              <a:rPr lang="en-US" altLang="en-US" sz="2800" dirty="0">
                <a:solidFill>
                  <a:srgbClr val="000000"/>
                </a:solidFill>
                <a:cs typeface="Times New Roman" panose="02020603050405020304" pitchFamily="18" charset="0"/>
              </a:rPr>
              <a:t>An </a:t>
            </a:r>
            <a:r>
              <a:rPr lang="en-US" altLang="en-US" sz="2800" b="1" dirty="0">
                <a:solidFill>
                  <a:srgbClr val="000000"/>
                </a:solidFill>
                <a:cs typeface="Times New Roman" panose="02020603050405020304" pitchFamily="18" charset="0"/>
              </a:rPr>
              <a:t>amino acid </a:t>
            </a:r>
            <a:r>
              <a:rPr lang="en-US" altLang="en-US" sz="2800" dirty="0">
                <a:solidFill>
                  <a:srgbClr val="000000"/>
                </a:solidFill>
                <a:cs typeface="Times New Roman" panose="02020603050405020304" pitchFamily="18" charset="0"/>
              </a:rPr>
              <a:t>is a compound that contains both carboxyl and amino functional groups in the same molecule.</a:t>
            </a:r>
            <a:r>
              <a:rPr lang="en-US" altLang="en-US" sz="2800" b="1" dirty="0">
                <a:solidFill>
                  <a:srgbClr val="000000"/>
                </a:solidFill>
                <a:cs typeface="Times New Roman" panose="02020603050405020304" pitchFamily="18" charset="0"/>
              </a:rPr>
              <a:t> </a:t>
            </a:r>
          </a:p>
        </p:txBody>
      </p:sp>
      <p:pic>
        <p:nvPicPr>
          <p:cNvPr id="3" name="Picture 6" descr="HSPS_Ch9s3-p278-Eq1">
            <a:extLst>
              <a:ext uri="{FF2B5EF4-FFF2-40B4-BE49-F238E27FC236}">
                <a16:creationId xmlns:a16="http://schemas.microsoft.com/office/drawing/2014/main" id="{22D7E759-51DD-4324-81E3-3730251D3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69857"/>
            <a:ext cx="5040560" cy="111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SPS_Ch9s3-p280-Eq1">
            <a:extLst>
              <a:ext uri="{FF2B5EF4-FFF2-40B4-BE49-F238E27FC236}">
                <a16:creationId xmlns:a16="http://schemas.microsoft.com/office/drawing/2014/main" id="{6AC223A6-5C91-463B-AEFE-01A322499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631" y="5293296"/>
            <a:ext cx="4199384" cy="15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1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500"/>
                                        <p:tgtEl>
                                          <p:spTgt spid="10649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D0AC71B-8461-4F8A-9843-045A0DD77ECE}"/>
              </a:ext>
            </a:extLst>
          </p:cNvPr>
          <p:cNvSpPr>
            <a:spLocks noGrp="1" noChangeArrowheads="1"/>
          </p:cNvSpPr>
          <p:nvPr>
            <p:ph type="title" idx="4294967295"/>
          </p:nvPr>
        </p:nvSpPr>
        <p:spPr>
          <a:xfrm>
            <a:off x="611188" y="0"/>
            <a:ext cx="7772400" cy="692696"/>
          </a:xfrm>
        </p:spPr>
        <p:txBody>
          <a:bodyPr/>
          <a:lstStyle/>
          <a:p>
            <a:pPr eaLnBrk="1" hangingPunct="1"/>
            <a:r>
              <a:rPr lang="en-US" altLang="en-US" b="1" dirty="0">
                <a:solidFill>
                  <a:srgbClr val="0070C0"/>
                </a:solidFill>
                <a:effectLst>
                  <a:outerShdw blurRad="38100" dist="38100" dir="2700000" algn="tl">
                    <a:srgbClr val="000000">
                      <a:alpha val="43137"/>
                    </a:srgbClr>
                  </a:outerShdw>
                </a:effectLst>
              </a:rPr>
              <a:t>Natural Polymers</a:t>
            </a:r>
          </a:p>
        </p:txBody>
      </p:sp>
      <p:sp>
        <p:nvSpPr>
          <p:cNvPr id="106502" name="Text Box 6">
            <a:extLst>
              <a:ext uri="{FF2B5EF4-FFF2-40B4-BE49-F238E27FC236}">
                <a16:creationId xmlns:a16="http://schemas.microsoft.com/office/drawing/2014/main" id="{BA218096-9D65-4B1D-8C47-BA671AB47119}"/>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8611AE-433E-4775-B87D-2488F9C60339}"/>
              </a:ext>
            </a:extLst>
          </p:cNvPr>
          <p:cNvSpPr txBox="1"/>
          <p:nvPr/>
        </p:nvSpPr>
        <p:spPr>
          <a:xfrm>
            <a:off x="183704" y="834113"/>
            <a:ext cx="8776591" cy="1384995"/>
          </a:xfrm>
          <a:prstGeom prst="rect">
            <a:avLst/>
          </a:prstGeom>
          <a:noFill/>
        </p:spPr>
        <p:txBody>
          <a:bodyPr wrap="square">
            <a:spAutoFit/>
          </a:bodyPr>
          <a:lstStyle/>
          <a:p>
            <a:pPr marL="0" indent="0" eaLnBrk="1" hangingPunct="1">
              <a:buFontTx/>
              <a:buNone/>
            </a:pPr>
            <a:r>
              <a:rPr lang="en-US" altLang="en-US" sz="2800" b="1" dirty="0">
                <a:solidFill>
                  <a:srgbClr val="000000"/>
                </a:solidFill>
                <a:ea typeface="Times New Roman" panose="02020603050405020304" pitchFamily="18" charset="0"/>
                <a:cs typeface="Minion-Bold" charset="0"/>
              </a:rPr>
              <a:t>Nucleic acids </a:t>
            </a:r>
            <a:r>
              <a:rPr lang="en-US" altLang="en-US" sz="2800" dirty="0">
                <a:solidFill>
                  <a:srgbClr val="000000"/>
                </a:solidFill>
                <a:ea typeface="Times New Roman" panose="02020603050405020304" pitchFamily="18" charset="0"/>
                <a:cs typeface="Minion-Regular" charset="0"/>
              </a:rPr>
              <a:t>are large nitrogen-containing polymers found in the nuclei of cells. There are two types of nucleic acid, deoxyribonucleic acid (</a:t>
            </a:r>
            <a:r>
              <a:rPr lang="en-US" altLang="en-US" sz="2800" b="1" dirty="0">
                <a:solidFill>
                  <a:srgbClr val="FF6699"/>
                </a:solidFill>
                <a:effectLst>
                  <a:outerShdw blurRad="38100" dist="38100" dir="2700000" algn="tl">
                    <a:srgbClr val="000000">
                      <a:alpha val="43137"/>
                    </a:srgbClr>
                  </a:outerShdw>
                </a:effectLst>
                <a:ea typeface="Times New Roman" panose="02020603050405020304" pitchFamily="18" charset="0"/>
                <a:cs typeface="Minion-Regular" charset="0"/>
              </a:rPr>
              <a:t>DNA</a:t>
            </a:r>
            <a:r>
              <a:rPr lang="en-US" altLang="en-US" sz="2800" dirty="0">
                <a:solidFill>
                  <a:srgbClr val="000000"/>
                </a:solidFill>
                <a:ea typeface="Times New Roman" panose="02020603050405020304" pitchFamily="18" charset="0"/>
                <a:cs typeface="Minion-Regular" charset="0"/>
              </a:rPr>
              <a:t>) and ribonucleic acid (</a:t>
            </a:r>
            <a:r>
              <a:rPr lang="en-US" altLang="en-US" sz="2800" b="1" dirty="0">
                <a:solidFill>
                  <a:srgbClr val="0000CC"/>
                </a:solidFill>
                <a:effectLst>
                  <a:outerShdw blurRad="38100" dist="38100" dir="2700000" algn="tl">
                    <a:srgbClr val="000000">
                      <a:alpha val="43137"/>
                    </a:srgbClr>
                  </a:outerShdw>
                </a:effectLst>
                <a:ea typeface="Times New Roman" panose="02020603050405020304" pitchFamily="18" charset="0"/>
                <a:cs typeface="Minion-Regular" charset="0"/>
              </a:rPr>
              <a:t>RNA</a:t>
            </a:r>
            <a:r>
              <a:rPr lang="en-US" altLang="en-US" sz="2800" dirty="0">
                <a:solidFill>
                  <a:srgbClr val="000000"/>
                </a:solidFill>
                <a:ea typeface="Times New Roman" panose="02020603050405020304" pitchFamily="18" charset="0"/>
                <a:cs typeface="Minion-Regular" charset="0"/>
              </a:rPr>
              <a:t>).</a:t>
            </a:r>
          </a:p>
        </p:txBody>
      </p:sp>
      <p:pic>
        <p:nvPicPr>
          <p:cNvPr id="5" name="Picture 4">
            <a:extLst>
              <a:ext uri="{FF2B5EF4-FFF2-40B4-BE49-F238E27FC236}">
                <a16:creationId xmlns:a16="http://schemas.microsoft.com/office/drawing/2014/main" id="{11F81C45-8807-4F09-B289-259D7807F41B}"/>
              </a:ext>
            </a:extLst>
          </p:cNvPr>
          <p:cNvPicPr>
            <a:picLocks noChangeAspect="1"/>
          </p:cNvPicPr>
          <p:nvPr/>
        </p:nvPicPr>
        <p:blipFill>
          <a:blip r:embed="rId3"/>
          <a:stretch>
            <a:fillRect/>
          </a:stretch>
        </p:blipFill>
        <p:spPr>
          <a:xfrm>
            <a:off x="1475656" y="2365178"/>
            <a:ext cx="6660457" cy="4221846"/>
          </a:xfrm>
          <a:prstGeom prst="rect">
            <a:avLst/>
          </a:prstGeom>
        </p:spPr>
      </p:pic>
    </p:spTree>
    <p:extLst>
      <p:ext uri="{BB962C8B-B14F-4D97-AF65-F5344CB8AC3E}">
        <p14:creationId xmlns:p14="http://schemas.microsoft.com/office/powerpoint/2010/main" val="27079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D0AC71B-8461-4F8A-9843-045A0DD77ECE}"/>
              </a:ext>
            </a:extLst>
          </p:cNvPr>
          <p:cNvSpPr>
            <a:spLocks noGrp="1" noChangeArrowheads="1"/>
          </p:cNvSpPr>
          <p:nvPr>
            <p:ph type="title" idx="4294967295"/>
          </p:nvPr>
        </p:nvSpPr>
        <p:spPr>
          <a:xfrm>
            <a:off x="611188" y="0"/>
            <a:ext cx="7772400" cy="692696"/>
          </a:xfrm>
        </p:spPr>
        <p:txBody>
          <a:bodyPr/>
          <a:lstStyle/>
          <a:p>
            <a:pPr eaLnBrk="1" hangingPunct="1"/>
            <a:r>
              <a:rPr lang="en-US" altLang="en-US" b="1" dirty="0">
                <a:solidFill>
                  <a:srgbClr val="FF6699"/>
                </a:solidFill>
                <a:effectLst>
                  <a:outerShdw blurRad="38100" dist="38100" dir="2700000" algn="tl">
                    <a:srgbClr val="000000">
                      <a:alpha val="43137"/>
                    </a:srgbClr>
                  </a:outerShdw>
                </a:effectLst>
              </a:rPr>
              <a:t>Synthetic Polymers</a:t>
            </a:r>
          </a:p>
        </p:txBody>
      </p:sp>
      <p:sp>
        <p:nvSpPr>
          <p:cNvPr id="106502" name="Text Box 6">
            <a:extLst>
              <a:ext uri="{FF2B5EF4-FFF2-40B4-BE49-F238E27FC236}">
                <a16:creationId xmlns:a16="http://schemas.microsoft.com/office/drawing/2014/main" id="{BA218096-9D65-4B1D-8C47-BA671AB47119}"/>
              </a:ext>
            </a:extLst>
          </p:cNvPr>
          <p:cNvSpPr txBox="1">
            <a:spLocks noChangeArrowheads="1"/>
          </p:cNvSpPr>
          <p:nvPr/>
        </p:nvSpPr>
        <p:spPr bwMode="auto">
          <a:xfrm>
            <a:off x="3913188" y="2039938"/>
            <a:ext cx="1141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8611AE-433E-4775-B87D-2488F9C60339}"/>
              </a:ext>
            </a:extLst>
          </p:cNvPr>
          <p:cNvSpPr txBox="1"/>
          <p:nvPr/>
        </p:nvSpPr>
        <p:spPr>
          <a:xfrm>
            <a:off x="183704" y="834113"/>
            <a:ext cx="8776591" cy="523220"/>
          </a:xfrm>
          <a:prstGeom prst="rect">
            <a:avLst/>
          </a:prstGeom>
          <a:noFill/>
        </p:spPr>
        <p:txBody>
          <a:bodyPr wrap="square">
            <a:spAutoFit/>
          </a:bodyPr>
          <a:lstStyle/>
          <a:p>
            <a:pPr marL="0" indent="0" eaLnBrk="1" hangingPunct="1">
              <a:buFontTx/>
              <a:buNone/>
            </a:pPr>
            <a:r>
              <a:rPr lang="en-US" altLang="en-US" sz="2800" b="1" dirty="0">
                <a:solidFill>
                  <a:srgbClr val="000000"/>
                </a:solidFill>
                <a:ea typeface="Times New Roman" panose="02020603050405020304" pitchFamily="18" charset="0"/>
                <a:cs typeface="Minion-Bold" charset="0"/>
              </a:rPr>
              <a:t>Rubber, nylon, polyethylene.</a:t>
            </a:r>
            <a:endParaRPr lang="en-US" altLang="en-US" sz="2800" dirty="0">
              <a:solidFill>
                <a:srgbClr val="000000"/>
              </a:solidFill>
              <a:ea typeface="Times New Roman" panose="02020603050405020304" pitchFamily="18" charset="0"/>
              <a:cs typeface="Minion-Regular" charset="0"/>
            </a:endParaRPr>
          </a:p>
        </p:txBody>
      </p:sp>
      <p:pic>
        <p:nvPicPr>
          <p:cNvPr id="3" name="Picture 2">
            <a:extLst>
              <a:ext uri="{FF2B5EF4-FFF2-40B4-BE49-F238E27FC236}">
                <a16:creationId xmlns:a16="http://schemas.microsoft.com/office/drawing/2014/main" id="{D6F18438-AE69-40F2-BA16-8A889114230C}"/>
              </a:ext>
            </a:extLst>
          </p:cNvPr>
          <p:cNvPicPr>
            <a:picLocks noChangeAspect="1"/>
          </p:cNvPicPr>
          <p:nvPr/>
        </p:nvPicPr>
        <p:blipFill>
          <a:blip r:embed="rId3"/>
          <a:stretch>
            <a:fillRect/>
          </a:stretch>
        </p:blipFill>
        <p:spPr>
          <a:xfrm>
            <a:off x="107504" y="1484784"/>
            <a:ext cx="9069561" cy="5229201"/>
          </a:xfrm>
          <a:prstGeom prst="rect">
            <a:avLst/>
          </a:prstGeom>
        </p:spPr>
      </p:pic>
    </p:spTree>
    <p:extLst>
      <p:ext uri="{BB962C8B-B14F-4D97-AF65-F5344CB8AC3E}">
        <p14:creationId xmlns:p14="http://schemas.microsoft.com/office/powerpoint/2010/main" val="8203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Distinguishing Properties of Compounds.</a:t>
            </a:r>
          </a:p>
        </p:txBody>
      </p:sp>
      <p:sp>
        <p:nvSpPr>
          <p:cNvPr id="9" name="Content Placeholder 8"/>
          <p:cNvSpPr>
            <a:spLocks noGrp="1"/>
          </p:cNvSpPr>
          <p:nvPr>
            <p:ph sz="quarter" idx="16"/>
          </p:nvPr>
        </p:nvSpPr>
        <p:spPr>
          <a:xfrm>
            <a:off x="29" y="1377155"/>
            <a:ext cx="4715987" cy="5480845"/>
          </a:xfrm>
        </p:spPr>
        <p:txBody>
          <a:bodyPr lIns="182880" tIns="0"/>
          <a:lstStyle/>
          <a:p>
            <a:pPr eaLnBrk="1" hangingPunct="1">
              <a:lnSpc>
                <a:spcPct val="90000"/>
              </a:lnSpc>
            </a:pPr>
            <a:r>
              <a:rPr lang="en-US" altLang="en-US" sz="2400" dirty="0"/>
              <a:t>The strong natural fiber, cellulose, is a polymer made of long chains of what type of </a:t>
            </a:r>
            <a:r>
              <a:rPr lang="en-US" altLang="en-US" sz="2400" dirty="0">
                <a:solidFill>
                  <a:schemeClr val="tx1"/>
                </a:solidFill>
              </a:rPr>
              <a:t>molecule? </a:t>
            </a:r>
            <a:endParaRPr lang="en-US" altLang="en-US" sz="2000" dirty="0">
              <a:solidFill>
                <a:schemeClr val="tx1"/>
              </a:solidFill>
            </a:endParaRPr>
          </a:p>
          <a:p>
            <a:pPr marL="914400" lvl="1" indent="-457200" eaLnBrk="1" hangingPunct="1">
              <a:lnSpc>
                <a:spcPct val="90000"/>
              </a:lnSpc>
              <a:buFontTx/>
              <a:buAutoNum type="alphaLcPeriod"/>
            </a:pPr>
            <a:r>
              <a:rPr lang="en-US" altLang="en-US" sz="1800" dirty="0">
                <a:solidFill>
                  <a:schemeClr val="tx1"/>
                </a:solidFill>
              </a:rPr>
              <a:t>amino acid</a:t>
            </a:r>
          </a:p>
          <a:p>
            <a:pPr marL="914400" lvl="1" indent="-457200" eaLnBrk="1" hangingPunct="1">
              <a:lnSpc>
                <a:spcPct val="90000"/>
              </a:lnSpc>
              <a:buFontTx/>
              <a:buAutoNum type="alphaLcPeriod"/>
            </a:pPr>
            <a:r>
              <a:rPr lang="en-US" altLang="en-US" sz="1800" dirty="0">
                <a:solidFill>
                  <a:schemeClr val="tx1"/>
                </a:solidFill>
              </a:rPr>
              <a:t>organic bases</a:t>
            </a:r>
          </a:p>
          <a:p>
            <a:pPr marL="914400" lvl="1" indent="-457200" eaLnBrk="1" hangingPunct="1">
              <a:lnSpc>
                <a:spcPct val="90000"/>
              </a:lnSpc>
              <a:buFontTx/>
              <a:buAutoNum type="alphaLcPeriod"/>
            </a:pPr>
            <a:r>
              <a:rPr lang="en-US" altLang="en-US" sz="1800" dirty="0">
                <a:solidFill>
                  <a:schemeClr val="tx1"/>
                </a:solidFill>
              </a:rPr>
              <a:t>hydrocarbons</a:t>
            </a:r>
          </a:p>
          <a:p>
            <a:pPr marL="914400" lvl="1" indent="-457200" eaLnBrk="1" hangingPunct="1">
              <a:lnSpc>
                <a:spcPct val="90000"/>
              </a:lnSpc>
              <a:buFontTx/>
              <a:buAutoNum type="alphaLcPeriod"/>
            </a:pPr>
            <a:r>
              <a:rPr lang="en-US" altLang="en-US" sz="1800" dirty="0">
                <a:solidFill>
                  <a:schemeClr val="tx1"/>
                </a:solidFill>
              </a:rPr>
              <a:t>Sugar</a:t>
            </a:r>
            <a:endParaRPr lang="en-US" altLang="en-US" sz="2000" dirty="0">
              <a:solidFill>
                <a:schemeClr val="tx1"/>
              </a:solidFill>
            </a:endParaRPr>
          </a:p>
          <a:p>
            <a:pPr eaLnBrk="1" hangingPunct="1"/>
            <a:r>
              <a:rPr lang="en-US" altLang="en-US" sz="2000" dirty="0">
                <a:solidFill>
                  <a:schemeClr val="tx1"/>
                </a:solidFill>
              </a:rPr>
              <a:t>An alcohol is formed by replacing at least one hydrogen in a hydrocarbon with a(n) </a:t>
            </a:r>
          </a:p>
          <a:p>
            <a:pPr marL="569913" lvl="1" indent="-457200" eaLnBrk="1" hangingPunct="1">
              <a:lnSpc>
                <a:spcPct val="100000"/>
              </a:lnSpc>
              <a:spcBef>
                <a:spcPts val="600"/>
              </a:spcBef>
              <a:buFontTx/>
              <a:buAutoNum type="alphaLcPeriod"/>
            </a:pPr>
            <a:r>
              <a:rPr lang="en-US" altLang="en-US" sz="1800" dirty="0">
                <a:solidFill>
                  <a:schemeClr val="tx1"/>
                </a:solidFill>
              </a:rPr>
              <a:t>carboxyl group.</a:t>
            </a:r>
          </a:p>
          <a:p>
            <a:pPr marL="569913" lvl="1" indent="-457200" eaLnBrk="1" hangingPunct="1">
              <a:lnSpc>
                <a:spcPct val="100000"/>
              </a:lnSpc>
              <a:spcBef>
                <a:spcPts val="600"/>
              </a:spcBef>
              <a:buFontTx/>
              <a:buAutoNum type="alphaLcPeriod"/>
            </a:pPr>
            <a:r>
              <a:rPr lang="en-US" altLang="en-US" sz="1800" dirty="0">
                <a:solidFill>
                  <a:schemeClr val="tx1"/>
                </a:solidFill>
              </a:rPr>
              <a:t>hydroxyl group.</a:t>
            </a:r>
          </a:p>
          <a:p>
            <a:pPr marL="569913" lvl="1" indent="-457200" eaLnBrk="1" hangingPunct="1">
              <a:lnSpc>
                <a:spcPct val="100000"/>
              </a:lnSpc>
              <a:spcBef>
                <a:spcPts val="600"/>
              </a:spcBef>
              <a:buFontTx/>
              <a:buAutoNum type="alphaLcPeriod"/>
            </a:pPr>
            <a:r>
              <a:rPr lang="en-US" altLang="en-US" sz="1800" dirty="0">
                <a:solidFill>
                  <a:schemeClr val="tx1"/>
                </a:solidFill>
              </a:rPr>
              <a:t>amino group.</a:t>
            </a:r>
          </a:p>
          <a:p>
            <a:pPr marL="569913" lvl="1" indent="-457200" eaLnBrk="1" hangingPunct="1">
              <a:lnSpc>
                <a:spcPct val="100000"/>
              </a:lnSpc>
              <a:spcBef>
                <a:spcPts val="600"/>
              </a:spcBef>
              <a:buFontTx/>
              <a:buAutoNum type="alphaLcPeriod"/>
            </a:pPr>
            <a:r>
              <a:rPr lang="en-US" altLang="en-US" sz="1800" dirty="0">
                <a:solidFill>
                  <a:schemeClr val="tx1"/>
                </a:solidFill>
              </a:rPr>
              <a:t>carbon group. </a:t>
            </a:r>
            <a:endParaRPr lang="en-US" altLang="en-US" sz="2600" dirty="0">
              <a:solidFill>
                <a:schemeClr val="tx1"/>
              </a:solidFill>
            </a:endParaRPr>
          </a:p>
        </p:txBody>
      </p:sp>
      <p:sp>
        <p:nvSpPr>
          <p:cNvPr id="7" name="Content Placeholder 7"/>
          <p:cNvSpPr txBox="1">
            <a:spLocks/>
          </p:cNvSpPr>
          <p:nvPr/>
        </p:nvSpPr>
        <p:spPr bwMode="auto">
          <a:xfrm>
            <a:off x="4893650" y="1371600"/>
            <a:ext cx="425035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274320"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pPr eaLnBrk="1" hangingPunct="1"/>
            <a:r>
              <a:rPr lang="en-US" altLang="en-US" sz="2400" dirty="0"/>
              <a:t>A synthetic polymer that can be formed into strong fibers suitable for making cloth and rope is </a:t>
            </a:r>
          </a:p>
          <a:p>
            <a:pPr marL="569913" lvl="1" indent="-457200" eaLnBrk="1" hangingPunct="1">
              <a:lnSpc>
                <a:spcPct val="100000"/>
              </a:lnSpc>
              <a:spcBef>
                <a:spcPts val="600"/>
              </a:spcBef>
              <a:buFontTx/>
              <a:buAutoNum type="alphaLcPeriod"/>
            </a:pPr>
            <a:r>
              <a:rPr lang="en-US" altLang="en-US" sz="1800" dirty="0"/>
              <a:t>silk.</a:t>
            </a:r>
          </a:p>
          <a:p>
            <a:pPr marL="569913" lvl="1" indent="-457200" eaLnBrk="1" hangingPunct="1">
              <a:lnSpc>
                <a:spcPct val="100000"/>
              </a:lnSpc>
              <a:spcBef>
                <a:spcPts val="600"/>
              </a:spcBef>
              <a:buFontTx/>
              <a:buAutoNum type="alphaLcPeriod"/>
            </a:pPr>
            <a:r>
              <a:rPr lang="en-US" altLang="en-US" sz="1800" dirty="0"/>
              <a:t>high-density polyethylene.</a:t>
            </a:r>
          </a:p>
          <a:p>
            <a:pPr marL="569913" lvl="1" indent="-457200" eaLnBrk="1" hangingPunct="1">
              <a:lnSpc>
                <a:spcPct val="100000"/>
              </a:lnSpc>
              <a:spcBef>
                <a:spcPts val="600"/>
              </a:spcBef>
              <a:buFontTx/>
              <a:buAutoNum type="alphaLcPeriod"/>
            </a:pPr>
            <a:r>
              <a:rPr lang="en-US" altLang="en-US" sz="1800" dirty="0"/>
              <a:t>natural rubber.</a:t>
            </a:r>
          </a:p>
          <a:p>
            <a:pPr marL="569913" lvl="1" indent="-457200" eaLnBrk="1" hangingPunct="1">
              <a:lnSpc>
                <a:spcPct val="100000"/>
              </a:lnSpc>
              <a:spcBef>
                <a:spcPts val="600"/>
              </a:spcBef>
              <a:buFontTx/>
              <a:buAutoNum type="alphaLcPeriod"/>
            </a:pPr>
            <a:r>
              <a:rPr lang="en-US" altLang="en-US" sz="1800" dirty="0">
                <a:solidFill>
                  <a:schemeClr val="tx1"/>
                </a:solidFill>
              </a:rPr>
              <a:t>nylon.</a:t>
            </a:r>
          </a:p>
          <a:p>
            <a:pPr marL="569913" lvl="1" indent="-457200" eaLnBrk="1" hangingPunct="1">
              <a:lnSpc>
                <a:spcPct val="100000"/>
              </a:lnSpc>
              <a:spcBef>
                <a:spcPts val="600"/>
              </a:spcBef>
              <a:buFontTx/>
              <a:buAutoNum type="alphaLcPeriod"/>
            </a:pPr>
            <a:endParaRPr lang="en-US" altLang="en-US" sz="1800" dirty="0">
              <a:solidFill>
                <a:schemeClr val="tx1"/>
              </a:solidFill>
            </a:endParaRPr>
          </a:p>
          <a:p>
            <a:pPr marL="112713" lvl="1" indent="0">
              <a:lnSpc>
                <a:spcPct val="100000"/>
              </a:lnSpc>
              <a:spcBef>
                <a:spcPts val="600"/>
              </a:spcBef>
              <a:buNone/>
            </a:pPr>
            <a:r>
              <a:rPr lang="en-US" altLang="en-US" sz="2000" dirty="0">
                <a:solidFill>
                  <a:schemeClr val="tx1"/>
                </a:solidFill>
              </a:rPr>
              <a:t>Small, repeating units of organic molecules are called ___. They make up larger molecules that linked together by covalent bonds called ___.</a:t>
            </a:r>
          </a:p>
          <a:p>
            <a:pPr marL="569913" lvl="1" indent="-457200" eaLnBrk="1" hangingPunct="1">
              <a:lnSpc>
                <a:spcPct val="100000"/>
              </a:lnSpc>
              <a:spcBef>
                <a:spcPts val="600"/>
              </a:spcBef>
              <a:buFontTx/>
              <a:buAutoNum type="alphaLcPeriod"/>
            </a:pPr>
            <a:endParaRPr lang="en-US" altLang="en-US" sz="1800" dirty="0"/>
          </a:p>
          <a:p>
            <a:pPr eaLnBrk="1" hangingPunct="1"/>
            <a:endParaRPr kumimoji="0" lang="en-US" altLang="en-US" sz="1600" b="1" i="0" u="none" strike="noStrike" kern="1200" cap="none" spc="0" normalizeH="0" baseline="0" noProof="0" dirty="0">
              <a:ln>
                <a:noFill/>
              </a:ln>
              <a:solidFill>
                <a:srgbClr val="0070C0"/>
              </a:solidFill>
              <a:effectLst/>
              <a:uLnTx/>
              <a:uFillTx/>
              <a:latin typeface="Arial"/>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6" end="6"/>
                                            </p:txEl>
                                          </p:spTgt>
                                        </p:tgtEl>
                                        <p:attrNameLst>
                                          <p:attrName>style.visibility</p:attrName>
                                        </p:attrNameLst>
                                      </p:cBhvr>
                                      <p:to>
                                        <p:strVal val="visible"/>
                                      </p:to>
                                    </p:set>
                                    <p:animEffect transition="in" filter="fade">
                                      <p:cBhvr>
                                        <p:cTn id="10" dur="500"/>
                                        <p:tgtEl>
                                          <p:spTgt spid="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animEffect transition="in" filter="fade">
                                      <p:cBhvr>
                                        <p:cTn id="13" dur="500"/>
                                        <p:tgtEl>
                                          <p:spTgt spid="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8" end="8"/>
                                            </p:txEl>
                                          </p:spTgt>
                                        </p:tgtEl>
                                        <p:attrNameLst>
                                          <p:attrName>style.visibility</p:attrName>
                                        </p:attrNameLst>
                                      </p:cBhvr>
                                      <p:to>
                                        <p:strVal val="visible"/>
                                      </p:to>
                                    </p:set>
                                    <p:animEffect transition="in" filter="fade">
                                      <p:cBhvr>
                                        <p:cTn id="16" dur="500"/>
                                        <p:tgtEl>
                                          <p:spTgt spid="9">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animEffect transition="in" filter="fade">
                                      <p:cBhvr>
                                        <p:cTn id="19" dur="500"/>
                                        <p:tgtEl>
                                          <p:spTgt spid="9">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Distinguishing Properties of Compounds.</a:t>
            </a:r>
          </a:p>
        </p:txBody>
      </p:sp>
      <p:sp>
        <p:nvSpPr>
          <p:cNvPr id="9" name="Content Placeholder 8"/>
          <p:cNvSpPr>
            <a:spLocks noGrp="1"/>
          </p:cNvSpPr>
          <p:nvPr>
            <p:ph sz="quarter" idx="16"/>
          </p:nvPr>
        </p:nvSpPr>
        <p:spPr>
          <a:xfrm>
            <a:off x="29" y="1377155"/>
            <a:ext cx="4715987" cy="5480845"/>
          </a:xfrm>
        </p:spPr>
        <p:txBody>
          <a:bodyPr lIns="182880" tIns="0"/>
          <a:lstStyle/>
          <a:p>
            <a:pPr eaLnBrk="1" hangingPunct="1">
              <a:lnSpc>
                <a:spcPct val="90000"/>
              </a:lnSpc>
            </a:pPr>
            <a:r>
              <a:rPr lang="en-US" altLang="en-US" sz="2400" dirty="0"/>
              <a:t>The strong natural fiber, cellulose, is a polymer made of long chains of what type of molecule? </a:t>
            </a:r>
            <a:endParaRPr lang="en-US" altLang="en-US" sz="2000" dirty="0"/>
          </a:p>
          <a:p>
            <a:pPr marL="914400" lvl="1" indent="-457200" eaLnBrk="1" hangingPunct="1">
              <a:lnSpc>
                <a:spcPct val="90000"/>
              </a:lnSpc>
              <a:buFontTx/>
              <a:buAutoNum type="alphaLcPeriod"/>
            </a:pPr>
            <a:r>
              <a:rPr lang="en-US" altLang="en-US" sz="1800" dirty="0"/>
              <a:t>amino acid</a:t>
            </a:r>
          </a:p>
          <a:p>
            <a:pPr marL="914400" lvl="1" indent="-457200" eaLnBrk="1" hangingPunct="1">
              <a:lnSpc>
                <a:spcPct val="90000"/>
              </a:lnSpc>
              <a:buFontTx/>
              <a:buAutoNum type="alphaLcPeriod"/>
            </a:pPr>
            <a:r>
              <a:rPr lang="en-US" altLang="en-US" sz="1800" dirty="0"/>
              <a:t>organic bases</a:t>
            </a:r>
          </a:p>
          <a:p>
            <a:pPr marL="914400" lvl="1" indent="-457200" eaLnBrk="1" hangingPunct="1">
              <a:lnSpc>
                <a:spcPct val="90000"/>
              </a:lnSpc>
              <a:buFontTx/>
              <a:buAutoNum type="alphaLcPeriod"/>
            </a:pPr>
            <a:r>
              <a:rPr lang="en-US" altLang="en-US" sz="1800" dirty="0"/>
              <a:t>hydrocarbons</a:t>
            </a:r>
          </a:p>
          <a:p>
            <a:pPr marL="914400" lvl="1" indent="-457200" eaLnBrk="1" hangingPunct="1">
              <a:lnSpc>
                <a:spcPct val="90000"/>
              </a:lnSpc>
              <a:buFontTx/>
              <a:buAutoNum type="alphaLcPeriod"/>
            </a:pPr>
            <a:r>
              <a:rPr lang="en-US" altLang="en-US" sz="1800" b="1" dirty="0">
                <a:solidFill>
                  <a:srgbClr val="0070C0"/>
                </a:solidFill>
              </a:rPr>
              <a:t>Sugar</a:t>
            </a:r>
            <a:endParaRPr lang="en-US" altLang="en-US" sz="2000" dirty="0"/>
          </a:p>
          <a:p>
            <a:pPr eaLnBrk="1" hangingPunct="1"/>
            <a:r>
              <a:rPr lang="en-US" altLang="en-US" sz="2000" dirty="0"/>
              <a:t>An alcohol is formed by replacing at least one hydrogen in a hydrocarbon with a(n) </a:t>
            </a:r>
          </a:p>
          <a:p>
            <a:pPr marL="569913" lvl="1" indent="-457200" eaLnBrk="1" hangingPunct="1">
              <a:lnSpc>
                <a:spcPct val="100000"/>
              </a:lnSpc>
              <a:spcBef>
                <a:spcPts val="600"/>
              </a:spcBef>
              <a:buFontTx/>
              <a:buAutoNum type="alphaLcPeriod"/>
            </a:pPr>
            <a:r>
              <a:rPr lang="en-US" altLang="en-US" sz="1800" dirty="0"/>
              <a:t>carboxyl group.</a:t>
            </a:r>
          </a:p>
          <a:p>
            <a:pPr marL="569913" lvl="1" indent="-457200" eaLnBrk="1" hangingPunct="1">
              <a:lnSpc>
                <a:spcPct val="100000"/>
              </a:lnSpc>
              <a:spcBef>
                <a:spcPts val="600"/>
              </a:spcBef>
              <a:buFontTx/>
              <a:buAutoNum type="alphaLcPeriod"/>
            </a:pPr>
            <a:r>
              <a:rPr lang="en-US" altLang="en-US" sz="1800" b="1" dirty="0">
                <a:solidFill>
                  <a:srgbClr val="0070C0"/>
                </a:solidFill>
              </a:rPr>
              <a:t>hydroxyl group.</a:t>
            </a:r>
          </a:p>
          <a:p>
            <a:pPr marL="569913" lvl="1" indent="-457200" eaLnBrk="1" hangingPunct="1">
              <a:lnSpc>
                <a:spcPct val="100000"/>
              </a:lnSpc>
              <a:spcBef>
                <a:spcPts val="600"/>
              </a:spcBef>
              <a:buFontTx/>
              <a:buAutoNum type="alphaLcPeriod"/>
            </a:pPr>
            <a:r>
              <a:rPr lang="en-US" altLang="en-US" sz="1800" dirty="0"/>
              <a:t>amino group.</a:t>
            </a:r>
          </a:p>
          <a:p>
            <a:pPr marL="569913" lvl="1" indent="-457200" eaLnBrk="1" hangingPunct="1">
              <a:lnSpc>
                <a:spcPct val="100000"/>
              </a:lnSpc>
              <a:spcBef>
                <a:spcPts val="600"/>
              </a:spcBef>
              <a:buFontTx/>
              <a:buAutoNum type="alphaLcPeriod"/>
            </a:pPr>
            <a:r>
              <a:rPr lang="en-US" altLang="en-US" sz="1800" dirty="0"/>
              <a:t>carbon group. </a:t>
            </a:r>
            <a:endParaRPr lang="en-US" altLang="en-US" sz="2600" b="1" dirty="0">
              <a:solidFill>
                <a:srgbClr val="0070C0"/>
              </a:solidFill>
            </a:endParaRPr>
          </a:p>
        </p:txBody>
      </p:sp>
      <p:sp>
        <p:nvSpPr>
          <p:cNvPr id="7" name="Content Placeholder 7"/>
          <p:cNvSpPr txBox="1">
            <a:spLocks/>
          </p:cNvSpPr>
          <p:nvPr/>
        </p:nvSpPr>
        <p:spPr bwMode="auto">
          <a:xfrm>
            <a:off x="4893650" y="1371600"/>
            <a:ext cx="425035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274320" bIns="191435" numCol="1" anchor="t" anchorCtr="0" compatLnSpc="1">
            <a:prstTxWarp prst="textNoShape">
              <a:avLst/>
            </a:prstTxWarp>
          </a:bodyPr>
          <a:lst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968" indent="-235968"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592" indent="-36559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a:lstStyle>
          <a:p>
            <a:pPr eaLnBrk="1" hangingPunct="1"/>
            <a:r>
              <a:rPr lang="en-US" altLang="en-US" sz="2400" dirty="0"/>
              <a:t>A synthetic polymer that can be formed into strong fibers suitable for making cloth and rope is </a:t>
            </a:r>
          </a:p>
          <a:p>
            <a:pPr marL="569913" lvl="1" indent="-457200" eaLnBrk="1" hangingPunct="1">
              <a:lnSpc>
                <a:spcPct val="100000"/>
              </a:lnSpc>
              <a:spcBef>
                <a:spcPts val="600"/>
              </a:spcBef>
              <a:buFontTx/>
              <a:buAutoNum type="alphaLcPeriod"/>
            </a:pPr>
            <a:r>
              <a:rPr lang="en-US" altLang="en-US" sz="1800" dirty="0"/>
              <a:t>silk.</a:t>
            </a:r>
          </a:p>
          <a:p>
            <a:pPr marL="569913" lvl="1" indent="-457200" eaLnBrk="1" hangingPunct="1">
              <a:lnSpc>
                <a:spcPct val="100000"/>
              </a:lnSpc>
              <a:spcBef>
                <a:spcPts val="600"/>
              </a:spcBef>
              <a:buFontTx/>
              <a:buAutoNum type="alphaLcPeriod"/>
            </a:pPr>
            <a:r>
              <a:rPr lang="en-US" altLang="en-US" sz="1800" dirty="0"/>
              <a:t>high-density polyethylene.</a:t>
            </a:r>
          </a:p>
          <a:p>
            <a:pPr marL="569913" lvl="1" indent="-457200" eaLnBrk="1" hangingPunct="1">
              <a:lnSpc>
                <a:spcPct val="100000"/>
              </a:lnSpc>
              <a:spcBef>
                <a:spcPts val="600"/>
              </a:spcBef>
              <a:buFontTx/>
              <a:buAutoNum type="alphaLcPeriod"/>
            </a:pPr>
            <a:r>
              <a:rPr lang="en-US" altLang="en-US" sz="1800" dirty="0"/>
              <a:t>natural rubber.</a:t>
            </a:r>
          </a:p>
          <a:p>
            <a:pPr marL="569913" lvl="1" indent="-457200" eaLnBrk="1" hangingPunct="1">
              <a:lnSpc>
                <a:spcPct val="100000"/>
              </a:lnSpc>
              <a:spcBef>
                <a:spcPts val="600"/>
              </a:spcBef>
              <a:buFontTx/>
              <a:buAutoNum type="alphaLcPeriod"/>
            </a:pPr>
            <a:r>
              <a:rPr lang="en-US" altLang="en-US" sz="1800" b="1" dirty="0">
                <a:solidFill>
                  <a:srgbClr val="0070C0"/>
                </a:solidFill>
              </a:rPr>
              <a:t>nylon</a:t>
            </a:r>
            <a:r>
              <a:rPr lang="en-US" altLang="en-US" sz="1800" dirty="0"/>
              <a:t>.</a:t>
            </a:r>
          </a:p>
          <a:p>
            <a:pPr marL="569913" lvl="1" indent="-457200" eaLnBrk="1" hangingPunct="1">
              <a:lnSpc>
                <a:spcPct val="100000"/>
              </a:lnSpc>
              <a:spcBef>
                <a:spcPts val="600"/>
              </a:spcBef>
              <a:buFontTx/>
              <a:buAutoNum type="alphaLcPeriod"/>
            </a:pPr>
            <a:endParaRPr lang="en-US" altLang="en-US" sz="1800" dirty="0"/>
          </a:p>
          <a:p>
            <a:pPr marL="112713" lvl="1" indent="0">
              <a:lnSpc>
                <a:spcPct val="100000"/>
              </a:lnSpc>
              <a:spcBef>
                <a:spcPts val="600"/>
              </a:spcBef>
              <a:buNone/>
            </a:pPr>
            <a:r>
              <a:rPr lang="en-US" altLang="en-US" sz="2000" dirty="0"/>
              <a:t>Small, repeating units of organic molecules are called </a:t>
            </a:r>
            <a:r>
              <a:rPr lang="en-US" altLang="en-US" sz="2000" b="1" dirty="0">
                <a:solidFill>
                  <a:srgbClr val="0070C0"/>
                </a:solidFill>
              </a:rPr>
              <a:t>monomers</a:t>
            </a:r>
            <a:r>
              <a:rPr lang="en-US" altLang="en-US" sz="2000" dirty="0"/>
              <a:t>. They make up larger molecules that linked together by covalent bonds called </a:t>
            </a:r>
            <a:r>
              <a:rPr lang="en-US" altLang="en-US" sz="2000" b="1" dirty="0">
                <a:solidFill>
                  <a:srgbClr val="0070C0"/>
                </a:solidFill>
              </a:rPr>
              <a:t>polymers</a:t>
            </a:r>
            <a:r>
              <a:rPr lang="en-US" altLang="en-US" sz="2000" dirty="0"/>
              <a:t>.</a:t>
            </a:r>
          </a:p>
          <a:p>
            <a:pPr marL="569913" lvl="1" indent="-457200" eaLnBrk="1" hangingPunct="1">
              <a:lnSpc>
                <a:spcPct val="100000"/>
              </a:lnSpc>
              <a:spcBef>
                <a:spcPts val="600"/>
              </a:spcBef>
              <a:buFontTx/>
              <a:buAutoNum type="alphaLcPeriod"/>
            </a:pPr>
            <a:endParaRPr lang="en-US" altLang="en-US" sz="1800" dirty="0"/>
          </a:p>
          <a:p>
            <a:pPr eaLnBrk="1" hangingPunct="1"/>
            <a:endParaRPr kumimoji="0" lang="en-US" altLang="en-US" sz="1600" b="1" i="0" u="none" strike="noStrike" kern="1200" cap="none" spc="0" normalizeH="0" baseline="0" noProof="0" dirty="0">
              <a:ln>
                <a:noFill/>
              </a:ln>
              <a:solidFill>
                <a:srgbClr val="0070C0"/>
              </a:solidFill>
              <a:effectLst/>
              <a:uLnTx/>
              <a:uFillTx/>
              <a:latin typeface="Arial"/>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4" y="188879"/>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23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E4C1-4AF3-428A-8355-7FF50C0E578E}"/>
              </a:ext>
            </a:extLst>
          </p:cNvPr>
          <p:cNvSpPr>
            <a:spLocks noGrp="1"/>
          </p:cNvSpPr>
          <p:nvPr>
            <p:ph type="title"/>
          </p:nvPr>
        </p:nvSpPr>
        <p:spPr/>
        <p:txBody>
          <a:bodyPr/>
          <a:lstStyle/>
          <a:p>
            <a:pPr algn="ctr">
              <a:defRPr/>
            </a:pPr>
            <a:r>
              <a:rPr lang="en-US" dirty="0">
                <a:ea typeface="ＭＳ Ｐゴシック" pitchFamily="-80" charset="-128"/>
              </a:rPr>
              <a:t>Carbon Based Life Forms</a:t>
            </a:r>
          </a:p>
        </p:txBody>
      </p:sp>
      <p:sp>
        <p:nvSpPr>
          <p:cNvPr id="3" name="Content Placeholder 2">
            <a:extLst>
              <a:ext uri="{FF2B5EF4-FFF2-40B4-BE49-F238E27FC236}">
                <a16:creationId xmlns:a16="http://schemas.microsoft.com/office/drawing/2014/main" id="{4A824C80-3606-4BA2-BFA1-2C88B68A974B}"/>
              </a:ext>
            </a:extLst>
          </p:cNvPr>
          <p:cNvSpPr>
            <a:spLocks noGrp="1"/>
          </p:cNvSpPr>
          <p:nvPr>
            <p:ph idx="1"/>
          </p:nvPr>
        </p:nvSpPr>
        <p:spPr>
          <a:xfrm>
            <a:off x="107950" y="115888"/>
            <a:ext cx="5218906" cy="6742112"/>
          </a:xfrm>
        </p:spPr>
        <p:txBody>
          <a:bodyPr/>
          <a:lstStyle/>
          <a:p>
            <a:pPr eaLnBrk="1" hangingPunct="1">
              <a:defRPr/>
            </a:pPr>
            <a:r>
              <a:rPr lang="en-US" altLang="en-US" sz="3600" b="1" dirty="0">
                <a:solidFill>
                  <a:srgbClr val="0070C0"/>
                </a:solidFill>
                <a:effectLst>
                  <a:outerShdw blurRad="38100" dist="38100" dir="2700000" algn="tl">
                    <a:srgbClr val="000000">
                      <a:alpha val="43137"/>
                    </a:srgbClr>
                  </a:outerShdw>
                </a:effectLst>
                <a:ea typeface="ＭＳ Ｐゴシック" pitchFamily="-80" charset="-128"/>
              </a:rPr>
              <a:t>Fullerenes</a:t>
            </a:r>
            <a:endParaRPr lang="en-US" altLang="en-US" b="1" dirty="0">
              <a:solidFill>
                <a:srgbClr val="0070C0"/>
              </a:solidFill>
              <a:effectLst>
                <a:outerShdw blurRad="38100" dist="38100" dir="2700000" algn="tl">
                  <a:srgbClr val="000000">
                    <a:alpha val="43137"/>
                  </a:srgbClr>
                </a:outerShdw>
              </a:effectLst>
              <a:ea typeface="ＭＳ Ｐゴシック" pitchFamily="-80" charset="-128"/>
            </a:endParaRPr>
          </a:p>
          <a:p>
            <a:pPr eaLnBrk="1" hangingPunct="1">
              <a:defRPr/>
            </a:pPr>
            <a:r>
              <a:rPr lang="en-US" altLang="en-US" dirty="0">
                <a:solidFill>
                  <a:srgbClr val="FF0000"/>
                </a:solidFill>
                <a:ea typeface="Times New Roman" panose="02020603050405020304" pitchFamily="18" charset="0"/>
                <a:cs typeface="Minion-Regular" charset="0"/>
              </a:rPr>
              <a:t>Fullerenes are large hollow spheres or cages of carbon. </a:t>
            </a:r>
          </a:p>
          <a:p>
            <a:pPr eaLnBrk="1" hangingPunct="1">
              <a:defRPr/>
            </a:pPr>
            <a:r>
              <a:rPr lang="en-US" b="0" i="0" dirty="0">
                <a:solidFill>
                  <a:srgbClr val="202124"/>
                </a:solidFill>
                <a:effectLst/>
                <a:latin typeface="Roboto" panose="02000000000000000000" pitchFamily="2" charset="0"/>
              </a:rPr>
              <a:t>Fullerenes are used </a:t>
            </a:r>
            <a:r>
              <a:rPr lang="en-US" b="1" i="0" dirty="0">
                <a:solidFill>
                  <a:srgbClr val="202124"/>
                </a:solidFill>
                <a:effectLst/>
                <a:latin typeface="Roboto" panose="02000000000000000000" pitchFamily="2" charset="0"/>
              </a:rPr>
              <a:t>in the medical field as light-activated antimicrobial agents</a:t>
            </a:r>
            <a:r>
              <a:rPr lang="en-US" b="0" i="0" dirty="0">
                <a:solidFill>
                  <a:srgbClr val="202124"/>
                </a:solidFill>
                <a:effectLst/>
                <a:latin typeface="Roboto" panose="02000000000000000000" pitchFamily="2" charset="0"/>
              </a:rPr>
              <a:t>. </a:t>
            </a:r>
          </a:p>
          <a:p>
            <a:pPr eaLnBrk="1" hangingPunct="1">
              <a:defRPr/>
            </a:pPr>
            <a:r>
              <a:rPr lang="en-US" b="0" i="0" dirty="0">
                <a:solidFill>
                  <a:srgbClr val="0000CC"/>
                </a:solidFill>
                <a:effectLst/>
                <a:latin typeface="Roboto" panose="02000000000000000000" pitchFamily="2" charset="0"/>
              </a:rPr>
              <a:t>It is also used in several biomedical applications including the design of high-performance MRI contrast agents, X-ray imaging contrast agents, photodynamic therapy and drug and gene delivery.</a:t>
            </a:r>
            <a:endParaRPr lang="en-US" altLang="en-US" dirty="0">
              <a:solidFill>
                <a:srgbClr val="0000CC"/>
              </a:solidFill>
              <a:ea typeface="Times New Roman" panose="02020603050405020304" pitchFamily="18" charset="0"/>
              <a:cs typeface="Minion-Regular" charset="0"/>
            </a:endParaRPr>
          </a:p>
        </p:txBody>
      </p:sp>
      <p:pic>
        <p:nvPicPr>
          <p:cNvPr id="26628" name="Picture 3">
            <a:extLst>
              <a:ext uri="{FF2B5EF4-FFF2-40B4-BE49-F238E27FC236}">
                <a16:creationId xmlns:a16="http://schemas.microsoft.com/office/drawing/2014/main" id="{C36F7516-ABF0-4DAD-9CD3-CC9327A2B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259" t="2255" b="-2"/>
          <a:stretch>
            <a:fillRect/>
          </a:stretch>
        </p:blipFill>
        <p:spPr bwMode="auto">
          <a:xfrm>
            <a:off x="5978028" y="4186238"/>
            <a:ext cx="2338388"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a:extLst>
              <a:ext uri="{FF2B5EF4-FFF2-40B4-BE49-F238E27FC236}">
                <a16:creationId xmlns:a16="http://schemas.microsoft.com/office/drawing/2014/main" id="{97DAA311-F727-470D-94DF-DA6648D8D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501" y="609600"/>
            <a:ext cx="3582987"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descr="HSPS_Ch9s1-p262-Whale">
            <a:extLst>
              <a:ext uri="{FF2B5EF4-FFF2-40B4-BE49-F238E27FC236}">
                <a16:creationId xmlns:a16="http://schemas.microsoft.com/office/drawing/2014/main" id="{D119D89B-0B5A-4A0C-B6A3-4A3BDE944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92350"/>
            <a:ext cx="8839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1ECC3C3-2288-4B5E-A6A6-E7AE4521BFB1}"/>
              </a:ext>
            </a:extLst>
          </p:cNvPr>
          <p:cNvSpPr>
            <a:spLocks noGrp="1"/>
          </p:cNvSpPr>
          <p:nvPr>
            <p:ph type="title"/>
          </p:nvPr>
        </p:nvSpPr>
        <p:spPr/>
        <p:txBody>
          <a:bodyPr/>
          <a:lstStyle/>
          <a:p>
            <a:pPr algn="ctr">
              <a:defRPr/>
            </a:pPr>
            <a:r>
              <a:rPr lang="en-US" dirty="0">
                <a:ea typeface="ＭＳ Ｐゴシック" pitchFamily="-80" charset="-128"/>
              </a:rPr>
              <a:t>Carbon Based Life Forms</a:t>
            </a:r>
          </a:p>
        </p:txBody>
      </p:sp>
      <p:sp>
        <p:nvSpPr>
          <p:cNvPr id="3" name="Content Placeholder 2">
            <a:extLst>
              <a:ext uri="{FF2B5EF4-FFF2-40B4-BE49-F238E27FC236}">
                <a16:creationId xmlns:a16="http://schemas.microsoft.com/office/drawing/2014/main" id="{F96650D9-597E-4CAD-916C-B134A3570E1F}"/>
              </a:ext>
            </a:extLst>
          </p:cNvPr>
          <p:cNvSpPr>
            <a:spLocks noGrp="1"/>
          </p:cNvSpPr>
          <p:nvPr>
            <p:ph idx="1"/>
          </p:nvPr>
        </p:nvSpPr>
        <p:spPr>
          <a:xfrm>
            <a:off x="250825" y="600075"/>
            <a:ext cx="8839200" cy="4114800"/>
          </a:xfrm>
        </p:spPr>
        <p:txBody>
          <a:bodyPr/>
          <a:lstStyle/>
          <a:p>
            <a:pPr eaLnBrk="1" hangingPunct="1">
              <a:defRPr/>
            </a:pPr>
            <a:r>
              <a:rPr lang="en-US" altLang="en-US" dirty="0">
                <a:solidFill>
                  <a:srgbClr val="000000"/>
                </a:solidFill>
                <a:ea typeface="Times New Roman" panose="02020603050405020304" pitchFamily="18" charset="0"/>
                <a:cs typeface="Minion-Regular" charset="0"/>
              </a:rPr>
              <a:t>An </a:t>
            </a:r>
            <a:r>
              <a:rPr lang="en-US" altLang="en-US" b="1" dirty="0">
                <a:solidFill>
                  <a:srgbClr val="FF0000"/>
                </a:solidFill>
                <a:effectLst>
                  <a:outerShdw blurRad="38100" dist="38100" dir="2700000" algn="tl">
                    <a:srgbClr val="000000">
                      <a:alpha val="43137"/>
                    </a:srgbClr>
                  </a:outerShdw>
                </a:effectLst>
                <a:ea typeface="Times New Roman" panose="02020603050405020304" pitchFamily="18" charset="0"/>
                <a:cs typeface="Minion-Bold" charset="0"/>
              </a:rPr>
              <a:t>organic compound </a:t>
            </a:r>
            <a:r>
              <a:rPr lang="en-US" altLang="en-US" dirty="0">
                <a:solidFill>
                  <a:srgbClr val="000000"/>
                </a:solidFill>
                <a:ea typeface="Times New Roman" panose="02020603050405020304" pitchFamily="18" charset="0"/>
                <a:cs typeface="Minion-Regular" charset="0"/>
              </a:rPr>
              <a:t>contains carbon and hydrogen, often combined with a few other elements such as oxygen and nitrogen. </a:t>
            </a:r>
          </a:p>
          <a:p>
            <a:pPr eaLnBrk="1" hangingPunct="1">
              <a:defRPr/>
            </a:pPr>
            <a:r>
              <a:rPr lang="en-US" altLang="en-US" dirty="0">
                <a:solidFill>
                  <a:srgbClr val="000000"/>
                </a:solidFill>
                <a:ea typeface="Times New Roman" panose="02020603050405020304" pitchFamily="18" charset="0"/>
                <a:cs typeface="Minion-Regular" charset="0"/>
              </a:rPr>
              <a:t>There are millions of organic compounds—more than 90 percent of all known compounds. </a:t>
            </a:r>
          </a:p>
          <a:p>
            <a:pPr>
              <a:defRPr/>
            </a:pPr>
            <a:endParaRPr lang="en-US" dirty="0">
              <a:ea typeface="ＭＳ Ｐゴシック" pitchFamily="-8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4053</Words>
  <Application>Microsoft Office PowerPoint</Application>
  <PresentationFormat>On-screen Show (4:3)</PresentationFormat>
  <Paragraphs>691</Paragraphs>
  <Slides>75</Slides>
  <Notes>40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75</vt:i4>
      </vt:variant>
    </vt:vector>
  </HeadingPairs>
  <TitlesOfParts>
    <vt:vector size="90" baseType="lpstr">
      <vt:lpstr>Arial</vt:lpstr>
      <vt:lpstr>Arial Black</vt:lpstr>
      <vt:lpstr>Arial Unicode MS</vt:lpstr>
      <vt:lpstr>Calibri</vt:lpstr>
      <vt:lpstr>Constantia</vt:lpstr>
      <vt:lpstr>Roboto</vt:lpstr>
      <vt:lpstr>Symbol</vt:lpstr>
      <vt:lpstr>Times New Roman</vt:lpstr>
      <vt:lpstr>Wingdings</vt:lpstr>
      <vt:lpstr>Wingdings 2</vt:lpstr>
      <vt:lpstr>Default Design</vt:lpstr>
      <vt:lpstr>8_Blank Presentation</vt:lpstr>
      <vt:lpstr>TASK TEMPLATES</vt:lpstr>
      <vt:lpstr>Flow</vt:lpstr>
      <vt:lpstr>Picture</vt:lpstr>
      <vt:lpstr>Go to the “Slide Show” shade above</vt:lpstr>
      <vt:lpstr>Organic Chemistry Carbon Chemistry</vt:lpstr>
      <vt:lpstr>PowerPoint Presentation</vt:lpstr>
      <vt:lpstr>Carbon Chemistry Focus Points</vt:lpstr>
      <vt:lpstr>Carbon Based Life Forms</vt:lpstr>
      <vt:lpstr>Carbon Based Life Forms</vt:lpstr>
      <vt:lpstr>Carbon Based Life Forms</vt:lpstr>
      <vt:lpstr>Carbon Based Life Forms</vt:lpstr>
      <vt:lpstr>Carbon Based Life Forms</vt:lpstr>
      <vt:lpstr> Origin of Organic Molecules</vt:lpstr>
      <vt:lpstr> Origin of Organic Molecules</vt:lpstr>
      <vt:lpstr> Origin of Organic Molecules</vt:lpstr>
      <vt:lpstr> Origin of Organic Molecules</vt:lpstr>
      <vt:lpstr>So what’s a “Fossil Fuel?”</vt:lpstr>
      <vt:lpstr>So what’s a “Fossil Fuel?”</vt:lpstr>
      <vt:lpstr>How do we use “Fossil Fuels?”</vt:lpstr>
      <vt:lpstr>Incomplete Combustion</vt:lpstr>
      <vt:lpstr> Distinguishing Properties of Compounds.</vt:lpstr>
      <vt:lpstr> Distinguishing Properties of Compounds.</vt:lpstr>
      <vt:lpstr>Carbon is the BACKBONE</vt:lpstr>
      <vt:lpstr> Carbon forms four bonds</vt:lpstr>
      <vt:lpstr> Carbon forms four bonds</vt:lpstr>
      <vt:lpstr>Organic Molecules Can be Divided into GROUPS</vt:lpstr>
      <vt:lpstr>Organic Molecules Can be Divided into GROUPS</vt:lpstr>
      <vt:lpstr>Hydrocarbons</vt:lpstr>
      <vt:lpstr>PowerPoint Presentation</vt:lpstr>
      <vt:lpstr> Hydrocarbons</vt:lpstr>
      <vt:lpstr> Saturated Hydrocarbons</vt:lpstr>
      <vt:lpstr> Saturated Hydrocarbons</vt:lpstr>
      <vt:lpstr> Saturated Hydrocarbons</vt:lpstr>
      <vt:lpstr> Unsaturated Hydrocarbons</vt:lpstr>
      <vt:lpstr> Unsaturated Hydrocarbons</vt:lpstr>
      <vt:lpstr> Unsaturated Hydrocarbons</vt:lpstr>
      <vt:lpstr>PowerPoint Presentation</vt:lpstr>
      <vt:lpstr>We use Latin Prefixes to describe them</vt:lpstr>
      <vt:lpstr>Mnemonic for first four prefixes</vt:lpstr>
      <vt:lpstr>Other prefixes</vt:lpstr>
      <vt:lpstr>Other prefixes</vt:lpstr>
      <vt:lpstr>Names of Linear Alkanes</vt:lpstr>
      <vt:lpstr>Names of Alkyl Substituents</vt:lpstr>
      <vt:lpstr>Names of Alkyl Substituents</vt:lpstr>
      <vt:lpstr>PowerPoint Presentation</vt:lpstr>
      <vt:lpstr>PowerPoint Presentation</vt:lpstr>
      <vt:lpstr> Distinguishing Properties of Compounds.</vt:lpstr>
      <vt:lpstr> Distinguishing Properties of Compounds.</vt:lpstr>
      <vt:lpstr>There are specialized groups that bonds with hydrocarbons</vt:lpstr>
      <vt:lpstr>Organic Chemistry: Functional Groups</vt:lpstr>
      <vt:lpstr> Functional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Hydroxyl, Carbonyl, Carboxyl</vt:lpstr>
      <vt:lpstr>Hydroxyl, carbonyl, carboxyl</vt:lpstr>
      <vt:lpstr>Hydroxyl, carbonyl, carboxyl</vt:lpstr>
      <vt:lpstr>Hydroxyl, carbonyl, carboxyl</vt:lpstr>
      <vt:lpstr>Isomers</vt:lpstr>
      <vt:lpstr>Isomers</vt:lpstr>
      <vt:lpstr>Isomers</vt:lpstr>
      <vt:lpstr>Isomers</vt:lpstr>
      <vt:lpstr>Isomers</vt:lpstr>
      <vt:lpstr>Isomers</vt:lpstr>
      <vt:lpstr>Isomers</vt:lpstr>
      <vt:lpstr>Isomers</vt:lpstr>
      <vt:lpstr>Structural Isomers of C4H10</vt:lpstr>
      <vt:lpstr>Structural Isomers of C4H10</vt:lpstr>
      <vt:lpstr>Polymers</vt:lpstr>
      <vt:lpstr>Natural Polymers</vt:lpstr>
      <vt:lpstr>Natural Polymers</vt:lpstr>
      <vt:lpstr>Synthetic Polymers</vt:lpstr>
      <vt:lpstr> Distinguishing Properties of Compounds.</vt:lpstr>
      <vt:lpstr> Distinguishing Properties of Compounds.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Organic Chemistry - Carbon &amp; Functional Groups</dc:title>
  <dc:subject>Chemistry Resources for High School Teachers and Students - PowerPoint Lessons, Notes, Labs, Worksheets, Handouts, Practice Problems, and Solutions.</dc:subject>
  <dc:creator>Jeremy Schneider</dc:creator>
  <dc:description>Copyright 2007 - All Rights Reserved -_x000d_
visit www.chalkbored.com for details</dc:description>
  <cp:lastModifiedBy>Craig Riesen</cp:lastModifiedBy>
  <cp:revision>123</cp:revision>
  <cp:lastPrinted>1999-10-21T04:02:34Z</cp:lastPrinted>
  <dcterms:created xsi:type="dcterms:W3CDTF">1999-03-05T05:00:38Z</dcterms:created>
  <dcterms:modified xsi:type="dcterms:W3CDTF">2022-12-09T20:58:32Z</dcterms:modified>
</cp:coreProperties>
</file>