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689" r:id="rId4"/>
    <p:sldMasterId id="2147483700" r:id="rId5"/>
  </p:sldMasterIdLst>
  <p:notesMasterIdLst>
    <p:notesMasterId r:id="rId73"/>
  </p:notesMasterIdLst>
  <p:sldIdLst>
    <p:sldId id="334" r:id="rId6"/>
    <p:sldId id="257" r:id="rId7"/>
    <p:sldId id="391" r:id="rId8"/>
    <p:sldId id="392" r:id="rId9"/>
    <p:sldId id="389" r:id="rId10"/>
    <p:sldId id="358" r:id="rId11"/>
    <p:sldId id="259" r:id="rId12"/>
    <p:sldId id="362" r:id="rId13"/>
    <p:sldId id="265" r:id="rId14"/>
    <p:sldId id="270" r:id="rId15"/>
    <p:sldId id="272" r:id="rId16"/>
    <p:sldId id="364" r:id="rId17"/>
    <p:sldId id="365" r:id="rId18"/>
    <p:sldId id="363" r:id="rId19"/>
    <p:sldId id="393" r:id="rId20"/>
    <p:sldId id="274" r:id="rId21"/>
    <p:sldId id="366" r:id="rId22"/>
    <p:sldId id="275" r:id="rId23"/>
    <p:sldId id="277" r:id="rId24"/>
    <p:sldId id="278" r:id="rId25"/>
    <p:sldId id="386" r:id="rId26"/>
    <p:sldId id="282" r:id="rId27"/>
    <p:sldId id="367" r:id="rId28"/>
    <p:sldId id="369" r:id="rId29"/>
    <p:sldId id="368" r:id="rId30"/>
    <p:sldId id="284" r:id="rId31"/>
    <p:sldId id="390" r:id="rId32"/>
    <p:sldId id="370" r:id="rId33"/>
    <p:sldId id="371" r:id="rId34"/>
    <p:sldId id="321" r:id="rId35"/>
    <p:sldId id="322" r:id="rId36"/>
    <p:sldId id="377" r:id="rId37"/>
    <p:sldId id="323" r:id="rId38"/>
    <p:sldId id="397" r:id="rId39"/>
    <p:sldId id="324" r:id="rId40"/>
    <p:sldId id="378" r:id="rId41"/>
    <p:sldId id="379" r:id="rId42"/>
    <p:sldId id="325" r:id="rId43"/>
    <p:sldId id="326" r:id="rId44"/>
    <p:sldId id="327" r:id="rId45"/>
    <p:sldId id="300" r:id="rId46"/>
    <p:sldId id="359" r:id="rId47"/>
    <p:sldId id="360" r:id="rId48"/>
    <p:sldId id="388" r:id="rId49"/>
    <p:sldId id="387" r:id="rId50"/>
    <p:sldId id="394" r:id="rId51"/>
    <p:sldId id="361" r:id="rId52"/>
    <p:sldId id="376" r:id="rId53"/>
    <p:sldId id="380" r:id="rId54"/>
    <p:sldId id="328" r:id="rId55"/>
    <p:sldId id="329" r:id="rId56"/>
    <p:sldId id="331" r:id="rId57"/>
    <p:sldId id="354" r:id="rId58"/>
    <p:sldId id="355" r:id="rId59"/>
    <p:sldId id="333" r:id="rId60"/>
    <p:sldId id="381" r:id="rId61"/>
    <p:sldId id="382" r:id="rId62"/>
    <p:sldId id="395" r:id="rId63"/>
    <p:sldId id="396" r:id="rId64"/>
    <p:sldId id="384" r:id="rId65"/>
    <p:sldId id="385" r:id="rId66"/>
    <p:sldId id="374" r:id="rId67"/>
    <p:sldId id="375" r:id="rId68"/>
    <p:sldId id="372" r:id="rId69"/>
    <p:sldId id="343" r:id="rId70"/>
    <p:sldId id="344" r:id="rId71"/>
    <p:sldId id="373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73C09"/>
    <a:srgbClr val="25DB55"/>
    <a:srgbClr val="0000FF"/>
    <a:srgbClr val="D42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3" autoAdjust="0"/>
    <p:restoredTop sz="80769" autoAdjust="0"/>
  </p:normalViewPr>
  <p:slideViewPr>
    <p:cSldViewPr>
      <p:cViewPr varScale="1">
        <p:scale>
          <a:sx n="66" d="100"/>
          <a:sy n="66" d="100"/>
        </p:scale>
        <p:origin x="108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16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7AE04-EFB3-4FE0-A475-DFFBBA96025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4AB27-AF41-4956-B0B8-A469E9F20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B5BF81-ACB7-4A10-8FAF-F1054ED87CDD}" type="slidenum">
              <a:rPr lang="en-US">
                <a:solidFill>
                  <a:prstClr val="black"/>
                </a:solidFill>
              </a:rPr>
              <a:pPr eaLnBrk="1" hangingPunct="1"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3AA994-5E37-4E3A-97DF-D47C77BE34A9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3AA994-5E37-4E3A-97DF-D47C77BE34A9}" type="slidenum">
              <a:rPr lang="en-US">
                <a:solidFill>
                  <a:prstClr val="black"/>
                </a:solidFill>
              </a:rPr>
              <a:pPr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61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3AA994-5E37-4E3A-97DF-D47C77BE34A9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75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2D7E1C-7136-444E-B072-076DA95A7BA3}" type="slidenum">
              <a:rPr 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2D7E1C-7136-444E-B072-076DA95A7BA3}" type="slidenum">
              <a:rPr lang="en-US">
                <a:solidFill>
                  <a:prstClr val="black"/>
                </a:solidFill>
              </a:rPr>
              <a:pPr eaLnBrk="1" hangingPunct="1"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7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07CDBC5-18F3-4E59-A517-A01642AAF2A4}" type="slidenum">
              <a:rPr 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87BB117-CE67-4278-B597-018429DCD87B}" type="slidenum">
              <a:rPr lang="en-US">
                <a:solidFill>
                  <a:prstClr val="black"/>
                </a:solidFill>
              </a:rPr>
              <a:pPr eaLnBrk="1" hangingPunct="1"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1FFC3D-576F-4FA0-A30F-E0B3AE01B91C}" type="slidenum">
              <a:rPr lang="en-US">
                <a:solidFill>
                  <a:prstClr val="black"/>
                </a:solidFill>
              </a:rPr>
              <a:pPr eaLnBrk="1" hangingPunct="1"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1FFC3D-576F-4FA0-A30F-E0B3AE01B91C}" type="slidenum">
              <a:rPr lang="en-US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48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52825E-85B8-4958-810A-6A34C16818DA}" type="slidenum">
              <a:rPr lang="en-US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11188"/>
            <a:ext cx="4460875" cy="3346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  <a:endParaRPr lang="en-US" sz="1050" b="1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50" b="1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Timing ~ 1 minute.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Entry </a:t>
            </a:r>
            <a:r>
              <a:rPr lang="en-US" b="1" baseline="0" dirty="0"/>
              <a:t>Audio</a:t>
            </a: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: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After reviewing the five characteristics of life, use these criteria to identify the objects that are living.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Hint </a:t>
            </a:r>
            <a:r>
              <a:rPr lang="en-US" b="1" baseline="0" dirty="0"/>
              <a:t>Audio</a:t>
            </a: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: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Determine whether each item is </a:t>
            </a:r>
            <a:r>
              <a:rPr lang="en-US" sz="1050" b="0" i="1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missing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one of the characteristics. If it is, then don’t check it — it’s not living.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50" b="0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sng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SOURCES: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Flower. “</a:t>
            </a:r>
            <a:r>
              <a:rPr lang="en-US" b="0" dirty="0"/>
              <a:t>Flowers,”</a:t>
            </a:r>
            <a:r>
              <a:rPr lang="en-US" b="0" baseline="0" dirty="0"/>
              <a:t> </a:t>
            </a:r>
            <a:r>
              <a:rPr lang="en-US" b="0" baseline="0" dirty="0" err="1"/>
              <a:t>Domenico</a:t>
            </a:r>
            <a:r>
              <a:rPr lang="en-US" b="0" baseline="0" dirty="0"/>
              <a:t> </a:t>
            </a:r>
            <a:r>
              <a:rPr lang="en-US" b="0" baseline="0" dirty="0" err="1"/>
              <a:t>Salvagnin</a:t>
            </a:r>
            <a:r>
              <a:rPr lang="en-US" b="0" baseline="0" dirty="0"/>
              <a:t>. 2005 as CC, Digital Image. http://www.flickr.com/photos/dominiqs/137546658/ (accessed April 9, 2012). </a:t>
            </a:r>
            <a:endParaRPr lang="en-US" sz="1050" b="0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Rock. </a:t>
            </a:r>
            <a:r>
              <a:rPr lang="en-US" b="0" baseline="0" dirty="0"/>
              <a:t>“</a:t>
            </a:r>
            <a:r>
              <a:rPr lang="en-US" b="0" dirty="0">
                <a:effectLst/>
              </a:rPr>
              <a:t>Diorite.jpg,” </a:t>
            </a:r>
            <a:r>
              <a:rPr lang="en-US" baseline="0" dirty="0" err="1"/>
              <a:t>Siim</a:t>
            </a:r>
            <a:r>
              <a:rPr lang="en-US" baseline="0" dirty="0"/>
              <a:t> </a:t>
            </a:r>
            <a:r>
              <a:rPr lang="en-US" baseline="0" dirty="0" err="1"/>
              <a:t>Sepp</a:t>
            </a:r>
            <a:r>
              <a:rPr lang="en-US" baseline="0" dirty="0"/>
              <a:t>. 2005 as CC-SA/GNU, Digital Image. http://commons.wikimedia.org/wiki/File:Diorite.jpg (accessed April 20, 2011). 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Lightning. “</a:t>
            </a:r>
            <a:r>
              <a:rPr lang="en-US" b="0" dirty="0"/>
              <a:t>Lightning,”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Tim	. 2008 as CC, Digital Image. http://www.flickr.com/photos/seabamirum/2726998568/ </a:t>
            </a:r>
            <a:r>
              <a:rPr lang="en-US" baseline="0" dirty="0"/>
              <a:t>(accessed April 20, 2011).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Mushroom. “</a:t>
            </a:r>
            <a:r>
              <a:rPr lang="en-US" sz="1050" b="0" kern="120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IMG_3008.JPG,</a:t>
            </a:r>
            <a:r>
              <a:rPr lang="en-US" sz="1050" b="0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” </a:t>
            </a:r>
            <a:r>
              <a:rPr lang="en-US" sz="1050" b="0" kern="1200" baseline="0" dirty="0" err="1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B</a:t>
            </a:r>
            <a:r>
              <a:rPr lang="en-US" baseline="0" dirty="0" err="1"/>
              <a:t>adeendjuh</a:t>
            </a:r>
            <a:r>
              <a:rPr lang="en-US" baseline="0" dirty="0"/>
              <a:t>. 2009 as Free Photo, Digital Image. http://www.morguefile.com/archive/display/629267 (accessed April 20, 2011).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6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52825E-85B8-4958-810A-6A34C16818DA}" type="slidenum">
              <a:rPr 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00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52825E-85B8-4958-810A-6A34C16818DA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11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52825E-85B8-4958-810A-6A34C16818DA}" type="slidenum">
              <a:rPr lang="en-US">
                <a:solidFill>
                  <a:prstClr val="black"/>
                </a:solidFill>
              </a:rPr>
              <a:pPr eaLnBrk="1" hangingPunct="1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29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0FCC9F-4720-403D-A676-E4555F0B2247}" type="slidenum">
              <a:rPr 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 </a:t>
            </a:r>
            <a:r>
              <a:rPr lang="en-US" b="1" dirty="0">
                <a:latin typeface="Book Antiqua" charset="0"/>
              </a:rPr>
              <a:t>≈ 1.0 min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Carbohydrates are classified by the number of building blocks they contain.</a:t>
            </a:r>
            <a:r>
              <a:rPr lang="en-US" baseline="0" dirty="0"/>
              <a:t> </a:t>
            </a:r>
            <a:r>
              <a:rPr lang="en-US" dirty="0"/>
              <a:t>There are three kinds of carbohydrates.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[Animate the honey photo and monosaccharide label</a:t>
            </a:r>
            <a:r>
              <a:rPr lang="en-US" baseline="0" dirty="0"/>
              <a:t>:] </a:t>
            </a:r>
            <a:r>
              <a:rPr lang="en-US" dirty="0"/>
              <a:t>A monosaccharide is the simplest carbohydrate. It is made of only one sugar molecule. Honey gets</a:t>
            </a:r>
            <a:r>
              <a:rPr lang="en-US" baseline="0" dirty="0"/>
              <a:t> its sweetness from the </a:t>
            </a:r>
            <a:r>
              <a:rPr lang="en-US" baseline="0" dirty="0" err="1"/>
              <a:t>monosaccharides</a:t>
            </a:r>
            <a:r>
              <a:rPr lang="en-US" baseline="0" dirty="0"/>
              <a:t> glucose and fructose. The monosaccharide fructose is also found in many fruits.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[Animate the sugar photo and disaccharide label</a:t>
            </a:r>
            <a:r>
              <a:rPr lang="en-US" baseline="0" dirty="0"/>
              <a:t>:] </a:t>
            </a:r>
            <a:r>
              <a:rPr lang="en-US" dirty="0"/>
              <a:t>A disaccharide is made of two sugar molecules. Table sugar (sucrose)</a:t>
            </a:r>
            <a:r>
              <a:rPr lang="en-US" baseline="0" dirty="0"/>
              <a:t> </a:t>
            </a:r>
            <a:r>
              <a:rPr lang="en-US" dirty="0"/>
              <a:t>is a disaccharide. Lactose,</a:t>
            </a:r>
            <a:r>
              <a:rPr lang="en-US" baseline="0" dirty="0"/>
              <a:t> t</a:t>
            </a:r>
            <a:r>
              <a:rPr lang="en-US" dirty="0"/>
              <a:t>he sugar in milk, is also a disaccharide.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[Animate the potato</a:t>
            </a:r>
            <a:r>
              <a:rPr lang="en-US" baseline="0" dirty="0"/>
              <a:t> photo and polysaccharide label:] </a:t>
            </a:r>
            <a:r>
              <a:rPr lang="en-US" dirty="0"/>
              <a:t>A polysaccharide</a:t>
            </a:r>
            <a:r>
              <a:rPr lang="en-US" baseline="0" dirty="0"/>
              <a:t> is made of many sugar molecules linked in a chain. The starch in potatoes is a polysaccharide. Polysaccharides are also found in vegetables and grains, such as wheat and rice.</a:t>
            </a:r>
          </a:p>
          <a:p>
            <a:pPr marL="0" indent="0">
              <a:buFont typeface="Arial"/>
              <a:buNone/>
            </a:pPr>
            <a:endParaRPr lang="en-US" baseline="0" dirty="0"/>
          </a:p>
          <a:p>
            <a:pPr marL="0" indent="0">
              <a:buFont typeface="Arial"/>
              <a:buNone/>
            </a:pPr>
            <a:r>
              <a:rPr lang="en-US" b="1" u="sng" baseline="0" dirty="0"/>
              <a:t>SOURCES: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aseline="0" dirty="0" err="1"/>
              <a:t>Lotha</a:t>
            </a:r>
            <a:r>
              <a:rPr lang="en-US" baseline="0" dirty="0"/>
              <a:t>, Gloria and Kara Rogers. “starch.” In </a:t>
            </a:r>
            <a:r>
              <a:rPr lang="en-US" i="1" baseline="0" dirty="0"/>
              <a:t>Encyclopedia Britannica Online</a:t>
            </a:r>
            <a:r>
              <a:rPr lang="en-US" baseline="0" dirty="0"/>
              <a:t>. Encyclopedia Britannica, Inc., 2012. Accessed May 22, 2012. </a:t>
            </a:r>
            <a:r>
              <a:rPr lang="en-US" dirty="0"/>
              <a:t>http://www.britannica.com/EBchecked/topic/563582/starch.</a:t>
            </a:r>
          </a:p>
          <a:p>
            <a:pPr marL="0" indent="0">
              <a:buFont typeface="Arial"/>
              <a:buNone/>
            </a:pPr>
            <a:r>
              <a:rPr lang="en-US" baseline="0" dirty="0"/>
              <a:t>Rogers, Kara. “disaccharide.” In </a:t>
            </a:r>
            <a:r>
              <a:rPr lang="en-US" i="1" baseline="0" dirty="0"/>
              <a:t>Encyclopedia Britannica Online</a:t>
            </a:r>
            <a:r>
              <a:rPr lang="en-US" baseline="0" dirty="0"/>
              <a:t>. Encyclopedia Britannica, Inc., 2012. Accessed May 22, 2012. http://www.britannica.com/EBchecked/topic/165150/disaccharide.</a:t>
            </a:r>
          </a:p>
          <a:p>
            <a:pPr marL="0" indent="0">
              <a:buFont typeface="Arial"/>
              <a:buNone/>
            </a:pPr>
            <a:r>
              <a:rPr lang="en-US" baseline="0" dirty="0"/>
              <a:t>Rogers, Kara and </a:t>
            </a:r>
            <a:r>
              <a:rPr lang="en-US" baseline="0" dirty="0" err="1"/>
              <a:t>Shukla</a:t>
            </a:r>
            <a:r>
              <a:rPr lang="en-US" baseline="0" dirty="0"/>
              <a:t> </a:t>
            </a:r>
            <a:r>
              <a:rPr lang="en-US" baseline="0" dirty="0" err="1"/>
              <a:t>Gaurav</a:t>
            </a:r>
            <a:r>
              <a:rPr lang="en-US" baseline="0" dirty="0"/>
              <a:t>. “polysaccharide.” In </a:t>
            </a:r>
            <a:r>
              <a:rPr lang="en-US" i="1" baseline="0" dirty="0"/>
              <a:t>Encyclopedia Britannica Online</a:t>
            </a:r>
            <a:r>
              <a:rPr lang="en-US" baseline="0" dirty="0"/>
              <a:t>. Encyclopedia Britannica, Inc., 2012. Accessed May 22, 2012. </a:t>
            </a:r>
            <a:r>
              <a:rPr lang="en-US" dirty="0"/>
              <a:t>http://www.britannica.com/EBchecked/topic/469090/polysaccharide.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aseline="0" dirty="0"/>
              <a:t>Singh, </a:t>
            </a:r>
            <a:r>
              <a:rPr lang="en-US" baseline="0" dirty="0" err="1"/>
              <a:t>Shiveta</a:t>
            </a:r>
            <a:r>
              <a:rPr lang="en-US" baseline="0" dirty="0"/>
              <a:t>. “monosaccharide.” In </a:t>
            </a:r>
            <a:r>
              <a:rPr lang="en-US" i="1" baseline="0" dirty="0"/>
              <a:t>Encyclopedia Britannica Online</a:t>
            </a:r>
            <a:r>
              <a:rPr lang="en-US" baseline="0" dirty="0"/>
              <a:t>. Encyclopedia Britannica, Inc., 2012. Accessed May 22, 2012. http://www.britannica.com/EBchecked/topic/390074/monosaccharide.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Honey.</a:t>
            </a:r>
            <a:r>
              <a:rPr lang="en-US" baseline="0" dirty="0"/>
              <a:t> “</a:t>
            </a:r>
            <a:r>
              <a:rPr lang="en-US" b="0" dirty="0"/>
              <a:t>Runny hunny.jpg,” </a:t>
            </a:r>
            <a:r>
              <a:rPr lang="en-US" dirty="0"/>
              <a:t>Scott Bauer, USDA.</a:t>
            </a:r>
            <a:r>
              <a:rPr lang="en-US" baseline="0" dirty="0"/>
              <a:t> 2007 as PD, Digital Image. http://commons.wikimedia.org/wiki/File:Runny_hunny.jpg (accessed May 10, 2012). </a:t>
            </a:r>
          </a:p>
          <a:p>
            <a:pPr marL="0" indent="0">
              <a:buFont typeface="Arial"/>
              <a:buNone/>
            </a:pPr>
            <a:r>
              <a:rPr lang="en-US" b="0" baseline="0" dirty="0"/>
              <a:t>Sugar cubes. “sugar.JPG,” </a:t>
            </a:r>
            <a:r>
              <a:rPr lang="en-US" b="0" baseline="0" dirty="0" err="1"/>
              <a:t>Frenchbyte</a:t>
            </a:r>
            <a:r>
              <a:rPr lang="en-US" b="0" baseline="0" dirty="0"/>
              <a:t>. 2004 as Free Photo, Digital Image. http://morguefile.com/archive/display/9511 </a:t>
            </a:r>
            <a:r>
              <a:rPr lang="en-US" baseline="0" dirty="0"/>
              <a:t>(accessed May 10, 2012).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0" baseline="0" dirty="0"/>
              <a:t>Potatoes. “IMG_0313_f.JPG,” </a:t>
            </a:r>
            <a:r>
              <a:rPr lang="en-US" b="0" baseline="0" dirty="0" err="1"/>
              <a:t>Xandert</a:t>
            </a:r>
            <a:r>
              <a:rPr lang="en-US" b="0" baseline="0" dirty="0"/>
              <a:t>. 2006 as Free Photo, Digital Image. http://morguefile.com/archive/display/138480 </a:t>
            </a:r>
            <a:r>
              <a:rPr lang="en-US" baseline="0" dirty="0"/>
              <a:t>(accessed May 10, 2012).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959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30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5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11188"/>
            <a:ext cx="4460875" cy="3346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  <a:endParaRPr lang="en-US" sz="1050" b="1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50" b="1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Timing ~ 1 minute.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Entry </a:t>
            </a:r>
            <a:r>
              <a:rPr lang="en-US" b="1" baseline="0" dirty="0"/>
              <a:t>Audio</a:t>
            </a: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: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After reviewing the five characteristics of life, use these criteria to identify the objects that are living.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Hint </a:t>
            </a:r>
            <a:r>
              <a:rPr lang="en-US" b="1" baseline="0" dirty="0"/>
              <a:t>Audio</a:t>
            </a:r>
            <a:r>
              <a:rPr lang="en-US" sz="1050" b="1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: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Determine whether each item is </a:t>
            </a:r>
            <a:r>
              <a:rPr lang="en-US" sz="1050" b="0" i="1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missing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one of the characteristics. If it is, then don’t check it — it’s not living.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50" b="0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u="sng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SOURCES: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Flower. “</a:t>
            </a:r>
            <a:r>
              <a:rPr lang="en-US" b="0" dirty="0"/>
              <a:t>Flowers,”</a:t>
            </a:r>
            <a:r>
              <a:rPr lang="en-US" b="0" baseline="0" dirty="0"/>
              <a:t> </a:t>
            </a:r>
            <a:r>
              <a:rPr lang="en-US" b="0" baseline="0" dirty="0" err="1"/>
              <a:t>Domenico</a:t>
            </a:r>
            <a:r>
              <a:rPr lang="en-US" b="0" baseline="0" dirty="0"/>
              <a:t> </a:t>
            </a:r>
            <a:r>
              <a:rPr lang="en-US" b="0" baseline="0" dirty="0" err="1"/>
              <a:t>Salvagnin</a:t>
            </a:r>
            <a:r>
              <a:rPr lang="en-US" b="0" baseline="0" dirty="0"/>
              <a:t>. 2005 as CC, Digital Image. http://www.flickr.com/photos/dominiqs/137546658/ (accessed April 9, 2012). </a:t>
            </a:r>
            <a:endParaRPr lang="en-US" sz="1050" b="0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Rock. </a:t>
            </a:r>
            <a:r>
              <a:rPr lang="en-US" b="0" baseline="0" dirty="0"/>
              <a:t>“</a:t>
            </a:r>
            <a:r>
              <a:rPr lang="en-US" b="0" dirty="0">
                <a:effectLst/>
              </a:rPr>
              <a:t>Diorite.jpg,” </a:t>
            </a:r>
            <a:r>
              <a:rPr lang="en-US" baseline="0" dirty="0" err="1"/>
              <a:t>Siim</a:t>
            </a:r>
            <a:r>
              <a:rPr lang="en-US" baseline="0" dirty="0"/>
              <a:t> </a:t>
            </a:r>
            <a:r>
              <a:rPr lang="en-US" baseline="0" dirty="0" err="1"/>
              <a:t>Sepp</a:t>
            </a:r>
            <a:r>
              <a:rPr lang="en-US" baseline="0" dirty="0"/>
              <a:t>. 2005 as CC-SA/GNU, Digital Image. http://commons.wikimedia.org/wiki/File:Diorite.jpg (accessed April 20, 2011). 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Lightning. “</a:t>
            </a:r>
            <a:r>
              <a:rPr lang="en-US" b="0" dirty="0"/>
              <a:t>Lightning,” </a:t>
            </a:r>
            <a:r>
              <a:rPr lang="en-US" sz="1050" b="0" i="0" u="none" strike="noStrike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Tim	. 2008 as CC, Digital Image. http://www.flickr.com/photos/seabamirum/2726998568/ </a:t>
            </a:r>
            <a:r>
              <a:rPr lang="en-US" baseline="0" dirty="0"/>
              <a:t>(accessed April 20, 2011).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5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Mushroom. “</a:t>
            </a:r>
            <a:r>
              <a:rPr lang="en-US" sz="1050" b="0" kern="120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IMG_3008.JPG,</a:t>
            </a:r>
            <a:r>
              <a:rPr lang="en-US" sz="1050" b="0" kern="1200" baseline="0" dirty="0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” </a:t>
            </a:r>
            <a:r>
              <a:rPr lang="en-US" sz="1050" b="0" kern="1200" baseline="0" dirty="0" err="1">
                <a:solidFill>
                  <a:schemeClr val="tx1"/>
                </a:solidFill>
                <a:effectLst/>
                <a:latin typeface="Book Antiqua"/>
                <a:ea typeface="+mn-ea"/>
                <a:cs typeface="Book Antiqua"/>
              </a:rPr>
              <a:t>B</a:t>
            </a:r>
            <a:r>
              <a:rPr lang="en-US" baseline="0" dirty="0" err="1"/>
              <a:t>adeendjuh</a:t>
            </a:r>
            <a:r>
              <a:rPr lang="en-US" baseline="0" dirty="0"/>
              <a:t>. 2009 as Free Photo, Digital Image. http://www.morguefile.com/archive/display/629267 (accessed April 20, 2011).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932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30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89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85959C-AC1E-4E8B-A242-FA91537A1B58}" type="slidenum">
              <a:rPr lang="en-US" smtClean="0"/>
              <a:pPr eaLnBrk="1" hangingPunct="1"/>
              <a:t>40</a:t>
            </a:fld>
            <a:endParaRPr 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0D86231-6F58-4D9F-A4E0-D43A7059FBB7}" type="slidenum">
              <a:rPr lang="en-US">
                <a:solidFill>
                  <a:prstClr val="black"/>
                </a:solidFill>
              </a:rPr>
              <a:pPr eaLnBrk="1" hangingPunct="1"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8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  <a:endParaRPr lang="en-US" sz="1050" b="1" i="0" u="none" strike="noStrike" kern="1200" baseline="0" dirty="0">
              <a:solidFill>
                <a:schemeClr val="tx1"/>
              </a:solidFill>
              <a:effectLst/>
              <a:latin typeface="Book Antiqua"/>
              <a:ea typeface="+mn-ea"/>
              <a:cs typeface="Book Antiqua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share the same characteristics, including elements.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elements in the first segment when you d</a:t>
            </a:r>
            <a:r>
              <a:rPr lang="en-US" dirty="0"/>
              <a:t>ifferentiate between elements and substances formed from elements.</a:t>
            </a:r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Next you will Identify the six most common elements found in living organisms and then</a:t>
            </a:r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Illustrate the importance of the six most common elements to living organisms</a:t>
            </a:r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Science Practice: Demonstrate how to read a Material Safety Data Sheet (MSDS) </a:t>
            </a:r>
          </a:p>
          <a:p>
            <a:endParaRPr lang="en-US" dirty="0"/>
          </a:p>
          <a:p>
            <a:r>
              <a:rPr lang="en-US" b="1" u="sng" dirty="0"/>
              <a:t>Sources:</a:t>
            </a:r>
            <a:r>
              <a:rPr lang="en-US" dirty="0"/>
              <a:t> XXX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15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31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327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ECCFC3-89F8-4C4F-A261-B4F0625CE9C0}" type="slidenum">
              <a:rPr lang="en-US" smtClean="0"/>
              <a:pPr eaLnBrk="1" hangingPunct="1"/>
              <a:t>50</a:t>
            </a:fld>
            <a:endParaRPr 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9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68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Biology, 9th ed,Sylvia Mader</a:t>
            </a:r>
          </a:p>
        </p:txBody>
      </p:sp>
      <p:sp>
        <p:nvSpPr>
          <p:cNvPr id="164869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Organic Chemistry</a:t>
            </a:r>
          </a:p>
        </p:txBody>
      </p:sp>
      <p:sp>
        <p:nvSpPr>
          <p:cNvPr id="16487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Slide #</a:t>
            </a:r>
            <a:fld id="{A178FB7D-0829-4BDF-B27D-F20831088E6E}" type="slidenum">
              <a:rPr lang="en-US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871" name="Date Placeholder 6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Chapter 03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658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371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A8FC2-A945-4FA4-82A3-9260A7AAEC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387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5EFE7-D388-4EFD-B6A1-A9537B050C67}" type="slidenum">
              <a:rPr lang="en-US"/>
              <a:pPr/>
              <a:t>62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366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5EFE7-D388-4EFD-B6A1-A9537B050C67}" type="slidenum">
              <a:rPr lang="en-US"/>
              <a:pPr/>
              <a:t>63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619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D968B-47F1-4189-9757-71922DE662F5}" type="slidenum">
              <a:rPr lang="en-US" smtClean="0"/>
              <a:pPr eaLnBrk="1" hangingPunct="1"/>
              <a:t>64</a:t>
            </a:fld>
            <a:endParaRPr lang="en-US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347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D968B-47F1-4189-9757-71922DE662F5}" type="slidenum">
              <a:rPr lang="en-US" smtClean="0"/>
              <a:pPr eaLnBrk="1" hangingPunct="1"/>
              <a:t>65</a:t>
            </a:fld>
            <a:endParaRPr lang="en-US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419212-4BB9-4540-9479-651A9645A8D9}" type="slidenum">
              <a:rPr lang="en-US" smtClean="0"/>
              <a:pPr eaLnBrk="1" hangingPunct="1"/>
              <a:t>66</a:t>
            </a:fld>
            <a:endParaRPr 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419212-4BB9-4540-9479-651A9645A8D9}" type="slidenum">
              <a:rPr lang="en-US" smtClean="0"/>
              <a:pPr eaLnBrk="1" hangingPunct="1"/>
              <a:t>67</a:t>
            </a:fld>
            <a:endParaRPr 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1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cs typeface="Arial" pitchFamily="34" charset="0"/>
              </a:rPr>
              <a:t>Biology, 9th ed,Sylvia Mader</a:t>
            </a:r>
          </a:p>
        </p:txBody>
      </p:sp>
      <p:sp>
        <p:nvSpPr>
          <p:cNvPr id="1679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cs typeface="Arial" pitchFamily="34" charset="0"/>
              </a:rPr>
              <a:t>Organic Chemistry</a:t>
            </a:r>
          </a:p>
        </p:txBody>
      </p:sp>
      <p:sp>
        <p:nvSpPr>
          <p:cNvPr id="1679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cs typeface="Arial" pitchFamily="34" charset="0"/>
              </a:rPr>
              <a:t>Slide #</a:t>
            </a:r>
            <a:fld id="{2A7B38E0-10C7-4179-A01E-95DD67D905C9}" type="slidenum">
              <a:rPr lang="en-US">
                <a:solidFill>
                  <a:prstClr val="black"/>
                </a:solidFill>
                <a:cs typeface="Arial" pitchFamily="34" charset="0"/>
              </a:rPr>
              <a:pPr eaLnBrk="1" hangingPunct="1"/>
              <a:t>7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794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cs typeface="Arial" pitchFamily="34" charset="0"/>
              </a:rPr>
              <a:t>Chapter 03</a:t>
            </a:r>
          </a:p>
        </p:txBody>
      </p:sp>
      <p:sp>
        <p:nvSpPr>
          <p:cNvPr id="1679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39AD604-ABA4-43D4-B750-9DCEEE15C9B8}" type="slidenum">
              <a:rPr lang="en-US">
                <a:solidFill>
                  <a:prstClr val="black"/>
                </a:solidFill>
              </a:rPr>
              <a:pPr eaLnBrk="1" hangingPunct="1"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19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A0995F-4BF2-4E61-BD4D-95BF3B6C16CE}" type="slidenum">
              <a:rPr lang="en-US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4C1DE5-331B-4485-910B-D7E61AD9F6BD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95800"/>
            <a:ext cx="9144000" cy="609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029200"/>
            <a:ext cx="6934200" cy="381000"/>
          </a:xfrm>
        </p:spPr>
        <p:txBody>
          <a:bodyPr/>
          <a:lstStyle>
            <a:lvl1pPr marL="0" indent="0"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fld id="{9E874F38-3FE5-4DBE-B7B5-9F836ED47C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37466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EECF5-14CC-48A2-B418-F2A91E4904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86112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5096F-237E-4F13-8B8F-8549ACFE2F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372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767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295400"/>
            <a:ext cx="4076700" cy="4953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92CF-FE65-46F6-B6C1-97338467F3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09046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97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9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0602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514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575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30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D4AAE-79AD-4416-8373-702AA8089B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82744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241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779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7058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629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84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020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" y="1377155"/>
            <a:ext cx="9144000" cy="548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71066558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574980" y="1377155"/>
            <a:ext cx="4569020" cy="5480845"/>
          </a:xfrm>
        </p:spPr>
        <p:txBody>
          <a:bodyPr lIns="164592" rIns="164592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1" y="1377155"/>
            <a:ext cx="4250323" cy="5480845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0512649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" y="1377160"/>
            <a:ext cx="4250323" cy="5480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896658" y="1658938"/>
            <a:ext cx="3937579" cy="4841875"/>
          </a:xfrm>
          <a:solidFill>
            <a:srgbClr val="FF0000"/>
          </a:solidFill>
        </p:spPr>
        <p:txBody>
          <a:bodyPr lIns="0" rIns="0"/>
          <a:lstStyle>
            <a:lvl1pPr algn="ctr" defTabSz="816453">
              <a:defRPr/>
            </a:lvl1pPr>
          </a:lstStyle>
          <a:p>
            <a:pPr algn="ctr" defTabSz="435163"/>
            <a:r>
              <a:rPr lang="en-US" sz="1876" dirty="0"/>
              <a:t>Figure, Image, or </a:t>
            </a:r>
            <a:r>
              <a:rPr lang="en-US" sz="1876" dirty="0" err="1"/>
              <a:t>JavaSketchpad</a:t>
            </a:r>
            <a:endParaRPr lang="en-US" sz="1876" dirty="0"/>
          </a:p>
          <a:p>
            <a:pPr defTabSz="435163"/>
            <a:r>
              <a:rPr lang="en-US" dirty="0"/>
              <a:t>2.3” wide (≈343px wide)</a:t>
            </a:r>
          </a:p>
          <a:p>
            <a:pPr defTabSz="435163"/>
            <a:r>
              <a:rPr lang="en-US" dirty="0"/>
              <a:t>Height must fit above guideline.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1269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A2194-9A8A-4E40-83B3-500E94EF92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21655"/>
      </p:ext>
    </p:extLst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image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5" y="-10"/>
            <a:ext cx="9143996" cy="1377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501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501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501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023273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image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501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501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501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501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190604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image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7" y="5223645"/>
            <a:ext cx="1870302" cy="1017600"/>
          </a:xfrm>
        </p:spPr>
        <p:txBody>
          <a:bodyPr lIns="0" tIns="0" rIns="0" bIns="0">
            <a:noAutofit/>
          </a:bodyPr>
          <a:lstStyle>
            <a:lvl1pPr algn="l">
              <a:defRPr sz="1501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501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501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501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7" y="1371594"/>
            <a:ext cx="8512558" cy="863638"/>
          </a:xfrm>
        </p:spPr>
        <p:txBody>
          <a:bodyPr lIns="0" rIns="0"/>
          <a:lstStyle>
            <a:lvl1pPr>
              <a:defRPr sz="1501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3823934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fac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-8"/>
            <a:ext cx="9144000" cy="13771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21679" y="1377155"/>
            <a:ext cx="8512558" cy="754380"/>
          </a:xfrm>
        </p:spPr>
        <p:txBody>
          <a:bodyPr lIns="0" rIns="0"/>
          <a:lstStyle>
            <a:lvl1pPr algn="l">
              <a:defRPr sz="1501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21679" y="2131535"/>
            <a:ext cx="3928645" cy="4369275"/>
          </a:xfrm>
        </p:spPr>
        <p:txBody>
          <a:bodyPr lIns="0" tIns="0" rIns="0"/>
          <a:lstStyle>
            <a:lvl1pPr>
              <a:defRPr sz="1501"/>
            </a:lvl1pPr>
            <a:lvl2pPr>
              <a:defRPr sz="1501"/>
            </a:lvl2pPr>
            <a:lvl3pPr>
              <a:defRPr sz="1501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-2745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96656" y="2131219"/>
            <a:ext cx="3937579" cy="4369593"/>
          </a:xfrm>
        </p:spPr>
        <p:txBody>
          <a:bodyPr lIns="0" tIns="0" rIns="0"/>
          <a:lstStyle>
            <a:lvl1pPr>
              <a:defRPr sz="1501"/>
            </a:lvl1pPr>
            <a:lvl2pPr>
              <a:defRPr sz="1501"/>
            </a:lvl2pPr>
            <a:lvl3pPr>
              <a:defRPr sz="1501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69224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" y="4800600"/>
            <a:ext cx="9143996" cy="2057400"/>
          </a:xfrm>
        </p:spPr>
        <p:txBody>
          <a:bodyPr anchor="ctr" anchorCtr="0"/>
          <a:lstStyle>
            <a:lvl1pPr marL="1219868" indent="-1219868" algn="l">
              <a:defRPr sz="2251" b="1"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" y="4000500"/>
            <a:ext cx="9144000" cy="1143000"/>
          </a:xfrm>
          <a:prstGeom prst="rect">
            <a:avLst/>
          </a:prstGeom>
          <a:solidFill>
            <a:srgbClr val="4D4F58"/>
          </a:solidFill>
        </p:spPr>
        <p:txBody>
          <a:bodyPr lIns="182880" tIns="21748" rIns="182880" bIns="21748" anchor="ctr" anchorCtr="0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627" b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Example Deck</a:t>
            </a:r>
          </a:p>
        </p:txBody>
      </p:sp>
    </p:spTree>
    <p:extLst>
      <p:ext uri="{BB962C8B-B14F-4D97-AF65-F5344CB8AC3E}">
        <p14:creationId xmlns:p14="http://schemas.microsoft.com/office/powerpoint/2010/main" val="2919332815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931865"/>
            <a:ext cx="4571997" cy="5339105"/>
          </a:xfrm>
        </p:spPr>
        <p:txBody>
          <a:bodyPr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569023" y="931869"/>
            <a:ext cx="4574984" cy="5338763"/>
          </a:xfrm>
        </p:spPr>
        <p:txBody>
          <a:bodyPr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2251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6837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" y="931863"/>
            <a:ext cx="9144000" cy="5262295"/>
          </a:xfrm>
        </p:spPr>
        <p:txBody>
          <a:bodyPr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8132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2386-D158-45A3-918F-EA03D4FE2C3D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DBF5F9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96A6F-D2CD-48C4-BDBE-5EF4E8F7A8A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53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4BB8-E98F-4368-BBD7-E447CB6270B6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DBF5F9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0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B2566-E9B8-4696-A288-71C923A5E5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31531"/>
      </p:ext>
    </p:extLst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C32-39D7-40E0-A7B6-205F362FA24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9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7CE3D-3D9F-4B68-8226-B04A29E7C88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21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E8C74-C9EE-45F6-9EF8-B437678661A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3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56CA-8867-443A-8F36-883914EBF6A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59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9088-6B88-4044-9543-1A8021769B0F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99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221B-4287-4917-AABF-FC76E41D87C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354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3E5B-AE64-4BB1-9965-3C8CF906675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0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F10E-A005-41CA-A3FA-CEE07BFD8E7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57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76" rIns="4347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31" indent="-99131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31" indent="-99131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31" indent="-99131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31" indent="-99131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" y="1371603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16" tIns="91398" rIns="164516" bIns="91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472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76" rIns="4347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31" indent="-99131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31" indent="-99131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31" indent="-99131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31" indent="-99131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574980" y="1377155"/>
            <a:ext cx="4569020" cy="5480845"/>
          </a:xfrm>
        </p:spPr>
        <p:txBody>
          <a:bodyPr lIns="164516" rIns="164516" bIns="913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5" y="1377155"/>
            <a:ext cx="4250323" cy="5480845"/>
          </a:xfrm>
        </p:spPr>
        <p:txBody>
          <a:bodyPr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631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CE581-62F0-4E06-9A12-28148F3E2E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82327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0E8BC-4B91-4032-AE82-8E8794C2B2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9885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6DF93-C3E4-4123-AD2E-F32739F1BF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4326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68E98-190D-48F4-9534-26B1CD5658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97409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6F157-0930-4EAC-B4DD-FC725A7652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67950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05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D6CB8C-2EFB-443B-8262-1EC1DB9968D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2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200000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200000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200000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9143996" cy="1377165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4"/>
            </a:solidFill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1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3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-1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1377155"/>
            <a:ext cx="9144000" cy="548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97747" y="-702345"/>
            <a:ext cx="495842" cy="78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3" dirty="0">
                <a:solidFill>
                  <a:schemeClr val="accent4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568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844"/>
        </a:spcBef>
        <a:spcAft>
          <a:spcPts val="0"/>
        </a:spcAft>
        <a:buClr>
          <a:srgbClr val="2877C4"/>
        </a:buClr>
        <a:buFont typeface="Arial Unicode MS" pitchFamily="34" charset="-128"/>
        <a:defRPr sz="1501">
          <a:solidFill>
            <a:srgbClr val="000000"/>
          </a:solidFill>
          <a:latin typeface="+mn-lt"/>
          <a:ea typeface="+mn-ea"/>
          <a:cs typeface="+mn-cs"/>
        </a:defRPr>
      </a:lvl1pPr>
      <a:lvl2pPr marL="211472" indent="-211472" algn="l" rtl="0" eaLnBrk="1" fontAlgn="base" hangingPunct="1">
        <a:lnSpc>
          <a:spcPct val="113000"/>
        </a:lnSpc>
        <a:spcBef>
          <a:spcPts val="844"/>
        </a:spcBef>
        <a:spcAft>
          <a:spcPts val="0"/>
        </a:spcAft>
        <a:buClr>
          <a:schemeClr val="accent1"/>
        </a:buClr>
        <a:buFont typeface="Wingdings" charset="2"/>
        <a:buChar char="§"/>
        <a:defRPr sz="1501">
          <a:solidFill>
            <a:srgbClr val="000000"/>
          </a:solidFill>
          <a:latin typeface="+mn-lt"/>
        </a:defRPr>
      </a:lvl2pPr>
      <a:lvl3pPr marL="327631" indent="-327631" algn="l" rtl="0" eaLnBrk="1" fontAlgn="base" hangingPunct="1">
        <a:lnSpc>
          <a:spcPct val="113000"/>
        </a:lnSpc>
        <a:spcBef>
          <a:spcPts val="844"/>
        </a:spcBef>
        <a:spcAft>
          <a:spcPts val="0"/>
        </a:spcAft>
        <a:buClr>
          <a:schemeClr val="accent1"/>
        </a:buClr>
        <a:buFont typeface="Wingdings" charset="2"/>
        <a:buNone/>
        <a:defRPr sz="1501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A3FBF9-1617-41CE-A95C-0A6BC7D243C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4617B">
                    <a:shade val="90000"/>
                  </a:srgbClr>
                </a:solidFill>
              </a:rPr>
              <a:t>Intro to Biology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98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77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77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1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Intro to Biology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85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75F6A-F009-4672-A6D9-3E8913F20B8E}" type="slidenum">
              <a:rPr lang="en-US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845" y="152400"/>
            <a:ext cx="5509955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Dehydration Synthesis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941" y="1143000"/>
            <a:ext cx="7772400" cy="2057400"/>
          </a:xfrm>
        </p:spPr>
        <p:txBody>
          <a:bodyPr/>
          <a:lstStyle/>
          <a:p>
            <a:pPr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Also called a </a:t>
            </a:r>
            <a:r>
              <a:rPr lang="en-US" sz="32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“condensation reaction”</a:t>
            </a: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Anabolic</a:t>
            </a:r>
            <a:r>
              <a:rPr lang="en-US" sz="32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Reactions </a:t>
            </a: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which form</a:t>
            </a:r>
            <a:r>
              <a:rPr lang="en-US" sz="3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macromolecules</a:t>
            </a:r>
            <a:r>
              <a:rPr lang="en-US" sz="32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by combining </a:t>
            </a:r>
            <a:r>
              <a:rPr lang="en-US" sz="32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monomers</a:t>
            </a:r>
            <a:r>
              <a:rPr lang="en-US" sz="3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by</a:t>
            </a:r>
            <a:r>
              <a:rPr lang="en-US" sz="3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“removing water”.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5410200"/>
            <a:ext cx="7567613" cy="685800"/>
            <a:chOff x="384" y="3648"/>
            <a:chExt cx="4767" cy="432"/>
          </a:xfrm>
        </p:grpSpPr>
        <p:sp>
          <p:nvSpPr>
            <p:cNvPr id="66584" name="Rectangle 5"/>
            <p:cNvSpPr>
              <a:spLocks noChangeArrowheads="1"/>
            </p:cNvSpPr>
            <p:nvPr/>
          </p:nvSpPr>
          <p:spPr bwMode="auto">
            <a:xfrm>
              <a:off x="1008" y="3648"/>
              <a:ext cx="1008" cy="43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5" name="Rectangle 6"/>
            <p:cNvSpPr>
              <a:spLocks noChangeArrowheads="1"/>
            </p:cNvSpPr>
            <p:nvPr/>
          </p:nvSpPr>
          <p:spPr bwMode="auto">
            <a:xfrm>
              <a:off x="2352" y="3648"/>
              <a:ext cx="1008" cy="43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6" name="Rectangle 7"/>
            <p:cNvSpPr>
              <a:spLocks noChangeArrowheads="1"/>
            </p:cNvSpPr>
            <p:nvPr/>
          </p:nvSpPr>
          <p:spPr bwMode="auto">
            <a:xfrm>
              <a:off x="3696" y="3648"/>
              <a:ext cx="1008" cy="43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7" name="Line 8"/>
            <p:cNvSpPr>
              <a:spLocks noChangeShapeType="1"/>
            </p:cNvSpPr>
            <p:nvPr/>
          </p:nvSpPr>
          <p:spPr bwMode="auto">
            <a:xfrm>
              <a:off x="2016" y="3840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8" name="Line 9"/>
            <p:cNvSpPr>
              <a:spLocks noChangeShapeType="1"/>
            </p:cNvSpPr>
            <p:nvPr/>
          </p:nvSpPr>
          <p:spPr bwMode="auto">
            <a:xfrm>
              <a:off x="3360" y="3840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9" name="Line 10"/>
            <p:cNvSpPr>
              <a:spLocks noChangeShapeType="1"/>
            </p:cNvSpPr>
            <p:nvPr/>
          </p:nvSpPr>
          <p:spPr bwMode="auto">
            <a:xfrm>
              <a:off x="4704" y="384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90" name="Line 11"/>
            <p:cNvSpPr>
              <a:spLocks noChangeShapeType="1"/>
            </p:cNvSpPr>
            <p:nvPr/>
          </p:nvSpPr>
          <p:spPr bwMode="auto">
            <a:xfrm>
              <a:off x="720" y="384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91" name="Text Box 12"/>
            <p:cNvSpPr txBox="1">
              <a:spLocks noChangeArrowheads="1"/>
            </p:cNvSpPr>
            <p:nvPr/>
          </p:nvSpPr>
          <p:spPr bwMode="auto">
            <a:xfrm>
              <a:off x="384" y="3696"/>
              <a:ext cx="4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HO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2" name="Text Box 13"/>
            <p:cNvSpPr txBox="1">
              <a:spLocks noChangeArrowheads="1"/>
            </p:cNvSpPr>
            <p:nvPr/>
          </p:nvSpPr>
          <p:spPr bwMode="auto">
            <a:xfrm>
              <a:off x="4896" y="3696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H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8600" y="3581400"/>
            <a:ext cx="8634413" cy="1676400"/>
            <a:chOff x="144" y="2496"/>
            <a:chExt cx="5439" cy="1056"/>
          </a:xfrm>
        </p:grpSpPr>
        <p:sp>
          <p:nvSpPr>
            <p:cNvPr id="66568" name="Rectangle 15"/>
            <p:cNvSpPr>
              <a:spLocks noChangeArrowheads="1"/>
            </p:cNvSpPr>
            <p:nvPr/>
          </p:nvSpPr>
          <p:spPr bwMode="auto">
            <a:xfrm>
              <a:off x="816" y="2496"/>
              <a:ext cx="1008" cy="43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69" name="Rectangle 16"/>
            <p:cNvSpPr>
              <a:spLocks noChangeArrowheads="1"/>
            </p:cNvSpPr>
            <p:nvPr/>
          </p:nvSpPr>
          <p:spPr bwMode="auto">
            <a:xfrm>
              <a:off x="2016" y="2496"/>
              <a:ext cx="1008" cy="43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0" name="Rectangle 17"/>
            <p:cNvSpPr>
              <a:spLocks noChangeArrowheads="1"/>
            </p:cNvSpPr>
            <p:nvPr/>
          </p:nvSpPr>
          <p:spPr bwMode="auto">
            <a:xfrm>
              <a:off x="4128" y="2496"/>
              <a:ext cx="1008" cy="43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1" name="Line 18"/>
            <p:cNvSpPr>
              <a:spLocks noChangeShapeType="1"/>
            </p:cNvSpPr>
            <p:nvPr/>
          </p:nvSpPr>
          <p:spPr bwMode="auto">
            <a:xfrm>
              <a:off x="2640" y="3072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2" name="Line 19"/>
            <p:cNvSpPr>
              <a:spLocks noChangeShapeType="1"/>
            </p:cNvSpPr>
            <p:nvPr/>
          </p:nvSpPr>
          <p:spPr bwMode="auto">
            <a:xfrm>
              <a:off x="1824" y="268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3" name="Line 20"/>
            <p:cNvSpPr>
              <a:spLocks noChangeShapeType="1"/>
            </p:cNvSpPr>
            <p:nvPr/>
          </p:nvSpPr>
          <p:spPr bwMode="auto">
            <a:xfrm>
              <a:off x="528" y="2688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4" name="Rectangle 21"/>
            <p:cNvSpPr>
              <a:spLocks noChangeArrowheads="1"/>
            </p:cNvSpPr>
            <p:nvPr/>
          </p:nvSpPr>
          <p:spPr bwMode="auto">
            <a:xfrm>
              <a:off x="144" y="2544"/>
              <a:ext cx="4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Arial" pitchFamily="34" charset="0"/>
                </a:rPr>
                <a:t>HO</a:t>
              </a:r>
            </a:p>
          </p:txBody>
        </p:sp>
        <p:sp>
          <p:nvSpPr>
            <p:cNvPr id="66575" name="Rectangle 22"/>
            <p:cNvSpPr>
              <a:spLocks noChangeArrowheads="1"/>
            </p:cNvSpPr>
            <p:nvPr/>
          </p:nvSpPr>
          <p:spPr bwMode="auto">
            <a:xfrm>
              <a:off x="3552" y="2544"/>
              <a:ext cx="4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99"/>
                  </a:solidFill>
                  <a:latin typeface="Arial" pitchFamily="34" charset="0"/>
                </a:rPr>
                <a:t>HO</a:t>
              </a:r>
              <a:endParaRPr lang="en-US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6" name="Rectangle 23"/>
            <p:cNvSpPr>
              <a:spLocks noChangeArrowheads="1"/>
            </p:cNvSpPr>
            <p:nvPr/>
          </p:nvSpPr>
          <p:spPr bwMode="auto">
            <a:xfrm>
              <a:off x="5328" y="2544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Arial" pitchFamily="34" charset="0"/>
                </a:rPr>
                <a:t>H</a:t>
              </a:r>
            </a:p>
          </p:txBody>
        </p:sp>
        <p:sp>
          <p:nvSpPr>
            <p:cNvPr id="66577" name="Line 24"/>
            <p:cNvSpPr>
              <a:spLocks noChangeShapeType="1"/>
            </p:cNvSpPr>
            <p:nvPr/>
          </p:nvSpPr>
          <p:spPr bwMode="auto">
            <a:xfrm>
              <a:off x="5136" y="2688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8" name="Line 25"/>
            <p:cNvSpPr>
              <a:spLocks noChangeShapeType="1"/>
            </p:cNvSpPr>
            <p:nvPr/>
          </p:nvSpPr>
          <p:spPr bwMode="auto">
            <a:xfrm>
              <a:off x="3888" y="2688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79" name="Line 26"/>
            <p:cNvSpPr>
              <a:spLocks noChangeShapeType="1"/>
            </p:cNvSpPr>
            <p:nvPr/>
          </p:nvSpPr>
          <p:spPr bwMode="auto">
            <a:xfrm>
              <a:off x="3024" y="2688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0" name="Rectangle 27"/>
            <p:cNvSpPr>
              <a:spLocks noChangeArrowheads="1"/>
            </p:cNvSpPr>
            <p:nvPr/>
          </p:nvSpPr>
          <p:spPr bwMode="auto">
            <a:xfrm>
              <a:off x="3216" y="2544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99"/>
                  </a:solidFill>
                  <a:latin typeface="Arial" pitchFamily="34" charset="0"/>
                </a:rPr>
                <a:t>H</a:t>
              </a:r>
              <a:endParaRPr lang="en-US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1" name="Text Box 28"/>
            <p:cNvSpPr txBox="1">
              <a:spLocks noChangeArrowheads="1"/>
            </p:cNvSpPr>
            <p:nvPr/>
          </p:nvSpPr>
          <p:spPr bwMode="auto">
            <a:xfrm>
              <a:off x="3744" y="3216"/>
              <a:ext cx="4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99"/>
                  </a:solidFill>
                </a:rPr>
                <a:t>H</a:t>
              </a:r>
              <a:r>
                <a:rPr lang="en-US" b="1" baseline="-25000">
                  <a:solidFill>
                    <a:srgbClr val="333399"/>
                  </a:solidFill>
                </a:rPr>
                <a:t>2</a:t>
              </a:r>
              <a:r>
                <a:rPr lang="en-US" b="1">
                  <a:solidFill>
                    <a:srgbClr val="333399"/>
                  </a:solidFill>
                </a:rPr>
                <a:t>O</a:t>
              </a:r>
            </a:p>
          </p:txBody>
        </p:sp>
        <p:sp>
          <p:nvSpPr>
            <p:cNvPr id="66582" name="Line 29"/>
            <p:cNvSpPr>
              <a:spLocks noChangeShapeType="1"/>
            </p:cNvSpPr>
            <p:nvPr/>
          </p:nvSpPr>
          <p:spPr bwMode="auto">
            <a:xfrm>
              <a:off x="3360" y="2832"/>
              <a:ext cx="432" cy="38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583" name="Line 30"/>
            <p:cNvSpPr>
              <a:spLocks noChangeShapeType="1"/>
            </p:cNvSpPr>
            <p:nvPr/>
          </p:nvSpPr>
          <p:spPr bwMode="auto">
            <a:xfrm>
              <a:off x="3696" y="2832"/>
              <a:ext cx="192" cy="3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89725"/>
            <a:ext cx="2895600" cy="1682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Oval 4"/>
          <p:cNvSpPr/>
          <p:nvPr/>
        </p:nvSpPr>
        <p:spPr>
          <a:xfrm>
            <a:off x="5791200" y="4724400"/>
            <a:ext cx="906463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7168" y="6230779"/>
            <a:ext cx="410686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Polymer (Macromolecule)</a:t>
            </a:r>
          </a:p>
        </p:txBody>
      </p:sp>
    </p:spTree>
    <p:extLst>
      <p:ext uri="{BB962C8B-B14F-4D97-AF65-F5344CB8AC3E}">
        <p14:creationId xmlns:p14="http://schemas.microsoft.com/office/powerpoint/2010/main" val="5720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 autoUpdateAnimBg="0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B183F-5199-43DE-8C4A-F9DCAFFE7D7C}" type="slidenum">
              <a:rPr lang="en-US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152400"/>
            <a:ext cx="4038601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Hydrolysis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143000"/>
            <a:ext cx="8077200" cy="4114800"/>
          </a:xfrm>
        </p:spPr>
        <p:txBody>
          <a:bodyPr/>
          <a:lstStyle/>
          <a:p>
            <a:pPr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36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Catabolic</a:t>
            </a:r>
            <a:r>
              <a:rPr lang="en-US" sz="36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Reactions 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which break down </a:t>
            </a:r>
            <a:r>
              <a:rPr lang="en-US" sz="28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macromolecules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by removing </a:t>
            </a:r>
            <a:r>
              <a:rPr lang="en-US" sz="28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monomers</a:t>
            </a:r>
            <a:r>
              <a:rPr lang="en-US" sz="28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one at a time </a:t>
            </a:r>
            <a:r>
              <a:rPr lang="en-US" sz="2800" b="0" i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[opposite of condensation reaction].</a:t>
            </a:r>
          </a:p>
          <a:p>
            <a:pPr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Separates</a:t>
            </a:r>
            <a:r>
              <a:rPr lang="en-US" sz="28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0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monomers</a:t>
            </a:r>
            <a:r>
              <a:rPr lang="en-US" sz="28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by</a:t>
            </a:r>
            <a:r>
              <a:rPr lang="en-US" sz="28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“adding water”.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5562600"/>
            <a:ext cx="8634413" cy="685800"/>
            <a:chOff x="192" y="3552"/>
            <a:chExt cx="5439" cy="432"/>
          </a:xfrm>
        </p:grpSpPr>
        <p:sp>
          <p:nvSpPr>
            <p:cNvPr id="68628" name="Rectangle 5"/>
            <p:cNvSpPr>
              <a:spLocks noChangeArrowheads="1"/>
            </p:cNvSpPr>
            <p:nvPr/>
          </p:nvSpPr>
          <p:spPr bwMode="auto">
            <a:xfrm>
              <a:off x="864" y="3552"/>
              <a:ext cx="1008" cy="432"/>
            </a:xfrm>
            <a:prstGeom prst="rect">
              <a:avLst/>
            </a:prstGeom>
            <a:solidFill>
              <a:srgbClr val="6600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29" name="Rectangle 6"/>
            <p:cNvSpPr>
              <a:spLocks noChangeArrowheads="1"/>
            </p:cNvSpPr>
            <p:nvPr/>
          </p:nvSpPr>
          <p:spPr bwMode="auto">
            <a:xfrm>
              <a:off x="2064" y="3552"/>
              <a:ext cx="1008" cy="432"/>
            </a:xfrm>
            <a:prstGeom prst="rect">
              <a:avLst/>
            </a:prstGeom>
            <a:solidFill>
              <a:srgbClr val="6600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0" name="Rectangle 7"/>
            <p:cNvSpPr>
              <a:spLocks noChangeArrowheads="1"/>
            </p:cNvSpPr>
            <p:nvPr/>
          </p:nvSpPr>
          <p:spPr bwMode="auto">
            <a:xfrm>
              <a:off x="4176" y="3552"/>
              <a:ext cx="1008" cy="432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1" name="Line 8"/>
            <p:cNvSpPr>
              <a:spLocks noChangeShapeType="1"/>
            </p:cNvSpPr>
            <p:nvPr/>
          </p:nvSpPr>
          <p:spPr bwMode="auto">
            <a:xfrm>
              <a:off x="1872" y="3744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2" name="Line 9"/>
            <p:cNvSpPr>
              <a:spLocks noChangeShapeType="1"/>
            </p:cNvSpPr>
            <p:nvPr/>
          </p:nvSpPr>
          <p:spPr bwMode="auto">
            <a:xfrm>
              <a:off x="576" y="3744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3" name="Rectangle 10"/>
            <p:cNvSpPr>
              <a:spLocks noChangeArrowheads="1"/>
            </p:cNvSpPr>
            <p:nvPr/>
          </p:nvSpPr>
          <p:spPr bwMode="auto">
            <a:xfrm>
              <a:off x="192" y="3600"/>
              <a:ext cx="4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Arial" pitchFamily="34" charset="0"/>
                </a:rPr>
                <a:t>HO</a:t>
              </a:r>
            </a:p>
          </p:txBody>
        </p:sp>
        <p:sp>
          <p:nvSpPr>
            <p:cNvPr id="68634" name="Rectangle 11"/>
            <p:cNvSpPr>
              <a:spLocks noChangeArrowheads="1"/>
            </p:cNvSpPr>
            <p:nvPr/>
          </p:nvSpPr>
          <p:spPr bwMode="auto">
            <a:xfrm>
              <a:off x="3600" y="3600"/>
              <a:ext cx="4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99"/>
                  </a:solidFill>
                  <a:latin typeface="Arial" pitchFamily="34" charset="0"/>
                </a:rPr>
                <a:t>HO</a:t>
              </a:r>
              <a:endParaRPr lang="en-US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5" name="Rectangle 12"/>
            <p:cNvSpPr>
              <a:spLocks noChangeArrowheads="1"/>
            </p:cNvSpPr>
            <p:nvPr/>
          </p:nvSpPr>
          <p:spPr bwMode="auto">
            <a:xfrm>
              <a:off x="5376" y="3600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Arial" pitchFamily="34" charset="0"/>
                </a:rPr>
                <a:t>H</a:t>
              </a:r>
            </a:p>
          </p:txBody>
        </p:sp>
        <p:sp>
          <p:nvSpPr>
            <p:cNvPr id="68636" name="Line 13"/>
            <p:cNvSpPr>
              <a:spLocks noChangeShapeType="1"/>
            </p:cNvSpPr>
            <p:nvPr/>
          </p:nvSpPr>
          <p:spPr bwMode="auto">
            <a:xfrm>
              <a:off x="5184" y="3744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7" name="Line 14"/>
            <p:cNvSpPr>
              <a:spLocks noChangeShapeType="1"/>
            </p:cNvSpPr>
            <p:nvPr/>
          </p:nvSpPr>
          <p:spPr bwMode="auto">
            <a:xfrm>
              <a:off x="3936" y="3744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8" name="Line 15"/>
            <p:cNvSpPr>
              <a:spLocks noChangeShapeType="1"/>
            </p:cNvSpPr>
            <p:nvPr/>
          </p:nvSpPr>
          <p:spPr bwMode="auto">
            <a:xfrm>
              <a:off x="3072" y="3744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39" name="Rectangle 16"/>
            <p:cNvSpPr>
              <a:spLocks noChangeArrowheads="1"/>
            </p:cNvSpPr>
            <p:nvPr/>
          </p:nvSpPr>
          <p:spPr bwMode="auto">
            <a:xfrm>
              <a:off x="3264" y="3600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99"/>
                  </a:solidFill>
                  <a:latin typeface="Arial" pitchFamily="34" charset="0"/>
                </a:rPr>
                <a:t>H</a:t>
              </a:r>
              <a:endParaRPr lang="en-US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33400" y="3581400"/>
            <a:ext cx="7567613" cy="1905000"/>
            <a:chOff x="384" y="2208"/>
            <a:chExt cx="4767" cy="1200"/>
          </a:xfrm>
        </p:grpSpPr>
        <p:sp>
          <p:nvSpPr>
            <p:cNvPr id="68616" name="Rectangle 18"/>
            <p:cNvSpPr>
              <a:spLocks noChangeArrowheads="1"/>
            </p:cNvSpPr>
            <p:nvPr/>
          </p:nvSpPr>
          <p:spPr bwMode="auto">
            <a:xfrm>
              <a:off x="1008" y="2208"/>
              <a:ext cx="1008" cy="432"/>
            </a:xfrm>
            <a:prstGeom prst="rect">
              <a:avLst/>
            </a:prstGeom>
            <a:solidFill>
              <a:srgbClr val="6600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17" name="Rectangle 19"/>
            <p:cNvSpPr>
              <a:spLocks noChangeArrowheads="1"/>
            </p:cNvSpPr>
            <p:nvPr/>
          </p:nvSpPr>
          <p:spPr bwMode="auto">
            <a:xfrm>
              <a:off x="2352" y="2208"/>
              <a:ext cx="1008" cy="432"/>
            </a:xfrm>
            <a:prstGeom prst="rect">
              <a:avLst/>
            </a:prstGeom>
            <a:solidFill>
              <a:srgbClr val="6600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18" name="Rectangle 20"/>
            <p:cNvSpPr>
              <a:spLocks noChangeArrowheads="1"/>
            </p:cNvSpPr>
            <p:nvPr/>
          </p:nvSpPr>
          <p:spPr bwMode="auto">
            <a:xfrm>
              <a:off x="3696" y="2208"/>
              <a:ext cx="1008" cy="432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19" name="Line 21"/>
            <p:cNvSpPr>
              <a:spLocks noChangeShapeType="1"/>
            </p:cNvSpPr>
            <p:nvPr/>
          </p:nvSpPr>
          <p:spPr bwMode="auto">
            <a:xfrm>
              <a:off x="2016" y="2400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20" name="Line 22"/>
            <p:cNvSpPr>
              <a:spLocks noChangeShapeType="1"/>
            </p:cNvSpPr>
            <p:nvPr/>
          </p:nvSpPr>
          <p:spPr bwMode="auto">
            <a:xfrm>
              <a:off x="3360" y="2400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21" name="Line 23"/>
            <p:cNvSpPr>
              <a:spLocks noChangeShapeType="1"/>
            </p:cNvSpPr>
            <p:nvPr/>
          </p:nvSpPr>
          <p:spPr bwMode="auto">
            <a:xfrm>
              <a:off x="4704" y="24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22" name="Line 24"/>
            <p:cNvSpPr>
              <a:spLocks noChangeShapeType="1"/>
            </p:cNvSpPr>
            <p:nvPr/>
          </p:nvSpPr>
          <p:spPr bwMode="auto">
            <a:xfrm>
              <a:off x="720" y="240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23" name="Text Box 25"/>
            <p:cNvSpPr txBox="1">
              <a:spLocks noChangeArrowheads="1"/>
            </p:cNvSpPr>
            <p:nvPr/>
          </p:nvSpPr>
          <p:spPr bwMode="auto">
            <a:xfrm>
              <a:off x="384" y="2256"/>
              <a:ext cx="4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HO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4" name="Text Box 26"/>
            <p:cNvSpPr txBox="1">
              <a:spLocks noChangeArrowheads="1"/>
            </p:cNvSpPr>
            <p:nvPr/>
          </p:nvSpPr>
          <p:spPr bwMode="auto">
            <a:xfrm>
              <a:off x="4896" y="2256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H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5" name="Line 27"/>
            <p:cNvSpPr>
              <a:spLocks noChangeShapeType="1"/>
            </p:cNvSpPr>
            <p:nvPr/>
          </p:nvSpPr>
          <p:spPr bwMode="auto">
            <a:xfrm>
              <a:off x="2832" y="2928"/>
              <a:ext cx="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626" name="Text Box 28"/>
            <p:cNvSpPr txBox="1">
              <a:spLocks noChangeArrowheads="1"/>
            </p:cNvSpPr>
            <p:nvPr/>
          </p:nvSpPr>
          <p:spPr bwMode="auto">
            <a:xfrm>
              <a:off x="3696" y="3072"/>
              <a:ext cx="4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99"/>
                  </a:solidFill>
                </a:rPr>
                <a:t>H</a:t>
              </a:r>
              <a:r>
                <a:rPr lang="en-US" b="1" baseline="-25000">
                  <a:solidFill>
                    <a:srgbClr val="333399"/>
                  </a:solidFill>
                </a:rPr>
                <a:t>2</a:t>
              </a:r>
              <a:r>
                <a:rPr lang="en-US" b="1">
                  <a:solidFill>
                    <a:srgbClr val="333399"/>
                  </a:solidFill>
                </a:rPr>
                <a:t>O</a:t>
              </a:r>
            </a:p>
          </p:txBody>
        </p:sp>
        <p:sp>
          <p:nvSpPr>
            <p:cNvPr id="68627" name="Freeform 29"/>
            <p:cNvSpPr>
              <a:spLocks/>
            </p:cNvSpPr>
            <p:nvPr/>
          </p:nvSpPr>
          <p:spPr bwMode="auto">
            <a:xfrm>
              <a:off x="3537" y="2532"/>
              <a:ext cx="147" cy="636"/>
            </a:xfrm>
            <a:custGeom>
              <a:avLst/>
              <a:gdLst>
                <a:gd name="T0" fmla="*/ 147 w 147"/>
                <a:gd name="T1" fmla="*/ 636 h 636"/>
                <a:gd name="T2" fmla="*/ 3 w 147"/>
                <a:gd name="T3" fmla="*/ 324 h 636"/>
                <a:gd name="T4" fmla="*/ 3 w 147"/>
                <a:gd name="T5" fmla="*/ 0 h 636"/>
                <a:gd name="T6" fmla="*/ 0 60000 65536"/>
                <a:gd name="T7" fmla="*/ 0 60000 65536"/>
                <a:gd name="T8" fmla="*/ 0 60000 65536"/>
                <a:gd name="T9" fmla="*/ 0 w 147"/>
                <a:gd name="T10" fmla="*/ 0 h 636"/>
                <a:gd name="T11" fmla="*/ 147 w 147"/>
                <a:gd name="T12" fmla="*/ 636 h 6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" h="636">
                  <a:moveTo>
                    <a:pt x="147" y="636"/>
                  </a:moveTo>
                  <a:cubicBezTo>
                    <a:pt x="85" y="543"/>
                    <a:pt x="7" y="443"/>
                    <a:pt x="3" y="324"/>
                  </a:cubicBezTo>
                  <a:cubicBezTo>
                    <a:pt x="0" y="216"/>
                    <a:pt x="3" y="108"/>
                    <a:pt x="3" y="0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</p:spTree>
    <p:extLst>
      <p:ext uri="{BB962C8B-B14F-4D97-AF65-F5344CB8AC3E}">
        <p14:creationId xmlns:p14="http://schemas.microsoft.com/office/powerpoint/2010/main" val="23519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FF"/>
                </a:solidFill>
              </a:rPr>
              <a:t>What does “organic” mean in Biology?</a:t>
            </a:r>
          </a:p>
          <a:p>
            <a:endParaRPr lang="en-US" dirty="0"/>
          </a:p>
          <a:p>
            <a:r>
              <a:rPr lang="en-US" dirty="0"/>
              <a:t>What organic reaction took place?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FF00FF"/>
                </a:solidFill>
              </a:rPr>
              <a:t>What organic reaction took place </a:t>
            </a:r>
            <a:r>
              <a:rPr lang="en-US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en-US" dirty="0">
              <a:solidFill>
                <a:srgbClr val="FF00FF"/>
              </a:solidFill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(Distinguish monomer, polymer, macromolecule)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120"/>
          <a:stretch/>
        </p:blipFill>
        <p:spPr>
          <a:xfrm>
            <a:off x="6322755" y="1462474"/>
            <a:ext cx="2273716" cy="1890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0690"/>
          <a:stretch/>
        </p:blipFill>
        <p:spPr>
          <a:xfrm>
            <a:off x="563704" y="4495800"/>
            <a:ext cx="716837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6435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“organic” mean in Biology?</a:t>
            </a:r>
          </a:p>
          <a:p>
            <a:r>
              <a:rPr lang="en-US" sz="18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Contains carbon (&amp; hydrogen, oxygen, nitrogen)</a:t>
            </a:r>
          </a:p>
          <a:p>
            <a:pPr>
              <a:spcBef>
                <a:spcPts val="1200"/>
              </a:spcBef>
            </a:pPr>
            <a:r>
              <a:rPr lang="en-US" dirty="0"/>
              <a:t>What organic reaction took place?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r>
              <a:rPr lang="en-US" sz="18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Catabolism, hydrolysis</a:t>
            </a:r>
          </a:p>
          <a:p>
            <a:pPr>
              <a:spcBef>
                <a:spcPts val="1200"/>
              </a:spcBef>
            </a:pPr>
            <a:r>
              <a:rPr lang="en-US" dirty="0"/>
              <a:t>What organic reaction took place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en-US" dirty="0"/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(Distinguish monomer, polymer, macromolecule)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755" y="1295400"/>
            <a:ext cx="2273716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04" y="4038600"/>
            <a:ext cx="7168373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3400" y="6096000"/>
            <a:ext cx="338867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Polymer (Macromolecule)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1" y="6248399"/>
            <a:ext cx="13716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Monomer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4038600"/>
            <a:ext cx="296386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Condensation</a:t>
            </a:r>
          </a:p>
        </p:txBody>
      </p:sp>
    </p:spTree>
    <p:extLst>
      <p:ext uri="{BB962C8B-B14F-4D97-AF65-F5344CB8AC3E}">
        <p14:creationId xmlns:p14="http://schemas.microsoft.com/office/powerpoint/2010/main" val="2984031432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B183F-5199-43DE-8C4A-F9DCAFFE7D7C}" type="slidenum">
              <a:rPr lang="en-US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152400"/>
            <a:ext cx="5791201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Biochemical Molecules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8" y="1331356"/>
            <a:ext cx="8916292" cy="47646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32D2C6-2BC1-450A-AF0F-CA1779AD99E3}"/>
              </a:ext>
            </a:extLst>
          </p:cNvPr>
          <p:cNvSpPr/>
          <p:nvPr/>
        </p:nvSpPr>
        <p:spPr>
          <a:xfrm>
            <a:off x="3276600" y="3124200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C1A5B-4695-482C-8DCC-7DDACF7800CC}"/>
              </a:ext>
            </a:extLst>
          </p:cNvPr>
          <p:cNvSpPr/>
          <p:nvPr/>
        </p:nvSpPr>
        <p:spPr>
          <a:xfrm>
            <a:off x="6199909" y="3168094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7272D9-9900-48A2-B9AD-D6AC10EB785C}"/>
              </a:ext>
            </a:extLst>
          </p:cNvPr>
          <p:cNvSpPr/>
          <p:nvPr/>
        </p:nvSpPr>
        <p:spPr>
          <a:xfrm>
            <a:off x="3332018" y="3914343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15A66-DD7C-407E-A530-6D6F2A3DB225}"/>
              </a:ext>
            </a:extLst>
          </p:cNvPr>
          <p:cNvSpPr/>
          <p:nvPr/>
        </p:nvSpPr>
        <p:spPr>
          <a:xfrm>
            <a:off x="6172200" y="4038910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A30D15-EE4A-4439-8EF3-0A01BD3B92CC}"/>
              </a:ext>
            </a:extLst>
          </p:cNvPr>
          <p:cNvSpPr/>
          <p:nvPr/>
        </p:nvSpPr>
        <p:spPr>
          <a:xfrm>
            <a:off x="3276600" y="4684156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602C6-91A0-469A-AF03-DA78BE1162CC}"/>
              </a:ext>
            </a:extLst>
          </p:cNvPr>
          <p:cNvSpPr/>
          <p:nvPr/>
        </p:nvSpPr>
        <p:spPr>
          <a:xfrm>
            <a:off x="6123709" y="4722256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A24499-D918-4E75-9256-DD8F9567A311}"/>
              </a:ext>
            </a:extLst>
          </p:cNvPr>
          <p:cNvSpPr/>
          <p:nvPr/>
        </p:nvSpPr>
        <p:spPr>
          <a:xfrm>
            <a:off x="3276600" y="5410200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8B3757-962C-46C5-9336-6D9E625D98AF}"/>
              </a:ext>
            </a:extLst>
          </p:cNvPr>
          <p:cNvSpPr/>
          <p:nvPr/>
        </p:nvSpPr>
        <p:spPr>
          <a:xfrm>
            <a:off x="6172200" y="5316105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7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B183F-5199-43DE-8C4A-F9DCAFFE7D7C}" type="slidenum">
              <a:rPr lang="en-US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152400"/>
            <a:ext cx="5791201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Biochemical Molecules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8" y="1331356"/>
            <a:ext cx="8916292" cy="47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17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1B3E8-0C0A-4412-B0A3-BB54F7E5CFBE}" type="slidenum">
              <a:rPr lang="en-US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" y="-6130"/>
            <a:ext cx="9141760" cy="6864130"/>
          </a:xfrm>
          <a:prstGeom prst="rect">
            <a:avLst/>
          </a:prstGeom>
        </p:spPr>
      </p:pic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381000"/>
            <a:ext cx="36576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Carbohydrates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52400" y="3657600"/>
            <a:ext cx="1295400" cy="4572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990600" y="5943600"/>
            <a:ext cx="914400" cy="228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276600" y="5943600"/>
            <a:ext cx="914400" cy="228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6553200" y="5410200"/>
            <a:ext cx="914400" cy="228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/>
          <p:cNvSpPr/>
          <p:nvPr/>
        </p:nvSpPr>
        <p:spPr>
          <a:xfrm>
            <a:off x="5410200" y="3200400"/>
            <a:ext cx="914400" cy="228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7420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1B3E8-0C0A-4412-B0A3-BB54F7E5CFBE}" type="slidenum">
              <a:rPr lang="en-US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44958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Carbohydrates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0956" y="1243914"/>
            <a:ext cx="4724400" cy="5080686"/>
          </a:xfrm>
        </p:spPr>
        <p:txBody>
          <a:bodyPr/>
          <a:lstStyle/>
          <a:p>
            <a:pPr marL="177800" indent="-1778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Important Source of Energy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all life forms </a:t>
            </a:r>
            <a:r>
              <a:rPr lang="en-US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(e.g. glucose).</a:t>
            </a:r>
          </a:p>
          <a:p>
            <a:pPr marL="177800" indent="-1778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Made of only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arbon</a:t>
            </a:r>
            <a:r>
              <a:rPr lang="en-US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ydrogen</a:t>
            </a:r>
            <a:r>
              <a:rPr lang="en-US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en-US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xygen</a:t>
            </a:r>
            <a:r>
              <a:rPr lang="en-US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(1:2:1) – </a:t>
            </a:r>
            <a:r>
              <a:rPr lang="en-US" sz="3200" dirty="0">
                <a:solidFill>
                  <a:srgbClr val="25DB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3200" baseline="-25000" dirty="0">
                <a:solidFill>
                  <a:srgbClr val="25DB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3200" dirty="0">
                <a:solidFill>
                  <a:srgbClr val="25DB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 </a:t>
            </a:r>
            <a: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[C + water]</a:t>
            </a:r>
          </a:p>
          <a:p>
            <a:pPr marL="177800" indent="-1778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Includes </a:t>
            </a:r>
            <a:r>
              <a:rPr lang="en-US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simple sugars </a:t>
            </a:r>
            <a:r>
              <a:rPr lang="en-US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starches </a:t>
            </a:r>
            <a:r>
              <a:rPr lang="en-US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(complex sugars).</a:t>
            </a:r>
          </a:p>
          <a:p>
            <a:pPr marL="177800" indent="-1778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Classified according to the </a:t>
            </a:r>
            <a:r>
              <a:rPr lang="en-US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number of sugar molecules</a:t>
            </a:r>
            <a:r>
              <a:rPr lang="en-US" b="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they contain.</a:t>
            </a:r>
          </a:p>
          <a:p>
            <a:pPr marL="177800" indent="-1778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Monomer:  </a:t>
            </a:r>
            <a:r>
              <a:rPr 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Monosaccharides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352800"/>
            <a:ext cx="3810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315" y="1066800"/>
            <a:ext cx="272503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</p:spTree>
    <p:extLst>
      <p:ext uri="{BB962C8B-B14F-4D97-AF65-F5344CB8AC3E}">
        <p14:creationId xmlns:p14="http://schemas.microsoft.com/office/powerpoint/2010/main" val="18722854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6482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Monosaccharides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10065" y="1143000"/>
            <a:ext cx="8305800" cy="4953000"/>
          </a:xfrm>
        </p:spPr>
        <p:txBody>
          <a:bodyPr/>
          <a:lstStyle/>
          <a:p>
            <a:pPr lvl="0" eaLnBrk="1" hangingPunct="1">
              <a:spcAft>
                <a:spcPct val="4000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Called </a:t>
            </a:r>
            <a:r>
              <a:rPr lang="en-US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“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Simple Sugars</a:t>
            </a:r>
            <a:r>
              <a:rPr lang="en-US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” </a:t>
            </a:r>
          </a:p>
          <a:p>
            <a:pPr lvl="0" eaLnBrk="1" hangingPunct="1">
              <a:spcAft>
                <a:spcPct val="4000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MONOMERS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or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Building Blocks of Carbohydrates</a:t>
            </a:r>
            <a:endParaRPr lang="en-US" b="0" dirty="0">
              <a:solidFill>
                <a:srgbClr val="FF00FF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lvl="0" eaLnBrk="1" hangingPunct="1">
              <a:spcAft>
                <a:spcPct val="4000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u="sng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Glucose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: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Universal Fuel of Cells - </a:t>
            </a:r>
            <a:r>
              <a:rPr lang="en-US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baseline="-2500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n-US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baseline="-2500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  <a:r>
              <a:rPr lang="en-US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en-US" baseline="-2500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endParaRPr lang="en-US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lvl="0" eaLnBrk="1" hangingPunct="1">
              <a:spcAft>
                <a:spcPct val="4000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Fructose</a:t>
            </a: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(fruit sugar) and </a:t>
            </a:r>
            <a:r>
              <a:rPr lang="en-US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Galactose</a:t>
            </a: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(milk sugar)</a:t>
            </a:r>
          </a:p>
          <a:p>
            <a:pPr lvl="0" eaLnBrk="1" hangingPunct="1">
              <a:spcAft>
                <a:spcPct val="4000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Exist in the following forms: </a:t>
            </a:r>
          </a:p>
          <a:p>
            <a:pPr lvl="1" eaLnBrk="1" hangingPunct="1">
              <a:spcAft>
                <a:spcPct val="4000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Cyclic</a:t>
            </a: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(aqueous in cells)</a:t>
            </a:r>
          </a:p>
          <a:p>
            <a:pPr lvl="1" eaLnBrk="1" hangingPunct="1">
              <a:spcAft>
                <a:spcPct val="4000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Straight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Chain</a:t>
            </a:r>
            <a:endParaRPr lang="en-US" sz="2400" b="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marL="0" indent="0" eaLnBrk="1" hangingPunct="1">
              <a:buSzPct val="100000"/>
            </a:pPr>
            <a:endParaRPr lang="en-US" sz="2300" b="0" dirty="0">
              <a:solidFill>
                <a:srgbClr val="008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7ACFD-DBCA-4887-9210-9125BC907B9D}" type="slidenum">
              <a:rPr lang="en-US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27" b="8137"/>
          <a:stretch/>
        </p:blipFill>
        <p:spPr>
          <a:xfrm>
            <a:off x="4729497" y="4134682"/>
            <a:ext cx="1565735" cy="253086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89725"/>
            <a:ext cx="2895600" cy="1682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FA7F2-8F5C-48AB-88AB-2DD9AD4D6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4" t="-1095" r="-622" b="16973"/>
          <a:stretch/>
        </p:blipFill>
        <p:spPr>
          <a:xfrm>
            <a:off x="6295232" y="3518522"/>
            <a:ext cx="2883404" cy="23176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2319" y="3719607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Straight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0374" y="577024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Cyclic</a:t>
            </a:r>
          </a:p>
        </p:txBody>
      </p:sp>
    </p:spTree>
    <p:extLst>
      <p:ext uri="{BB962C8B-B14F-4D97-AF65-F5344CB8AC3E}">
        <p14:creationId xmlns:p14="http://schemas.microsoft.com/office/powerpoint/2010/main" val="5846309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 autoUpdateAnimBg="0"/>
      <p:bldP spid="1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64A83-B24C-4AF7-BD45-C779A0F46C7E}" type="slidenum">
              <a:rPr lang="en-US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59436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Carbohydrate Synthesis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8458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Cells link </a:t>
            </a:r>
            <a:r>
              <a:rPr lang="en-US" sz="28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monosaccharides</a:t>
            </a:r>
            <a:r>
              <a:rPr lang="en-US" sz="2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together by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Dehydration Synthesis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to form 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more complex sugars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polysaccharides.</a:t>
            </a:r>
          </a:p>
        </p:txBody>
      </p:sp>
      <p:pic>
        <p:nvPicPr>
          <p:cNvPr id="74757" name="Picture 6" descr="DehSyn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17046" b="31818"/>
          <a:stretch>
            <a:fillRect/>
          </a:stretch>
        </p:blipFill>
        <p:spPr bwMode="auto">
          <a:xfrm>
            <a:off x="304800" y="2895600"/>
            <a:ext cx="8420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718613" y="2702273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3300"/>
                </a:solidFill>
                <a:latin typeface="Arial Black" pitchFamily="34" charset="0"/>
              </a:rPr>
              <a:t>Remove H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124200" y="47244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3300"/>
                </a:solidFill>
                <a:latin typeface="Arial Black" pitchFamily="34" charset="0"/>
              </a:rPr>
              <a:t>Remove OH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5562600" y="3202329"/>
            <a:ext cx="2286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 flipV="1">
            <a:off x="3581400" y="4419600"/>
            <a:ext cx="5334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3962400" y="3810000"/>
            <a:ext cx="1219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pitchFamily="34" charset="0"/>
              </a:rPr>
              <a:t>O Forms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09C71F-8E70-9BA6-D021-AFA124E4B182}"/>
              </a:ext>
            </a:extLst>
          </p:cNvPr>
          <p:cNvSpPr/>
          <p:nvPr/>
        </p:nvSpPr>
        <p:spPr>
          <a:xfrm>
            <a:off x="5334000" y="38100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7A841-F4C6-D4EC-269F-641D19CFA128}"/>
              </a:ext>
            </a:extLst>
          </p:cNvPr>
          <p:cNvSpPr/>
          <p:nvPr/>
        </p:nvSpPr>
        <p:spPr>
          <a:xfrm>
            <a:off x="5410200" y="4428777"/>
            <a:ext cx="762000" cy="295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9A8E8C-72A6-B8CB-F09E-227975D0ADEC}"/>
              </a:ext>
            </a:extLst>
          </p:cNvPr>
          <p:cNvSpPr/>
          <p:nvPr/>
        </p:nvSpPr>
        <p:spPr>
          <a:xfrm rot="5234785">
            <a:off x="5230553" y="4181473"/>
            <a:ext cx="457200" cy="228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2878F-AC0F-6D19-C9DB-9EDEB0C20C23}"/>
              </a:ext>
            </a:extLst>
          </p:cNvPr>
          <p:cNvSpPr/>
          <p:nvPr/>
        </p:nvSpPr>
        <p:spPr>
          <a:xfrm>
            <a:off x="6096000" y="3810000"/>
            <a:ext cx="457200" cy="25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379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  <p:bldP spid="21512" grpId="0" autoUpdateAnimBg="0"/>
      <p:bldP spid="21513" grpId="0" autoUpdateAnimBg="0"/>
      <p:bldP spid="21514" grpId="0" animBg="1"/>
      <p:bldP spid="21515" grpId="0" animBg="1"/>
      <p:bldP spid="21516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EF3DA-1F8B-4049-A91C-5E4FFFA3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95"/>
            <a:ext cx="9144000" cy="6931005"/>
          </a:xfrm>
          <a:prstGeom prst="rect">
            <a:avLst/>
          </a:prstGeom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17C04-3DA7-4AC4-9634-A04B4C25EAF0}" type="slidenum">
              <a:rPr lang="en-US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758" y="457200"/>
            <a:ext cx="9110241" cy="25146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Chapter 3: </a:t>
            </a:r>
            <a:b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Basic Biochemistry of the Molecules of Life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</p:spTree>
    <p:extLst>
      <p:ext uri="{BB962C8B-B14F-4D97-AF65-F5344CB8AC3E}">
        <p14:creationId xmlns:p14="http://schemas.microsoft.com/office/powerpoint/2010/main" val="414007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9E6EC-D766-46F9-B565-8CF7E21CEED8}" type="slidenum">
              <a:rPr lang="en-US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1910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Disaccharides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38599" y="1377931"/>
            <a:ext cx="4791075" cy="533400"/>
          </a:xfrm>
        </p:spPr>
        <p:txBody>
          <a:bodyPr anchor="ctr"/>
          <a:lstStyle/>
          <a:p>
            <a:pPr marL="0" indent="0" algn="ctr" eaLnBrk="1" hangingPunct="1">
              <a:buSzPct val="100000"/>
            </a:pPr>
            <a:r>
              <a:rPr lang="en-US" sz="16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 simple sugars in nature are disaccharides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228600" y="1219200"/>
            <a:ext cx="351549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“Double sugar”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Formed by joining </a:t>
            </a:r>
            <a:r>
              <a:rPr lang="en-US" sz="2400" kern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two monosaccharides</a:t>
            </a:r>
            <a:r>
              <a:rPr lang="en-US" sz="2400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by </a:t>
            </a:r>
            <a:r>
              <a:rPr lang="en-US" sz="2400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Dehydration Synthesis.</a:t>
            </a:r>
            <a:endParaRPr lang="en-US" sz="28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lvl="0" indent="-342900" fontAlgn="base">
              <a:spcBef>
                <a:spcPts val="1200"/>
              </a:spcBef>
              <a:buClr>
                <a:srgbClr val="000066"/>
              </a:buClr>
              <a:buFontTx/>
              <a:buChar char="•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Sucrose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(table sugar)</a:t>
            </a:r>
          </a:p>
          <a:p>
            <a:pPr marL="342900" lvl="0" indent="-342900" fontAlgn="base">
              <a:spcBef>
                <a:spcPts val="1200"/>
              </a:spcBef>
              <a:buClr>
                <a:srgbClr val="000066"/>
              </a:buClr>
              <a:buFontTx/>
              <a:buChar char="•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Lactose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(milk sugar)</a:t>
            </a:r>
          </a:p>
          <a:p>
            <a:pPr marL="342900" lvl="0" indent="-342900" fontAlgn="base">
              <a:spcBef>
                <a:spcPts val="1200"/>
              </a:spcBef>
              <a:buClr>
                <a:srgbClr val="000066"/>
              </a:buClr>
              <a:buFontTx/>
              <a:buChar char="•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Maltose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(grain sugar)</a:t>
            </a:r>
          </a:p>
          <a:p>
            <a:pPr marL="342900" indent="-342900" fontAlgn="base">
              <a:spcBef>
                <a:spcPts val="1200"/>
              </a:spcBef>
              <a:buClr>
                <a:srgbClr val="000066"/>
              </a:buClr>
              <a:buFontTx/>
              <a:buChar char="•"/>
            </a:pPr>
            <a:r>
              <a:rPr lang="en-US" sz="24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Form a bond called a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GLYCOSIDIC bond.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7411"/>
          <a:stretch/>
        </p:blipFill>
        <p:spPr>
          <a:xfrm>
            <a:off x="3850745" y="2057400"/>
            <a:ext cx="5166781" cy="121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BCB9D-5EDC-4AA2-98FC-E9F70F533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66" b="32420"/>
          <a:stretch/>
        </p:blipFill>
        <p:spPr>
          <a:xfrm>
            <a:off x="3886200" y="3276600"/>
            <a:ext cx="5166781" cy="1358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CC9C33-C306-4BCF-96DD-9CA43DB2D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85"/>
          <a:stretch/>
        </p:blipFill>
        <p:spPr>
          <a:xfrm>
            <a:off x="3901019" y="4648200"/>
            <a:ext cx="5166781" cy="13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577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9E6EC-D766-46F9-B565-8CF7E21CEED8}" type="slidenum">
              <a:rPr lang="en-US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0010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Hydrolysis of Disaccharides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39345"/>
            <a:ext cx="1575964" cy="19272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81" y="998333"/>
            <a:ext cx="4713134" cy="3214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64" y="4391646"/>
            <a:ext cx="6553200" cy="234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106" y="838200"/>
            <a:ext cx="2534240" cy="353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064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419600" cy="5181600"/>
          </a:xfrm>
        </p:spPr>
        <p:txBody>
          <a:bodyPr/>
          <a:lstStyle/>
          <a:p>
            <a:pPr marL="0" lvl="0" indent="0" algn="ctr" eaLnBrk="1" hangingPunct="1">
              <a:spcBef>
                <a:spcPts val="1200"/>
              </a:spcBef>
              <a:buSzTx/>
              <a:defRPr/>
            </a:pPr>
            <a:r>
              <a:rPr lang="en-US" b="0" kern="12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“Many Sugars”</a:t>
            </a:r>
          </a:p>
          <a:p>
            <a:pPr marL="228600" lvl="0" indent="-228600" eaLnBrk="1" hangingPunct="1">
              <a:spcBef>
                <a:spcPts val="1200"/>
              </a:spcBef>
              <a:buSzTx/>
              <a:buFont typeface="Arial" pitchFamily="34" charset="0"/>
              <a:buChar char="•"/>
              <a:defRPr/>
            </a:pPr>
            <a:r>
              <a:rPr lang="en-US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Chains of thousands of </a:t>
            </a:r>
            <a:r>
              <a:rPr lang="en-US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Monosaccharides.</a:t>
            </a:r>
            <a:r>
              <a:rPr lang="en-US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228600" lvl="0" indent="-228600" eaLnBrk="1" hangingPunct="1">
              <a:spcBef>
                <a:spcPts val="1200"/>
              </a:spcBef>
              <a:buSzTx/>
              <a:buFont typeface="Arial" pitchFamily="34" charset="0"/>
              <a:buChar char="•"/>
              <a:defRPr/>
            </a:pPr>
            <a:r>
              <a:rPr lang="en-US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Also called </a:t>
            </a:r>
            <a:r>
              <a:rPr lang="en-US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“Complex Carbohydrates”.</a:t>
            </a:r>
          </a:p>
          <a:p>
            <a:pPr marL="228600" lvl="0" indent="-228600" eaLnBrk="1" hangingPunct="1">
              <a:spcBef>
                <a:spcPts val="1200"/>
              </a:spcBef>
              <a:buSzTx/>
              <a:buFont typeface="Arial" pitchFamily="34" charset="0"/>
              <a:buChar char="•"/>
              <a:defRPr/>
            </a:pPr>
            <a:r>
              <a:rPr lang="en-US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Functions:</a:t>
            </a:r>
          </a:p>
          <a:p>
            <a:pPr marL="685800" lvl="1" indent="-228600" eaLnBrk="1" hangingPunct="1">
              <a:spcBef>
                <a:spcPts val="600"/>
              </a:spcBef>
              <a:buSzTx/>
              <a:buFont typeface="Arial" pitchFamily="34" charset="0"/>
              <a:buChar char="•"/>
              <a:defRPr/>
            </a:pPr>
            <a:r>
              <a:rPr lang="en-US" kern="1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Energy Storage Molecules</a:t>
            </a:r>
          </a:p>
          <a:p>
            <a:pPr marL="685800" lvl="1" indent="-228600" eaLnBrk="1" hangingPunct="1">
              <a:spcBef>
                <a:spcPts val="600"/>
              </a:spcBef>
              <a:buSzTx/>
              <a:buFont typeface="Arial" pitchFamily="34" charset="0"/>
              <a:buChar char="•"/>
              <a:defRPr/>
            </a:pPr>
            <a:r>
              <a:rPr lang="en-US" kern="1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Structural Molecules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Too large to leave the cell.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859E3-5327-49B4-A523-2E6D6E4AF3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7" descr="verbascose_(unlabelled)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75380"/>
            <a:ext cx="4038600" cy="476822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5720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Polysaccharides</a:t>
            </a:r>
          </a:p>
        </p:txBody>
      </p:sp>
    </p:spTree>
    <p:extLst>
      <p:ext uri="{BB962C8B-B14F-4D97-AF65-F5344CB8AC3E}">
        <p14:creationId xmlns:p14="http://schemas.microsoft.com/office/powerpoint/2010/main" val="40024830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4953000"/>
          </a:xfrm>
        </p:spPr>
        <p:txBody>
          <a:bodyPr/>
          <a:lstStyle/>
          <a:p>
            <a:pPr marL="0" lvl="0" indent="0" eaLnBrk="1" hangingPunct="1">
              <a:spcBef>
                <a:spcPts val="600"/>
              </a:spcBef>
              <a:buSzTx/>
              <a:defRPr/>
            </a:pP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Energy Storage Molecules:</a:t>
            </a:r>
          </a:p>
          <a:p>
            <a:pPr marL="457200" lvl="1" indent="0" eaLnBrk="1" hangingPunct="1">
              <a:spcBef>
                <a:spcPts val="600"/>
              </a:spcBef>
              <a:buSzTx/>
              <a:defRPr/>
            </a:pPr>
            <a:r>
              <a:rPr lang="en-US" sz="36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Starch</a:t>
            </a: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1200150" lvl="2" indent="-342900" eaLnBrk="1" hangingPunct="1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Chain of molecules of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Glucose</a:t>
            </a: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formed by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Plants.</a:t>
            </a:r>
          </a:p>
          <a:p>
            <a:pPr marL="1200150" lvl="2" indent="-342900" eaLnBrk="1" hangingPunct="1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is the way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plants</a:t>
            </a: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store </a:t>
            </a:r>
            <a:r>
              <a:rPr lang="en-US" sz="2400" b="0" kern="12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excess glucose.</a:t>
            </a:r>
          </a:p>
          <a:p>
            <a:pPr marL="1200150" lvl="2" indent="-342900" eaLnBrk="1" hangingPunct="1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We consume it in products like potatoes and carrots.</a:t>
            </a:r>
            <a:endParaRPr lang="en-US" sz="2400" b="0" kern="12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SzPct val="100000"/>
              <a:buFont typeface="Arial" pitchFamily="34" charset="0"/>
              <a:buChar char="•"/>
            </a:pP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859E3-5327-49B4-A523-2E6D6E4AF3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5720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Polysaccharides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26" y="3463520"/>
            <a:ext cx="4852474" cy="339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1" y="55781"/>
            <a:ext cx="2794000" cy="21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775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3505200" cy="5257800"/>
          </a:xfrm>
        </p:spPr>
        <p:txBody>
          <a:bodyPr/>
          <a:lstStyle/>
          <a:p>
            <a:pPr marL="0" lvl="0" indent="0" eaLnBrk="1" hangingPunct="1">
              <a:spcBef>
                <a:spcPts val="600"/>
              </a:spcBef>
              <a:buSzTx/>
              <a:defRPr/>
            </a:pP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Energy Storage Molecules:</a:t>
            </a:r>
          </a:p>
          <a:p>
            <a:pPr marL="457200" lvl="1" indent="0" eaLnBrk="1" hangingPunct="1">
              <a:spcBef>
                <a:spcPts val="600"/>
              </a:spcBef>
              <a:buSzTx/>
              <a:defRPr/>
            </a:pPr>
            <a:r>
              <a:rPr lang="en-US" sz="36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Glycogen</a:t>
            </a: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571500" lvl="2" indent="-342900" eaLnBrk="1" hangingPunct="1">
              <a:spcBef>
                <a:spcPts val="12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Chain of molecules of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Glucose</a:t>
            </a: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formed by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Animals.</a:t>
            </a:r>
          </a:p>
          <a:p>
            <a:pPr marL="571500" lvl="2" indent="-342900" eaLnBrk="1" hangingPunct="1">
              <a:spcBef>
                <a:spcPts val="12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is the way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animals</a:t>
            </a: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store </a:t>
            </a:r>
            <a:r>
              <a:rPr lang="en-US" sz="2400" b="0" kern="12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excess glucose.</a:t>
            </a:r>
          </a:p>
          <a:p>
            <a:pPr marL="571500" lvl="2" indent="-342900" eaLnBrk="1" hangingPunct="1">
              <a:spcBef>
                <a:spcPts val="12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Stored in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liver</a:t>
            </a:r>
            <a:r>
              <a:rPr lang="en-US" sz="2400" b="0" kern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en-US" sz="2400" b="0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muscles.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2">
              <a:buSzPct val="100000"/>
              <a:buFont typeface="Arial" pitchFamily="34" charset="0"/>
              <a:buChar char="•"/>
            </a:pPr>
            <a:endParaRPr lang="en-US" sz="2200" b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SzPct val="100000"/>
              <a:buFont typeface="Arial" pitchFamily="34" charset="0"/>
              <a:buChar char="•"/>
            </a:pP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859E3-5327-49B4-A523-2E6D6E4AF3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5720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Polysaccharides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40" y="1454905"/>
            <a:ext cx="5075360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698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3651293" cy="4953000"/>
          </a:xfrm>
        </p:spPr>
        <p:txBody>
          <a:bodyPr/>
          <a:lstStyle/>
          <a:p>
            <a:pPr marL="0" indent="0">
              <a:spcBef>
                <a:spcPts val="600"/>
              </a:spcBef>
              <a:buSzPct val="100000"/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Structural Molecules:</a:t>
            </a:r>
          </a:p>
          <a:p>
            <a:pPr marL="457200" lvl="1" indent="0">
              <a:spcBef>
                <a:spcPts val="600"/>
              </a:spcBef>
              <a:buSzPct val="100000"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Cellulose</a:t>
            </a:r>
          </a:p>
          <a:p>
            <a:pPr marL="342900" lvl="2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Chain of molecules of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Glucose.</a:t>
            </a:r>
          </a:p>
          <a:p>
            <a:pPr marL="342900" lvl="2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Primary constituent of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Plant Cell Walls.</a:t>
            </a:r>
          </a:p>
          <a:p>
            <a:pPr marL="342900" lvl="2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Major component of wood and paper.</a:t>
            </a:r>
          </a:p>
          <a:p>
            <a:pPr marL="342900" lvl="2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Indigestible</a:t>
            </a: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by most animals.</a:t>
            </a:r>
          </a:p>
          <a:p>
            <a:pPr lvl="2">
              <a:buSzPct val="100000"/>
              <a:buFont typeface="Arial" pitchFamily="34" charset="0"/>
              <a:buChar char="•"/>
            </a:pP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2">
              <a:buSzPct val="100000"/>
              <a:buFont typeface="Arial" pitchFamily="34" charset="0"/>
              <a:buChar char="•"/>
            </a:pPr>
            <a:endParaRPr lang="en-US" sz="2200" b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SzPct val="100000"/>
              <a:buFont typeface="Arial" pitchFamily="34" charset="0"/>
              <a:buChar char="•"/>
            </a:pP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859E3-5327-49B4-A523-2E6D6E4AF3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93" y="2819400"/>
            <a:ext cx="5187908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756" y="9419"/>
            <a:ext cx="5220410" cy="2809982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5720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Polysaccharides</a:t>
            </a:r>
          </a:p>
        </p:txBody>
      </p:sp>
    </p:spTree>
    <p:extLst>
      <p:ext uri="{BB962C8B-B14F-4D97-AF65-F5344CB8AC3E}">
        <p14:creationId xmlns:p14="http://schemas.microsoft.com/office/powerpoint/2010/main" val="22647258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898BB-24B8-418D-9632-40A48C395C91}" type="slidenum">
              <a:rPr lang="en-US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5720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Polysaccharides</a:t>
            </a:r>
          </a:p>
        </p:txBody>
      </p:sp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3334" r="1250" b="11333"/>
          <a:stretch>
            <a:fillRect/>
          </a:stretch>
        </p:blipFill>
        <p:spPr bwMode="auto">
          <a:xfrm>
            <a:off x="304800" y="1066800"/>
            <a:ext cx="853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038600" y="2209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Starch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819400" y="3886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mic Sans MS" pitchFamily="66" charset="0"/>
              </a:rPr>
              <a:t>Glycogen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667000" y="5410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mic Sans MS" pitchFamily="66" charset="0"/>
              </a:rPr>
              <a:t>Cellulose</a:t>
            </a:r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5638800" y="914400"/>
            <a:ext cx="2895600" cy="990600"/>
          </a:xfrm>
          <a:prstGeom prst="downArrowCallout">
            <a:avLst>
              <a:gd name="adj1" fmla="val 73077"/>
              <a:gd name="adj2" fmla="val 7307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Glucose Monomer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</p:spTree>
    <p:extLst>
      <p:ext uri="{BB962C8B-B14F-4D97-AF65-F5344CB8AC3E}">
        <p14:creationId xmlns:p14="http://schemas.microsoft.com/office/powerpoint/2010/main" val="12922061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utoUpdateAnimBg="0"/>
      <p:bldP spid="34821" grpId="0" autoUpdateAnimBg="0"/>
      <p:bldP spid="34822" grpId="0" autoUpdateAnimBg="0"/>
      <p:bldP spid="34823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There are three kinds of carbohydrates.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0"/>
            <a:ext cx="9143995" cy="1371600"/>
          </a:xfrm>
        </p:spPr>
        <p:txBody>
          <a:bodyPr/>
          <a:lstStyle/>
          <a:p>
            <a:pPr marL="1029358" indent="0"/>
            <a:r>
              <a:rPr lang="en-US" dirty="0"/>
              <a:t>      </a:t>
            </a:r>
            <a:r>
              <a:rPr lang="en-US" sz="3200" dirty="0"/>
              <a:t>Types of Carbohydrates</a:t>
            </a:r>
          </a:p>
        </p:txBody>
      </p:sp>
      <p:pic>
        <p:nvPicPr>
          <p:cNvPr id="5" name="Picture 4" descr="real-world_connection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" y="47160"/>
            <a:ext cx="1351536" cy="1095840"/>
          </a:xfrm>
          <a:prstGeom prst="rect">
            <a:avLst/>
          </a:prstGeom>
        </p:spPr>
      </p:pic>
      <p:sp>
        <p:nvSpPr>
          <p:cNvPr id="7" name="_s2055"/>
          <p:cNvSpPr>
            <a:spLocks noChangeArrowheads="1"/>
          </p:cNvSpPr>
          <p:nvPr/>
        </p:nvSpPr>
        <p:spPr bwMode="auto">
          <a:xfrm>
            <a:off x="321679" y="5292285"/>
            <a:ext cx="2461212" cy="317651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</p:spPr>
        <p:txBody>
          <a:bodyPr wrap="square" lIns="85781" tIns="0" rIns="85781" bIns="0" anchor="ctr">
            <a:spAutoFit/>
          </a:bodyPr>
          <a:lstStyle/>
          <a:p>
            <a:pPr algn="ctr" defTabSz="1715597" fontAlgn="base">
              <a:spcBef>
                <a:spcPct val="0"/>
              </a:spcBef>
              <a:spcAft>
                <a:spcPct val="0"/>
              </a:spcAft>
            </a:pPr>
            <a:r>
              <a:rPr lang="en-US" sz="2064" dirty="0" err="1">
                <a:solidFill>
                  <a:srgbClr val="000000"/>
                </a:solidFill>
                <a:latin typeface="Arial" charset="0"/>
              </a:rPr>
              <a:t>Monosaccharides</a:t>
            </a:r>
            <a:endParaRPr lang="en-US" sz="2064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1881" y="5294006"/>
            <a:ext cx="2678839" cy="317651"/>
          </a:xfrm>
          <a:prstGeom prst="rect">
            <a:avLst/>
          </a:prstGeom>
          <a:noFill/>
          <a:ln w="28575" cmpd="sng">
            <a:noFill/>
          </a:ln>
        </p:spPr>
        <p:txBody>
          <a:bodyPr wrap="square" lIns="85781" tIns="0" rIns="85781" bIns="0" anchor="ctr" anchorCtr="0">
            <a:spAutoFit/>
          </a:bodyPr>
          <a:lstStyle/>
          <a:p>
            <a:pPr algn="ctr" defTabSz="1715597" fontAlgn="base">
              <a:spcAft>
                <a:spcPct val="0"/>
              </a:spcAft>
              <a:buClr>
                <a:srgbClr val="2877C4"/>
              </a:buClr>
              <a:defRPr/>
            </a:pPr>
            <a:r>
              <a:rPr lang="en-US" sz="2064" dirty="0">
                <a:solidFill>
                  <a:srgbClr val="000000"/>
                </a:solidFill>
                <a:latin typeface="Arial" charset="0"/>
              </a:rPr>
              <a:t>Disaccharides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413615" y="5252765"/>
            <a:ext cx="2413506" cy="358944"/>
          </a:xfrm>
          <a:prstGeom prst="rect">
            <a:avLst/>
          </a:prstGeom>
          <a:noFill/>
          <a:ln w="28575" cap="flat" cmpd="sng" algn="ctr"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85781" tIns="0" rIns="85781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13000"/>
              </a:lnSpc>
              <a:spcBef>
                <a:spcPts val="450"/>
              </a:spcBef>
              <a:spcAft>
                <a:spcPts val="0"/>
              </a:spcAft>
              <a:buClr>
                <a:srgbClr val="2877C4"/>
              </a:buClr>
              <a:buFont typeface="Arial Unicode MS" pitchFamily="34" charset="-128"/>
              <a:defRPr sz="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1" fontAlgn="base" hangingPunct="1">
              <a:lnSpc>
                <a:spcPct val="113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950" indent="-107950" algn="l" rtl="0" eaLnBrk="1" fontAlgn="base" hangingPunct="1">
              <a:lnSpc>
                <a:spcPct val="113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 sz="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10592" indent="-111761" algn="l" rtl="0" eaLnBrk="1" fontAlgn="base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•"/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77913" indent="-107985" algn="l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95395" indent="-107985" algn="l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12876" indent="-107985" algn="l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30358" indent="-107985" algn="l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47839" indent="-107985" algn="l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15597">
              <a:spcBef>
                <a:spcPts val="844"/>
              </a:spcBef>
            </a:pPr>
            <a:r>
              <a:rPr lang="en-US" sz="2064" dirty="0">
                <a:solidFill>
                  <a:srgbClr val="000000"/>
                </a:solidFill>
                <a:latin typeface="Arial"/>
              </a:rPr>
              <a:t>Polysaccharides</a:t>
            </a:r>
          </a:p>
        </p:txBody>
      </p:sp>
      <p:pic>
        <p:nvPicPr>
          <p:cNvPr id="4098" name="Picture 2" descr="File:Runny hunn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6" r="9169" b="12814"/>
          <a:stretch/>
        </p:blipFill>
        <p:spPr bwMode="auto">
          <a:xfrm>
            <a:off x="321676" y="2514963"/>
            <a:ext cx="2461214" cy="267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://cdn.morguefile.com/imageData/public/files/f/frenchbyte/preview/fldr_2004_04_05/file0007482939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7717"/>
          <a:stretch/>
        </p:blipFill>
        <p:spPr bwMode="auto">
          <a:xfrm>
            <a:off x="3231880" y="2514960"/>
            <a:ext cx="2678841" cy="26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dn.morguefile.com/imageData/public/files/x/xandert/preview/fldr_2008_11_28/file0001585624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r="25292"/>
          <a:stretch/>
        </p:blipFill>
        <p:spPr bwMode="auto">
          <a:xfrm>
            <a:off x="6413615" y="2514960"/>
            <a:ext cx="2420622" cy="26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biochemical molecules are formed.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List the general types of carbohydrates from simplest to most complex, giving examples/definitions of each.</a:t>
            </a:r>
            <a:endParaRPr lang="en-US" dirty="0">
              <a:sym typeface="Wingdings" panose="05000000000000000000" pitchFamily="2" charset="2"/>
            </a:endParaRPr>
          </a:p>
          <a:p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spcBef>
                <a:spcPts val="1200"/>
              </a:spcBef>
            </a:pP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spcBef>
                <a:spcPts val="1200"/>
              </a:spcBef>
            </a:pP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monomer exists in all the above di- &amp; polysaccharides? </a:t>
            </a: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lvl="1" indent="0">
              <a:spcBef>
                <a:spcPts val="1200"/>
              </a:spcBef>
              <a:defRPr/>
            </a:pPr>
            <a:r>
              <a:rPr lang="en-US" sz="2400" dirty="0"/>
              <a:t>The TWO major functions of complex sugars: </a:t>
            </a:r>
          </a:p>
          <a:p>
            <a:pPr marL="0" indent="0">
              <a:spcBef>
                <a:spcPts val="1200"/>
              </a:spcBef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07409"/>
      </p:ext>
    </p:extLst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biochemical molecules are formed.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Monomers combined through dehydration synthesis to form polymers.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List the general types of carbohydrates from simplest to most complex, giving examples/definitions of each.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Monosaccharide (glucose, fructose, galactose), 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Disaccharide (sucrose [table], maltose [grain], lactose [milk])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Polysaccharide (starch [plant excess glucose], glycogen [animal excess glucose], cellulose [plant cell walls])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What monomer exists in all the above di- &amp; polysaccharides? </a:t>
            </a: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Glucose</a:t>
            </a:r>
          </a:p>
          <a:p>
            <a:pPr marL="0" lvl="1" indent="0">
              <a:spcBef>
                <a:spcPts val="1200"/>
              </a:spcBef>
              <a:defRPr/>
            </a:pPr>
            <a:r>
              <a:rPr lang="en-US" sz="2400" dirty="0"/>
              <a:t>The TWO major functions of complex sugars: 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Energy Storage Molecules  &amp;  Structural Molecules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02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-10"/>
            <a:ext cx="9143996" cy="1171647"/>
          </a:xfrm>
        </p:spPr>
        <p:txBody>
          <a:bodyPr/>
          <a:lstStyle/>
          <a:p>
            <a:r>
              <a:rPr lang="en-US" dirty="0"/>
              <a:t>	   </a:t>
            </a:r>
            <a:r>
              <a:rPr lang="en-US" sz="3200" dirty="0"/>
              <a:t>Chemistry of </a:t>
            </a:r>
            <a:r>
              <a:rPr lang="en-US" sz="3200" dirty="0" err="1"/>
              <a:t>LIfe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6"/>
          </p:nvPr>
        </p:nvSpPr>
        <p:spPr>
          <a:xfrm>
            <a:off x="1" y="1171637"/>
            <a:ext cx="9143999" cy="5686364"/>
          </a:xfrm>
        </p:spPr>
        <p:txBody>
          <a:bodyPr/>
          <a:lstStyle/>
          <a:p>
            <a:r>
              <a:rPr lang="en-US" sz="2400" dirty="0"/>
              <a:t>A(n) </a:t>
            </a:r>
            <a:r>
              <a:rPr lang="en-US" sz="2400" u="sng" dirty="0"/>
              <a:t>_________</a:t>
            </a:r>
            <a:r>
              <a:rPr lang="en-US" sz="2400" dirty="0"/>
              <a:t> is a pure substance that cannot be broken down into a simpler form</a:t>
            </a:r>
          </a:p>
          <a:p>
            <a:r>
              <a:rPr lang="en-US" sz="2400" dirty="0">
                <a:solidFill>
                  <a:srgbClr val="FE8900"/>
                </a:solidFill>
              </a:rPr>
              <a:t>The FOUR most abundant elements in nature:  </a:t>
            </a:r>
            <a:r>
              <a:rPr lang="en-US" sz="2400" u="sng" dirty="0">
                <a:solidFill>
                  <a:srgbClr val="FE8900"/>
                </a:solidFill>
              </a:rPr>
              <a:t>______.</a:t>
            </a:r>
          </a:p>
          <a:p>
            <a:r>
              <a:rPr lang="en-US" sz="2400" u="sng" dirty="0">
                <a:solidFill>
                  <a:srgbClr val="FF0000"/>
                </a:solidFill>
              </a:rPr>
              <a:t>_____</a:t>
            </a:r>
            <a:r>
              <a:rPr lang="en-US" sz="2400" dirty="0">
                <a:solidFill>
                  <a:srgbClr val="FF0000"/>
                </a:solidFill>
              </a:rPr>
              <a:t> are the simplest chemical unit. Atomic number is the # of </a:t>
            </a:r>
            <a:r>
              <a:rPr lang="en-US" sz="2400" u="sng" dirty="0">
                <a:solidFill>
                  <a:srgbClr val="FF0000"/>
                </a:solidFill>
              </a:rPr>
              <a:t>_______</a:t>
            </a:r>
            <a:r>
              <a:rPr lang="en-US" sz="2400" dirty="0">
                <a:solidFill>
                  <a:srgbClr val="FF0000"/>
                </a:solidFill>
              </a:rPr>
              <a:t> in the nucleus of an atom. Atomic </a:t>
            </a:r>
            <a:r>
              <a:rPr lang="en-US" sz="2400" u="sng" dirty="0">
                <a:solidFill>
                  <a:srgbClr val="FF0000"/>
                </a:solidFill>
              </a:rPr>
              <a:t>____</a:t>
            </a:r>
            <a:r>
              <a:rPr lang="en-US" sz="2400" dirty="0">
                <a:solidFill>
                  <a:srgbClr val="FF0000"/>
                </a:solidFill>
              </a:rPr>
              <a:t> includes protons and neutrons in the nucleus. A charged atom is called a(n) </a:t>
            </a:r>
            <a:r>
              <a:rPr lang="en-US" sz="2400" u="sng" dirty="0">
                <a:solidFill>
                  <a:srgbClr val="FF0000"/>
                </a:solidFill>
              </a:rPr>
              <a:t>____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E890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Water is a </a:t>
            </a:r>
            <a:r>
              <a:rPr lang="en-US" sz="2400" u="sng" dirty="0">
                <a:solidFill>
                  <a:srgbClr val="0070C0"/>
                </a:solidFill>
              </a:rPr>
              <a:t>______</a:t>
            </a:r>
            <a:r>
              <a:rPr lang="en-US" sz="2400" dirty="0">
                <a:solidFill>
                  <a:srgbClr val="0070C0"/>
                </a:solidFill>
              </a:rPr>
              <a:t> molecule that exhibits </a:t>
            </a:r>
            <a:r>
              <a:rPr lang="en-US" sz="2400" u="sng" dirty="0">
                <a:solidFill>
                  <a:srgbClr val="0070C0"/>
                </a:solidFill>
              </a:rPr>
              <a:t>_______</a:t>
            </a:r>
            <a:r>
              <a:rPr lang="en-US" sz="2400" dirty="0">
                <a:solidFill>
                  <a:srgbClr val="0070C0"/>
                </a:solidFill>
              </a:rPr>
              <a:t> bonds, causing solid ice to be </a:t>
            </a:r>
            <a:r>
              <a:rPr lang="en-US" sz="2400" u="sng" dirty="0">
                <a:solidFill>
                  <a:srgbClr val="0070C0"/>
                </a:solidFill>
              </a:rPr>
              <a:t>______</a:t>
            </a:r>
            <a:r>
              <a:rPr lang="en-US" sz="2400" dirty="0">
                <a:solidFill>
                  <a:srgbClr val="0070C0"/>
                </a:solidFill>
              </a:rPr>
              <a:t> dense than liquid water. Water has high </a:t>
            </a:r>
            <a:r>
              <a:rPr lang="en-US" sz="2400" u="sng" dirty="0">
                <a:solidFill>
                  <a:srgbClr val="0070C0"/>
                </a:solidFill>
              </a:rPr>
              <a:t>_________</a:t>
            </a:r>
            <a:r>
              <a:rPr lang="en-US" sz="2400" dirty="0">
                <a:solidFill>
                  <a:srgbClr val="0070C0"/>
                </a:solidFill>
              </a:rPr>
              <a:t> (sticks to other things) and </a:t>
            </a:r>
            <a:r>
              <a:rPr lang="en-US" sz="2400" u="sng" dirty="0">
                <a:solidFill>
                  <a:srgbClr val="0070C0"/>
                </a:solidFill>
              </a:rPr>
              <a:t>__________</a:t>
            </a:r>
            <a:r>
              <a:rPr lang="en-US" sz="2400" dirty="0">
                <a:solidFill>
                  <a:srgbClr val="0070C0"/>
                </a:solidFill>
              </a:rPr>
              <a:t> (sticks to itself) and resists </a:t>
            </a:r>
            <a:r>
              <a:rPr lang="en-US" sz="2400" u="sng" dirty="0">
                <a:solidFill>
                  <a:srgbClr val="0070C0"/>
                </a:solidFill>
              </a:rPr>
              <a:t>__________</a:t>
            </a:r>
            <a:r>
              <a:rPr lang="en-US" sz="2400" dirty="0">
                <a:solidFill>
                  <a:srgbClr val="0070C0"/>
                </a:solidFill>
              </a:rPr>
              <a:t> in temperature.</a:t>
            </a:r>
          </a:p>
          <a:p>
            <a:r>
              <a:rPr lang="en-US" sz="2400" dirty="0">
                <a:solidFill>
                  <a:schemeClr val="tx1"/>
                </a:solidFill>
              </a:rPr>
              <a:t>Water is the universal </a:t>
            </a:r>
            <a:r>
              <a:rPr lang="en-US" sz="2400" u="sng" dirty="0">
                <a:solidFill>
                  <a:schemeClr val="tx1"/>
                </a:solidFill>
              </a:rPr>
              <a:t>______</a:t>
            </a:r>
            <a:r>
              <a:rPr lang="en-US" sz="2400" dirty="0">
                <a:solidFill>
                  <a:schemeClr val="tx1"/>
                </a:solidFill>
              </a:rPr>
              <a:t> that determines acids (___ ions) &amp; bases (___ ions). pH below __ is acidic. </a:t>
            </a:r>
            <a:r>
              <a:rPr lang="en-US" sz="2400" u="sng" dirty="0">
                <a:solidFill>
                  <a:schemeClr val="tx1"/>
                </a:solidFill>
              </a:rPr>
              <a:t>______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resist pH changes.</a:t>
            </a:r>
          </a:p>
        </p:txBody>
      </p:sp>
      <p:pic>
        <p:nvPicPr>
          <p:cNvPr id="12" name="Picture 11" descr="warm_up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" y="104826"/>
            <a:ext cx="1186435" cy="9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95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"/>
            <a:ext cx="2407336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Lipids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794" y="4640982"/>
            <a:ext cx="4572000" cy="22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02732"/>
            <a:ext cx="17176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14400"/>
            <a:ext cx="2407336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2794" y="4640982"/>
            <a:ext cx="3048000" cy="2243572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7336" y="0"/>
            <a:ext cx="6736664" cy="46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22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ChangeArrowheads="1"/>
          </p:cNvSpPr>
          <p:nvPr/>
        </p:nvSpPr>
        <p:spPr bwMode="auto">
          <a:xfrm>
            <a:off x="8586788" y="2867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5976771" cy="5410200"/>
          </a:xfrm>
        </p:spPr>
        <p:txBody>
          <a:bodyPr/>
          <a:lstStyle/>
          <a:p>
            <a:pPr marL="292100" indent="-292100" eaLnBrk="1" hangingPunct="1">
              <a:spcBef>
                <a:spcPts val="1800"/>
              </a:spcBef>
              <a:buSzPct val="100000"/>
              <a:buFont typeface="Arial" pitchFamily="34" charset="0"/>
              <a:buChar char="•"/>
            </a:pP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Contain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arbon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H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ydrogen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&amp;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O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xygen.</a:t>
            </a:r>
          </a:p>
          <a:p>
            <a:pPr marL="292100" indent="-292100" eaLnBrk="1" hangingPunct="1">
              <a:spcBef>
                <a:spcPts val="1800"/>
              </a:spcBef>
              <a:buSzPct val="100000"/>
              <a:buFont typeface="Arial" pitchFamily="34" charset="0"/>
              <a:buChar char="•"/>
            </a:pPr>
            <a:r>
              <a:rPr lang="en-US" sz="28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Hydrophobic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“</a:t>
            </a:r>
            <a:r>
              <a:rPr lang="en-US" sz="2800" b="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Water-fearing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”; Insoluble in water.</a:t>
            </a:r>
          </a:p>
          <a:p>
            <a:pPr marL="292100" indent="-292100" eaLnBrk="1" hangingPunct="1">
              <a:lnSpc>
                <a:spcPct val="90000"/>
              </a:lnSpc>
              <a:spcBef>
                <a:spcPts val="1800"/>
              </a:spcBef>
              <a:spcAft>
                <a:spcPct val="30000"/>
              </a:spcAft>
              <a:buSzPct val="100000"/>
              <a:buFont typeface="Arial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Protects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&amp; </a:t>
            </a:r>
            <a:r>
              <a:rPr lang="en-US" sz="28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insulates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body organs.</a:t>
            </a:r>
          </a:p>
          <a:p>
            <a:pPr marL="292100" indent="-292100" eaLnBrk="1" hangingPunct="1">
              <a:lnSpc>
                <a:spcPct val="90000"/>
              </a:lnSpc>
              <a:spcBef>
                <a:spcPts val="1200"/>
              </a:spcBef>
              <a:spcAft>
                <a:spcPct val="30000"/>
              </a:spcAft>
              <a:buSzPct val="100000"/>
              <a:buFont typeface="Arial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Mostly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Energy-Storage</a:t>
            </a:r>
            <a:r>
              <a:rPr lang="en-US" sz="2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molecules.</a:t>
            </a:r>
          </a:p>
          <a:p>
            <a:pPr marL="292100" lvl="0" indent="-292100" eaLnBrk="1" hangingPunct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Type of Lipid we will consider: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Fats (Triglycerides)</a:t>
            </a:r>
          </a:p>
          <a:p>
            <a:pPr marL="400050" eaLnBrk="1" hangingPunct="1">
              <a:lnSpc>
                <a:spcPct val="90000"/>
              </a:lnSpc>
              <a:spcAft>
                <a:spcPct val="30000"/>
              </a:spcAft>
              <a:buSzPct val="100000"/>
              <a:buFont typeface="Arial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marL="400050" eaLnBrk="1" hangingPunct="1">
              <a:buSzPct val="100000"/>
              <a:buFont typeface="Arial" pitchFamily="34" charset="0"/>
              <a:buChar char="•"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 descr="polar_bear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72" y="4648200"/>
            <a:ext cx="293862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76300" y="152400"/>
            <a:ext cx="28575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Lipids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750" y="0"/>
            <a:ext cx="3550652" cy="4267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A36D772-5916-453A-95A4-109C61440255}"/>
              </a:ext>
            </a:extLst>
          </p:cNvPr>
          <p:cNvSpPr/>
          <p:nvPr/>
        </p:nvSpPr>
        <p:spPr>
          <a:xfrm>
            <a:off x="8280398" y="2133600"/>
            <a:ext cx="939802" cy="990600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7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ChangeArrowheads="1"/>
          </p:cNvSpPr>
          <p:nvPr/>
        </p:nvSpPr>
        <p:spPr bwMode="auto">
          <a:xfrm>
            <a:off x="8586788" y="2867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76300" y="152400"/>
            <a:ext cx="28575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Lipids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9067800" cy="51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1480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ChangeArrowheads="1"/>
          </p:cNvSpPr>
          <p:nvPr/>
        </p:nvSpPr>
        <p:spPr bwMode="auto">
          <a:xfrm>
            <a:off x="8586788" y="2867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5532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Lipids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Triglycerides (Fats)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4572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</a:pPr>
            <a:r>
              <a:rPr lang="en-US" sz="2800" b="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Lipids are composed of two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MONOMERS,</a:t>
            </a:r>
          </a:p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</a:pPr>
            <a:r>
              <a:rPr lang="en-US" sz="2800" b="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glycerol (1 molecule) </a:t>
            </a:r>
            <a:r>
              <a:rPr lang="en-US" sz="2800" b="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+ 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fatty acids tails (3)</a:t>
            </a:r>
          </a:p>
        </p:txBody>
      </p:sp>
      <p:pic>
        <p:nvPicPr>
          <p:cNvPr id="6" name="Content Placeholder 5" descr="3triglycerid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7467600" cy="338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51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ChangeArrowheads="1"/>
          </p:cNvSpPr>
          <p:nvPr/>
        </p:nvSpPr>
        <p:spPr bwMode="auto">
          <a:xfrm>
            <a:off x="8586788" y="2867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5532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Lipids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Triglycerides (Fats)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A49DE-F7DA-45D4-A8AA-DA64ED51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70" r="46816"/>
          <a:stretch/>
        </p:blipFill>
        <p:spPr>
          <a:xfrm>
            <a:off x="2438400" y="4165037"/>
            <a:ext cx="4770050" cy="266700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B010F32F-9B80-45A5-800E-652EF598C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33" y="114300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</a:pPr>
            <a:r>
              <a:rPr lang="en-US" sz="2800" b="0" kern="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The components of fatty acids (2 essential features):</a:t>
            </a:r>
            <a:endParaRPr lang="en-US" sz="2800" b="0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marL="509588" indent="-509588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  <a:buFont typeface="+mj-lt"/>
              <a:buAutoNum type="arabicPeriod"/>
            </a:pPr>
            <a:r>
              <a:rPr lang="en-US" sz="2800" b="0" kern="0" dirty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800" b="0" kern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 long hydrocarbon chain.</a:t>
            </a:r>
          </a:p>
          <a:p>
            <a:pPr marL="909638" lvl="1" indent="-509588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  <a:buFont typeface="+mj-lt"/>
              <a:buAutoNum type="alphaLcPeriod"/>
            </a:pPr>
            <a:r>
              <a:rPr lang="en-US" sz="2400" b="0" kern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Chain length ranges from 4 to 30 carbons</a:t>
            </a:r>
          </a:p>
          <a:p>
            <a:pPr marL="909638" lvl="1" indent="-509588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  <a:buFont typeface="+mj-lt"/>
              <a:buAutoNum type="alphaLcPeriod"/>
            </a:pPr>
            <a:r>
              <a:rPr lang="en-US" sz="2400" b="0" kern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The chain is typically linear, containing an even number of carbon atoms bonded to each other.</a:t>
            </a:r>
          </a:p>
          <a:p>
            <a:pPr marL="625475" indent="-625475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  <a:buFont typeface="+mj-lt"/>
              <a:buAutoNum type="arabicPeriod"/>
            </a:pPr>
            <a:r>
              <a:rPr lang="en-US" sz="2800" b="0" kern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 carboxylic acid group</a:t>
            </a:r>
          </a:p>
        </p:txBody>
      </p:sp>
    </p:spTree>
    <p:extLst>
      <p:ext uri="{BB962C8B-B14F-4D97-AF65-F5344CB8AC3E}">
        <p14:creationId xmlns:p14="http://schemas.microsoft.com/office/powerpoint/2010/main" val="3157246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ChangeArrowheads="1"/>
          </p:cNvSpPr>
          <p:nvPr/>
        </p:nvSpPr>
        <p:spPr bwMode="auto">
          <a:xfrm>
            <a:off x="8586788" y="2867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599" y="1219200"/>
            <a:ext cx="8710101" cy="2514600"/>
          </a:xfrm>
        </p:spPr>
        <p:txBody>
          <a:bodyPr/>
          <a:lstStyle/>
          <a:p>
            <a:pPr marL="292100" indent="-285750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</a:pPr>
            <a:r>
              <a:rPr lang="en-US" sz="36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Types of </a:t>
            </a:r>
            <a:r>
              <a:rPr lang="en-US" sz="36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Fatty Acids </a:t>
            </a:r>
            <a:r>
              <a:rPr lang="en-US" sz="36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tails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:</a:t>
            </a:r>
            <a:endParaRPr lang="en-US" sz="2800" b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marL="292100" lvl="1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  <a:buFontTx/>
              <a:buChar char="–"/>
            </a:pP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Saturated</a:t>
            </a:r>
            <a:r>
              <a:rPr lang="en-US" sz="28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fatty acids 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have the maximum number of hydrogens bonded to the carbons (all </a:t>
            </a:r>
            <a:r>
              <a:rPr lang="en-US" sz="2800" b="0" u="sng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single covalent bonds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between carbons); </a:t>
            </a:r>
            <a:r>
              <a:rPr lang="en-US" sz="32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Animal Fats.</a:t>
            </a:r>
            <a:endParaRPr lang="en-US" sz="3200" b="0" dirty="0">
              <a:solidFill>
                <a:srgbClr val="FF00FF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marL="57150" indent="0" eaLnBrk="1" hangingPunct="1">
              <a:buSzPct val="100000"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65532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Lipids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Triglycerides (Fats)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0383"/>
          <a:stretch/>
        </p:blipFill>
        <p:spPr>
          <a:xfrm>
            <a:off x="4040699" y="3550634"/>
            <a:ext cx="5090601" cy="13102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5900" y="3863673"/>
            <a:ext cx="3824799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1" indent="-292100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FontTx/>
              <a:buChar char="–"/>
            </a:pP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Unsaturated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fatty acids </a:t>
            </a:r>
            <a:r>
              <a:rPr lang="en-US" sz="2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contain one or more </a:t>
            </a:r>
            <a:r>
              <a:rPr lang="en-US" sz="2800" u="sng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double bonds</a:t>
            </a:r>
            <a:r>
              <a:rPr lang="en-US" sz="2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32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Oils.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CF10B5-9916-444C-9770-C6B565FC6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02"/>
          <a:stretch/>
        </p:blipFill>
        <p:spPr>
          <a:xfrm>
            <a:off x="3848100" y="4964806"/>
            <a:ext cx="50906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14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ChangeArrowheads="1"/>
          </p:cNvSpPr>
          <p:nvPr/>
        </p:nvSpPr>
        <p:spPr bwMode="auto">
          <a:xfrm>
            <a:off x="8586788" y="2867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4343400" cy="1404838"/>
          </a:xfrm>
        </p:spPr>
        <p:txBody>
          <a:bodyPr/>
          <a:lstStyle/>
          <a:p>
            <a:pPr marL="6350" lvl="1" indent="0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</a:pP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Saturated</a:t>
            </a:r>
            <a:r>
              <a:rPr lang="en-US" sz="28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fatty acids</a:t>
            </a:r>
          </a:p>
          <a:p>
            <a:pPr marL="6350" lvl="1" indent="0" eaLnBrk="1" hangingPunct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  <a:buSzTx/>
            </a:pPr>
            <a:r>
              <a:rPr lang="en-US" sz="32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liquids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 room temperature</a:t>
            </a:r>
          </a:p>
          <a:p>
            <a:pPr marL="57150" indent="0" eaLnBrk="1" hangingPunct="1">
              <a:buSzPct val="100000"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4876800" cy="649288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Types of Fatty Acids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24038"/>
            <a:ext cx="8763000" cy="2598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222776"/>
            <a:ext cx="8763000" cy="14982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0" y="1309604"/>
            <a:ext cx="4572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100" lvl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</a:pPr>
            <a:r>
              <a:rPr 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Unsaturated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fatty acids</a:t>
            </a:r>
          </a:p>
          <a:p>
            <a:pPr marL="292100" lvl="1">
              <a:lnSpc>
                <a:spcPct val="90000"/>
              </a:lnSpc>
              <a:spcAft>
                <a:spcPct val="30000"/>
              </a:spcAft>
              <a:buClr>
                <a:srgbClr val="000066"/>
              </a:buClr>
            </a:pPr>
            <a:r>
              <a:rPr lang="en-US" sz="32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solids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 room temperature</a:t>
            </a:r>
            <a:endParaRPr lang="en-US" sz="2000" dirty="0">
              <a:solidFill>
                <a:srgbClr val="FF00FF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7900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6" y="2819400"/>
            <a:ext cx="8910803" cy="3589305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52400" y="76200"/>
            <a:ext cx="6553200" cy="67309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Lipids </a:t>
            </a:r>
            <a:r>
              <a:rPr lang="en-US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Triglycerides (Fats)</a:t>
            </a:r>
            <a:endParaRPr 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04800" y="914400"/>
            <a:ext cx="8266113" cy="18208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5800" indent="-685800" algn="ctr" eaLnBrk="0" fontAlgn="base" hangingPunct="0">
              <a:spcBef>
                <a:spcPct val="5000"/>
              </a:spcBef>
              <a:spcAft>
                <a:spcPct val="0"/>
              </a:spcAft>
              <a:buClr>
                <a:srgbClr val="009999"/>
              </a:buClr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Triglycerides</a:t>
            </a:r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are made by the </a:t>
            </a:r>
          </a:p>
          <a:p>
            <a:pPr marL="685800" indent="-685800" algn="ctr" eaLnBrk="0" fontAlgn="base" hangingPunct="0">
              <a:spcBef>
                <a:spcPct val="5000"/>
              </a:spcBef>
              <a:spcAft>
                <a:spcPct val="0"/>
              </a:spcAft>
              <a:buClr>
                <a:srgbClr val="009999"/>
              </a:buClr>
              <a:buSzPct val="80000"/>
              <a:defRPr/>
            </a:pPr>
            <a:r>
              <a:rPr 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Dehydration Synthesis of</a:t>
            </a:r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685800" indent="-685800" algn="ctr" eaLnBrk="0" fontAlgn="base" hangingPunct="0">
              <a:spcBef>
                <a:spcPct val="5000"/>
              </a:spcBef>
              <a:spcAft>
                <a:spcPct val="0"/>
              </a:spcAft>
              <a:buClr>
                <a:srgbClr val="009999"/>
              </a:buClr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Glycerol + 3 Three Fatty Acids </a:t>
            </a:r>
          </a:p>
          <a:p>
            <a:pPr marL="685800" indent="-685800" algn="ctr" eaLnBrk="0" fontAlgn="base" hangingPunct="0">
              <a:spcBef>
                <a:spcPct val="5000"/>
              </a:spcBef>
              <a:spcAft>
                <a:spcPct val="0"/>
              </a:spcAft>
              <a:buClr>
                <a:srgbClr val="009999"/>
              </a:buClr>
              <a:buSzPct val="80000"/>
              <a:defRPr/>
            </a:pPr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forming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ESTER BONDS</a:t>
            </a:r>
          </a:p>
        </p:txBody>
      </p:sp>
      <p:sp>
        <p:nvSpPr>
          <p:cNvPr id="6" name="Oval 5"/>
          <p:cNvSpPr/>
          <p:nvPr/>
        </p:nvSpPr>
        <p:spPr>
          <a:xfrm>
            <a:off x="4495800" y="4495800"/>
            <a:ext cx="1219200" cy="990600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726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6400" y="152400"/>
            <a:ext cx="3403600" cy="685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Proteins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14800"/>
            <a:ext cx="3924869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295400"/>
            <a:ext cx="3820917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18054"/>
            <a:ext cx="3962400" cy="264434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0716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9067800" cy="4906963"/>
          </a:xfrm>
        </p:spPr>
        <p:txBody>
          <a:bodyPr/>
          <a:lstStyle/>
          <a:p>
            <a:pPr>
              <a:spcAft>
                <a:spcPct val="25000"/>
              </a:spcAft>
              <a:buSzPct val="100000"/>
              <a:buFont typeface="Arial" pitchFamily="34" charset="0"/>
              <a:buChar char="•"/>
            </a:pP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Account for over half of the body’s organic matter (</a:t>
            </a:r>
            <a:r>
              <a:rPr lang="en-US" sz="20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skin, bones, hair, muscle, organs, tissues, enzymes, hormones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>
              <a:spcAft>
                <a:spcPct val="25000"/>
              </a:spcAft>
              <a:buSzPct val="100000"/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Main Functions:</a:t>
            </a:r>
          </a:p>
          <a:p>
            <a:pPr marL="635000" lvl="1" indent="-279400">
              <a:spcAft>
                <a:spcPct val="25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Provide the </a:t>
            </a:r>
            <a:r>
              <a:rPr lang="en-US" sz="24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construction materials </a:t>
            </a: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for body tissues.</a:t>
            </a:r>
          </a:p>
          <a:p>
            <a:pPr marL="635000" lvl="1" indent="-279400">
              <a:spcAft>
                <a:spcPct val="25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Play a vital role in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cell function.</a:t>
            </a:r>
          </a:p>
          <a:p>
            <a:pPr marL="635000" lvl="1" indent="-279400">
              <a:spcAft>
                <a:spcPct val="25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Act as </a:t>
            </a:r>
            <a:r>
              <a:rPr lang="en-US" sz="24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enzymes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hormones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antibodies.</a:t>
            </a:r>
            <a:endParaRPr lang="en-US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marL="635000" indent="-279400">
              <a:spcAft>
                <a:spcPct val="25000"/>
              </a:spcAft>
              <a:buSzPct val="100000"/>
              <a:buFont typeface="Arial" pitchFamily="34" charset="0"/>
              <a:buChar char="•"/>
            </a:pP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Contain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arbon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H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ydrogen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O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xygen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itrogen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and sometimes 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ulfur.</a:t>
            </a:r>
            <a:endParaRPr lang="en-US" sz="28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ct val="25000"/>
              </a:spcAft>
              <a:buSzPct val="100000"/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MONOMERS: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Amino Acids (</a:t>
            </a: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20 types in humans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6400" y="152400"/>
            <a:ext cx="3403600" cy="685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Proteins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418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-10"/>
            <a:ext cx="9143996" cy="1171647"/>
          </a:xfrm>
        </p:spPr>
        <p:txBody>
          <a:bodyPr/>
          <a:lstStyle/>
          <a:p>
            <a:r>
              <a:rPr lang="en-US" dirty="0"/>
              <a:t>	   </a:t>
            </a:r>
            <a:r>
              <a:rPr lang="en-US" sz="3200" dirty="0"/>
              <a:t>Chemistry of </a:t>
            </a:r>
            <a:r>
              <a:rPr lang="en-US" sz="3200" dirty="0" err="1"/>
              <a:t>LIfe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6"/>
          </p:nvPr>
        </p:nvSpPr>
        <p:spPr>
          <a:xfrm>
            <a:off x="1" y="1171637"/>
            <a:ext cx="9143999" cy="5686364"/>
          </a:xfrm>
        </p:spPr>
        <p:txBody>
          <a:bodyPr/>
          <a:lstStyle/>
          <a:p>
            <a:r>
              <a:rPr lang="en-US" sz="2400" dirty="0"/>
              <a:t>A(n) </a:t>
            </a:r>
            <a:r>
              <a:rPr lang="en-US" sz="2400" u="sng" dirty="0"/>
              <a:t>element</a:t>
            </a:r>
            <a:r>
              <a:rPr lang="en-US" sz="2400" dirty="0"/>
              <a:t> is a pure substance that cannot be broken down into a simpler form</a:t>
            </a:r>
          </a:p>
          <a:p>
            <a:r>
              <a:rPr lang="en-US" sz="2400" dirty="0">
                <a:solidFill>
                  <a:srgbClr val="FE8900"/>
                </a:solidFill>
              </a:rPr>
              <a:t>The FOUR most abundant elements in nature:  </a:t>
            </a:r>
            <a:r>
              <a:rPr lang="en-US" sz="2400" u="sng" dirty="0">
                <a:solidFill>
                  <a:srgbClr val="FE8900"/>
                </a:solidFill>
              </a:rPr>
              <a:t>CHON</a:t>
            </a:r>
            <a:r>
              <a:rPr lang="en-US" sz="2400" dirty="0">
                <a:solidFill>
                  <a:srgbClr val="FE8900"/>
                </a:solidFill>
              </a:rPr>
              <a:t>.</a:t>
            </a:r>
          </a:p>
          <a:p>
            <a:r>
              <a:rPr lang="en-US" sz="2400" u="sng" dirty="0">
                <a:solidFill>
                  <a:srgbClr val="FF0000"/>
                </a:solidFill>
              </a:rPr>
              <a:t>Atoms</a:t>
            </a:r>
            <a:r>
              <a:rPr lang="en-US" sz="2400" dirty="0">
                <a:solidFill>
                  <a:srgbClr val="FF0000"/>
                </a:solidFill>
              </a:rPr>
              <a:t> are the simplest chemical unit. Atomic number is the # of </a:t>
            </a:r>
            <a:r>
              <a:rPr lang="en-US" sz="2400" u="sng" dirty="0">
                <a:solidFill>
                  <a:srgbClr val="FF0000"/>
                </a:solidFill>
              </a:rPr>
              <a:t>protons</a:t>
            </a:r>
            <a:r>
              <a:rPr lang="en-US" sz="2400" dirty="0">
                <a:solidFill>
                  <a:srgbClr val="FF0000"/>
                </a:solidFill>
              </a:rPr>
              <a:t> in the nucleus of an atom. Atomic </a:t>
            </a:r>
            <a:r>
              <a:rPr lang="en-US" sz="2400" u="sng" dirty="0">
                <a:solidFill>
                  <a:srgbClr val="FF0000"/>
                </a:solidFill>
              </a:rPr>
              <a:t>mass</a:t>
            </a:r>
            <a:r>
              <a:rPr lang="en-US" sz="2400" dirty="0">
                <a:solidFill>
                  <a:srgbClr val="FF0000"/>
                </a:solidFill>
              </a:rPr>
              <a:t> includes protons and neutrons in the nucleus. A charged atom is called a(n) </a:t>
            </a:r>
            <a:r>
              <a:rPr lang="en-US" sz="2400" u="sng" dirty="0">
                <a:solidFill>
                  <a:srgbClr val="FF0000"/>
                </a:solidFill>
              </a:rPr>
              <a:t>ion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E890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Water is a </a:t>
            </a:r>
            <a:r>
              <a:rPr lang="en-US" sz="2400" u="sng" dirty="0">
                <a:solidFill>
                  <a:srgbClr val="0070C0"/>
                </a:solidFill>
              </a:rPr>
              <a:t>polar</a:t>
            </a:r>
            <a:r>
              <a:rPr lang="en-US" sz="2400" dirty="0">
                <a:solidFill>
                  <a:srgbClr val="0070C0"/>
                </a:solidFill>
              </a:rPr>
              <a:t> molecule that exhibits </a:t>
            </a:r>
            <a:r>
              <a:rPr lang="en-US" sz="2400" u="sng" dirty="0">
                <a:solidFill>
                  <a:srgbClr val="0070C0"/>
                </a:solidFill>
              </a:rPr>
              <a:t>hydrogen</a:t>
            </a:r>
            <a:r>
              <a:rPr lang="en-US" sz="2400" dirty="0">
                <a:solidFill>
                  <a:srgbClr val="0070C0"/>
                </a:solidFill>
              </a:rPr>
              <a:t> bonds, causing solid ice to be </a:t>
            </a:r>
            <a:r>
              <a:rPr lang="en-US" sz="2400" u="sng" dirty="0">
                <a:solidFill>
                  <a:srgbClr val="0070C0"/>
                </a:solidFill>
              </a:rPr>
              <a:t>less</a:t>
            </a:r>
            <a:r>
              <a:rPr lang="en-US" sz="2400" dirty="0">
                <a:solidFill>
                  <a:srgbClr val="0070C0"/>
                </a:solidFill>
              </a:rPr>
              <a:t> dense than liquid water. Water has high </a:t>
            </a:r>
            <a:r>
              <a:rPr lang="en-US" sz="2400" u="sng" dirty="0">
                <a:solidFill>
                  <a:srgbClr val="0070C0"/>
                </a:solidFill>
              </a:rPr>
              <a:t>adhesion</a:t>
            </a:r>
            <a:r>
              <a:rPr lang="en-US" sz="2400" dirty="0">
                <a:solidFill>
                  <a:srgbClr val="0070C0"/>
                </a:solidFill>
              </a:rPr>
              <a:t> (sticks to other things) and </a:t>
            </a:r>
            <a:r>
              <a:rPr lang="en-US" sz="2400" u="sng" dirty="0">
                <a:solidFill>
                  <a:srgbClr val="0070C0"/>
                </a:solidFill>
              </a:rPr>
              <a:t>cohesion</a:t>
            </a:r>
            <a:r>
              <a:rPr lang="en-US" sz="2400" dirty="0">
                <a:solidFill>
                  <a:srgbClr val="0070C0"/>
                </a:solidFill>
              </a:rPr>
              <a:t> (sticks to itself) and resists </a:t>
            </a:r>
            <a:r>
              <a:rPr lang="en-US" sz="2400" u="sng" dirty="0">
                <a:solidFill>
                  <a:srgbClr val="0070C0"/>
                </a:solidFill>
              </a:rPr>
              <a:t>changes</a:t>
            </a:r>
            <a:r>
              <a:rPr lang="en-US" sz="2400" dirty="0">
                <a:solidFill>
                  <a:srgbClr val="0070C0"/>
                </a:solidFill>
              </a:rPr>
              <a:t> in temperature.</a:t>
            </a:r>
          </a:p>
          <a:p>
            <a:r>
              <a:rPr lang="en-US" sz="2400" dirty="0">
                <a:solidFill>
                  <a:schemeClr val="tx1"/>
                </a:solidFill>
              </a:rPr>
              <a:t>Water is the universal </a:t>
            </a:r>
            <a:r>
              <a:rPr lang="en-US" sz="2400" u="sng" dirty="0">
                <a:solidFill>
                  <a:schemeClr val="tx1"/>
                </a:solidFill>
              </a:rPr>
              <a:t>solvent</a:t>
            </a:r>
            <a:r>
              <a:rPr lang="en-US" sz="2400" dirty="0">
                <a:solidFill>
                  <a:schemeClr val="tx1"/>
                </a:solidFill>
              </a:rPr>
              <a:t> that determines acids (</a:t>
            </a:r>
            <a:r>
              <a:rPr lang="en-US" sz="2400" u="sng" dirty="0">
                <a:solidFill>
                  <a:schemeClr val="tx1"/>
                </a:solidFill>
              </a:rPr>
              <a:t>H+</a:t>
            </a:r>
            <a:r>
              <a:rPr lang="en-US" sz="2400" dirty="0">
                <a:solidFill>
                  <a:schemeClr val="tx1"/>
                </a:solidFill>
              </a:rPr>
              <a:t> ions) and bases (</a:t>
            </a:r>
            <a:r>
              <a:rPr lang="en-US" sz="2400" u="sng" dirty="0">
                <a:solidFill>
                  <a:schemeClr val="tx1"/>
                </a:solidFill>
              </a:rPr>
              <a:t>OH-</a:t>
            </a:r>
            <a:r>
              <a:rPr lang="en-US" sz="2400" dirty="0">
                <a:solidFill>
                  <a:schemeClr val="tx1"/>
                </a:solidFill>
              </a:rPr>
              <a:t> ions). pH below </a:t>
            </a:r>
            <a:r>
              <a:rPr lang="en-US" sz="2400" u="sng" dirty="0">
                <a:solidFill>
                  <a:schemeClr val="tx1"/>
                </a:solidFill>
              </a:rPr>
              <a:t>7</a:t>
            </a:r>
            <a:r>
              <a:rPr lang="en-US" sz="2400" dirty="0">
                <a:solidFill>
                  <a:schemeClr val="tx1"/>
                </a:solidFill>
              </a:rPr>
              <a:t> is acidic. </a:t>
            </a:r>
            <a:r>
              <a:rPr lang="en-US" sz="2400" u="sng" dirty="0">
                <a:solidFill>
                  <a:schemeClr val="tx1"/>
                </a:solidFill>
              </a:rPr>
              <a:t>Buffers</a:t>
            </a:r>
            <a:r>
              <a:rPr lang="en-US" sz="2400" dirty="0">
                <a:solidFill>
                  <a:schemeClr val="tx1"/>
                </a:solidFill>
              </a:rPr>
              <a:t> resist pH changes.</a:t>
            </a:r>
          </a:p>
        </p:txBody>
      </p:sp>
      <p:pic>
        <p:nvPicPr>
          <p:cNvPr id="12" name="Picture 11" descr="warm_up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" y="104826"/>
            <a:ext cx="1186435" cy="9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43A521-4BAE-4613-86E5-17A9BDCE0631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076700" cy="4953000"/>
          </a:xfrm>
        </p:spPr>
        <p:txBody>
          <a:bodyPr/>
          <a:lstStyle/>
          <a:p>
            <a:pPr marL="0" indent="0" eaLnBrk="1" hangingPunct="1"/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Amino acids have a central carbon with </a:t>
            </a:r>
            <a:r>
              <a:rPr lang="en-US" sz="28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groups</a:t>
            </a:r>
            <a:r>
              <a:rPr lang="en-US" sz="28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attached to it:</a:t>
            </a:r>
          </a:p>
          <a:p>
            <a:pPr marL="228600" indent="0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Amino Group: NH</a:t>
            </a:r>
            <a:r>
              <a:rPr lang="en-US" sz="2800" baseline="-250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  <a:p>
            <a:pPr marL="228600" indent="0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Carboxyl Group: COOH</a:t>
            </a:r>
          </a:p>
          <a:p>
            <a:pPr marL="228600" indent="0" eaLnBrk="1" hangingPunct="1">
              <a:spcBef>
                <a:spcPct val="50000"/>
              </a:spcBef>
            </a:pP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Hydrogen: H</a:t>
            </a:r>
          </a:p>
          <a:p>
            <a:pPr marL="228600" indent="0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Side group: R</a:t>
            </a:r>
          </a:p>
          <a:p>
            <a:pPr marL="0" indent="0" eaLnBrk="1" hangingPunct="1"/>
            <a:endParaRPr lang="en-US" sz="2800" b="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476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10330" r="2666" b="56310"/>
          <a:stretch/>
        </p:blipFill>
        <p:spPr bwMode="auto">
          <a:xfrm>
            <a:off x="4504234" y="1514428"/>
            <a:ext cx="4389438" cy="215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4554962" y="1538288"/>
            <a:ext cx="1219200" cy="860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</a:rPr>
              <a:t>Amino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</a:rPr>
              <a:t>group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7450562" y="1538288"/>
            <a:ext cx="1752600" cy="7571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FF"/>
                </a:solidFill>
                <a:latin typeface="Comic Sans MS" pitchFamily="66" charset="0"/>
              </a:rPr>
              <a:t>Carboxyl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FF"/>
                </a:solidFill>
                <a:latin typeface="Comic Sans MS" pitchFamily="66" charset="0"/>
              </a:rPr>
              <a:t>group</a:t>
            </a:r>
            <a:endParaRPr lang="en-US" sz="2400" dirty="0">
              <a:solidFill>
                <a:srgbClr val="FF00FF"/>
              </a:solidFill>
              <a:latin typeface="Comic Sans MS" pitchFamily="66" charset="0"/>
            </a:endParaRP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4839167" y="6461125"/>
            <a:ext cx="11430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latin typeface="Comic Sans MS" pitchFamily="66" charset="0"/>
              </a:rPr>
              <a:t>Leucine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7543800" y="6457890"/>
            <a:ext cx="10668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latin typeface="Comic Sans MS" pitchFamily="66" charset="0"/>
              </a:rPr>
              <a:t>Serine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66" y="76862"/>
            <a:ext cx="1552834" cy="11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689725"/>
            <a:ext cx="2895600" cy="1682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06400" y="152400"/>
            <a:ext cx="3403600" cy="685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Proteins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957FBB0-54C0-42E9-A2BE-7DEC437381D3}"/>
              </a:ext>
            </a:extLst>
          </p:cNvPr>
          <p:cNvCxnSpPr>
            <a:cxnSpLocks/>
          </p:cNvCxnSpPr>
          <p:nvPr/>
        </p:nvCxnSpPr>
        <p:spPr>
          <a:xfrm flipV="1">
            <a:off x="3962400" y="2398713"/>
            <a:ext cx="1811762" cy="649287"/>
          </a:xfrm>
          <a:prstGeom prst="straightConnector1">
            <a:avLst/>
          </a:prstGeom>
          <a:ln w="57150">
            <a:solidFill>
              <a:srgbClr val="25DB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A1E464-6D4E-45E1-AACF-067DF834C83A}"/>
              </a:ext>
            </a:extLst>
          </p:cNvPr>
          <p:cNvCxnSpPr>
            <a:cxnSpLocks/>
          </p:cNvCxnSpPr>
          <p:nvPr/>
        </p:nvCxnSpPr>
        <p:spPr>
          <a:xfrm flipV="1">
            <a:off x="3581400" y="2324149"/>
            <a:ext cx="3314700" cy="1523951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CEC1B8-C356-44C1-A8B5-560C9C3EF092}"/>
              </a:ext>
            </a:extLst>
          </p:cNvPr>
          <p:cNvCxnSpPr>
            <a:cxnSpLocks/>
          </p:cNvCxnSpPr>
          <p:nvPr/>
        </p:nvCxnSpPr>
        <p:spPr>
          <a:xfrm flipV="1">
            <a:off x="3200400" y="3252670"/>
            <a:ext cx="3124200" cy="2028942"/>
          </a:xfrm>
          <a:prstGeom prst="straightConnector1">
            <a:avLst/>
          </a:prstGeom>
          <a:ln w="57150">
            <a:solidFill>
              <a:srgbClr val="F73C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F492CA9F-23EB-491B-BA8F-B9E280FB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50416" r="2666" b="14297"/>
          <a:stretch/>
        </p:blipFill>
        <p:spPr bwMode="auto">
          <a:xfrm>
            <a:off x="4491326" y="4118101"/>
            <a:ext cx="4389438" cy="22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6324600" y="5318125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FF"/>
                </a:solidFill>
                <a:latin typeface="Comic Sans MS" pitchFamily="66" charset="0"/>
              </a:rPr>
              <a:t>Side groups</a:t>
            </a: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3487DF93-63EA-4903-A746-BF4D2B159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651" y="2785529"/>
            <a:ext cx="1752600" cy="7571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73C09"/>
                </a:solidFill>
                <a:latin typeface="Comic Sans MS" pitchFamily="66" charset="0"/>
              </a:rPr>
              <a:t>R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73C09"/>
                </a:solidFill>
                <a:latin typeface="Comic Sans MS" pitchFamily="66" charset="0"/>
              </a:rPr>
              <a:t>group</a:t>
            </a:r>
            <a:endParaRPr lang="en-US" sz="2400" dirty="0">
              <a:solidFill>
                <a:srgbClr val="F73C0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384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8" grpId="0" animBg="1"/>
      <p:bldP spid="57359" grpId="0" animBg="1"/>
      <p:bldP spid="5735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462A6-8464-48C4-8FC8-F258A744E223}" type="slidenum">
              <a:rPr lang="en-US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3980593" cy="50292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SzPct val="100000"/>
              <a:buFont typeface="Arial" pitchFamily="34" charset="0"/>
              <a:buChar char="•"/>
            </a:pP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Cells link </a:t>
            </a:r>
            <a:r>
              <a:rPr lang="en-US" sz="32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amino acids</a:t>
            </a: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together to make </a:t>
            </a:r>
            <a:r>
              <a:rPr lang="en-US" sz="32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proteins</a:t>
            </a: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by </a:t>
            </a:r>
            <a:r>
              <a:rPr lang="en-US" sz="32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dehydration synthesis.</a:t>
            </a:r>
          </a:p>
          <a:p>
            <a:pPr eaLnBrk="1" hangingPunct="1">
              <a:spcBef>
                <a:spcPts val="1800"/>
              </a:spcBef>
              <a:buSzPct val="100000"/>
              <a:buFont typeface="Arial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PEPTIDE BONDS 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form to hold the amino acids together.</a:t>
            </a:r>
          </a:p>
          <a:p>
            <a:pPr marL="0" indent="0" eaLnBrk="1" hangingPunct="1">
              <a:buSzPct val="100000"/>
            </a:pPr>
            <a:endParaRPr lang="en-US" sz="2800" b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9338" r="7419" b="8347"/>
          <a:stretch>
            <a:fillRect/>
          </a:stretch>
        </p:blipFill>
        <p:spPr bwMode="auto">
          <a:xfrm>
            <a:off x="4521200" y="838200"/>
            <a:ext cx="4241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4572000" y="2792343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Dehydration Synthesis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5719806" y="5867400"/>
            <a:ext cx="1900194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Peptide Bond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6400" y="152400"/>
            <a:ext cx="3403600" cy="685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Proteins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4336409"/>
            <a:ext cx="838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B0F0"/>
                </a:solidFill>
                <a:latin typeface="Comic Sans MS" pitchFamily="66" charset="0"/>
              </a:rPr>
              <a:t>Amino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B0F0"/>
                </a:solidFill>
                <a:latin typeface="Comic Sans MS" pitchFamily="66" charset="0"/>
              </a:rPr>
              <a:t>group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24800" y="4336408"/>
            <a:ext cx="9906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carboxyl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group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81500" y="381000"/>
            <a:ext cx="838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B0F0"/>
                </a:solidFill>
                <a:latin typeface="Comic Sans MS" pitchFamily="66" charset="0"/>
              </a:rPr>
              <a:t>Amino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B0F0"/>
                </a:solidFill>
                <a:latin typeface="Comic Sans MS" pitchFamily="66" charset="0"/>
              </a:rPr>
              <a:t>group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01000" y="381000"/>
            <a:ext cx="9906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FFFF00"/>
                </a:solidFill>
                <a:latin typeface="Comic Sans MS" pitchFamily="66" charset="0"/>
              </a:rPr>
              <a:t>carboxyl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FFFF00"/>
                </a:solidFill>
                <a:latin typeface="Comic Sans MS" pitchFamily="66" charset="0"/>
              </a:rPr>
              <a:t>group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44897" y="381000"/>
            <a:ext cx="838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B0F0"/>
                </a:solidFill>
                <a:latin typeface="Comic Sans MS" pitchFamily="66" charset="0"/>
              </a:rPr>
              <a:t>Amino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B0F0"/>
                </a:solidFill>
                <a:latin typeface="Comic Sans MS" pitchFamily="66" charset="0"/>
              </a:rPr>
              <a:t>group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57800" y="381000"/>
            <a:ext cx="9906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FFFF00"/>
                </a:solidFill>
                <a:latin typeface="Comic Sans MS" pitchFamily="66" charset="0"/>
              </a:rPr>
              <a:t>carboxyl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FFFF00"/>
                </a:solidFill>
                <a:latin typeface="Comic Sans MS" pitchFamily="66" charset="0"/>
              </a:rPr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40238476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9" grpId="0"/>
      <p:bldP spid="58380" grpId="0" animBg="1"/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8006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Protein Structure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105400"/>
          </a:xfrm>
        </p:spPr>
        <p:txBody>
          <a:bodyPr/>
          <a:lstStyle/>
          <a:p>
            <a:pPr marL="228600" lvl="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functions</a:t>
            </a: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different types of proteins depend on their individual </a:t>
            </a:r>
            <a:r>
              <a:rPr lang="en-US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shapes.</a:t>
            </a:r>
          </a:p>
          <a:p>
            <a:pPr marL="228600" lvl="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3600" kern="1200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polypeptide chain</a:t>
            </a:r>
            <a:r>
              <a:rPr lang="en-US" sz="3600" b="0" kern="1200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contains hundreds or thousands of </a:t>
            </a:r>
            <a:r>
              <a:rPr lang="en-US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amino acids </a:t>
            </a: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linked by </a:t>
            </a:r>
            <a:r>
              <a:rPr lang="en-US" kern="1200" dirty="0">
                <a:solidFill>
                  <a:srgbClr val="F73C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peptide bonds.</a:t>
            </a:r>
          </a:p>
          <a:p>
            <a:pPr marL="228600" lvl="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amino acid sequence</a:t>
            </a:r>
            <a:r>
              <a:rPr lang="en-US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causes the polypeptide to assume a </a:t>
            </a:r>
            <a:r>
              <a:rPr lang="en-US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particular shape.</a:t>
            </a: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</a:pPr>
            <a:endParaRPr lang="en-US" sz="2000" b="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08120"/>
            <a:ext cx="3810000" cy="284988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91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589712"/>
            <a:ext cx="2895600" cy="1682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194553"/>
            <a:ext cx="3276600" cy="53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Protein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" b="65852"/>
          <a:stretch/>
        </p:blipFill>
        <p:spPr>
          <a:xfrm>
            <a:off x="4656590" y="1131168"/>
            <a:ext cx="4335010" cy="2171701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914400"/>
            <a:ext cx="4656590" cy="541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Sequences with fewer than 50 amino acids </a:t>
            </a:r>
            <a:r>
              <a:rPr lang="en-US" b="0" dirty="0"/>
              <a:t>are generally referred to as </a:t>
            </a:r>
            <a:r>
              <a:rPr lang="en-US" b="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peptides</a:t>
            </a:r>
            <a:r>
              <a:rPr lang="en-US" b="0" dirty="0"/>
              <a:t>, while the terms protein  or </a:t>
            </a:r>
            <a:r>
              <a:rPr lang="en-US" b="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polypeptide</a:t>
            </a:r>
            <a:r>
              <a:rPr lang="en-US" b="0" dirty="0"/>
              <a:t> are used for </a:t>
            </a:r>
            <a:r>
              <a:rPr lang="en-US" b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longer sequences</a:t>
            </a:r>
            <a:r>
              <a:rPr lang="en-US" b="0" dirty="0"/>
              <a:t>.</a:t>
            </a:r>
          </a:p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dirty="0"/>
              <a:t> The amino acid sequence makes up the </a:t>
            </a:r>
            <a:r>
              <a:rPr lang="en-US" b="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structure</a:t>
            </a:r>
            <a:r>
              <a:rPr lang="en-US" b="0" dirty="0"/>
              <a:t> of the protein.</a:t>
            </a:r>
          </a:p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dirty="0"/>
              <a:t>Stretches or strands of peptides compose </a:t>
            </a:r>
            <a:r>
              <a:rPr lang="en-US" b="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structure</a:t>
            </a:r>
            <a:r>
              <a:rPr lang="en-US" b="0" dirty="0"/>
              <a:t>, depending on hydrogen bonding. </a:t>
            </a:r>
          </a:p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endParaRPr lang="en-US" b="0" dirty="0"/>
          </a:p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endParaRPr lang="en-US" b="0" kern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49F9D-7700-4207-BF60-FF1C4E198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3" b="34501"/>
          <a:stretch/>
        </p:blipFill>
        <p:spPr>
          <a:xfrm>
            <a:off x="4705081" y="3867871"/>
            <a:ext cx="4335010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71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589712"/>
            <a:ext cx="2895600" cy="1682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194553"/>
            <a:ext cx="3276600" cy="53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Protein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1" b="184"/>
          <a:stretch/>
        </p:blipFill>
        <p:spPr>
          <a:xfrm>
            <a:off x="4774354" y="268288"/>
            <a:ext cx="4335010" cy="5751512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4656590" cy="5751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dirty="0"/>
              <a:t>The overall three-dimensional shape of an entire protein molecule is the </a:t>
            </a:r>
            <a:r>
              <a:rPr lang="en-US" b="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tertiary structure</a:t>
            </a:r>
            <a:r>
              <a:rPr lang="en-US" b="0" dirty="0"/>
              <a:t>. The protein molecule will bend and twist in such a way as to achieve </a:t>
            </a:r>
            <a:r>
              <a:rPr 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 stability or lowest energy state</a:t>
            </a:r>
            <a:r>
              <a:rPr lang="en-US" b="0" dirty="0"/>
              <a:t>.</a:t>
            </a:r>
          </a:p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dirty="0"/>
              <a:t>The </a:t>
            </a:r>
            <a:r>
              <a:rPr lang="en-US" b="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quaternary structure</a:t>
            </a:r>
            <a:r>
              <a:rPr lang="en-US" b="0" dirty="0"/>
              <a:t> refers to how these protein subunits interact with each other and arrange themselves to form a larger aggregate protein complex.</a:t>
            </a:r>
            <a:endParaRPr lang="en-US" b="0" kern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endParaRPr lang="en-US" b="0" kern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42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3329"/>
            <a:ext cx="5029200" cy="679039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4" name="Picture 2" descr="C:\Users\CRAIGR~1\AppData\Local\Temp\SNAGHTMLf7d0b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4131521" cy="637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45521" y="1107337"/>
            <a:ext cx="3276600" cy="53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Protein 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962400" y="457200"/>
            <a:ext cx="152400" cy="65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" y="6400800"/>
            <a:ext cx="428392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88CF0E-C820-4430-90AF-EA4C0A473066}"/>
              </a:ext>
            </a:extLst>
          </p:cNvPr>
          <p:cNvSpPr/>
          <p:nvPr/>
        </p:nvSpPr>
        <p:spPr>
          <a:xfrm>
            <a:off x="-1" y="1600200"/>
            <a:ext cx="9144001" cy="1647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9FDB7-DC30-469D-91C8-73E653EA2945}"/>
              </a:ext>
            </a:extLst>
          </p:cNvPr>
          <p:cNvSpPr/>
          <p:nvPr/>
        </p:nvSpPr>
        <p:spPr>
          <a:xfrm>
            <a:off x="-6928" y="3417886"/>
            <a:ext cx="9144001" cy="1647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623C3-B5DF-47D9-9717-65B584A0CC58}"/>
              </a:ext>
            </a:extLst>
          </p:cNvPr>
          <p:cNvSpPr/>
          <p:nvPr/>
        </p:nvSpPr>
        <p:spPr>
          <a:xfrm>
            <a:off x="0" y="5210174"/>
            <a:ext cx="9144001" cy="1647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92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3329"/>
            <a:ext cx="5029200" cy="679039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4" name="Picture 2" descr="C:\Users\CRAIGR~1\AppData\Local\Temp\SNAGHTMLf7d0b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4131521" cy="637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01800" y="1371600"/>
            <a:ext cx="3276600" cy="53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Protein 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962400" y="457200"/>
            <a:ext cx="152400" cy="65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" y="6400800"/>
            <a:ext cx="428392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405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686800" cy="5105400"/>
          </a:xfrm>
          <a:solidFill>
            <a:schemeClr val="bg1"/>
          </a:solidFill>
        </p:spPr>
        <p:txBody>
          <a:bodyPr/>
          <a:lstStyle/>
          <a:p>
            <a:pPr marL="228600" lvl="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</a:t>
            </a:r>
            <a:r>
              <a:rPr lang="en-US" kern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protein’s shape is </a:t>
            </a:r>
            <a:r>
              <a:rPr lang="en-US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altered</a:t>
            </a:r>
            <a:r>
              <a:rPr lang="en-US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it can </a:t>
            </a:r>
            <a:r>
              <a:rPr lang="en-US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longer function.</a:t>
            </a:r>
            <a:endParaRPr lang="en-US" sz="2000" b="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lvl="0" indent="-228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process of </a:t>
            </a:r>
            <a:r>
              <a:rPr lang="en-US" sz="3200" kern="1200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denaturation</a:t>
            </a: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protein</a:t>
            </a:r>
          </a:p>
          <a:p>
            <a:pPr marL="685800" lvl="1" indent="-22860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sz="2400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unravels</a:t>
            </a:r>
          </a:p>
          <a:p>
            <a:pPr marL="685800" lvl="1" indent="-22860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sz="2400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loses its specific shape</a:t>
            </a:r>
          </a:p>
          <a:p>
            <a:pPr marL="685800" lvl="1" indent="-22860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sz="2400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loses its function.</a:t>
            </a:r>
          </a:p>
          <a:p>
            <a:pPr marL="228600" lvl="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Proteins can be denatured by </a:t>
            </a:r>
            <a:r>
              <a:rPr lang="en-US" b="0" kern="1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changes in salt concentration</a:t>
            </a:r>
            <a:r>
              <a:rPr lang="en-US" b="0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changes in pH, </a:t>
            </a:r>
            <a:r>
              <a:rPr lang="en-US" b="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n-US" b="0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heat.</a:t>
            </a:r>
          </a:p>
          <a:p>
            <a:pPr marL="228600" lvl="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endParaRPr lang="en-US" b="0" kern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lvl="0" indent="-2286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endParaRPr lang="en-US" b="0" kern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51324"/>
            <a:ext cx="6629400" cy="25749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" y="76200"/>
            <a:ext cx="48006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Protein Structure</a:t>
            </a:r>
            <a:endParaRPr 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4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What are the monomers of lipids?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Function of Lipids?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Distinguish the types of fatty acids.</a:t>
            </a:r>
            <a:r>
              <a:rPr lang="en-US" sz="2400" dirty="0"/>
              <a:t> 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Monomer &amp; function of proteins?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Describe how to produce an amino acid.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determines the shape of proteins? </a:t>
            </a:r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is denaturation &amp; what causes it?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1204"/>
      </p:ext>
    </p:extLst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What are the monomers of lipids?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Glycerol (1) &amp; fatty acids (3)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Function of Lipids?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Protects, insulates, stores energy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Distinguish the types of fatty acids.</a:t>
            </a:r>
            <a:r>
              <a:rPr lang="en-US" sz="2400" dirty="0"/>
              <a:t> 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Saturated (all single bonds with carbon) … liquids, animal fat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Unsaturated (at least one double/triple bond with carbon) … solids, oils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Monomer &amp; function of proteins?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Amino acids; construction materials, enzymes, hormones, antibodies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Describe how to produce an amino acid.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Amine group + carboxyl group (dehydration synthesis) forming a peptide bond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determines the shape of proteins? </a:t>
            </a:r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Amino acid sequence</a:t>
            </a: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is denaturation &amp; what causes it? </a:t>
            </a:r>
          </a:p>
          <a:p>
            <a:pPr marL="0" indent="0">
              <a:spcBef>
                <a:spcPts val="600"/>
              </a:spcBef>
            </a:pPr>
            <a:r>
              <a:rPr lang="en-US" sz="2000" i="1" kern="1200" dirty="0">
                <a:solidFill>
                  <a:srgbClr val="FF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protein’s shape is altered; changes in salt concentration, changes in pH, high heat</a:t>
            </a: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3822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799" y="1371601"/>
            <a:ext cx="8839201" cy="5105399"/>
          </a:xfrm>
        </p:spPr>
        <p:txBody>
          <a:bodyPr/>
          <a:lstStyle/>
          <a:p>
            <a:pPr marL="404813" lvl="1" indent="-404813">
              <a:buNone/>
              <a:tabLst>
                <a:tab pos="339725" algn="l"/>
              </a:tabLst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you should be able to:</a:t>
            </a:r>
          </a:p>
          <a:p>
            <a:pPr marL="404813" lvl="1" indent="-404813">
              <a:tabLst>
                <a:tab pos="339725" algn="l"/>
              </a:tabLst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Describe the structures and functions of each of the four groups of Macromolecules of Life: Carbohydrates, Lipids, Proteins, and Nucleic Acids.</a:t>
            </a:r>
          </a:p>
          <a:p>
            <a:pPr marL="404813" lvl="1" indent="-404813">
              <a:tabLst>
                <a:tab pos="339725" algn="l"/>
              </a:tabLst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Investigate how the four groups of Macromolecules of Life are metabolized by cells.</a:t>
            </a:r>
          </a:p>
          <a:p>
            <a:r>
              <a:rPr lang="en-US" b="1" dirty="0">
                <a:solidFill>
                  <a:schemeClr val="tx2"/>
                </a:solidFill>
              </a:rPr>
              <a:t>Science Practice: </a:t>
            </a:r>
            <a:r>
              <a:rPr lang="en-US" dirty="0"/>
              <a:t> </a:t>
            </a:r>
            <a:r>
              <a:rPr lang="en-US" b="1" dirty="0">
                <a:solidFill>
                  <a:srgbClr val="00B050"/>
                </a:solidFill>
              </a:rPr>
              <a:t>Biomolecules Lab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0"/>
            <a:ext cx="9143994" cy="1371600"/>
          </a:xfrm>
        </p:spPr>
        <p:txBody>
          <a:bodyPr>
            <a:normAutofit/>
          </a:bodyPr>
          <a:lstStyle/>
          <a:p>
            <a:r>
              <a:rPr lang="en-US" dirty="0"/>
              <a:t>		</a:t>
            </a:r>
            <a:r>
              <a:rPr lang="en-US" sz="3600" dirty="0"/>
              <a:t>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6" y="249590"/>
            <a:ext cx="1252124" cy="1015236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662987" y="76200"/>
            <a:ext cx="1003308" cy="1247693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1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4CB9C-5B82-4DF7-86E9-9C9FA7C7C378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89091" name="Picture 2" descr="clip03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304799"/>
            <a:ext cx="348364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NUCLEIC ACIDS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</p:spTree>
    <p:extLst>
      <p:ext uri="{BB962C8B-B14F-4D97-AF65-F5344CB8AC3E}">
        <p14:creationId xmlns:p14="http://schemas.microsoft.com/office/powerpoint/2010/main" val="127176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3352800" cy="6096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Nucleic Acids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229600" cy="5181600"/>
          </a:xfrm>
        </p:spPr>
        <p:txBody>
          <a:bodyPr/>
          <a:lstStyle/>
          <a:p>
            <a:pPr marL="514350" indent="-4572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Make up the</a:t>
            </a:r>
            <a:r>
              <a:rPr lang="en-US" sz="26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GENES</a:t>
            </a: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:  units of inheritance.</a:t>
            </a:r>
          </a:p>
          <a:p>
            <a:pPr marL="514350" indent="-4572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6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Determine what type of organism you will be.</a:t>
            </a:r>
          </a:p>
          <a:p>
            <a:pPr marL="514350" indent="-4572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6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Controls growth and development </a:t>
            </a: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mainly by</a:t>
            </a:r>
            <a:r>
              <a:rPr lang="en-US" sz="26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dictating protein structure</a:t>
            </a:r>
            <a:r>
              <a:rPr lang="en-US" sz="26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.</a:t>
            </a:r>
          </a:p>
          <a:p>
            <a:pPr marL="514350" indent="-4572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Composed of: </a:t>
            </a:r>
            <a:r>
              <a:rPr lang="en-US" sz="26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</a:t>
            </a:r>
            <a:r>
              <a:rPr lang="en-US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arbon</a:t>
            </a: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26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H</a:t>
            </a:r>
            <a:r>
              <a:rPr lang="en-US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ydrogen</a:t>
            </a: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26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O</a:t>
            </a:r>
            <a:r>
              <a:rPr lang="en-US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xygen</a:t>
            </a: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26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</a:t>
            </a:r>
            <a:r>
              <a:rPr lang="en-US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itrogen</a:t>
            </a:r>
            <a:r>
              <a:rPr lang="en-US" sz="26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and </a:t>
            </a:r>
            <a:r>
              <a:rPr lang="en-US" sz="26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</a:t>
            </a:r>
            <a:r>
              <a:rPr lang="en-US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hosphorous.</a:t>
            </a:r>
          </a:p>
          <a:p>
            <a:pPr marL="514350" indent="-4572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6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Two types exist:</a:t>
            </a:r>
          </a:p>
          <a:p>
            <a:pPr marL="457200" lvl="1" indent="0"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3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Deoxyribonucleic Acid (DNA)</a:t>
            </a:r>
          </a:p>
          <a:p>
            <a:pPr marL="457200" lvl="1" indent="0">
              <a:spcAft>
                <a:spcPct val="20000"/>
              </a:spcAft>
              <a:buSzPct val="100000"/>
            </a:pP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Ribonucleic Acid (RNA)</a:t>
            </a:r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14350" indent="-457200">
              <a:spcAft>
                <a:spcPct val="20000"/>
              </a:spcAft>
            </a:pP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83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229600" cy="4906963"/>
          </a:xfrm>
        </p:spPr>
        <p:txBody>
          <a:bodyPr/>
          <a:lstStyle/>
          <a:p>
            <a:pPr marL="57150" indent="0">
              <a:spcAft>
                <a:spcPct val="20000"/>
              </a:spcAft>
              <a:buNone/>
            </a:pP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Built from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NUCLEOTIDES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</a:t>
            </a:r>
            <a:r>
              <a:rPr lang="en-US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Monomers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):</a:t>
            </a:r>
          </a:p>
          <a:p>
            <a:pPr marL="800100" lvl="1" indent="-3429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Pentose</a:t>
            </a:r>
            <a:r>
              <a:rPr lang="en-US" sz="24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(5-carbon)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Sugar</a:t>
            </a:r>
          </a:p>
          <a:p>
            <a:pPr marL="1200150" lvl="2" indent="-28575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Ribose</a:t>
            </a:r>
            <a:r>
              <a:rPr lang="en-US" sz="20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in 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RNA</a:t>
            </a:r>
          </a:p>
          <a:p>
            <a:pPr marL="1200150" lvl="2" indent="-28575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Deoxyribose</a:t>
            </a:r>
            <a:r>
              <a:rPr lang="en-US" sz="20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in </a:t>
            </a:r>
            <a:r>
              <a:rPr lang="en-US" sz="20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DNA</a:t>
            </a:r>
            <a:r>
              <a:rPr lang="en-US" sz="20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</a:p>
          <a:p>
            <a:pPr marL="800100" lvl="1" indent="-3429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Phosphate Group</a:t>
            </a:r>
          </a:p>
          <a:p>
            <a:pPr marL="800100" lvl="1" indent="-34290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Nitrogenous Base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:</a:t>
            </a:r>
          </a:p>
          <a:p>
            <a:pPr marL="1200150" lvl="2" indent="-28575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 =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Adenine</a:t>
            </a:r>
          </a:p>
          <a:p>
            <a:pPr marL="1200150" lvl="2" indent="-28575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 =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Guanine</a:t>
            </a:r>
          </a:p>
          <a:p>
            <a:pPr marL="1200150" lvl="2" indent="-28575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 =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Cytosine</a:t>
            </a:r>
          </a:p>
          <a:p>
            <a:pPr marL="1200150" lvl="2" indent="-28575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 =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Thymine </a:t>
            </a:r>
            <a:r>
              <a:rPr lang="en-US" b="0" dirty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(only in DNA)</a:t>
            </a:r>
          </a:p>
          <a:p>
            <a:pPr marL="1200150" lvl="2" indent="-285750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 =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Uracil </a:t>
            </a:r>
            <a:r>
              <a:rPr lang="en-US" b="0" dirty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(only in RNA)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48761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4800600"/>
            <a:ext cx="40354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33528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Nucleic Acids</a:t>
            </a:r>
            <a:endParaRPr 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90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19400"/>
            <a:ext cx="8305800" cy="4038600"/>
          </a:xfrm>
          <a:solidFill>
            <a:schemeClr val="bg1"/>
          </a:solidFill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Deoxyribonucleic acid (DNA)</a:t>
            </a:r>
          </a:p>
          <a:p>
            <a:pPr marL="571500" lvl="1" indent="-342900" eaLnBrk="1" hangingPunct="1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The genetic material found within the </a:t>
            </a:r>
            <a:r>
              <a:rPr lang="en-US" sz="24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cell’s </a:t>
            </a:r>
            <a:r>
              <a:rPr lang="en-US" sz="2400" b="0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nucleus</a:t>
            </a:r>
            <a:r>
              <a:rPr lang="en-US" sz="24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.</a:t>
            </a:r>
            <a:endParaRPr lang="en-US" sz="2400" b="0" u="sng" dirty="0">
              <a:solidFill>
                <a:srgbClr val="FF00FF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marL="571500" lvl="1" indent="-342900" eaLnBrk="1" hangingPunct="1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Provides instructions for every protein in the body.</a:t>
            </a:r>
            <a:endParaRPr lang="en-US" sz="2400" b="0" dirty="0">
              <a:solidFill>
                <a:srgbClr val="FF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71500" lvl="1" indent="-342900" eaLnBrk="1" hangingPunct="1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Organized by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complimentary bases 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to form a </a:t>
            </a:r>
            <a:r>
              <a:rPr lang="en-US" sz="2400" u="sng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double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-stranded helix.</a:t>
            </a:r>
          </a:p>
          <a:p>
            <a:pPr marL="571500" lvl="1" indent="-342900" eaLnBrk="1" hangingPunct="1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Contains the </a:t>
            </a:r>
            <a:r>
              <a:rPr lang="en-US" sz="24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sugar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4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deoxyribose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and the </a:t>
            </a:r>
            <a:r>
              <a:rPr lang="en-US" sz="24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nitrogen bases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800" i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</a:t>
            </a:r>
            <a:r>
              <a:rPr lang="en-US" sz="28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denine, </a:t>
            </a:r>
            <a:r>
              <a:rPr lang="en-US" sz="2800" i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</a:t>
            </a:r>
            <a:r>
              <a:rPr lang="en-US" sz="28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hymine, </a:t>
            </a:r>
            <a:r>
              <a:rPr lang="en-US" sz="2800" i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</a:t>
            </a:r>
            <a:r>
              <a:rPr lang="en-US" sz="28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ytosine,</a:t>
            </a:r>
            <a:r>
              <a:rPr lang="en-US" sz="28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8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&amp; </a:t>
            </a:r>
            <a:r>
              <a:rPr lang="en-US" sz="2800" i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</a:t>
            </a:r>
            <a:r>
              <a:rPr lang="en-US" sz="28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uanine.</a:t>
            </a:r>
          </a:p>
          <a:p>
            <a:pPr marL="571500" lvl="1" indent="-342900" eaLnBrk="1" hangingPunct="1">
              <a:spcAft>
                <a:spcPct val="2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Replicates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before cell division.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53" y="12700"/>
            <a:ext cx="2354947" cy="3492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33528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Nucleic Acids</a:t>
            </a:r>
            <a:endParaRPr 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38200"/>
            <a:ext cx="67509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3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Nucleic Acids </a:t>
            </a: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6545368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Ribonucleic acid (RNA)</a:t>
            </a:r>
          </a:p>
          <a:p>
            <a:pPr marL="342900" lvl="1" indent="-228600" eaLnBrk="1" hangingPunct="1">
              <a:lnSpc>
                <a:spcPct val="90000"/>
              </a:lnSpc>
              <a:spcAft>
                <a:spcPct val="3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Carries out DNA’s instructions for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Protein Synthesis (</a:t>
            </a:r>
            <a:r>
              <a:rPr lang="en-US" sz="3200" b="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Translation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 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in the cytoplasm.</a:t>
            </a:r>
          </a:p>
          <a:p>
            <a:pPr marL="342900" lvl="1" indent="-228600" eaLnBrk="1" hangingPunct="1">
              <a:lnSpc>
                <a:spcPct val="90000"/>
              </a:lnSpc>
              <a:spcAft>
                <a:spcPct val="3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Created from a template of DNA (</a:t>
            </a:r>
            <a:r>
              <a:rPr lang="en-US" sz="32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Transcription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 in the nucleus.</a:t>
            </a:r>
            <a:endParaRPr lang="en-US" sz="24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lvl="1" indent="-228600" eaLnBrk="1" hangingPunct="1">
              <a:lnSpc>
                <a:spcPct val="90000"/>
              </a:lnSpc>
              <a:spcAft>
                <a:spcPct val="3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Organized by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complimentary bases 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to form a </a:t>
            </a:r>
            <a:r>
              <a:rPr lang="en-US" sz="2400" u="sng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single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-stranded helix.</a:t>
            </a:r>
          </a:p>
          <a:p>
            <a:pPr marL="342900" lvl="1" indent="-228600" eaLnBrk="1" hangingPunct="1">
              <a:lnSpc>
                <a:spcPct val="90000"/>
              </a:lnSpc>
              <a:spcBef>
                <a:spcPts val="1800"/>
              </a:spcBef>
              <a:spcAft>
                <a:spcPct val="30000"/>
              </a:spcAft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Contains </a:t>
            </a:r>
            <a:r>
              <a:rPr lang="en-US" sz="2400" i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ribose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sugar and </a:t>
            </a:r>
            <a:r>
              <a:rPr lang="en-US" sz="24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nitrogen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bases </a:t>
            </a:r>
          </a:p>
          <a:p>
            <a:pPr marL="114300" lvl="1" indent="0" eaLnBrk="1" hangingPunct="1">
              <a:lnSpc>
                <a:spcPct val="90000"/>
              </a:lnSpc>
              <a:spcAft>
                <a:spcPct val="30000"/>
              </a:spcAft>
              <a:buSzPct val="100000"/>
            </a:pPr>
            <a:r>
              <a:rPr lang="en-US" sz="2800" i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</a:t>
            </a:r>
            <a:r>
              <a:rPr lang="en-US" sz="28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denine, </a:t>
            </a:r>
            <a:r>
              <a:rPr lang="en-US" sz="2800" i="1" u="sng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</a:t>
            </a:r>
            <a:r>
              <a:rPr lang="en-US" sz="2800" i="1" u="sng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racil</a:t>
            </a:r>
            <a:r>
              <a:rPr lang="en-US" sz="2800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</a:t>
            </a:r>
            <a:r>
              <a:rPr lang="en-US" sz="2800" b="0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sz="2800" i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</a:t>
            </a:r>
            <a:r>
              <a:rPr lang="en-US" sz="28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ytosine,</a:t>
            </a:r>
            <a:r>
              <a:rPr lang="en-US" sz="28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&amp; </a:t>
            </a:r>
            <a:r>
              <a:rPr lang="en-US" sz="2800" i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</a:t>
            </a:r>
            <a:r>
              <a:rPr lang="en-US" sz="2800" b="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uanine.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68" y="1295400"/>
            <a:ext cx="2446232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94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/>
          <p:cNvPicPr>
            <a:picLocks noChangeAspect="1" noChangeArrowheads="1"/>
          </p:cNvPicPr>
          <p:nvPr/>
        </p:nvPicPr>
        <p:blipFill>
          <a:blip r:embed="rId3" cstate="print"/>
          <a:srcRect l="28799" r="27000" b="15894"/>
          <a:stretch>
            <a:fillRect/>
          </a:stretch>
        </p:blipFill>
        <p:spPr bwMode="auto">
          <a:xfrm>
            <a:off x="4390768" y="1066800"/>
            <a:ext cx="44894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304800" y="152400"/>
            <a:ext cx="5867400" cy="54927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Bonding in Nucleic Acids </a:t>
            </a:r>
          </a:p>
        </p:txBody>
      </p:sp>
      <p:sp>
        <p:nvSpPr>
          <p:cNvPr id="4" name="Rectangle 102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296562" y="1066799"/>
            <a:ext cx="4094206" cy="525780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Hydrogen Bonds: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defRPr/>
            </a:pPr>
            <a:r>
              <a:rPr lang="en-US" sz="3200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Hydrogen bonds form between the 2 Nucleic Acid strands (</a:t>
            </a:r>
            <a:r>
              <a:rPr lang="en-US" sz="3200" u="sng" kern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DNA</a:t>
            </a:r>
            <a:r>
              <a:rPr lang="en-US" sz="3200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pPr algn="ctr" eaLnBrk="0" fontAlgn="base" hangingPunct="0">
              <a:spcBef>
                <a:spcPts val="1800"/>
              </a:spcBef>
              <a:spcAft>
                <a:spcPct val="0"/>
              </a:spcAft>
              <a:buSzPct val="75000"/>
              <a:defRPr/>
            </a:pPr>
            <a:r>
              <a:rPr lang="en-US" sz="3200" u="sng" kern="0" dirty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:: T</a:t>
            </a:r>
            <a:r>
              <a:rPr lang="en-US" sz="3200" kern="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3200" kern="0" dirty="0">
                <a:solidFill>
                  <a:srgbClr val="010199">
                    <a:lumMod val="60000"/>
                    <a:lumOff val="4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H bonds </a:t>
            </a:r>
          </a:p>
          <a:p>
            <a:pPr algn="ctr" eaLnBrk="0" fontAlgn="base" hangingPunct="0">
              <a:spcBef>
                <a:spcPts val="1800"/>
              </a:spcBef>
              <a:spcAft>
                <a:spcPct val="0"/>
              </a:spcAft>
              <a:buSzPct val="75000"/>
              <a:defRPr/>
            </a:pPr>
            <a:r>
              <a:rPr lang="en-US" sz="3200" u="sng" kern="0" dirty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 ::: C</a:t>
            </a:r>
            <a:r>
              <a:rPr lang="en-US" sz="3200" kern="0" dirty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3200" kern="0" dirty="0">
                <a:solidFill>
                  <a:srgbClr val="010199">
                    <a:lumMod val="60000"/>
                    <a:lumOff val="4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H bonds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endParaRPr lang="en-US" sz="2400" kern="0" dirty="0">
              <a:solidFill>
                <a:srgbClr val="010199">
                  <a:lumMod val="60000"/>
                  <a:lumOff val="4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Arrow: Right 6"/>
          <p:cNvSpPr/>
          <p:nvPr/>
        </p:nvSpPr>
        <p:spPr>
          <a:xfrm rot="19458960">
            <a:off x="3248845" y="3067832"/>
            <a:ext cx="2743200" cy="194327"/>
          </a:xfrm>
          <a:prstGeom prst="right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/>
          <p:cNvSpPr/>
          <p:nvPr/>
        </p:nvSpPr>
        <p:spPr>
          <a:xfrm rot="19458960">
            <a:off x="3815040" y="3930843"/>
            <a:ext cx="2275920" cy="227307"/>
          </a:xfrm>
          <a:prstGeom prst="right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681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228600" y="106363"/>
            <a:ext cx="5867400" cy="73183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Bonding in Nucleic Acids </a:t>
            </a:r>
          </a:p>
        </p:txBody>
      </p:sp>
      <p:sp>
        <p:nvSpPr>
          <p:cNvPr id="4" name="Rectangle 102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162697" y="838200"/>
            <a:ext cx="8818606" cy="525780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ctr">
              <a:spcBef>
                <a:spcPct val="55000"/>
              </a:spcBef>
              <a:buSzPct val="100000"/>
            </a:pPr>
            <a:r>
              <a:rPr 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Sugar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Phosphate</a:t>
            </a:r>
            <a:r>
              <a:rPr 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Backbone</a:t>
            </a:r>
            <a:r>
              <a:rPr lang="en-US" sz="32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>
              <a:spcBef>
                <a:spcPts val="1200"/>
              </a:spcBef>
              <a:buSzPct val="100000"/>
            </a:pPr>
            <a:r>
              <a:rPr lang="en-US" sz="3200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Sugar</a:t>
            </a:r>
            <a:r>
              <a:rPr lang="en-US" sz="24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one Nucleotide subunit is connected to </a:t>
            </a:r>
            <a:r>
              <a:rPr lang="en-US" sz="32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Phosphate</a:t>
            </a:r>
            <a:r>
              <a:rPr lang="en-US" sz="24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next nucleotide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400" u="sng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dehydration synthesis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endParaRPr lang="en-US" sz="2400" kern="0" dirty="0">
              <a:solidFill>
                <a:srgbClr val="010199">
                  <a:lumMod val="60000"/>
                  <a:lumOff val="4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689725"/>
            <a:ext cx="2895600" cy="168275"/>
          </a:xfrm>
        </p:spPr>
        <p:txBody>
          <a:bodyPr/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131" y="2658705"/>
            <a:ext cx="550973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671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1667"/>
          <a:stretch/>
        </p:blipFill>
        <p:spPr>
          <a:xfrm>
            <a:off x="2171700" y="401774"/>
            <a:ext cx="4419600" cy="6054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46253"/>
            <a:ext cx="1905000" cy="1240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168" y="2546253"/>
            <a:ext cx="3066432" cy="11533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6C03EC-3326-4CB1-AD8B-24995586819D}"/>
              </a:ext>
            </a:extLst>
          </p:cNvPr>
          <p:cNvSpPr/>
          <p:nvPr/>
        </p:nvSpPr>
        <p:spPr>
          <a:xfrm>
            <a:off x="180452" y="1143000"/>
            <a:ext cx="1697902" cy="923330"/>
          </a:xfrm>
          <a:prstGeom prst="rect">
            <a:avLst/>
          </a:prstGeom>
          <a:noFill/>
          <a:ln>
            <a:solidFill>
              <a:srgbClr val="F73C09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73C09"/>
                </a:solidFill>
              </a:rPr>
              <a:t>R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73C09"/>
                </a:solidFill>
                <a:effectLst/>
              </a:rPr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883924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667"/>
          <a:stretch/>
        </p:blipFill>
        <p:spPr>
          <a:xfrm>
            <a:off x="2161310" y="401775"/>
            <a:ext cx="4419599" cy="6054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702997"/>
            <a:ext cx="1828800" cy="1188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2895600"/>
            <a:ext cx="2590800" cy="8036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0BB0D4-0B38-4471-ABDE-EB424CE4C92D}"/>
              </a:ext>
            </a:extLst>
          </p:cNvPr>
          <p:cNvSpPr/>
          <p:nvPr/>
        </p:nvSpPr>
        <p:spPr>
          <a:xfrm>
            <a:off x="152400" y="1143000"/>
            <a:ext cx="1754006" cy="923330"/>
          </a:xfrm>
          <a:prstGeom prst="rect">
            <a:avLst/>
          </a:prstGeom>
          <a:noFill/>
          <a:ln>
            <a:solidFill>
              <a:srgbClr val="F73C09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15678322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6DF93-C3E4-4123-AD2E-F32739F1BFE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54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29806"/>
            <a:ext cx="1905000" cy="1240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1" y="5669184"/>
            <a:ext cx="1828800" cy="1188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225" y="6054449"/>
            <a:ext cx="2136375" cy="803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1" y="6054450"/>
            <a:ext cx="2590800" cy="8036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38600" y="5181600"/>
            <a:ext cx="685801" cy="168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55268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66" y="-152400"/>
            <a:ext cx="2148134" cy="2148134"/>
          </a:xfrm>
          <a:prstGeom prst="rect">
            <a:avLst/>
          </a:prstGeom>
        </p:spPr>
      </p:pic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61150"/>
            <a:ext cx="2133600" cy="196850"/>
          </a:xfrm>
        </p:spPr>
        <p:txBody>
          <a:bodyPr/>
          <a:lstStyle/>
          <a:p>
            <a:pPr algn="l">
              <a:defRPr/>
            </a:pPr>
            <a:fld id="{74E866D6-8E4E-47F7-972D-880985761238}" type="slidenum">
              <a:rPr lang="en-US" dirty="0" smtClean="0">
                <a:solidFill>
                  <a:srgbClr val="FFFFFF"/>
                </a:solidFill>
                <a:cs typeface="Arial" pitchFamily="34" charset="0"/>
              </a:rPr>
              <a:pPr algn="l">
                <a:defRPr/>
              </a:pPr>
              <a:t>6</a:t>
            </a:fld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572000" cy="5334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Organic Molecules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410" y="2743200"/>
            <a:ext cx="3312590" cy="1890466"/>
          </a:xfrm>
          <a:prstGeom prst="rect">
            <a:avLst/>
          </a:prstGeom>
        </p:spPr>
      </p:pic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7086600" cy="3124200"/>
          </a:xfrm>
        </p:spPr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Life’s molecular diversity is based on the properties of the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</a:t>
            </a:r>
            <a:r>
              <a:rPr 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Almost all the molecules a cell makes are composed of </a:t>
            </a:r>
            <a:r>
              <a:rPr lang="en-US" sz="2800" kern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</a:t>
            </a:r>
            <a:r>
              <a:rPr lang="en-US" sz="2800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bonded to</a:t>
            </a:r>
          </a:p>
          <a:p>
            <a:pPr marL="685800" lvl="1" indent="-228600" eaLnBrk="1" fontAlgn="auto" hangingPunct="1">
              <a:spcBef>
                <a:spcPts val="5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carbons </a:t>
            </a:r>
          </a:p>
          <a:p>
            <a:pPr marL="685800" lvl="1" indent="-228600" eaLnBrk="1" fontAlgn="auto" hangingPunct="1">
              <a:spcBef>
                <a:spcPts val="500"/>
              </a:spcBef>
              <a:spcAft>
                <a:spcPts val="0"/>
              </a:spcAft>
              <a:buClr>
                <a:srgbClr val="1F89BD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1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Hydrogen, oxygen, &amp; nitrogen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4688634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800"/>
              </a:spcBef>
              <a:buClr>
                <a:srgbClr val="1F89BD"/>
              </a:buClr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Carbon-based molecules (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combined with hydrogen or possessing a long carbon chain including oxygen or nitrogen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are called </a:t>
            </a:r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ORGANIC MOLECULES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</p:spTree>
    <p:extLst>
      <p:ext uri="{BB962C8B-B14F-4D97-AF65-F5344CB8AC3E}">
        <p14:creationId xmlns:p14="http://schemas.microsoft.com/office/powerpoint/2010/main" val="17691426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59436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What elements are each macromolecule made of?</a:t>
            </a:r>
          </a:p>
          <a:p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are the components of a nucleotide?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Which nitrogenous bases bond with which … &amp; how?</a:t>
            </a:r>
            <a:r>
              <a:rPr lang="en-US" sz="2400" dirty="0"/>
              <a:t> </a:t>
            </a:r>
          </a:p>
          <a:p>
            <a:pPr>
              <a:spcBef>
                <a:spcPts val="600"/>
              </a:spcBef>
              <a:buSzPct val="75000"/>
              <a:defRPr/>
            </a:pPr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Distinguish between RNA &amp; DNA</a:t>
            </a:r>
          </a:p>
          <a:p>
            <a:pPr marL="63500" lvl="1" indent="0">
              <a:spcBef>
                <a:spcPts val="600"/>
              </a:spcBef>
              <a:defRPr/>
            </a:pP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is the ultimate function of nucleic acids?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6310"/>
      </p:ext>
    </p:extLst>
  </p:cSld>
  <p:clrMapOvr>
    <a:masterClrMapping/>
  </p:clrMapOvr>
  <p:transition spd="med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581400" cy="533400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59436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What elements are each macromolecule made of?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Carbohydrates </a:t>
            </a:r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C, H, O … 1:2:1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Lipid   C, H, O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Proteins   C, H, O, N, S</a:t>
            </a: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Nucleic Acids  C, H, O, N, P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What are the components of a nucleotide?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Sugar (ribose, deoxyribose), phosphate group, nitrogen base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Which nitrogenous bases bond with which … &amp; how?</a:t>
            </a:r>
            <a:r>
              <a:rPr lang="en-US" sz="2400" dirty="0"/>
              <a:t> </a:t>
            </a:r>
          </a:p>
          <a:p>
            <a:pPr>
              <a:spcBef>
                <a:spcPts val="600"/>
              </a:spcBef>
              <a:buSzPct val="75000"/>
              <a:defRPr/>
            </a:pPr>
            <a:r>
              <a:rPr lang="en-US" sz="2000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A :: T with 2 H bonds; G ::: C with 3 H bonds … RNA has U instead of T</a:t>
            </a:r>
          </a:p>
          <a:p>
            <a:pPr marL="0" indent="0">
              <a:spcBef>
                <a:spcPts val="1200"/>
              </a:spcBef>
            </a:pPr>
            <a:r>
              <a:rPr lang="en-US" dirty="0"/>
              <a:t>Distinguish between RNA &amp; DNA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RNA:  single stranded; mainly operates in the cytoplasm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DNA: double stranded; located in the nucleus</a:t>
            </a:r>
            <a:endParaRPr lang="en-US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dirty="0"/>
              <a:t>What is the ultimate function of nucleic acids?</a:t>
            </a:r>
          </a:p>
          <a:p>
            <a:pPr marL="63500" lvl="1" indent="0">
              <a:spcBef>
                <a:spcPts val="600"/>
              </a:spcBef>
              <a:defRPr/>
            </a:pPr>
            <a:r>
              <a:rPr lang="en-US" i="1" dirty="0">
                <a:solidFill>
                  <a:srgbClr val="FF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Protein synthesis; controlling cell function</a:t>
            </a:r>
            <a:endParaRPr lang="en-US" sz="20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D4AAE-79AD-4416-8373-702AA8089B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020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0E8BC-4B91-4032-AE82-8E8794C2B23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4" y="1252350"/>
            <a:ext cx="8916292" cy="5105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52600" y="1305580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2200" y="5664201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8400" y="3314889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" y="3368070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72200" y="4277380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76600" y="4963180"/>
            <a:ext cx="27432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76600" y="5648980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143780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  <p:pic>
        <p:nvPicPr>
          <p:cNvPr id="33" name="Picture 32" descr="quick_check-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0"/>
            <a:ext cx="1145858" cy="929074"/>
          </a:xfrm>
          <a:prstGeom prst="rect">
            <a:avLst/>
          </a:prstGeom>
        </p:spPr>
      </p:pic>
      <p:sp>
        <p:nvSpPr>
          <p:cNvPr id="36" name="Title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5257800" cy="53340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Review: </a:t>
            </a:r>
            <a:r>
              <a:rPr lang="en-US" dirty="0">
                <a:solidFill>
                  <a:srgbClr val="FF00FF"/>
                </a:solidFill>
              </a:rPr>
              <a:t>General Terms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1000" y="4277380"/>
            <a:ext cx="259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13613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0E8BC-4B91-4032-AE82-8E8794C2B23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4" y="1219200"/>
            <a:ext cx="8916292" cy="5105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5257800" cy="53340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Review: </a:t>
            </a:r>
            <a:r>
              <a:rPr lang="en-US" dirty="0">
                <a:solidFill>
                  <a:srgbClr val="FF00FF"/>
                </a:solidFill>
              </a:rPr>
              <a:t>General Terms</a:t>
            </a:r>
          </a:p>
        </p:txBody>
      </p:sp>
      <p:pic>
        <p:nvPicPr>
          <p:cNvPr id="7" name="Picture 6" descr="quick_check-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0"/>
            <a:ext cx="1145858" cy="9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32678"/>
      </p:ext>
    </p:extLst>
  </p:cSld>
  <p:clrMapOvr>
    <a:masterClrMapping/>
  </p:clrMapOvr>
  <p:transition spd="med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2B62E-6793-439A-9E5D-387BAB8CCE7D}" type="slidenum">
              <a:rPr lang="en-US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1148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Macromolecules</a:t>
            </a:r>
          </a:p>
        </p:txBody>
      </p:sp>
      <p:graphicFrame>
        <p:nvGraphicFramePr>
          <p:cNvPr id="102404" name="Object 3"/>
          <p:cNvGraphicFramePr>
            <a:graphicFrameLocks noChangeAspect="1"/>
          </p:cNvGraphicFramePr>
          <p:nvPr/>
        </p:nvGraphicFramePr>
        <p:xfrm>
          <a:off x="152400" y="862906"/>
          <a:ext cx="8839200" cy="546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301996" imgH="3429000" progId="Word.Picture.8">
                  <p:embed/>
                </p:oleObj>
              </mc:Choice>
              <mc:Fallback>
                <p:oleObj name="Picture" r:id="rId3" imgW="5301996" imgH="3429000" progId="Word.Picture.8">
                  <p:embed/>
                  <p:pic>
                    <p:nvPicPr>
                      <p:cNvPr id="10240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19" t="1370" r="1219" b="45462"/>
                      <a:stretch>
                        <a:fillRect/>
                      </a:stretch>
                    </p:blipFill>
                    <p:spPr bwMode="auto">
                      <a:xfrm>
                        <a:off x="152400" y="862906"/>
                        <a:ext cx="8839200" cy="5461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3396734"/>
            <a:ext cx="990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3600" y="5757446"/>
            <a:ext cx="990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8" name="Picture 7" descr="quick_check-0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0"/>
            <a:ext cx="1145858" cy="929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678668"/>
            <a:ext cx="1676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5871" y="4659868"/>
            <a:ext cx="1676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5858" y="5110897"/>
            <a:ext cx="1676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1029" y="4724400"/>
            <a:ext cx="16764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?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55327" y="3593068"/>
            <a:ext cx="189787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5628" y="2285999"/>
            <a:ext cx="1903571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2100" y="4964668"/>
            <a:ext cx="1676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4200" y="2819400"/>
            <a:ext cx="1903571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3352800"/>
            <a:ext cx="1903571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688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2B62E-6793-439A-9E5D-387BAB8CCE7D}" type="slidenum">
              <a:rPr lang="en-US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114800" cy="6096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Macromolecules</a:t>
            </a:r>
          </a:p>
        </p:txBody>
      </p:sp>
      <p:graphicFrame>
        <p:nvGraphicFramePr>
          <p:cNvPr id="10240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680411"/>
              </p:ext>
            </p:extLst>
          </p:nvPr>
        </p:nvGraphicFramePr>
        <p:xfrm>
          <a:off x="152400" y="862906"/>
          <a:ext cx="8839200" cy="546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301996" imgH="3429000" progId="Word.Picture.8">
                  <p:embed/>
                </p:oleObj>
              </mc:Choice>
              <mc:Fallback>
                <p:oleObj name="Picture" r:id="rId3" imgW="5301996" imgH="34290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19" t="1370" r="1219" b="45462"/>
                      <a:stretch>
                        <a:fillRect/>
                      </a:stretch>
                    </p:blipFill>
                    <p:spPr bwMode="auto">
                      <a:xfrm>
                        <a:off x="152400" y="862906"/>
                        <a:ext cx="8839200" cy="5461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3396734"/>
            <a:ext cx="1912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Glycosidic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3600" y="5757446"/>
            <a:ext cx="1402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8" name="Picture 7" descr="quick_check-0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0"/>
            <a:ext cx="1145858" cy="9290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10400" y="3638921"/>
            <a:ext cx="189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glycogen</a:t>
            </a:r>
          </a:p>
        </p:txBody>
      </p:sp>
    </p:spTree>
    <p:extLst>
      <p:ext uri="{BB962C8B-B14F-4D97-AF65-F5344CB8AC3E}">
        <p14:creationId xmlns:p14="http://schemas.microsoft.com/office/powerpoint/2010/main" val="330256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D754C-7AF4-4B96-8728-3C7E2B3B6BC8}" type="slidenum">
              <a:rPr lang="en-US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419600" cy="6096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Macromolecules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54301" r="1219" b="4111"/>
          <a:stretch>
            <a:fillRect/>
          </a:stretch>
        </p:blipFill>
        <p:spPr bwMode="auto">
          <a:xfrm>
            <a:off x="152401" y="1586590"/>
            <a:ext cx="8815702" cy="473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3471446"/>
            <a:ext cx="990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5605046"/>
            <a:ext cx="990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8" name="Picture 7" descr="quick_check-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856124"/>
            <a:ext cx="8676003" cy="8202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4200" y="4715470"/>
            <a:ext cx="16764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?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9915" y="2779814"/>
            <a:ext cx="1676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3853736"/>
            <a:ext cx="1903571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2100" y="5040868"/>
            <a:ext cx="1676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9077" y="5590401"/>
            <a:ext cx="128312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43401" y="4295001"/>
            <a:ext cx="129540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7800" y="4648200"/>
            <a:ext cx="82592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08800" y="3092938"/>
            <a:ext cx="1903571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2435423"/>
            <a:ext cx="1903571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1676400"/>
            <a:ext cx="82592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51077" y="1676400"/>
            <a:ext cx="82592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16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D754C-7AF4-4B96-8728-3C7E2B3B6BC8}" type="slidenum">
              <a:rPr lang="en-US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419600" cy="6096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Macromolecules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54301" r="1219" b="4111"/>
          <a:stretch>
            <a:fillRect/>
          </a:stretch>
        </p:blipFill>
        <p:spPr bwMode="auto">
          <a:xfrm>
            <a:off x="152401" y="1586590"/>
            <a:ext cx="8815702" cy="473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3471446"/>
            <a:ext cx="1658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Peptide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5605046"/>
            <a:ext cx="1878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Bonds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8" name="Picture 7" descr="quick_check-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2" y="1"/>
            <a:ext cx="1145858" cy="929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856124"/>
            <a:ext cx="8676003" cy="8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6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505200" cy="5334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Carbon Atom</a:t>
            </a:r>
          </a:p>
        </p:txBody>
      </p:sp>
      <p:sp>
        <p:nvSpPr>
          <p:cNvPr id="84685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4343400" cy="4953000"/>
          </a:xfrm>
        </p:spPr>
        <p:txBody>
          <a:bodyPr/>
          <a:lstStyle/>
          <a:p>
            <a:pPr marL="0" indent="0">
              <a:spcBef>
                <a:spcPts val="600"/>
              </a:spcBef>
              <a:buSzPct val="100000"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CARBON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is essential for life</a:t>
            </a:r>
          </a:p>
          <a:p>
            <a:pPr marL="0" indent="0" algn="ctr">
              <a:spcBef>
                <a:spcPts val="600"/>
              </a:spcBef>
              <a:buSzPct val="100000"/>
            </a:pPr>
            <a:r>
              <a:rPr lang="en-US" sz="2400" b="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“the backbone of life”</a:t>
            </a:r>
          </a:p>
          <a:p>
            <a:pPr marL="0" indent="0" algn="ctr">
              <a:spcBef>
                <a:spcPts val="600"/>
              </a:spcBef>
              <a:buSzPct val="100000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lang="en-US" sz="2400" b="0" i="1" dirty="0">
                <a:solidFill>
                  <a:srgbClr val="0070C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carbon-based life forms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>
              <a:spcBef>
                <a:spcPct val="60000"/>
              </a:spcBef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Contains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electrons in its outer shell (</a:t>
            </a:r>
            <a:r>
              <a:rPr lang="en-US" sz="2400" b="0" i="1" dirty="0">
                <a:solidFill>
                  <a:srgbClr val="0070C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for bonding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pPr>
              <a:spcBef>
                <a:spcPct val="60000"/>
              </a:spcBef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Each carbon atom creates 4 bonds: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single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double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, or </a:t>
            </a:r>
            <a:r>
              <a:rPr lang="en-US" sz="2400" b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triple bonds. </a:t>
            </a:r>
          </a:p>
          <a:p>
            <a:pPr>
              <a:spcBef>
                <a:spcPct val="60000"/>
              </a:spcBef>
              <a:buSzPct val="100000"/>
              <a:buFont typeface="Arial" pitchFamily="34" charset="0"/>
              <a:buChar char="•"/>
            </a:pP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Swiss Army Knife of Chemistry</a:t>
            </a:r>
            <a:r>
              <a:rPr lang="en-US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marL="0" indent="0">
              <a:spcBef>
                <a:spcPct val="60000"/>
              </a:spcBef>
              <a:buSzPct val="100000"/>
            </a:pPr>
            <a:endParaRPr lang="en-US" sz="2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B7A569E-B42A-4CAC-B6D4-2AB76D52567F}" type="slidenum">
              <a:rPr lang="en-US" dirty="0" smtClean="0">
                <a:solidFill>
                  <a:srgbClr val="FFFFFF"/>
                </a:solidFill>
                <a:cs typeface="Arial" pitchFamily="34" charset="0"/>
              </a:rPr>
              <a:pPr algn="l">
                <a:defRPr/>
              </a:pPr>
              <a:t>7</a:t>
            </a:fld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38" y="828914"/>
            <a:ext cx="2104762" cy="19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308752"/>
              </p:ext>
            </p:extLst>
          </p:nvPr>
        </p:nvGraphicFramePr>
        <p:xfrm>
          <a:off x="5067300" y="2971800"/>
          <a:ext cx="3886200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400810" imgH="2581206" progId="PBrush">
                  <p:embed/>
                </p:oleObj>
              </mc:Choice>
              <mc:Fallback>
                <p:oleObj r:id="rId4" imgW="3400810" imgH="2581206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300" y="2971800"/>
                        <a:ext cx="3886200" cy="295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carbo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8719"/>
            <a:ext cx="2438400" cy="179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sp>
        <p:nvSpPr>
          <p:cNvPr id="4" name="Arrow: Right 3"/>
          <p:cNvSpPr/>
          <p:nvPr/>
        </p:nvSpPr>
        <p:spPr>
          <a:xfrm>
            <a:off x="2819400" y="4343400"/>
            <a:ext cx="1879600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4768850" y="2971800"/>
            <a:ext cx="488950" cy="29559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2283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6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6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6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6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46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468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54" grpId="0" uiExpand="1" build="p" bldLvl="5" autoUpdateAnimBg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3E42-CE0D-4200-9B88-AE64B986DD4B}" type="slidenum">
              <a:rPr lang="en-US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086600" cy="5334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Macromolecules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Polymers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63490" y="669405"/>
            <a:ext cx="6289710" cy="20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SzPct val="100000"/>
            </a:pPr>
            <a:endParaRPr lang="en-US" sz="24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Macromolecules (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larger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are built from smaller molecules called 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MONOMERS </a:t>
            </a:r>
            <a:r>
              <a:rPr lang="en-US" sz="32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(“one unit”).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7730"/>
            <a:ext cx="1738145" cy="224687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1824"/>
          <a:stretch/>
        </p:blipFill>
        <p:spPr>
          <a:xfrm>
            <a:off x="3962400" y="2706886"/>
            <a:ext cx="4663659" cy="3972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F1A10-1AE8-4A06-A437-DED9950E5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176" b="3837"/>
          <a:stretch/>
        </p:blipFill>
        <p:spPr>
          <a:xfrm>
            <a:off x="630255" y="2706886"/>
            <a:ext cx="3352800" cy="38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44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4648200" cy="5334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Organic Reactions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3801930" cy="4953000"/>
          </a:xfrm>
        </p:spPr>
        <p:txBody>
          <a:bodyPr/>
          <a:lstStyle/>
          <a:p>
            <a:pPr marL="0" indent="0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Anabolic Reactions</a:t>
            </a:r>
            <a:r>
              <a:rPr lang="en-US" sz="3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:  </a:t>
            </a:r>
            <a:r>
              <a:rPr lang="en-US" sz="32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BUILD</a:t>
            </a:r>
            <a:r>
              <a:rPr lang="en-US" sz="3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macromolecules from monomers.</a:t>
            </a:r>
          </a:p>
          <a:p>
            <a:pPr marL="0" indent="0">
              <a:spcBef>
                <a:spcPts val="1800"/>
              </a:spcBef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Catabolic Reactions</a:t>
            </a:r>
            <a:r>
              <a:rPr lang="en-US" sz="3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:  </a:t>
            </a:r>
            <a:r>
              <a:rPr lang="en-US" sz="32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BREAK</a:t>
            </a:r>
            <a:r>
              <a:rPr lang="en-US" sz="3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macromolecules into its components (monomers).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C84DA-1D6B-4C20-9D6A-145DBB2E9DF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Biochemistry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330" y="1420616"/>
            <a:ext cx="5189670" cy="45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96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etallic_chemistry">
  <a:themeElements>
    <a:clrScheme name="metallic_chemistr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etallic_chemistry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tallic_chemistr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allic_chemistr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allic_chemistr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allic_chemistr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allic_chemistr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allic_chemistr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allic_chemistr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allic_chemistr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allic_chemistr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allic_chemistr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allic_chemistr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allic_chemistr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ew Shell Theme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274320" tIns="45720" rIns="27432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274320" tIns="45720" rIns="27432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3593</Words>
  <Application>Microsoft Office PowerPoint</Application>
  <PresentationFormat>On-screen Show (4:3)</PresentationFormat>
  <Paragraphs>627</Paragraphs>
  <Slides>67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5" baseType="lpstr">
      <vt:lpstr>Arial</vt:lpstr>
      <vt:lpstr>Arial Black</vt:lpstr>
      <vt:lpstr>Arial Unicode MS</vt:lpstr>
      <vt:lpstr>Book Antiqua</vt:lpstr>
      <vt:lpstr>Calibri</vt:lpstr>
      <vt:lpstr>Comic Sans MS</vt:lpstr>
      <vt:lpstr>Constantia</vt:lpstr>
      <vt:lpstr>Tahoma</vt:lpstr>
      <vt:lpstr>Times</vt:lpstr>
      <vt:lpstr>Times New Roman</vt:lpstr>
      <vt:lpstr>Wingdings</vt:lpstr>
      <vt:lpstr>Wingdings 2</vt:lpstr>
      <vt:lpstr>metallic_chemistry</vt:lpstr>
      <vt:lpstr>VIDEO TEMPLATES</vt:lpstr>
      <vt:lpstr>1_VIDEO TEMPLATES</vt:lpstr>
      <vt:lpstr>New Shell Theme</vt:lpstr>
      <vt:lpstr>Flow</vt:lpstr>
      <vt:lpstr>Picture</vt:lpstr>
      <vt:lpstr>Go to the “Slide Show” shade above</vt:lpstr>
      <vt:lpstr>Chapter 3:  Basic Biochemistry of the Molecules of Life</vt:lpstr>
      <vt:lpstr>    Chemistry of LIfe</vt:lpstr>
      <vt:lpstr>    Chemistry of LIfe</vt:lpstr>
      <vt:lpstr>  Lesson Objectives</vt:lpstr>
      <vt:lpstr>Organic Molecules</vt:lpstr>
      <vt:lpstr>Carbon Atom</vt:lpstr>
      <vt:lpstr>Macromolecules or Polymers</vt:lpstr>
      <vt:lpstr>Organic Reactions</vt:lpstr>
      <vt:lpstr>Dehydration Synthesis</vt:lpstr>
      <vt:lpstr>Hydrolysis</vt:lpstr>
      <vt:lpstr>Review</vt:lpstr>
      <vt:lpstr>Review</vt:lpstr>
      <vt:lpstr>Biochemical Molecules</vt:lpstr>
      <vt:lpstr>Biochemical Molecules</vt:lpstr>
      <vt:lpstr>Carbohydrates</vt:lpstr>
      <vt:lpstr>Carbohydrates</vt:lpstr>
      <vt:lpstr>Monosaccharides</vt:lpstr>
      <vt:lpstr>Carbohydrate Synthesis</vt:lpstr>
      <vt:lpstr>Disaccharides</vt:lpstr>
      <vt:lpstr>Hydrolysis of Disaccharides</vt:lpstr>
      <vt:lpstr>Polysaccharides</vt:lpstr>
      <vt:lpstr>Polysaccharides</vt:lpstr>
      <vt:lpstr>Polysaccharides</vt:lpstr>
      <vt:lpstr>Polysaccharides</vt:lpstr>
      <vt:lpstr>Polysaccharides</vt:lpstr>
      <vt:lpstr>      Types of Carbohydrates</vt:lpstr>
      <vt:lpstr>Review</vt:lpstr>
      <vt:lpstr>Review</vt:lpstr>
      <vt:lpstr>PowerPoint Presentation</vt:lpstr>
      <vt:lpstr>PowerPoint Presentation</vt:lpstr>
      <vt:lpstr>PowerPoint Presentation</vt:lpstr>
      <vt:lpstr>Lipids  Triglycerides (Fats)</vt:lpstr>
      <vt:lpstr>Lipids  Triglycerides (Fats)</vt:lpstr>
      <vt:lpstr>Lipids  Triglycerides (Fats)</vt:lpstr>
      <vt:lpstr>Types of Fatty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Review</vt:lpstr>
      <vt:lpstr>PowerPoint Presentation</vt:lpstr>
      <vt:lpstr>Nucleic Acids</vt:lpstr>
      <vt:lpstr>PowerPoint Presentation</vt:lpstr>
      <vt:lpstr>PowerPoint Presentation</vt:lpstr>
      <vt:lpstr>Nucleic Acids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Review</vt:lpstr>
      <vt:lpstr>Review: General Terms</vt:lpstr>
      <vt:lpstr>Review: General Terms</vt:lpstr>
      <vt:lpstr>Macromolecules</vt:lpstr>
      <vt:lpstr>Macromolecules</vt:lpstr>
      <vt:lpstr>Macromolecules</vt:lpstr>
      <vt:lpstr>Macromolecules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3:  Basic Biochemistry of the Molecules of Life</dc:title>
  <dc:creator>Noemi</dc:creator>
  <cp:lastModifiedBy>Craig Riesen</cp:lastModifiedBy>
  <cp:revision>307</cp:revision>
  <dcterms:created xsi:type="dcterms:W3CDTF">2013-06-24T03:02:57Z</dcterms:created>
  <dcterms:modified xsi:type="dcterms:W3CDTF">2024-09-18T19:05:59Z</dcterms:modified>
</cp:coreProperties>
</file>