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2" r:id="rId4"/>
    <p:sldId id="277" r:id="rId5"/>
    <p:sldId id="258" r:id="rId6"/>
    <p:sldId id="260" r:id="rId7"/>
    <p:sldId id="261" r:id="rId8"/>
    <p:sldId id="279" r:id="rId9"/>
    <p:sldId id="280" r:id="rId10"/>
    <p:sldId id="281" r:id="rId11"/>
    <p:sldId id="259" r:id="rId12"/>
    <p:sldId id="276" r:id="rId13"/>
    <p:sldId id="272" r:id="rId14"/>
    <p:sldId id="271" r:id="rId15"/>
    <p:sldId id="270" r:id="rId16"/>
    <p:sldId id="269" r:id="rId17"/>
    <p:sldId id="278" r:id="rId18"/>
    <p:sldId id="268" r:id="rId19"/>
    <p:sldId id="267" r:id="rId20"/>
    <p:sldId id="274" r:id="rId21"/>
    <p:sldId id="273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8" d="100"/>
          <a:sy n="78" d="100"/>
        </p:scale>
        <p:origin x="14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C70F-AB21-4B47-99AC-C43B1A82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787C-B30A-4873-93E7-AFAFBCA0B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7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A5E4-1339-4763-A551-ED7D346A7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3BCF-D0D8-4507-8CD3-35B532252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3B9-5630-4DA1-B4B4-5CF1468E5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7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830-218E-4BBB-BE16-6B0BEC7BD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77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4284-A2C1-4BB1-858F-E4FA5886B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5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958-4F89-4CF0-9321-DBD48DF82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2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1919-2E93-4A81-9622-CDE6F8FD4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99FA-B1F3-41C0-A6B3-649CDB9DD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3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1116-854A-4DF4-ACCA-1375AE71E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56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Chapter 13 States of Matter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DDD-799F-4029-BD99-1918F399B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9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F2D0-93FA-425C-A31B-BBB8AB118BE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7940-C78D-4607-98BA-BE913801D6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Chapter 13 States of Matter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1701D-A99C-4EAA-BF88-74D9808B1658}" type="slidenum">
              <a:rPr 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screencast-o-matic.com/watch/cFQ6XyqEw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Here are some VERY fun lab activities you can do at home!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Gas Laws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Chemistry is “</a:t>
            </a:r>
            <a:r>
              <a:rPr lang="en-US" b="1" dirty="0">
                <a:solidFill>
                  <a:srgbClr val="00B050"/>
                </a:solidFill>
              </a:rPr>
              <a:t>CHOOL!</a:t>
            </a:r>
            <a:r>
              <a:rPr lang="en-US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8178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Just For Fun!</a:t>
            </a:r>
          </a:p>
        </p:txBody>
      </p:sp>
    </p:spTree>
    <p:extLst>
      <p:ext uri="{BB962C8B-B14F-4D97-AF65-F5344CB8AC3E}">
        <p14:creationId xmlns:p14="http://schemas.microsoft.com/office/powerpoint/2010/main" val="256649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02small.jpg"/>
          <p:cNvPicPr>
            <a:picLocks noChangeAspect="1"/>
          </p:cNvPicPr>
          <p:nvPr/>
        </p:nvPicPr>
        <p:blipFill rotWithShape="1">
          <a:blip r:embed="rId2"/>
          <a:srcRect t="44946"/>
          <a:stretch/>
        </p:blipFill>
        <p:spPr>
          <a:xfrm>
            <a:off x="0" y="3185487"/>
            <a:ext cx="9144000" cy="3672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581400"/>
            <a:ext cx="319831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FUN Lab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8991600" cy="3185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Materials</a:t>
            </a:r>
          </a:p>
          <a:p>
            <a:pPr marL="233363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250 – 500 ml flask or glass bottle with a smaller opening.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13263" algn="l"/>
              </a:tabLst>
            </a:pPr>
            <a:r>
              <a:rPr lang="en-US" sz="2800" dirty="0"/>
              <a:t>Tongs	 ● </a:t>
            </a:r>
            <a:r>
              <a:rPr lang="en-US" sz="2800" dirty="0">
                <a:solidFill>
                  <a:srgbClr val="FF0000"/>
                </a:solidFill>
              </a:rPr>
              <a:t>Safety goggles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Large Balloon	</a:t>
            </a:r>
            <a:r>
              <a:rPr lang="en-US" sz="2800" dirty="0"/>
              <a:t> ● Ice bath (see lab 1)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/>
              <a:t>Heat source  	</a:t>
            </a:r>
            <a:endParaRPr lang="en-US" sz="2800" dirty="0">
              <a:solidFill>
                <a:srgbClr val="FF0000"/>
              </a:solidFill>
            </a:endParaRPr>
          </a:p>
          <a:p>
            <a:pPr marL="1147763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25-30 ml of water (added to the flask or bottle)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0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990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Heat the water in the flask to boiling</a:t>
            </a:r>
          </a:p>
          <a:p>
            <a:r>
              <a:rPr lang="en-US" sz="3600" dirty="0">
                <a:solidFill>
                  <a:srgbClr val="FFFF00"/>
                </a:solidFill>
              </a:rPr>
              <a:t>The balloon expands</a:t>
            </a:r>
          </a:p>
        </p:txBody>
      </p:sp>
    </p:spTree>
    <p:extLst>
      <p:ext uri="{BB962C8B-B14F-4D97-AF65-F5344CB8AC3E}">
        <p14:creationId xmlns:p14="http://schemas.microsoft.com/office/powerpoint/2010/main" val="233303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0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8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Submerge the flask (using tongs) into the ice bath.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00B0F0"/>
                </a:solidFill>
              </a:rPr>
              <a:t>As the flask cools the balloon gets sucked inside the flask.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895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00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51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Reheat the flask – the </a:t>
            </a:r>
            <a:r>
              <a:rPr lang="en-US" sz="3600">
                <a:solidFill>
                  <a:srgbClr val="FFFF00"/>
                </a:solidFill>
              </a:rPr>
              <a:t>balloon refills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4648200"/>
            <a:ext cx="683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Playing with Pressure!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631490"/>
            <a:ext cx="319831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FUN Lab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681"/>
            <a:ext cx="9144000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Materials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/>
              <a:t>Match 	● PEALED hard boiled egg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250-500 ml flask	</a:t>
            </a:r>
            <a:r>
              <a:rPr lang="en-US" sz="2800" dirty="0"/>
              <a:t>● </a:t>
            </a:r>
            <a:r>
              <a:rPr lang="en-US" sz="2800" dirty="0">
                <a:solidFill>
                  <a:srgbClr val="FF0000"/>
                </a:solidFill>
              </a:rPr>
              <a:t>empty soda pop can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71492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Place burning match inside flask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39084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Make a hard boiled egg (</a:t>
            </a:r>
            <a:r>
              <a:rPr lang="en-US" sz="3200" dirty="0">
                <a:solidFill>
                  <a:srgbClr val="00B050"/>
                </a:solidFill>
              </a:rPr>
              <a:t>small pan, boiling water that covers the egg, egg in shell for 10 minutes</a:t>
            </a:r>
            <a:r>
              <a:rPr lang="en-US" sz="3200" dirty="0">
                <a:solidFill>
                  <a:srgbClr val="7030A0"/>
                </a:solidFill>
              </a:rPr>
              <a:t>)</a:t>
            </a: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Peal the hard boiled egg. </a:t>
            </a: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Light a match, let it burn 2-3 seconds directly above the flask and then drop it into the flask.</a:t>
            </a:r>
          </a:p>
        </p:txBody>
      </p:sp>
    </p:spTree>
    <p:extLst>
      <p:ext uri="{BB962C8B-B14F-4D97-AF65-F5344CB8AC3E}">
        <p14:creationId xmlns:p14="http://schemas.microsoft.com/office/powerpoint/2010/main" val="413635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4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0"/>
            <a:ext cx="79890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435" y="1613553"/>
            <a:ext cx="35052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Place the pealed (hard boiled) egg on top of flask </a:t>
            </a:r>
            <a:r>
              <a:rPr lang="en-US" sz="3600" dirty="0">
                <a:solidFill>
                  <a:srgbClr val="FF0000"/>
                </a:solidFill>
              </a:rPr>
              <a:t>with narrow end “IN” the flask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5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0"/>
            <a:ext cx="84296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684" y="1367812"/>
            <a:ext cx="3270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egg gets sucked inside flask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6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" y="0"/>
            <a:ext cx="8215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16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824"/>
            <a:ext cx="9144000" cy="468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787" y="4495115"/>
            <a:ext cx="270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Ice Bath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2239" y="2169825"/>
            <a:ext cx="319831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FUN Lab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0"/>
            <a:ext cx="8991600" cy="2169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Materials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/>
              <a:t>Ice bath	● Tongs, 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safety goggles	</a:t>
            </a:r>
            <a:r>
              <a:rPr lang="en-US" sz="2800" dirty="0"/>
              <a:t>● </a:t>
            </a:r>
            <a:r>
              <a:rPr lang="en-US" sz="2800" dirty="0">
                <a:solidFill>
                  <a:srgbClr val="FF0000"/>
                </a:solidFill>
              </a:rPr>
              <a:t>empty soda pop can</a:t>
            </a:r>
          </a:p>
          <a:p>
            <a: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800" dirty="0"/>
              <a:t>Heat source	● 10-15 ml of 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7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38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098553"/>
            <a:ext cx="35052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It’s no YOKE folks! </a:t>
            </a:r>
          </a:p>
          <a:p>
            <a:r>
              <a:rPr lang="en-US" sz="3600" dirty="0">
                <a:solidFill>
                  <a:srgbClr val="00B0F0"/>
                </a:solidFill>
              </a:rPr>
              <a:t>It came out </a:t>
            </a:r>
            <a:r>
              <a:rPr lang="en-US" sz="3600" dirty="0" err="1">
                <a:solidFill>
                  <a:srgbClr val="00B0F0"/>
                </a:solidFill>
              </a:rPr>
              <a:t>EGGxactly</a:t>
            </a:r>
            <a:r>
              <a:rPr lang="en-US" sz="3600" dirty="0">
                <a:solidFill>
                  <a:srgbClr val="00B0F0"/>
                </a:solidFill>
              </a:rPr>
              <a:t> as it should have!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16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992"/>
            <a:ext cx="9144000" cy="4919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3908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Prepare an ice bath as shown. </a:t>
            </a:r>
            <a:r>
              <a:rPr lang="en-US" sz="3600" dirty="0">
                <a:solidFill>
                  <a:srgbClr val="FF0000"/>
                </a:solidFill>
              </a:rPr>
              <a:t>Heat a small amount of water </a:t>
            </a:r>
            <a:r>
              <a:rPr lang="en-US" sz="48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ml</a:t>
            </a:r>
            <a:r>
              <a:rPr lang="en-US" sz="4800" dirty="0">
                <a:solidFill>
                  <a:srgbClr val="FF0000"/>
                </a:solidFill>
              </a:rPr>
              <a:t>) </a:t>
            </a:r>
            <a:r>
              <a:rPr lang="en-US" sz="3600" dirty="0">
                <a:solidFill>
                  <a:srgbClr val="FF0000"/>
                </a:solidFill>
              </a:rPr>
              <a:t>in the can </a:t>
            </a:r>
            <a:r>
              <a:rPr lang="en-US" sz="3600" dirty="0">
                <a:solidFill>
                  <a:srgbClr val="7030A0"/>
                </a:solidFill>
              </a:rPr>
              <a:t>until you see some </a:t>
            </a:r>
            <a:r>
              <a:rPr lang="en-US" sz="3600" dirty="0">
                <a:solidFill>
                  <a:srgbClr val="00B050"/>
                </a:solidFill>
              </a:rPr>
              <a:t>steam exiting the can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4787" y="4495115"/>
            <a:ext cx="270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Ice Bath</a:t>
            </a:r>
          </a:p>
        </p:txBody>
      </p:sp>
    </p:spTree>
    <p:extLst>
      <p:ext uri="{BB962C8B-B14F-4D97-AF65-F5344CB8AC3E}">
        <p14:creationId xmlns:p14="http://schemas.microsoft.com/office/powerpoint/2010/main" val="332967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18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58"/>
            <a:ext cx="914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Turn can upside down INTO the ice bath &amp; hold it there. (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Inverting the can is equivalent to placing a cover on the can to hold the gases in</a:t>
            </a:r>
            <a:r>
              <a:rPr lang="en-US" sz="3600" dirty="0">
                <a:solidFill>
                  <a:srgbClr val="002060"/>
                </a:solidFill>
              </a:rPr>
              <a:t>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1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KAZAAAM! The Can collapses!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094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15" y="3733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That was so much fun we did it twice!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391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Collapsing Can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Click on the link: (0:47)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https://screencast-o-matic.com/watch/cFQ6XyqEwm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Why did the can collapse?</a:t>
            </a:r>
          </a:p>
        </p:txBody>
      </p:sp>
      <p:pic>
        <p:nvPicPr>
          <p:cNvPr id="4" name="Picture 3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097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8461"/>
          <a:stretch/>
        </p:blipFill>
        <p:spPr>
          <a:xfrm>
            <a:off x="5926931" y="4800600"/>
            <a:ext cx="3178969" cy="19279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4787C-B30A-4873-93E7-AFAFBCA0B3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8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eaLnBrk="1" hangingPunct="1"/>
            <a:r>
              <a:rPr lang="en-US" dirty="0"/>
              <a:t>Atmospheric Pressure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1"/>
            <a:ext cx="2057400" cy="297179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The can originally did not collapse. </a:t>
            </a:r>
            <a:r>
              <a:rPr lang="en-US" dirty="0">
                <a:solidFill>
                  <a:srgbClr val="FF0000"/>
                </a:solidFill>
              </a:rPr>
              <a:t>Why</a:t>
            </a:r>
            <a:r>
              <a:rPr lang="en-US" dirty="0">
                <a:solidFill>
                  <a:srgbClr val="00B050"/>
                </a:solidFill>
              </a:rPr>
              <a:t>?</a:t>
            </a:r>
          </a:p>
          <a:p>
            <a:pPr marL="0" indent="0" eaLnBrk="1" hangingPunct="1">
              <a:buNone/>
              <a:defRPr/>
            </a:pP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/>
          <a:stretch/>
        </p:blipFill>
        <p:spPr bwMode="auto">
          <a:xfrm>
            <a:off x="2514600" y="1752600"/>
            <a:ext cx="3849762" cy="4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09700" cy="1143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40562" y="2057400"/>
            <a:ext cx="24748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kern="0" dirty="0">
                <a:solidFill>
                  <a:srgbClr val="0070C0"/>
                </a:solidFill>
              </a:rPr>
              <a:t>Then, after adding boiling water (</a:t>
            </a:r>
            <a:r>
              <a:rPr lang="en-US" kern="0" dirty="0">
                <a:solidFill>
                  <a:srgbClr val="002060"/>
                </a:solidFill>
              </a:rPr>
              <a:t>really it was the steam</a:t>
            </a:r>
            <a:r>
              <a:rPr lang="en-US" kern="0" dirty="0">
                <a:solidFill>
                  <a:srgbClr val="0070C0"/>
                </a:solidFill>
              </a:rPr>
              <a:t>), the can collapses. </a:t>
            </a:r>
            <a:r>
              <a:rPr lang="en-US" kern="0" dirty="0">
                <a:solidFill>
                  <a:srgbClr val="FF0000"/>
                </a:solidFill>
              </a:rPr>
              <a:t>Why</a:t>
            </a:r>
            <a:r>
              <a:rPr lang="en-US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4787C-B30A-4873-93E7-AFAFBCA0B3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3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eaLnBrk="1" hangingPunct="1"/>
            <a:r>
              <a:rPr lang="en-US" dirty="0"/>
              <a:t>Atmospheric Pressure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r="58602"/>
          <a:stretch/>
        </p:blipFill>
        <p:spPr bwMode="auto">
          <a:xfrm>
            <a:off x="730251" y="1282700"/>
            <a:ext cx="977900" cy="28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09700" cy="114300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1"/>
          <a:stretch/>
        </p:blipFill>
        <p:spPr bwMode="auto">
          <a:xfrm>
            <a:off x="1752601" y="1143000"/>
            <a:ext cx="1955800" cy="46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/>
          <a:stretch/>
        </p:blipFill>
        <p:spPr bwMode="auto">
          <a:xfrm>
            <a:off x="4800600" y="1981200"/>
            <a:ext cx="3587750" cy="46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17722"/>
          <a:stretch/>
        </p:blipFill>
        <p:spPr bwMode="auto">
          <a:xfrm>
            <a:off x="6858000" y="1270562"/>
            <a:ext cx="1504950" cy="28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2400" y="49530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kern="0" dirty="0">
                <a:solidFill>
                  <a:srgbClr val="00B050"/>
                </a:solidFill>
              </a:rPr>
              <a:t>Notice the air molecules “</a:t>
            </a:r>
            <a:r>
              <a:rPr lang="en-US" kern="0" dirty="0">
                <a:solidFill>
                  <a:srgbClr val="FF0000"/>
                </a:solidFill>
              </a:rPr>
              <a:t>before</a:t>
            </a:r>
            <a:r>
              <a:rPr lang="en-US" kern="0" dirty="0">
                <a:solidFill>
                  <a:srgbClr val="00B050"/>
                </a:solidFill>
              </a:rPr>
              <a:t>” &amp; “</a:t>
            </a:r>
            <a:r>
              <a:rPr lang="en-US" kern="0" dirty="0">
                <a:solidFill>
                  <a:srgbClr val="0070C0"/>
                </a:solidFill>
              </a:rPr>
              <a:t>after</a:t>
            </a:r>
            <a:r>
              <a:rPr lang="en-US" kern="0" dirty="0">
                <a:solidFill>
                  <a:srgbClr val="00B050"/>
                </a:solidFill>
              </a:rPr>
              <a:t>”</a:t>
            </a:r>
          </a:p>
          <a:p>
            <a:pPr marL="0" indent="0" eaLnBrk="1" hangingPunct="1">
              <a:buFontTx/>
              <a:buNone/>
              <a:defRPr/>
            </a:pPr>
            <a:endParaRPr lang="en-US" sz="1400" kern="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4787C-B30A-4873-93E7-AFAFBCA0B3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2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417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Default Design</vt:lpstr>
      <vt:lpstr>Just For Fun!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Collapsing Can Experiment</vt:lpstr>
      <vt:lpstr>Atmospheric Pressure</vt:lpstr>
      <vt:lpstr>Atmospheric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Brent</dc:creator>
  <cp:lastModifiedBy>Craig Riesen</cp:lastModifiedBy>
  <cp:revision>20</cp:revision>
  <dcterms:created xsi:type="dcterms:W3CDTF">2015-10-14T23:03:09Z</dcterms:created>
  <dcterms:modified xsi:type="dcterms:W3CDTF">2021-02-13T20:37:51Z</dcterms:modified>
</cp:coreProperties>
</file>