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0" r:id="rId4"/>
    <p:sldId id="271" r:id="rId5"/>
    <p:sldId id="273" r:id="rId6"/>
    <p:sldId id="306" r:id="rId7"/>
    <p:sldId id="274" r:id="rId8"/>
    <p:sldId id="307" r:id="rId9"/>
    <p:sldId id="278" r:id="rId10"/>
    <p:sldId id="288" r:id="rId11"/>
    <p:sldId id="279" r:id="rId12"/>
    <p:sldId id="280" r:id="rId13"/>
    <p:sldId id="281" r:id="rId14"/>
    <p:sldId id="308" r:id="rId15"/>
    <p:sldId id="282" r:id="rId16"/>
    <p:sldId id="284" r:id="rId17"/>
    <p:sldId id="283" r:id="rId18"/>
    <p:sldId id="285" r:id="rId19"/>
    <p:sldId id="286" r:id="rId20"/>
    <p:sldId id="287" r:id="rId21"/>
    <p:sldId id="289" r:id="rId22"/>
    <p:sldId id="294" r:id="rId23"/>
    <p:sldId id="295" r:id="rId24"/>
    <p:sldId id="305" r:id="rId25"/>
    <p:sldId id="296" r:id="rId26"/>
    <p:sldId id="302" r:id="rId27"/>
    <p:sldId id="309" r:id="rId28"/>
    <p:sldId id="297" r:id="rId29"/>
    <p:sldId id="311" r:id="rId30"/>
    <p:sldId id="310" r:id="rId31"/>
    <p:sldId id="312" r:id="rId32"/>
    <p:sldId id="313" r:id="rId33"/>
    <p:sldId id="314" r:id="rId34"/>
    <p:sldId id="299" r:id="rId35"/>
    <p:sldId id="290" r:id="rId36"/>
    <p:sldId id="272" r:id="rId37"/>
    <p:sldId id="293" r:id="rId38"/>
    <p:sldId id="265" r:id="rId39"/>
    <p:sldId id="29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  <a:srgbClr val="FFFF00"/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9AD2C2-C407-403C-9307-C1C06A165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0316FE-07A4-4F0B-AB76-2A317E7D9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21960F-2ED5-4825-A5F3-040A1B04B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7E46-FD1D-467E-B1C9-DFAE94D6F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88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A60485-45D5-41DE-9422-522F65B21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28BE23-6C87-4AB0-B246-676220EE0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7D4136-F538-45BD-8209-6A0CD7C87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EC06-1365-4F14-88EB-E73D46C06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93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4E6E1F-9733-4099-9725-CFAA8C904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976BEA-A01E-4D6E-87F7-0A17D4151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38EC73-9D1D-4329-A322-FBB344BD3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4187-FA44-4FB5-A184-F4EC06CBB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4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7268F7-AB1C-443D-82A5-84C52058D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1CF1C4-FCE2-4623-AD72-E3B5B2975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4513A5-C164-47EE-BFEB-A8C5221FD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F4CE2-88FD-48BE-8F36-0B8087E46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21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8916BA-8E3D-4D0B-84A9-D80D1B152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849E7-5B11-4F2A-950B-1180B270E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954C91-D632-4AEB-B9D2-FA74DFD31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0FF4-F9CB-4DAB-9347-BD05E32F9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11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EBDF3-A98B-452F-8DDF-132D2B0EF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9DB2A-830F-428A-8448-188618E2C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132BC-C463-46DA-A099-38055CD75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518B-A2C0-4340-B3BD-5EB7CCCD5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5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FDA5A5-6B65-4A8E-9572-EBFFFDB4D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321B5A-A236-4B1F-AB7E-C25F44227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7B1BBF-3A48-4382-8E98-311ACC2EB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AC0A-DDB0-49CF-B56A-764CBC7F9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26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2E1EC1-0037-49A3-A3E3-AC52F0F7E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5BB977-1B1E-4CAE-AA7C-D5055E9B8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239D04-2C7E-4CA2-AA59-E9BA3702D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DBB3-229B-43C3-BC56-0B61740AE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8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4EB151-9DC8-4E8F-9B95-109A6D52A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D12985-1E2E-4F48-BBFF-499F3BE6F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57B934-55EC-4601-9BAB-C122C2016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157E-7562-42AF-8D6D-FC24DB201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61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87218-FB43-433A-81DF-01CC3CD11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DE143-DBDB-45DC-8F2E-8E9C5D3F9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AC2C34-30B1-41A0-A444-8B0223C85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EFCA-B157-4287-84D2-96C96D9A7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3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D02BC-F5F6-4D57-97C4-E2433765B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EEA68-4151-4674-B3A0-5BF63040C1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E3867-D92D-46C0-8D59-782FD7AD8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5C25-9E20-42B0-9309-BA521D410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4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FF0000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50CF16-36FE-4529-9BB8-A22F593C4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52E886-B461-4039-8BE3-F7D3F326D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BAB11B-FAFF-45DA-B33A-C8863884D4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B4B5B3-28E4-4ADC-8FAD-E57F2D8C44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24EA1-4A48-4534-9919-05CCD5F125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A56A1AF-3349-4413-8FF4-42D3CD566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mup.com/cYhhY3jcmo" TargetMode="External"/><Relationship Id="rId2" Type="http://schemas.openxmlformats.org/officeDocument/2006/relationships/hyperlink" Target="http://www.harpercollege.edu/tm-ps/chm/100/dgodambe/thedisk/equil/8perform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5FE9B4A-0022-41B7-930F-D6AF48524D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62600" y="289632"/>
            <a:ext cx="29718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92D050"/>
                </a:solidFill>
              </a:rPr>
              <a:t>Lab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E662FA6-FE68-45D5-A28C-8151253692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4419600"/>
            <a:ext cx="4294663" cy="1752600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Stressing</a:t>
            </a:r>
          </a:p>
          <a:p>
            <a:pPr eaLnBrk="1" hangingPunct="1"/>
            <a:r>
              <a:rPr lang="en-US" altLang="en-US" sz="4800" dirty="0">
                <a:solidFill>
                  <a:srgbClr val="FFFF00"/>
                </a:solidFill>
              </a:rPr>
              <a:t>Equilibrium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085303-10CE-4947-84DB-88BC05BE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83618"/>
            <a:ext cx="4848098" cy="3778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4E46DC-FDD8-4808-9C4B-B8861B18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19775"/>
            <a:ext cx="3833813" cy="4577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81A8773-AEA1-4341-A636-941785F09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This reaction is </a:t>
            </a:r>
            <a:r>
              <a:rPr lang="en-US" altLang="en-US" sz="3600" dirty="0" err="1">
                <a:solidFill>
                  <a:srgbClr val="FFFF00"/>
                </a:solidFill>
              </a:rPr>
              <a:t>ENDO</a:t>
            </a:r>
            <a:r>
              <a:rPr lang="en-US" altLang="en-US" sz="3600" dirty="0" err="1"/>
              <a:t>thermic</a:t>
            </a:r>
            <a:r>
              <a:rPr lang="en-US" altLang="en-US" sz="3600" dirty="0"/>
              <a:t> </a:t>
            </a:r>
            <a:br>
              <a:rPr lang="en-US" altLang="en-US" sz="3600" dirty="0"/>
            </a:br>
            <a:r>
              <a:rPr lang="en-US" altLang="en-US" sz="3200" dirty="0"/>
              <a:t>(taking heat away from the product side) and </a:t>
            </a:r>
            <a:r>
              <a:rPr lang="en-US" altLang="en-US" sz="3200" dirty="0" err="1">
                <a:solidFill>
                  <a:srgbClr val="0070C0"/>
                </a:solidFill>
              </a:rPr>
              <a:t>STRESS</a:t>
            </a:r>
            <a:r>
              <a:rPr lang="en-US" altLang="en-US" sz="3200" dirty="0" err="1"/>
              <a:t>ing</a:t>
            </a:r>
            <a:r>
              <a:rPr lang="en-US" altLang="en-US" sz="3200" dirty="0"/>
              <a:t> the system.</a:t>
            </a:r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F74CC5B7-3E57-495E-BD24-7A1EE00C0C5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33600"/>
            <a:ext cx="6781800" cy="4248150"/>
            <a:chOff x="912" y="864"/>
            <a:chExt cx="4272" cy="2676"/>
          </a:xfrm>
        </p:grpSpPr>
        <p:grpSp>
          <p:nvGrpSpPr>
            <p:cNvPr id="9222" name="Group 4">
              <a:extLst>
                <a:ext uri="{FF2B5EF4-FFF2-40B4-BE49-F238E27FC236}">
                  <a16:creationId xmlns:a16="http://schemas.microsoft.com/office/drawing/2014/main" id="{54CDC9C0-035C-4D53-B470-436F5F54A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344"/>
              <a:ext cx="3780" cy="2196"/>
              <a:chOff x="1152" y="1344"/>
              <a:chExt cx="3780" cy="2196"/>
            </a:xfrm>
          </p:grpSpPr>
          <p:pic>
            <p:nvPicPr>
              <p:cNvPr id="9224" name="Picture 5">
                <a:extLst>
                  <a:ext uri="{FF2B5EF4-FFF2-40B4-BE49-F238E27FC236}">
                    <a16:creationId xmlns:a16="http://schemas.microsoft.com/office/drawing/2014/main" id="{CDD46F00-A0D6-4E52-8833-08D87D607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344"/>
                <a:ext cx="3780" cy="2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5" name="Text Box 6">
                <a:extLst>
                  <a:ext uri="{FF2B5EF4-FFF2-40B4-BE49-F238E27FC236}">
                    <a16:creationId xmlns:a16="http://schemas.microsoft.com/office/drawing/2014/main" id="{F57C236E-08C6-4F15-A503-6D99F2FD7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heat</a:t>
                </a:r>
              </a:p>
            </p:txBody>
          </p:sp>
          <p:sp>
            <p:nvSpPr>
              <p:cNvPr id="9226" name="Text Box 7">
                <a:extLst>
                  <a:ext uri="{FF2B5EF4-FFF2-40B4-BE49-F238E27FC236}">
                    <a16:creationId xmlns:a16="http://schemas.microsoft.com/office/drawing/2014/main" id="{E79B7E75-3890-49A5-BAB3-F6C649D34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55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cold</a:t>
                </a:r>
              </a:p>
            </p:txBody>
          </p:sp>
        </p:grpSp>
        <p:pic>
          <p:nvPicPr>
            <p:cNvPr id="9223" name="Picture 8">
              <a:extLst>
                <a:ext uri="{FF2B5EF4-FFF2-40B4-BE49-F238E27FC236}">
                  <a16:creationId xmlns:a16="http://schemas.microsoft.com/office/drawing/2014/main" id="{D013D854-33E8-4565-83A9-52F22B543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427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897" name="Oval 9">
            <a:extLst>
              <a:ext uri="{FF2B5EF4-FFF2-40B4-BE49-F238E27FC236}">
                <a16:creationId xmlns:a16="http://schemas.microsoft.com/office/drawing/2014/main" id="{2141AB52-973F-4052-B457-EBB5160D9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95800"/>
            <a:ext cx="1371600" cy="1143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478BB2-8BD1-4B32-B0AB-351243DFA292}"/>
              </a:ext>
            </a:extLst>
          </p:cNvPr>
          <p:cNvCxnSpPr/>
          <p:nvPr/>
        </p:nvCxnSpPr>
        <p:spPr bwMode="auto">
          <a:xfrm>
            <a:off x="7258050" y="2438400"/>
            <a:ext cx="533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6CE88913-2280-4CBC-B285-DC542DD26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91016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Cobalt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7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>
            <a:extLst>
              <a:ext uri="{FF2B5EF4-FFF2-40B4-BE49-F238E27FC236}">
                <a16:creationId xmlns:a16="http://schemas.microsoft.com/office/drawing/2014/main" id="{1105D92B-C779-4D7C-802F-9DFC93E9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7150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59FE6895-960A-41B2-82DB-9DB19FA3D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9351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To </a:t>
            </a:r>
            <a:r>
              <a:rPr lang="en-US" altLang="en-US" sz="3600" dirty="0">
                <a:solidFill>
                  <a:srgbClr val="3333FF"/>
                </a:solidFill>
              </a:rPr>
              <a:t>relieve the stress</a:t>
            </a:r>
            <a:r>
              <a:rPr lang="en-US" altLang="en-US" sz="3600" dirty="0"/>
              <a:t>, the reaction will go </a:t>
            </a:r>
            <a:r>
              <a:rPr lang="en-US" altLang="en-US" sz="3600" dirty="0">
                <a:solidFill>
                  <a:schemeClr val="bg1"/>
                </a:solidFill>
              </a:rPr>
              <a:t>toward the products </a:t>
            </a:r>
            <a:r>
              <a:rPr lang="en-US" altLang="en-US" sz="3600" dirty="0">
                <a:solidFill>
                  <a:schemeClr val="tx1"/>
                </a:solidFill>
              </a:rPr>
              <a:t>to </a:t>
            </a:r>
            <a:r>
              <a:rPr lang="en-US" altLang="en-US" sz="3600" dirty="0">
                <a:solidFill>
                  <a:srgbClr val="FFFF00"/>
                </a:solidFill>
              </a:rPr>
              <a:t>replace</a:t>
            </a:r>
            <a:r>
              <a:rPr lang="en-US" altLang="en-US" sz="3600" dirty="0">
                <a:solidFill>
                  <a:schemeClr val="tx1"/>
                </a:solidFill>
              </a:rPr>
              <a:t> the </a:t>
            </a:r>
            <a:r>
              <a:rPr lang="en-US" altLang="en-US" sz="3600" dirty="0">
                <a:solidFill>
                  <a:srgbClr val="FFFF00"/>
                </a:solidFill>
              </a:rPr>
              <a:t>heat</a:t>
            </a:r>
            <a:r>
              <a:rPr lang="en-US" altLang="en-US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6E82417E-B5C6-40F6-9E8B-E0C35721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1228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4E5A545E-2102-4E70-85EF-775F4B68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1419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54D14016-2A8B-47C2-8B55-1351F0DE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981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Oval 7">
            <a:extLst>
              <a:ext uri="{FF2B5EF4-FFF2-40B4-BE49-F238E27FC236}">
                <a16:creationId xmlns:a16="http://schemas.microsoft.com/office/drawing/2014/main" id="{FF57E4F4-0087-4787-9592-7E59068E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642394"/>
            <a:ext cx="1524000" cy="78660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0E253B-6C81-4487-BC16-486607A97D5D}"/>
              </a:ext>
            </a:extLst>
          </p:cNvPr>
          <p:cNvSpPr/>
          <p:nvPr/>
        </p:nvSpPr>
        <p:spPr bwMode="auto">
          <a:xfrm>
            <a:off x="3924299" y="4368006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841AD66-8B8E-4DF3-8AB6-2F2F85DC9C1E}"/>
              </a:ext>
            </a:extLst>
          </p:cNvPr>
          <p:cNvSpPr/>
          <p:nvPr/>
        </p:nvSpPr>
        <p:spPr bwMode="auto">
          <a:xfrm>
            <a:off x="3733799" y="2400300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F94E0B5-8EE8-4B4A-8403-292F85A4A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3333FF"/>
                </a:solidFill>
              </a:rPr>
              <a:t>Predict</a:t>
            </a:r>
            <a:r>
              <a:rPr lang="en-US" altLang="en-US" sz="4000" dirty="0"/>
              <a:t> what will happen if you click on the </a:t>
            </a:r>
            <a:r>
              <a:rPr lang="en-US" altLang="en-US" sz="4000" u="sng" dirty="0">
                <a:solidFill>
                  <a:srgbClr val="3333FF"/>
                </a:solidFill>
              </a:rPr>
              <a:t>water</a:t>
            </a:r>
            <a:r>
              <a:rPr lang="en-US" altLang="en-US" sz="4000" dirty="0"/>
              <a:t>.</a:t>
            </a:r>
          </a:p>
        </p:txBody>
      </p:sp>
      <p:grpSp>
        <p:nvGrpSpPr>
          <p:cNvPr id="11267" name="Group 3">
            <a:extLst>
              <a:ext uri="{FF2B5EF4-FFF2-40B4-BE49-F238E27FC236}">
                <a16:creationId xmlns:a16="http://schemas.microsoft.com/office/drawing/2014/main" id="{D17AFC58-2F73-4A9C-9173-8AF6FF53432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33600"/>
            <a:ext cx="6781800" cy="4248150"/>
            <a:chOff x="912" y="864"/>
            <a:chExt cx="4272" cy="2676"/>
          </a:xfrm>
        </p:grpSpPr>
        <p:grpSp>
          <p:nvGrpSpPr>
            <p:cNvPr id="11270" name="Group 4">
              <a:extLst>
                <a:ext uri="{FF2B5EF4-FFF2-40B4-BE49-F238E27FC236}">
                  <a16:creationId xmlns:a16="http://schemas.microsoft.com/office/drawing/2014/main" id="{64FED98C-7CCC-48E2-9F4E-DC3496B5C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344"/>
              <a:ext cx="3780" cy="2196"/>
              <a:chOff x="1152" y="1344"/>
              <a:chExt cx="3780" cy="2196"/>
            </a:xfrm>
          </p:grpSpPr>
          <p:pic>
            <p:nvPicPr>
              <p:cNvPr id="11272" name="Picture 5">
                <a:extLst>
                  <a:ext uri="{FF2B5EF4-FFF2-40B4-BE49-F238E27FC236}">
                    <a16:creationId xmlns:a16="http://schemas.microsoft.com/office/drawing/2014/main" id="{9F226117-5B1D-4EFC-BED2-39008061C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344"/>
                <a:ext cx="3780" cy="2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73" name="Text Box 6">
                <a:extLst>
                  <a:ext uri="{FF2B5EF4-FFF2-40B4-BE49-F238E27FC236}">
                    <a16:creationId xmlns:a16="http://schemas.microsoft.com/office/drawing/2014/main" id="{775E7B0C-DE0E-4B12-B805-C4A2E04609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heat</a:t>
                </a:r>
              </a:p>
            </p:txBody>
          </p:sp>
          <p:sp>
            <p:nvSpPr>
              <p:cNvPr id="11274" name="Text Box 7">
                <a:extLst>
                  <a:ext uri="{FF2B5EF4-FFF2-40B4-BE49-F238E27FC236}">
                    <a16:creationId xmlns:a16="http://schemas.microsoft.com/office/drawing/2014/main" id="{07BA744B-222E-4740-BD8E-DDAD1A7B1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55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cold</a:t>
                </a:r>
              </a:p>
            </p:txBody>
          </p:sp>
        </p:grpSp>
        <p:pic>
          <p:nvPicPr>
            <p:cNvPr id="11271" name="Picture 8">
              <a:extLst>
                <a:ext uri="{FF2B5EF4-FFF2-40B4-BE49-F238E27FC236}">
                  <a16:creationId xmlns:a16="http://schemas.microsoft.com/office/drawing/2014/main" id="{387CD777-97FE-4ADF-BB11-6BCFF63CC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427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706" name="Oval 10">
            <a:extLst>
              <a:ext uri="{FF2B5EF4-FFF2-40B4-BE49-F238E27FC236}">
                <a16:creationId xmlns:a16="http://schemas.microsoft.com/office/drawing/2014/main" id="{86F90198-6D85-4966-B58D-DCFFA95A3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00400"/>
            <a:ext cx="914400" cy="83820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7" name="Oval 11">
            <a:extLst>
              <a:ext uri="{FF2B5EF4-FFF2-40B4-BE49-F238E27FC236}">
                <a16:creationId xmlns:a16="http://schemas.microsoft.com/office/drawing/2014/main" id="{9F0B13B7-3BC8-4B88-93A3-982EEE7F8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057400"/>
            <a:ext cx="914400" cy="83820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116F46E-059D-43F6-B570-99A398D39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91016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Cobalt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6" grpId="0" animBg="1"/>
      <p:bldP spid="29707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A7A5F099-2072-4B5C-B1EC-0262EE35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7150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FF147193-F753-4BC1-841D-9A90FC481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9351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Adding </a:t>
            </a:r>
            <a:r>
              <a:rPr lang="en-US" altLang="en-US" sz="3600" dirty="0">
                <a:solidFill>
                  <a:srgbClr val="FFFF00"/>
                </a:solidFill>
              </a:rPr>
              <a:t>water</a:t>
            </a:r>
            <a:r>
              <a:rPr lang="en-US" altLang="en-US" sz="3600" dirty="0"/>
              <a:t> (REACTANT) </a:t>
            </a:r>
            <a:br>
              <a:rPr lang="en-US" altLang="en-US" sz="3600" dirty="0"/>
            </a:br>
            <a:r>
              <a:rPr lang="en-US" altLang="en-US" sz="3200" dirty="0"/>
              <a:t>will </a:t>
            </a:r>
            <a:r>
              <a:rPr lang="en-US" altLang="en-US" sz="3200" dirty="0">
                <a:solidFill>
                  <a:srgbClr val="3333FF"/>
                </a:solidFill>
              </a:rPr>
              <a:t>STRESS the system </a:t>
            </a:r>
            <a:r>
              <a:rPr lang="en-US" altLang="en-US" sz="3200" dirty="0"/>
              <a:t>with too much reactant.</a:t>
            </a:r>
            <a:r>
              <a:rPr lang="en-US" altLang="en-US" sz="3600" dirty="0"/>
              <a:t> 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F05A8E99-4EE2-41DE-A237-019A4DC7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1228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D0393F18-F5C0-4066-800E-B1A6B834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1419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B6673FD1-7498-4125-97A1-02AD5A9E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981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346C2B48-C760-4169-A0EC-8B0740E5B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514600"/>
            <a:ext cx="914400" cy="83820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A7A5F099-2072-4B5C-B1EC-0262EE35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7150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FF147193-F753-4BC1-841D-9A90FC481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9351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To </a:t>
            </a:r>
            <a:r>
              <a:rPr lang="en-US" altLang="en-US" sz="3600" dirty="0">
                <a:solidFill>
                  <a:srgbClr val="3333FF"/>
                </a:solidFill>
              </a:rPr>
              <a:t>relieve the stress</a:t>
            </a:r>
            <a:r>
              <a:rPr lang="en-US" altLang="en-US" sz="3600" dirty="0"/>
              <a:t> the reaction will go towards </a:t>
            </a:r>
            <a:r>
              <a:rPr lang="en-US" altLang="en-US" sz="3600" dirty="0">
                <a:solidFill>
                  <a:srgbClr val="92D050"/>
                </a:solidFill>
              </a:rPr>
              <a:t>more product </a:t>
            </a:r>
            <a:r>
              <a:rPr lang="en-US" altLang="en-US" sz="3600" dirty="0"/>
              <a:t>to </a:t>
            </a:r>
            <a:r>
              <a:rPr lang="en-US" altLang="en-US" sz="3600" dirty="0">
                <a:solidFill>
                  <a:srgbClr val="FFFF00"/>
                </a:solidFill>
              </a:rPr>
              <a:t>remove the excess water</a:t>
            </a:r>
            <a:r>
              <a:rPr lang="en-US" altLang="en-US" sz="3600" dirty="0"/>
              <a:t>. 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F05A8E99-4EE2-41DE-A237-019A4DC7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1228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D0393F18-F5C0-4066-800E-B1A6B834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1419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B6673FD1-7498-4125-97A1-02AD5A9E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981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Oval 7">
            <a:extLst>
              <a:ext uri="{FF2B5EF4-FFF2-40B4-BE49-F238E27FC236}">
                <a16:creationId xmlns:a16="http://schemas.microsoft.com/office/drawing/2014/main" id="{CB7405A3-15CC-495B-AE3D-CC89876F0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514600"/>
            <a:ext cx="1524000" cy="1066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607D8D-B5D3-4EC2-A0F3-CA8549A549F6}"/>
              </a:ext>
            </a:extLst>
          </p:cNvPr>
          <p:cNvSpPr/>
          <p:nvPr/>
        </p:nvSpPr>
        <p:spPr bwMode="auto">
          <a:xfrm>
            <a:off x="3886198" y="4305300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84AC856-D746-41D5-9BF4-CFDD75350D1D}"/>
              </a:ext>
            </a:extLst>
          </p:cNvPr>
          <p:cNvSpPr/>
          <p:nvPr/>
        </p:nvSpPr>
        <p:spPr bwMode="auto">
          <a:xfrm>
            <a:off x="3733799" y="2400300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9FDB3BD-01C4-47C6-B2F0-17FB0D781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3333FF"/>
                </a:solidFill>
              </a:rPr>
              <a:t>Predict</a:t>
            </a:r>
            <a:r>
              <a:rPr lang="en-US" altLang="en-US" sz="4000" dirty="0"/>
              <a:t> what will happen if you click on the </a:t>
            </a:r>
            <a:r>
              <a:rPr lang="en-US" altLang="en-US" sz="4000" u="sng" dirty="0" err="1">
                <a:solidFill>
                  <a:schemeClr val="bg1"/>
                </a:solidFill>
              </a:rPr>
              <a:t>KCl</a:t>
            </a:r>
            <a:r>
              <a:rPr lang="en-US" altLang="en-US" sz="4000" dirty="0"/>
              <a:t>.</a:t>
            </a:r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7D5CB284-8263-4DC8-BBCD-A47FA7AC797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33600"/>
            <a:ext cx="6781800" cy="4248150"/>
            <a:chOff x="912" y="864"/>
            <a:chExt cx="4272" cy="2676"/>
          </a:xfrm>
        </p:grpSpPr>
        <p:grpSp>
          <p:nvGrpSpPr>
            <p:cNvPr id="13317" name="Group 4">
              <a:extLst>
                <a:ext uri="{FF2B5EF4-FFF2-40B4-BE49-F238E27FC236}">
                  <a16:creationId xmlns:a16="http://schemas.microsoft.com/office/drawing/2014/main" id="{E383E859-182C-4108-BCEA-58F3047001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344"/>
              <a:ext cx="3780" cy="2196"/>
              <a:chOff x="1152" y="1344"/>
              <a:chExt cx="3780" cy="2196"/>
            </a:xfrm>
          </p:grpSpPr>
          <p:pic>
            <p:nvPicPr>
              <p:cNvPr id="13319" name="Picture 5">
                <a:extLst>
                  <a:ext uri="{FF2B5EF4-FFF2-40B4-BE49-F238E27FC236}">
                    <a16:creationId xmlns:a16="http://schemas.microsoft.com/office/drawing/2014/main" id="{DD950CE4-AB3F-4ED7-9455-5C4DD5E648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344"/>
                <a:ext cx="3780" cy="2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320" name="Text Box 6">
                <a:extLst>
                  <a:ext uri="{FF2B5EF4-FFF2-40B4-BE49-F238E27FC236}">
                    <a16:creationId xmlns:a16="http://schemas.microsoft.com/office/drawing/2014/main" id="{A45711BF-470C-4CEB-9962-15D55ADBAF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heat</a:t>
                </a:r>
              </a:p>
            </p:txBody>
          </p:sp>
          <p:sp>
            <p:nvSpPr>
              <p:cNvPr id="13321" name="Text Box 7">
                <a:extLst>
                  <a:ext uri="{FF2B5EF4-FFF2-40B4-BE49-F238E27FC236}">
                    <a16:creationId xmlns:a16="http://schemas.microsoft.com/office/drawing/2014/main" id="{F35C1140-BFA4-4581-8DC6-F310B61E35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55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cold</a:t>
                </a:r>
              </a:p>
            </p:txBody>
          </p:sp>
        </p:grpSp>
        <p:pic>
          <p:nvPicPr>
            <p:cNvPr id="13318" name="Picture 8">
              <a:extLst>
                <a:ext uri="{FF2B5EF4-FFF2-40B4-BE49-F238E27FC236}">
                  <a16:creationId xmlns:a16="http://schemas.microsoft.com/office/drawing/2014/main" id="{B4E6AF45-3442-4EAE-A3EC-328BF577F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427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753" name="Oval 9">
            <a:extLst>
              <a:ext uri="{FF2B5EF4-FFF2-40B4-BE49-F238E27FC236}">
                <a16:creationId xmlns:a16="http://schemas.microsoft.com/office/drawing/2014/main" id="{5C1649C2-639E-42DF-829E-8A98E83EF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10668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38DEE-BEFD-48A9-9F8B-D3817E70D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91016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Cobalt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BAA3E13-6C2F-4633-8CC4-D109A4B5A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2189163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tx1"/>
                </a:solidFill>
              </a:rPr>
              <a:t>KCl</a:t>
            </a:r>
            <a:r>
              <a:rPr lang="en-US" altLang="en-US" sz="3600" dirty="0">
                <a:solidFill>
                  <a:schemeClr val="tx1"/>
                </a:solidFill>
              </a:rPr>
              <a:t> dissociates (splits up) into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>
                <a:solidFill>
                  <a:srgbClr val="3333FF"/>
                </a:solidFill>
              </a:rPr>
              <a:t>K+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and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>
                <a:solidFill>
                  <a:srgbClr val="FFFF00"/>
                </a:solidFill>
              </a:rPr>
              <a:t>Cl- </a:t>
            </a:r>
            <a:r>
              <a:rPr lang="en-US" altLang="en-US" sz="3600" dirty="0">
                <a:solidFill>
                  <a:schemeClr val="tx1"/>
                </a:solidFill>
              </a:rPr>
              <a:t>ions, making </a:t>
            </a:r>
            <a:r>
              <a:rPr lang="en-US" altLang="en-US" sz="3600" dirty="0">
                <a:solidFill>
                  <a:srgbClr val="FFFF00"/>
                </a:solidFill>
              </a:rPr>
              <a:t>more Cl- ions </a:t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available on the product side, and </a:t>
            </a:r>
            <a:r>
              <a:rPr lang="en-US" altLang="en-US" sz="3600" dirty="0">
                <a:solidFill>
                  <a:srgbClr val="3333FF"/>
                </a:solidFill>
              </a:rPr>
              <a:t>STRESSING</a:t>
            </a:r>
            <a:r>
              <a:rPr lang="en-US" altLang="en-US" sz="3600" dirty="0">
                <a:solidFill>
                  <a:schemeClr val="tx1"/>
                </a:solidFill>
              </a:rPr>
              <a:t> the system.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34455CD2-0737-4FF3-A1D5-8A58D47AC08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438400"/>
            <a:ext cx="6781800" cy="4248150"/>
            <a:chOff x="912" y="864"/>
            <a:chExt cx="4272" cy="2676"/>
          </a:xfrm>
        </p:grpSpPr>
        <p:grpSp>
          <p:nvGrpSpPr>
            <p:cNvPr id="14341" name="Group 4">
              <a:extLst>
                <a:ext uri="{FF2B5EF4-FFF2-40B4-BE49-F238E27FC236}">
                  <a16:creationId xmlns:a16="http://schemas.microsoft.com/office/drawing/2014/main" id="{5673CC25-88E0-4FDC-8A26-492BFF1F96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344"/>
              <a:ext cx="3780" cy="2196"/>
              <a:chOff x="1152" y="1344"/>
              <a:chExt cx="3780" cy="2196"/>
            </a:xfrm>
          </p:grpSpPr>
          <p:pic>
            <p:nvPicPr>
              <p:cNvPr id="14343" name="Picture 5">
                <a:extLst>
                  <a:ext uri="{FF2B5EF4-FFF2-40B4-BE49-F238E27FC236}">
                    <a16:creationId xmlns:a16="http://schemas.microsoft.com/office/drawing/2014/main" id="{F8B89258-5EA6-4B37-B41E-90575AA366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344"/>
                <a:ext cx="3780" cy="2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44" name="Text Box 6">
                <a:extLst>
                  <a:ext uri="{FF2B5EF4-FFF2-40B4-BE49-F238E27FC236}">
                    <a16:creationId xmlns:a16="http://schemas.microsoft.com/office/drawing/2014/main" id="{57C18319-36C9-463E-8D5B-51F63E3E6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heat</a:t>
                </a:r>
              </a:p>
            </p:txBody>
          </p:sp>
          <p:sp>
            <p:nvSpPr>
              <p:cNvPr id="14345" name="Text Box 7">
                <a:extLst>
                  <a:ext uri="{FF2B5EF4-FFF2-40B4-BE49-F238E27FC236}">
                    <a16:creationId xmlns:a16="http://schemas.microsoft.com/office/drawing/2014/main" id="{38380E42-EF7B-4937-AD93-8097C92FB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55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cold</a:t>
                </a:r>
              </a:p>
            </p:txBody>
          </p:sp>
        </p:grpSp>
        <p:pic>
          <p:nvPicPr>
            <p:cNvPr id="14342" name="Picture 8">
              <a:extLst>
                <a:ext uri="{FF2B5EF4-FFF2-40B4-BE49-F238E27FC236}">
                  <a16:creationId xmlns:a16="http://schemas.microsoft.com/office/drawing/2014/main" id="{6C48D919-EE8F-427C-B2FB-704E27C7D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427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801" name="Oval 9">
            <a:extLst>
              <a:ext uri="{FF2B5EF4-FFF2-40B4-BE49-F238E27FC236}">
                <a16:creationId xmlns:a16="http://schemas.microsoft.com/office/drawing/2014/main" id="{028F2667-82A9-4FE3-B3B9-4F12B992F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38400"/>
            <a:ext cx="762000" cy="68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4453BFC-4F32-482C-89D3-507D6A2EF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14866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Cobalt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1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3ED6F774-0153-441C-B4A8-F0A93AE9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71500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B04840F8-FE6A-40EE-ADB6-438E69E33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630362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Adding </a:t>
            </a:r>
            <a:r>
              <a:rPr lang="en-US" altLang="en-US" sz="4000" dirty="0" err="1">
                <a:solidFill>
                  <a:schemeClr val="tx1"/>
                </a:solidFill>
              </a:rPr>
              <a:t>KCl</a:t>
            </a:r>
            <a:r>
              <a:rPr lang="en-US" altLang="en-US" sz="4000" dirty="0">
                <a:solidFill>
                  <a:schemeClr val="tx1"/>
                </a:solidFill>
              </a:rPr>
              <a:t> will, therefore, push the reaction </a:t>
            </a:r>
            <a:r>
              <a:rPr lang="en-US" altLang="en-US" sz="4000" dirty="0">
                <a:solidFill>
                  <a:schemeClr val="bg1"/>
                </a:solidFill>
              </a:rPr>
              <a:t>towards the reactants </a:t>
            </a:r>
            <a:r>
              <a:rPr lang="en-US" altLang="en-US" sz="4000" dirty="0">
                <a:solidFill>
                  <a:schemeClr val="tx1"/>
                </a:solidFill>
              </a:rPr>
              <a:t>to remove the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>
                <a:solidFill>
                  <a:srgbClr val="FFFF00"/>
                </a:solidFill>
              </a:rPr>
              <a:t>excess Cl- ions</a:t>
            </a:r>
            <a:r>
              <a:rPr lang="en-US" altLang="en-US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FAEFD485-ED5F-4DD7-81BE-80B69E3D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1228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09E557CF-816F-4CFF-B783-A9FCCACB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1419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75419895-497E-4ABC-9F26-2A433711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981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Oval 7">
            <a:extLst>
              <a:ext uri="{FF2B5EF4-FFF2-40B4-BE49-F238E27FC236}">
                <a16:creationId xmlns:a16="http://schemas.microsoft.com/office/drawing/2014/main" id="{32D8042A-BA0B-43F8-8DC0-ED2F2835D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514600"/>
            <a:ext cx="1371600" cy="106680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FF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EEF859D-5FD4-4B66-8850-9B02326B9B71}"/>
              </a:ext>
            </a:extLst>
          </p:cNvPr>
          <p:cNvSpPr/>
          <p:nvPr/>
        </p:nvSpPr>
        <p:spPr bwMode="auto">
          <a:xfrm>
            <a:off x="4114800" y="4191000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A82780-7A87-4121-9DA4-6715812D4874}"/>
              </a:ext>
            </a:extLst>
          </p:cNvPr>
          <p:cNvSpPr/>
          <p:nvPr/>
        </p:nvSpPr>
        <p:spPr bwMode="auto">
          <a:xfrm rot="10800000">
            <a:off x="3724002" y="2493962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112D2E-7689-43AF-844C-240DA51C6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3333FF"/>
                </a:solidFill>
              </a:rPr>
              <a:t>Predict</a:t>
            </a:r>
            <a:r>
              <a:rPr lang="en-US" altLang="en-US" sz="4000" dirty="0"/>
              <a:t> what will happen if you click on the </a:t>
            </a:r>
            <a:r>
              <a:rPr lang="en-US" altLang="en-US" sz="4000" u="sng" dirty="0">
                <a:solidFill>
                  <a:srgbClr val="3333FF"/>
                </a:solidFill>
              </a:rPr>
              <a:t>Silver Nitrate</a:t>
            </a:r>
            <a:r>
              <a:rPr lang="en-US" altLang="en-US" sz="4000" dirty="0"/>
              <a:t>.</a:t>
            </a:r>
          </a:p>
        </p:txBody>
      </p:sp>
      <p:grpSp>
        <p:nvGrpSpPr>
          <p:cNvPr id="16387" name="Group 3">
            <a:extLst>
              <a:ext uri="{FF2B5EF4-FFF2-40B4-BE49-F238E27FC236}">
                <a16:creationId xmlns:a16="http://schemas.microsoft.com/office/drawing/2014/main" id="{18259040-090A-4421-B0A4-2FD659A9026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33600"/>
            <a:ext cx="6781800" cy="4248150"/>
            <a:chOff x="912" y="864"/>
            <a:chExt cx="4272" cy="2676"/>
          </a:xfrm>
        </p:grpSpPr>
        <p:grpSp>
          <p:nvGrpSpPr>
            <p:cNvPr id="16390" name="Group 4">
              <a:extLst>
                <a:ext uri="{FF2B5EF4-FFF2-40B4-BE49-F238E27FC236}">
                  <a16:creationId xmlns:a16="http://schemas.microsoft.com/office/drawing/2014/main" id="{E28D956E-E57F-4561-9966-5AB74B67F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344"/>
              <a:ext cx="3780" cy="2196"/>
              <a:chOff x="1152" y="1344"/>
              <a:chExt cx="3780" cy="2196"/>
            </a:xfrm>
          </p:grpSpPr>
          <p:pic>
            <p:nvPicPr>
              <p:cNvPr id="16392" name="Picture 5">
                <a:extLst>
                  <a:ext uri="{FF2B5EF4-FFF2-40B4-BE49-F238E27FC236}">
                    <a16:creationId xmlns:a16="http://schemas.microsoft.com/office/drawing/2014/main" id="{B3742429-8309-4315-B181-4DB51C5A8C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344"/>
                <a:ext cx="3780" cy="2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93" name="Text Box 6">
                <a:extLst>
                  <a:ext uri="{FF2B5EF4-FFF2-40B4-BE49-F238E27FC236}">
                    <a16:creationId xmlns:a16="http://schemas.microsoft.com/office/drawing/2014/main" id="{6727DD50-933C-4C0B-913B-C5AEAEABD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heat</a:t>
                </a:r>
              </a:p>
            </p:txBody>
          </p:sp>
          <p:sp>
            <p:nvSpPr>
              <p:cNvPr id="16394" name="Text Box 7">
                <a:extLst>
                  <a:ext uri="{FF2B5EF4-FFF2-40B4-BE49-F238E27FC236}">
                    <a16:creationId xmlns:a16="http://schemas.microsoft.com/office/drawing/2014/main" id="{0489E27D-A462-492C-8946-A3ADE3B95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55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cold</a:t>
                </a:r>
              </a:p>
            </p:txBody>
          </p:sp>
        </p:grpSp>
        <p:pic>
          <p:nvPicPr>
            <p:cNvPr id="16391" name="Picture 8">
              <a:extLst>
                <a:ext uri="{FF2B5EF4-FFF2-40B4-BE49-F238E27FC236}">
                  <a16:creationId xmlns:a16="http://schemas.microsoft.com/office/drawing/2014/main" id="{FD5B50E8-9805-46EF-A00A-6B17D402C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427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825" name="Oval 9">
            <a:extLst>
              <a:ext uri="{FF2B5EF4-FFF2-40B4-BE49-F238E27FC236}">
                <a16:creationId xmlns:a16="http://schemas.microsoft.com/office/drawing/2014/main" id="{60217C23-A0CA-48F6-883D-7B4CB8D5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05400"/>
            <a:ext cx="914400" cy="83820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827" name="Picture 11">
            <a:extLst>
              <a:ext uri="{FF2B5EF4-FFF2-40B4-BE49-F238E27FC236}">
                <a16:creationId xmlns:a16="http://schemas.microsoft.com/office/drawing/2014/main" id="{06D0C54D-DFBD-45C9-ABCF-CA115171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61063"/>
            <a:ext cx="5724525" cy="7350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94A96FD-8DD4-4398-876D-231734BF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867400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Cobalt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5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C4255412-0B5B-432C-A2C9-30C407FBF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048000"/>
            <a:ext cx="8991600" cy="3429000"/>
          </a:xfrm>
        </p:spPr>
        <p:txBody>
          <a:bodyPr/>
          <a:lstStyle/>
          <a:p>
            <a:pPr algn="l" eaLnBrk="1" hangingPunct="1"/>
            <a:r>
              <a:rPr lang="en-US" altLang="en-US" sz="3600" dirty="0"/>
              <a:t>Silver Nitrate dissociates (splits up) into cations/anions. The Silver (Ag+) cations bond with the </a:t>
            </a:r>
            <a:r>
              <a:rPr lang="en-US" altLang="en-US" sz="4000" dirty="0">
                <a:solidFill>
                  <a:srgbClr val="FFFF00"/>
                </a:solidFill>
              </a:rPr>
              <a:t>Cl- ions</a:t>
            </a:r>
            <a:r>
              <a:rPr lang="en-US" altLang="en-US" sz="3600" dirty="0"/>
              <a:t>, removing them from solution. The STRESS is that now there are </a:t>
            </a:r>
            <a:r>
              <a:rPr lang="en-US" altLang="en-US" sz="3600" dirty="0">
                <a:solidFill>
                  <a:srgbClr val="0070C0"/>
                </a:solidFill>
              </a:rPr>
              <a:t>not enough </a:t>
            </a:r>
            <a:r>
              <a:rPr lang="en-US" altLang="en-US" sz="3600" dirty="0">
                <a:solidFill>
                  <a:srgbClr val="FFFF00"/>
                </a:solidFill>
              </a:rPr>
              <a:t>Cl- ions </a:t>
            </a:r>
            <a:r>
              <a:rPr lang="en-US" altLang="en-US" sz="3600" dirty="0">
                <a:solidFill>
                  <a:schemeClr val="tx1"/>
                </a:solidFill>
              </a:rPr>
              <a:t>on the product side of the reaction.</a:t>
            </a:r>
            <a:r>
              <a:rPr lang="en-US" altLang="en-US" sz="3600" dirty="0"/>
              <a:t> 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17411" name="Picture 8">
            <a:extLst>
              <a:ext uri="{FF2B5EF4-FFF2-40B4-BE49-F238E27FC236}">
                <a16:creationId xmlns:a16="http://schemas.microsoft.com/office/drawing/2014/main" id="{FEDA135A-766E-4029-91C0-0DB7C3B8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10858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">
            <a:extLst>
              <a:ext uri="{FF2B5EF4-FFF2-40B4-BE49-F238E27FC236}">
                <a16:creationId xmlns:a16="http://schemas.microsoft.com/office/drawing/2014/main" id="{0FB73E2C-3B53-4D5E-B062-DD0EFD513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246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460B5-6753-4305-A9D8-922A0B285222}"/>
              </a:ext>
            </a:extLst>
          </p:cNvPr>
          <p:cNvCxnSpPr/>
          <p:nvPr/>
        </p:nvCxnSpPr>
        <p:spPr bwMode="auto">
          <a:xfrm>
            <a:off x="6248400" y="2209800"/>
            <a:ext cx="533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C70A8C4-82F4-47BD-844C-64376DD91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21637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Click on:</a:t>
            </a:r>
            <a:br>
              <a:rPr lang="en-US" altLang="en-US" sz="4000" dirty="0"/>
            </a:br>
            <a:r>
              <a:rPr lang="en-US" altLang="en-US" sz="4000" dirty="0"/>
              <a:t> </a:t>
            </a:r>
            <a:r>
              <a:rPr lang="en-US" altLang="en-US" sz="2800" dirty="0">
                <a:hlinkClick r:id="rId2"/>
              </a:rPr>
              <a:t>http://www.harpercollege.edu/tm-ps/chm/100/dgodambe/thedisk/equil/8perform.htm</a:t>
            </a:r>
            <a:r>
              <a:rPr lang="en-US" altLang="en-US" sz="2800" dirty="0"/>
              <a:t> </a:t>
            </a:r>
            <a:endParaRPr lang="en-US" altLang="en-US" sz="3600" dirty="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5B494F7F-62D4-4476-8B54-447C636AD9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/>
              <a:t>Go to the URL link above.</a:t>
            </a:r>
          </a:p>
          <a:p>
            <a:pPr>
              <a:spcBef>
                <a:spcPts val="1800"/>
              </a:spcBef>
            </a:pPr>
            <a:r>
              <a:rPr lang="en-US" altLang="en-US" dirty="0"/>
              <a:t>Scroll down to find “</a:t>
            </a:r>
            <a:r>
              <a:rPr lang="en-US" altLang="en-US" dirty="0">
                <a:solidFill>
                  <a:srgbClr val="FFFF00"/>
                </a:solidFill>
              </a:rPr>
              <a:t>Equilibrium and </a:t>
            </a:r>
            <a:r>
              <a:rPr lang="en-US" altLang="en-US" dirty="0" err="1">
                <a:solidFill>
                  <a:srgbClr val="FFFF00"/>
                </a:solidFill>
              </a:rPr>
              <a:t>LeChatelier’s</a:t>
            </a:r>
            <a:r>
              <a:rPr lang="en-US" altLang="en-US" dirty="0">
                <a:solidFill>
                  <a:srgbClr val="FFFF00"/>
                </a:solidFill>
              </a:rPr>
              <a:t> Principle</a:t>
            </a:r>
            <a:r>
              <a:rPr lang="en-US" altLang="en-US" dirty="0"/>
              <a:t>.”</a:t>
            </a:r>
          </a:p>
          <a:p>
            <a:pPr>
              <a:spcBef>
                <a:spcPts val="1800"/>
              </a:spcBef>
            </a:pPr>
            <a:r>
              <a:rPr lang="en-US" altLang="en-US" dirty="0"/>
              <a:t>Click on the “</a:t>
            </a:r>
            <a:r>
              <a:rPr lang="en-US" altLang="en-US" dirty="0">
                <a:solidFill>
                  <a:srgbClr val="00FF00"/>
                </a:solidFill>
              </a:rPr>
              <a:t>Experiments</a:t>
            </a:r>
            <a:r>
              <a:rPr lang="en-US" altLang="en-US" dirty="0"/>
              <a:t>” tab.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dirty="0"/>
              <a:t>OR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http://somup.com/cYhhY3jcmo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742B247B-A602-493E-BED9-8552167D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7150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AC521260-F434-4A50-86E7-86B731C14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9067800" cy="1935162"/>
          </a:xfrm>
        </p:spPr>
        <p:txBody>
          <a:bodyPr/>
          <a:lstStyle/>
          <a:p>
            <a:pPr algn="l" eaLnBrk="1" hangingPunct="1"/>
            <a:r>
              <a:rPr lang="en-US" altLang="en-US" sz="3200" dirty="0"/>
              <a:t>Adding </a:t>
            </a:r>
            <a:r>
              <a:rPr lang="en-US" altLang="en-US" sz="3200" dirty="0">
                <a:solidFill>
                  <a:srgbClr val="3333FF"/>
                </a:solidFill>
              </a:rPr>
              <a:t>silver nitrate</a:t>
            </a:r>
            <a:r>
              <a:rPr lang="en-US" altLang="en-US" sz="3200" dirty="0"/>
              <a:t> removes the </a:t>
            </a:r>
            <a:r>
              <a:rPr lang="en-US" altLang="en-US" sz="3200" dirty="0">
                <a:solidFill>
                  <a:srgbClr val="FFFF00"/>
                </a:solidFill>
              </a:rPr>
              <a:t>Cl- ions</a:t>
            </a:r>
            <a:r>
              <a:rPr lang="en-US" altLang="en-US" sz="3200" dirty="0"/>
              <a:t> from the product side. </a:t>
            </a:r>
            <a:r>
              <a:rPr lang="en-US" altLang="en-US" sz="2800" dirty="0"/>
              <a:t>To remove the STRESS, the</a:t>
            </a:r>
            <a:r>
              <a:rPr lang="en-US" altLang="en-US" sz="3200" dirty="0"/>
              <a:t> reaction adjusts to make more </a:t>
            </a:r>
            <a:r>
              <a:rPr lang="en-US" altLang="en-US" sz="3200" dirty="0">
                <a:solidFill>
                  <a:srgbClr val="FFFF00"/>
                </a:solidFill>
              </a:rPr>
              <a:t>Cl- ions </a:t>
            </a:r>
            <a:r>
              <a:rPr lang="en-US" altLang="en-US" sz="3200" dirty="0">
                <a:solidFill>
                  <a:srgbClr val="3333FF"/>
                </a:solidFill>
              </a:rPr>
              <a:t>(product)</a:t>
            </a:r>
            <a:r>
              <a:rPr lang="en-US" altLang="en-US" sz="3200" dirty="0"/>
              <a:t>.</a:t>
            </a:r>
            <a:r>
              <a:rPr lang="en-US" altLang="en-US" sz="3600" dirty="0"/>
              <a:t> 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18F6D86A-55A1-471A-91FC-918B064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1228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F99E145F-B80B-4FBD-A448-B39022DC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1419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34CD555E-B179-4897-A1D4-D540CA77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4981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Oval 7">
            <a:extLst>
              <a:ext uri="{FF2B5EF4-FFF2-40B4-BE49-F238E27FC236}">
                <a16:creationId xmlns:a16="http://schemas.microsoft.com/office/drawing/2014/main" id="{56FECFE6-F0F8-4237-8F6B-6058C7258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527" y="2590800"/>
            <a:ext cx="1517473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C6D0BE-7425-41A0-AB44-2D1B5C6B5952}"/>
              </a:ext>
            </a:extLst>
          </p:cNvPr>
          <p:cNvSpPr/>
          <p:nvPr/>
        </p:nvSpPr>
        <p:spPr bwMode="auto">
          <a:xfrm>
            <a:off x="3962399" y="4267200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928C3B-DF4A-4B4F-B8AE-998B64A3D869}"/>
              </a:ext>
            </a:extLst>
          </p:cNvPr>
          <p:cNvSpPr/>
          <p:nvPr/>
        </p:nvSpPr>
        <p:spPr bwMode="auto">
          <a:xfrm>
            <a:off x="3514725" y="2454729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E32FA3B-C556-43FD-8E27-49B61AB55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676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Click on the </a:t>
            </a:r>
            <a:r>
              <a:rPr lang="en-US" altLang="en-US" sz="4000" dirty="0">
                <a:solidFill>
                  <a:srgbClr val="FFFF00"/>
                </a:solidFill>
              </a:rPr>
              <a:t>Iron </a:t>
            </a:r>
            <a:r>
              <a:rPr lang="en-US" altLang="en-US" sz="4000" dirty="0" err="1">
                <a:solidFill>
                  <a:srgbClr val="FFFF00"/>
                </a:solidFill>
              </a:rPr>
              <a:t>Thicyanate</a:t>
            </a:r>
            <a:r>
              <a:rPr lang="en-US" altLang="en-US" sz="4000" dirty="0">
                <a:solidFill>
                  <a:srgbClr val="FFFF00"/>
                </a:solidFill>
              </a:rPr>
              <a:t> system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6505459-4638-4131-A180-71125B1897A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86013"/>
            <a:ext cx="8229600" cy="2952750"/>
          </a:xfrm>
          <a:noFill/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59220E90-BE2C-475F-AF00-1357114CD4F6}"/>
              </a:ext>
            </a:extLst>
          </p:cNvPr>
          <p:cNvSpPr>
            <a:spLocks noChangeArrowheads="1"/>
          </p:cNvSpPr>
          <p:nvPr/>
        </p:nvSpPr>
        <p:spPr bwMode="auto">
          <a:xfrm rot="2162159">
            <a:off x="5702006" y="3086100"/>
            <a:ext cx="1447800" cy="685800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E32FA3B-C556-43FD-8E27-49B61AB55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388472"/>
            <a:ext cx="8305800" cy="914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Iron Thiocyanate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37"/>
          <a:stretch/>
        </p:blipFill>
        <p:spPr>
          <a:xfrm>
            <a:off x="304800" y="1676400"/>
            <a:ext cx="8559669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4D3E17-5B78-47FB-915A-6E4290B32C39}"/>
              </a:ext>
            </a:extLst>
          </p:cNvPr>
          <p:cNvSpPr txBox="1"/>
          <p:nvPr/>
        </p:nvSpPr>
        <p:spPr>
          <a:xfrm>
            <a:off x="304800" y="2973037"/>
            <a:ext cx="8763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chemical equation has “</a:t>
            </a:r>
            <a:r>
              <a:rPr lang="en-US" sz="3600" dirty="0">
                <a:solidFill>
                  <a:srgbClr val="FFFF00"/>
                </a:solidFill>
              </a:rPr>
              <a:t>Heat</a:t>
            </a:r>
            <a:r>
              <a:rPr lang="en-US" sz="3600" dirty="0"/>
              <a:t>” on the right side of the arrows, meaning heat is given off or released as a </a:t>
            </a:r>
            <a:r>
              <a:rPr lang="en-US" sz="3600" dirty="0">
                <a:solidFill>
                  <a:srgbClr val="0070C0"/>
                </a:solidFill>
              </a:rPr>
              <a:t>product</a:t>
            </a:r>
            <a:r>
              <a:rPr lang="en-US" sz="3600" dirty="0"/>
              <a:t>. </a:t>
            </a:r>
          </a:p>
          <a:p>
            <a:endParaRPr lang="en-US" sz="3600" dirty="0"/>
          </a:p>
          <a:p>
            <a:r>
              <a:rPr lang="en-US" sz="4400" dirty="0"/>
              <a:t>This is an </a:t>
            </a:r>
            <a:r>
              <a:rPr lang="en-US" sz="4400" dirty="0" err="1">
                <a:solidFill>
                  <a:srgbClr val="FFFF00"/>
                </a:solidFill>
              </a:rPr>
              <a:t>EXOthermic</a:t>
            </a:r>
            <a:r>
              <a:rPr lang="en-US" sz="4400" dirty="0"/>
              <a:t> reaction.</a:t>
            </a:r>
          </a:p>
        </p:txBody>
      </p:sp>
    </p:spTree>
    <p:extLst>
      <p:ext uri="{BB962C8B-B14F-4D97-AF65-F5344CB8AC3E}">
        <p14:creationId xmlns:p14="http://schemas.microsoft.com/office/powerpoint/2010/main" val="14172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12472"/>
            <a:ext cx="8559669" cy="4564528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C610898-537B-4798-8CFA-B34CEE71C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76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Notice that the product is </a:t>
            </a:r>
            <a:r>
              <a:rPr lang="en-US" altLang="en-US" sz="4000" dirty="0">
                <a:solidFill>
                  <a:srgbClr val="FF0000"/>
                </a:solidFill>
              </a:rPr>
              <a:t>RED</a:t>
            </a:r>
            <a:r>
              <a:rPr lang="en-US" altLang="en-US" sz="4000" dirty="0">
                <a:solidFill>
                  <a:schemeClr val="tx1"/>
                </a:solidFill>
              </a:rPr>
              <a:t> in color as the reaction proceeds.</a:t>
            </a:r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7EF016E2-A57D-4647-9D0B-84438A3E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05000"/>
            <a:ext cx="1752600" cy="67832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77839C-6C93-49B9-9A81-C4A47FA8A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051853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Iron Thiocyanate system</a:t>
            </a:r>
          </a:p>
        </p:txBody>
      </p:sp>
    </p:spTree>
    <p:extLst>
      <p:ext uri="{BB962C8B-B14F-4D97-AF65-F5344CB8AC3E}">
        <p14:creationId xmlns:p14="http://schemas.microsoft.com/office/powerpoint/2010/main" val="1508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559669" cy="4564528"/>
          </a:xfrm>
          <a:prstGeom prst="rect">
            <a:avLst/>
          </a:prstGeom>
        </p:spPr>
      </p:pic>
      <p:sp>
        <p:nvSpPr>
          <p:cNvPr id="10" name="Oval 10">
            <a:extLst>
              <a:ext uri="{FF2B5EF4-FFF2-40B4-BE49-F238E27FC236}">
                <a16:creationId xmlns:a16="http://schemas.microsoft.com/office/drawing/2014/main" id="{A76B8DDB-D827-4730-8945-59D3CA9DC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834" y="3387164"/>
            <a:ext cx="1371600" cy="1143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62493C00-210F-424F-9915-90B0B409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41566"/>
            <a:ext cx="914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C610898-537B-4798-8CFA-B34CEE71C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457" y="26569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3333FF"/>
                </a:solidFill>
              </a:rPr>
              <a:t>Predict</a:t>
            </a:r>
            <a:r>
              <a:rPr lang="en-US" altLang="en-US" sz="4000" dirty="0"/>
              <a:t> what will happen if you ADD </a:t>
            </a:r>
            <a:r>
              <a:rPr lang="en-US" altLang="en-US" sz="4800" dirty="0">
                <a:solidFill>
                  <a:srgbClr val="FFFF00"/>
                </a:solidFill>
              </a:rPr>
              <a:t>heat</a:t>
            </a:r>
            <a:r>
              <a:rPr lang="en-US" altLang="en-US" sz="4000" dirty="0">
                <a:solidFill>
                  <a:srgbClr val="660033"/>
                </a:solidFill>
              </a:rPr>
              <a:t> </a:t>
            </a:r>
            <a:r>
              <a:rPr lang="en-US" altLang="en-US" sz="4000" dirty="0">
                <a:solidFill>
                  <a:schemeClr val="tx1"/>
                </a:solidFill>
              </a:rPr>
              <a:t>to the system.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53E66-B851-462A-9A03-62D028D93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1" r="25518" b="83306"/>
          <a:stretch/>
        </p:blipFill>
        <p:spPr>
          <a:xfrm>
            <a:off x="5020455" y="4364382"/>
            <a:ext cx="1692291" cy="762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30B3BE5-12AF-470F-A7E7-97891DFB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457" y="5885028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Iron Thiocyanate system</a:t>
            </a:r>
          </a:p>
        </p:txBody>
      </p:sp>
    </p:spTree>
    <p:extLst>
      <p:ext uri="{BB962C8B-B14F-4D97-AF65-F5344CB8AC3E}">
        <p14:creationId xmlns:p14="http://schemas.microsoft.com/office/powerpoint/2010/main" val="39696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06"/>
          <a:stretch/>
        </p:blipFill>
        <p:spPr>
          <a:xfrm>
            <a:off x="292165" y="2391030"/>
            <a:ext cx="8559669" cy="76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C3BB6B-0AFF-4D0D-B7D5-A28A622B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200321"/>
            <a:ext cx="4953000" cy="3178395"/>
          </a:xfrm>
          <a:prstGeom prst="rect">
            <a:avLst/>
          </a:prstGeom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59220E90-BE2C-475F-AF00-1357114C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46618"/>
            <a:ext cx="1333499" cy="685800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1B64EA9-48B5-4B9D-8B9C-089AB902E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21891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This reaction is </a:t>
            </a:r>
            <a:r>
              <a:rPr lang="en-US" altLang="en-US" sz="3600" dirty="0" err="1">
                <a:solidFill>
                  <a:srgbClr val="FFFF00"/>
                </a:solidFill>
              </a:rPr>
              <a:t>EXO</a:t>
            </a:r>
            <a:r>
              <a:rPr lang="en-US" altLang="en-US" sz="3600" dirty="0" err="1"/>
              <a:t>thermic</a:t>
            </a:r>
            <a:r>
              <a:rPr lang="en-US" altLang="en-US" sz="3600" dirty="0"/>
              <a:t> (heat is a </a:t>
            </a:r>
            <a:r>
              <a:rPr lang="en-US" altLang="en-US" sz="3600" dirty="0">
                <a:solidFill>
                  <a:srgbClr val="00FF00"/>
                </a:solidFill>
              </a:rPr>
              <a:t>product</a:t>
            </a:r>
            <a:r>
              <a:rPr lang="en-US" altLang="en-US" sz="3600" dirty="0"/>
              <a:t>).  Therefore, adding heat will push the reaction </a:t>
            </a:r>
            <a:r>
              <a:rPr lang="en-US" altLang="en-US" sz="3600" dirty="0">
                <a:solidFill>
                  <a:schemeClr val="bg1"/>
                </a:solidFill>
              </a:rPr>
              <a:t>toward the reactants </a:t>
            </a:r>
            <a:r>
              <a:rPr lang="en-US" altLang="en-US" sz="3600" dirty="0">
                <a:solidFill>
                  <a:srgbClr val="3333FF"/>
                </a:solidFill>
              </a:rPr>
              <a:t>to remove the heat.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C9702A4-8E7A-4A86-B9F6-B17CB6036CCA}"/>
              </a:ext>
            </a:extLst>
          </p:cNvPr>
          <p:cNvSpPr/>
          <p:nvPr/>
        </p:nvSpPr>
        <p:spPr bwMode="auto">
          <a:xfrm rot="10800000">
            <a:off x="3886200" y="2819320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96B3913D-0225-4DE7-BCD9-EB5D0E7A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82" y="2352930"/>
            <a:ext cx="2101817" cy="838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A0B95-920F-45FE-8A6D-BDBC6BD13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7" r="58828" b="83306"/>
          <a:stretch/>
        </p:blipFill>
        <p:spPr>
          <a:xfrm>
            <a:off x="6327058" y="4648200"/>
            <a:ext cx="2101817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2AA77-9915-4317-9C86-64E89CC96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1" r="25518" b="83306"/>
          <a:stretch/>
        </p:blipFill>
        <p:spPr>
          <a:xfrm>
            <a:off x="1089008" y="4648200"/>
            <a:ext cx="169229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5" y="1676400"/>
            <a:ext cx="8559669" cy="45645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4217140-AA77-4CD1-88E2-1FFDE58E5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3333FF"/>
                </a:solidFill>
              </a:rPr>
              <a:t>Predict</a:t>
            </a:r>
            <a:r>
              <a:rPr lang="en-US" altLang="en-US" sz="4000" dirty="0"/>
              <a:t> what will happen if you click on the </a:t>
            </a:r>
            <a:r>
              <a:rPr lang="en-US" altLang="en-US" sz="4000" u="sng" dirty="0">
                <a:solidFill>
                  <a:schemeClr val="bg1"/>
                </a:solidFill>
              </a:rPr>
              <a:t>KSCN</a:t>
            </a:r>
            <a:r>
              <a:rPr lang="en-US" altLang="en-US" sz="4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21817E-F845-462C-BEB9-892367C3C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1" r="25518" b="83306"/>
          <a:stretch/>
        </p:blipFill>
        <p:spPr>
          <a:xfrm>
            <a:off x="5020455" y="4364382"/>
            <a:ext cx="1692291" cy="762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90D842A-C231-4209-AFCD-013B6785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850194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Iron Thiocyanate system</a:t>
            </a:r>
          </a:p>
        </p:txBody>
      </p:sp>
    </p:spTree>
    <p:extLst>
      <p:ext uri="{BB962C8B-B14F-4D97-AF65-F5344CB8AC3E}">
        <p14:creationId xmlns:p14="http://schemas.microsoft.com/office/powerpoint/2010/main" val="279978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C4255412-0B5B-432C-A2C9-30C407FBF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0"/>
            <a:ext cx="8991600" cy="34290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chemeClr val="bg1"/>
                </a:solidFill>
              </a:rPr>
              <a:t>KSCN </a:t>
            </a:r>
            <a:r>
              <a:rPr lang="en-US" altLang="en-US" sz="3600" dirty="0"/>
              <a:t>dissociates (splits up) into cations/anions. Potassium (K+) cations form and </a:t>
            </a:r>
            <a:r>
              <a:rPr lang="en-US" altLang="en-US" sz="3600" dirty="0">
                <a:solidFill>
                  <a:srgbClr val="FFFF00"/>
                </a:solidFill>
              </a:rPr>
              <a:t>SCN-</a:t>
            </a:r>
            <a:r>
              <a:rPr lang="en-US" altLang="en-US" sz="3600" dirty="0"/>
              <a:t> anions also form, meaning there is </a:t>
            </a:r>
            <a:r>
              <a:rPr lang="en-US" altLang="en-US" sz="3600" dirty="0">
                <a:solidFill>
                  <a:srgbClr val="3333FF"/>
                </a:solidFill>
              </a:rPr>
              <a:t>MORE SCN- reactants </a:t>
            </a:r>
            <a:r>
              <a:rPr lang="en-US" altLang="en-US" sz="3600" dirty="0"/>
              <a:t>in solution. This stresses the system. 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62D1D-7A6B-491A-8C81-F6A78F57C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06"/>
          <a:stretch/>
        </p:blipFill>
        <p:spPr>
          <a:xfrm>
            <a:off x="254065" y="739775"/>
            <a:ext cx="8559669" cy="762000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id="{B7360B45-A9F0-4A04-B39C-BE39E05F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675865"/>
            <a:ext cx="838200" cy="838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780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06"/>
          <a:stretch/>
        </p:blipFill>
        <p:spPr>
          <a:xfrm>
            <a:off x="292165" y="2391030"/>
            <a:ext cx="8559669" cy="7620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1B64EA9-48B5-4B9D-8B9C-089AB902E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21891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To relieve the stress, the reaction will go </a:t>
            </a:r>
            <a:r>
              <a:rPr lang="en-US" altLang="en-US" sz="3600" dirty="0">
                <a:solidFill>
                  <a:schemeClr val="bg1"/>
                </a:solidFill>
              </a:rPr>
              <a:t>toward the products </a:t>
            </a:r>
            <a:r>
              <a:rPr lang="en-US" altLang="en-US" sz="3600" dirty="0">
                <a:solidFill>
                  <a:srgbClr val="3333FF"/>
                </a:solidFill>
              </a:rPr>
              <a:t>to remove the excess SCN- anions.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F1A82-C9A1-4049-BAC4-C487500C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406877"/>
            <a:ext cx="5105400" cy="3282042"/>
          </a:xfrm>
          <a:prstGeom prst="rect">
            <a:avLst/>
          </a:prstGeom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59220E90-BE2C-475F-AF00-1357114C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4724400"/>
            <a:ext cx="1333499" cy="439327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3D22FE87-D450-4AB2-8A1A-DD138556B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91030"/>
            <a:ext cx="1752600" cy="67832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C9702A4-8E7A-4A86-B9F6-B17CB6036CCA}"/>
              </a:ext>
            </a:extLst>
          </p:cNvPr>
          <p:cNvSpPr/>
          <p:nvPr/>
        </p:nvSpPr>
        <p:spPr bwMode="auto">
          <a:xfrm>
            <a:off x="4267200" y="2839916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2EB410-8E7B-44FA-BCE3-B2C59890B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1" r="25518" b="83306"/>
          <a:stretch/>
        </p:blipFill>
        <p:spPr>
          <a:xfrm>
            <a:off x="6533363" y="4876800"/>
            <a:ext cx="169229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5" y="1676400"/>
            <a:ext cx="8559669" cy="45645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4217140-AA77-4CD1-88E2-1FFDE58E5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3333FF"/>
                </a:solidFill>
              </a:rPr>
              <a:t>Predict</a:t>
            </a:r>
            <a:r>
              <a:rPr lang="en-US" altLang="en-US" sz="4000" dirty="0"/>
              <a:t> what will happen if you click on the </a:t>
            </a:r>
            <a:r>
              <a:rPr lang="en-US" altLang="en-US" sz="4000" dirty="0">
                <a:solidFill>
                  <a:schemeClr val="bg1"/>
                </a:solidFill>
              </a:rPr>
              <a:t>Fe(NO</a:t>
            </a:r>
            <a:r>
              <a:rPr lang="en-US" altLang="en-US" sz="4000" baseline="-25000" dirty="0">
                <a:solidFill>
                  <a:schemeClr val="bg1"/>
                </a:solidFill>
              </a:rPr>
              <a:t>3</a:t>
            </a:r>
            <a:r>
              <a:rPr lang="en-US" altLang="en-US" sz="4000" dirty="0">
                <a:solidFill>
                  <a:schemeClr val="bg1"/>
                </a:solidFill>
              </a:rPr>
              <a:t>)</a:t>
            </a:r>
            <a:r>
              <a:rPr lang="en-US" altLang="en-US" sz="4000" baseline="-25000" dirty="0">
                <a:solidFill>
                  <a:schemeClr val="bg1"/>
                </a:solidFill>
              </a:rPr>
              <a:t>3</a:t>
            </a:r>
            <a:r>
              <a:rPr lang="en-US" altLang="en-US" sz="4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E0223-60CE-405A-922F-DD1A08204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1" r="25518" b="83306"/>
          <a:stretch/>
        </p:blipFill>
        <p:spPr>
          <a:xfrm>
            <a:off x="5020455" y="4364382"/>
            <a:ext cx="1692291" cy="762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194BD67-9338-460A-BDEF-1B60EDF40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879691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Iron Thiocyanate system</a:t>
            </a:r>
          </a:p>
        </p:txBody>
      </p:sp>
    </p:spTree>
    <p:extLst>
      <p:ext uri="{BB962C8B-B14F-4D97-AF65-F5344CB8AC3E}">
        <p14:creationId xmlns:p14="http://schemas.microsoft.com/office/powerpoint/2010/main" val="17354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A9A4136-E5D9-43A0-83C2-D02B2C20B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Click on the “</a:t>
            </a:r>
            <a:r>
              <a:rPr lang="en-US" altLang="en-US" dirty="0">
                <a:solidFill>
                  <a:srgbClr val="FFFF00"/>
                </a:solidFill>
              </a:rPr>
              <a:t>Cobalt System</a:t>
            </a:r>
            <a:r>
              <a:rPr lang="en-US" altLang="en-US" dirty="0"/>
              <a:t>”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454B7F71-99EB-44AB-A02A-9DFFD27B0B4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86013"/>
            <a:ext cx="8229600" cy="2952750"/>
          </a:xfrm>
          <a:noFill/>
        </p:spPr>
      </p:pic>
      <p:sp>
        <p:nvSpPr>
          <p:cNvPr id="19461" name="AutoShape 5">
            <a:extLst>
              <a:ext uri="{FF2B5EF4-FFF2-40B4-BE49-F238E27FC236}">
                <a16:creationId xmlns:a16="http://schemas.microsoft.com/office/drawing/2014/main" id="{F856D43E-4E65-4681-A19B-6607C37E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57600"/>
            <a:ext cx="1447800" cy="685800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C4255412-0B5B-432C-A2C9-30C407FBF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0"/>
            <a:ext cx="8991600" cy="34290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chemeClr val="bg1"/>
                </a:solidFill>
              </a:rPr>
              <a:t>Fe(NO</a:t>
            </a:r>
            <a:r>
              <a:rPr lang="en-US" altLang="en-US" sz="3600" baseline="-25000" dirty="0">
                <a:solidFill>
                  <a:schemeClr val="bg1"/>
                </a:solidFill>
              </a:rPr>
              <a:t>3</a:t>
            </a:r>
            <a:r>
              <a:rPr lang="en-US" altLang="en-US" sz="3600" dirty="0">
                <a:solidFill>
                  <a:schemeClr val="bg1"/>
                </a:solidFill>
              </a:rPr>
              <a:t>)</a:t>
            </a:r>
            <a:r>
              <a:rPr lang="en-US" altLang="en-US" sz="3600" baseline="-25000" dirty="0">
                <a:solidFill>
                  <a:schemeClr val="bg1"/>
                </a:solidFill>
              </a:rPr>
              <a:t>3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/>
              <a:t>dissociates (splits up) into cations/anions. </a:t>
            </a:r>
            <a:r>
              <a:rPr lang="en-US" altLang="en-US" sz="3600" dirty="0">
                <a:solidFill>
                  <a:srgbClr val="FFFF00"/>
                </a:solidFill>
              </a:rPr>
              <a:t>Iron (Fe</a:t>
            </a:r>
            <a:r>
              <a:rPr lang="en-US" altLang="en-US" sz="3600" baseline="30000" dirty="0">
                <a:solidFill>
                  <a:srgbClr val="FFFF00"/>
                </a:solidFill>
              </a:rPr>
              <a:t>+3</a:t>
            </a:r>
            <a:r>
              <a:rPr lang="en-US" altLang="en-US" sz="3600" dirty="0">
                <a:solidFill>
                  <a:srgbClr val="FFFF00"/>
                </a:solidFill>
              </a:rPr>
              <a:t>) cations form</a:t>
            </a:r>
            <a:r>
              <a:rPr lang="en-US" altLang="en-US" sz="3600" dirty="0"/>
              <a:t>, meaning there are </a:t>
            </a:r>
            <a:r>
              <a:rPr lang="en-US" altLang="en-US" sz="3600" dirty="0">
                <a:solidFill>
                  <a:srgbClr val="3333FF"/>
                </a:solidFill>
              </a:rPr>
              <a:t>MORE Fe</a:t>
            </a:r>
            <a:r>
              <a:rPr lang="en-US" altLang="en-US" sz="3600" baseline="30000" dirty="0">
                <a:solidFill>
                  <a:srgbClr val="3333FF"/>
                </a:solidFill>
              </a:rPr>
              <a:t>+3</a:t>
            </a:r>
            <a:r>
              <a:rPr lang="en-US" altLang="en-US" sz="3600" dirty="0">
                <a:solidFill>
                  <a:srgbClr val="3333FF"/>
                </a:solidFill>
              </a:rPr>
              <a:t> reactants </a:t>
            </a:r>
            <a:r>
              <a:rPr lang="en-US" altLang="en-US" sz="3600" dirty="0"/>
              <a:t>in solution. This stresses the system. 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62D1D-7A6B-491A-8C81-F6A78F57C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06"/>
          <a:stretch/>
        </p:blipFill>
        <p:spPr>
          <a:xfrm>
            <a:off x="228600" y="990600"/>
            <a:ext cx="8559669" cy="762000"/>
          </a:xfrm>
          <a:prstGeom prst="rect">
            <a:avLst/>
          </a:prstGeom>
        </p:spPr>
      </p:pic>
      <p:sp>
        <p:nvSpPr>
          <p:cNvPr id="4" name="Oval 11">
            <a:extLst>
              <a:ext uri="{FF2B5EF4-FFF2-40B4-BE49-F238E27FC236}">
                <a16:creationId xmlns:a16="http://schemas.microsoft.com/office/drawing/2014/main" id="{CA4C6117-E517-45F5-9CEA-735E00446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921774"/>
            <a:ext cx="2101817" cy="838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013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06"/>
          <a:stretch/>
        </p:blipFill>
        <p:spPr>
          <a:xfrm>
            <a:off x="292165" y="2391030"/>
            <a:ext cx="8559669" cy="7620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1B64EA9-48B5-4B9D-8B9C-089AB902E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21891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To relieve the stress, the reaction will go </a:t>
            </a:r>
            <a:r>
              <a:rPr lang="en-US" altLang="en-US" sz="3600" dirty="0">
                <a:solidFill>
                  <a:schemeClr val="bg1"/>
                </a:solidFill>
              </a:rPr>
              <a:t>toward the products </a:t>
            </a:r>
            <a:r>
              <a:rPr lang="en-US" altLang="en-US" sz="3600" dirty="0">
                <a:solidFill>
                  <a:srgbClr val="3333FF"/>
                </a:solidFill>
              </a:rPr>
              <a:t>to remove the excess Fe</a:t>
            </a:r>
            <a:r>
              <a:rPr lang="en-US" altLang="en-US" sz="3600" baseline="30000" dirty="0">
                <a:solidFill>
                  <a:srgbClr val="3333FF"/>
                </a:solidFill>
              </a:rPr>
              <a:t>+3</a:t>
            </a:r>
            <a:r>
              <a:rPr lang="en-US" altLang="en-US" sz="3600" dirty="0">
                <a:solidFill>
                  <a:srgbClr val="3333FF"/>
                </a:solidFill>
              </a:rPr>
              <a:t> anions.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F1A82-C9A1-4049-BAC4-C487500C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406877"/>
            <a:ext cx="5105400" cy="3282042"/>
          </a:xfrm>
          <a:prstGeom prst="rect">
            <a:avLst/>
          </a:prstGeom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59220E90-BE2C-475F-AF00-1357114C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4724400"/>
            <a:ext cx="1333499" cy="439327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3D22FE87-D450-4AB2-8A1A-DD138556B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91030"/>
            <a:ext cx="1752600" cy="67832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C9702A4-8E7A-4A86-B9F6-B17CB6036CCA}"/>
              </a:ext>
            </a:extLst>
          </p:cNvPr>
          <p:cNvSpPr/>
          <p:nvPr/>
        </p:nvSpPr>
        <p:spPr bwMode="auto">
          <a:xfrm>
            <a:off x="4267200" y="2839916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BC690F-E163-410A-BE52-4411361BE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1" r="25518" b="83306"/>
          <a:stretch/>
        </p:blipFill>
        <p:spPr>
          <a:xfrm>
            <a:off x="6533363" y="4876800"/>
            <a:ext cx="169229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5" y="1676400"/>
            <a:ext cx="8559669" cy="45645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4217140-AA77-4CD1-88E2-1FFDE58E5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3333FF"/>
                </a:solidFill>
              </a:rPr>
              <a:t>Predict</a:t>
            </a:r>
            <a:r>
              <a:rPr lang="en-US" altLang="en-US" sz="4000" dirty="0"/>
              <a:t> what will happen if you click on the </a:t>
            </a:r>
            <a:r>
              <a:rPr lang="en-US" altLang="en-US" sz="4000" dirty="0">
                <a:solidFill>
                  <a:schemeClr val="bg1"/>
                </a:solidFill>
              </a:rPr>
              <a:t>Na</a:t>
            </a:r>
            <a:r>
              <a:rPr lang="en-US" altLang="en-US" sz="4000" baseline="-25000" dirty="0">
                <a:solidFill>
                  <a:schemeClr val="bg1"/>
                </a:solidFill>
              </a:rPr>
              <a:t>2</a:t>
            </a:r>
            <a:r>
              <a:rPr lang="en-US" altLang="en-US" sz="4000" dirty="0">
                <a:solidFill>
                  <a:schemeClr val="bg1"/>
                </a:solidFill>
              </a:rPr>
              <a:t>(HPO</a:t>
            </a:r>
            <a:r>
              <a:rPr lang="en-US" altLang="en-US" sz="4000" baseline="-25000" dirty="0">
                <a:solidFill>
                  <a:schemeClr val="bg1"/>
                </a:solidFill>
              </a:rPr>
              <a:t>4</a:t>
            </a:r>
            <a:r>
              <a:rPr lang="en-US" altLang="en-US" sz="4000" dirty="0">
                <a:solidFill>
                  <a:schemeClr val="bg1"/>
                </a:solidFill>
              </a:rPr>
              <a:t>)</a:t>
            </a:r>
            <a:r>
              <a:rPr lang="en-US" altLang="en-US" sz="4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87FA0-62BE-4879-8E79-72B176F03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1" r="25518" b="83306"/>
          <a:stretch/>
        </p:blipFill>
        <p:spPr>
          <a:xfrm>
            <a:off x="5020455" y="4364382"/>
            <a:ext cx="1692291" cy="762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86AD689-EE42-40AC-992A-FF9BA056F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879691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Iron Thiocyanate system</a:t>
            </a:r>
          </a:p>
        </p:txBody>
      </p:sp>
    </p:spTree>
    <p:extLst>
      <p:ext uri="{BB962C8B-B14F-4D97-AF65-F5344CB8AC3E}">
        <p14:creationId xmlns:p14="http://schemas.microsoft.com/office/powerpoint/2010/main" val="33678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C4255412-0B5B-432C-A2C9-30C407FBF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0"/>
            <a:ext cx="8991600" cy="34290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chemeClr val="bg1"/>
                </a:solidFill>
              </a:rPr>
              <a:t>Na</a:t>
            </a:r>
            <a:r>
              <a:rPr lang="en-US" altLang="en-US" sz="3600" baseline="-25000" dirty="0">
                <a:solidFill>
                  <a:schemeClr val="bg1"/>
                </a:solidFill>
              </a:rPr>
              <a:t>2</a:t>
            </a:r>
            <a:r>
              <a:rPr lang="en-US" altLang="en-US" sz="3600" dirty="0">
                <a:solidFill>
                  <a:schemeClr val="bg1"/>
                </a:solidFill>
              </a:rPr>
              <a:t>(HPO</a:t>
            </a:r>
            <a:r>
              <a:rPr lang="en-US" altLang="en-US" sz="3600" baseline="-25000" dirty="0">
                <a:solidFill>
                  <a:schemeClr val="bg1"/>
                </a:solidFill>
              </a:rPr>
              <a:t>4</a:t>
            </a:r>
            <a:r>
              <a:rPr lang="en-US" altLang="en-US" sz="3600" dirty="0">
                <a:solidFill>
                  <a:schemeClr val="bg1"/>
                </a:solidFill>
              </a:rPr>
              <a:t>)</a:t>
            </a:r>
            <a:r>
              <a:rPr lang="en-US" altLang="en-US" sz="3600" dirty="0"/>
              <a:t> dissociates (splits up) into cations/anions. </a:t>
            </a:r>
            <a:r>
              <a:rPr lang="en-US" altLang="en-US" sz="3600" dirty="0">
                <a:solidFill>
                  <a:schemeClr val="bg1"/>
                </a:solidFill>
              </a:rPr>
              <a:t>HPO</a:t>
            </a:r>
            <a:r>
              <a:rPr lang="en-US" altLang="en-US" sz="3600" baseline="-25000" dirty="0">
                <a:solidFill>
                  <a:schemeClr val="bg1"/>
                </a:solidFill>
              </a:rPr>
              <a:t>4 </a:t>
            </a:r>
            <a:r>
              <a:rPr lang="en-US" altLang="en-US" sz="3600" dirty="0">
                <a:solidFill>
                  <a:schemeClr val="bg1"/>
                </a:solidFill>
              </a:rPr>
              <a:t>bonds </a:t>
            </a:r>
            <a:r>
              <a:rPr lang="en-US" altLang="en-US" sz="3600" dirty="0">
                <a:solidFill>
                  <a:schemeClr val="tx1"/>
                </a:solidFill>
              </a:rPr>
              <a:t>with the </a:t>
            </a:r>
            <a:r>
              <a:rPr lang="en-US" altLang="en-US" sz="3600" dirty="0">
                <a:solidFill>
                  <a:srgbClr val="FFFF00"/>
                </a:solidFill>
              </a:rPr>
              <a:t>Iron (Fe</a:t>
            </a:r>
            <a:r>
              <a:rPr lang="en-US" altLang="en-US" sz="3600" baseline="30000" dirty="0">
                <a:solidFill>
                  <a:srgbClr val="FFFF00"/>
                </a:solidFill>
              </a:rPr>
              <a:t>+3</a:t>
            </a:r>
            <a:r>
              <a:rPr lang="en-US" altLang="en-US" sz="3600" dirty="0">
                <a:solidFill>
                  <a:srgbClr val="FFFF00"/>
                </a:solidFill>
              </a:rPr>
              <a:t>) cations</a:t>
            </a:r>
            <a:r>
              <a:rPr lang="en-US" altLang="en-US" sz="3600" dirty="0"/>
              <a:t>, removing the </a:t>
            </a:r>
            <a:r>
              <a:rPr lang="en-US" altLang="en-US" sz="3600" dirty="0">
                <a:solidFill>
                  <a:srgbClr val="FFFF00"/>
                </a:solidFill>
              </a:rPr>
              <a:t>(Fe</a:t>
            </a:r>
            <a:r>
              <a:rPr lang="en-US" altLang="en-US" sz="3600" baseline="30000" dirty="0">
                <a:solidFill>
                  <a:srgbClr val="FFFF00"/>
                </a:solidFill>
              </a:rPr>
              <a:t>+3</a:t>
            </a:r>
            <a:r>
              <a:rPr lang="en-US" altLang="en-US" sz="3600" dirty="0">
                <a:solidFill>
                  <a:srgbClr val="FFFF00"/>
                </a:solidFill>
              </a:rPr>
              <a:t>) cations</a:t>
            </a:r>
            <a:r>
              <a:rPr lang="en-US" altLang="en-US" sz="3600" dirty="0">
                <a:solidFill>
                  <a:schemeClr val="tx1"/>
                </a:solidFill>
              </a:rPr>
              <a:t> from the reactant side</a:t>
            </a:r>
            <a:r>
              <a:rPr lang="en-US" altLang="en-US" sz="3600" dirty="0"/>
              <a:t>. This stresses the system. 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62D1D-7A6B-491A-8C81-F6A78F57C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06"/>
          <a:stretch/>
        </p:blipFill>
        <p:spPr>
          <a:xfrm>
            <a:off x="228600" y="990600"/>
            <a:ext cx="8559669" cy="762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CA37B8-4234-4620-BA0B-4FECAE3471AD}"/>
              </a:ext>
            </a:extLst>
          </p:cNvPr>
          <p:cNvCxnSpPr/>
          <p:nvPr/>
        </p:nvCxnSpPr>
        <p:spPr bwMode="auto">
          <a:xfrm>
            <a:off x="1524000" y="1295400"/>
            <a:ext cx="2209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11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A25D-D9A3-436A-A91C-467F1410A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06"/>
          <a:stretch/>
        </p:blipFill>
        <p:spPr>
          <a:xfrm>
            <a:off x="292165" y="2391030"/>
            <a:ext cx="8559669" cy="7620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5C9702A4-8E7A-4A86-B9F6-B17CB6036CCA}"/>
              </a:ext>
            </a:extLst>
          </p:cNvPr>
          <p:cNvSpPr/>
          <p:nvPr/>
        </p:nvSpPr>
        <p:spPr bwMode="auto">
          <a:xfrm rot="10800000">
            <a:off x="3886200" y="2819320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2AAEA-625D-4098-BF5A-6B8ECFF70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431458"/>
            <a:ext cx="4953000" cy="325713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9223DED-1953-4C43-AAF6-E4F4FD0BA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099" y="34413"/>
            <a:ext cx="7543800" cy="21891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To relieve the stress, the reaction will go </a:t>
            </a:r>
            <a:r>
              <a:rPr lang="en-US" altLang="en-US" sz="3600" dirty="0">
                <a:solidFill>
                  <a:schemeClr val="bg1"/>
                </a:solidFill>
              </a:rPr>
              <a:t>toward the reactants </a:t>
            </a:r>
            <a:r>
              <a:rPr lang="en-US" altLang="en-US" sz="3600" dirty="0">
                <a:solidFill>
                  <a:schemeClr val="tx1"/>
                </a:solidFill>
              </a:rPr>
              <a:t>to</a:t>
            </a:r>
            <a:r>
              <a:rPr lang="en-US" altLang="en-US" sz="3600" dirty="0">
                <a:solidFill>
                  <a:srgbClr val="3333FF"/>
                </a:solidFill>
              </a:rPr>
              <a:t> replace the Fe</a:t>
            </a:r>
            <a:r>
              <a:rPr lang="en-US" altLang="en-US" sz="3600" baseline="30000" dirty="0">
                <a:solidFill>
                  <a:srgbClr val="3333FF"/>
                </a:solidFill>
              </a:rPr>
              <a:t>+3</a:t>
            </a:r>
            <a:r>
              <a:rPr lang="en-US" altLang="en-US" sz="3600" dirty="0">
                <a:solidFill>
                  <a:srgbClr val="3333FF"/>
                </a:solidFill>
              </a:rPr>
              <a:t> anions.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59220E90-BE2C-475F-AF00-1357114C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626" y="4572000"/>
            <a:ext cx="1104899" cy="375135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01D4AE-8134-4E1D-908E-E8572B706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7" r="58828" b="83306"/>
          <a:stretch/>
        </p:blipFill>
        <p:spPr>
          <a:xfrm>
            <a:off x="6400800" y="4648200"/>
            <a:ext cx="2101817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C6DAE-414C-4D41-9555-4C40F8464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1" r="25518" b="83306"/>
          <a:stretch/>
        </p:blipFill>
        <p:spPr>
          <a:xfrm>
            <a:off x="1089008" y="4648200"/>
            <a:ext cx="169229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B1DD9E0-772F-4C36-98D5-B84EC0E83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Gases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89E9CA64-D370-475F-B9D8-77F786455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57400"/>
            <a:ext cx="88773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D580F1C-2283-457D-9827-7922F155B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3255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Assume a reaction is taking place in the </a:t>
            </a:r>
            <a:r>
              <a:rPr lang="en-US" altLang="en-US" sz="4000" dirty="0">
                <a:solidFill>
                  <a:schemeClr val="bg1"/>
                </a:solidFill>
              </a:rPr>
              <a:t>gas</a:t>
            </a:r>
            <a:r>
              <a:rPr lang="en-US" altLang="en-US" sz="4000" dirty="0"/>
              <a:t> phase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16638D5-E5D2-4418-9717-F9F440339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534400" cy="2667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/>
              <a:t>What would be the effect on equilibrium position of increasing the </a:t>
            </a:r>
            <a:r>
              <a:rPr lang="en-US" altLang="en-US" sz="6000" dirty="0">
                <a:solidFill>
                  <a:srgbClr val="00FF00"/>
                </a:solidFill>
              </a:rPr>
              <a:t>pressure</a:t>
            </a:r>
            <a:r>
              <a:rPr lang="en-US" altLang="en-US" sz="4000" dirty="0"/>
              <a:t> inside the container?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2404533-63C8-44CE-AE24-9AF896059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304800"/>
            <a:ext cx="8229600" cy="13255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Assume a reaction is taking place in the </a:t>
            </a:r>
            <a:r>
              <a:rPr lang="en-US" altLang="en-US" sz="4000" dirty="0">
                <a:solidFill>
                  <a:schemeClr val="bg1"/>
                </a:solidFill>
              </a:rPr>
              <a:t>gas</a:t>
            </a:r>
            <a:r>
              <a:rPr lang="en-US" altLang="en-US" sz="4000" dirty="0"/>
              <a:t> phase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F55437E-7798-4B25-824D-CE52FB889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4025" y="1712913"/>
            <a:ext cx="8229600" cy="49164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What would be the effect on equilibrium position of increasing the </a:t>
            </a:r>
            <a:r>
              <a:rPr lang="en-US" altLang="en-US" sz="2000" dirty="0">
                <a:solidFill>
                  <a:srgbClr val="00FF00"/>
                </a:solidFill>
              </a:rPr>
              <a:t>pressure</a:t>
            </a:r>
            <a:r>
              <a:rPr lang="en-US" altLang="en-US" sz="2000" dirty="0"/>
              <a:t> inside the container? </a:t>
            </a:r>
          </a:p>
          <a:p>
            <a:pPr eaLnBrk="1" hangingPunct="1">
              <a:defRPr/>
            </a:pPr>
            <a:endParaRPr lang="en-US" altLang="en-US" sz="8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3600" dirty="0"/>
              <a:t>Pressure</a:t>
            </a:r>
            <a:r>
              <a:rPr lang="en-US" altLang="en-US" sz="3600" dirty="0">
                <a:solidFill>
                  <a:srgbClr val="00FF00"/>
                </a:solidFill>
              </a:rPr>
              <a:t> would affect the gases IF there is an unequal number of moles of reactants than products.</a:t>
            </a:r>
          </a:p>
          <a:p>
            <a:pPr marL="914400" indent="-914400" eaLnBrk="1" hangingPunct="1">
              <a:buFontTx/>
              <a:buNone/>
              <a:defRPr/>
            </a:pPr>
            <a:r>
              <a:rPr lang="en-US" altLang="en-US" sz="3600" dirty="0">
                <a:solidFill>
                  <a:srgbClr val="3333FF"/>
                </a:solidFill>
              </a:rPr>
              <a:t>e.g. 	squeeze a balloon on the left side and it pushes to the right … and vice 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0B0E4EE-49E6-46DB-B7F2-336036870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Define “</a:t>
            </a:r>
            <a:r>
              <a:rPr lang="en-US" altLang="en-US" sz="4000" dirty="0">
                <a:solidFill>
                  <a:srgbClr val="7030A0"/>
                </a:solidFill>
              </a:rPr>
              <a:t>Pressure</a:t>
            </a:r>
            <a:r>
              <a:rPr lang="en-US" altLang="en-US" sz="4000" dirty="0"/>
              <a:t>” in terms of molecules in a container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9F1B42D-DA65-4528-BC6D-DB1DF1A66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8229600" cy="3276600"/>
          </a:xfrm>
        </p:spPr>
        <p:txBody>
          <a:bodyPr/>
          <a:lstStyle/>
          <a:p>
            <a:pPr eaLnBrk="1" hangingPunct="1"/>
            <a:r>
              <a:rPr lang="en-US" altLang="en-US" dirty="0"/>
              <a:t>How does pressure affect a </a:t>
            </a:r>
            <a:r>
              <a:rPr lang="en-US" altLang="en-US" dirty="0">
                <a:solidFill>
                  <a:srgbClr val="00FF00"/>
                </a:solidFill>
              </a:rPr>
              <a:t>solid</a:t>
            </a:r>
            <a:r>
              <a:rPr lang="en-US" altLang="en-US" dirty="0"/>
              <a:t>?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How does pressure affect a </a:t>
            </a:r>
            <a:r>
              <a:rPr lang="en-US" altLang="en-US" dirty="0">
                <a:solidFill>
                  <a:srgbClr val="00B0F0"/>
                </a:solidFill>
              </a:rPr>
              <a:t>liquid</a:t>
            </a:r>
            <a:r>
              <a:rPr lang="en-US" altLang="en-US" dirty="0"/>
              <a:t>?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How does pressure affect a </a:t>
            </a:r>
            <a:r>
              <a:rPr lang="en-US" altLang="en-US" dirty="0">
                <a:solidFill>
                  <a:srgbClr val="FFFF00"/>
                </a:solidFill>
              </a:rPr>
              <a:t>gas</a:t>
            </a:r>
            <a:r>
              <a:rPr lang="en-US" altLang="en-US" dirty="0"/>
              <a:t>?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31F4E14-B6C6-43BE-A55A-7FF7CC065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Define “</a:t>
            </a:r>
            <a:r>
              <a:rPr lang="en-US" altLang="en-US" sz="4000" dirty="0">
                <a:solidFill>
                  <a:srgbClr val="7030A0"/>
                </a:solidFill>
              </a:rPr>
              <a:t>Pressure</a:t>
            </a:r>
            <a:r>
              <a:rPr lang="en-US" altLang="en-US" sz="4000" dirty="0"/>
              <a:t>” in terms of molecules in a container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2A05DBD-3C7E-43BB-B9CA-9436676AE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00" y="1905000"/>
            <a:ext cx="82296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How does pressure affect a </a:t>
            </a:r>
            <a:r>
              <a:rPr lang="en-US" altLang="en-US" dirty="0">
                <a:solidFill>
                  <a:srgbClr val="00FF00"/>
                </a:solidFill>
              </a:rPr>
              <a:t>solid</a:t>
            </a:r>
            <a:r>
              <a:rPr lang="en-US" altLang="en-US" dirty="0"/>
              <a:t>?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dirty="0">
                <a:solidFill>
                  <a:srgbClr val="00FF00"/>
                </a:solidFill>
              </a:rPr>
              <a:t>Very little</a:t>
            </a:r>
          </a:p>
          <a:p>
            <a:pPr eaLnBrk="1" hangingPunct="1">
              <a:defRPr/>
            </a:pPr>
            <a:r>
              <a:rPr lang="en-US" altLang="en-US" dirty="0"/>
              <a:t>How does pressure affect a </a:t>
            </a:r>
            <a:r>
              <a:rPr lang="en-US" altLang="en-US" dirty="0">
                <a:solidFill>
                  <a:srgbClr val="00B0F0"/>
                </a:solidFill>
              </a:rPr>
              <a:t>liquid</a:t>
            </a:r>
            <a:r>
              <a:rPr lang="en-US" altLang="en-US" dirty="0"/>
              <a:t>?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dirty="0">
                <a:solidFill>
                  <a:srgbClr val="00FF00"/>
                </a:solidFill>
              </a:rPr>
              <a:t>Very little</a:t>
            </a:r>
          </a:p>
          <a:p>
            <a:pPr eaLnBrk="1" hangingPunct="1">
              <a:defRPr/>
            </a:pPr>
            <a:r>
              <a:rPr lang="en-US" altLang="en-US" dirty="0"/>
              <a:t>How does pressure affect a </a:t>
            </a:r>
            <a:r>
              <a:rPr lang="en-US" altLang="en-US" dirty="0">
                <a:solidFill>
                  <a:srgbClr val="FFFF00"/>
                </a:solidFill>
              </a:rPr>
              <a:t>gas</a:t>
            </a:r>
            <a:r>
              <a:rPr lang="en-US" altLang="en-US" dirty="0"/>
              <a:t>?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dirty="0">
                <a:solidFill>
                  <a:srgbClr val="00FF00"/>
                </a:solidFill>
              </a:rPr>
              <a:t>Gases are extremely compressive and expansive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6B7BCCA-4332-4246-B8FF-515895B37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Cobalt System</a:t>
            </a:r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11A5D5D8-ADC6-44E5-89BE-9C5A5205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1"/>
            <a:ext cx="67818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B712E-EAAC-4E3C-A494-DF92404532D9}"/>
              </a:ext>
            </a:extLst>
          </p:cNvPr>
          <p:cNvSpPr txBox="1"/>
          <p:nvPr/>
        </p:nvSpPr>
        <p:spPr>
          <a:xfrm>
            <a:off x="304800" y="25908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chemical equation has “</a:t>
            </a:r>
            <a:r>
              <a:rPr lang="en-US" sz="3600" dirty="0">
                <a:solidFill>
                  <a:srgbClr val="FFFF00"/>
                </a:solidFill>
              </a:rPr>
              <a:t>Heat</a:t>
            </a:r>
            <a:r>
              <a:rPr lang="en-US" sz="3600" dirty="0"/>
              <a:t>” on the right side of the arrows, meaning that heat is given off or released as a </a:t>
            </a:r>
            <a:r>
              <a:rPr lang="en-US" sz="3600" dirty="0">
                <a:solidFill>
                  <a:srgbClr val="0070C0"/>
                </a:solidFill>
              </a:rPr>
              <a:t>product</a:t>
            </a:r>
            <a:r>
              <a:rPr lang="en-US" sz="3600" dirty="0"/>
              <a:t>. </a:t>
            </a:r>
          </a:p>
          <a:p>
            <a:endParaRPr lang="en-US" sz="3600" dirty="0"/>
          </a:p>
          <a:p>
            <a:r>
              <a:rPr lang="en-US" sz="3600" dirty="0"/>
              <a:t>This is an </a:t>
            </a:r>
            <a:r>
              <a:rPr lang="en-US" sz="6000" dirty="0" err="1">
                <a:solidFill>
                  <a:srgbClr val="FFFF00"/>
                </a:solidFill>
              </a:rPr>
              <a:t>EXOthermic</a:t>
            </a:r>
            <a:r>
              <a:rPr lang="en-US" sz="3600" dirty="0"/>
              <a:t> reaction.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4">
            <a:extLst>
              <a:ext uri="{FF2B5EF4-FFF2-40B4-BE49-F238E27FC236}">
                <a16:creationId xmlns:a16="http://schemas.microsoft.com/office/drawing/2014/main" id="{87B97FC5-692C-42D5-B2C1-542153F7455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33600"/>
            <a:ext cx="6781800" cy="4248150"/>
            <a:chOff x="912" y="864"/>
            <a:chExt cx="4272" cy="2676"/>
          </a:xfrm>
        </p:grpSpPr>
        <p:grpSp>
          <p:nvGrpSpPr>
            <p:cNvPr id="6150" name="Group 5">
              <a:extLst>
                <a:ext uri="{FF2B5EF4-FFF2-40B4-BE49-F238E27FC236}">
                  <a16:creationId xmlns:a16="http://schemas.microsoft.com/office/drawing/2014/main" id="{1BE06895-BF19-4A73-9534-1EB7CE039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344"/>
              <a:ext cx="3780" cy="2196"/>
              <a:chOff x="1152" y="1344"/>
              <a:chExt cx="3780" cy="2196"/>
            </a:xfrm>
          </p:grpSpPr>
          <p:pic>
            <p:nvPicPr>
              <p:cNvPr id="6152" name="Picture 6">
                <a:extLst>
                  <a:ext uri="{FF2B5EF4-FFF2-40B4-BE49-F238E27FC236}">
                    <a16:creationId xmlns:a16="http://schemas.microsoft.com/office/drawing/2014/main" id="{7F89B7D2-FD95-4DBF-BEDF-EF20E87A7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344"/>
                <a:ext cx="3780" cy="2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53" name="Text Box 7">
                <a:extLst>
                  <a:ext uri="{FF2B5EF4-FFF2-40B4-BE49-F238E27FC236}">
                    <a16:creationId xmlns:a16="http://schemas.microsoft.com/office/drawing/2014/main" id="{71BCEF02-DCDE-4A5F-BF6A-E5BA828F4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heat</a:t>
                </a:r>
              </a:p>
            </p:txBody>
          </p:sp>
          <p:sp>
            <p:nvSpPr>
              <p:cNvPr id="6154" name="Text Box 8">
                <a:extLst>
                  <a:ext uri="{FF2B5EF4-FFF2-40B4-BE49-F238E27FC236}">
                    <a16:creationId xmlns:a16="http://schemas.microsoft.com/office/drawing/2014/main" id="{3C8A9F32-1508-44AA-A8CF-7C7856EE5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55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cold</a:t>
                </a:r>
              </a:p>
            </p:txBody>
          </p:sp>
        </p:grpSp>
        <p:pic>
          <p:nvPicPr>
            <p:cNvPr id="6151" name="Picture 9">
              <a:extLst>
                <a:ext uri="{FF2B5EF4-FFF2-40B4-BE49-F238E27FC236}">
                  <a16:creationId xmlns:a16="http://schemas.microsoft.com/office/drawing/2014/main" id="{A1ACBF2F-D613-4BA3-A090-32059E978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427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4859FEC9-6D09-4F19-A4BF-2AFC8F64E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1730"/>
            <a:ext cx="8229600" cy="1676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Notice that BEFORE the reaction proceeds, the solution is </a:t>
            </a:r>
            <a:r>
              <a:rPr lang="en-US" altLang="en-US" sz="4000" dirty="0">
                <a:solidFill>
                  <a:srgbClr val="0070C0"/>
                </a:solidFill>
              </a:rPr>
              <a:t>BLUE</a:t>
            </a:r>
            <a:r>
              <a:rPr lang="en-US" altLang="en-US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841F4607-C9F4-4C0D-9214-2B75C355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334" y="2043112"/>
            <a:ext cx="1772265" cy="8524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6709D92-157B-40BC-A13D-830F9203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91016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Cobalt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3600118-15F3-42AE-815D-99A6126AD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3333FF"/>
                </a:solidFill>
              </a:rPr>
              <a:t>Predict</a:t>
            </a:r>
            <a:r>
              <a:rPr lang="en-US" altLang="en-US" sz="4000" dirty="0"/>
              <a:t> what will happen if you ADD </a:t>
            </a:r>
            <a:r>
              <a:rPr lang="en-US" altLang="en-US" sz="4800" dirty="0">
                <a:solidFill>
                  <a:srgbClr val="FFFF00"/>
                </a:solidFill>
              </a:rPr>
              <a:t>heat</a:t>
            </a:r>
            <a:r>
              <a:rPr lang="en-US" altLang="en-US" sz="4000" dirty="0">
                <a:solidFill>
                  <a:srgbClr val="660033"/>
                </a:solidFill>
              </a:rPr>
              <a:t> </a:t>
            </a:r>
            <a:r>
              <a:rPr lang="en-US" altLang="en-US" sz="4000" dirty="0">
                <a:solidFill>
                  <a:schemeClr val="tx1"/>
                </a:solidFill>
              </a:rPr>
              <a:t>to the system.</a:t>
            </a:r>
          </a:p>
        </p:txBody>
      </p:sp>
      <p:grpSp>
        <p:nvGrpSpPr>
          <p:cNvPr id="6147" name="Group 4">
            <a:extLst>
              <a:ext uri="{FF2B5EF4-FFF2-40B4-BE49-F238E27FC236}">
                <a16:creationId xmlns:a16="http://schemas.microsoft.com/office/drawing/2014/main" id="{87B97FC5-692C-42D5-B2C1-542153F7455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33600"/>
            <a:ext cx="6781800" cy="4248150"/>
            <a:chOff x="912" y="864"/>
            <a:chExt cx="4272" cy="2676"/>
          </a:xfrm>
        </p:grpSpPr>
        <p:grpSp>
          <p:nvGrpSpPr>
            <p:cNvPr id="6150" name="Group 5">
              <a:extLst>
                <a:ext uri="{FF2B5EF4-FFF2-40B4-BE49-F238E27FC236}">
                  <a16:creationId xmlns:a16="http://schemas.microsoft.com/office/drawing/2014/main" id="{1BE06895-BF19-4A73-9534-1EB7CE039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344"/>
              <a:ext cx="3780" cy="2196"/>
              <a:chOff x="1152" y="1344"/>
              <a:chExt cx="3780" cy="2196"/>
            </a:xfrm>
          </p:grpSpPr>
          <p:pic>
            <p:nvPicPr>
              <p:cNvPr id="6152" name="Picture 6">
                <a:extLst>
                  <a:ext uri="{FF2B5EF4-FFF2-40B4-BE49-F238E27FC236}">
                    <a16:creationId xmlns:a16="http://schemas.microsoft.com/office/drawing/2014/main" id="{7F89B7D2-FD95-4DBF-BEDF-EF20E87A7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344"/>
                <a:ext cx="3780" cy="2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53" name="Text Box 7">
                <a:extLst>
                  <a:ext uri="{FF2B5EF4-FFF2-40B4-BE49-F238E27FC236}">
                    <a16:creationId xmlns:a16="http://schemas.microsoft.com/office/drawing/2014/main" id="{71BCEF02-DCDE-4A5F-BF6A-E5BA828F4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heat</a:t>
                </a:r>
              </a:p>
            </p:txBody>
          </p:sp>
          <p:sp>
            <p:nvSpPr>
              <p:cNvPr id="6154" name="Text Box 8">
                <a:extLst>
                  <a:ext uri="{FF2B5EF4-FFF2-40B4-BE49-F238E27FC236}">
                    <a16:creationId xmlns:a16="http://schemas.microsoft.com/office/drawing/2014/main" id="{3C8A9F32-1508-44AA-A8CF-7C7856EE5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55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cold</a:t>
                </a:r>
              </a:p>
            </p:txBody>
          </p:sp>
        </p:grpSp>
        <p:pic>
          <p:nvPicPr>
            <p:cNvPr id="6151" name="Picture 9">
              <a:extLst>
                <a:ext uri="{FF2B5EF4-FFF2-40B4-BE49-F238E27FC236}">
                  <a16:creationId xmlns:a16="http://schemas.microsoft.com/office/drawing/2014/main" id="{A1ACBF2F-D613-4BA3-A090-32059E978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427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538" name="Oval 10">
            <a:extLst>
              <a:ext uri="{FF2B5EF4-FFF2-40B4-BE49-F238E27FC236}">
                <a16:creationId xmlns:a16="http://schemas.microsoft.com/office/drawing/2014/main" id="{23162030-DD23-45DD-BD37-285FF839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81400"/>
            <a:ext cx="1371600" cy="1143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9" name="Oval 11">
            <a:extLst>
              <a:ext uri="{FF2B5EF4-FFF2-40B4-BE49-F238E27FC236}">
                <a16:creationId xmlns:a16="http://schemas.microsoft.com/office/drawing/2014/main" id="{18389A5C-EA86-4E14-ADCF-67BC1C135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057400"/>
            <a:ext cx="914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AA954E0-8EF9-477A-86AF-9CE08113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91016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Cobalt system</a:t>
            </a:r>
          </a:p>
        </p:txBody>
      </p:sp>
    </p:spTree>
    <p:extLst>
      <p:ext uri="{BB962C8B-B14F-4D97-AF65-F5344CB8AC3E}">
        <p14:creationId xmlns:p14="http://schemas.microsoft.com/office/powerpoint/2010/main" val="4587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8" grpId="0" animBg="1"/>
      <p:bldP spid="2253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>
            <a:extLst>
              <a:ext uri="{FF2B5EF4-FFF2-40B4-BE49-F238E27FC236}">
                <a16:creationId xmlns:a16="http://schemas.microsoft.com/office/drawing/2014/main" id="{EE36E4A8-BFE2-4916-8165-8AA93747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71500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5D99BAF9-1A95-4080-ADB0-541446592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21891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This reaction is </a:t>
            </a:r>
            <a:r>
              <a:rPr lang="en-US" altLang="en-US" sz="3600" dirty="0" err="1">
                <a:solidFill>
                  <a:srgbClr val="FFFF00"/>
                </a:solidFill>
              </a:rPr>
              <a:t>EXO</a:t>
            </a:r>
            <a:r>
              <a:rPr lang="en-US" altLang="en-US" sz="3600" dirty="0" err="1"/>
              <a:t>thermic</a:t>
            </a:r>
            <a:r>
              <a:rPr lang="en-US" altLang="en-US" sz="3600" dirty="0"/>
              <a:t> (</a:t>
            </a:r>
            <a:r>
              <a:rPr lang="en-US" altLang="en-US" sz="3600" dirty="0">
                <a:solidFill>
                  <a:srgbClr val="0070C0"/>
                </a:solidFill>
              </a:rPr>
              <a:t>heat</a:t>
            </a:r>
            <a:r>
              <a:rPr lang="en-US" altLang="en-US" sz="3600" dirty="0"/>
              <a:t> is a </a:t>
            </a:r>
            <a:r>
              <a:rPr lang="en-US" altLang="en-US" sz="3600" dirty="0">
                <a:solidFill>
                  <a:srgbClr val="00FF00"/>
                </a:solidFill>
              </a:rPr>
              <a:t>product</a:t>
            </a:r>
            <a:r>
              <a:rPr lang="en-US" altLang="en-US" sz="3600" dirty="0"/>
              <a:t>).  Therefore, </a:t>
            </a:r>
            <a:r>
              <a:rPr lang="en-US" altLang="en-US" sz="3600" dirty="0">
                <a:solidFill>
                  <a:srgbClr val="00FF00"/>
                </a:solidFill>
              </a:rPr>
              <a:t>adding heat </a:t>
            </a:r>
            <a:r>
              <a:rPr lang="en-US" altLang="en-US" sz="3600" dirty="0"/>
              <a:t>will </a:t>
            </a:r>
            <a:r>
              <a:rPr lang="en-US" altLang="en-US" sz="3600" dirty="0">
                <a:solidFill>
                  <a:srgbClr val="3333FF"/>
                </a:solidFill>
              </a:rPr>
              <a:t>STRESS</a:t>
            </a:r>
            <a:r>
              <a:rPr lang="en-US" altLang="en-US" sz="3600" dirty="0"/>
              <a:t> the system. </a:t>
            </a:r>
            <a:endParaRPr lang="en-US" altLang="en-US" sz="3600" dirty="0">
              <a:solidFill>
                <a:srgbClr val="3333FF"/>
              </a:solidFill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825526E8-B2EE-40A1-A74D-6F3C03CE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1228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1784AF8D-84F4-4FEE-A466-BDADDA58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1419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>
            <a:extLst>
              <a:ext uri="{FF2B5EF4-FFF2-40B4-BE49-F238E27FC236}">
                <a16:creationId xmlns:a16="http://schemas.microsoft.com/office/drawing/2014/main" id="{CCEC94EA-6A92-4469-A0C4-BBCE4ED5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743200"/>
            <a:ext cx="4981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1CC4B-323C-4AD8-BB65-D03CECA3BFB3}"/>
              </a:ext>
            </a:extLst>
          </p:cNvPr>
          <p:cNvSpPr txBox="1"/>
          <p:nvPr/>
        </p:nvSpPr>
        <p:spPr>
          <a:xfrm>
            <a:off x="6619875" y="2743200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>
            <a:extLst>
              <a:ext uri="{FF2B5EF4-FFF2-40B4-BE49-F238E27FC236}">
                <a16:creationId xmlns:a16="http://schemas.microsoft.com/office/drawing/2014/main" id="{EE36E4A8-BFE2-4916-8165-8AA93747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71500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5D99BAF9-1A95-4080-ADB0-541446592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2189162"/>
          </a:xfrm>
        </p:spPr>
        <p:txBody>
          <a:bodyPr/>
          <a:lstStyle/>
          <a:p>
            <a:pPr algn="l" eaLnBrk="1" hangingPunct="1"/>
            <a:r>
              <a:rPr lang="en-US" altLang="en-US" sz="3600" dirty="0"/>
              <a:t>To </a:t>
            </a:r>
            <a:r>
              <a:rPr lang="en-US" altLang="en-US" sz="3600" dirty="0">
                <a:solidFill>
                  <a:srgbClr val="FFFF00"/>
                </a:solidFill>
              </a:rPr>
              <a:t>relieve the stress</a:t>
            </a:r>
            <a:r>
              <a:rPr lang="en-US" altLang="en-US" sz="3600" dirty="0"/>
              <a:t>, the reaction will go </a:t>
            </a:r>
            <a:r>
              <a:rPr lang="en-US" altLang="en-US" sz="3600" dirty="0">
                <a:solidFill>
                  <a:schemeClr val="bg1"/>
                </a:solidFill>
              </a:rPr>
              <a:t>toward the reactants </a:t>
            </a:r>
            <a:r>
              <a:rPr lang="en-US" altLang="en-US" sz="3600" dirty="0">
                <a:solidFill>
                  <a:schemeClr val="tx1"/>
                </a:solidFill>
              </a:rPr>
              <a:t>to </a:t>
            </a:r>
            <a:r>
              <a:rPr lang="en-US" altLang="en-US" sz="3600" dirty="0">
                <a:solidFill>
                  <a:srgbClr val="3333FF"/>
                </a:solidFill>
              </a:rPr>
              <a:t>remove the heat.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825526E8-B2EE-40A1-A74D-6F3C03CE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1228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1784AF8D-84F4-4FEE-A466-BDADDA58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1419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>
            <a:extLst>
              <a:ext uri="{FF2B5EF4-FFF2-40B4-BE49-F238E27FC236}">
                <a16:creationId xmlns:a16="http://schemas.microsoft.com/office/drawing/2014/main" id="{CCEC94EA-6A92-4469-A0C4-BBCE4ED5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981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5" name="Oval 13">
            <a:extLst>
              <a:ext uri="{FF2B5EF4-FFF2-40B4-BE49-F238E27FC236}">
                <a16:creationId xmlns:a16="http://schemas.microsoft.com/office/drawing/2014/main" id="{5CA2639C-3495-49C8-99C7-8F84E35C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514600"/>
            <a:ext cx="1371600" cy="106680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FF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B92B8F7-E457-40A3-B774-002870B3ED3E}"/>
              </a:ext>
            </a:extLst>
          </p:cNvPr>
          <p:cNvSpPr/>
          <p:nvPr/>
        </p:nvSpPr>
        <p:spPr bwMode="auto">
          <a:xfrm>
            <a:off x="4114800" y="4191000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F0BAF53-D022-4631-80F5-E94FBD24BC6F}"/>
              </a:ext>
            </a:extLst>
          </p:cNvPr>
          <p:cNvSpPr/>
          <p:nvPr/>
        </p:nvSpPr>
        <p:spPr bwMode="auto">
          <a:xfrm rot="10800000">
            <a:off x="3724002" y="2493962"/>
            <a:ext cx="1219202" cy="381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E2208E5-C41C-4FE3-A627-B287395C2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3333FF"/>
                </a:solidFill>
              </a:rPr>
              <a:t>Predict</a:t>
            </a:r>
            <a:r>
              <a:rPr lang="en-US" altLang="en-US" sz="4000" dirty="0"/>
              <a:t> what will happen if you click on the </a:t>
            </a:r>
            <a:r>
              <a:rPr lang="en-US" altLang="en-US" sz="4000" dirty="0">
                <a:solidFill>
                  <a:srgbClr val="3333FF"/>
                </a:solidFill>
              </a:rPr>
              <a:t>COLD</a:t>
            </a:r>
            <a:r>
              <a:rPr lang="en-US" altLang="en-US" sz="4000" dirty="0"/>
              <a:t>.</a:t>
            </a:r>
          </a:p>
        </p:txBody>
      </p:sp>
      <p:grpSp>
        <p:nvGrpSpPr>
          <p:cNvPr id="8195" name="Group 3">
            <a:extLst>
              <a:ext uri="{FF2B5EF4-FFF2-40B4-BE49-F238E27FC236}">
                <a16:creationId xmlns:a16="http://schemas.microsoft.com/office/drawing/2014/main" id="{BB27B9F2-1439-4F00-BAC2-9A750AA8A88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33600"/>
            <a:ext cx="6781800" cy="4248150"/>
            <a:chOff x="912" y="864"/>
            <a:chExt cx="4272" cy="2676"/>
          </a:xfrm>
        </p:grpSpPr>
        <p:grpSp>
          <p:nvGrpSpPr>
            <p:cNvPr id="8197" name="Group 4">
              <a:extLst>
                <a:ext uri="{FF2B5EF4-FFF2-40B4-BE49-F238E27FC236}">
                  <a16:creationId xmlns:a16="http://schemas.microsoft.com/office/drawing/2014/main" id="{C2595C5E-F8C7-4209-A24D-10951D7ED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344"/>
              <a:ext cx="3780" cy="2196"/>
              <a:chOff x="1152" y="1344"/>
              <a:chExt cx="3780" cy="2196"/>
            </a:xfrm>
          </p:grpSpPr>
          <p:pic>
            <p:nvPicPr>
              <p:cNvPr id="8199" name="Picture 5">
                <a:extLst>
                  <a:ext uri="{FF2B5EF4-FFF2-40B4-BE49-F238E27FC236}">
                    <a16:creationId xmlns:a16="http://schemas.microsoft.com/office/drawing/2014/main" id="{7932F6F2-DF04-485B-ACBE-5ABF307E10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344"/>
                <a:ext cx="3780" cy="2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00" name="Text Box 6">
                <a:extLst>
                  <a:ext uri="{FF2B5EF4-FFF2-40B4-BE49-F238E27FC236}">
                    <a16:creationId xmlns:a16="http://schemas.microsoft.com/office/drawing/2014/main" id="{949A04EC-50D0-4576-B92D-23F4EC930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heat</a:t>
                </a:r>
              </a:p>
            </p:txBody>
          </p:sp>
          <p:sp>
            <p:nvSpPr>
              <p:cNvPr id="8201" name="Text Box 7">
                <a:extLst>
                  <a:ext uri="{FF2B5EF4-FFF2-40B4-BE49-F238E27FC236}">
                    <a16:creationId xmlns:a16="http://schemas.microsoft.com/office/drawing/2014/main" id="{77ED1AB3-55BB-4601-AC76-FE55469BD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55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cold</a:t>
                </a:r>
              </a:p>
            </p:txBody>
          </p:sp>
        </p:grpSp>
        <p:pic>
          <p:nvPicPr>
            <p:cNvPr id="8198" name="Picture 8">
              <a:extLst>
                <a:ext uri="{FF2B5EF4-FFF2-40B4-BE49-F238E27FC236}">
                  <a16:creationId xmlns:a16="http://schemas.microsoft.com/office/drawing/2014/main" id="{888EE25E-85D4-4182-B8C9-07E43F914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427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657" name="Oval 9">
            <a:extLst>
              <a:ext uri="{FF2B5EF4-FFF2-40B4-BE49-F238E27FC236}">
                <a16:creationId xmlns:a16="http://schemas.microsoft.com/office/drawing/2014/main" id="{9C66891A-7966-4F35-9D91-2ABB4B097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95800"/>
            <a:ext cx="1371600" cy="1143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B7795E3-5514-4D68-83D7-B7FA2C8FC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91016"/>
            <a:ext cx="2895600" cy="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kern="0" dirty="0"/>
              <a:t>Cobalt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7" grpId="0" animBg="1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928</Words>
  <Application>Microsoft Office PowerPoint</Application>
  <PresentationFormat>On-screen Show (4:3)</PresentationFormat>
  <Paragraphs>98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Arial</vt:lpstr>
      <vt:lpstr>Default Design</vt:lpstr>
      <vt:lpstr>Lab</vt:lpstr>
      <vt:lpstr>Click on:  http://www.harpercollege.edu/tm-ps/chm/100/dgodambe/thedisk/equil/8perform.htm </vt:lpstr>
      <vt:lpstr>Click on the “Cobalt System”</vt:lpstr>
      <vt:lpstr>Cobalt System</vt:lpstr>
      <vt:lpstr>Notice that BEFORE the reaction proceeds, the solution is BLUE.</vt:lpstr>
      <vt:lpstr>Predict what will happen if you ADD heat to the system.</vt:lpstr>
      <vt:lpstr>This reaction is EXOthermic (heat is a product).  Therefore, adding heat will STRESS the system. </vt:lpstr>
      <vt:lpstr>To relieve the stress, the reaction will go toward the reactants to remove the heat.</vt:lpstr>
      <vt:lpstr>Predict what will happen if you click on the COLD.</vt:lpstr>
      <vt:lpstr>This reaction is ENDOthermic  (taking heat away from the product side) and STRESSing the system.</vt:lpstr>
      <vt:lpstr>To relieve the stress, the reaction will go toward the products to replace the heat.</vt:lpstr>
      <vt:lpstr>Predict what will happen if you click on the water.</vt:lpstr>
      <vt:lpstr>Adding water (REACTANT)  will STRESS the system with too much reactant.  </vt:lpstr>
      <vt:lpstr>To relieve the stress the reaction will go towards more product to remove the excess water.  </vt:lpstr>
      <vt:lpstr>Predict what will happen if you click on the KCl.</vt:lpstr>
      <vt:lpstr>KCl dissociates (splits up) into K+ and Cl- ions, making more Cl- ions  available on the product side, and STRESSING the system.</vt:lpstr>
      <vt:lpstr>Adding KCl will, therefore, push the reaction towards the reactants to remove the excess Cl- ions.</vt:lpstr>
      <vt:lpstr>Predict what will happen if you click on the Silver Nitrate.</vt:lpstr>
      <vt:lpstr>Silver Nitrate dissociates (splits up) into cations/anions. The Silver (Ag+) cations bond with the Cl- ions, removing them from solution. The STRESS is that now there are not enough Cl- ions on the product side of the reaction.  </vt:lpstr>
      <vt:lpstr>Adding silver nitrate removes the Cl- ions from the product side. To remove the STRESS, the reaction adjusts to make more Cl- ions (product). </vt:lpstr>
      <vt:lpstr>Click on the Iron Thicyanate system</vt:lpstr>
      <vt:lpstr>Iron Thiocyanate system</vt:lpstr>
      <vt:lpstr>Notice that the product is RED in color as the reaction proceeds.</vt:lpstr>
      <vt:lpstr>Predict what will happen if you ADD heat to the system.</vt:lpstr>
      <vt:lpstr>This reaction is EXOthermic (heat is a product).  Therefore, adding heat will push the reaction toward the reactants to remove the heat.</vt:lpstr>
      <vt:lpstr>Predict what will happen if you click on the KSCN.</vt:lpstr>
      <vt:lpstr>KSCN dissociates (splits up) into cations/anions. Potassium (K+) cations form and SCN- anions also form, meaning there is MORE SCN- reactants in solution. This stresses the system.  </vt:lpstr>
      <vt:lpstr>To relieve the stress, the reaction will go toward the products to remove the excess SCN- anions.</vt:lpstr>
      <vt:lpstr>Predict what will happen if you click on the Fe(NO3)3.</vt:lpstr>
      <vt:lpstr>Fe(NO3)3 dissociates (splits up) into cations/anions. Iron (Fe+3) cations form, meaning there are MORE Fe+3 reactants in solution. This stresses the system.  </vt:lpstr>
      <vt:lpstr>To relieve the stress, the reaction will go toward the products to remove the excess Fe+3 anions.</vt:lpstr>
      <vt:lpstr>Predict what will happen if you click on the Na2(HPO4).</vt:lpstr>
      <vt:lpstr>Na2(HPO4) dissociates (splits up) into cations/anions. HPO4 bonds with the Iron (Fe+3) cations, removing the (Fe+3) cations from the reactant side. This stresses the system.  </vt:lpstr>
      <vt:lpstr>To relieve the stress, the reaction will go toward the reactants to replace the Fe+3 anions.</vt:lpstr>
      <vt:lpstr>Consider Gases</vt:lpstr>
      <vt:lpstr>Assume a reaction is taking place in the gas phase </vt:lpstr>
      <vt:lpstr>Assume a reaction is taking place in the gas phase </vt:lpstr>
      <vt:lpstr>Define “Pressure” in terms of molecules in a container</vt:lpstr>
      <vt:lpstr>Define “Pressure” in terms of molecules in a container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Riesen</dc:creator>
  <cp:lastModifiedBy>Craig Riesen</cp:lastModifiedBy>
  <cp:revision>58</cp:revision>
  <cp:lastPrinted>1601-01-01T00:00:00Z</cp:lastPrinted>
  <dcterms:created xsi:type="dcterms:W3CDTF">1601-01-01T00:00:00Z</dcterms:created>
  <dcterms:modified xsi:type="dcterms:W3CDTF">2020-05-05T20:24:15Z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